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6"/>
  </p:notesMasterIdLst>
  <p:sldIdLst>
    <p:sldId id="256" r:id="rId2"/>
    <p:sldId id="257" r:id="rId3"/>
    <p:sldId id="260" r:id="rId4"/>
    <p:sldId id="258" r:id="rId5"/>
    <p:sldId id="285" r:id="rId6"/>
    <p:sldId id="286" r:id="rId7"/>
    <p:sldId id="259" r:id="rId8"/>
    <p:sldId id="261" r:id="rId9"/>
    <p:sldId id="263" r:id="rId10"/>
    <p:sldId id="264" r:id="rId11"/>
    <p:sldId id="276" r:id="rId12"/>
    <p:sldId id="277" r:id="rId13"/>
    <p:sldId id="284" r:id="rId14"/>
    <p:sldId id="267" r:id="rId15"/>
    <p:sldId id="281" r:id="rId16"/>
    <p:sldId id="278" r:id="rId17"/>
    <p:sldId id="282" r:id="rId18"/>
    <p:sldId id="279" r:id="rId19"/>
    <p:sldId id="283" r:id="rId20"/>
    <p:sldId id="273" r:id="rId21"/>
    <p:sldId id="274" r:id="rId22"/>
    <p:sldId id="287" r:id="rId23"/>
    <p:sldId id="275" r:id="rId24"/>
    <p:sldId id="272" r:id="rId25"/>
  </p:sldIdLst>
  <p:sldSz cx="9144000" cy="6858000" type="screen4x3"/>
  <p:notesSz cx="6834188" cy="99790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WI\CHIBA,%20Japan16-19april2013\ARDI\kekerasan%20terhadap%20perempuan\kekerasan%20terhadap%20perempua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WI\CHIBA,%20Japan16-19april2013\ARDI\kekerasan%20terhadap%20perempuan\kekerasan%20terhadap%20perempu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8"/>
  <c:chart>
    <c:autoTitleDeleted val="1"/>
    <c:plotArea>
      <c:layout>
        <c:manualLayout>
          <c:layoutTarget val="inner"/>
          <c:xMode val="edge"/>
          <c:yMode val="edge"/>
          <c:x val="2.5974025974026007E-2"/>
          <c:y val="4.5454545454545477E-2"/>
          <c:w val="0.95238095238095233"/>
          <c:h val="0.82571969696969771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dPt>
            <c:idx val="0"/>
          </c:dPt>
          <c:dPt>
            <c:idx val="1"/>
          </c:dPt>
          <c:dPt>
            <c:idx val="2"/>
          </c:dPt>
          <c:dLbls>
            <c:showVal val="1"/>
          </c:dLbls>
          <c:cat>
            <c:strRef>
              <c:f>'Figure 1'!$A$1:$C$1</c:f>
              <c:strCache>
                <c:ptCount val="3"/>
                <c:pt idx="0">
                  <c:v>Total</c:v>
                </c:pt>
                <c:pt idx="1">
                  <c:v>Urban</c:v>
                </c:pt>
                <c:pt idx="2">
                  <c:v>Rural</c:v>
                </c:pt>
              </c:strCache>
            </c:strRef>
          </c:cat>
          <c:val>
            <c:numRef>
              <c:f>'Figure 1'!$A$2:$C$2</c:f>
              <c:numCache>
                <c:formatCode>0.00</c:formatCode>
                <c:ptCount val="3"/>
                <c:pt idx="0">
                  <c:v>3.07</c:v>
                </c:pt>
                <c:pt idx="1">
                  <c:v>3.08</c:v>
                </c:pt>
                <c:pt idx="2">
                  <c:v>3.06</c:v>
                </c:pt>
              </c:numCache>
            </c:numRef>
          </c:val>
        </c:ser>
        <c:dLbls>
          <c:showVal val="1"/>
        </c:dLbls>
        <c:overlap val="-25"/>
        <c:axId val="56513280"/>
        <c:axId val="56514816"/>
      </c:barChart>
      <c:catAx>
        <c:axId val="56513280"/>
        <c:scaling>
          <c:orientation val="minMax"/>
        </c:scaling>
        <c:axPos val="b"/>
        <c:majorTickMark val="none"/>
        <c:tickLblPos val="nextTo"/>
        <c:crossAx val="56514816"/>
        <c:crosses val="autoZero"/>
        <c:auto val="1"/>
        <c:lblAlgn val="ctr"/>
        <c:lblOffset val="100"/>
      </c:catAx>
      <c:valAx>
        <c:axId val="56514816"/>
        <c:scaling>
          <c:orientation val="minMax"/>
        </c:scaling>
        <c:delete val="1"/>
        <c:axPos val="l"/>
        <c:numFmt formatCode="0.00" sourceLinked="1"/>
        <c:tickLblPos val="nextTo"/>
        <c:crossAx val="565132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d-ID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'Figure 2'!$B$1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lang="en-US" sz="1200">
                    <a:latin typeface="Times New Roman" pitchFamily="18" charset="0"/>
                    <a:cs typeface="Times New Roman" pitchFamily="18" charset="0"/>
                  </a:defRPr>
                </a:pPr>
                <a:endParaRPr lang="id-ID"/>
              </a:p>
            </c:txPr>
            <c:showVal val="1"/>
          </c:dLbls>
          <c:cat>
            <c:strRef>
              <c:f>'Figure 2'!$A$2:$A$6</c:f>
              <c:strCache>
                <c:ptCount val="5"/>
                <c:pt idx="0">
                  <c:v>Persecution</c:v>
                </c:pt>
                <c:pt idx="1">
                  <c:v>Humiliation</c:v>
                </c:pt>
                <c:pt idx="2">
                  <c:v>Harassment</c:v>
                </c:pt>
                <c:pt idx="3">
                  <c:v>Neglect</c:v>
                </c:pt>
                <c:pt idx="4">
                  <c:v>Others</c:v>
                </c:pt>
              </c:strCache>
            </c:strRef>
          </c:cat>
          <c:val>
            <c:numRef>
              <c:f>'Figure 2'!$B$2:$B$6</c:f>
              <c:numCache>
                <c:formatCode>0.0</c:formatCode>
                <c:ptCount val="5"/>
                <c:pt idx="0">
                  <c:v>23.3</c:v>
                </c:pt>
                <c:pt idx="1">
                  <c:v>65.3</c:v>
                </c:pt>
                <c:pt idx="2">
                  <c:v>11.3</c:v>
                </c:pt>
                <c:pt idx="3">
                  <c:v>17.899999999999999</c:v>
                </c:pt>
                <c:pt idx="4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'Figure 2'!$C$1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US" sz="1200">
                    <a:latin typeface="Times New Roman" pitchFamily="18" charset="0"/>
                    <a:cs typeface="Times New Roman" pitchFamily="18" charset="0"/>
                  </a:defRPr>
                </a:pPr>
                <a:endParaRPr lang="id-ID"/>
              </a:p>
            </c:txPr>
            <c:showVal val="1"/>
          </c:dLbls>
          <c:cat>
            <c:strRef>
              <c:f>'Figure 2'!$A$2:$A$6</c:f>
              <c:strCache>
                <c:ptCount val="5"/>
                <c:pt idx="0">
                  <c:v>Persecution</c:v>
                </c:pt>
                <c:pt idx="1">
                  <c:v>Humiliation</c:v>
                </c:pt>
                <c:pt idx="2">
                  <c:v>Harassment</c:v>
                </c:pt>
                <c:pt idx="3">
                  <c:v>Neglect</c:v>
                </c:pt>
                <c:pt idx="4">
                  <c:v>Others</c:v>
                </c:pt>
              </c:strCache>
            </c:strRef>
          </c:cat>
          <c:val>
            <c:numRef>
              <c:f>'Figure 2'!$C$2:$C$6</c:f>
              <c:numCache>
                <c:formatCode>0.0</c:formatCode>
                <c:ptCount val="5"/>
                <c:pt idx="0">
                  <c:v>20.7</c:v>
                </c:pt>
                <c:pt idx="1">
                  <c:v>64.7</c:v>
                </c:pt>
                <c:pt idx="2">
                  <c:v>12.8</c:v>
                </c:pt>
                <c:pt idx="3">
                  <c:v>17.7</c:v>
                </c:pt>
                <c:pt idx="4">
                  <c:v>18.2</c:v>
                </c:pt>
              </c:numCache>
            </c:numRef>
          </c:val>
        </c:ser>
        <c:ser>
          <c:idx val="2"/>
          <c:order val="2"/>
          <c:tx>
            <c:strRef>
              <c:f>'Figure 2'!$D$1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lang="en-US" sz="1200">
                    <a:latin typeface="Times New Roman" pitchFamily="18" charset="0"/>
                    <a:cs typeface="Times New Roman" pitchFamily="18" charset="0"/>
                  </a:defRPr>
                </a:pPr>
                <a:endParaRPr lang="id-ID"/>
              </a:p>
            </c:txPr>
            <c:showVal val="1"/>
          </c:dLbls>
          <c:cat>
            <c:strRef>
              <c:f>'Figure 2'!$A$2:$A$6</c:f>
              <c:strCache>
                <c:ptCount val="5"/>
                <c:pt idx="0">
                  <c:v>Persecution</c:v>
                </c:pt>
                <c:pt idx="1">
                  <c:v>Humiliation</c:v>
                </c:pt>
                <c:pt idx="2">
                  <c:v>Harassment</c:v>
                </c:pt>
                <c:pt idx="3">
                  <c:v>Neglect</c:v>
                </c:pt>
                <c:pt idx="4">
                  <c:v>Others</c:v>
                </c:pt>
              </c:strCache>
            </c:strRef>
          </c:cat>
          <c:val>
            <c:numRef>
              <c:f>'Figure 2'!$D$2:$D$6</c:f>
              <c:numCache>
                <c:formatCode>0.0</c:formatCode>
                <c:ptCount val="5"/>
                <c:pt idx="0">
                  <c:v>25.3</c:v>
                </c:pt>
                <c:pt idx="1">
                  <c:v>65.8</c:v>
                </c:pt>
                <c:pt idx="2">
                  <c:v>10.200000000000001</c:v>
                </c:pt>
                <c:pt idx="3">
                  <c:v>18</c:v>
                </c:pt>
                <c:pt idx="4">
                  <c:v>14.5</c:v>
                </c:pt>
              </c:numCache>
            </c:numRef>
          </c:val>
        </c:ser>
        <c:dLbls>
          <c:showVal val="1"/>
        </c:dLbls>
        <c:overlap val="-25"/>
        <c:axId val="54014336"/>
        <c:axId val="54015872"/>
      </c:barChart>
      <c:catAx>
        <c:axId val="540143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 sz="1200">
                <a:latin typeface="Times New Roman" pitchFamily="18" charset="0"/>
                <a:cs typeface="Times New Roman" pitchFamily="18" charset="0"/>
              </a:defRPr>
            </a:pPr>
            <a:endParaRPr lang="id-ID"/>
          </a:p>
        </c:txPr>
        <c:crossAx val="54015872"/>
        <c:crosses val="autoZero"/>
        <c:auto val="1"/>
        <c:lblAlgn val="ctr"/>
        <c:lblOffset val="100"/>
      </c:catAx>
      <c:valAx>
        <c:axId val="54015872"/>
        <c:scaling>
          <c:orientation val="minMax"/>
        </c:scaling>
        <c:delete val="1"/>
        <c:axPos val="l"/>
        <c:numFmt formatCode="0.0" sourceLinked="1"/>
        <c:tickLblPos val="nextTo"/>
        <c:crossAx val="5401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48753280839895"/>
          <c:y val="0.17534995625546834"/>
          <c:w val="0.11717913385826773"/>
          <c:h val="0.25115157480314959"/>
        </c:manualLayout>
      </c:layout>
      <c:overlay val="1"/>
      <c:txPr>
        <a:bodyPr/>
        <a:lstStyle/>
        <a:p>
          <a:pPr>
            <a:defRPr lang="en-US" sz="1200">
              <a:latin typeface="Times New Roman" pitchFamily="18" charset="0"/>
              <a:cs typeface="Times New Roman" pitchFamily="18" charset="0"/>
            </a:defRPr>
          </a:pPr>
          <a:endParaRPr lang="id-ID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'Figure 6'!$B$1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id-ID"/>
              </a:p>
            </c:txPr>
            <c:showVal val="1"/>
          </c:dLbls>
          <c:cat>
            <c:strRef>
              <c:f>'Figure 6'!$A$2:$A$6</c:f>
              <c:strCache>
                <c:ptCount val="5"/>
                <c:pt idx="0">
                  <c:v>Wound/disabilities</c:v>
                </c:pt>
                <c:pt idx="1">
                  <c:v>Stress/Depression</c:v>
                </c:pt>
                <c:pt idx="2">
                  <c:v>Resentment</c:v>
                </c:pt>
                <c:pt idx="3">
                  <c:v>Material</c:v>
                </c:pt>
                <c:pt idx="4">
                  <c:v>Others</c:v>
                </c:pt>
              </c:strCache>
            </c:strRef>
          </c:cat>
          <c:val>
            <c:numRef>
              <c:f>'Figure 6'!$B$2:$B$6</c:f>
              <c:numCache>
                <c:formatCode>0.0</c:formatCode>
                <c:ptCount val="5"/>
                <c:pt idx="0">
                  <c:v>4.5999999999999996</c:v>
                </c:pt>
                <c:pt idx="1">
                  <c:v>9</c:v>
                </c:pt>
                <c:pt idx="2">
                  <c:v>69.5</c:v>
                </c:pt>
                <c:pt idx="3">
                  <c:v>10</c:v>
                </c:pt>
                <c:pt idx="4">
                  <c:v>6.9</c:v>
                </c:pt>
              </c:numCache>
            </c:numRef>
          </c:val>
        </c:ser>
        <c:ser>
          <c:idx val="1"/>
          <c:order val="1"/>
          <c:tx>
            <c:strRef>
              <c:f>'Figure 6'!$C$1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id-ID"/>
              </a:p>
            </c:txPr>
            <c:showVal val="1"/>
          </c:dLbls>
          <c:cat>
            <c:strRef>
              <c:f>'Figure 6'!$A$2:$A$6</c:f>
              <c:strCache>
                <c:ptCount val="5"/>
                <c:pt idx="0">
                  <c:v>Wound/disabilities</c:v>
                </c:pt>
                <c:pt idx="1">
                  <c:v>Stress/Depression</c:v>
                </c:pt>
                <c:pt idx="2">
                  <c:v>Resentment</c:v>
                </c:pt>
                <c:pt idx="3">
                  <c:v>Material</c:v>
                </c:pt>
                <c:pt idx="4">
                  <c:v>Others</c:v>
                </c:pt>
              </c:strCache>
            </c:strRef>
          </c:cat>
          <c:val>
            <c:numRef>
              <c:f>'Figure 6'!$C$2:$C$6</c:f>
              <c:numCache>
                <c:formatCode>0.0</c:formatCode>
                <c:ptCount val="5"/>
                <c:pt idx="0">
                  <c:v>4.5999999999999996</c:v>
                </c:pt>
                <c:pt idx="1">
                  <c:v>11.2</c:v>
                </c:pt>
                <c:pt idx="2">
                  <c:v>67.7</c:v>
                </c:pt>
                <c:pt idx="3">
                  <c:v>10</c:v>
                </c:pt>
                <c:pt idx="4">
                  <c:v>6.5</c:v>
                </c:pt>
              </c:numCache>
            </c:numRef>
          </c:val>
        </c:ser>
        <c:ser>
          <c:idx val="2"/>
          <c:order val="2"/>
          <c:tx>
            <c:strRef>
              <c:f>'Figure 6'!$D$1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id-ID"/>
              </a:p>
            </c:txPr>
            <c:showVal val="1"/>
          </c:dLbls>
          <c:cat>
            <c:strRef>
              <c:f>'Figure 6'!$A$2:$A$6</c:f>
              <c:strCache>
                <c:ptCount val="5"/>
                <c:pt idx="0">
                  <c:v>Wound/disabilities</c:v>
                </c:pt>
                <c:pt idx="1">
                  <c:v>Stress/Depression</c:v>
                </c:pt>
                <c:pt idx="2">
                  <c:v>Resentment</c:v>
                </c:pt>
                <c:pt idx="3">
                  <c:v>Material</c:v>
                </c:pt>
                <c:pt idx="4">
                  <c:v>Others</c:v>
                </c:pt>
              </c:strCache>
            </c:strRef>
          </c:cat>
          <c:val>
            <c:numRef>
              <c:f>'Figure 6'!$D$2:$D$6</c:f>
              <c:numCache>
                <c:formatCode>0.0</c:formatCode>
                <c:ptCount val="5"/>
                <c:pt idx="0">
                  <c:v>4.5999999999999996</c:v>
                </c:pt>
                <c:pt idx="1">
                  <c:v>7.2</c:v>
                </c:pt>
                <c:pt idx="2">
                  <c:v>71</c:v>
                </c:pt>
                <c:pt idx="3">
                  <c:v>9.9</c:v>
                </c:pt>
                <c:pt idx="4">
                  <c:v>7.3</c:v>
                </c:pt>
              </c:numCache>
            </c:numRef>
          </c:val>
        </c:ser>
        <c:dLbls>
          <c:showVal val="1"/>
        </c:dLbls>
        <c:axId val="53937664"/>
        <c:axId val="53939200"/>
      </c:barChart>
      <c:catAx>
        <c:axId val="5393766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lang="en-US" sz="1400"/>
            </a:pPr>
            <a:endParaRPr lang="id-ID"/>
          </a:p>
        </c:txPr>
        <c:crossAx val="53939200"/>
        <c:crosses val="autoZero"/>
        <c:auto val="1"/>
        <c:lblAlgn val="ctr"/>
        <c:lblOffset val="100"/>
      </c:catAx>
      <c:valAx>
        <c:axId val="53939200"/>
        <c:scaling>
          <c:orientation val="minMax"/>
        </c:scaling>
        <c:delete val="1"/>
        <c:axPos val="b"/>
        <c:numFmt formatCode="0.0" sourceLinked="1"/>
        <c:tickLblPos val="nextTo"/>
        <c:crossAx val="53937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59864391951103"/>
          <c:y val="9.6646252551764511E-2"/>
          <c:w val="0.11926246719160107"/>
          <c:h val="0.25115157480314959"/>
        </c:manualLayout>
      </c:layout>
      <c:overlay val="1"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4"/>
  <c:chart>
    <c:autoTitleDeleted val="1"/>
    <c:plotArea>
      <c:layout>
        <c:manualLayout>
          <c:layoutTarget val="inner"/>
          <c:xMode val="edge"/>
          <c:yMode val="edge"/>
          <c:x val="4.6043164441401413E-2"/>
          <c:y val="4.7173904398313933E-2"/>
          <c:w val="0.80854639997765032"/>
          <c:h val="0.80226491085166041"/>
        </c:manualLayout>
      </c:layout>
      <c:barChart>
        <c:barDir val="col"/>
        <c:grouping val="clustered"/>
        <c:ser>
          <c:idx val="0"/>
          <c:order val="0"/>
          <c:tx>
            <c:strRef>
              <c:f>Sheet1!$D$30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showVal val="1"/>
          </c:dLbls>
          <c:cat>
            <c:strRef>
              <c:f>Sheet1!$C$31:$C$34</c:f>
              <c:strCache>
                <c:ptCount val="4"/>
                <c:pt idx="0">
                  <c:v>at home</c:v>
                </c:pt>
                <c:pt idx="1">
                  <c:v>outside</c:v>
                </c:pt>
                <c:pt idx="2">
                  <c:v>working place</c:v>
                </c:pt>
                <c:pt idx="3">
                  <c:v>two place or more</c:v>
                </c:pt>
              </c:strCache>
            </c:strRef>
          </c:cat>
          <c:val>
            <c:numRef>
              <c:f>Sheet1!$D$31:$D$34</c:f>
              <c:numCache>
                <c:formatCode>General</c:formatCode>
                <c:ptCount val="4"/>
                <c:pt idx="0">
                  <c:v>64.099999999999994</c:v>
                </c:pt>
                <c:pt idx="1">
                  <c:v>30.2</c:v>
                </c:pt>
                <c:pt idx="2">
                  <c:v>4.8</c:v>
                </c:pt>
                <c:pt idx="3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Sheet1!$E$30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showVal val="1"/>
          </c:dLbls>
          <c:cat>
            <c:strRef>
              <c:f>Sheet1!$C$31:$C$34</c:f>
              <c:strCache>
                <c:ptCount val="4"/>
                <c:pt idx="0">
                  <c:v>at home</c:v>
                </c:pt>
                <c:pt idx="1">
                  <c:v>outside</c:v>
                </c:pt>
                <c:pt idx="2">
                  <c:v>working place</c:v>
                </c:pt>
                <c:pt idx="3">
                  <c:v>two place or more</c:v>
                </c:pt>
              </c:strCache>
            </c:strRef>
          </c:cat>
          <c:val>
            <c:numRef>
              <c:f>Sheet1!$E$31:$E$34</c:f>
              <c:numCache>
                <c:formatCode>General</c:formatCode>
                <c:ptCount val="4"/>
                <c:pt idx="0">
                  <c:v>72.099999999999994</c:v>
                </c:pt>
                <c:pt idx="1">
                  <c:v>24.4</c:v>
                </c:pt>
                <c:pt idx="2">
                  <c:v>2.2000000000000002</c:v>
                </c:pt>
                <c:pt idx="3">
                  <c:v>2.1</c:v>
                </c:pt>
              </c:numCache>
            </c:numRef>
          </c:val>
        </c:ser>
        <c:ser>
          <c:idx val="2"/>
          <c:order val="2"/>
          <c:tx>
            <c:strRef>
              <c:f>Sheet1!$F$30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showVal val="1"/>
          </c:dLbls>
          <c:cat>
            <c:strRef>
              <c:f>Sheet1!$C$31:$C$34</c:f>
              <c:strCache>
                <c:ptCount val="4"/>
                <c:pt idx="0">
                  <c:v>at home</c:v>
                </c:pt>
                <c:pt idx="1">
                  <c:v>outside</c:v>
                </c:pt>
                <c:pt idx="2">
                  <c:v>working place</c:v>
                </c:pt>
                <c:pt idx="3">
                  <c:v>two place or more</c:v>
                </c:pt>
              </c:strCache>
            </c:strRef>
          </c:cat>
          <c:val>
            <c:numRef>
              <c:f>Sheet1!$F$31:$F$34</c:f>
              <c:numCache>
                <c:formatCode>General</c:formatCode>
                <c:ptCount val="4"/>
                <c:pt idx="0">
                  <c:v>68</c:v>
                </c:pt>
                <c:pt idx="1">
                  <c:v>27</c:v>
                </c:pt>
                <c:pt idx="2">
                  <c:v>3.4</c:v>
                </c:pt>
                <c:pt idx="3">
                  <c:v>1.5</c:v>
                </c:pt>
              </c:numCache>
            </c:numRef>
          </c:val>
        </c:ser>
        <c:axId val="56690944"/>
        <c:axId val="56705024"/>
      </c:barChart>
      <c:catAx>
        <c:axId val="56690944"/>
        <c:scaling>
          <c:orientation val="minMax"/>
        </c:scaling>
        <c:axPos val="b"/>
        <c:majorTickMark val="none"/>
        <c:tickLblPos val="nextTo"/>
        <c:crossAx val="56705024"/>
        <c:crosses val="autoZero"/>
        <c:auto val="1"/>
        <c:lblAlgn val="ctr"/>
        <c:lblOffset val="100"/>
      </c:catAx>
      <c:valAx>
        <c:axId val="5670502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56690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1602211646565"/>
          <c:y val="0.37847371351308512"/>
          <c:w val="0.15683977883534334"/>
          <c:h val="0.2430523741350512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d-ID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txPr>
              <a:bodyPr/>
              <a:lstStyle/>
              <a:p>
                <a:pPr>
                  <a:defRPr lang="en-US" sz="1200"/>
                </a:pPr>
                <a:endParaRPr lang="id-ID"/>
              </a:p>
            </c:txPr>
            <c:showVal val="1"/>
          </c:dLbls>
          <c:cat>
            <c:strRef>
              <c:f>'Figure 5'!$A$1:$E$1</c:f>
              <c:strCache>
                <c:ptCount val="5"/>
                <c:pt idx="0">
                  <c:v>Economic Difficulties</c:v>
                </c:pt>
                <c:pt idx="1">
                  <c:v>Non-compliant</c:v>
                </c:pt>
                <c:pt idx="2">
                  <c:v>Bad Behavior</c:v>
                </c:pt>
                <c:pt idx="3">
                  <c:v>Jealous</c:v>
                </c:pt>
                <c:pt idx="4">
                  <c:v>Others</c:v>
                </c:pt>
              </c:strCache>
            </c:strRef>
          </c:cat>
          <c:val>
            <c:numRef>
              <c:f>'Figure 5'!$A$2:$E$2</c:f>
              <c:numCache>
                <c:formatCode>General</c:formatCode>
                <c:ptCount val="5"/>
                <c:pt idx="0">
                  <c:v>34.200000000000003</c:v>
                </c:pt>
                <c:pt idx="1">
                  <c:v>12.5</c:v>
                </c:pt>
                <c:pt idx="2">
                  <c:v>13.6</c:v>
                </c:pt>
                <c:pt idx="3">
                  <c:v>14</c:v>
                </c:pt>
                <c:pt idx="4">
                  <c:v>25.8</c:v>
                </c:pt>
              </c:numCache>
            </c:numRef>
          </c:val>
        </c:ser>
        <c:dLbls>
          <c:showVal val="1"/>
        </c:dLbls>
        <c:overlap val="-25"/>
        <c:axId val="56711424"/>
        <c:axId val="56741888"/>
      </c:barChart>
      <c:catAx>
        <c:axId val="567114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 sz="1400"/>
            </a:pPr>
            <a:endParaRPr lang="id-ID"/>
          </a:p>
        </c:txPr>
        <c:crossAx val="56741888"/>
        <c:crosses val="autoZero"/>
        <c:auto val="1"/>
        <c:lblAlgn val="ctr"/>
        <c:lblOffset val="100"/>
      </c:catAx>
      <c:valAx>
        <c:axId val="56741888"/>
        <c:scaling>
          <c:orientation val="minMax"/>
        </c:scaling>
        <c:delete val="1"/>
        <c:axPos val="l"/>
        <c:numFmt formatCode="General" sourceLinked="1"/>
        <c:tickLblPos val="nextTo"/>
        <c:crossAx val="5671142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4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'Figure 4'!$A$1:$E$1</c:f>
              <c:strCache>
                <c:ptCount val="5"/>
                <c:pt idx="0">
                  <c:v>Once</c:v>
                </c:pt>
                <c:pt idx="1">
                  <c:v>Several Times</c:v>
                </c:pt>
                <c:pt idx="2">
                  <c:v>Almost Every Month</c:v>
                </c:pt>
                <c:pt idx="3">
                  <c:v>Almost Every Week</c:v>
                </c:pt>
                <c:pt idx="4">
                  <c:v>Almost Everyday</c:v>
                </c:pt>
              </c:strCache>
            </c:strRef>
          </c:cat>
          <c:val>
            <c:numRef>
              <c:f>'Figure 4'!$A$2:$E$2</c:f>
              <c:numCache>
                <c:formatCode>General</c:formatCode>
                <c:ptCount val="5"/>
                <c:pt idx="0">
                  <c:v>31.9</c:v>
                </c:pt>
                <c:pt idx="1">
                  <c:v>50.6</c:v>
                </c:pt>
                <c:pt idx="2">
                  <c:v>7.1</c:v>
                </c:pt>
                <c:pt idx="3">
                  <c:v>2.8</c:v>
                </c:pt>
                <c:pt idx="4">
                  <c:v>7.6</c:v>
                </c:pt>
              </c:numCache>
            </c:numRef>
          </c:val>
        </c:ser>
        <c:dLbls>
          <c:showVal val="1"/>
        </c:dLbls>
        <c:overlap val="-25"/>
        <c:axId val="56819712"/>
        <c:axId val="56821248"/>
      </c:barChart>
      <c:catAx>
        <c:axId val="568197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56821248"/>
        <c:crosses val="autoZero"/>
        <c:auto val="1"/>
        <c:lblAlgn val="ctr"/>
        <c:lblOffset val="100"/>
      </c:catAx>
      <c:valAx>
        <c:axId val="56821248"/>
        <c:scaling>
          <c:orientation val="minMax"/>
        </c:scaling>
        <c:delete val="1"/>
        <c:axPos val="l"/>
        <c:numFmt formatCode="General" sourceLinked="1"/>
        <c:tickLblPos val="nextTo"/>
        <c:crossAx val="568197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d-ID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id-ID"/>
              </a:p>
            </c:txPr>
            <c:showVal val="1"/>
          </c:dLbls>
          <c:cat>
            <c:strRef>
              <c:f>'Figure 7'!$A$1:$G$1</c:f>
              <c:strCache>
                <c:ptCount val="7"/>
                <c:pt idx="0">
                  <c:v>Family</c:v>
                </c:pt>
                <c:pt idx="1">
                  <c:v>Police</c:v>
                </c:pt>
                <c:pt idx="2">
                  <c:v>NGO/social worker</c:v>
                </c:pt>
                <c:pt idx="3">
                  <c:v>Religious/Community Figures</c:v>
                </c:pt>
                <c:pt idx="4">
                  <c:v>Others</c:v>
                </c:pt>
                <c:pt idx="5">
                  <c:v>Not Reported</c:v>
                </c:pt>
                <c:pt idx="6">
                  <c:v>Don't Know</c:v>
                </c:pt>
              </c:strCache>
            </c:strRef>
          </c:cat>
          <c:val>
            <c:numRef>
              <c:f>'Figure 7'!$A$2:$G$2</c:f>
              <c:numCache>
                <c:formatCode>0.0</c:formatCode>
                <c:ptCount val="7"/>
                <c:pt idx="0">
                  <c:v>32.200000000000003</c:v>
                </c:pt>
                <c:pt idx="1">
                  <c:v>1.9000000000000001</c:v>
                </c:pt>
                <c:pt idx="2">
                  <c:v>0.2</c:v>
                </c:pt>
                <c:pt idx="3">
                  <c:v>2.5</c:v>
                </c:pt>
                <c:pt idx="4">
                  <c:v>4</c:v>
                </c:pt>
                <c:pt idx="5">
                  <c:v>54.9</c:v>
                </c:pt>
                <c:pt idx="6">
                  <c:v>4.4000000000000004</c:v>
                </c:pt>
              </c:numCache>
            </c:numRef>
          </c:val>
        </c:ser>
        <c:gapWidth val="66"/>
        <c:overlap val="100"/>
        <c:axId val="56760576"/>
        <c:axId val="56762368"/>
      </c:barChart>
      <c:catAx>
        <c:axId val="5676057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id-ID"/>
          </a:p>
        </c:txPr>
        <c:crossAx val="56762368"/>
        <c:crosses val="autoZero"/>
        <c:auto val="1"/>
        <c:lblAlgn val="ctr"/>
        <c:lblOffset val="100"/>
      </c:catAx>
      <c:valAx>
        <c:axId val="56762368"/>
        <c:scaling>
          <c:orientation val="minMax"/>
        </c:scaling>
        <c:delete val="1"/>
        <c:axPos val="b"/>
        <c:numFmt formatCode="0.0" sourceLinked="1"/>
        <c:tickLblPos val="nextTo"/>
        <c:crossAx val="56760576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9B87B-C397-4CFF-9896-151D3B8B26B6}" type="datetimeFigureOut">
              <a:rPr lang="id-ID" smtClean="0"/>
              <a:pPr/>
              <a:t>10/04/2013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317E1-19F2-41A5-B902-036BF598558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317E1-19F2-41A5-B902-036BF598558F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1B0C84-9058-4E03-AE7B-71C5A9AA1B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89E95B-6F9A-48BA-9FDD-E6CB181D03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929360-0424-4A95-83A0-21D7A5E7FB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794E-0E5D-4009-91FA-273BB7C2FA2C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2A93E-FA1F-4874-B561-2C23E0A5135F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EF0E9-AE84-42AE-806E-94745C2C833F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7EFCE-D8FB-462F-87B3-D24BD368E9F0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0D6D95-E819-406D-A57D-A11AD6068F35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E3CF1-75CD-4A16-BF8F-B58403268E75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1F3F4-782D-43CF-884E-227DABD5146E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2E20A7-19CA-4332-8A9D-D1FDDA0FAFD4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AAFBF-AEB8-4455-9514-88BE15563764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BF5B5-26B8-45EF-A73F-3F1E2399A090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9F727-766F-4711-AEFF-A7E969A0A549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4AE6A6-FD94-4239-8193-6BDA2360F1C5}" type="datetime1">
              <a:rPr lang="id-ID" smtClean="0"/>
              <a:pPr/>
              <a:t>10/04/2013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088855-5D9F-400F-835F-6743AD76AD7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1214422"/>
            <a:ext cx="7272334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Violence Against Women Survey</a:t>
            </a:r>
            <a:br>
              <a:rPr lang="id-ID" dirty="0" smtClean="0"/>
            </a:br>
            <a:r>
              <a:rPr lang="id-ID" dirty="0" smtClean="0"/>
              <a:t>In Indonesia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740664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Dwi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Retno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Wilujeng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Wahyu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Utami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id-ID" sz="3000" dirty="0" smtClean="0"/>
              <a:t>Division Chief of Region Resilience Statistics</a:t>
            </a:r>
          </a:p>
          <a:p>
            <a:endParaRPr lang="id-ID" sz="3000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BPS – STATISTICS INDONESIA</a:t>
            </a:r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214290"/>
            <a:ext cx="6515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Workshop on Improving the Integration of Gender Perspective into</a:t>
            </a:r>
          </a:p>
          <a:p>
            <a:r>
              <a:rPr lang="id-ID" dirty="0" smtClean="0"/>
              <a:t>Official Statistics, Chiba, Japan, 16-19 April 2013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Main Challenges in Data Collection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957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VAW survey interviews conducted after the enumeration </a:t>
            </a:r>
            <a:r>
              <a:rPr lang="id-ID" sz="2400" dirty="0" smtClean="0"/>
              <a:t>of </a:t>
            </a:r>
            <a:r>
              <a:rPr lang="en-US" sz="2400" dirty="0" smtClean="0"/>
              <a:t>S</a:t>
            </a:r>
            <a:r>
              <a:rPr lang="id-ID" sz="2400" dirty="0" smtClean="0"/>
              <a:t>USENAS questionnaires</a:t>
            </a:r>
          </a:p>
          <a:p>
            <a:r>
              <a:rPr lang="id-ID" sz="2400" dirty="0" smtClean="0"/>
              <a:t>It is </a:t>
            </a:r>
            <a:r>
              <a:rPr lang="en-US" sz="2400" dirty="0" smtClean="0"/>
              <a:t>not easy to </a:t>
            </a:r>
            <a:r>
              <a:rPr lang="id-ID" sz="2400" dirty="0" smtClean="0"/>
              <a:t>collect data on sensitive topics,  such as </a:t>
            </a:r>
            <a:r>
              <a:rPr lang="en-US" sz="2400" dirty="0" smtClean="0"/>
              <a:t>information about violence of women who are victims</a:t>
            </a:r>
            <a:r>
              <a:rPr lang="id-ID" sz="2400" dirty="0" smtClean="0"/>
              <a:t>, especially when the </a:t>
            </a:r>
            <a:r>
              <a:rPr lang="en-US" sz="2400" dirty="0" smtClean="0"/>
              <a:t>perpetrator</a:t>
            </a:r>
            <a:r>
              <a:rPr lang="id-ID" sz="2400" dirty="0" smtClean="0"/>
              <a:t> is her husband</a:t>
            </a:r>
          </a:p>
          <a:p>
            <a:r>
              <a:rPr lang="id-ID" sz="2400" dirty="0" smtClean="0"/>
              <a:t>Women </a:t>
            </a:r>
            <a:r>
              <a:rPr lang="en-US" sz="2400" dirty="0" smtClean="0"/>
              <a:t>and Children regard the domestic violence as private matter, not for the public domain</a:t>
            </a:r>
            <a:r>
              <a:rPr lang="id-ID" sz="2400" dirty="0" smtClean="0"/>
              <a:t> (taboo)</a:t>
            </a:r>
          </a:p>
          <a:p>
            <a:endParaRPr lang="en-US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1428728" y="1142984"/>
          <a:ext cx="5867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2976" y="0"/>
            <a:ext cx="7086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d-ID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solidFill>
                  <a:srgbClr val="002060"/>
                </a:solidFill>
                <a:latin typeface="Calibri" pitchFamily="34" charset="0"/>
              </a:rPr>
              <a:t>The Results </a:t>
            </a:r>
            <a:endParaRPr lang="id-ID" sz="3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Figure 1. </a:t>
            </a:r>
            <a:r>
              <a:rPr lang="sv-SE" sz="2000" dirty="0" smtClean="0">
                <a:latin typeface="Tahoma" pitchFamily="34" charset="0"/>
                <a:cs typeface="Tahoma" pitchFamily="34" charset="0"/>
              </a:rPr>
              <a:t>Woman Victim by Area (%)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14414" y="4786322"/>
            <a:ext cx="6400800" cy="1524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otal number of </a:t>
            </a:r>
            <a:r>
              <a:rPr lang="id-ID" dirty="0" smtClean="0">
                <a:solidFill>
                  <a:schemeClr val="tx1"/>
                </a:solidFill>
              </a:rPr>
              <a:t> woman </a:t>
            </a:r>
            <a:r>
              <a:rPr lang="en-US" dirty="0" smtClean="0">
                <a:solidFill>
                  <a:schemeClr val="tx1"/>
                </a:solidFill>
              </a:rPr>
              <a:t>victims in 2006 was </a:t>
            </a:r>
            <a:r>
              <a:rPr lang="id-ID" dirty="0" smtClean="0">
                <a:solidFill>
                  <a:schemeClr val="tx1"/>
                </a:solidFill>
              </a:rPr>
              <a:t>2.3 million or </a:t>
            </a:r>
            <a:r>
              <a:rPr lang="en-US" dirty="0" smtClean="0">
                <a:solidFill>
                  <a:schemeClr val="tx1"/>
                </a:solidFill>
              </a:rPr>
              <a:t>3.</a:t>
            </a:r>
            <a:r>
              <a:rPr lang="id-ID" dirty="0" smtClean="0">
                <a:solidFill>
                  <a:schemeClr val="tx1"/>
                </a:solidFill>
              </a:rPr>
              <a:t> 07</a:t>
            </a:r>
            <a:r>
              <a:rPr lang="en-US" dirty="0" smtClean="0">
                <a:solidFill>
                  <a:schemeClr val="tx1"/>
                </a:solidFill>
              </a:rPr>
              <a:t> percent. </a:t>
            </a:r>
            <a:r>
              <a:rPr lang="id-ID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Victims of violence against women in rural areas </a:t>
            </a:r>
            <a:r>
              <a:rPr lang="id-ID" dirty="0" smtClean="0">
                <a:solidFill>
                  <a:schemeClr val="tx1"/>
                </a:solidFill>
              </a:rPr>
              <a:t>are higher than in </a:t>
            </a:r>
            <a:r>
              <a:rPr lang="en-US" dirty="0" smtClean="0">
                <a:solidFill>
                  <a:schemeClr val="tx1"/>
                </a:solidFill>
              </a:rPr>
              <a:t>urban areas </a:t>
            </a:r>
            <a:r>
              <a:rPr lang="id-ID" dirty="0" smtClean="0">
                <a:solidFill>
                  <a:schemeClr val="tx1"/>
                </a:solidFill>
              </a:rPr>
              <a:t>(1</a:t>
            </a:r>
            <a:r>
              <a:rPr lang="en-US" dirty="0" smtClean="0">
                <a:solidFill>
                  <a:schemeClr val="tx1"/>
                </a:solidFill>
              </a:rPr>
              <a:t>.3 million v</a:t>
            </a:r>
            <a:r>
              <a:rPr lang="id-ID" dirty="0" smtClean="0">
                <a:solidFill>
                  <a:schemeClr val="tx1"/>
                </a:solidFill>
              </a:rPr>
              <a:t>ersu</a:t>
            </a:r>
            <a:r>
              <a:rPr lang="en-US" dirty="0" smtClean="0">
                <a:solidFill>
                  <a:schemeClr val="tx1"/>
                </a:solidFill>
              </a:rPr>
              <a:t>s 1.0 million</a:t>
            </a:r>
            <a:r>
              <a:rPr lang="id-ID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142976" y="1142984"/>
          <a:ext cx="7434258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2976" y="285728"/>
            <a:ext cx="73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Figure 2. Women Victims by Type of Violence (%)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14414" y="5334000"/>
            <a:ext cx="6400800" cy="12382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Most  </a:t>
            </a:r>
            <a:r>
              <a:rPr lang="en-US" dirty="0" smtClean="0">
                <a:solidFill>
                  <a:schemeClr val="tx1"/>
                </a:solidFill>
              </a:rPr>
              <a:t>violence</a:t>
            </a:r>
            <a:r>
              <a:rPr lang="id-ID" dirty="0" smtClean="0">
                <a:solidFill>
                  <a:schemeClr val="tx1"/>
                </a:solidFill>
              </a:rPr>
              <a:t> type </a:t>
            </a:r>
            <a:r>
              <a:rPr lang="en-US" dirty="0" smtClean="0">
                <a:solidFill>
                  <a:schemeClr val="tx1"/>
                </a:solidFill>
              </a:rPr>
              <a:t> is humiliation. Nearly two out of three women victims of violence in both urban and rural areas have experienced in humiliation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381000"/>
            <a:ext cx="723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Violence against Women by The Worst Consequence (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3000" y="5029200"/>
            <a:ext cx="6400800" cy="1524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The  most effect received by </a:t>
            </a:r>
            <a:r>
              <a:rPr lang="en-US" dirty="0" smtClean="0">
                <a:solidFill>
                  <a:schemeClr val="tx1"/>
                </a:solidFill>
              </a:rPr>
              <a:t>the victim was resentment, reaching 69.5 percent. This is in line with the highest type of violence experienced by victims is humiliation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219200" y="1219200"/>
          <a:ext cx="6096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id-ID" sz="31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 Women Victims by </a:t>
            </a:r>
            <a:r>
              <a:rPr lang="id-ID" sz="3100" dirty="0" smtClean="0">
                <a:latin typeface="Times New Roman" pitchFamily="18" charset="0"/>
                <a:cs typeface="Times New Roman" pitchFamily="18" charset="0"/>
              </a:rPr>
              <a:t>Crime Scene and Area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rgbClr val="002060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142976" y="1571612"/>
          <a:ext cx="779148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14</a:t>
            </a:fld>
            <a:endParaRPr lang="id-ID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928662" y="1071546"/>
          <a:ext cx="7086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2976" y="500042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Violence against Women by The Major Cause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2976" y="5334000"/>
            <a:ext cx="6400800" cy="12382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bout one-third cases of violence against women is caused due to economic difficulties. These factors become the main cause of most violence against women.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928662" y="1285860"/>
          <a:ext cx="7162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0100" y="357166"/>
            <a:ext cx="8143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8275" indent="-1438275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Violence against Women by Frequency of Occurrence (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2976" y="5334000"/>
            <a:ext cx="6400800" cy="13097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alf of the number cases of violence against women occur over several times. Only about one-third of the number of cases of violence, done only once. This fact indicates that two-thirds of cases of violence against women occur more than once.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71538" y="1285860"/>
          <a:ext cx="7010400" cy="30394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52600"/>
                <a:gridCol w="1752600"/>
                <a:gridCol w="1752600"/>
                <a:gridCol w="1752600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Subject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Urban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Rural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latin typeface="+mj-lt"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Husband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50.6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58.8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55.1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Parents/Parents in law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3.8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5.4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4.7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0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Children/Grandchildren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2.4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1.7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2.0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Family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4.9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5.2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5.0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Neighbor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17.9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21.0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19.6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Boss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1.6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2.5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2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Co-workers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4.4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1.7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2.9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Teacher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0.3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0.0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0.2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Others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12.1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4.6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8.0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457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Violence against Women by Perpetrator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(%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858016" y="1785926"/>
            <a:ext cx="609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143000" y="4724400"/>
            <a:ext cx="6400800" cy="1524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M</a:t>
            </a:r>
            <a:r>
              <a:rPr lang="en-US" dirty="0" err="1" smtClean="0">
                <a:solidFill>
                  <a:schemeClr val="tx1"/>
                </a:solidFill>
              </a:rPr>
              <a:t>ost</a:t>
            </a:r>
            <a:r>
              <a:rPr lang="en-US" dirty="0" smtClean="0">
                <a:solidFill>
                  <a:schemeClr val="tx1"/>
                </a:solidFill>
              </a:rPr>
              <a:t> of perpetrator of violence against women is someone “close” to the victim. 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More than half (55.1 percent) violence </a:t>
            </a:r>
            <a:r>
              <a:rPr lang="id-ID" dirty="0" smtClean="0">
                <a:solidFill>
                  <a:schemeClr val="tx1"/>
                </a:solidFill>
              </a:rPr>
              <a:t>conduct </a:t>
            </a:r>
            <a:r>
              <a:rPr lang="en-US" dirty="0" smtClean="0">
                <a:solidFill>
                  <a:schemeClr val="tx1"/>
                </a:solidFill>
              </a:rPr>
              <a:t>by the</a:t>
            </a:r>
            <a:r>
              <a:rPr lang="id-ID" dirty="0" smtClean="0">
                <a:solidFill>
                  <a:schemeClr val="tx1"/>
                </a:solidFill>
              </a:rPr>
              <a:t>ir </a:t>
            </a:r>
            <a:r>
              <a:rPr lang="en-US" dirty="0" smtClean="0">
                <a:solidFill>
                  <a:schemeClr val="tx1"/>
                </a:solidFill>
              </a:rPr>
              <a:t>husband 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17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500042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19250" indent="-1349375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Figure 7. Violence against Women by The Place to Ask for Protection (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428728" y="1857364"/>
          <a:ext cx="6215106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18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/>
              <a:t>Women Victim by Province</a:t>
            </a:r>
          </a:p>
        </p:txBody>
      </p:sp>
      <p:graphicFrame>
        <p:nvGraphicFramePr>
          <p:cNvPr id="15363" name="Chart 7"/>
          <p:cNvGraphicFramePr>
            <a:graphicFrameLocks/>
          </p:cNvGraphicFramePr>
          <p:nvPr/>
        </p:nvGraphicFramePr>
        <p:xfrm>
          <a:off x="1000100" y="1428736"/>
          <a:ext cx="7926383" cy="4572032"/>
        </p:xfrm>
        <a:graphic>
          <a:graphicData uri="http://schemas.openxmlformats.org/presentationml/2006/ole">
            <p:oleObj spid="_x0000_s33794" name="Worksheet" r:id="rId4" imgW="8639188" imgH="5029133" progId="Excel.Sheet.8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19</a:t>
            </a:fld>
            <a:endParaRPr lang="id-ID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Topics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00240"/>
            <a:ext cx="7498080" cy="4248160"/>
          </a:xfrm>
        </p:spPr>
        <p:txBody>
          <a:bodyPr/>
          <a:lstStyle/>
          <a:p>
            <a:r>
              <a:rPr lang="en-US" dirty="0" smtClean="0"/>
              <a:t>The 2006 Survey o</a:t>
            </a:r>
            <a:r>
              <a:rPr lang="id-ID" dirty="0" smtClean="0"/>
              <a:t>f  </a:t>
            </a:r>
            <a:r>
              <a:rPr lang="en-US" dirty="0" smtClean="0"/>
              <a:t>Violence against Women and Children in Indonesia</a:t>
            </a:r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The Planning of 2014 </a:t>
            </a:r>
            <a:r>
              <a:rPr lang="en-US" dirty="0" smtClean="0"/>
              <a:t>Survey of </a:t>
            </a:r>
            <a:r>
              <a:rPr lang="id-ID" dirty="0" smtClean="0"/>
              <a:t> </a:t>
            </a:r>
            <a:r>
              <a:rPr lang="en-US" dirty="0" smtClean="0"/>
              <a:t>Violence against Women in Indonesia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Follow Up Study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In 2007, on 16 regency/municipality of  8 provinces, with the objectives are:</a:t>
            </a:r>
          </a:p>
          <a:p>
            <a:r>
              <a:rPr lang="id-ID" sz="2400" dirty="0" smtClean="0"/>
              <a:t>To completed the information about the main reason of violence, </a:t>
            </a:r>
          </a:p>
          <a:p>
            <a:r>
              <a:rPr lang="id-ID" sz="2400" dirty="0" smtClean="0"/>
              <a:t>Get a picture about attitudes toward violence victims that they had experienced</a:t>
            </a:r>
          </a:p>
          <a:p>
            <a:r>
              <a:rPr lang="id-ID" sz="2400" dirty="0" smtClean="0"/>
              <a:t>Attempt of victim to find help</a:t>
            </a:r>
          </a:p>
          <a:p>
            <a:r>
              <a:rPr lang="id-ID" sz="2400" dirty="0" smtClean="0"/>
              <a:t>Attempt of related institutions in handling the victim of violence</a:t>
            </a:r>
            <a:endParaRPr lang="id-ID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20</a:t>
            </a:fld>
            <a:endParaRPr lang="id-ID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Follow Up Study (cont)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In 2007, research on Evaluation of Implementation Law No. 23/2004 on Domestic Violence Elimination</a:t>
            </a:r>
          </a:p>
          <a:p>
            <a:r>
              <a:rPr lang="id-ID" sz="2400" dirty="0" smtClean="0"/>
              <a:t>Conducted in 5 provinces</a:t>
            </a:r>
          </a:p>
          <a:p>
            <a:r>
              <a:rPr lang="id-ID" sz="2400" dirty="0" smtClean="0"/>
              <a:t>At 6 related institutions in district/municipality: women empowerment bureau, health department, police, hospital, Social department and NGO/legal aid </a:t>
            </a:r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21</a:t>
            </a:fld>
            <a:endParaRPr lang="id-ID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Autofit/>
          </a:bodyPr>
          <a:lstStyle/>
          <a:p>
            <a:r>
              <a:rPr lang="id-ID" sz="3600" dirty="0" smtClean="0"/>
              <a:t>Lesson Learned from 2006 VAW Survey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VAW survey should be conducted as dedicated survey,  with specific training and specific interviewer </a:t>
            </a:r>
          </a:p>
          <a:p>
            <a:r>
              <a:rPr lang="id-ID" sz="2400" dirty="0" smtClean="0"/>
              <a:t>Eligible respondent not women  aged 18+,  but  should woman  aged 15-64 years and only elected one women per household</a:t>
            </a:r>
          </a:p>
          <a:p>
            <a:r>
              <a:rPr lang="id-ID" sz="2400" dirty="0" smtClean="0"/>
              <a:t>Used women interviewers</a:t>
            </a:r>
          </a:p>
          <a:p>
            <a:r>
              <a:rPr lang="id-ID" sz="2400" dirty="0" smtClean="0"/>
              <a:t>Taking into account the sensitivity of the issue, not elected 16 household per cencus block but reducing to 10 hhs per cencus block</a:t>
            </a:r>
          </a:p>
          <a:p>
            <a:r>
              <a:rPr lang="id-ID" sz="2400" dirty="0" smtClean="0"/>
              <a:t>Should refer to safety of the respondent and ethical behavior of interviewer</a:t>
            </a:r>
            <a:endParaRPr lang="id-ID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22</a:t>
            </a:fld>
            <a:endParaRPr lang="id-ID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dirty="0" smtClean="0"/>
              <a:t>The Planning of 2014 </a:t>
            </a:r>
            <a:r>
              <a:rPr lang="en-US" sz="3600" dirty="0" smtClean="0"/>
              <a:t>Survey of Violence against Women in Indonesia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85926"/>
            <a:ext cx="7800972" cy="452596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In 2012, developing the questionnaires  and manual used for 2014 VAW survey (adopting WHO methodology)</a:t>
            </a:r>
          </a:p>
          <a:p>
            <a:r>
              <a:rPr lang="id-ID" sz="2400" dirty="0" smtClean="0"/>
              <a:t>In 2013, instrumen testing in 4 regency/municipality</a:t>
            </a:r>
          </a:p>
          <a:p>
            <a:r>
              <a:rPr lang="id-ID" sz="2400" dirty="0" smtClean="0"/>
              <a:t>In 2014, VAW survey  that will cover 24 provinces with 9.000 samples, interview using handheld/PDA</a:t>
            </a:r>
          </a:p>
          <a:p>
            <a:r>
              <a:rPr lang="id-ID" sz="2400" dirty="0" smtClean="0"/>
              <a:t>Financial Supporting by UNFPA</a:t>
            </a:r>
            <a:endParaRPr lang="id-ID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23</a:t>
            </a:fld>
            <a:endParaRPr lang="id-ID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2514600"/>
            <a:ext cx="5791200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Thank 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24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35743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2006 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smtClean="0"/>
              <a:t>Survey of Violence against Women and Children in Indonesia</a:t>
            </a:r>
            <a:endParaRPr lang="id-ID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796908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sz="4900" dirty="0" smtClean="0"/>
              <a:t>Data collection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214422"/>
            <a:ext cx="7615262" cy="4911741"/>
          </a:xfrm>
        </p:spPr>
        <p:txBody>
          <a:bodyPr>
            <a:normAutofit fontScale="77500" lnSpcReduction="20000"/>
          </a:bodyPr>
          <a:lstStyle/>
          <a:p>
            <a:r>
              <a:rPr lang="id-ID" u="sng" dirty="0" smtClean="0"/>
              <a:t>Type of data collection</a:t>
            </a:r>
            <a:r>
              <a:rPr lang="id-ID" dirty="0" smtClean="0"/>
              <a:t>:  module i</a:t>
            </a:r>
            <a:r>
              <a:rPr lang="en-US" dirty="0" err="1" smtClean="0"/>
              <a:t>ntegrated</a:t>
            </a:r>
            <a:r>
              <a:rPr lang="en-US" dirty="0" smtClean="0"/>
              <a:t> in the 2006 National Socio Economic Survey (SUSENAS), using special questionnaire</a:t>
            </a:r>
            <a:endParaRPr lang="id-ID" dirty="0" smtClean="0"/>
          </a:p>
          <a:p>
            <a:r>
              <a:rPr lang="en-US" u="sng" dirty="0" smtClean="0"/>
              <a:t>Sample</a:t>
            </a:r>
            <a:r>
              <a:rPr lang="en-US" dirty="0" smtClean="0"/>
              <a:t>: 68,800 households</a:t>
            </a:r>
          </a:p>
          <a:p>
            <a:r>
              <a:rPr lang="en-US" u="sng" dirty="0" smtClean="0"/>
              <a:t>Estimation level</a:t>
            </a:r>
            <a:r>
              <a:rPr lang="en-US" dirty="0" smtClean="0"/>
              <a:t>: province and national</a:t>
            </a:r>
            <a:endParaRPr lang="id-ID" dirty="0" smtClean="0"/>
          </a:p>
          <a:p>
            <a:r>
              <a:rPr lang="en-US" u="sng" dirty="0" smtClean="0"/>
              <a:t>Method</a:t>
            </a:r>
            <a:r>
              <a:rPr lang="en-US" dirty="0" smtClean="0"/>
              <a:t>: Interview</a:t>
            </a:r>
          </a:p>
          <a:p>
            <a:r>
              <a:rPr lang="id-ID" u="sng" dirty="0" smtClean="0"/>
              <a:t>Interviewers</a:t>
            </a:r>
            <a:r>
              <a:rPr lang="id-ID" dirty="0" smtClean="0"/>
              <a:t>: Susenas interviewers</a:t>
            </a:r>
          </a:p>
          <a:p>
            <a:endParaRPr lang="id-ID" dirty="0" smtClean="0"/>
          </a:p>
          <a:p>
            <a:r>
              <a:rPr lang="id-ID" dirty="0" smtClean="0"/>
              <a:t>Target respondent</a:t>
            </a:r>
            <a:r>
              <a:rPr lang="id-ID" dirty="0" smtClean="0">
                <a:sym typeface="Wingdings" pitchFamily="2" charset="2"/>
              </a:rPr>
              <a:t>: </a:t>
            </a:r>
          </a:p>
          <a:p>
            <a:r>
              <a:rPr lang="id-ID" dirty="0" smtClean="0">
                <a:sym typeface="Wingdings" pitchFamily="2" charset="2"/>
              </a:rPr>
              <a:t>(1)</a:t>
            </a:r>
            <a:r>
              <a:rPr lang="en-US" u="sng" dirty="0" smtClean="0"/>
              <a:t> Women</a:t>
            </a:r>
            <a:r>
              <a:rPr lang="en-US" dirty="0" smtClean="0"/>
              <a:t>: All women aged 18+ or ever married women of aged less than 18</a:t>
            </a:r>
            <a:endParaRPr lang="id-ID" dirty="0" smtClean="0"/>
          </a:p>
          <a:p>
            <a:r>
              <a:rPr lang="id-ID" dirty="0" smtClean="0"/>
              <a:t>(2) </a:t>
            </a:r>
            <a:r>
              <a:rPr lang="en-US" u="sng" dirty="0" smtClean="0"/>
              <a:t>Children</a:t>
            </a:r>
            <a:r>
              <a:rPr lang="en-US" dirty="0" smtClean="0"/>
              <a:t>: Aged less than 18 years old and never married.</a:t>
            </a:r>
          </a:p>
          <a:p>
            <a:endParaRPr lang="id-ID" dirty="0" smtClean="0"/>
          </a:p>
          <a:p>
            <a:endParaRPr lang="en-US" dirty="0" smtClean="0"/>
          </a:p>
          <a:p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Design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Two Stage Double Sampling Design for </a:t>
            </a:r>
            <a:r>
              <a:rPr lang="en-US" sz="2400" dirty="0" smtClean="0"/>
              <a:t>both urban and rural </a:t>
            </a:r>
            <a:r>
              <a:rPr lang="en-US" sz="2400" dirty="0" smtClean="0"/>
              <a:t>areas</a:t>
            </a:r>
            <a:endParaRPr lang="id-ID" sz="2400" dirty="0" smtClean="0"/>
          </a:p>
          <a:p>
            <a:r>
              <a:rPr lang="en-US" sz="2400" b="1" dirty="0" smtClean="0"/>
              <a:t>First Stage</a:t>
            </a:r>
            <a:r>
              <a:rPr lang="en-US" sz="2400" dirty="0" smtClean="0"/>
              <a:t>, </a:t>
            </a:r>
            <a:r>
              <a:rPr lang="en-US" sz="2400" dirty="0" smtClean="0"/>
              <a:t>F</a:t>
            </a:r>
            <a:r>
              <a:rPr lang="id-ID" sz="2400" dirty="0" smtClean="0"/>
              <a:t>r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smtClean="0"/>
              <a:t>13.097 </a:t>
            </a:r>
            <a:r>
              <a:rPr lang="id-ID" sz="2400" dirty="0" smtClean="0"/>
              <a:t>core cb </a:t>
            </a:r>
            <a:r>
              <a:rPr lang="en-US" sz="2400" dirty="0" smtClean="0"/>
              <a:t>selected</a:t>
            </a:r>
            <a:r>
              <a:rPr lang="id-ID" sz="2400" dirty="0" smtClean="0"/>
              <a:t> </a:t>
            </a:r>
            <a:r>
              <a:rPr lang="en-US" sz="2400" dirty="0" smtClean="0"/>
              <a:t>4.300 </a:t>
            </a:r>
            <a:r>
              <a:rPr lang="id-ID" sz="2400" dirty="0" smtClean="0"/>
              <a:t>cb</a:t>
            </a:r>
            <a:r>
              <a:rPr lang="en-US" sz="2400" dirty="0" smtClean="0"/>
              <a:t> </a:t>
            </a:r>
            <a:r>
              <a:rPr lang="en-US" sz="2400" dirty="0" smtClean="0"/>
              <a:t>were then selected by linear systematic </a:t>
            </a:r>
            <a:r>
              <a:rPr lang="id-ID" sz="2400" dirty="0" smtClean="0"/>
              <a:t>for 2006  </a:t>
            </a:r>
            <a:r>
              <a:rPr lang="en-US" sz="2400" dirty="0" smtClean="0"/>
              <a:t>Violence against Women and Children Survey </a:t>
            </a:r>
            <a:endParaRPr lang="id-ID" sz="2400" dirty="0" smtClean="0"/>
          </a:p>
          <a:p>
            <a:r>
              <a:rPr lang="en-US" sz="2400" b="1" dirty="0" smtClean="0"/>
              <a:t>Second Stage</a:t>
            </a:r>
            <a:r>
              <a:rPr lang="en-US" sz="2400" dirty="0" smtClean="0"/>
              <a:t>, 16 household were then systematically selected from the listing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sz="2400" dirty="0" smtClean="0"/>
              <a:t>From each selected hhs could be elected one or more women depending on the existing of experiencing violence</a:t>
            </a:r>
          </a:p>
          <a:p>
            <a:endParaRPr lang="en-US" dirty="0" smtClean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Training and Interviewer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Provided only one day training for VAW after 3 days of SUSENAS training</a:t>
            </a:r>
          </a:p>
          <a:p>
            <a:r>
              <a:rPr lang="id-ID" sz="2400" dirty="0" smtClean="0"/>
              <a:t>Aspect covered in the training were how to asking questions,  type, concep and definition of violence, private place for victim</a:t>
            </a:r>
          </a:p>
          <a:p>
            <a:r>
              <a:rPr lang="id-ID" sz="2400" dirty="0" smtClean="0"/>
              <a:t>Interviewer:  mix men and women, but SUSENAS interviewers dominated by man</a:t>
            </a:r>
            <a:endParaRPr lang="id-ID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dirty="0" smtClean="0"/>
              <a:t>Types of Violence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Physical (such as: being beaten, tortured, etc)</a:t>
            </a:r>
          </a:p>
          <a:p>
            <a:pPr marL="514350" indent="-514350">
              <a:buAutoNum type="arabicPeriod"/>
            </a:pPr>
            <a:r>
              <a:rPr lang="id-ID" dirty="0" smtClean="0"/>
              <a:t>Psychological (such as: being insulted, threatened, etc)</a:t>
            </a:r>
          </a:p>
          <a:p>
            <a:pPr marL="514350" indent="-514350">
              <a:buAutoNum type="arabicPeriod"/>
            </a:pPr>
            <a:r>
              <a:rPr lang="id-ID" dirty="0" smtClean="0"/>
              <a:t>Rape/sexual intercourse</a:t>
            </a:r>
          </a:p>
          <a:p>
            <a:pPr marL="514350" indent="-514350">
              <a:buAutoNum type="arabicPeriod"/>
            </a:pPr>
            <a:r>
              <a:rPr lang="id-ID" dirty="0" smtClean="0"/>
              <a:t>Coercive abortion</a:t>
            </a:r>
          </a:p>
          <a:p>
            <a:pPr marL="514350" indent="-514350">
              <a:buAutoNum type="arabicPeriod"/>
            </a:pPr>
            <a:r>
              <a:rPr lang="id-ID" dirty="0" smtClean="0"/>
              <a:t>Forced sex with non-partner</a:t>
            </a:r>
          </a:p>
          <a:p>
            <a:pPr marL="514350" indent="-514350">
              <a:buAutoNum type="arabicPeriod"/>
            </a:pPr>
            <a:r>
              <a:rPr lang="id-ID" dirty="0" smtClean="0"/>
              <a:t>Other sexual violence </a:t>
            </a:r>
          </a:p>
          <a:p>
            <a:pPr marL="514350" indent="-514350">
              <a:buAutoNum type="arabicPeriod"/>
            </a:pPr>
            <a:r>
              <a:rPr lang="id-ID" dirty="0" smtClean="0"/>
              <a:t>Neglected (not giving living)</a:t>
            </a:r>
          </a:p>
          <a:p>
            <a:pPr marL="514350" indent="-514350">
              <a:buAutoNum type="arabicPeriod"/>
            </a:pPr>
            <a:r>
              <a:rPr lang="id-ID" dirty="0" smtClean="0"/>
              <a:t>Forced to work</a:t>
            </a:r>
          </a:p>
          <a:p>
            <a:pPr marL="514350" indent="-514350">
              <a:buAutoNum type="arabicPeriod"/>
            </a:pPr>
            <a:r>
              <a:rPr lang="id-ID" dirty="0" smtClean="0"/>
              <a:t>Prohibition of work</a:t>
            </a:r>
          </a:p>
          <a:p>
            <a:pPr marL="514350" indent="-514350">
              <a:buAutoNum type="arabicPeriod"/>
            </a:pPr>
            <a:r>
              <a:rPr lang="id-ID" dirty="0" smtClean="0"/>
              <a:t>Other economic violence</a:t>
            </a:r>
          </a:p>
          <a:p>
            <a:pPr marL="514350" indent="-514350">
              <a:buAutoNum type="arabicPeriod"/>
            </a:pPr>
            <a:r>
              <a:rPr lang="id-ID" dirty="0" smtClean="0"/>
              <a:t>Trafficking of women, children and infants</a:t>
            </a:r>
          </a:p>
          <a:p>
            <a:pPr marL="514350" indent="-514350">
              <a:buAutoNum type="arabicPeriod"/>
            </a:pPr>
            <a:endParaRPr lang="id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Phrasing and Sequencing  of Questions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714488"/>
            <a:ext cx="7647836" cy="428628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sz="2600" dirty="0" smtClean="0"/>
              <a:t>Where have experienced on violence during 2006? (options: at home, outside home, at work, never)</a:t>
            </a:r>
          </a:p>
          <a:p>
            <a:pPr marL="514350" indent="-514350">
              <a:buAutoNum type="arabicPeriod"/>
            </a:pPr>
            <a:r>
              <a:rPr lang="id-ID" sz="2600" dirty="0" smtClean="0"/>
              <a:t>D</a:t>
            </a:r>
            <a:r>
              <a:rPr lang="en-US" sz="2600" dirty="0" err="1" smtClean="0"/>
              <a:t>uring</a:t>
            </a:r>
            <a:r>
              <a:rPr lang="en-US" sz="2600" dirty="0" smtClean="0"/>
              <a:t> 2006, how many times have experienced violence?</a:t>
            </a:r>
            <a:r>
              <a:rPr lang="id-ID" sz="2600" dirty="0" smtClean="0"/>
              <a:t>(options: once, several times, almost every month, almost every weeks, almost every day)</a:t>
            </a:r>
          </a:p>
          <a:p>
            <a:pPr marL="514350" indent="-514350">
              <a:buAutoNum type="arabicPeriod"/>
            </a:pPr>
            <a:r>
              <a:rPr lang="en-US" sz="2600" dirty="0" smtClean="0"/>
              <a:t>What is the most serious effect caused by the violence</a:t>
            </a:r>
            <a:r>
              <a:rPr lang="id-ID" sz="2600" dirty="0" smtClean="0"/>
              <a:t>? (options: injuri/disability, stress/depression, recentment, material, others)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Phrasing and Sequencing  of Questions (cont)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643050"/>
            <a:ext cx="7643866" cy="4605350"/>
          </a:xfrm>
        </p:spPr>
        <p:txBody>
          <a:bodyPr>
            <a:normAutofit/>
          </a:bodyPr>
          <a:lstStyle/>
          <a:p>
            <a:pPr marL="365125" indent="-365125">
              <a:buNone/>
            </a:pPr>
            <a:r>
              <a:rPr lang="id-ID" sz="2400" dirty="0" smtClean="0"/>
              <a:t>4.  </a:t>
            </a:r>
            <a:r>
              <a:rPr lang="en-US" sz="2400" dirty="0" smtClean="0"/>
              <a:t>The main reasons of violence</a:t>
            </a:r>
            <a:r>
              <a:rPr lang="id-ID" sz="2400" dirty="0" smtClean="0"/>
              <a:t>? (options: economic difficulties, not obedient, bad behavior, jelous)</a:t>
            </a:r>
          </a:p>
          <a:p>
            <a:pPr marL="365125" indent="-365125">
              <a:buNone/>
            </a:pPr>
            <a:r>
              <a:rPr lang="id-ID" sz="2400" dirty="0" smtClean="0"/>
              <a:t>5.  </a:t>
            </a:r>
            <a:r>
              <a:rPr lang="en-US" sz="2400" dirty="0" smtClean="0"/>
              <a:t>To whom asking for protection</a:t>
            </a:r>
            <a:r>
              <a:rPr lang="id-ID" sz="2400" dirty="0" smtClean="0"/>
              <a:t>/first report? (options:  family, police, NGO, religious/community leader, others, not reported)</a:t>
            </a:r>
          </a:p>
          <a:p>
            <a:pPr marL="365125" indent="-365125">
              <a:buNone/>
            </a:pPr>
            <a:r>
              <a:rPr lang="id-ID" sz="2400" dirty="0" smtClean="0"/>
              <a:t>6.  W</a:t>
            </a:r>
            <a:r>
              <a:rPr lang="en-US" sz="2400" dirty="0" smtClean="0"/>
              <a:t>ho </a:t>
            </a:r>
            <a:r>
              <a:rPr lang="id-ID" sz="2400" dirty="0" smtClean="0"/>
              <a:t>was </a:t>
            </a:r>
            <a:r>
              <a:rPr lang="en-US" sz="2400" dirty="0" smtClean="0"/>
              <a:t>provided the last recovery</a:t>
            </a:r>
            <a:r>
              <a:rPr lang="id-ID" sz="2400" dirty="0" smtClean="0"/>
              <a:t> (options: hospital, religious/community leader, NGO, others)</a:t>
            </a:r>
          </a:p>
          <a:p>
            <a:pPr marL="365125" indent="-365125">
              <a:buNone/>
            </a:pPr>
            <a:r>
              <a:rPr lang="id-ID" sz="2400" dirty="0" smtClean="0"/>
              <a:t>7.  W</a:t>
            </a:r>
            <a:r>
              <a:rPr lang="en-US" sz="2400" dirty="0" smtClean="0"/>
              <a:t>ho</a:t>
            </a:r>
            <a:r>
              <a:rPr lang="id-ID" sz="2400" dirty="0" smtClean="0"/>
              <a:t> was</a:t>
            </a:r>
            <a:r>
              <a:rPr lang="en-US" sz="2400" dirty="0" smtClean="0"/>
              <a:t> the main perpetrators of violence</a:t>
            </a:r>
            <a:r>
              <a:rPr lang="id-ID" sz="2400" dirty="0" smtClean="0"/>
              <a:t> (options: husband/partner, parent, child/grand child, family, neighbor, boss, co-worker, teacher, others)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8855-5D9F-400F-835F-6743AD76AD7E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1752</TotalTime>
  <Words>1182</Words>
  <Application>Microsoft Office PowerPoint</Application>
  <PresentationFormat>On-screen Show (4:3)</PresentationFormat>
  <Paragraphs>167</Paragraphs>
  <Slides>24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Solstice</vt:lpstr>
      <vt:lpstr>Worksheet</vt:lpstr>
      <vt:lpstr>Violence Against Women Survey In Indonesia</vt:lpstr>
      <vt:lpstr>Topics</vt:lpstr>
      <vt:lpstr>The 2006  Survey of Violence against Women and Children in Indonesia</vt:lpstr>
      <vt:lpstr> Data collection </vt:lpstr>
      <vt:lpstr>Sampling Design</vt:lpstr>
      <vt:lpstr>Training and Interviewer</vt:lpstr>
      <vt:lpstr>Types of Violence covered</vt:lpstr>
      <vt:lpstr>Phrasing and Sequencing  of Questions</vt:lpstr>
      <vt:lpstr>Phrasing and Sequencing  of Questions (cont)</vt:lpstr>
      <vt:lpstr>Main Challenges in Data Collection</vt:lpstr>
      <vt:lpstr>Slide 11</vt:lpstr>
      <vt:lpstr>Slide 12</vt:lpstr>
      <vt:lpstr>Slide 13</vt:lpstr>
      <vt:lpstr> Figure 4. Women Victims by Crime Scene and Area </vt:lpstr>
      <vt:lpstr>Slide 15</vt:lpstr>
      <vt:lpstr>Slide 16</vt:lpstr>
      <vt:lpstr>Slide 17</vt:lpstr>
      <vt:lpstr>Slide 18</vt:lpstr>
      <vt:lpstr>Figure 8. Women Victim by Province</vt:lpstr>
      <vt:lpstr>Follow Up Study</vt:lpstr>
      <vt:lpstr>Follow Up Study (cont)</vt:lpstr>
      <vt:lpstr>Lesson Learned from 2006 VAW Survey</vt:lpstr>
      <vt:lpstr>The Planning of 2014 Survey of Violence against Women in Indonesia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Violence Against Women Survey In Indonesia</dc:title>
  <dc:creator>Admin</dc:creator>
  <cp:lastModifiedBy>Admin</cp:lastModifiedBy>
  <cp:revision>130</cp:revision>
  <dcterms:created xsi:type="dcterms:W3CDTF">2013-04-03T05:01:18Z</dcterms:created>
  <dcterms:modified xsi:type="dcterms:W3CDTF">2013-04-10T07:44:23Z</dcterms:modified>
</cp:coreProperties>
</file>