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62" r:id="rId2"/>
    <p:sldId id="384" r:id="rId3"/>
    <p:sldId id="351" r:id="rId4"/>
    <p:sldId id="426" r:id="rId5"/>
    <p:sldId id="403" r:id="rId6"/>
    <p:sldId id="388" r:id="rId7"/>
    <p:sldId id="389" r:id="rId8"/>
    <p:sldId id="390" r:id="rId9"/>
    <p:sldId id="391" r:id="rId10"/>
    <p:sldId id="393" r:id="rId11"/>
    <p:sldId id="429" r:id="rId12"/>
    <p:sldId id="397" r:id="rId13"/>
    <p:sldId id="424" r:id="rId14"/>
    <p:sldId id="401" r:id="rId15"/>
    <p:sldId id="405" r:id="rId16"/>
    <p:sldId id="406" r:id="rId17"/>
    <p:sldId id="407" r:id="rId18"/>
    <p:sldId id="408" r:id="rId19"/>
    <p:sldId id="409" r:id="rId20"/>
    <p:sldId id="422" r:id="rId21"/>
    <p:sldId id="423" r:id="rId22"/>
    <p:sldId id="416" r:id="rId23"/>
    <p:sldId id="418" r:id="rId24"/>
    <p:sldId id="412" r:id="rId25"/>
    <p:sldId id="413" r:id="rId26"/>
    <p:sldId id="419" r:id="rId27"/>
    <p:sldId id="415" r:id="rId28"/>
    <p:sldId id="380" r:id="rId29"/>
    <p:sldId id="421" r:id="rId30"/>
    <p:sldId id="420" r:id="rId31"/>
    <p:sldId id="386" r:id="rId32"/>
    <p:sldId id="382" r:id="rId33"/>
    <p:sldId id="378" r:id="rId34"/>
    <p:sldId id="379" r:id="rId35"/>
    <p:sldId id="375" r:id="rId36"/>
    <p:sldId id="387" r:id="rId37"/>
    <p:sldId id="347" r:id="rId38"/>
    <p:sldId id="374" r:id="rId39"/>
    <p:sldId id="428" r:id="rId40"/>
    <p:sldId id="430" r:id="rId41"/>
    <p:sldId id="431" r:id="rId42"/>
  </p:sldIdLst>
  <p:sldSz cx="9144000" cy="6858000" type="screen4x3"/>
  <p:notesSz cx="6858000" cy="9144000"/>
  <p:defaultTextStyle>
    <a:defPPr>
      <a:defRPr lang="en-GB"/>
    </a:defPPr>
    <a:lvl1pPr algn="l" rtl="0" fontAlgn="base">
      <a:spcBef>
        <a:spcPct val="0"/>
      </a:spcBef>
      <a:spcAft>
        <a:spcPct val="0"/>
      </a:spcAft>
      <a:defRPr b="1"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b="1"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b="1"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b="1"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b="1" kern="1200">
        <a:solidFill>
          <a:schemeClr val="tx1"/>
        </a:solidFill>
        <a:latin typeface="Calibri" pitchFamily="34" charset="0"/>
        <a:ea typeface="MS PGothic" pitchFamily="34" charset="-128"/>
        <a:cs typeface="+mn-cs"/>
      </a:defRPr>
    </a:lvl5pPr>
    <a:lvl6pPr marL="2286000" algn="l" defTabSz="914400" rtl="0" eaLnBrk="1" latinLnBrk="0" hangingPunct="1">
      <a:defRPr b="1" kern="1200">
        <a:solidFill>
          <a:schemeClr val="tx1"/>
        </a:solidFill>
        <a:latin typeface="Calibri" pitchFamily="34" charset="0"/>
        <a:ea typeface="MS PGothic" pitchFamily="34" charset="-128"/>
        <a:cs typeface="+mn-cs"/>
      </a:defRPr>
    </a:lvl6pPr>
    <a:lvl7pPr marL="2743200" algn="l" defTabSz="914400" rtl="0" eaLnBrk="1" latinLnBrk="0" hangingPunct="1">
      <a:defRPr b="1" kern="1200">
        <a:solidFill>
          <a:schemeClr val="tx1"/>
        </a:solidFill>
        <a:latin typeface="Calibri" pitchFamily="34" charset="0"/>
        <a:ea typeface="MS PGothic" pitchFamily="34" charset="-128"/>
        <a:cs typeface="+mn-cs"/>
      </a:defRPr>
    </a:lvl7pPr>
    <a:lvl8pPr marL="3200400" algn="l" defTabSz="914400" rtl="0" eaLnBrk="1" latinLnBrk="0" hangingPunct="1">
      <a:defRPr b="1" kern="1200">
        <a:solidFill>
          <a:schemeClr val="tx1"/>
        </a:solidFill>
        <a:latin typeface="Calibri" pitchFamily="34" charset="0"/>
        <a:ea typeface="MS PGothic" pitchFamily="34" charset="-128"/>
        <a:cs typeface="+mn-cs"/>
      </a:defRPr>
    </a:lvl8pPr>
    <a:lvl9pPr marL="3657600" algn="l" defTabSz="914400" rtl="0" eaLnBrk="1" latinLnBrk="0" hangingPunct="1">
      <a:defRPr b="1"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45" autoAdjust="0"/>
  </p:normalViewPr>
  <p:slideViewPr>
    <p:cSldViewPr>
      <p:cViewPr varScale="1">
        <p:scale>
          <a:sx n="80" d="100"/>
          <a:sy n="80" d="100"/>
        </p:scale>
        <p:origin x="-1794" y="-84"/>
      </p:cViewPr>
      <p:guideLst>
        <p:guide orient="horz" pos="2160"/>
        <p:guide pos="2880"/>
      </p:guideLst>
    </p:cSldViewPr>
  </p:slideViewPr>
  <p:notesTextViewPr>
    <p:cViewPr>
      <p:scale>
        <a:sx n="100" d="100"/>
        <a:sy n="100" d="100"/>
      </p:scale>
      <p:origin x="0" y="0"/>
    </p:cViewPr>
  </p:notesTextViewPr>
  <p:notesViewPr>
    <p:cSldViewPr>
      <p:cViewPr varScale="1">
        <p:scale>
          <a:sx n="74" d="100"/>
          <a:sy n="74" d="100"/>
        </p:scale>
        <p:origin x="-336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haoyichen:Library:Containers:com.apple.mail:Data:Library:Mail%20Downloads:DHS%20diarrhoea.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500" b="1" i="0" u="none" strike="noStrike" baseline="0">
                <a:solidFill>
                  <a:srgbClr val="000000"/>
                </a:solidFill>
                <a:latin typeface="Arial"/>
                <a:ea typeface="Arial"/>
                <a:cs typeface="Arial"/>
              </a:defRPr>
            </a:pPr>
            <a:r>
              <a:rPr lang="en-US" sz="1500"/>
              <a:t>Life expectancy at birth, 2005-2010</a:t>
            </a:r>
          </a:p>
        </c:rich>
      </c:tx>
      <c:layout>
        <c:manualLayout>
          <c:xMode val="edge"/>
          <c:yMode val="edge"/>
          <c:x val="0.36480661211984533"/>
          <c:y val="3.2738083344202203E-2"/>
        </c:manualLayout>
      </c:layout>
      <c:spPr>
        <a:noFill/>
        <a:ln w="25400">
          <a:noFill/>
        </a:ln>
      </c:spPr>
    </c:title>
    <c:plotArea>
      <c:layout>
        <c:manualLayout>
          <c:layoutTarget val="inner"/>
          <c:xMode val="edge"/>
          <c:yMode val="edge"/>
          <c:x val="7.2961322423968911E-2"/>
          <c:y val="0.15476184853622915"/>
          <c:w val="0.911301223217024"/>
          <c:h val="0.72023783357244819"/>
        </c:manualLayout>
      </c:layout>
      <c:scatterChart>
        <c:scatterStyle val="lineMarker"/>
        <c:ser>
          <c:idx val="0"/>
          <c:order val="0"/>
          <c:tx>
            <c:strRef>
              <c:f>'LE Asia Female'!$B$22</c:f>
              <c:strCache>
                <c:ptCount val="1"/>
                <c:pt idx="0">
                  <c:v>Female</c:v>
                </c:pt>
              </c:strCache>
            </c:strRef>
          </c:tx>
          <c:spPr>
            <a:ln w="28575">
              <a:noFill/>
            </a:ln>
          </c:spPr>
          <c:marker>
            <c:symbol val="diamond"/>
            <c:size val="5"/>
            <c:spPr>
              <a:solidFill>
                <a:srgbClr val="F20884"/>
              </a:solidFill>
              <a:ln>
                <a:solidFill>
                  <a:srgbClr val="F20884"/>
                </a:solidFill>
                <a:prstDash val="solid"/>
              </a:ln>
            </c:spPr>
          </c:marker>
          <c:dLbls>
            <c:dLbl>
              <c:idx val="1"/>
              <c:tx>
                <c:rich>
                  <a:bodyPr/>
                  <a:lstStyle/>
                  <a:p>
                    <a:pPr>
                      <a:defRPr sz="1150" b="0" i="0" u="none" strike="noStrike" baseline="0">
                        <a:solidFill>
                          <a:srgbClr val="000000"/>
                        </a:solidFill>
                        <a:latin typeface="Arial"/>
                        <a:ea typeface="Arial"/>
                        <a:cs typeface="Arial"/>
                      </a:defRPr>
                    </a:pPr>
                    <a:r>
                      <a:rPr lang="en-US"/>
                      <a:t>China</a:t>
                    </a:r>
                  </a:p>
                </c:rich>
              </c:tx>
              <c:spPr>
                <a:noFill/>
                <a:ln w="25400">
                  <a:noFill/>
                </a:ln>
              </c:spPr>
              <c:dLblPos val="t"/>
            </c:dLbl>
            <c:dLbl>
              <c:idx val="2"/>
              <c:tx>
                <c:rich>
                  <a:bodyPr/>
                  <a:lstStyle/>
                  <a:p>
                    <a:pPr>
                      <a:defRPr sz="1150" b="0" i="0" u="none" strike="noStrike" baseline="0">
                        <a:solidFill>
                          <a:srgbClr val="000000"/>
                        </a:solidFill>
                        <a:latin typeface="Arial"/>
                        <a:ea typeface="Arial"/>
                        <a:cs typeface="Arial"/>
                      </a:defRPr>
                    </a:pPr>
                    <a:r>
                      <a:rPr lang="en-US"/>
                      <a:t>India</a:t>
                    </a:r>
                  </a:p>
                </c:rich>
              </c:tx>
              <c:spPr>
                <a:noFill/>
                <a:ln w="25400">
                  <a:noFill/>
                </a:ln>
              </c:spPr>
              <c:dLblPos val="t"/>
            </c:dLbl>
            <c:dLbl>
              <c:idx val="3"/>
              <c:tx>
                <c:rich>
                  <a:bodyPr/>
                  <a:lstStyle/>
                  <a:p>
                    <a:pPr>
                      <a:defRPr sz="1150" b="0" i="0" u="none" strike="noStrike" baseline="0">
                        <a:solidFill>
                          <a:srgbClr val="000000"/>
                        </a:solidFill>
                        <a:latin typeface="Arial"/>
                        <a:ea typeface="Arial"/>
                        <a:cs typeface="Arial"/>
                      </a:defRPr>
                    </a:pPr>
                    <a:r>
                      <a:rPr lang="en-US"/>
                      <a:t>Indonesia</a:t>
                    </a:r>
                  </a:p>
                </c:rich>
              </c:tx>
              <c:spPr>
                <a:noFill/>
                <a:ln w="25400">
                  <a:noFill/>
                </a:ln>
              </c:spPr>
              <c:dLblPos val="t"/>
            </c:dLbl>
            <c:dLbl>
              <c:idx val="4"/>
              <c:tx>
                <c:rich>
                  <a:bodyPr/>
                  <a:lstStyle/>
                  <a:p>
                    <a:pPr>
                      <a:defRPr sz="1150" b="0" i="0" u="none" strike="noStrike" baseline="0">
                        <a:solidFill>
                          <a:srgbClr val="000000"/>
                        </a:solidFill>
                        <a:latin typeface="Arial"/>
                        <a:ea typeface="Arial"/>
                        <a:cs typeface="Arial"/>
                      </a:defRPr>
                    </a:pPr>
                    <a:r>
                      <a:rPr lang="en-US"/>
                      <a:t>Japan</a:t>
                    </a:r>
                  </a:p>
                </c:rich>
              </c:tx>
              <c:spPr>
                <a:noFill/>
                <a:ln w="25400">
                  <a:noFill/>
                </a:ln>
              </c:spPr>
              <c:dLblPos val="t"/>
            </c:dLbl>
            <c:dLbl>
              <c:idx val="5"/>
              <c:tx>
                <c:rich>
                  <a:bodyPr/>
                  <a:lstStyle/>
                  <a:p>
                    <a:pPr>
                      <a:defRPr sz="1150" b="0" i="0" u="none" strike="noStrike" baseline="0">
                        <a:solidFill>
                          <a:srgbClr val="000000"/>
                        </a:solidFill>
                        <a:latin typeface="Arial"/>
                        <a:ea typeface="Arial"/>
                        <a:cs typeface="Arial"/>
                      </a:defRPr>
                    </a:pPr>
                    <a:r>
                      <a:rPr lang="en-US"/>
                      <a:t>Lao PDR</a:t>
                    </a:r>
                  </a:p>
                </c:rich>
              </c:tx>
              <c:spPr>
                <a:noFill/>
                <a:ln w="25400">
                  <a:noFill/>
                </a:ln>
              </c:spPr>
              <c:dLblPos val="t"/>
            </c:dLbl>
            <c:dLbl>
              <c:idx val="6"/>
              <c:tx>
                <c:rich>
                  <a:bodyPr/>
                  <a:lstStyle/>
                  <a:p>
                    <a:pPr>
                      <a:defRPr sz="1150" b="0" i="0" u="none" strike="noStrike" baseline="0">
                        <a:solidFill>
                          <a:srgbClr val="000000"/>
                        </a:solidFill>
                        <a:latin typeface="Arial"/>
                        <a:ea typeface="Arial"/>
                        <a:cs typeface="Arial"/>
                      </a:defRPr>
                    </a:pPr>
                    <a:r>
                      <a:rPr lang="en-US"/>
                      <a:t>Malaysia</a:t>
                    </a:r>
                  </a:p>
                </c:rich>
              </c:tx>
              <c:spPr>
                <a:noFill/>
                <a:ln w="25400">
                  <a:noFill/>
                </a:ln>
              </c:spPr>
              <c:dLblPos val="t"/>
            </c:dLbl>
            <c:dLbl>
              <c:idx val="7"/>
              <c:tx>
                <c:rich>
                  <a:bodyPr/>
                  <a:lstStyle/>
                  <a:p>
                    <a:pPr>
                      <a:defRPr sz="1150" b="0" i="0" u="none" strike="noStrike" baseline="0">
                        <a:solidFill>
                          <a:srgbClr val="000000"/>
                        </a:solidFill>
                        <a:latin typeface="Arial"/>
                        <a:ea typeface="Arial"/>
                        <a:cs typeface="Arial"/>
                      </a:defRPr>
                    </a:pPr>
                    <a:r>
                      <a:rPr lang="en-US"/>
                      <a:t>Maldives</a:t>
                    </a:r>
                  </a:p>
                </c:rich>
              </c:tx>
              <c:spPr>
                <a:noFill/>
                <a:ln w="25400">
                  <a:noFill/>
                </a:ln>
              </c:spPr>
              <c:dLblPos val="t"/>
            </c:dLbl>
            <c:dLbl>
              <c:idx val="8"/>
              <c:tx>
                <c:rich>
                  <a:bodyPr/>
                  <a:lstStyle/>
                  <a:p>
                    <a:pPr>
                      <a:defRPr sz="1150" b="0" i="0" u="none" strike="noStrike" baseline="0">
                        <a:solidFill>
                          <a:srgbClr val="000000"/>
                        </a:solidFill>
                        <a:latin typeface="Arial"/>
                        <a:ea typeface="Arial"/>
                        <a:cs typeface="Arial"/>
                      </a:defRPr>
                    </a:pPr>
                    <a:r>
                      <a:rPr lang="en-US"/>
                      <a:t>Mongolia</a:t>
                    </a:r>
                  </a:p>
                </c:rich>
              </c:tx>
              <c:spPr>
                <a:noFill/>
                <a:ln w="25400">
                  <a:noFill/>
                </a:ln>
              </c:spPr>
              <c:dLblPos val="t"/>
            </c:dLbl>
            <c:dLbl>
              <c:idx val="9"/>
              <c:tx>
                <c:rich>
                  <a:bodyPr/>
                  <a:lstStyle/>
                  <a:p>
                    <a:pPr>
                      <a:defRPr sz="1150" b="0" i="0" u="none" strike="noStrike" baseline="0">
                        <a:solidFill>
                          <a:srgbClr val="000000"/>
                        </a:solidFill>
                        <a:latin typeface="Arial"/>
                        <a:ea typeface="Arial"/>
                        <a:cs typeface="Arial"/>
                      </a:defRPr>
                    </a:pPr>
                    <a:r>
                      <a:rPr lang="en-US"/>
                      <a:t>Myanmar</a:t>
                    </a:r>
                  </a:p>
                </c:rich>
              </c:tx>
              <c:spPr>
                <a:noFill/>
                <a:ln w="25400">
                  <a:noFill/>
                </a:ln>
              </c:spPr>
              <c:dLblPos val="t"/>
            </c:dLbl>
            <c:dLbl>
              <c:idx val="10"/>
              <c:tx>
                <c:rich>
                  <a:bodyPr/>
                  <a:lstStyle/>
                  <a:p>
                    <a:pPr>
                      <a:defRPr sz="1150" b="0" i="0" u="none" strike="noStrike" baseline="0">
                        <a:solidFill>
                          <a:srgbClr val="000000"/>
                        </a:solidFill>
                        <a:latin typeface="Arial"/>
                        <a:ea typeface="Arial"/>
                        <a:cs typeface="Arial"/>
                      </a:defRPr>
                    </a:pPr>
                    <a:r>
                      <a:rPr lang="en-US"/>
                      <a:t>Nepal</a:t>
                    </a:r>
                  </a:p>
                </c:rich>
              </c:tx>
              <c:spPr>
                <a:noFill/>
                <a:ln w="25400">
                  <a:noFill/>
                </a:ln>
              </c:spPr>
              <c:dLblPos val="t"/>
            </c:dLbl>
            <c:dLbl>
              <c:idx val="11"/>
              <c:tx>
                <c:rich>
                  <a:bodyPr/>
                  <a:lstStyle/>
                  <a:p>
                    <a:pPr>
                      <a:defRPr sz="1150" b="0" i="0" u="none" strike="noStrike" baseline="0">
                        <a:solidFill>
                          <a:srgbClr val="000000"/>
                        </a:solidFill>
                        <a:latin typeface="Arial"/>
                        <a:ea typeface="Arial"/>
                        <a:cs typeface="Arial"/>
                      </a:defRPr>
                    </a:pPr>
                    <a:r>
                      <a:rPr lang="en-US"/>
                      <a:t>Philippines</a:t>
                    </a:r>
                  </a:p>
                </c:rich>
              </c:tx>
              <c:spPr>
                <a:noFill/>
                <a:ln w="25400">
                  <a:noFill/>
                </a:ln>
              </c:spPr>
              <c:dLblPos val="t"/>
            </c:dLbl>
            <c:dLbl>
              <c:idx val="12"/>
              <c:layout>
                <c:manualLayout>
                  <c:x val="-5.5883405440347624E-2"/>
                  <c:y val="-3.9404904631478402E-2"/>
                </c:manualLayout>
              </c:layout>
              <c:tx>
                <c:rich>
                  <a:bodyPr/>
                  <a:lstStyle/>
                  <a:p>
                    <a:pPr>
                      <a:defRPr sz="1150" b="0" i="0" u="none" strike="noStrike" baseline="0">
                        <a:solidFill>
                          <a:srgbClr val="000000"/>
                        </a:solidFill>
                        <a:latin typeface="Arial"/>
                        <a:ea typeface="Arial"/>
                        <a:cs typeface="Arial"/>
                      </a:defRPr>
                    </a:pPr>
                    <a:r>
                      <a:rPr lang="en-US"/>
                      <a:t>Sri Lanka</a:t>
                    </a:r>
                  </a:p>
                </c:rich>
              </c:tx>
              <c:spPr>
                <a:noFill/>
                <a:ln w="25400">
                  <a:noFill/>
                </a:ln>
              </c:spPr>
              <c:dLblPos val="r"/>
            </c:dLbl>
            <c:dLbl>
              <c:idx val="13"/>
              <c:tx>
                <c:rich>
                  <a:bodyPr/>
                  <a:lstStyle/>
                  <a:p>
                    <a:pPr>
                      <a:defRPr sz="1150" b="0" i="0" u="none" strike="noStrike" baseline="0">
                        <a:solidFill>
                          <a:srgbClr val="000000"/>
                        </a:solidFill>
                        <a:latin typeface="Arial"/>
                        <a:ea typeface="Arial"/>
                        <a:cs typeface="Arial"/>
                      </a:defRPr>
                    </a:pPr>
                    <a:r>
                      <a:rPr lang="en-US"/>
                      <a:t>Thailand</a:t>
                    </a:r>
                  </a:p>
                </c:rich>
              </c:tx>
              <c:spPr>
                <a:noFill/>
                <a:ln w="25400">
                  <a:noFill/>
                </a:ln>
              </c:spPr>
              <c:dLblPos val="t"/>
            </c:dLbl>
            <c:dLbl>
              <c:idx val="14"/>
              <c:layout>
                <c:manualLayout>
                  <c:x val="-1.00149437336802E-2"/>
                  <c:y val="-4.1188519537198806E-2"/>
                </c:manualLayout>
              </c:layout>
              <c:tx>
                <c:rich>
                  <a:bodyPr/>
                  <a:lstStyle/>
                  <a:p>
                    <a:pPr>
                      <a:defRPr sz="1150" b="0" i="0" u="none" strike="noStrike" baseline="0">
                        <a:solidFill>
                          <a:srgbClr val="000000"/>
                        </a:solidFill>
                        <a:latin typeface="Arial"/>
                        <a:ea typeface="Arial"/>
                        <a:cs typeface="Arial"/>
                      </a:defRPr>
                    </a:pPr>
                    <a:r>
                      <a:rPr lang="en-US"/>
                      <a:t>Viet Nam</a:t>
                    </a:r>
                  </a:p>
                </c:rich>
              </c:tx>
              <c:spPr>
                <a:noFill/>
                <a:ln w="25400">
                  <a:noFill/>
                </a:ln>
              </c:spPr>
              <c:dLblPos val="r"/>
            </c:dLbl>
            <c:delete val="1"/>
          </c:dLbls>
          <c:xVal>
            <c:strRef>
              <c:f>'LE Asia Female'!$A$23:$A$37</c:f>
              <c:strCache>
                <c:ptCount val="15"/>
                <c:pt idx="0">
                  <c:v>Bangladesh</c:v>
                </c:pt>
                <c:pt idx="1">
                  <c:v>China</c:v>
                </c:pt>
                <c:pt idx="2">
                  <c:v>India</c:v>
                </c:pt>
                <c:pt idx="3">
                  <c:v>Indonesia</c:v>
                </c:pt>
                <c:pt idx="4">
                  <c:v>Japan</c:v>
                </c:pt>
                <c:pt idx="5">
                  <c:v>Lao People's Democratic Republic</c:v>
                </c:pt>
                <c:pt idx="6">
                  <c:v>Malaysia</c:v>
                </c:pt>
                <c:pt idx="7">
                  <c:v>Maldives</c:v>
                </c:pt>
                <c:pt idx="8">
                  <c:v>Mongolia</c:v>
                </c:pt>
                <c:pt idx="9">
                  <c:v>Myanmar</c:v>
                </c:pt>
                <c:pt idx="10">
                  <c:v>Nepal</c:v>
                </c:pt>
                <c:pt idx="11">
                  <c:v>Philippines</c:v>
                </c:pt>
                <c:pt idx="12">
                  <c:v>Sri Lanka</c:v>
                </c:pt>
                <c:pt idx="13">
                  <c:v>Thailand</c:v>
                </c:pt>
                <c:pt idx="14">
                  <c:v>Viet Nam</c:v>
                </c:pt>
              </c:strCache>
            </c:strRef>
          </c:xVal>
          <c:yVal>
            <c:numRef>
              <c:f>'LE Asia Female'!$B$23:$B$37</c:f>
              <c:numCache>
                <c:formatCode>##0.00;\-##0.00;0</c:formatCode>
                <c:ptCount val="15"/>
                <c:pt idx="0">
                  <c:v>68.290000000000006</c:v>
                </c:pt>
                <c:pt idx="1">
                  <c:v>74.45</c:v>
                </c:pt>
                <c:pt idx="2">
                  <c:v>65.73</c:v>
                </c:pt>
                <c:pt idx="3">
                  <c:v>69.430000000000007</c:v>
                </c:pt>
                <c:pt idx="4">
                  <c:v>86.06</c:v>
                </c:pt>
                <c:pt idx="5">
                  <c:v>67.31</c:v>
                </c:pt>
                <c:pt idx="6">
                  <c:v>75.72</c:v>
                </c:pt>
                <c:pt idx="7">
                  <c:v>76.52</c:v>
                </c:pt>
                <c:pt idx="8">
                  <c:v>71.47</c:v>
                </c:pt>
                <c:pt idx="9">
                  <c:v>64.98</c:v>
                </c:pt>
                <c:pt idx="10">
                  <c:v>68.040000000000006</c:v>
                </c:pt>
                <c:pt idx="11">
                  <c:v>71.290000000000006</c:v>
                </c:pt>
                <c:pt idx="12">
                  <c:v>77.400000000000006</c:v>
                </c:pt>
                <c:pt idx="13">
                  <c:v>77.06</c:v>
                </c:pt>
                <c:pt idx="14">
                  <c:v>76.210000000000022</c:v>
                </c:pt>
              </c:numCache>
            </c:numRef>
          </c:yVal>
        </c:ser>
        <c:ser>
          <c:idx val="1"/>
          <c:order val="1"/>
          <c:tx>
            <c:strRef>
              <c:f>'LE Asia Female'!$C$22</c:f>
              <c:strCache>
                <c:ptCount val="1"/>
                <c:pt idx="0">
                  <c:v>Male</c:v>
                </c:pt>
              </c:strCache>
            </c:strRef>
          </c:tx>
          <c:spPr>
            <a:ln w="28575">
              <a:noFill/>
            </a:ln>
          </c:spPr>
          <c:marker>
            <c:symbol val="square"/>
            <c:size val="5"/>
            <c:spPr>
              <a:solidFill>
                <a:srgbClr val="0000D4"/>
              </a:solidFill>
              <a:ln>
                <a:solidFill>
                  <a:srgbClr val="0000D4"/>
                </a:solidFill>
                <a:prstDash val="solid"/>
              </a:ln>
            </c:spPr>
          </c:marker>
          <c:dLbls>
            <c:dLbl>
              <c:idx val="0"/>
              <c:layout>
                <c:manualLayout>
                  <c:x val="-6.1963488792780907E-2"/>
                  <c:y val="-7.6863030275848121E-2"/>
                </c:manualLayout>
              </c:layout>
              <c:tx>
                <c:rich>
                  <a:bodyPr/>
                  <a:lstStyle/>
                  <a:p>
                    <a:pPr>
                      <a:defRPr sz="1150" b="0" i="0" u="none" strike="noStrike" baseline="0">
                        <a:solidFill>
                          <a:srgbClr val="000000"/>
                        </a:solidFill>
                        <a:latin typeface="Arial"/>
                        <a:ea typeface="Arial"/>
                        <a:cs typeface="Arial"/>
                      </a:defRPr>
                    </a:pPr>
                    <a:r>
                      <a:rPr lang="en-US"/>
                      <a:t>Bangladesh</a:t>
                    </a:r>
                  </a:p>
                </c:rich>
              </c:tx>
              <c:spPr>
                <a:noFill/>
                <a:ln w="25400">
                  <a:noFill/>
                </a:ln>
              </c:spPr>
              <c:dLblPos val="r"/>
            </c:dLbl>
            <c:delete val="1"/>
          </c:dLbls>
          <c:xVal>
            <c:strRef>
              <c:f>'LE Asia Female'!$A$23:$A$37</c:f>
              <c:strCache>
                <c:ptCount val="15"/>
                <c:pt idx="0">
                  <c:v>Bangladesh</c:v>
                </c:pt>
                <c:pt idx="1">
                  <c:v>China</c:v>
                </c:pt>
                <c:pt idx="2">
                  <c:v>India</c:v>
                </c:pt>
                <c:pt idx="3">
                  <c:v>Indonesia</c:v>
                </c:pt>
                <c:pt idx="4">
                  <c:v>Japan</c:v>
                </c:pt>
                <c:pt idx="5">
                  <c:v>Lao People's Democratic Republic</c:v>
                </c:pt>
                <c:pt idx="6">
                  <c:v>Malaysia</c:v>
                </c:pt>
                <c:pt idx="7">
                  <c:v>Maldives</c:v>
                </c:pt>
                <c:pt idx="8">
                  <c:v>Mongolia</c:v>
                </c:pt>
                <c:pt idx="9">
                  <c:v>Myanmar</c:v>
                </c:pt>
                <c:pt idx="10">
                  <c:v>Nepal</c:v>
                </c:pt>
                <c:pt idx="11">
                  <c:v>Philippines</c:v>
                </c:pt>
                <c:pt idx="12">
                  <c:v>Sri Lanka</c:v>
                </c:pt>
                <c:pt idx="13">
                  <c:v>Thailand</c:v>
                </c:pt>
                <c:pt idx="14">
                  <c:v>Viet Nam</c:v>
                </c:pt>
              </c:strCache>
            </c:strRef>
          </c:xVal>
          <c:yVal>
            <c:numRef>
              <c:f>'LE Asia Female'!$C$23:$C$37</c:f>
              <c:numCache>
                <c:formatCode>##0.00;\-##0.00;0</c:formatCode>
                <c:ptCount val="15"/>
                <c:pt idx="0">
                  <c:v>67.410000000000025</c:v>
                </c:pt>
                <c:pt idx="1">
                  <c:v>71.099999999999994</c:v>
                </c:pt>
                <c:pt idx="2">
                  <c:v>62.8</c:v>
                </c:pt>
                <c:pt idx="3">
                  <c:v>66.290000000000006</c:v>
                </c:pt>
                <c:pt idx="4">
                  <c:v>79.25</c:v>
                </c:pt>
                <c:pt idx="5">
                  <c:v>64.77</c:v>
                </c:pt>
                <c:pt idx="6">
                  <c:v>71.240000000000023</c:v>
                </c:pt>
                <c:pt idx="7">
                  <c:v>74.64</c:v>
                </c:pt>
                <c:pt idx="8">
                  <c:v>63.4</c:v>
                </c:pt>
                <c:pt idx="9">
                  <c:v>62.08</c:v>
                </c:pt>
                <c:pt idx="10">
                  <c:v>66.710000000000022</c:v>
                </c:pt>
                <c:pt idx="11">
                  <c:v>64.540000000000006</c:v>
                </c:pt>
                <c:pt idx="12">
                  <c:v>71.2</c:v>
                </c:pt>
                <c:pt idx="13">
                  <c:v>70.169999999999987</c:v>
                </c:pt>
                <c:pt idx="14">
                  <c:v>72.33</c:v>
                </c:pt>
              </c:numCache>
            </c:numRef>
          </c:yVal>
        </c:ser>
        <c:axId val="38642432"/>
        <c:axId val="38643968"/>
      </c:scatterChart>
      <c:valAx>
        <c:axId val="38642432"/>
        <c:scaling>
          <c:orientation val="minMax"/>
        </c:scaling>
        <c:delete val="1"/>
        <c:axPos val="b"/>
        <c:tickLblPos val="none"/>
        <c:crossAx val="38643968"/>
        <c:crosses val="autoZero"/>
        <c:crossBetween val="midCat"/>
      </c:valAx>
      <c:valAx>
        <c:axId val="38643968"/>
        <c:scaling>
          <c:orientation val="minMax"/>
          <c:max val="90"/>
          <c:min val="60"/>
        </c:scaling>
        <c:axPos val="l"/>
        <c:majorGridlines>
          <c:spPr>
            <a:ln w="3175">
              <a:solidFill>
                <a:srgbClr val="FFFFFF"/>
              </a:solidFill>
              <a:prstDash val="solid"/>
            </a:ln>
          </c:spPr>
        </c:majorGridlines>
        <c:numFmt formatCode="##0.00;\-##0.00;0" sourceLinked="1"/>
        <c:tickLblPos val="nextTo"/>
        <c:spPr>
          <a:ln w="3175">
            <a:solidFill>
              <a:srgbClr val="000000"/>
            </a:solidFill>
            <a:prstDash val="solid"/>
          </a:ln>
        </c:spPr>
        <c:txPr>
          <a:bodyPr rot="0" vert="horz"/>
          <a:lstStyle/>
          <a:p>
            <a:pPr>
              <a:defRPr sz="1150" b="0" i="0" u="none" strike="noStrike" baseline="0">
                <a:solidFill>
                  <a:srgbClr val="000000"/>
                </a:solidFill>
                <a:latin typeface="Arial"/>
                <a:ea typeface="Arial"/>
                <a:cs typeface="Arial"/>
              </a:defRPr>
            </a:pPr>
            <a:endParaRPr lang="en-US"/>
          </a:p>
        </c:txPr>
        <c:crossAx val="38642432"/>
        <c:crosses val="autoZero"/>
        <c:crossBetween val="midCat"/>
      </c:valAx>
      <c:spPr>
        <a:solidFill>
          <a:srgbClr val="FFFFFF"/>
        </a:solidFill>
        <a:ln w="25400">
          <a:noFill/>
        </a:ln>
      </c:spPr>
    </c:plotArea>
    <c:legend>
      <c:legendPos val="b"/>
      <c:layout>
        <c:manualLayout>
          <c:xMode val="edge"/>
          <c:yMode val="edge"/>
          <c:x val="0.45922714702145101"/>
          <c:y val="0.92857109121737103"/>
          <c:w val="0.13733895985688305"/>
          <c:h val="5.6547598503621906E-2"/>
        </c:manualLayout>
      </c:layout>
      <c:spPr>
        <a:solidFill>
          <a:srgbClr val="FFFFFF"/>
        </a:solidFill>
        <a:ln w="25400">
          <a:noFill/>
        </a:ln>
      </c:spPr>
      <c:txPr>
        <a:bodyPr/>
        <a:lstStyle/>
        <a:p>
          <a:pPr>
            <a:defRPr sz="1055"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9525">
      <a:noFill/>
    </a:ln>
  </c:spPr>
  <c:txPr>
    <a:bodyPr/>
    <a:lstStyle/>
    <a:p>
      <a:pPr>
        <a:defRPr sz="1150" b="0" i="0" u="none" strike="noStrike" baseline="0">
          <a:solidFill>
            <a:srgbClr val="000000"/>
          </a:solidFill>
          <a:latin typeface="Arial"/>
          <a:ea typeface="Arial"/>
          <a:cs typeface="Arial"/>
        </a:defRPr>
      </a:pPr>
      <a:endParaRPr lang="en-US"/>
    </a:p>
  </c:txPr>
  <c:externalData r:id="rId2"/>
  <c:userShapes r:id="rId3"/>
</c:chartSpace>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png"/></Relationships>
</file>

<file path=ppt/drawings/drawing1.xml><?xml version="1.0" encoding="utf-8"?>
<c:userShapes xmlns:c="http://schemas.openxmlformats.org/drawingml/2006/chart">
  <cdr:relSizeAnchor xmlns:cdr="http://schemas.openxmlformats.org/drawingml/2006/chartDrawing">
    <cdr:from>
      <cdr:x>0.13126</cdr:x>
      <cdr:y>0.67426</cdr:y>
    </cdr:from>
    <cdr:to>
      <cdr:x>0.13126</cdr:x>
      <cdr:y>0.69013</cdr:y>
    </cdr:to>
    <cdr:cxnSp macro="">
      <cdr:nvCxnSpPr>
        <cdr:cNvPr id="7169" name="AutoShape 1"/>
        <cdr:cNvCxnSpPr>
          <a:cxnSpLocks xmlns:a="http://schemas.openxmlformats.org/drawingml/2006/main" noChangeShapeType="1"/>
        </cdr:cNvCxnSpPr>
      </cdr:nvCxnSpPr>
      <cdr:spPr bwMode="auto">
        <a:xfrm xmlns:a="http://schemas.openxmlformats.org/drawingml/2006/main">
          <a:off x="1166927" y="2885777"/>
          <a:ext cx="0" cy="67897"/>
        </a:xfrm>
        <a:prstGeom xmlns:a="http://schemas.openxmlformats.org/drawingml/2006/main" prst="straightConnector1">
          <a:avLst/>
        </a:prstGeom>
        <a:noFill xmlns:a="http://schemas.openxmlformats.org/drawingml/2006/main"/>
        <a:ln xmlns:a="http://schemas.openxmlformats.org/drawingml/2006/main" w="9525">
          <a:solidFill>
            <a:srgbClr val="000000"/>
          </a:solidFill>
          <a:round/>
          <a:headEnd/>
          <a:tailEnd/>
        </a:ln>
        <a:extLst xmlns:a="http://schemas.openxmlformats.org/drawingml/2006/main">
          <a:ext uri="{909E8E84-426E-40dd-AFC4-6F175D3DCCD1}"/>
        </a:extLst>
      </cdr:spPr>
    </cdr:cxnSp>
  </cdr:relSizeAnchor>
  <cdr:relSizeAnchor xmlns:cdr="http://schemas.openxmlformats.org/drawingml/2006/chartDrawing">
    <cdr:from>
      <cdr:x>0.18761</cdr:x>
      <cdr:y>0.53002</cdr:y>
    </cdr:from>
    <cdr:to>
      <cdr:x>0.18761</cdr:x>
      <cdr:y>0.60397</cdr:y>
    </cdr:to>
    <cdr:cxnSp macro="">
      <cdr:nvCxnSpPr>
        <cdr:cNvPr id="7170" name="AutoShape 2"/>
        <cdr:cNvCxnSpPr>
          <a:cxnSpLocks xmlns:a="http://schemas.openxmlformats.org/drawingml/2006/main" noChangeShapeType="1"/>
        </cdr:cNvCxnSpPr>
      </cdr:nvCxnSpPr>
      <cdr:spPr bwMode="auto">
        <a:xfrm xmlns:a="http://schemas.openxmlformats.org/drawingml/2006/main">
          <a:off x="1667866" y="2268433"/>
          <a:ext cx="0" cy="316506"/>
        </a:xfrm>
        <a:prstGeom xmlns:a="http://schemas.openxmlformats.org/drawingml/2006/main" prst="straightConnector1">
          <a:avLst/>
        </a:prstGeom>
        <a:noFill xmlns:a="http://schemas.openxmlformats.org/drawingml/2006/main"/>
        <a:ln xmlns:a="http://schemas.openxmlformats.org/drawingml/2006/main" w="9525">
          <a:solidFill>
            <a:srgbClr val="000000"/>
          </a:solidFill>
          <a:round/>
          <a:headEnd/>
          <a:tailEnd/>
        </a:ln>
        <a:extLst xmlns:a="http://schemas.openxmlformats.org/drawingml/2006/main">
          <a:ext uri="{909E8E84-426E-40dd-AFC4-6F175D3DCCD1}"/>
        </a:extLst>
      </cdr:spPr>
    </cdr:cxnSp>
  </cdr:relSizeAnchor>
  <cdr:relSizeAnchor xmlns:cdr="http://schemas.openxmlformats.org/drawingml/2006/chartDrawing">
    <cdr:from>
      <cdr:x>0.24495</cdr:x>
      <cdr:y>0.73089</cdr:y>
    </cdr:from>
    <cdr:to>
      <cdr:x>0.24495</cdr:x>
      <cdr:y>0.80557</cdr:y>
    </cdr:to>
    <cdr:cxnSp macro="">
      <cdr:nvCxnSpPr>
        <cdr:cNvPr id="7171" name="AutoShape 3"/>
        <cdr:cNvCxnSpPr>
          <a:cxnSpLocks xmlns:a="http://schemas.openxmlformats.org/drawingml/2006/main" noChangeShapeType="1"/>
        </cdr:cNvCxnSpPr>
      </cdr:nvCxnSpPr>
      <cdr:spPr bwMode="auto">
        <a:xfrm xmlns:a="http://schemas.openxmlformats.org/drawingml/2006/main">
          <a:off x="2177593" y="3128118"/>
          <a:ext cx="0" cy="319640"/>
        </a:xfrm>
        <a:prstGeom xmlns:a="http://schemas.openxmlformats.org/drawingml/2006/main" prst="straightConnector1">
          <a:avLst/>
        </a:prstGeom>
        <a:noFill xmlns:a="http://schemas.openxmlformats.org/drawingml/2006/main"/>
        <a:ln xmlns:a="http://schemas.openxmlformats.org/drawingml/2006/main" w="9525">
          <a:solidFill>
            <a:srgbClr val="000000"/>
          </a:solidFill>
          <a:round/>
          <a:headEnd/>
          <a:tailEnd/>
        </a:ln>
        <a:extLst xmlns:a="http://schemas.openxmlformats.org/drawingml/2006/main">
          <a:ext uri="{909E8E84-426E-40dd-AFC4-6F175D3DCCD1}"/>
        </a:extLst>
      </cdr:spPr>
    </cdr:cxnSp>
  </cdr:relSizeAnchor>
  <cdr:relSizeAnchor xmlns:cdr="http://schemas.openxmlformats.org/drawingml/2006/chartDrawing">
    <cdr:from>
      <cdr:x>0.30146</cdr:x>
      <cdr:y>0.65053</cdr:y>
    </cdr:from>
    <cdr:to>
      <cdr:x>0.30146</cdr:x>
      <cdr:y>0.72521</cdr:y>
    </cdr:to>
    <cdr:cxnSp macro="">
      <cdr:nvCxnSpPr>
        <cdr:cNvPr id="5" name="AutoShape 3"/>
        <cdr:cNvCxnSpPr>
          <a:cxnSpLocks xmlns:a="http://schemas.openxmlformats.org/drawingml/2006/main" noChangeShapeType="1"/>
        </cdr:cNvCxnSpPr>
      </cdr:nvCxnSpPr>
      <cdr:spPr bwMode="auto">
        <a:xfrm xmlns:a="http://schemas.openxmlformats.org/drawingml/2006/main">
          <a:off x="2676130" y="2775935"/>
          <a:ext cx="0" cy="318691"/>
        </a:xfrm>
        <a:prstGeom xmlns:a="http://schemas.openxmlformats.org/drawingml/2006/main" prst="straightConnector1">
          <a:avLst/>
        </a:prstGeom>
        <a:noFill xmlns:a="http://schemas.openxmlformats.org/drawingml/2006/main"/>
        <a:ln xmlns:a="http://schemas.openxmlformats.org/drawingml/2006/main" w="9525">
          <a:solidFill>
            <a:srgbClr val="000000"/>
          </a:solidFill>
          <a:round/>
          <a:headEnd/>
          <a:tailEnd/>
        </a:ln>
        <a:extLst xmlns:a="http://schemas.openxmlformats.org/drawingml/2006/main">
          <a:ext uri="{909E8E84-426E-40dd-AFC4-6F175D3DCCD1}"/>
        </a:extLst>
      </cdr:spPr>
    </cdr:cxnSp>
  </cdr:relSizeAnchor>
  <cdr:relSizeAnchor xmlns:cdr="http://schemas.openxmlformats.org/drawingml/2006/chartDrawing">
    <cdr:from>
      <cdr:x>0.35694</cdr:x>
      <cdr:y>0.25149</cdr:y>
    </cdr:from>
    <cdr:to>
      <cdr:x>0.35725</cdr:x>
      <cdr:y>0.40527</cdr:y>
    </cdr:to>
    <cdr:cxnSp macro="">
      <cdr:nvCxnSpPr>
        <cdr:cNvPr id="6" name="AutoShape 3"/>
        <cdr:cNvCxnSpPr>
          <a:cxnSpLocks xmlns:a="http://schemas.openxmlformats.org/drawingml/2006/main" noChangeShapeType="1"/>
        </cdr:cNvCxnSpPr>
      </cdr:nvCxnSpPr>
      <cdr:spPr bwMode="auto">
        <a:xfrm xmlns:a="http://schemas.openxmlformats.org/drawingml/2006/main">
          <a:off x="3168650" y="1073150"/>
          <a:ext cx="2780" cy="656226"/>
        </a:xfrm>
        <a:prstGeom xmlns:a="http://schemas.openxmlformats.org/drawingml/2006/main" prst="straightConnector1">
          <a:avLst/>
        </a:prstGeom>
        <a:noFill xmlns:a="http://schemas.openxmlformats.org/drawingml/2006/main"/>
        <a:ln xmlns:a="http://schemas.openxmlformats.org/drawingml/2006/main" w="9525">
          <a:solidFill>
            <a:srgbClr val="000000"/>
          </a:solidFill>
          <a:round/>
          <a:headEnd/>
          <a:tailEnd/>
        </a:ln>
        <a:extLst xmlns:a="http://schemas.openxmlformats.org/drawingml/2006/main">
          <a:ext uri="{909E8E84-426E-40dd-AFC4-6F175D3DCCD1}"/>
        </a:extLst>
      </cdr:spPr>
    </cdr:cxnSp>
  </cdr:relSizeAnchor>
  <cdr:relSizeAnchor xmlns:cdr="http://schemas.openxmlformats.org/drawingml/2006/chartDrawing">
    <cdr:from>
      <cdr:x>0.47067</cdr:x>
      <cdr:y>0.49851</cdr:y>
    </cdr:from>
    <cdr:to>
      <cdr:x>0.47099</cdr:x>
      <cdr:y>0.59872</cdr:y>
    </cdr:to>
    <cdr:cxnSp macro="">
      <cdr:nvCxnSpPr>
        <cdr:cNvPr id="8" name="AutoShape 3"/>
        <cdr:cNvCxnSpPr>
          <a:cxnSpLocks xmlns:a="http://schemas.openxmlformats.org/drawingml/2006/main" noChangeShapeType="1"/>
        </cdr:cNvCxnSpPr>
      </cdr:nvCxnSpPr>
      <cdr:spPr bwMode="auto">
        <a:xfrm xmlns:a="http://schemas.openxmlformats.org/drawingml/2006/main">
          <a:off x="4178300" y="2127250"/>
          <a:ext cx="2780" cy="427626"/>
        </a:xfrm>
        <a:prstGeom xmlns:a="http://schemas.openxmlformats.org/drawingml/2006/main" prst="straightConnector1">
          <a:avLst/>
        </a:prstGeom>
        <a:noFill xmlns:a="http://schemas.openxmlformats.org/drawingml/2006/main"/>
        <a:ln xmlns:a="http://schemas.openxmlformats.org/drawingml/2006/main" w="9525">
          <a:solidFill>
            <a:srgbClr val="000000"/>
          </a:solidFill>
          <a:round/>
          <a:headEnd/>
          <a:tailEnd/>
        </a:ln>
        <a:extLst xmlns:a="http://schemas.openxmlformats.org/drawingml/2006/main">
          <a:ext uri="{909E8E84-426E-40dd-AFC4-6F175D3DCCD1}"/>
        </a:extLst>
      </cdr:spPr>
    </cdr:cxnSp>
  </cdr:relSizeAnchor>
  <cdr:relSizeAnchor xmlns:cdr="http://schemas.openxmlformats.org/drawingml/2006/chartDrawing">
    <cdr:from>
      <cdr:x>0.41448</cdr:x>
      <cdr:y>0.70112</cdr:y>
    </cdr:from>
    <cdr:to>
      <cdr:x>0.41559</cdr:x>
      <cdr:y>0.76042</cdr:y>
    </cdr:to>
    <cdr:cxnSp macro="">
      <cdr:nvCxnSpPr>
        <cdr:cNvPr id="9" name="AutoShape 3"/>
        <cdr:cNvCxnSpPr>
          <a:cxnSpLocks xmlns:a="http://schemas.openxmlformats.org/drawingml/2006/main" noChangeShapeType="1"/>
        </cdr:cNvCxnSpPr>
      </cdr:nvCxnSpPr>
      <cdr:spPr bwMode="auto">
        <a:xfrm xmlns:a="http://schemas.openxmlformats.org/drawingml/2006/main">
          <a:off x="3679430" y="2991835"/>
          <a:ext cx="9920" cy="253015"/>
        </a:xfrm>
        <a:prstGeom xmlns:a="http://schemas.openxmlformats.org/drawingml/2006/main" prst="straightConnector1">
          <a:avLst/>
        </a:prstGeom>
        <a:noFill xmlns:a="http://schemas.openxmlformats.org/drawingml/2006/main"/>
        <a:ln xmlns:a="http://schemas.openxmlformats.org/drawingml/2006/main" w="9525">
          <a:solidFill>
            <a:srgbClr val="000000"/>
          </a:solidFill>
          <a:round/>
          <a:headEnd/>
          <a:tailEnd/>
        </a:ln>
        <a:extLst xmlns:a="http://schemas.openxmlformats.org/drawingml/2006/main">
          <a:ext uri="{909E8E84-426E-40dd-AFC4-6F175D3DCCD1}"/>
        </a:extLst>
      </cdr:spPr>
    </cdr:cxnSp>
  </cdr:relSizeAnchor>
  <cdr:relSizeAnchor xmlns:cdr="http://schemas.openxmlformats.org/drawingml/2006/chartDrawing">
    <cdr:from>
      <cdr:x>0.52821</cdr:x>
      <cdr:y>0.48237</cdr:y>
    </cdr:from>
    <cdr:to>
      <cdr:x>0.52861</cdr:x>
      <cdr:y>0.5253</cdr:y>
    </cdr:to>
    <cdr:cxnSp macro="">
      <cdr:nvCxnSpPr>
        <cdr:cNvPr id="12" name="AutoShape 3"/>
        <cdr:cNvCxnSpPr>
          <a:cxnSpLocks xmlns:a="http://schemas.openxmlformats.org/drawingml/2006/main" noChangeShapeType="1"/>
        </cdr:cNvCxnSpPr>
      </cdr:nvCxnSpPr>
      <cdr:spPr bwMode="auto">
        <a:xfrm xmlns:a="http://schemas.openxmlformats.org/drawingml/2006/main">
          <a:off x="4689080" y="2058385"/>
          <a:ext cx="3570" cy="183165"/>
        </a:xfrm>
        <a:prstGeom xmlns:a="http://schemas.openxmlformats.org/drawingml/2006/main" prst="straightConnector1">
          <a:avLst/>
        </a:prstGeom>
        <a:noFill xmlns:a="http://schemas.openxmlformats.org/drawingml/2006/main"/>
        <a:ln xmlns:a="http://schemas.openxmlformats.org/drawingml/2006/main" w="9525">
          <a:solidFill>
            <a:srgbClr val="000000"/>
          </a:solidFill>
          <a:round/>
          <a:headEnd/>
          <a:tailEnd/>
        </a:ln>
        <a:extLst xmlns:a="http://schemas.openxmlformats.org/drawingml/2006/main">
          <a:ext uri="{909E8E84-426E-40dd-AFC4-6F175D3DCCD1}"/>
        </a:extLst>
      </cdr:spPr>
    </cdr:cxnSp>
  </cdr:relSizeAnchor>
  <cdr:relSizeAnchor xmlns:cdr="http://schemas.openxmlformats.org/drawingml/2006/chartDrawing">
    <cdr:from>
      <cdr:x>0.58584</cdr:x>
      <cdr:y>0.59993</cdr:y>
    </cdr:from>
    <cdr:to>
      <cdr:x>0.58615</cdr:x>
      <cdr:y>0.78869</cdr:y>
    </cdr:to>
    <cdr:cxnSp macro="">
      <cdr:nvCxnSpPr>
        <cdr:cNvPr id="14" name="AutoShape 3"/>
        <cdr:cNvCxnSpPr>
          <a:cxnSpLocks xmlns:a="http://schemas.openxmlformats.org/drawingml/2006/main" noChangeShapeType="1"/>
        </cdr:cNvCxnSpPr>
      </cdr:nvCxnSpPr>
      <cdr:spPr bwMode="auto">
        <a:xfrm xmlns:a="http://schemas.openxmlformats.org/drawingml/2006/main" flipH="1">
          <a:off x="5200650" y="2560035"/>
          <a:ext cx="2780" cy="805465"/>
        </a:xfrm>
        <a:prstGeom xmlns:a="http://schemas.openxmlformats.org/drawingml/2006/main" prst="straightConnector1">
          <a:avLst/>
        </a:prstGeom>
        <a:noFill xmlns:a="http://schemas.openxmlformats.org/drawingml/2006/main"/>
        <a:ln xmlns:a="http://schemas.openxmlformats.org/drawingml/2006/main" w="9525">
          <a:solidFill>
            <a:srgbClr val="000000"/>
          </a:solidFill>
          <a:round/>
          <a:headEnd/>
          <a:tailEnd/>
        </a:ln>
        <a:extLst xmlns:a="http://schemas.openxmlformats.org/drawingml/2006/main">
          <a:ext uri="{909E8E84-426E-40dd-AFC4-6F175D3DCCD1}"/>
        </a:extLst>
      </cdr:spPr>
    </cdr:cxnSp>
  </cdr:relSizeAnchor>
  <cdr:relSizeAnchor xmlns:cdr="http://schemas.openxmlformats.org/drawingml/2006/chartDrawing">
    <cdr:from>
      <cdr:x>0.64194</cdr:x>
      <cdr:y>0.75618</cdr:y>
    </cdr:from>
    <cdr:to>
      <cdr:x>0.64235</cdr:x>
      <cdr:y>0.82589</cdr:y>
    </cdr:to>
    <cdr:cxnSp macro="">
      <cdr:nvCxnSpPr>
        <cdr:cNvPr id="16" name="AutoShape 3"/>
        <cdr:cNvCxnSpPr>
          <a:cxnSpLocks xmlns:a="http://schemas.openxmlformats.org/drawingml/2006/main" noChangeShapeType="1"/>
        </cdr:cNvCxnSpPr>
      </cdr:nvCxnSpPr>
      <cdr:spPr bwMode="auto">
        <a:xfrm xmlns:a="http://schemas.openxmlformats.org/drawingml/2006/main">
          <a:off x="5698730" y="3226785"/>
          <a:ext cx="3570" cy="297465"/>
        </a:xfrm>
        <a:prstGeom xmlns:a="http://schemas.openxmlformats.org/drawingml/2006/main" prst="straightConnector1">
          <a:avLst/>
        </a:prstGeom>
        <a:noFill xmlns:a="http://schemas.openxmlformats.org/drawingml/2006/main"/>
        <a:ln xmlns:a="http://schemas.openxmlformats.org/drawingml/2006/main" w="9525">
          <a:solidFill>
            <a:srgbClr val="000000"/>
          </a:solidFill>
          <a:round/>
          <a:headEnd/>
          <a:tailEnd/>
        </a:ln>
        <a:extLst xmlns:a="http://schemas.openxmlformats.org/drawingml/2006/main">
          <a:ext uri="{909E8E84-426E-40dd-AFC4-6F175D3DCCD1}"/>
        </a:extLst>
      </cdr:spPr>
    </cdr:cxnSp>
  </cdr:relSizeAnchor>
  <cdr:relSizeAnchor xmlns:cdr="http://schemas.openxmlformats.org/drawingml/2006/chartDrawing">
    <cdr:from>
      <cdr:x>0.7006</cdr:x>
      <cdr:y>0.68178</cdr:y>
    </cdr:from>
    <cdr:to>
      <cdr:x>0.701</cdr:x>
      <cdr:y>0.71577</cdr:y>
    </cdr:to>
    <cdr:cxnSp macro="">
      <cdr:nvCxnSpPr>
        <cdr:cNvPr id="18" name="AutoShape 3"/>
        <cdr:cNvCxnSpPr>
          <a:cxnSpLocks xmlns:a="http://schemas.openxmlformats.org/drawingml/2006/main" noChangeShapeType="1"/>
        </cdr:cNvCxnSpPr>
      </cdr:nvCxnSpPr>
      <cdr:spPr bwMode="auto">
        <a:xfrm xmlns:a="http://schemas.openxmlformats.org/drawingml/2006/main">
          <a:off x="6219430" y="2909285"/>
          <a:ext cx="3570" cy="145065"/>
        </a:xfrm>
        <a:prstGeom xmlns:a="http://schemas.openxmlformats.org/drawingml/2006/main" prst="straightConnector1">
          <a:avLst/>
        </a:prstGeom>
        <a:noFill xmlns:a="http://schemas.openxmlformats.org/drawingml/2006/main"/>
        <a:ln xmlns:a="http://schemas.openxmlformats.org/drawingml/2006/main" w="9525">
          <a:solidFill>
            <a:srgbClr val="000000"/>
          </a:solidFill>
          <a:round/>
          <a:headEnd/>
          <a:tailEnd/>
        </a:ln>
        <a:extLst xmlns:a="http://schemas.openxmlformats.org/drawingml/2006/main">
          <a:ext uri="{909E8E84-426E-40dd-AFC4-6F175D3DCCD1}"/>
        </a:extLst>
      </cdr:spPr>
    </cdr:cxnSp>
  </cdr:relSizeAnchor>
  <cdr:relSizeAnchor xmlns:cdr="http://schemas.openxmlformats.org/drawingml/2006/chartDrawing">
    <cdr:from>
      <cdr:x>0.75608</cdr:x>
      <cdr:y>0.6044</cdr:y>
    </cdr:from>
    <cdr:to>
      <cdr:x>0.75639</cdr:x>
      <cdr:y>0.76488</cdr:y>
    </cdr:to>
    <cdr:cxnSp macro="">
      <cdr:nvCxnSpPr>
        <cdr:cNvPr id="21" name="AutoShape 3"/>
        <cdr:cNvCxnSpPr>
          <a:cxnSpLocks xmlns:a="http://schemas.openxmlformats.org/drawingml/2006/main" noChangeShapeType="1"/>
        </cdr:cNvCxnSpPr>
      </cdr:nvCxnSpPr>
      <cdr:spPr bwMode="auto">
        <a:xfrm xmlns:a="http://schemas.openxmlformats.org/drawingml/2006/main" flipH="1">
          <a:off x="6711950" y="2579085"/>
          <a:ext cx="2780" cy="684815"/>
        </a:xfrm>
        <a:prstGeom xmlns:a="http://schemas.openxmlformats.org/drawingml/2006/main" prst="straightConnector1">
          <a:avLst/>
        </a:prstGeom>
        <a:noFill xmlns:a="http://schemas.openxmlformats.org/drawingml/2006/main"/>
        <a:ln xmlns:a="http://schemas.openxmlformats.org/drawingml/2006/main" w="9525">
          <a:solidFill>
            <a:srgbClr val="000000"/>
          </a:solidFill>
          <a:round/>
          <a:headEnd/>
          <a:tailEnd/>
        </a:ln>
        <a:extLst xmlns:a="http://schemas.openxmlformats.org/drawingml/2006/main">
          <a:ext uri="{909E8E84-426E-40dd-AFC4-6F175D3DCCD1}"/>
        </a:extLst>
      </cdr:spPr>
    </cdr:cxnSp>
  </cdr:relSizeAnchor>
  <cdr:relSizeAnchor xmlns:cdr="http://schemas.openxmlformats.org/drawingml/2006/chartDrawing">
    <cdr:from>
      <cdr:x>0.8133</cdr:x>
      <cdr:y>0.46005</cdr:y>
    </cdr:from>
    <cdr:to>
      <cdr:x>0.81362</cdr:x>
      <cdr:y>0.60417</cdr:y>
    </cdr:to>
    <cdr:cxnSp macro="">
      <cdr:nvCxnSpPr>
        <cdr:cNvPr id="23" name="AutoShape 3"/>
        <cdr:cNvCxnSpPr>
          <a:cxnSpLocks xmlns:a="http://schemas.openxmlformats.org/drawingml/2006/main" noChangeShapeType="1"/>
        </cdr:cNvCxnSpPr>
      </cdr:nvCxnSpPr>
      <cdr:spPr bwMode="auto">
        <a:xfrm xmlns:a="http://schemas.openxmlformats.org/drawingml/2006/main" flipH="1">
          <a:off x="7219950" y="1963135"/>
          <a:ext cx="2780" cy="614965"/>
        </a:xfrm>
        <a:prstGeom xmlns:a="http://schemas.openxmlformats.org/drawingml/2006/main" prst="straightConnector1">
          <a:avLst/>
        </a:prstGeom>
        <a:noFill xmlns:a="http://schemas.openxmlformats.org/drawingml/2006/main"/>
        <a:ln xmlns:a="http://schemas.openxmlformats.org/drawingml/2006/main" w="9525">
          <a:solidFill>
            <a:srgbClr val="000000"/>
          </a:solidFill>
          <a:round/>
          <a:headEnd/>
          <a:tailEnd/>
        </a:ln>
        <a:extLst xmlns:a="http://schemas.openxmlformats.org/drawingml/2006/main">
          <a:ext uri="{909E8E84-426E-40dd-AFC4-6F175D3DCCD1}"/>
        </a:extLst>
      </cdr:spPr>
    </cdr:cxnSp>
  </cdr:relSizeAnchor>
  <cdr:relSizeAnchor xmlns:cdr="http://schemas.openxmlformats.org/drawingml/2006/chartDrawing">
    <cdr:from>
      <cdr:x>0.87084</cdr:x>
      <cdr:y>0.46749</cdr:y>
    </cdr:from>
    <cdr:to>
      <cdr:x>0.87124</cdr:x>
      <cdr:y>0.62202</cdr:y>
    </cdr:to>
    <cdr:cxnSp macro="">
      <cdr:nvCxnSpPr>
        <cdr:cNvPr id="25" name="AutoShape 3"/>
        <cdr:cNvCxnSpPr>
          <a:cxnSpLocks xmlns:a="http://schemas.openxmlformats.org/drawingml/2006/main" noChangeShapeType="1"/>
        </cdr:cNvCxnSpPr>
      </cdr:nvCxnSpPr>
      <cdr:spPr bwMode="auto">
        <a:xfrm xmlns:a="http://schemas.openxmlformats.org/drawingml/2006/main">
          <a:off x="7730730" y="1994885"/>
          <a:ext cx="3570" cy="659415"/>
        </a:xfrm>
        <a:prstGeom xmlns:a="http://schemas.openxmlformats.org/drawingml/2006/main" prst="straightConnector1">
          <a:avLst/>
        </a:prstGeom>
        <a:noFill xmlns:a="http://schemas.openxmlformats.org/drawingml/2006/main"/>
        <a:ln xmlns:a="http://schemas.openxmlformats.org/drawingml/2006/main" w="9525">
          <a:solidFill>
            <a:srgbClr val="000000"/>
          </a:solidFill>
          <a:round/>
          <a:headEnd/>
          <a:tailEnd/>
        </a:ln>
        <a:extLst xmlns:a="http://schemas.openxmlformats.org/drawingml/2006/main">
          <a:ext uri="{909E8E84-426E-40dd-AFC4-6F175D3DCCD1}"/>
        </a:extLst>
      </cdr:spPr>
    </cdr:cxnSp>
  </cdr:relSizeAnchor>
  <cdr:relSizeAnchor xmlns:cdr="http://schemas.openxmlformats.org/drawingml/2006/chartDrawing">
    <cdr:from>
      <cdr:x>0.92704</cdr:x>
      <cdr:y>0.48684</cdr:y>
    </cdr:from>
    <cdr:to>
      <cdr:x>0.92735</cdr:x>
      <cdr:y>0.5744</cdr:y>
    </cdr:to>
    <cdr:cxnSp macro="">
      <cdr:nvCxnSpPr>
        <cdr:cNvPr id="32" name="AutoShape 3"/>
        <cdr:cNvCxnSpPr>
          <a:cxnSpLocks xmlns:a="http://schemas.openxmlformats.org/drawingml/2006/main" noChangeShapeType="1"/>
        </cdr:cNvCxnSpPr>
      </cdr:nvCxnSpPr>
      <cdr:spPr bwMode="auto">
        <a:xfrm xmlns:a="http://schemas.openxmlformats.org/drawingml/2006/main" flipH="1">
          <a:off x="8229600" y="2077435"/>
          <a:ext cx="2780" cy="373665"/>
        </a:xfrm>
        <a:prstGeom xmlns:a="http://schemas.openxmlformats.org/drawingml/2006/main" prst="straightConnector1">
          <a:avLst/>
        </a:prstGeom>
        <a:noFill xmlns:a="http://schemas.openxmlformats.org/drawingml/2006/main"/>
        <a:ln xmlns:a="http://schemas.openxmlformats.org/drawingml/2006/main" w="9525">
          <a:solidFill>
            <a:srgbClr val="000000"/>
          </a:solidFill>
          <a:round/>
          <a:headEnd/>
          <a:tailEnd/>
        </a:ln>
        <a:extLst xmlns:a="http://schemas.openxmlformats.org/drawingml/2006/main">
          <a:ext uri="{909E8E84-426E-40dd-AFC4-6F175D3DCCD1}"/>
        </a:extLst>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a:latin typeface="Calibri" charset="0"/>
                <a:ea typeface="ＭＳ Ｐゴシック" charset="0"/>
                <a:cs typeface="+mn-cs"/>
              </a:defRPr>
            </a:lvl1pPr>
          </a:lstStyle>
          <a:p>
            <a:pPr>
              <a:defRPr/>
            </a:pPr>
            <a:endParaRPr lang="en-GB"/>
          </a:p>
        </p:txBody>
      </p:sp>
      <p:sp>
        <p:nvSpPr>
          <p:cNvPr id="819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a:latin typeface="Calibri" charset="0"/>
                <a:ea typeface="MS PGothic" charset="0"/>
                <a:cs typeface="MS PGothic" charset="0"/>
              </a:defRPr>
            </a:lvl1pPr>
          </a:lstStyle>
          <a:p>
            <a:pPr>
              <a:defRPr/>
            </a:pPr>
            <a:fld id="{8D4F0134-0E2E-4B79-8415-84C8863004EC}" type="datetimeFigureOut">
              <a:rPr lang="en-GB"/>
              <a:pPr>
                <a:defRPr/>
              </a:pPr>
              <a:t>10/05/2013</a:t>
            </a:fld>
            <a:endParaRPr lang="en-GB"/>
          </a:p>
        </p:txBody>
      </p:sp>
      <p:sp>
        <p:nvSpPr>
          <p:cNvPr id="819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a:latin typeface="Calibri" charset="0"/>
                <a:ea typeface="ＭＳ Ｐゴシック" charset="0"/>
                <a:cs typeface="+mn-cs"/>
              </a:defRPr>
            </a:lvl1pPr>
          </a:lstStyle>
          <a:p>
            <a:pPr>
              <a:defRPr/>
            </a:pPr>
            <a:endParaRPr lang="en-GB"/>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a:latin typeface="Calibri" charset="0"/>
                <a:ea typeface="MS PGothic" charset="0"/>
                <a:cs typeface="MS PGothic" charset="0"/>
              </a:defRPr>
            </a:lvl1pPr>
          </a:lstStyle>
          <a:p>
            <a:pPr>
              <a:defRPr/>
            </a:pPr>
            <a:fld id="{3D35F3B7-6CE5-47EE-A1F2-EE33BE72EC3C}"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b="0">
                <a:latin typeface="Arial" panose="020B0604020202020204" pitchFamily="34" charset="0"/>
                <a:ea typeface="+mn-ea"/>
                <a:cs typeface="+mn-cs"/>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b="0">
                <a:latin typeface="Arial" panose="020B0604020202020204" pitchFamily="34" charset="0"/>
                <a:ea typeface="+mn-ea"/>
                <a:cs typeface="+mn-cs"/>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b="0">
                <a:latin typeface="Arial" panose="020B0604020202020204" pitchFamily="34" charset="0"/>
                <a:ea typeface="+mn-ea"/>
                <a:cs typeface="+mn-cs"/>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b="0">
                <a:latin typeface="Arial" charset="0"/>
                <a:ea typeface="MS PGothic" charset="0"/>
                <a:cs typeface="MS PGothic" charset="0"/>
              </a:defRPr>
            </a:lvl1pPr>
          </a:lstStyle>
          <a:p>
            <a:pPr>
              <a:defRPr/>
            </a:pPr>
            <a:fld id="{A1454FD1-54E9-472C-99C2-F518861BF47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charset="0"/>
        <a:cs typeface="MS PGothic"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charset="0"/>
        <a:cs typeface="MS PGothic"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charset="0"/>
        <a:cs typeface="MS PGothic"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charset="0"/>
        <a:cs typeface="MS PGothic"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charset="0"/>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p:spPr>
        <p:txBody>
          <a:bodyPr/>
          <a:lstStyle/>
          <a:p>
            <a:endParaRPr lang="en-US" smtClean="0">
              <a:latin typeface="Arial" charset="0"/>
              <a:ea typeface="MS PGothic" pitchFamily="34" charset="-128"/>
            </a:endParaRPr>
          </a:p>
        </p:txBody>
      </p:sp>
      <p:sp>
        <p:nvSpPr>
          <p:cNvPr id="19459" name="Slide Number Placeholder 3"/>
          <p:cNvSpPr>
            <a:spLocks noGrp="1"/>
          </p:cNvSpPr>
          <p:nvPr>
            <p:ph type="sldNum" sz="quarter" idx="5"/>
          </p:nvPr>
        </p:nvSpPr>
        <p:spPr>
          <a:noFill/>
          <a:ln>
            <a:miter lim="800000"/>
            <a:headEnd/>
            <a:tailEnd/>
          </a:ln>
        </p:spPr>
        <p:txBody>
          <a:bodyPr/>
          <a:lstStyle/>
          <a:p>
            <a:fld id="{53270776-CE1E-461A-8404-23EE8836972B}" type="slidenum">
              <a:rPr lang="en-GB" smtClean="0">
                <a:ea typeface="MS PGothic" pitchFamily="34" charset="-128"/>
              </a:rPr>
              <a:pPr/>
              <a:t>2</a:t>
            </a:fld>
            <a:endParaRPr lang="en-GB"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miter lim="800000"/>
            <a:headEnd/>
            <a:tailEnd/>
          </a:ln>
        </p:spPr>
        <p:txBody>
          <a:bodyPr/>
          <a:lstStyle/>
          <a:p>
            <a:fld id="{6556D826-644A-471A-B79C-460C3C523E70}" type="slidenum">
              <a:rPr lang="en-GB" smtClean="0">
                <a:ea typeface="MS PGothic" pitchFamily="34" charset="-128"/>
              </a:rPr>
              <a:pPr/>
              <a:t>3</a:t>
            </a:fld>
            <a:endParaRPr lang="en-GB" smtClean="0">
              <a:ea typeface="MS PGothic" pitchFamily="34" charset="-128"/>
            </a:endParaRPr>
          </a:p>
        </p:txBody>
      </p:sp>
      <p:sp>
        <p:nvSpPr>
          <p:cNvPr id="21506"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extLst>
            <a:ext uri="{AF507438-7753-43e0-B8FC-AC1667EBCBE1}"/>
          </a:extLst>
        </p:spPr>
        <p:txBody>
          <a:bodyPr/>
          <a:lstStyle/>
          <a:p>
            <a:pPr eaLnBrk="1" hangingPunct="1">
              <a:defRPr/>
            </a:pPr>
            <a:endParaRPr lang="en-US">
              <a:latin typeface="Arial" charset="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p:spPr>
        <p:txBody>
          <a:bodyPr/>
          <a:lstStyle/>
          <a:p>
            <a:endParaRPr lang="en-US" smtClean="0">
              <a:latin typeface="Arial" charset="0"/>
              <a:ea typeface="MS PGothic" pitchFamily="34" charset="-128"/>
            </a:endParaRPr>
          </a:p>
        </p:txBody>
      </p:sp>
      <p:sp>
        <p:nvSpPr>
          <p:cNvPr id="24579" name="Slide Number Placeholder 3"/>
          <p:cNvSpPr>
            <a:spLocks noGrp="1"/>
          </p:cNvSpPr>
          <p:nvPr>
            <p:ph type="sldNum" sz="quarter" idx="5"/>
          </p:nvPr>
        </p:nvSpPr>
        <p:spPr>
          <a:noFill/>
          <a:ln>
            <a:miter lim="800000"/>
            <a:headEnd/>
            <a:tailEnd/>
          </a:ln>
        </p:spPr>
        <p:txBody>
          <a:bodyPr/>
          <a:lstStyle/>
          <a:p>
            <a:fld id="{70BD2EB4-D367-43C5-B8CB-26CC4A9F9C88}" type="slidenum">
              <a:rPr lang="en-GB" smtClean="0">
                <a:ea typeface="MS PGothic" pitchFamily="34" charset="-128"/>
              </a:rPr>
              <a:pPr/>
              <a:t>5</a:t>
            </a:fld>
            <a:endParaRPr lang="en-GB" smtClean="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p:spPr>
        <p:txBody>
          <a:bodyPr/>
          <a:lstStyle/>
          <a:p>
            <a:r>
              <a:rPr lang="en-US" smtClean="0">
                <a:latin typeface="Arial" charset="0"/>
                <a:ea typeface="MS PGothic" pitchFamily="34" charset="-128"/>
              </a:rPr>
              <a:t>What year of data is this?</a:t>
            </a:r>
          </a:p>
        </p:txBody>
      </p:sp>
      <p:sp>
        <p:nvSpPr>
          <p:cNvPr id="66563" name="Slide Number Placeholder 3"/>
          <p:cNvSpPr>
            <a:spLocks noGrp="1"/>
          </p:cNvSpPr>
          <p:nvPr>
            <p:ph type="sldNum" sz="quarter" idx="5"/>
          </p:nvPr>
        </p:nvSpPr>
        <p:spPr>
          <a:noFill/>
          <a:ln>
            <a:miter lim="800000"/>
            <a:headEnd/>
            <a:tailEnd/>
          </a:ln>
        </p:spPr>
        <p:txBody>
          <a:bodyPr/>
          <a:lstStyle/>
          <a:p>
            <a:fld id="{D71DA84D-D049-46D2-8F39-6E4C0C111D2D}" type="slidenum">
              <a:rPr lang="en-GB" smtClean="0">
                <a:ea typeface="MS PGothic" pitchFamily="34" charset="-128"/>
              </a:rPr>
              <a:pPr/>
              <a:t>13</a:t>
            </a:fld>
            <a:endParaRPr lang="en-GB" smtClean="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p:spPr>
        <p:txBody>
          <a:bodyPr/>
          <a:lstStyle/>
          <a:p>
            <a:r>
              <a:rPr lang="en-US" smtClean="0">
                <a:latin typeface="Arial" charset="0"/>
                <a:ea typeface="MS PGothic" pitchFamily="34" charset="-128"/>
              </a:rPr>
              <a:t>So we all agree there are gender issues in all those aspects of health – the next step, as statistician/gender specialist working in NSO is to find data and identify the gaps – to convey the messages to policy makers</a:t>
            </a:r>
          </a:p>
          <a:p>
            <a:endParaRPr lang="en-US" smtClean="0">
              <a:latin typeface="Arial" charset="0"/>
              <a:ea typeface="MS PGothic" pitchFamily="34" charset="-128"/>
            </a:endParaRPr>
          </a:p>
        </p:txBody>
      </p:sp>
      <p:sp>
        <p:nvSpPr>
          <p:cNvPr id="68611" name="Slide Number Placeholder 3"/>
          <p:cNvSpPr>
            <a:spLocks noGrp="1"/>
          </p:cNvSpPr>
          <p:nvPr>
            <p:ph type="sldNum" sz="quarter" idx="5"/>
          </p:nvPr>
        </p:nvSpPr>
        <p:spPr>
          <a:noFill/>
          <a:ln>
            <a:miter lim="800000"/>
            <a:headEnd/>
            <a:tailEnd/>
          </a:ln>
        </p:spPr>
        <p:txBody>
          <a:bodyPr/>
          <a:lstStyle/>
          <a:p>
            <a:fld id="{E60E589E-4240-4617-8F39-A7D10B46963C}" type="slidenum">
              <a:rPr lang="en-GB" smtClean="0">
                <a:ea typeface="MS PGothic" pitchFamily="34" charset="-128"/>
              </a:rPr>
              <a:pPr/>
              <a:t>14</a:t>
            </a:fld>
            <a:endParaRPr lang="en-GB" smtClean="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1450" indent="-171450">
              <a:buFontTx/>
              <a:buChar char="-"/>
              <a:defRPr/>
            </a:pPr>
            <a:r>
              <a:rPr lang="en-US" dirty="0" smtClean="0"/>
              <a:t>Data sources are listed here, each has its pros and cons. Will not go into details, is on the manual</a:t>
            </a:r>
          </a:p>
          <a:p>
            <a:pPr marL="171450" indent="-171450">
              <a:buFontTx/>
              <a:buChar char="-"/>
              <a:defRPr/>
            </a:pPr>
            <a:r>
              <a:rPr lang="en-US" dirty="0" smtClean="0"/>
              <a:t>Data sources are complementary. </a:t>
            </a:r>
          </a:p>
          <a:p>
            <a:pPr>
              <a:defRPr/>
            </a:pPr>
            <a:r>
              <a:rPr lang="en-US" dirty="0" smtClean="0"/>
              <a:t>- For example, a great civil registration system will give us good data on deaths and cause of deaths. But we need to have census to provide us data for various population groups. And we need sample surveys to tell us what is behind the difference in gender differences in mortality, is it access to medical service? Is it behavior problem that impact on mortality? </a:t>
            </a:r>
            <a:endParaRPr lang="en-US" dirty="0"/>
          </a:p>
        </p:txBody>
      </p:sp>
      <p:sp>
        <p:nvSpPr>
          <p:cNvPr id="70659" name="Slide Number Placeholder 3"/>
          <p:cNvSpPr>
            <a:spLocks noGrp="1"/>
          </p:cNvSpPr>
          <p:nvPr>
            <p:ph type="sldNum" sz="quarter" idx="5"/>
          </p:nvPr>
        </p:nvSpPr>
        <p:spPr>
          <a:noFill/>
          <a:ln>
            <a:miter lim="800000"/>
            <a:headEnd/>
            <a:tailEnd/>
          </a:ln>
        </p:spPr>
        <p:txBody>
          <a:bodyPr/>
          <a:lstStyle/>
          <a:p>
            <a:fld id="{05BA1F90-A175-43BD-A5DC-B6CA94EF3861}" type="slidenum">
              <a:rPr lang="en-GB" smtClean="0">
                <a:ea typeface="MS PGothic" pitchFamily="34" charset="-128"/>
              </a:rPr>
              <a:pPr/>
              <a:t>15</a:t>
            </a:fld>
            <a:endParaRPr lang="en-GB" smtClean="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p:spPr>
        <p:txBody>
          <a:bodyPr/>
          <a:lstStyle/>
          <a:p>
            <a:r>
              <a:rPr lang="en-US" smtClean="0">
                <a:latin typeface="Arial" charset="0"/>
                <a:ea typeface="MS PGothic" pitchFamily="34" charset="-128"/>
              </a:rPr>
              <a:t>Even complete civil registration system (90%+) may have issues with coverage of children </a:t>
            </a:r>
          </a:p>
          <a:p>
            <a:r>
              <a:rPr lang="en-US" smtClean="0">
                <a:latin typeface="Arial" charset="0"/>
                <a:ea typeface="MS PGothic" pitchFamily="34" charset="-128"/>
              </a:rPr>
              <a:t>One example of variation in estimates of adult mortality: using different methods – GGB and SEG</a:t>
            </a:r>
          </a:p>
        </p:txBody>
      </p:sp>
      <p:sp>
        <p:nvSpPr>
          <p:cNvPr id="75779" name="Slide Number Placeholder 3"/>
          <p:cNvSpPr>
            <a:spLocks noGrp="1"/>
          </p:cNvSpPr>
          <p:nvPr>
            <p:ph type="sldNum" sz="quarter" idx="5"/>
          </p:nvPr>
        </p:nvSpPr>
        <p:spPr>
          <a:noFill/>
          <a:ln>
            <a:miter lim="800000"/>
            <a:headEnd/>
            <a:tailEnd/>
          </a:ln>
        </p:spPr>
        <p:txBody>
          <a:bodyPr/>
          <a:lstStyle/>
          <a:p>
            <a:fld id="{0EF9F0F0-A8F3-47E3-B8D5-C7ACAB4AA8AE}" type="slidenum">
              <a:rPr lang="en-GB" smtClean="0">
                <a:ea typeface="MS PGothic" pitchFamily="34" charset="-128"/>
              </a:rPr>
              <a:pPr/>
              <a:t>19</a:t>
            </a:fld>
            <a:endParaRPr lang="en-GB" smtClean="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p:spPr>
        <p:txBody>
          <a:bodyPr/>
          <a:lstStyle/>
          <a:p>
            <a:r>
              <a:rPr lang="en-US" smtClean="0">
                <a:latin typeface="Arial" charset="0"/>
                <a:ea typeface="MS PGothic" pitchFamily="34" charset="-128"/>
              </a:rPr>
              <a:t>This is just an indication on the % deaths registered, but good registration does not always link to good statistics. The linkage between registration and statistics sometimes is not working well</a:t>
            </a:r>
          </a:p>
        </p:txBody>
      </p:sp>
      <p:sp>
        <p:nvSpPr>
          <p:cNvPr id="77827" name="Slide Number Placeholder 3"/>
          <p:cNvSpPr>
            <a:spLocks noGrp="1"/>
          </p:cNvSpPr>
          <p:nvPr>
            <p:ph type="sldNum" sz="quarter" idx="5"/>
          </p:nvPr>
        </p:nvSpPr>
        <p:spPr>
          <a:noFill/>
          <a:ln>
            <a:miter lim="800000"/>
            <a:headEnd/>
            <a:tailEnd/>
          </a:ln>
        </p:spPr>
        <p:txBody>
          <a:bodyPr/>
          <a:lstStyle/>
          <a:p>
            <a:fld id="{51C4D865-45CF-4120-81B7-BB94CC75D65F}" type="slidenum">
              <a:rPr lang="en-GB" smtClean="0">
                <a:ea typeface="MS PGothic" pitchFamily="34" charset="-128"/>
              </a:rPr>
              <a:pPr/>
              <a:t>20</a:t>
            </a:fld>
            <a:endParaRPr lang="en-GB" smtClean="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miter lim="800000"/>
            <a:headEnd/>
            <a:tailEnd/>
          </a:ln>
        </p:spPr>
        <p:txBody>
          <a:bodyPr/>
          <a:lstStyle/>
          <a:p>
            <a:fld id="{B7FF360F-3EB3-4D14-8964-8154E189095F}" type="slidenum">
              <a:rPr lang="en-GB" smtClean="0">
                <a:ea typeface="MS PGothic" pitchFamily="34" charset="-128"/>
              </a:rPr>
              <a:pPr/>
              <a:t>37</a:t>
            </a:fld>
            <a:endParaRPr lang="en-GB" smtClean="0">
              <a:ea typeface="MS PGothic" pitchFamily="34" charset="-128"/>
            </a:endParaRPr>
          </a:p>
        </p:txBody>
      </p:sp>
      <p:sp>
        <p:nvSpPr>
          <p:cNvPr id="124930"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extLst>
            <a:ext uri="{AF507438-7753-43e0-B8FC-AC1667EBCBE1}"/>
          </a:extLst>
        </p:spPr>
        <p:txBody>
          <a:bodyPr/>
          <a:lstStyle/>
          <a:p>
            <a:pPr eaLnBrk="1" hangingPunct="1">
              <a:defRPr/>
            </a:pPr>
            <a:endParaRPr lang="en-US">
              <a:latin typeface="Arial" charset="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47EA47D-66DB-4263-8B97-E41F20847C6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A5F4F09-A1B9-4C65-9006-7B1B3D4204A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62021A9-5AF0-4866-8266-A686A4DCC8F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3754A3B-075F-45D0-8F94-B443B3FD77AE}"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85800"/>
            <a:ext cx="8229600" cy="5440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BBEEA14-F000-41F2-8A09-6BCDA58E61E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30A7E99-C2BD-4DA8-A3DF-C963AA7D0B7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E6AF85D-8286-4B0D-A3CE-1F50EC2E525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5C169BF-77AE-43DC-AB8A-35D7B61D5F2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35DC0B0-B6BF-4847-B67B-3546A957DE4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63AD221-871F-4681-B569-A61122FE1B1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744E264-81B5-47F5-92DF-CC4203283FE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D50434-12D9-492B-96AD-4C2CAB1A251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1648548-73A4-4F7B-B4E7-F81C0453531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b="0">
                <a:latin typeface="+mn-lt"/>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b="0">
                <a:latin typeface="+mn-lt"/>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b="0">
                <a:latin typeface="Arial" charset="0"/>
                <a:ea typeface="MS PGothic" charset="0"/>
                <a:cs typeface="MS PGothic" charset="0"/>
              </a:defRPr>
            </a:lvl1pPr>
          </a:lstStyle>
          <a:p>
            <a:pPr>
              <a:defRPr/>
            </a:pPr>
            <a:fld id="{641AFF41-5174-400D-A2E3-BEEB8EC5BA94}" type="slidenum">
              <a:rPr lang="en-GB"/>
              <a:pPr>
                <a:defRPr/>
              </a:pPr>
              <a:t>‹#›</a:t>
            </a:fld>
            <a:endParaRPr lang="en-GB"/>
          </a:p>
        </p:txBody>
      </p:sp>
      <p:sp>
        <p:nvSpPr>
          <p:cNvPr id="1031" name="Rectangle 5"/>
          <p:cNvSpPr>
            <a:spLocks noChangeArrowheads="1"/>
          </p:cNvSpPr>
          <p:nvPr userDrawn="1"/>
        </p:nvSpPr>
        <p:spPr bwMode="auto">
          <a:xfrm>
            <a:off x="0" y="0"/>
            <a:ext cx="9144000" cy="381000"/>
          </a:xfrm>
          <a:prstGeom prst="rect">
            <a:avLst/>
          </a:prstGeom>
          <a:solidFill>
            <a:schemeClr val="tx1"/>
          </a:solidFill>
          <a:ln w="9525">
            <a:solidFill>
              <a:schemeClr val="tx1"/>
            </a:solidFill>
            <a:miter lim="800000"/>
            <a:headEnd/>
            <a:tailEnd/>
          </a:ln>
          <a:effectLst/>
          <a:extLst>
            <a:ext uri="{AF507438-7753-43e0-B8FC-AC1667EBCBE1}"/>
          </a:extLst>
        </p:spPr>
        <p:txBody>
          <a:bodyPr wrap="none" anchor="ctr"/>
          <a:lstStyle/>
          <a:p>
            <a:pPr marL="342900" indent="-342900" eaLnBrk="0" hangingPunct="0">
              <a:spcBef>
                <a:spcPct val="20000"/>
              </a:spcBef>
              <a:buFontTx/>
              <a:buChar char="•"/>
              <a:defRPr/>
            </a:pPr>
            <a:endParaRPr lang="en-US" sz="3200" b="0">
              <a:latin typeface="Arial" charset="0"/>
              <a:ea typeface="ＭＳ Ｐゴシック" charset="0"/>
            </a:endParaRPr>
          </a:p>
        </p:txBody>
      </p:sp>
      <p:sp>
        <p:nvSpPr>
          <p:cNvPr id="1032" name="AutoShape 6"/>
          <p:cNvSpPr>
            <a:spLocks noChangeArrowheads="1"/>
          </p:cNvSpPr>
          <p:nvPr userDrawn="1"/>
        </p:nvSpPr>
        <p:spPr bwMode="auto">
          <a:xfrm flipH="1" flipV="1">
            <a:off x="0" y="381000"/>
            <a:ext cx="9144000" cy="304800"/>
          </a:xfrm>
          <a:prstGeom prst="rtTriangle">
            <a:avLst/>
          </a:prstGeom>
          <a:solidFill>
            <a:schemeClr val="bg2"/>
          </a:solidFill>
          <a:ln>
            <a:noFill/>
          </a:ln>
          <a:effectLst/>
          <a:extLst>
            <a:ext uri="{91240B29-F687-4f45-9708-019B960494DF}"/>
            <a:ext uri="{AF507438-7753-43e0-B8FC-AC1667EBCBE1}"/>
          </a:extLst>
        </p:spPr>
        <p:txBody>
          <a:bodyPr wrap="none" anchor="ctr"/>
          <a:lstStyle/>
          <a:p>
            <a:pPr marL="342900" indent="-342900" eaLnBrk="0" hangingPunct="0">
              <a:spcBef>
                <a:spcPct val="20000"/>
              </a:spcBef>
              <a:buFontTx/>
              <a:buChar char="•"/>
              <a:defRPr/>
            </a:pPr>
            <a:endParaRPr lang="en-US" sz="3200" b="0">
              <a:latin typeface="Arial" charset="0"/>
              <a:ea typeface="ＭＳ Ｐゴシック" charset="0"/>
            </a:endParaRPr>
          </a:p>
        </p:txBody>
      </p:sp>
      <p:pic>
        <p:nvPicPr>
          <p:cNvPr id="2" name="Picture 9" descr="logo"/>
          <p:cNvPicPr>
            <a:picLocks noChangeAspect="1" noChangeArrowheads="1"/>
          </p:cNvPicPr>
          <p:nvPr userDrawn="1"/>
        </p:nvPicPr>
        <p:blipFill>
          <a:blip r:embed="rId15"/>
          <a:srcRect/>
          <a:stretch>
            <a:fillRect/>
          </a:stretch>
        </p:blipFill>
        <p:spPr bwMode="auto">
          <a:xfrm>
            <a:off x="7620000" y="457200"/>
            <a:ext cx="1081088" cy="915988"/>
          </a:xfrm>
          <a:prstGeom prst="rect">
            <a:avLst/>
          </a:prstGeom>
          <a:noFill/>
          <a:ln w="9525">
            <a:noFill/>
            <a:miter lim="800000"/>
            <a:headEnd/>
            <a:tailEnd/>
          </a:ln>
        </p:spPr>
      </p:pic>
      <p:sp>
        <p:nvSpPr>
          <p:cNvPr id="1034" name="Rectangle 8"/>
          <p:cNvSpPr>
            <a:spLocks noChangeArrowheads="1"/>
          </p:cNvSpPr>
          <p:nvPr userDrawn="1"/>
        </p:nvSpPr>
        <p:spPr bwMode="auto">
          <a:xfrm>
            <a:off x="0" y="0"/>
            <a:ext cx="9144000" cy="76200"/>
          </a:xfrm>
          <a:prstGeom prst="rect">
            <a:avLst/>
          </a:prstGeom>
          <a:solidFill>
            <a:srgbClr val="FF6600"/>
          </a:solidFill>
          <a:ln w="6350">
            <a:solidFill>
              <a:schemeClr val="tx1"/>
            </a:solidFill>
            <a:miter lim="800000"/>
            <a:headEnd/>
            <a:tailEnd/>
          </a:ln>
          <a:effectLst/>
          <a:extLst>
            <a:ext uri="{AF507438-7753-43e0-B8FC-AC1667EBCBE1}"/>
          </a:extLst>
        </p:spPr>
        <p:txBody>
          <a:bodyPr wrap="none" anchor="ctr"/>
          <a:lstStyle/>
          <a:p>
            <a:pPr marL="342900" indent="-342900" eaLnBrk="0" hangingPunct="0">
              <a:spcBef>
                <a:spcPct val="20000"/>
              </a:spcBef>
              <a:buFontTx/>
              <a:buChar char="•"/>
              <a:defRPr/>
            </a:pPr>
            <a:endParaRPr lang="en-US" sz="3200" b="0">
              <a:latin typeface="Arial" charset="0"/>
              <a:ea typeface="ＭＳ Ｐゴシック" charset="0"/>
            </a:endParaRPr>
          </a:p>
        </p:txBody>
      </p:sp>
      <p:sp>
        <p:nvSpPr>
          <p:cNvPr id="1036" name="Text Box 12"/>
          <p:cNvSpPr txBox="1">
            <a:spLocks noChangeArrowheads="1"/>
          </p:cNvSpPr>
          <p:nvPr userDrawn="1"/>
        </p:nvSpPr>
        <p:spPr bwMode="auto">
          <a:xfrm>
            <a:off x="762000" y="838200"/>
            <a:ext cx="6400800" cy="579438"/>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spcBef>
                <a:spcPct val="50000"/>
              </a:spcBef>
              <a:defRPr/>
            </a:pPr>
            <a:endParaRPr lang="en-US" sz="3200">
              <a:latin typeface="Calibri" charset="0"/>
              <a:ea typeface="ＭＳ Ｐゴシック" charset="0"/>
            </a:endParaRPr>
          </a:p>
        </p:txBody>
      </p:sp>
      <p:sp>
        <p:nvSpPr>
          <p:cNvPr id="1035" name="Rectangle 14"/>
          <p:cNvSpPr>
            <a:spLocks noGrp="1" noChangeArrowheads="1"/>
          </p:cNvSpPr>
          <p:nvPr>
            <p:ph type="title"/>
          </p:nvPr>
        </p:nvSpPr>
        <p:spPr bwMode="auto">
          <a:xfrm>
            <a:off x="457200" y="685800"/>
            <a:ext cx="70866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3600" kern="1200">
          <a:solidFill>
            <a:schemeClr val="tx2"/>
          </a:solidFill>
          <a:latin typeface="+mj-lt"/>
          <a:ea typeface="MS PGothic" charset="0"/>
          <a:cs typeface="MS PGothic" charset="0"/>
        </a:defRPr>
      </a:lvl1pPr>
      <a:lvl2pPr algn="ctr" rtl="0" eaLnBrk="0" fontAlgn="base" hangingPunct="0">
        <a:spcBef>
          <a:spcPct val="0"/>
        </a:spcBef>
        <a:spcAft>
          <a:spcPct val="0"/>
        </a:spcAft>
        <a:defRPr sz="3600">
          <a:solidFill>
            <a:schemeClr val="tx2"/>
          </a:solidFill>
          <a:latin typeface="Arial" panose="020B0604020202020204" pitchFamily="34" charset="0"/>
          <a:ea typeface="MS PGothic" charset="0"/>
          <a:cs typeface="MS PGothic" charset="0"/>
        </a:defRPr>
      </a:lvl2pPr>
      <a:lvl3pPr algn="ctr" rtl="0" eaLnBrk="0" fontAlgn="base" hangingPunct="0">
        <a:spcBef>
          <a:spcPct val="0"/>
        </a:spcBef>
        <a:spcAft>
          <a:spcPct val="0"/>
        </a:spcAft>
        <a:defRPr sz="3600">
          <a:solidFill>
            <a:schemeClr val="tx2"/>
          </a:solidFill>
          <a:latin typeface="Arial" panose="020B0604020202020204" pitchFamily="34" charset="0"/>
          <a:ea typeface="MS PGothic" charset="0"/>
          <a:cs typeface="MS PGothic" charset="0"/>
        </a:defRPr>
      </a:lvl3pPr>
      <a:lvl4pPr algn="ctr" rtl="0" eaLnBrk="0" fontAlgn="base" hangingPunct="0">
        <a:spcBef>
          <a:spcPct val="0"/>
        </a:spcBef>
        <a:spcAft>
          <a:spcPct val="0"/>
        </a:spcAft>
        <a:defRPr sz="3600">
          <a:solidFill>
            <a:schemeClr val="tx2"/>
          </a:solidFill>
          <a:latin typeface="Arial" panose="020B0604020202020204" pitchFamily="34" charset="0"/>
          <a:ea typeface="MS PGothic" charset="0"/>
          <a:cs typeface="MS PGothic" charset="0"/>
        </a:defRPr>
      </a:lvl4pPr>
      <a:lvl5pPr algn="ctr" rtl="0" eaLnBrk="0" fontAlgn="base" hangingPunct="0">
        <a:spcBef>
          <a:spcPct val="0"/>
        </a:spcBef>
        <a:spcAft>
          <a:spcPct val="0"/>
        </a:spcAft>
        <a:defRPr sz="3600">
          <a:solidFill>
            <a:schemeClr val="tx2"/>
          </a:solidFill>
          <a:latin typeface="Arial" panose="020B0604020202020204" pitchFamily="34" charset="0"/>
          <a:ea typeface="MS PGothic" charset="0"/>
          <a:cs typeface="MS PGothic"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kern="12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kern="12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kern="12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kern="1200">
          <a:solidFill>
            <a:schemeClr val="tx1"/>
          </a:solidFill>
          <a:latin typeface="+mn-lt"/>
          <a:ea typeface="MS PGothic" charset="0"/>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2130425"/>
            <a:ext cx="8915400" cy="1470025"/>
          </a:xfrm>
        </p:spPr>
        <p:txBody>
          <a:bodyPr anchor="ctr"/>
          <a:lstStyle/>
          <a:p>
            <a:pPr eaLnBrk="1" hangingPunct="1">
              <a:defRPr/>
            </a:pPr>
            <a:r>
              <a:rPr lang="en-AU" sz="3600" dirty="0">
                <a:solidFill>
                  <a:srgbClr val="FF6600"/>
                </a:solidFill>
                <a:ea typeface="ＭＳ Ｐゴシック" charset="0"/>
                <a:cs typeface="+mj-cs"/>
              </a:rPr>
              <a:t>Integrating a gender perspective into health statistics</a:t>
            </a:r>
            <a:r>
              <a:rPr lang="en-US" sz="3600" dirty="0">
                <a:solidFill>
                  <a:srgbClr val="FF6600"/>
                </a:solidFill>
                <a:ea typeface="ＭＳ Ｐゴシック" charset="0"/>
                <a:cs typeface="+mj-cs"/>
              </a:rPr>
              <a:t> </a:t>
            </a:r>
            <a:endParaRPr lang="en-GB" sz="3600" dirty="0">
              <a:solidFill>
                <a:srgbClr val="FF6600"/>
              </a:solidFill>
              <a:ea typeface="ＭＳ Ｐゴシック" charset="0"/>
              <a:cs typeface="+mj-cs"/>
            </a:endParaRPr>
          </a:p>
        </p:txBody>
      </p:sp>
      <p:sp>
        <p:nvSpPr>
          <p:cNvPr id="3075" name="Rectangle 3"/>
          <p:cNvSpPr>
            <a:spLocks noGrp="1" noChangeArrowheads="1"/>
          </p:cNvSpPr>
          <p:nvPr>
            <p:ph type="subTitle" idx="1"/>
          </p:nvPr>
        </p:nvSpPr>
        <p:spPr>
          <a:xfrm>
            <a:off x="685800" y="4648200"/>
            <a:ext cx="8077200" cy="1905000"/>
          </a:xfrm>
        </p:spPr>
        <p:txBody>
          <a:bodyPr/>
          <a:lstStyle/>
          <a:p>
            <a:pPr eaLnBrk="1" hangingPunct="1">
              <a:lnSpc>
                <a:spcPct val="80000"/>
              </a:lnSpc>
              <a:defRPr/>
            </a:pPr>
            <a:r>
              <a:rPr lang="en-US" sz="2000" dirty="0">
                <a:ea typeface="ＭＳ Ｐゴシック" charset="0"/>
                <a:cs typeface="+mn-cs"/>
              </a:rPr>
              <a:t>United Nations Statistics Division</a:t>
            </a:r>
          </a:p>
        </p:txBody>
      </p:sp>
      <p:sp>
        <p:nvSpPr>
          <p:cNvPr id="3076" name="Line 5"/>
          <p:cNvSpPr>
            <a:spLocks noChangeShapeType="1"/>
          </p:cNvSpPr>
          <p:nvPr/>
        </p:nvSpPr>
        <p:spPr bwMode="auto">
          <a:xfrm>
            <a:off x="0" y="685800"/>
            <a:ext cx="0"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eaLnBrk="0" hangingPunct="0">
              <a:defRPr/>
            </a:pPr>
            <a:endParaRPr lang="en-US">
              <a:latin typeface="Calibri" charset="0"/>
              <a:ea typeface="ＭＳ Ｐゴシック" charset="0"/>
            </a:endParaRPr>
          </a:p>
        </p:txBody>
      </p:sp>
      <p:sp>
        <p:nvSpPr>
          <p:cNvPr id="3077" name="Line 6"/>
          <p:cNvSpPr>
            <a:spLocks noChangeShapeType="1"/>
          </p:cNvSpPr>
          <p:nvPr/>
        </p:nvSpPr>
        <p:spPr bwMode="auto">
          <a:xfrm>
            <a:off x="0" y="685800"/>
            <a:ext cx="0"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eaLnBrk="0" hangingPunct="0">
              <a:defRPr/>
            </a:pPr>
            <a:endParaRPr lang="en-US">
              <a:latin typeface="Calibri" charset="0"/>
              <a:ea typeface="ＭＳ Ｐゴシック" charset="0"/>
            </a:endParaRPr>
          </a:p>
        </p:txBody>
      </p:sp>
      <p:sp>
        <p:nvSpPr>
          <p:cNvPr id="3078" name="Rectangle 7"/>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a:effectLst/>
          <a:extLst>
            <a:ext uri="{AF507438-7753-43e0-B8FC-AC1667EBCBE1}"/>
          </a:extLst>
        </p:spPr>
        <p:txBody>
          <a:bodyPr wrap="none" anchor="ctr"/>
          <a:lstStyle/>
          <a:p>
            <a:pPr algn="ctr">
              <a:defRPr/>
            </a:pPr>
            <a:endParaRPr lang="en-US" b="0">
              <a:latin typeface="Arial" charset="0"/>
              <a:ea typeface="ＭＳ Ｐゴシック" charset="0"/>
            </a:endParaRPr>
          </a:p>
        </p:txBody>
      </p:sp>
      <p:sp>
        <p:nvSpPr>
          <p:cNvPr id="3079" name="AutoShape 8"/>
          <p:cNvSpPr>
            <a:spLocks noChangeArrowheads="1"/>
          </p:cNvSpPr>
          <p:nvPr/>
        </p:nvSpPr>
        <p:spPr bwMode="auto">
          <a:xfrm flipH="1" flipV="1">
            <a:off x="0" y="381000"/>
            <a:ext cx="9144000" cy="304800"/>
          </a:xfrm>
          <a:prstGeom prst="rtTriangle">
            <a:avLst/>
          </a:prstGeom>
          <a:solidFill>
            <a:schemeClr val="bg2"/>
          </a:solidFill>
          <a:ln>
            <a:noFill/>
          </a:ln>
          <a:effectLst/>
          <a:extLst>
            <a:ext uri="{91240B29-F687-4f45-9708-019B960494DF}"/>
            <a:ext uri="{AF507438-7753-43e0-B8FC-AC1667EBCBE1}"/>
          </a:extLst>
        </p:spPr>
        <p:txBody>
          <a:bodyPr wrap="none" anchor="ctr"/>
          <a:lstStyle/>
          <a:p>
            <a:pPr>
              <a:defRPr/>
            </a:pPr>
            <a:endParaRPr lang="en-US">
              <a:latin typeface="Calibri" charset="0"/>
              <a:ea typeface="ＭＳ Ｐゴシック" charset="0"/>
            </a:endParaRPr>
          </a:p>
        </p:txBody>
      </p:sp>
      <p:cxnSp>
        <p:nvCxnSpPr>
          <p:cNvPr id="17415" name="AutoShape 9"/>
          <p:cNvCxnSpPr>
            <a:cxnSpLocks noChangeShapeType="1"/>
            <a:endCxn id="3078"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3081" name="Rectangle 10"/>
          <p:cNvSpPr>
            <a:spLocks noChangeArrowheads="1"/>
          </p:cNvSpPr>
          <p:nvPr/>
        </p:nvSpPr>
        <p:spPr bwMode="auto">
          <a:xfrm>
            <a:off x="0" y="152400"/>
            <a:ext cx="9144000" cy="76200"/>
          </a:xfrm>
          <a:prstGeom prst="rect">
            <a:avLst/>
          </a:prstGeom>
          <a:solidFill>
            <a:srgbClr val="FF6600"/>
          </a:solidFill>
          <a:ln w="6350">
            <a:solidFill>
              <a:schemeClr val="tx1"/>
            </a:solidFill>
            <a:miter lim="800000"/>
            <a:headEnd/>
            <a:tailEnd/>
          </a:ln>
          <a:effectLst/>
          <a:extLst>
            <a:ext uri="{AF507438-7753-43e0-B8FC-AC1667EBCBE1}"/>
          </a:extLst>
        </p:spPr>
        <p:txBody>
          <a:bodyPr wrap="none" anchor="ctr"/>
          <a:lstStyle/>
          <a:p>
            <a:pPr>
              <a:defRPr/>
            </a:pPr>
            <a:endParaRPr lang="en-US">
              <a:latin typeface="Calibri" charset="0"/>
              <a:ea typeface="ＭＳ Ｐゴシック" charset="0"/>
            </a:endParaRPr>
          </a:p>
        </p:txBody>
      </p:sp>
      <p:pic>
        <p:nvPicPr>
          <p:cNvPr id="17417" name="Picture 11" descr="logo"/>
          <p:cNvPicPr>
            <a:picLocks noChangeAspect="1" noChangeArrowheads="1"/>
          </p:cNvPicPr>
          <p:nvPr/>
        </p:nvPicPr>
        <p:blipFill>
          <a:blip r:embed="rId2"/>
          <a:srcRect/>
          <a:stretch>
            <a:fillRect/>
          </a:stretch>
        </p:blipFill>
        <p:spPr bwMode="auto">
          <a:xfrm>
            <a:off x="7681913" y="561975"/>
            <a:ext cx="1081087" cy="91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en-US" sz="2800" b="1" smtClean="0">
                <a:solidFill>
                  <a:srgbClr val="FF6600"/>
                </a:solidFill>
                <a:ea typeface="MS PGothic" pitchFamily="34" charset="-128"/>
              </a:rPr>
              <a:t>People with newly infected HIV</a:t>
            </a:r>
          </a:p>
        </p:txBody>
      </p:sp>
      <p:pic>
        <p:nvPicPr>
          <p:cNvPr id="62466" name="Picture 4"/>
          <p:cNvPicPr>
            <a:picLocks noChangeAspect="1" noChangeArrowheads="1"/>
          </p:cNvPicPr>
          <p:nvPr/>
        </p:nvPicPr>
        <p:blipFill>
          <a:blip r:embed="rId2"/>
          <a:srcRect/>
          <a:stretch>
            <a:fillRect/>
          </a:stretch>
        </p:blipFill>
        <p:spPr bwMode="auto">
          <a:xfrm>
            <a:off x="533400" y="1295400"/>
            <a:ext cx="7772400" cy="4902200"/>
          </a:xfrm>
          <a:prstGeom prst="rect">
            <a:avLst/>
          </a:prstGeom>
          <a:noFill/>
          <a:ln w="9525">
            <a:noFill/>
            <a:miter lim="800000"/>
            <a:headEnd/>
            <a:tailEnd/>
          </a:ln>
        </p:spPr>
      </p:pic>
      <p:sp>
        <p:nvSpPr>
          <p:cNvPr id="62467" name="Text Box 5"/>
          <p:cNvSpPr txBox="1">
            <a:spLocks noChangeArrowheads="1"/>
          </p:cNvSpPr>
          <p:nvPr/>
        </p:nvSpPr>
        <p:spPr bwMode="auto">
          <a:xfrm>
            <a:off x="685800" y="6324600"/>
            <a:ext cx="4495800" cy="274638"/>
          </a:xfrm>
          <a:prstGeom prst="rect">
            <a:avLst/>
          </a:prstGeom>
          <a:noFill/>
          <a:ln w="9525">
            <a:noFill/>
            <a:miter lim="800000"/>
            <a:headEnd/>
            <a:tailEnd/>
          </a:ln>
        </p:spPr>
        <p:txBody>
          <a:bodyPr>
            <a:spAutoFit/>
          </a:bodyPr>
          <a:lstStyle/>
          <a:p>
            <a:pPr eaLnBrk="0" hangingPunct="0">
              <a:spcBef>
                <a:spcPct val="50000"/>
              </a:spcBef>
            </a:pPr>
            <a:r>
              <a:rPr lang="en-GB" sz="1200"/>
              <a:t>Source: UNAIDS Report on the Global Aids Epidemic, 2010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endParaRPr lang="en-US" smtClean="0">
              <a:ea typeface="MS PGothic" pitchFamily="34" charset="-128"/>
            </a:endParaRPr>
          </a:p>
        </p:txBody>
      </p:sp>
      <p:pic>
        <p:nvPicPr>
          <p:cNvPr id="63490" name="Picture 4"/>
          <p:cNvPicPr>
            <a:picLocks noChangeAspect="1" noChangeArrowheads="1"/>
          </p:cNvPicPr>
          <p:nvPr/>
        </p:nvPicPr>
        <p:blipFill>
          <a:blip r:embed="rId2"/>
          <a:srcRect/>
          <a:stretch>
            <a:fillRect/>
          </a:stretch>
        </p:blipFill>
        <p:spPr bwMode="auto">
          <a:xfrm>
            <a:off x="557213" y="1447800"/>
            <a:ext cx="7824787" cy="5181600"/>
          </a:xfrm>
          <a:prstGeom prst="rect">
            <a:avLst/>
          </a:prstGeom>
          <a:noFill/>
          <a:ln w="9525">
            <a:noFill/>
            <a:miter lim="800000"/>
            <a:headEnd/>
            <a:tailEnd/>
          </a:ln>
        </p:spPr>
      </p:pic>
      <p:sp>
        <p:nvSpPr>
          <p:cNvPr id="63491" name="Text Box 5"/>
          <p:cNvSpPr txBox="1">
            <a:spLocks noChangeArrowheads="1"/>
          </p:cNvSpPr>
          <p:nvPr/>
        </p:nvSpPr>
        <p:spPr bwMode="auto">
          <a:xfrm>
            <a:off x="3886200" y="6248400"/>
            <a:ext cx="4495800" cy="274638"/>
          </a:xfrm>
          <a:prstGeom prst="rect">
            <a:avLst/>
          </a:prstGeom>
          <a:noFill/>
          <a:ln w="9525">
            <a:noFill/>
            <a:miter lim="800000"/>
            <a:headEnd/>
            <a:tailEnd/>
          </a:ln>
        </p:spPr>
        <p:txBody>
          <a:bodyPr>
            <a:spAutoFit/>
          </a:bodyPr>
          <a:lstStyle/>
          <a:p>
            <a:pPr eaLnBrk="0" hangingPunct="0">
              <a:spcBef>
                <a:spcPct val="50000"/>
              </a:spcBef>
            </a:pPr>
            <a:r>
              <a:rPr lang="en-GB" sz="1200"/>
              <a:t>Source: UNAIDS Report on the Global Aids Epidemic, 2012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endParaRPr lang="en-US" sz="2800" smtClean="0">
              <a:solidFill>
                <a:srgbClr val="FF6600"/>
              </a:solidFill>
              <a:ea typeface="MS PGothic" pitchFamily="34" charset="-128"/>
            </a:endParaRPr>
          </a:p>
        </p:txBody>
      </p:sp>
      <p:sp>
        <p:nvSpPr>
          <p:cNvPr id="64514" name="Content Placeholder 2"/>
          <p:cNvSpPr>
            <a:spLocks noGrp="1"/>
          </p:cNvSpPr>
          <p:nvPr>
            <p:ph idx="1"/>
          </p:nvPr>
        </p:nvSpPr>
        <p:spPr>
          <a:xfrm>
            <a:off x="381000" y="2514600"/>
            <a:ext cx="8229600" cy="3687763"/>
          </a:xfrm>
        </p:spPr>
        <p:txBody>
          <a:bodyPr/>
          <a:lstStyle/>
          <a:p>
            <a:pPr marL="0" indent="0" algn="ctr">
              <a:buFontTx/>
              <a:buNone/>
            </a:pPr>
            <a:r>
              <a:rPr lang="en-US" b="1" smtClean="0">
                <a:solidFill>
                  <a:srgbClr val="FF6600"/>
                </a:solidFill>
                <a:ea typeface="MS PGothic" pitchFamily="34" charset="-128"/>
              </a:rPr>
              <a:t>Sometimes it looks fine in one dimension…</a:t>
            </a:r>
          </a:p>
          <a:p>
            <a:pPr marL="0" indent="0" algn="ctr">
              <a:buFontTx/>
              <a:buNone/>
            </a:pPr>
            <a:endParaRPr lang="en-US" b="1" smtClean="0">
              <a:solidFill>
                <a:srgbClr val="FF6600"/>
              </a:solidFill>
              <a:ea typeface="MS PGothic" pitchFamily="34" charset="-128"/>
            </a:endParaRPr>
          </a:p>
          <a:p>
            <a:pPr marL="0" indent="0" algn="ctr">
              <a:buFontTx/>
              <a:buNone/>
            </a:pPr>
            <a:r>
              <a:rPr lang="en-US" b="1" smtClean="0">
                <a:solidFill>
                  <a:srgbClr val="FF6600"/>
                </a:solidFill>
                <a:ea typeface="MS PGothic" pitchFamily="34" charset="-128"/>
              </a:rPr>
              <a:t>But if we dig deeper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endParaRPr lang="en-US" smtClean="0">
              <a:ea typeface="MS PGothic" pitchFamily="34" charset="-128"/>
            </a:endParaRPr>
          </a:p>
        </p:txBody>
      </p:sp>
      <p:pic>
        <p:nvPicPr>
          <p:cNvPr id="65538" name="Picture 12"/>
          <p:cNvPicPr>
            <a:picLocks noChangeAspect="1"/>
          </p:cNvPicPr>
          <p:nvPr/>
        </p:nvPicPr>
        <p:blipFill>
          <a:blip r:embed="rId3"/>
          <a:srcRect/>
          <a:stretch>
            <a:fillRect/>
          </a:stretch>
        </p:blipFill>
        <p:spPr bwMode="auto">
          <a:xfrm>
            <a:off x="0" y="457200"/>
            <a:ext cx="9144000" cy="5715000"/>
          </a:xfrm>
          <a:prstGeom prst="rect">
            <a:avLst/>
          </a:prstGeom>
          <a:noFill/>
          <a:ln w="9525">
            <a:noFill/>
            <a:miter lim="800000"/>
            <a:headEnd/>
            <a:tailEnd/>
          </a:ln>
        </p:spPr>
      </p:pic>
      <p:sp>
        <p:nvSpPr>
          <p:cNvPr id="65539" name="Text Box 5"/>
          <p:cNvSpPr txBox="1">
            <a:spLocks noChangeArrowheads="1"/>
          </p:cNvSpPr>
          <p:nvPr/>
        </p:nvSpPr>
        <p:spPr bwMode="auto">
          <a:xfrm>
            <a:off x="533400" y="6370638"/>
            <a:ext cx="8458200" cy="461962"/>
          </a:xfrm>
          <a:prstGeom prst="rect">
            <a:avLst/>
          </a:prstGeom>
          <a:noFill/>
          <a:ln w="9525">
            <a:noFill/>
            <a:miter lim="800000"/>
            <a:headEnd/>
            <a:tailEnd/>
          </a:ln>
        </p:spPr>
        <p:txBody>
          <a:bodyPr>
            <a:spAutoFit/>
          </a:bodyPr>
          <a:lstStyle/>
          <a:p>
            <a:pPr eaLnBrk="0" hangingPunct="0">
              <a:spcBef>
                <a:spcPct val="50000"/>
              </a:spcBef>
            </a:pPr>
            <a:r>
              <a:rPr lang="en-GB" sz="1200"/>
              <a:t>Reconstructed based on data from Sekher and Hatti, </a:t>
            </a:r>
            <a:r>
              <a:rPr lang="en-GB" sz="1200" i="1"/>
              <a:t>Discrimination of Female Children in India: from Conception through Childhood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endParaRPr lang="en-US" smtClean="0">
              <a:ea typeface="MS PGothic" pitchFamily="34" charset="-128"/>
            </a:endParaRPr>
          </a:p>
        </p:txBody>
      </p:sp>
      <p:sp>
        <p:nvSpPr>
          <p:cNvPr id="67586" name="Content Placeholder 2"/>
          <p:cNvSpPr>
            <a:spLocks noGrp="1"/>
          </p:cNvSpPr>
          <p:nvPr>
            <p:ph idx="1"/>
          </p:nvPr>
        </p:nvSpPr>
        <p:spPr>
          <a:xfrm>
            <a:off x="457200" y="2667000"/>
            <a:ext cx="8229600" cy="3459163"/>
          </a:xfrm>
        </p:spPr>
        <p:txBody>
          <a:bodyPr/>
          <a:lstStyle/>
          <a:p>
            <a:pPr marL="0" indent="0" algn="ctr">
              <a:buFontTx/>
              <a:buNone/>
            </a:pPr>
            <a:r>
              <a:rPr lang="en-US" b="1" smtClean="0">
                <a:solidFill>
                  <a:srgbClr val="FF6600"/>
                </a:solidFill>
                <a:ea typeface="MS PGothic" pitchFamily="34" charset="-128"/>
              </a:rPr>
              <a:t>We have gender issues </a:t>
            </a:r>
          </a:p>
          <a:p>
            <a:pPr marL="0" indent="0" algn="ctr">
              <a:buFontTx/>
              <a:buNone/>
            </a:pPr>
            <a:r>
              <a:rPr lang="en-US" b="1" smtClean="0">
                <a:solidFill>
                  <a:srgbClr val="FF6600"/>
                </a:solidFill>
                <a:ea typeface="MS PGothic" pitchFamily="34" charset="-128"/>
              </a:rPr>
              <a:t>and </a:t>
            </a:r>
          </a:p>
          <a:p>
            <a:pPr marL="0" indent="0" algn="ctr">
              <a:buFontTx/>
              <a:buNone/>
            </a:pPr>
            <a:r>
              <a:rPr lang="en-US" b="1" smtClean="0">
                <a:solidFill>
                  <a:srgbClr val="FF6600"/>
                </a:solidFill>
                <a:ea typeface="MS PGothic" pitchFamily="34" charset="-128"/>
              </a:rPr>
              <a:t>where are the data?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457200" y="685800"/>
            <a:ext cx="6934200" cy="731838"/>
          </a:xfrm>
        </p:spPr>
        <p:txBody>
          <a:bodyPr/>
          <a:lstStyle/>
          <a:p>
            <a:r>
              <a:rPr lang="en-GB" sz="2800" b="1" smtClean="0">
                <a:solidFill>
                  <a:srgbClr val="FF6600"/>
                </a:solidFill>
                <a:ea typeface="MS PGothic" pitchFamily="34" charset="-128"/>
              </a:rPr>
              <a:t>Sources of gender statistics in health</a:t>
            </a:r>
          </a:p>
        </p:txBody>
      </p:sp>
      <p:sp>
        <p:nvSpPr>
          <p:cNvPr id="69634" name="Rectangle 3"/>
          <p:cNvSpPr>
            <a:spLocks noGrp="1" noChangeArrowheads="1"/>
          </p:cNvSpPr>
          <p:nvPr>
            <p:ph type="body" idx="1"/>
          </p:nvPr>
        </p:nvSpPr>
        <p:spPr/>
        <p:txBody>
          <a:bodyPr/>
          <a:lstStyle/>
          <a:p>
            <a:pPr eaLnBrk="1" hangingPunct="1">
              <a:lnSpc>
                <a:spcPct val="90000"/>
              </a:lnSpc>
              <a:spcBef>
                <a:spcPts val="1200"/>
              </a:spcBef>
            </a:pPr>
            <a:r>
              <a:rPr lang="en-AU" sz="2400" i="1" smtClean="0">
                <a:latin typeface="Calibri" pitchFamily="34" charset="0"/>
                <a:ea typeface="MS PGothic" pitchFamily="34" charset="-128"/>
              </a:rPr>
              <a:t>Civil registration systems (complete coverage)</a:t>
            </a:r>
            <a:r>
              <a:rPr lang="en-AU" sz="2400" smtClean="0">
                <a:latin typeface="Calibri" pitchFamily="34" charset="0"/>
                <a:ea typeface="MS PGothic" pitchFamily="34" charset="-128"/>
              </a:rPr>
              <a:t>: preferred source of data on deaths </a:t>
            </a:r>
            <a:r>
              <a:rPr lang="en-US" sz="2400" smtClean="0">
                <a:latin typeface="Calibri" pitchFamily="34" charset="0"/>
                <a:ea typeface="MS PGothic" pitchFamily="34" charset="-128"/>
              </a:rPr>
              <a:t>and cause of deaths</a:t>
            </a:r>
          </a:p>
          <a:p>
            <a:pPr eaLnBrk="1" hangingPunct="1">
              <a:lnSpc>
                <a:spcPct val="90000"/>
              </a:lnSpc>
              <a:spcBef>
                <a:spcPts val="1200"/>
              </a:spcBef>
            </a:pPr>
            <a:r>
              <a:rPr lang="en-AU" sz="2400" i="1" smtClean="0">
                <a:latin typeface="Calibri" pitchFamily="34" charset="0"/>
                <a:ea typeface="MS PGothic" pitchFamily="34" charset="-128"/>
              </a:rPr>
              <a:t>Household surveys</a:t>
            </a:r>
            <a:r>
              <a:rPr lang="en-AU" sz="2400" smtClean="0">
                <a:latin typeface="Calibri" pitchFamily="34" charset="0"/>
                <a:ea typeface="MS PGothic" pitchFamily="34" charset="-128"/>
              </a:rPr>
              <a:t> – complementary source</a:t>
            </a:r>
          </a:p>
          <a:p>
            <a:pPr lvl="1" eaLnBrk="1" hangingPunct="1">
              <a:lnSpc>
                <a:spcPct val="90000"/>
              </a:lnSpc>
              <a:spcBef>
                <a:spcPts val="1200"/>
              </a:spcBef>
            </a:pPr>
            <a:r>
              <a:rPr lang="en-AU" sz="2400" smtClean="0">
                <a:latin typeface="Calibri" pitchFamily="34" charset="0"/>
                <a:ea typeface="MS PGothic" pitchFamily="34" charset="-128"/>
              </a:rPr>
              <a:t>DHS and MICS: retrospective data on births, deaths, anthropometrics, immunization, and health care of women and children</a:t>
            </a:r>
          </a:p>
          <a:p>
            <a:pPr lvl="1" eaLnBrk="1" hangingPunct="1">
              <a:lnSpc>
                <a:spcPct val="90000"/>
              </a:lnSpc>
              <a:spcBef>
                <a:spcPts val="1200"/>
              </a:spcBef>
            </a:pPr>
            <a:r>
              <a:rPr lang="en-AU" sz="2400" smtClean="0">
                <a:latin typeface="Calibri" pitchFamily="34" charset="0"/>
                <a:ea typeface="MS PGothic" pitchFamily="34" charset="-128"/>
              </a:rPr>
              <a:t>LSMS: health expenditure</a:t>
            </a:r>
            <a:endParaRPr lang="en-US" sz="2400" smtClean="0">
              <a:latin typeface="Calibri" pitchFamily="34" charset="0"/>
              <a:ea typeface="MS PGothic" pitchFamily="34" charset="-128"/>
            </a:endParaRPr>
          </a:p>
          <a:p>
            <a:pPr eaLnBrk="1" hangingPunct="1">
              <a:lnSpc>
                <a:spcPct val="90000"/>
              </a:lnSpc>
              <a:spcBef>
                <a:spcPts val="1200"/>
              </a:spcBef>
            </a:pPr>
            <a:r>
              <a:rPr lang="en-AU" sz="2400" i="1" smtClean="0">
                <a:latin typeface="Calibri" pitchFamily="34" charset="0"/>
                <a:ea typeface="MS PGothic" pitchFamily="34" charset="-128"/>
              </a:rPr>
              <a:t>Population censuses: </a:t>
            </a:r>
            <a:r>
              <a:rPr lang="en-AU" sz="2400" smtClean="0">
                <a:latin typeface="Calibri" pitchFamily="34" charset="0"/>
                <a:ea typeface="MS PGothic" pitchFamily="34" charset="-128"/>
              </a:rPr>
              <a:t>child/adult mortality, by various characteristics </a:t>
            </a:r>
            <a:endParaRPr lang="en-US" sz="2400" smtClean="0">
              <a:latin typeface="Calibri" pitchFamily="34" charset="0"/>
              <a:ea typeface="MS PGothic" pitchFamily="34" charset="-128"/>
            </a:endParaRPr>
          </a:p>
          <a:p>
            <a:pPr eaLnBrk="1" hangingPunct="1">
              <a:lnSpc>
                <a:spcPct val="90000"/>
              </a:lnSpc>
              <a:spcBef>
                <a:spcPts val="1200"/>
              </a:spcBef>
            </a:pPr>
            <a:r>
              <a:rPr lang="en-AU" sz="2400" i="1" smtClean="0">
                <a:latin typeface="Calibri" pitchFamily="34" charset="0"/>
                <a:ea typeface="MS PGothic" pitchFamily="34" charset="-128"/>
              </a:rPr>
              <a:t>Health administrative sources</a:t>
            </a:r>
            <a:r>
              <a:rPr lang="en-AU" sz="2400" smtClean="0">
                <a:latin typeface="Calibri" pitchFamily="34" charset="0"/>
                <a:ea typeface="MS PGothic" pitchFamily="34" charset="-128"/>
              </a:rPr>
              <a:t> and </a:t>
            </a:r>
            <a:r>
              <a:rPr lang="en-AU" sz="2400" i="1" smtClean="0">
                <a:latin typeface="Calibri" pitchFamily="34" charset="0"/>
                <a:ea typeface="MS PGothic" pitchFamily="34" charset="-128"/>
              </a:rPr>
              <a:t>immunization coverage surveys:</a:t>
            </a:r>
            <a:r>
              <a:rPr lang="en-AU" sz="2400" smtClean="0">
                <a:latin typeface="Calibri" pitchFamily="34" charset="0"/>
                <a:ea typeface="MS PGothic" pitchFamily="34" charset="-128"/>
              </a:rPr>
              <a:t> data on vaccinations.</a:t>
            </a:r>
            <a:endParaRPr lang="en-GB" sz="2400" smtClean="0">
              <a:ea typeface="MS PGothic"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GB" sz="2800" b="1" smtClean="0">
                <a:solidFill>
                  <a:srgbClr val="FF6600"/>
                </a:solidFill>
                <a:ea typeface="MS PGothic" pitchFamily="34" charset="-128"/>
              </a:rPr>
              <a:t>Sources of gender statistics in health (2)</a:t>
            </a:r>
          </a:p>
        </p:txBody>
      </p:sp>
      <p:sp>
        <p:nvSpPr>
          <p:cNvPr id="71682" name="Rectangle 3"/>
          <p:cNvSpPr>
            <a:spLocks noGrp="1" noChangeArrowheads="1"/>
          </p:cNvSpPr>
          <p:nvPr>
            <p:ph type="body" idx="1"/>
          </p:nvPr>
        </p:nvSpPr>
        <p:spPr/>
        <p:txBody>
          <a:bodyPr/>
          <a:lstStyle/>
          <a:p>
            <a:pPr eaLnBrk="1" hangingPunct="1">
              <a:lnSpc>
                <a:spcPct val="80000"/>
              </a:lnSpc>
              <a:spcBef>
                <a:spcPts val="600"/>
              </a:spcBef>
            </a:pPr>
            <a:r>
              <a:rPr lang="en-AU" sz="2000" i="1" u="sng" smtClean="0">
                <a:latin typeface="Calibri" pitchFamily="34" charset="0"/>
                <a:ea typeface="MS PGothic" pitchFamily="34" charset="-128"/>
              </a:rPr>
              <a:t>Demographic surveillance systems</a:t>
            </a:r>
          </a:p>
          <a:p>
            <a:pPr lvl="1" eaLnBrk="1" hangingPunct="1">
              <a:lnSpc>
                <a:spcPct val="80000"/>
              </a:lnSpc>
              <a:spcBef>
                <a:spcPts val="600"/>
              </a:spcBef>
            </a:pPr>
            <a:r>
              <a:rPr lang="en-AU" sz="1800" smtClean="0">
                <a:latin typeface="Calibri" pitchFamily="34" charset="0"/>
                <a:ea typeface="MS PGothic" pitchFamily="34" charset="-128"/>
              </a:rPr>
              <a:t>usually maintained by research institutions</a:t>
            </a:r>
          </a:p>
          <a:p>
            <a:pPr lvl="1" eaLnBrk="1" hangingPunct="1">
              <a:lnSpc>
                <a:spcPct val="80000"/>
              </a:lnSpc>
              <a:spcBef>
                <a:spcPts val="600"/>
              </a:spcBef>
            </a:pPr>
            <a:r>
              <a:rPr lang="en-AU" sz="1800" smtClean="0">
                <a:latin typeface="Calibri" pitchFamily="34" charset="0"/>
                <a:ea typeface="MS PGothic" pitchFamily="34" charset="-128"/>
              </a:rPr>
              <a:t>provide information on births and deaths by cause of death in small populations of selected areas, such as a community, or a district. Where death certificates are not available, a cause of death is assigned based on interviews with family members (a method called “verbal autopsy”). </a:t>
            </a:r>
          </a:p>
          <a:p>
            <a:pPr lvl="1" eaLnBrk="1" hangingPunct="1">
              <a:lnSpc>
                <a:spcPct val="80000"/>
              </a:lnSpc>
              <a:spcBef>
                <a:spcPts val="600"/>
              </a:spcBef>
            </a:pPr>
            <a:r>
              <a:rPr lang="en-AU" sz="1800" smtClean="0">
                <a:latin typeface="Calibri" pitchFamily="34" charset="0"/>
                <a:ea typeface="MS PGothic" pitchFamily="34" charset="-128"/>
              </a:rPr>
              <a:t>useful, but expensive and time-consuming to conduct, usually not representative </a:t>
            </a:r>
            <a:endParaRPr lang="en-AU" sz="1800" i="1" smtClean="0">
              <a:latin typeface="Calibri" pitchFamily="34" charset="0"/>
              <a:ea typeface="MS PGothic" pitchFamily="34" charset="-128"/>
            </a:endParaRPr>
          </a:p>
          <a:p>
            <a:pPr eaLnBrk="1" hangingPunct="1">
              <a:lnSpc>
                <a:spcPct val="80000"/>
              </a:lnSpc>
              <a:spcBef>
                <a:spcPts val="1200"/>
              </a:spcBef>
            </a:pPr>
            <a:r>
              <a:rPr lang="en-AU" sz="2000" i="1" u="sng" smtClean="0">
                <a:latin typeface="Calibri" pitchFamily="34" charset="0"/>
                <a:ea typeface="MS PGothic" pitchFamily="34" charset="-128"/>
              </a:rPr>
              <a:t>Reproductive-age mortality studies</a:t>
            </a:r>
            <a:r>
              <a:rPr lang="en-AU" sz="2000" u="sng" smtClean="0">
                <a:latin typeface="Calibri" pitchFamily="34" charset="0"/>
                <a:ea typeface="MS PGothic" pitchFamily="34" charset="-128"/>
              </a:rPr>
              <a:t> (RAMOS)</a:t>
            </a:r>
          </a:p>
          <a:p>
            <a:pPr lvl="1" eaLnBrk="1" hangingPunct="1">
              <a:lnSpc>
                <a:spcPct val="80000"/>
              </a:lnSpc>
              <a:spcBef>
                <a:spcPts val="600"/>
              </a:spcBef>
            </a:pPr>
            <a:r>
              <a:rPr lang="en-AU" sz="1800" smtClean="0">
                <a:latin typeface="Calibri" pitchFamily="34" charset="0"/>
                <a:ea typeface="MS PGothic" pitchFamily="34" charset="-128"/>
              </a:rPr>
              <a:t>Involve identification of causes of all deaths of women of reproductive age (and to classify those deaths as maternal or otherwise) in a selected population by using multiple sources of data for a defined area or population.</a:t>
            </a:r>
          </a:p>
          <a:p>
            <a:pPr lvl="1" eaLnBrk="1" hangingPunct="1">
              <a:lnSpc>
                <a:spcPct val="80000"/>
              </a:lnSpc>
              <a:spcBef>
                <a:spcPts val="600"/>
              </a:spcBef>
            </a:pPr>
            <a:r>
              <a:rPr lang="en-AU" sz="1800" smtClean="0">
                <a:latin typeface="Calibri" pitchFamily="34" charset="0"/>
                <a:ea typeface="MS PGothic" pitchFamily="34" charset="-128"/>
              </a:rPr>
              <a:t>Sources used: civil records; health facility records; burial records; interviews with traditional birth attendants; and interviews with family members.</a:t>
            </a:r>
            <a:endParaRPr lang="en-GB" sz="1800" smtClean="0">
              <a:latin typeface="Calibri" pitchFamily="34" charset="0"/>
              <a:ea typeface="MS PGothic"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GB" sz="2800" b="1" smtClean="0">
                <a:solidFill>
                  <a:srgbClr val="FF6600"/>
                </a:solidFill>
                <a:ea typeface="MS PGothic" pitchFamily="34" charset="-128"/>
              </a:rPr>
              <a:t>Sources of gender statistics in health (3)</a:t>
            </a:r>
          </a:p>
        </p:txBody>
      </p:sp>
      <p:sp>
        <p:nvSpPr>
          <p:cNvPr id="72706" name="Rectangle 3"/>
          <p:cNvSpPr>
            <a:spLocks noGrp="1" noChangeArrowheads="1"/>
          </p:cNvSpPr>
          <p:nvPr>
            <p:ph type="body" idx="1"/>
          </p:nvPr>
        </p:nvSpPr>
        <p:spPr/>
        <p:txBody>
          <a:bodyPr/>
          <a:lstStyle/>
          <a:p>
            <a:pPr>
              <a:lnSpc>
                <a:spcPct val="80000"/>
              </a:lnSpc>
              <a:spcBef>
                <a:spcPts val="600"/>
              </a:spcBef>
            </a:pPr>
            <a:r>
              <a:rPr lang="en-AU" sz="1800" i="1" smtClean="0">
                <a:ea typeface="MS PGothic" pitchFamily="34" charset="-128"/>
              </a:rPr>
              <a:t>Sentinel surveillance</a:t>
            </a:r>
            <a:r>
              <a:rPr lang="en-AU" sz="1800" smtClean="0">
                <a:ea typeface="MS PGothic" pitchFamily="34" charset="-128"/>
              </a:rPr>
              <a:t> may collect data on HIV status and sexual behaviour for populations with high risk behaviours such as sex workers, injecting drug users and men who have sex with men.</a:t>
            </a:r>
            <a:endParaRPr lang="en-US" sz="1800" smtClean="0">
              <a:ea typeface="MS PGothic" pitchFamily="34" charset="-128"/>
            </a:endParaRPr>
          </a:p>
          <a:p>
            <a:pPr>
              <a:lnSpc>
                <a:spcPct val="80000"/>
              </a:lnSpc>
              <a:spcBef>
                <a:spcPts val="600"/>
              </a:spcBef>
            </a:pPr>
            <a:r>
              <a:rPr lang="en-AU" sz="1800" i="1" smtClean="0">
                <a:ea typeface="MS PGothic" pitchFamily="34" charset="-128"/>
              </a:rPr>
              <a:t>Population-based surveys with HIV testing </a:t>
            </a:r>
            <a:r>
              <a:rPr lang="en-AU" sz="1800" smtClean="0">
                <a:ea typeface="MS PGothic" pitchFamily="34" charset="-128"/>
              </a:rPr>
              <a:t>such as Demographic and Health Surveys and AIDS Indicators Surveys provide data on HIV prevalence. These surveys as well as MICS and reproductive health surveys also provide other HIV-related data, such as: knowledge of HIV transmission and prevention, multiple sex partners, use of condom during sexual intercourse with a non-marital, non-cohabiting sexual partner in the last 12 months, and access to antiretroviral therapy.</a:t>
            </a:r>
            <a:r>
              <a:rPr lang="en-AU" sz="1800" i="1" smtClean="0">
                <a:ea typeface="MS PGothic" pitchFamily="34" charset="-128"/>
              </a:rPr>
              <a:t>  </a:t>
            </a:r>
            <a:endParaRPr lang="en-US" sz="1800" smtClean="0">
              <a:ea typeface="MS PGothic" pitchFamily="34" charset="-128"/>
            </a:endParaRPr>
          </a:p>
          <a:p>
            <a:pPr>
              <a:lnSpc>
                <a:spcPct val="80000"/>
              </a:lnSpc>
              <a:spcBef>
                <a:spcPts val="600"/>
              </a:spcBef>
            </a:pPr>
            <a:r>
              <a:rPr lang="en-GB" sz="1800" i="1" smtClean="0">
                <a:ea typeface="MS PGothic" pitchFamily="34" charset="-128"/>
              </a:rPr>
              <a:t>Integrated Biological and Behavioural Surveillance (IBBS) Surveys</a:t>
            </a:r>
            <a:r>
              <a:rPr lang="en-AU" sz="1800" smtClean="0">
                <a:ea typeface="MS PGothic" pitchFamily="34" charset="-128"/>
              </a:rPr>
              <a:t> can provide data on key populations at higher risk of HIV infection, such as men who have sex with men, sex workers, and people who inject drugs. </a:t>
            </a:r>
            <a:endParaRPr lang="en-US" sz="1800" smtClean="0">
              <a:ea typeface="MS PGothic" pitchFamily="34" charset="-128"/>
            </a:endParaRPr>
          </a:p>
          <a:p>
            <a:pPr>
              <a:lnSpc>
                <a:spcPct val="80000"/>
              </a:lnSpc>
              <a:spcBef>
                <a:spcPts val="600"/>
              </a:spcBef>
            </a:pPr>
            <a:r>
              <a:rPr lang="en-AU" sz="1800" i="1" smtClean="0">
                <a:ea typeface="MS PGothic" pitchFamily="34" charset="-128"/>
              </a:rPr>
              <a:t>Reports from health facilities</a:t>
            </a:r>
            <a:r>
              <a:rPr lang="en-AU" sz="1800" smtClean="0">
                <a:ea typeface="MS PGothic" pitchFamily="34" charset="-128"/>
              </a:rPr>
              <a:t>, including antenatal clinics attended by pregnant women, may provide information on results from HIV-tested blood from sample of patients, and information on access to antiretroviral therapy.</a:t>
            </a:r>
            <a:endParaRPr lang="en-US" sz="1800" smtClean="0">
              <a:ea typeface="MS PGothic" pitchFamily="34" charset="-128"/>
            </a:endParaRPr>
          </a:p>
          <a:p>
            <a:pPr>
              <a:lnSpc>
                <a:spcPct val="80000"/>
              </a:lnSpc>
              <a:spcBef>
                <a:spcPts val="600"/>
              </a:spcBef>
            </a:pPr>
            <a:r>
              <a:rPr lang="en-GB" sz="1800" i="1" smtClean="0">
                <a:ea typeface="MS PGothic" pitchFamily="34" charset="-128"/>
              </a:rPr>
              <a:t>Time use surveys </a:t>
            </a:r>
            <a:r>
              <a:rPr lang="en-GB" sz="1800" smtClean="0">
                <a:ea typeface="MS PGothic" pitchFamily="34" charset="-128"/>
              </a:rPr>
              <a:t>can provide data on time spent caring for household members who are HIV infected.</a:t>
            </a:r>
            <a:endParaRPr lang="en-US" sz="1800" smtClean="0">
              <a:ea typeface="MS PGothic" pitchFamily="34" charset="-128"/>
            </a:endParaRPr>
          </a:p>
          <a:p>
            <a:pPr>
              <a:lnSpc>
                <a:spcPct val="80000"/>
              </a:lnSpc>
            </a:pPr>
            <a:endParaRPr lang="en-GB" sz="1800" smtClean="0">
              <a:ea typeface="MS PGothic"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GB" sz="2800" b="1" smtClean="0">
                <a:solidFill>
                  <a:srgbClr val="FF6600"/>
                </a:solidFill>
                <a:ea typeface="MS PGothic" pitchFamily="34" charset="-128"/>
              </a:rPr>
              <a:t>Data quality</a:t>
            </a:r>
          </a:p>
        </p:txBody>
      </p:sp>
      <p:sp>
        <p:nvSpPr>
          <p:cNvPr id="73730" name="Rectangle 3"/>
          <p:cNvSpPr>
            <a:spLocks noGrp="1" noChangeArrowheads="1"/>
          </p:cNvSpPr>
          <p:nvPr>
            <p:ph type="body" idx="1"/>
          </p:nvPr>
        </p:nvSpPr>
        <p:spPr>
          <a:xfrm>
            <a:off x="457200" y="1600200"/>
            <a:ext cx="8229600" cy="3352800"/>
          </a:xfrm>
        </p:spPr>
        <p:txBody>
          <a:bodyPr/>
          <a:lstStyle/>
          <a:p>
            <a:r>
              <a:rPr lang="en-GB" smtClean="0">
                <a:ea typeface="MS PGothic" pitchFamily="34" charset="-128"/>
              </a:rPr>
              <a:t>Why is it an issue?</a:t>
            </a:r>
          </a:p>
          <a:p>
            <a:pPr lvl="1"/>
            <a:r>
              <a:rPr lang="en-GB" smtClean="0">
                <a:ea typeface="MS PGothic" pitchFamily="34" charset="-128"/>
              </a:rPr>
              <a:t>Impact on identifying gender gaps</a:t>
            </a:r>
          </a:p>
          <a:p>
            <a:pPr lvl="2"/>
            <a:r>
              <a:rPr lang="en-GB" smtClean="0">
                <a:ea typeface="MS PGothic" pitchFamily="34" charset="-128"/>
              </a:rPr>
              <a:t>Is it a real gender issue? Or data error?</a:t>
            </a:r>
          </a:p>
          <a:p>
            <a:pPr lvl="1"/>
            <a:r>
              <a:rPr lang="en-US" smtClean="0">
                <a:ea typeface="MS PGothic" pitchFamily="34" charset="-128"/>
              </a:rPr>
              <a:t>Every data source comes with limitations</a:t>
            </a:r>
            <a:endParaRPr lang="en-GB" smtClean="0">
              <a:ea typeface="MS PGothic" pitchFamily="34" charset="-128"/>
            </a:endParaRPr>
          </a:p>
          <a:p>
            <a:pPr lvl="1"/>
            <a:r>
              <a:rPr lang="en-GB" smtClean="0">
                <a:ea typeface="MS PGothic" pitchFamily="34" charset="-128"/>
              </a:rPr>
              <a:t>Communication with users/policy makers: gives more credibility to your analysis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GB" sz="2800" b="1" smtClean="0">
                <a:solidFill>
                  <a:srgbClr val="FF6600"/>
                </a:solidFill>
                <a:ea typeface="MS PGothic" pitchFamily="34" charset="-128"/>
              </a:rPr>
              <a:t>What are the data quality issues?</a:t>
            </a:r>
          </a:p>
        </p:txBody>
      </p:sp>
      <p:sp>
        <p:nvSpPr>
          <p:cNvPr id="74754" name="Rectangle 3"/>
          <p:cNvSpPr>
            <a:spLocks noGrp="1" noChangeArrowheads="1"/>
          </p:cNvSpPr>
          <p:nvPr>
            <p:ph type="body" idx="1"/>
          </p:nvPr>
        </p:nvSpPr>
        <p:spPr/>
        <p:txBody>
          <a:bodyPr/>
          <a:lstStyle/>
          <a:p>
            <a:r>
              <a:rPr lang="en-GB" sz="2400" smtClean="0">
                <a:ea typeface="MS PGothic" pitchFamily="34" charset="-128"/>
              </a:rPr>
              <a:t>Coverage and accuracy of data from the civil registration system</a:t>
            </a:r>
          </a:p>
          <a:p>
            <a:r>
              <a:rPr lang="en-US" sz="2400" smtClean="0">
                <a:ea typeface="MS PGothic" pitchFamily="34" charset="-128"/>
              </a:rPr>
              <a:t>Sex-biases in reporting: are girls more omitted than boys?</a:t>
            </a:r>
          </a:p>
          <a:p>
            <a:r>
              <a:rPr lang="en-US" sz="2400" smtClean="0">
                <a:ea typeface="MS PGothic" pitchFamily="34" charset="-128"/>
              </a:rPr>
              <a:t>Censuses and surveys: recall-bias, errors (sampling and non-sampling), under-reporting, estimates rely heavily on assumptions and modeling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2800" b="1" smtClean="0">
                <a:solidFill>
                  <a:srgbClr val="FF6600"/>
                </a:solidFill>
                <a:ea typeface="MS PGothic" pitchFamily="34" charset="-128"/>
              </a:rPr>
              <a:t>Objectives</a:t>
            </a:r>
            <a:r>
              <a:rPr lang="en-US" sz="2800" b="1" smtClean="0">
                <a:ea typeface="MS PGothic" pitchFamily="34" charset="-128"/>
              </a:rPr>
              <a:t>	</a:t>
            </a:r>
          </a:p>
        </p:txBody>
      </p:sp>
      <p:sp>
        <p:nvSpPr>
          <p:cNvPr id="18434" name="Content Placeholder 2"/>
          <p:cNvSpPr>
            <a:spLocks noGrp="1"/>
          </p:cNvSpPr>
          <p:nvPr>
            <p:ph idx="1"/>
          </p:nvPr>
        </p:nvSpPr>
        <p:spPr/>
        <p:txBody>
          <a:bodyPr/>
          <a:lstStyle/>
          <a:p>
            <a:r>
              <a:rPr lang="en-US" sz="3000" smtClean="0">
                <a:ea typeface="MS PGothic" pitchFamily="34" charset="-128"/>
              </a:rPr>
              <a:t>What are the gender issues?</a:t>
            </a:r>
          </a:p>
          <a:p>
            <a:pPr lvl="1"/>
            <a:r>
              <a:rPr lang="en-AU" sz="2600" smtClean="0">
                <a:ea typeface="MS PGothic" pitchFamily="34" charset="-128"/>
              </a:rPr>
              <a:t>certain areas of concern where women and men may not enjoy the same opportunities or status </a:t>
            </a:r>
          </a:p>
          <a:p>
            <a:pPr lvl="1"/>
            <a:r>
              <a:rPr lang="en-AU" sz="2600" smtClean="0">
                <a:ea typeface="MS PGothic" pitchFamily="34" charset="-128"/>
              </a:rPr>
              <a:t>where women’s and men’s lives may be affected in different ways – life style</a:t>
            </a:r>
          </a:p>
          <a:p>
            <a:r>
              <a:rPr lang="en-AU" sz="3000" smtClean="0">
                <a:ea typeface="MS PGothic" pitchFamily="34" charset="-128"/>
              </a:rPr>
              <a:t>Data sources</a:t>
            </a:r>
          </a:p>
          <a:p>
            <a:r>
              <a:rPr lang="en-AU" sz="3000" smtClean="0">
                <a:ea typeface="MS PGothic" pitchFamily="34" charset="-128"/>
              </a:rPr>
              <a:t>Quality of data; avoid gender bias</a:t>
            </a:r>
          </a:p>
          <a:p>
            <a:r>
              <a:rPr lang="en-AU" sz="3000" smtClean="0">
                <a:ea typeface="MS PGothic" pitchFamily="34" charset="-128"/>
              </a:rPr>
              <a:t>Understanding gender difference in health - Biological vs social impact</a:t>
            </a:r>
          </a:p>
          <a:p>
            <a:endParaRPr lang="en-US" sz="3000" smtClean="0">
              <a:ea typeface="MS PGothic"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sz="2800" b="1" smtClean="0">
                <a:solidFill>
                  <a:srgbClr val="FF6600"/>
                </a:solidFill>
                <a:ea typeface="MS PGothic" pitchFamily="34" charset="-128"/>
              </a:rPr>
              <a:t>Coverage of death registration</a:t>
            </a:r>
          </a:p>
        </p:txBody>
      </p:sp>
      <p:pic>
        <p:nvPicPr>
          <p:cNvPr id="76802" name="Content Placeholder 3" descr="Screen Shot 2013-04-11 at 11.03.25 PM.png"/>
          <p:cNvPicPr>
            <a:picLocks noGrp="1" noChangeAspect="1"/>
          </p:cNvPicPr>
          <p:nvPr>
            <p:ph idx="1"/>
          </p:nvPr>
        </p:nvPicPr>
        <p:blipFill>
          <a:blip r:embed="rId3"/>
          <a:srcRect t="6775" b="6775"/>
          <a:stretch>
            <a:fillRect/>
          </a:stretch>
        </p:blip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sz="2800" b="1" smtClean="0">
                <a:solidFill>
                  <a:srgbClr val="FF6600"/>
                </a:solidFill>
                <a:ea typeface="MS PGothic" pitchFamily="34" charset="-128"/>
              </a:rPr>
              <a:t>Death registration: under-reporting of children</a:t>
            </a:r>
          </a:p>
        </p:txBody>
      </p:sp>
      <p:pic>
        <p:nvPicPr>
          <p:cNvPr id="78850" name="Picture 5"/>
          <p:cNvPicPr>
            <a:picLocks noGrp="1" noChangeAspect="1" noChangeArrowheads="1"/>
          </p:cNvPicPr>
          <p:nvPr>
            <p:ph idx="1"/>
          </p:nvPr>
        </p:nvPicPr>
        <p:blipFill>
          <a:blip r:embed="rId2"/>
          <a:srcRect t="4424" b="4424"/>
          <a:stretch>
            <a:fillRect/>
          </a:stretch>
        </p:blipFill>
        <p:spPr/>
      </p:pic>
      <p:sp>
        <p:nvSpPr>
          <p:cNvPr id="78851" name="Text Box 5"/>
          <p:cNvSpPr txBox="1">
            <a:spLocks noChangeArrowheads="1"/>
          </p:cNvSpPr>
          <p:nvPr/>
        </p:nvSpPr>
        <p:spPr bwMode="auto">
          <a:xfrm>
            <a:off x="762000" y="6248400"/>
            <a:ext cx="7543800" cy="276225"/>
          </a:xfrm>
          <a:prstGeom prst="rect">
            <a:avLst/>
          </a:prstGeom>
          <a:noFill/>
          <a:ln w="9525">
            <a:noFill/>
            <a:miter lim="800000"/>
            <a:headEnd/>
            <a:tailEnd/>
          </a:ln>
        </p:spPr>
        <p:txBody>
          <a:bodyPr>
            <a:spAutoFit/>
          </a:bodyPr>
          <a:lstStyle/>
          <a:p>
            <a:pPr eaLnBrk="0" hangingPunct="0">
              <a:spcBef>
                <a:spcPct val="50000"/>
              </a:spcBef>
            </a:pPr>
            <a:r>
              <a:rPr lang="en-GB" sz="1200"/>
              <a:t>Source: Estimation of mortality using the South African Census 2001 data, Dorrington and Moultrie, 2004</a:t>
            </a:r>
          </a:p>
        </p:txBody>
      </p:sp>
      <p:sp>
        <p:nvSpPr>
          <p:cNvPr id="3" name="Oval 2"/>
          <p:cNvSpPr>
            <a:spLocks noChangeArrowheads="1"/>
          </p:cNvSpPr>
          <p:nvPr/>
        </p:nvSpPr>
        <p:spPr bwMode="auto">
          <a:xfrm>
            <a:off x="914400" y="2286000"/>
            <a:ext cx="1676400" cy="3048000"/>
          </a:xfrm>
          <a:prstGeom prst="ellipse">
            <a:avLst/>
          </a:prstGeom>
          <a:noFill/>
          <a:ln w="9525" algn="ctr">
            <a:solidFill>
              <a:srgbClr val="FF0000"/>
            </a:solidFill>
            <a:round/>
            <a:headEnd/>
            <a:tailEnd/>
          </a:ln>
        </p:spPr>
        <p:txBody>
          <a:bodyPr/>
          <a:lstStyle/>
          <a:p>
            <a:endParaRPr lang="en-US"/>
          </a:p>
        </p:txBody>
      </p:sp>
      <p:sp>
        <p:nvSpPr>
          <p:cNvPr id="8" name="TextBox 7"/>
          <p:cNvSpPr txBox="1">
            <a:spLocks noChangeArrowheads="1"/>
          </p:cNvSpPr>
          <p:nvPr/>
        </p:nvSpPr>
        <p:spPr bwMode="auto">
          <a:xfrm>
            <a:off x="685800" y="5486400"/>
            <a:ext cx="2057400" cy="738188"/>
          </a:xfrm>
          <a:prstGeom prst="rect">
            <a:avLst/>
          </a:prstGeom>
          <a:solidFill>
            <a:schemeClr val="bg1"/>
          </a:solidFill>
          <a:ln w="9525">
            <a:noFill/>
            <a:miter lim="800000"/>
            <a:headEnd/>
            <a:tailEnd/>
          </a:ln>
        </p:spPr>
        <p:txBody>
          <a:bodyPr>
            <a:spAutoFit/>
          </a:bodyPr>
          <a:lstStyle/>
          <a:p>
            <a:pPr eaLnBrk="0" hangingPunct="0"/>
            <a:r>
              <a:rPr lang="en-US" sz="1400">
                <a:solidFill>
                  <a:srgbClr val="000000"/>
                </a:solidFill>
              </a:rPr>
              <a:t>much lower % of child deaths in registration than in census</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152400" y="685800"/>
            <a:ext cx="7696200" cy="731838"/>
          </a:xfrm>
        </p:spPr>
        <p:txBody>
          <a:bodyPr/>
          <a:lstStyle/>
          <a:p>
            <a:r>
              <a:rPr lang="en-US" sz="2800" b="1" smtClean="0">
                <a:solidFill>
                  <a:srgbClr val="FF6600"/>
                </a:solidFill>
                <a:ea typeface="MS PGothic" pitchFamily="34" charset="-128"/>
              </a:rPr>
              <a:t>Death registration: missing value on sex??</a:t>
            </a:r>
          </a:p>
        </p:txBody>
      </p:sp>
      <p:pic>
        <p:nvPicPr>
          <p:cNvPr id="79874" name="Picture 5"/>
          <p:cNvPicPr>
            <a:picLocks noChangeAspect="1" noChangeArrowheads="1"/>
          </p:cNvPicPr>
          <p:nvPr/>
        </p:nvPicPr>
        <p:blipFill>
          <a:blip r:embed="rId2"/>
          <a:srcRect/>
          <a:stretch>
            <a:fillRect/>
          </a:stretch>
        </p:blipFill>
        <p:spPr bwMode="auto">
          <a:xfrm>
            <a:off x="609600" y="1524000"/>
            <a:ext cx="7705725" cy="4762500"/>
          </a:xfrm>
          <a:prstGeom prst="rect">
            <a:avLst/>
          </a:prstGeom>
          <a:noFill/>
          <a:ln w="9525">
            <a:noFill/>
            <a:miter lim="800000"/>
            <a:headEnd/>
            <a:tailEnd/>
          </a:ln>
        </p:spPr>
      </p:pic>
      <p:sp>
        <p:nvSpPr>
          <p:cNvPr id="79875" name="Text Box 5"/>
          <p:cNvSpPr txBox="1">
            <a:spLocks noChangeArrowheads="1"/>
          </p:cNvSpPr>
          <p:nvPr/>
        </p:nvSpPr>
        <p:spPr bwMode="auto">
          <a:xfrm>
            <a:off x="914400" y="6172200"/>
            <a:ext cx="7010400" cy="276225"/>
          </a:xfrm>
          <a:prstGeom prst="rect">
            <a:avLst/>
          </a:prstGeom>
          <a:noFill/>
          <a:ln w="9525">
            <a:noFill/>
            <a:miter lim="800000"/>
            <a:headEnd/>
            <a:tailEnd/>
          </a:ln>
        </p:spPr>
        <p:txBody>
          <a:bodyPr>
            <a:spAutoFit/>
          </a:bodyPr>
          <a:lstStyle/>
          <a:p>
            <a:pPr eaLnBrk="0" hangingPunct="0">
              <a:spcBef>
                <a:spcPct val="50000"/>
              </a:spcBef>
            </a:pPr>
            <a:r>
              <a:rPr lang="en-GB" sz="1200"/>
              <a:t>Source: United Nations Workshop on Civil Registration and Vital Statistics in the ESCWA Region, 2007</a:t>
            </a:r>
          </a:p>
        </p:txBody>
      </p:sp>
      <p:sp>
        <p:nvSpPr>
          <p:cNvPr id="9" name="Multiply 8"/>
          <p:cNvSpPr/>
          <p:nvPr/>
        </p:nvSpPr>
        <p:spPr bwMode="auto">
          <a:xfrm>
            <a:off x="1371600" y="1447800"/>
            <a:ext cx="838200" cy="533400"/>
          </a:xfrm>
          <a:prstGeom prst="mathMultiply">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a:defRPr/>
            </a:pPr>
            <a:endParaRPr lang="en-US">
              <a:solidFill>
                <a:srgbClr val="FF0000"/>
              </a:solidFill>
              <a:effectLst>
                <a:glow rad="63500">
                  <a:schemeClr val="accent1">
                    <a:satMod val="175000"/>
                    <a:alpha val="40000"/>
                  </a:schemeClr>
                </a:glow>
              </a:effectLst>
              <a:ea typeface="MS PGothic" charset="0"/>
              <a:cs typeface="MS PGothic" charset="0"/>
            </a:endParaRPr>
          </a:p>
        </p:txBody>
      </p:sp>
      <p:sp>
        <p:nvSpPr>
          <p:cNvPr id="10" name="TextBox 9"/>
          <p:cNvSpPr txBox="1">
            <a:spLocks noChangeArrowheads="1"/>
          </p:cNvSpPr>
          <p:nvPr/>
        </p:nvSpPr>
        <p:spPr bwMode="auto">
          <a:xfrm>
            <a:off x="1295400" y="1524000"/>
            <a:ext cx="914400" cy="400050"/>
          </a:xfrm>
          <a:prstGeom prst="rect">
            <a:avLst/>
          </a:prstGeom>
          <a:solidFill>
            <a:schemeClr val="bg1"/>
          </a:solidFill>
          <a:ln w="9525">
            <a:noFill/>
            <a:miter lim="800000"/>
            <a:headEnd/>
            <a:tailEnd/>
          </a:ln>
        </p:spPr>
        <p:txBody>
          <a:bodyPr>
            <a:spAutoFit/>
          </a:bodyPr>
          <a:lstStyle/>
          <a:p>
            <a:pPr eaLnBrk="0" hangingPunct="0"/>
            <a:r>
              <a:rPr lang="en-US" sz="2000"/>
              <a:t>Sex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51" name="Rectangle 5"/>
          <p:cNvSpPr>
            <a:spLocks noGrp="1" noChangeArrowheads="1"/>
          </p:cNvSpPr>
          <p:nvPr>
            <p:ph type="title"/>
          </p:nvPr>
        </p:nvSpPr>
        <p:spPr/>
        <p:txBody>
          <a:bodyPr/>
          <a:lstStyle/>
          <a:p>
            <a:r>
              <a:rPr lang="en-US" sz="2800" b="1" smtClean="0">
                <a:solidFill>
                  <a:srgbClr val="FF6600"/>
                </a:solidFill>
                <a:ea typeface="MS PGothic" pitchFamily="34" charset="-128"/>
              </a:rPr>
              <a:t>Are girls less likely to be registered?</a:t>
            </a:r>
          </a:p>
        </p:txBody>
      </p:sp>
      <p:graphicFrame>
        <p:nvGraphicFramePr>
          <p:cNvPr id="108650" name="Object 106"/>
          <p:cNvGraphicFramePr>
            <a:graphicFrameLocks noGrp="1" noChangeAspect="1"/>
          </p:cNvGraphicFramePr>
          <p:nvPr>
            <p:ph idx="1"/>
          </p:nvPr>
        </p:nvGraphicFramePr>
        <p:xfrm>
          <a:off x="676275" y="1524000"/>
          <a:ext cx="7791450" cy="4362450"/>
        </p:xfrm>
        <a:graphic>
          <a:graphicData uri="http://schemas.openxmlformats.org/presentationml/2006/ole">
            <p:oleObj spid="_x0000_s108650" name="Chart" r:id="rId3" imgW="7791474" imgH="4048006" progId="Excel.Chart.8">
              <p:embed/>
            </p:oleObj>
          </a:graphicData>
        </a:graphic>
      </p:graphicFrame>
      <p:sp>
        <p:nvSpPr>
          <p:cNvPr id="108652" name="Text Box 5"/>
          <p:cNvSpPr txBox="1">
            <a:spLocks noChangeArrowheads="1"/>
          </p:cNvSpPr>
          <p:nvPr/>
        </p:nvSpPr>
        <p:spPr bwMode="auto">
          <a:xfrm>
            <a:off x="914400" y="6019800"/>
            <a:ext cx="4495800" cy="274638"/>
          </a:xfrm>
          <a:prstGeom prst="rect">
            <a:avLst/>
          </a:prstGeom>
          <a:noFill/>
          <a:ln w="9525">
            <a:noFill/>
            <a:miter lim="800000"/>
            <a:headEnd/>
            <a:tailEnd/>
          </a:ln>
        </p:spPr>
        <p:txBody>
          <a:bodyPr>
            <a:spAutoFit/>
          </a:bodyPr>
          <a:lstStyle/>
          <a:p>
            <a:pPr eaLnBrk="0" hangingPunct="0">
              <a:spcBef>
                <a:spcPct val="50000"/>
              </a:spcBef>
            </a:pPr>
            <a:r>
              <a:rPr lang="en-GB" sz="1200"/>
              <a:t>Source: UNICEF</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r>
              <a:rPr lang="en-US" sz="2800" b="1" smtClean="0">
                <a:solidFill>
                  <a:srgbClr val="FF6600"/>
                </a:solidFill>
                <a:ea typeface="MS PGothic" pitchFamily="34" charset="-128"/>
              </a:rPr>
              <a:t>Census data: under-reporting</a:t>
            </a:r>
          </a:p>
        </p:txBody>
      </p:sp>
      <p:pic>
        <p:nvPicPr>
          <p:cNvPr id="109570" name="Picture 4"/>
          <p:cNvPicPr>
            <a:picLocks noChangeAspect="1" noChangeArrowheads="1"/>
          </p:cNvPicPr>
          <p:nvPr/>
        </p:nvPicPr>
        <p:blipFill>
          <a:blip r:embed="rId2"/>
          <a:srcRect/>
          <a:stretch>
            <a:fillRect/>
          </a:stretch>
        </p:blipFill>
        <p:spPr bwMode="auto">
          <a:xfrm>
            <a:off x="609600" y="1536700"/>
            <a:ext cx="7848600" cy="4433888"/>
          </a:xfrm>
          <a:prstGeom prst="rect">
            <a:avLst/>
          </a:prstGeom>
          <a:noFill/>
          <a:ln w="9525">
            <a:noFill/>
            <a:miter lim="800000"/>
            <a:headEnd/>
            <a:tailEnd/>
          </a:ln>
        </p:spPr>
      </p:pic>
      <p:sp>
        <p:nvSpPr>
          <p:cNvPr id="109571" name="Text Box 5"/>
          <p:cNvSpPr txBox="1">
            <a:spLocks noChangeArrowheads="1"/>
          </p:cNvSpPr>
          <p:nvPr/>
        </p:nvSpPr>
        <p:spPr bwMode="auto">
          <a:xfrm>
            <a:off x="762000" y="6096000"/>
            <a:ext cx="4495800" cy="461963"/>
          </a:xfrm>
          <a:prstGeom prst="rect">
            <a:avLst/>
          </a:prstGeom>
          <a:noFill/>
          <a:ln w="9525">
            <a:noFill/>
            <a:miter lim="800000"/>
            <a:headEnd/>
            <a:tailEnd/>
          </a:ln>
        </p:spPr>
        <p:txBody>
          <a:bodyPr>
            <a:spAutoFit/>
          </a:bodyPr>
          <a:lstStyle/>
          <a:p>
            <a:pPr eaLnBrk="0" hangingPunct="0">
              <a:spcBef>
                <a:spcPct val="50000"/>
              </a:spcBef>
            </a:pPr>
            <a:r>
              <a:rPr lang="en-GB" sz="1200"/>
              <a:t>Source: Estimation of mortality using the South African Census 2001 data, Dorrington and Moultrie, 2004</a:t>
            </a:r>
          </a:p>
        </p:txBody>
      </p:sp>
      <p:sp>
        <p:nvSpPr>
          <p:cNvPr id="2" name="Oval 1"/>
          <p:cNvSpPr>
            <a:spLocks noChangeArrowheads="1"/>
          </p:cNvSpPr>
          <p:nvPr/>
        </p:nvSpPr>
        <p:spPr bwMode="auto">
          <a:xfrm>
            <a:off x="1676400" y="2743200"/>
            <a:ext cx="1371600" cy="2209800"/>
          </a:xfrm>
          <a:prstGeom prst="ellipse">
            <a:avLst/>
          </a:prstGeom>
          <a:noFill/>
          <a:ln w="9525" algn="ctr">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r>
              <a:rPr lang="en-US" sz="2800" b="1" smtClean="0">
                <a:solidFill>
                  <a:srgbClr val="FF6600"/>
                </a:solidFill>
                <a:ea typeface="MS PGothic" pitchFamily="34" charset="-128"/>
              </a:rPr>
              <a:t>Census data: content error</a:t>
            </a:r>
          </a:p>
        </p:txBody>
      </p:sp>
      <p:pic>
        <p:nvPicPr>
          <p:cNvPr id="112642" name="Picture 3"/>
          <p:cNvPicPr>
            <a:picLocks noGrp="1" noChangeAspect="1" noChangeArrowheads="1"/>
          </p:cNvPicPr>
          <p:nvPr>
            <p:ph type="body" idx="1"/>
          </p:nvPr>
        </p:nvPicPr>
        <p:blipFill>
          <a:blip r:embed="rId2"/>
          <a:srcRect/>
          <a:stretch>
            <a:fillRect/>
          </a:stretch>
        </p:blipFill>
        <p:spPr/>
      </p:pic>
      <p:sp>
        <p:nvSpPr>
          <p:cNvPr id="112643" name="Text Box 5"/>
          <p:cNvSpPr txBox="1">
            <a:spLocks noChangeArrowheads="1"/>
          </p:cNvSpPr>
          <p:nvPr/>
        </p:nvSpPr>
        <p:spPr bwMode="auto">
          <a:xfrm>
            <a:off x="762000" y="6019800"/>
            <a:ext cx="4495800" cy="457200"/>
          </a:xfrm>
          <a:prstGeom prst="rect">
            <a:avLst/>
          </a:prstGeom>
          <a:noFill/>
          <a:ln w="9525">
            <a:noFill/>
            <a:miter lim="800000"/>
            <a:headEnd/>
            <a:tailEnd/>
          </a:ln>
        </p:spPr>
        <p:txBody>
          <a:bodyPr>
            <a:spAutoFit/>
          </a:bodyPr>
          <a:lstStyle/>
          <a:p>
            <a:pPr eaLnBrk="0" hangingPunct="0">
              <a:spcBef>
                <a:spcPct val="50000"/>
              </a:spcBef>
            </a:pPr>
            <a:r>
              <a:rPr lang="en-GB" sz="1200"/>
              <a:t>Source: Estimation of fertility using the South African Census 2001 data, Dorrington and Moultrie, 2004</a:t>
            </a:r>
          </a:p>
        </p:txBody>
      </p:sp>
      <p:sp>
        <p:nvSpPr>
          <p:cNvPr id="2" name="Oval 1"/>
          <p:cNvSpPr>
            <a:spLocks noChangeArrowheads="1"/>
          </p:cNvSpPr>
          <p:nvPr/>
        </p:nvSpPr>
        <p:spPr bwMode="auto">
          <a:xfrm>
            <a:off x="7696200" y="5334000"/>
            <a:ext cx="838200" cy="381000"/>
          </a:xfrm>
          <a:prstGeom prst="ellipse">
            <a:avLst/>
          </a:prstGeom>
          <a:noFill/>
          <a:ln w="9525" algn="ctr">
            <a:solidFill>
              <a:srgbClr val="FF0000"/>
            </a:solidFill>
            <a:round/>
            <a:headEnd/>
            <a:tailEnd/>
          </a:ln>
        </p:spPr>
        <p:txBody>
          <a:bodyPr/>
          <a:lstStyle/>
          <a:p>
            <a:endParaRPr lang="en-US"/>
          </a:p>
        </p:txBody>
      </p:sp>
      <p:sp>
        <p:nvSpPr>
          <p:cNvPr id="3" name="TextBox 2"/>
          <p:cNvSpPr txBox="1">
            <a:spLocks noChangeArrowheads="1"/>
          </p:cNvSpPr>
          <p:nvPr/>
        </p:nvSpPr>
        <p:spPr bwMode="auto">
          <a:xfrm>
            <a:off x="6858000" y="6019800"/>
            <a:ext cx="1981200" cy="738188"/>
          </a:xfrm>
          <a:prstGeom prst="rect">
            <a:avLst/>
          </a:prstGeom>
          <a:noFill/>
          <a:ln w="9525">
            <a:noFill/>
            <a:miter lim="800000"/>
            <a:headEnd/>
            <a:tailEnd/>
          </a:ln>
        </p:spPr>
        <p:txBody>
          <a:bodyPr>
            <a:spAutoFit/>
          </a:bodyPr>
          <a:lstStyle/>
          <a:p>
            <a:pPr eaLnBrk="0" hangingPunct="0"/>
            <a:r>
              <a:rPr lang="en-US" sz="1400"/>
              <a:t>Fertility data for 50% of the records need to be edited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8" name="Rectangle 4"/>
          <p:cNvSpPr>
            <a:spLocks noGrp="1" noChangeArrowheads="1"/>
          </p:cNvSpPr>
          <p:nvPr>
            <p:ph type="title"/>
          </p:nvPr>
        </p:nvSpPr>
        <p:spPr/>
        <p:txBody>
          <a:bodyPr/>
          <a:lstStyle/>
          <a:p>
            <a:r>
              <a:rPr lang="en-US" sz="2800" b="1" smtClean="0">
                <a:solidFill>
                  <a:srgbClr val="FF6600"/>
                </a:solidFill>
                <a:ea typeface="MS PGothic" pitchFamily="34" charset="-128"/>
              </a:rPr>
              <a:t>Estimates that come with confidence intervals</a:t>
            </a:r>
          </a:p>
        </p:txBody>
      </p:sp>
      <p:graphicFrame>
        <p:nvGraphicFramePr>
          <p:cNvPr id="110697" name="Object 105"/>
          <p:cNvGraphicFramePr>
            <a:graphicFrameLocks noGrp="1" noChangeAspect="1"/>
          </p:cNvGraphicFramePr>
          <p:nvPr>
            <p:ph idx="1"/>
          </p:nvPr>
        </p:nvGraphicFramePr>
        <p:xfrm>
          <a:off x="533400" y="1676400"/>
          <a:ext cx="7934325" cy="3943350"/>
        </p:xfrm>
        <a:graphic>
          <a:graphicData uri="http://schemas.openxmlformats.org/presentationml/2006/ole">
            <p:oleObj spid="_x0000_s110697" name="Chart" r:id="rId3" imgW="7791474" imgH="3371921" progId="Excel.Chart.8">
              <p:embed/>
            </p:oleObj>
          </a:graphicData>
        </a:graphic>
      </p:graphicFrame>
      <p:sp>
        <p:nvSpPr>
          <p:cNvPr id="110699" name="Text Box 5"/>
          <p:cNvSpPr txBox="1">
            <a:spLocks noChangeArrowheads="1"/>
          </p:cNvSpPr>
          <p:nvPr/>
        </p:nvSpPr>
        <p:spPr bwMode="auto">
          <a:xfrm>
            <a:off x="914400" y="6019800"/>
            <a:ext cx="4495800" cy="274638"/>
          </a:xfrm>
          <a:prstGeom prst="rect">
            <a:avLst/>
          </a:prstGeom>
          <a:noFill/>
          <a:ln w="9525">
            <a:noFill/>
            <a:miter lim="800000"/>
            <a:headEnd/>
            <a:tailEnd/>
          </a:ln>
        </p:spPr>
        <p:txBody>
          <a:bodyPr>
            <a:spAutoFit/>
          </a:bodyPr>
          <a:lstStyle/>
          <a:p>
            <a:pPr eaLnBrk="0" hangingPunct="0">
              <a:spcBef>
                <a:spcPct val="50000"/>
              </a:spcBef>
            </a:pPr>
            <a:r>
              <a:rPr lang="en-GB" sz="1200"/>
              <a:t>Source: United Nations MDG database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r>
              <a:rPr lang="en-GB" sz="2800" b="1" smtClean="0">
                <a:solidFill>
                  <a:srgbClr val="FF6600"/>
                </a:solidFill>
                <a:ea typeface="MS PGothic" pitchFamily="34" charset="-128"/>
              </a:rPr>
              <a:t>Estimates from different sources</a:t>
            </a:r>
            <a:br>
              <a:rPr lang="en-GB" sz="2800" b="1" smtClean="0">
                <a:solidFill>
                  <a:srgbClr val="FF6600"/>
                </a:solidFill>
                <a:ea typeface="MS PGothic" pitchFamily="34" charset="-128"/>
              </a:rPr>
            </a:br>
            <a:r>
              <a:rPr lang="en-GB" sz="2800" b="1" smtClean="0">
                <a:solidFill>
                  <a:srgbClr val="FF6600"/>
                </a:solidFill>
                <a:ea typeface="MS PGothic" pitchFamily="34" charset="-128"/>
              </a:rPr>
              <a:t>South Africa</a:t>
            </a:r>
          </a:p>
        </p:txBody>
      </p:sp>
      <p:pic>
        <p:nvPicPr>
          <p:cNvPr id="113666" name="Picture 4"/>
          <p:cNvPicPr>
            <a:picLocks noChangeAspect="1" noChangeArrowheads="1"/>
          </p:cNvPicPr>
          <p:nvPr/>
        </p:nvPicPr>
        <p:blipFill>
          <a:blip r:embed="rId2"/>
          <a:srcRect/>
          <a:stretch>
            <a:fillRect/>
          </a:stretch>
        </p:blipFill>
        <p:spPr bwMode="auto">
          <a:xfrm>
            <a:off x="1066800" y="1600200"/>
            <a:ext cx="7010400" cy="445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sz="2800" b="1" smtClean="0">
                <a:solidFill>
                  <a:srgbClr val="FF6600"/>
                </a:solidFill>
                <a:latin typeface="Calibri Light"/>
                <a:ea typeface="MS PGothic" pitchFamily="34" charset="-128"/>
              </a:rPr>
              <a:t>Data quality issues, what to do?</a:t>
            </a:r>
          </a:p>
        </p:txBody>
      </p:sp>
      <p:sp>
        <p:nvSpPr>
          <p:cNvPr id="3" name="Content Placeholder 2"/>
          <p:cNvSpPr>
            <a:spLocks noGrp="1"/>
          </p:cNvSpPr>
          <p:nvPr>
            <p:ph idx="1"/>
          </p:nvPr>
        </p:nvSpPr>
        <p:spPr>
          <a:xfrm>
            <a:off x="457200" y="1600200"/>
            <a:ext cx="8229600" cy="3657600"/>
          </a:xfrm>
        </p:spPr>
        <p:txBody>
          <a:bodyPr/>
          <a:lstStyle/>
          <a:p>
            <a:pPr marL="0" indent="0">
              <a:buFontTx/>
              <a:buNone/>
              <a:defRPr/>
            </a:pPr>
            <a:endParaRPr lang="en-US" sz="2200" dirty="0">
              <a:latin typeface="Calibri Light" charset="0"/>
            </a:endParaRPr>
          </a:p>
          <a:p>
            <a:pPr>
              <a:defRPr/>
            </a:pPr>
            <a:r>
              <a:rPr lang="en-US" sz="2200" dirty="0" smtClean="0">
                <a:latin typeface="Calibri Light" charset="0"/>
              </a:rPr>
              <a:t>Understanding the quality issues:</a:t>
            </a:r>
          </a:p>
          <a:p>
            <a:pPr lvl="1">
              <a:defRPr/>
            </a:pPr>
            <a:r>
              <a:rPr lang="en-US" sz="1800" dirty="0" smtClean="0">
                <a:latin typeface="Calibri Light" charset="0"/>
              </a:rPr>
              <a:t>Poorly phrased questions? Proxy respondent? Qualification of interviewer? Data coding/entry/editing mistakes?</a:t>
            </a:r>
          </a:p>
          <a:p>
            <a:pPr lvl="1">
              <a:defRPr/>
            </a:pPr>
            <a:r>
              <a:rPr lang="en-US" sz="2200" dirty="0" smtClean="0">
                <a:latin typeface="Calibri Light" charset="0"/>
              </a:rPr>
              <a:t>Improving future data collection activities</a:t>
            </a:r>
          </a:p>
          <a:p>
            <a:pPr>
              <a:defRPr/>
            </a:pPr>
            <a:r>
              <a:rPr lang="en-US" sz="2200" dirty="0" smtClean="0">
                <a:latin typeface="Calibri Light" charset="0"/>
              </a:rPr>
              <a:t>Adjusting estimates</a:t>
            </a:r>
          </a:p>
          <a:p>
            <a:pPr>
              <a:defRPr/>
            </a:pPr>
            <a:r>
              <a:rPr lang="en-US" sz="2200" dirty="0" smtClean="0">
                <a:latin typeface="Calibri Light" charset="0"/>
              </a:rPr>
              <a:t>Using </a:t>
            </a:r>
            <a:r>
              <a:rPr lang="en-US" sz="2200" dirty="0">
                <a:latin typeface="Calibri Light" charset="0"/>
              </a:rPr>
              <a:t>multiple data </a:t>
            </a:r>
            <a:r>
              <a:rPr lang="en-US" sz="2200" dirty="0" smtClean="0">
                <a:latin typeface="Calibri Light" charset="0"/>
              </a:rPr>
              <a:t>sources</a:t>
            </a:r>
          </a:p>
          <a:p>
            <a:pPr>
              <a:defRPr/>
            </a:pPr>
            <a:r>
              <a:rPr lang="en-US" sz="2200" dirty="0" smtClean="0">
                <a:latin typeface="Calibri Light" charset="0"/>
              </a:rPr>
              <a:t>Using different methods</a:t>
            </a:r>
          </a:p>
          <a:p>
            <a:pPr>
              <a:defRPr/>
            </a:pPr>
            <a:r>
              <a:rPr lang="en-US" sz="2200" dirty="0" smtClean="0">
                <a:latin typeface="Calibri Light" charset="0"/>
              </a:rPr>
              <a:t>Communicating with users</a:t>
            </a:r>
            <a:endParaRPr lang="en-US" sz="2200" dirty="0">
              <a:latin typeface="Calibri Light"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r>
              <a:rPr lang="en-US" sz="2800" b="1" smtClean="0">
                <a:solidFill>
                  <a:srgbClr val="FF6600"/>
                </a:solidFill>
                <a:ea typeface="MS PGothic" pitchFamily="34" charset="-128"/>
              </a:rPr>
              <a:t>Fertility estimates</a:t>
            </a:r>
          </a:p>
        </p:txBody>
      </p:sp>
      <p:pic>
        <p:nvPicPr>
          <p:cNvPr id="115714" name="Picture 3"/>
          <p:cNvPicPr>
            <a:picLocks noGrp="1" noChangeAspect="1" noChangeArrowheads="1"/>
          </p:cNvPicPr>
          <p:nvPr>
            <p:ph type="body" idx="1"/>
          </p:nvPr>
        </p:nvPicPr>
        <p:blipFill>
          <a:blip r:embed="rId2"/>
          <a:srcRect/>
          <a:stretch>
            <a:fillRect/>
          </a:stretch>
        </p:blipFill>
        <p:spPr/>
      </p:pic>
      <p:sp>
        <p:nvSpPr>
          <p:cNvPr id="115715" name="Text Box 5"/>
          <p:cNvSpPr txBox="1">
            <a:spLocks noChangeArrowheads="1"/>
          </p:cNvSpPr>
          <p:nvPr/>
        </p:nvSpPr>
        <p:spPr bwMode="auto">
          <a:xfrm>
            <a:off x="914400" y="6172200"/>
            <a:ext cx="4495800" cy="461963"/>
          </a:xfrm>
          <a:prstGeom prst="rect">
            <a:avLst/>
          </a:prstGeom>
          <a:noFill/>
          <a:ln w="9525">
            <a:noFill/>
            <a:miter lim="800000"/>
            <a:headEnd/>
            <a:tailEnd/>
          </a:ln>
        </p:spPr>
        <p:txBody>
          <a:bodyPr>
            <a:spAutoFit/>
          </a:bodyPr>
          <a:lstStyle/>
          <a:p>
            <a:pPr eaLnBrk="0" hangingPunct="0">
              <a:spcBef>
                <a:spcPct val="50000"/>
              </a:spcBef>
            </a:pPr>
            <a:r>
              <a:rPr lang="en-GB" sz="1200"/>
              <a:t>Source: United Nations Workshop on Census Data Evaluation for English-speaking African Countries, 2012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228600" y="838200"/>
            <a:ext cx="7696200" cy="762000"/>
          </a:xfrm>
        </p:spPr>
        <p:txBody>
          <a:bodyPr/>
          <a:lstStyle/>
          <a:p>
            <a:pPr eaLnBrk="1" hangingPunct="1"/>
            <a:r>
              <a:rPr lang="en-US" sz="2800" b="1" smtClean="0">
                <a:solidFill>
                  <a:srgbClr val="FF6600"/>
                </a:solidFill>
                <a:latin typeface="Calibri Light"/>
                <a:ea typeface="MS PGothic" pitchFamily="34" charset="-128"/>
              </a:rPr>
              <a:t>Areas of health to focus on</a:t>
            </a:r>
          </a:p>
        </p:txBody>
      </p:sp>
      <p:sp>
        <p:nvSpPr>
          <p:cNvPr id="4099" name="Rectangle 3"/>
          <p:cNvSpPr>
            <a:spLocks noGrp="1" noChangeArrowheads="1"/>
          </p:cNvSpPr>
          <p:nvPr>
            <p:ph type="body" idx="1"/>
          </p:nvPr>
        </p:nvSpPr>
        <p:spPr>
          <a:xfrm>
            <a:off x="381000" y="1676400"/>
            <a:ext cx="8229600" cy="3810000"/>
          </a:xfrm>
        </p:spPr>
        <p:txBody>
          <a:bodyPr/>
          <a:lstStyle/>
          <a:p>
            <a:pPr eaLnBrk="1" hangingPunct="1">
              <a:lnSpc>
                <a:spcPct val="90000"/>
              </a:lnSpc>
              <a:spcBef>
                <a:spcPts val="1200"/>
              </a:spcBef>
              <a:defRPr/>
            </a:pPr>
            <a:r>
              <a:rPr lang="en-US" sz="2800" dirty="0"/>
              <a:t>Health and nutrition of children</a:t>
            </a:r>
          </a:p>
          <a:p>
            <a:pPr eaLnBrk="1" hangingPunct="1">
              <a:lnSpc>
                <a:spcPct val="90000"/>
              </a:lnSpc>
              <a:spcBef>
                <a:spcPts val="1200"/>
              </a:spcBef>
              <a:defRPr/>
            </a:pPr>
            <a:r>
              <a:rPr lang="en-US" sz="2800" dirty="0"/>
              <a:t>Maternal health</a:t>
            </a:r>
          </a:p>
          <a:p>
            <a:pPr eaLnBrk="1" hangingPunct="1">
              <a:lnSpc>
                <a:spcPct val="90000"/>
              </a:lnSpc>
              <a:spcBef>
                <a:spcPts val="1200"/>
              </a:spcBef>
              <a:defRPr/>
            </a:pPr>
            <a:r>
              <a:rPr lang="en-US" sz="2800" dirty="0"/>
              <a:t>Mortality and causes of death</a:t>
            </a:r>
          </a:p>
          <a:p>
            <a:pPr eaLnBrk="1" hangingPunct="1">
              <a:lnSpc>
                <a:spcPct val="90000"/>
              </a:lnSpc>
              <a:spcBef>
                <a:spcPts val="1200"/>
              </a:spcBef>
              <a:defRPr/>
            </a:pPr>
            <a:r>
              <a:rPr lang="en-US" sz="2800" dirty="0"/>
              <a:t>HIV and </a:t>
            </a:r>
            <a:r>
              <a:rPr lang="en-US" sz="2800" dirty="0" smtClean="0"/>
              <a:t>AIDS</a:t>
            </a:r>
          </a:p>
          <a:p>
            <a:pPr eaLnBrk="1" hangingPunct="1">
              <a:lnSpc>
                <a:spcPct val="90000"/>
              </a:lnSpc>
              <a:spcBef>
                <a:spcPts val="1200"/>
              </a:spcBef>
              <a:defRPr/>
            </a:pPr>
            <a:endParaRPr lang="en-US" sz="2800" dirty="0"/>
          </a:p>
          <a:p>
            <a:pPr marL="0" indent="0" eaLnBrk="1" hangingPunct="1">
              <a:lnSpc>
                <a:spcPct val="90000"/>
              </a:lnSpc>
              <a:spcBef>
                <a:spcPts val="1200"/>
              </a:spcBef>
              <a:buFontTx/>
              <a:buNone/>
              <a:defRPr/>
            </a:pPr>
            <a:r>
              <a:rPr lang="en-US" sz="2800" dirty="0" smtClean="0"/>
              <a:t>But you may explore further …</a:t>
            </a:r>
            <a:endParaRPr lang="en-US" sz="2800" dirty="0"/>
          </a:p>
        </p:txBody>
      </p:sp>
      <p:sp>
        <p:nvSpPr>
          <p:cNvPr id="4100" name="Line 4"/>
          <p:cNvSpPr>
            <a:spLocks noChangeShapeType="1"/>
          </p:cNvSpPr>
          <p:nvPr/>
        </p:nvSpPr>
        <p:spPr bwMode="auto">
          <a:xfrm>
            <a:off x="0" y="685800"/>
            <a:ext cx="0"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eaLnBrk="0" hangingPunct="0">
              <a:defRPr/>
            </a:pPr>
            <a:endParaRPr lang="en-US">
              <a:latin typeface="Calibri" charset="0"/>
              <a:ea typeface="ＭＳ Ｐゴシック" charset="0"/>
            </a:endParaRPr>
          </a:p>
        </p:txBody>
      </p:sp>
      <p:sp>
        <p:nvSpPr>
          <p:cNvPr id="4101" name="Line 5"/>
          <p:cNvSpPr>
            <a:spLocks noChangeShapeType="1"/>
          </p:cNvSpPr>
          <p:nvPr/>
        </p:nvSpPr>
        <p:spPr bwMode="auto">
          <a:xfrm>
            <a:off x="0" y="685800"/>
            <a:ext cx="0"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eaLnBrk="0" hangingPunct="0">
              <a:defRPr/>
            </a:pPr>
            <a:endParaRPr lang="en-US">
              <a:latin typeface="Calibri" charset="0"/>
              <a:ea typeface="ＭＳ Ｐゴシック" charset="0"/>
            </a:endParaRPr>
          </a:p>
        </p:txBody>
      </p:sp>
      <p:sp>
        <p:nvSpPr>
          <p:cNvPr id="4102" name="Rectangle 6"/>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a:effectLst/>
          <a:extLst>
            <a:ext uri="{AF507438-7753-43e0-B8FC-AC1667EBCBE1}"/>
          </a:extLst>
        </p:spPr>
        <p:txBody>
          <a:bodyPr wrap="none" anchor="ctr"/>
          <a:lstStyle/>
          <a:p>
            <a:pPr algn="ctr">
              <a:defRPr/>
            </a:pPr>
            <a:endParaRPr lang="en-US" b="0">
              <a:latin typeface="Arial" charset="0"/>
              <a:ea typeface="ＭＳ Ｐゴシック" charset="0"/>
            </a:endParaRPr>
          </a:p>
        </p:txBody>
      </p:sp>
      <p:sp>
        <p:nvSpPr>
          <p:cNvPr id="4103" name="AutoShape 7"/>
          <p:cNvSpPr>
            <a:spLocks noChangeArrowheads="1"/>
          </p:cNvSpPr>
          <p:nvPr/>
        </p:nvSpPr>
        <p:spPr bwMode="auto">
          <a:xfrm flipH="1" flipV="1">
            <a:off x="0" y="381000"/>
            <a:ext cx="9144000" cy="304800"/>
          </a:xfrm>
          <a:prstGeom prst="rtTriangle">
            <a:avLst/>
          </a:prstGeom>
          <a:solidFill>
            <a:schemeClr val="bg2"/>
          </a:solidFill>
          <a:ln>
            <a:noFill/>
          </a:ln>
          <a:effectLst/>
          <a:extLst>
            <a:ext uri="{91240B29-F687-4f45-9708-019B960494DF}"/>
            <a:ext uri="{AF507438-7753-43e0-B8FC-AC1667EBCBE1}"/>
          </a:extLst>
        </p:spPr>
        <p:txBody>
          <a:bodyPr wrap="none" anchor="ctr"/>
          <a:lstStyle/>
          <a:p>
            <a:pPr>
              <a:defRPr/>
            </a:pPr>
            <a:endParaRPr lang="en-US">
              <a:latin typeface="Calibri" charset="0"/>
              <a:ea typeface="ＭＳ Ｐゴシック" charset="0"/>
            </a:endParaRPr>
          </a:p>
        </p:txBody>
      </p:sp>
      <p:cxnSp>
        <p:nvCxnSpPr>
          <p:cNvPr id="20487" name="AutoShape 8"/>
          <p:cNvCxnSpPr>
            <a:cxnSpLocks noChangeShapeType="1"/>
            <a:endCxn id="4102"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4105" name="Rectangle 9"/>
          <p:cNvSpPr>
            <a:spLocks noChangeArrowheads="1"/>
          </p:cNvSpPr>
          <p:nvPr/>
        </p:nvSpPr>
        <p:spPr bwMode="auto">
          <a:xfrm>
            <a:off x="0" y="152400"/>
            <a:ext cx="9144000" cy="76200"/>
          </a:xfrm>
          <a:prstGeom prst="rect">
            <a:avLst/>
          </a:prstGeom>
          <a:solidFill>
            <a:srgbClr val="FF6600"/>
          </a:solidFill>
          <a:ln w="6350">
            <a:solidFill>
              <a:schemeClr val="tx1"/>
            </a:solidFill>
            <a:miter lim="800000"/>
            <a:headEnd/>
            <a:tailEnd/>
          </a:ln>
          <a:effectLst/>
          <a:extLst>
            <a:ext uri="{AF507438-7753-43e0-B8FC-AC1667EBCBE1}"/>
          </a:extLst>
        </p:spPr>
        <p:txBody>
          <a:bodyPr wrap="none" anchor="ctr"/>
          <a:lstStyle/>
          <a:p>
            <a:pPr>
              <a:defRPr/>
            </a:pPr>
            <a:endParaRPr lang="en-US">
              <a:latin typeface="Calibri" charset="0"/>
              <a:ea typeface="ＭＳ Ｐゴシック" charset="0"/>
            </a:endParaRPr>
          </a:p>
        </p:txBody>
      </p:sp>
      <p:pic>
        <p:nvPicPr>
          <p:cNvPr id="20489" name="Picture 10" descr="logo"/>
          <p:cNvPicPr>
            <a:picLocks noChangeAspect="1" noChangeArrowheads="1"/>
          </p:cNvPicPr>
          <p:nvPr/>
        </p:nvPicPr>
        <p:blipFill>
          <a:blip r:embed="rId3"/>
          <a:srcRect/>
          <a:stretch>
            <a:fillRect/>
          </a:stretch>
        </p:blipFill>
        <p:spPr bwMode="auto">
          <a:xfrm>
            <a:off x="7620000" y="457200"/>
            <a:ext cx="1081088" cy="91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r>
              <a:rPr lang="en-US" sz="2800" b="1" smtClean="0">
                <a:solidFill>
                  <a:srgbClr val="FF6600"/>
                </a:solidFill>
                <a:ea typeface="MS PGothic" pitchFamily="34" charset="-128"/>
              </a:rPr>
              <a:t>Child mortality estimates</a:t>
            </a:r>
          </a:p>
        </p:txBody>
      </p:sp>
      <p:pic>
        <p:nvPicPr>
          <p:cNvPr id="116738" name="Picture 3"/>
          <p:cNvPicPr>
            <a:picLocks noGrp="1" noChangeAspect="1" noChangeArrowheads="1"/>
          </p:cNvPicPr>
          <p:nvPr>
            <p:ph type="body" idx="1"/>
          </p:nvPr>
        </p:nvPicPr>
        <p:blipFill>
          <a:blip r:embed="rId2"/>
          <a:srcRect/>
          <a:stretch>
            <a:fillRect/>
          </a:stretch>
        </p:blipFill>
        <p:spPr/>
      </p:pic>
      <p:sp>
        <p:nvSpPr>
          <p:cNvPr id="116739" name="Text Box 5"/>
          <p:cNvSpPr txBox="1">
            <a:spLocks noChangeArrowheads="1"/>
          </p:cNvSpPr>
          <p:nvPr/>
        </p:nvSpPr>
        <p:spPr bwMode="auto">
          <a:xfrm>
            <a:off x="914400" y="6172200"/>
            <a:ext cx="4495800" cy="274638"/>
          </a:xfrm>
          <a:prstGeom prst="rect">
            <a:avLst/>
          </a:prstGeom>
          <a:noFill/>
          <a:ln w="9525">
            <a:noFill/>
            <a:miter lim="800000"/>
            <a:headEnd/>
            <a:tailEnd/>
          </a:ln>
        </p:spPr>
        <p:txBody>
          <a:bodyPr>
            <a:spAutoFit/>
          </a:bodyPr>
          <a:lstStyle/>
          <a:p>
            <a:pPr eaLnBrk="0" hangingPunct="0">
              <a:spcBef>
                <a:spcPct val="50000"/>
              </a:spcBef>
            </a:pPr>
            <a:r>
              <a:rPr lang="en-GB" sz="1200"/>
              <a:t>Source: UNICEF</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304800" y="914400"/>
            <a:ext cx="7543800" cy="731838"/>
          </a:xfrm>
        </p:spPr>
        <p:txBody>
          <a:bodyPr/>
          <a:lstStyle/>
          <a:p>
            <a:r>
              <a:rPr lang="en-US" sz="2800" b="1" smtClean="0">
                <a:solidFill>
                  <a:srgbClr val="FF6600"/>
                </a:solidFill>
                <a:ea typeface="MS PGothic" pitchFamily="34" charset="-128"/>
              </a:rPr>
              <a:t>Understanding gender difference in health:</a:t>
            </a:r>
            <a:br>
              <a:rPr lang="en-US" sz="2800" b="1" smtClean="0">
                <a:solidFill>
                  <a:srgbClr val="FF6600"/>
                </a:solidFill>
                <a:ea typeface="MS PGothic" pitchFamily="34" charset="-128"/>
              </a:rPr>
            </a:br>
            <a:r>
              <a:rPr lang="en-US" sz="2800" b="1" smtClean="0">
                <a:solidFill>
                  <a:srgbClr val="FF6600"/>
                </a:solidFill>
                <a:ea typeface="MS PGothic" pitchFamily="34" charset="-128"/>
              </a:rPr>
              <a:t>biological vs social factors</a:t>
            </a:r>
            <a:endParaRPr lang="en-GB" sz="2800" b="1" smtClean="0">
              <a:solidFill>
                <a:srgbClr val="FF6600"/>
              </a:solidFill>
              <a:ea typeface="MS PGothic" pitchFamily="34" charset="-128"/>
            </a:endParaRPr>
          </a:p>
        </p:txBody>
      </p:sp>
      <p:sp>
        <p:nvSpPr>
          <p:cNvPr id="117762" name="Rectangle 3"/>
          <p:cNvSpPr>
            <a:spLocks noGrp="1" noChangeArrowheads="1"/>
          </p:cNvSpPr>
          <p:nvPr>
            <p:ph type="body" idx="1"/>
          </p:nvPr>
        </p:nvSpPr>
        <p:spPr>
          <a:xfrm>
            <a:off x="457200" y="2895600"/>
            <a:ext cx="8229600" cy="3230563"/>
          </a:xfrm>
        </p:spPr>
        <p:txBody>
          <a:bodyPr/>
          <a:lstStyle/>
          <a:p>
            <a:pPr algn="ctr">
              <a:buFontTx/>
              <a:buNone/>
            </a:pPr>
            <a:r>
              <a:rPr lang="en-GB" smtClean="0">
                <a:ea typeface="MS PGothic" pitchFamily="34" charset="-128"/>
              </a:rPr>
              <a:t>Equal outcome </a:t>
            </a:r>
            <a:r>
              <a:rPr lang="en-GB" smtClean="0">
                <a:ea typeface="MS PGothic" pitchFamily="34" charset="-128"/>
                <a:cs typeface="Arial" charset="0"/>
              </a:rPr>
              <a:t>≠ Equality</a:t>
            </a:r>
          </a:p>
          <a:p>
            <a:pPr algn="ctr">
              <a:buFontTx/>
              <a:buNone/>
            </a:pPr>
            <a:r>
              <a:rPr lang="en-GB" smtClean="0">
                <a:ea typeface="MS PGothic" pitchFamily="34" charset="-128"/>
                <a:cs typeface="Arial" charset="0"/>
              </a:rPr>
              <a:t>Why?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r>
              <a:rPr lang="en-US" sz="2800" b="1" smtClean="0">
                <a:solidFill>
                  <a:srgbClr val="FF6600"/>
                </a:solidFill>
                <a:ea typeface="MS PGothic" pitchFamily="34" charset="-128"/>
              </a:rPr>
              <a:t>Biological factors</a:t>
            </a:r>
          </a:p>
        </p:txBody>
      </p:sp>
      <p:sp>
        <p:nvSpPr>
          <p:cNvPr id="3" name="Content Placeholder 2"/>
          <p:cNvSpPr>
            <a:spLocks noGrp="1"/>
          </p:cNvSpPr>
          <p:nvPr>
            <p:ph idx="1"/>
          </p:nvPr>
        </p:nvSpPr>
        <p:spPr>
          <a:xfrm>
            <a:off x="457200" y="1676400"/>
            <a:ext cx="8229600" cy="4449763"/>
          </a:xfrm>
        </p:spPr>
        <p:txBody>
          <a:bodyPr/>
          <a:lstStyle/>
          <a:p>
            <a:pPr>
              <a:defRPr/>
            </a:pPr>
            <a:r>
              <a:rPr lang="en-US" sz="2400" dirty="0" smtClean="0"/>
              <a:t>Girls: biological </a:t>
            </a:r>
            <a:r>
              <a:rPr lang="en-US" sz="2400" dirty="0"/>
              <a:t>advantage in </a:t>
            </a:r>
            <a:r>
              <a:rPr lang="en-US" sz="2400" dirty="0" smtClean="0"/>
              <a:t>mortality</a:t>
            </a:r>
          </a:p>
          <a:p>
            <a:pPr marL="0" indent="0">
              <a:buFontTx/>
              <a:buNone/>
              <a:defRPr/>
            </a:pPr>
            <a:endParaRPr lang="en-US" sz="2400" dirty="0"/>
          </a:p>
          <a:p>
            <a:pPr>
              <a:defRPr/>
            </a:pPr>
            <a:r>
              <a:rPr lang="en-US" sz="2400" dirty="0"/>
              <a:t>Not very clear on the entangled biological </a:t>
            </a:r>
            <a:r>
              <a:rPr lang="en-US" sz="2400" dirty="0" err="1"/>
              <a:t>vs</a:t>
            </a:r>
            <a:r>
              <a:rPr lang="en-US" sz="2400" dirty="0"/>
              <a:t> social factors for adult mortality</a:t>
            </a:r>
          </a:p>
          <a:p>
            <a:pPr lvl="1">
              <a:defRPr/>
            </a:pPr>
            <a:r>
              <a:rPr lang="en-US" sz="2200" dirty="0"/>
              <a:t>Cardiovascular diseases </a:t>
            </a:r>
            <a:r>
              <a:rPr lang="en-US" sz="2200" dirty="0" err="1"/>
              <a:t>etc</a:t>
            </a:r>
            <a:r>
              <a:rPr lang="en-US" sz="2200" dirty="0"/>
              <a:t>: is it biological or behavioral</a:t>
            </a:r>
            <a:r>
              <a:rPr lang="en-US" sz="2200" dirty="0" smtClean="0"/>
              <a:t>?</a:t>
            </a:r>
          </a:p>
          <a:p>
            <a:pPr marL="457200" lvl="1" indent="0">
              <a:buFontTx/>
              <a:buNone/>
              <a:defRPr/>
            </a:pPr>
            <a:endParaRPr lang="en-US" sz="2200" dirty="0" smtClean="0"/>
          </a:p>
          <a:p>
            <a:pPr eaLnBrk="1" hangingPunct="1">
              <a:lnSpc>
                <a:spcPct val="80000"/>
              </a:lnSpc>
              <a:spcBef>
                <a:spcPts val="600"/>
              </a:spcBef>
              <a:defRPr/>
            </a:pPr>
            <a:r>
              <a:rPr lang="en-AU" sz="2400" dirty="0">
                <a:latin typeface="Calibri" charset="0"/>
              </a:rPr>
              <a:t>Sex-differentiated biological risk for some diseases such as HIV/</a:t>
            </a:r>
            <a:r>
              <a:rPr lang="en-AU" sz="2400" dirty="0" smtClean="0">
                <a:latin typeface="Calibri" charset="0"/>
              </a:rPr>
              <a:t>AIDS</a:t>
            </a:r>
          </a:p>
          <a:p>
            <a:pPr marL="0" indent="0" eaLnBrk="1" hangingPunct="1">
              <a:lnSpc>
                <a:spcPct val="80000"/>
              </a:lnSpc>
              <a:spcBef>
                <a:spcPts val="600"/>
              </a:spcBef>
              <a:buFontTx/>
              <a:buNone/>
              <a:defRPr/>
            </a:pPr>
            <a:endParaRPr lang="en-AU" sz="2400" dirty="0">
              <a:latin typeface="Calibri" charset="0"/>
            </a:endParaRPr>
          </a:p>
          <a:p>
            <a:pPr eaLnBrk="1" hangingPunct="1">
              <a:lnSpc>
                <a:spcPct val="80000"/>
              </a:lnSpc>
              <a:spcBef>
                <a:spcPts val="600"/>
              </a:spcBef>
              <a:defRPr/>
            </a:pPr>
            <a:r>
              <a:rPr lang="en-AU" sz="2400" dirty="0">
                <a:latin typeface="Calibri" charset="0"/>
              </a:rPr>
              <a:t>Some causes of death are specific to women or men. </a:t>
            </a:r>
          </a:p>
          <a:p>
            <a:pPr lvl="1">
              <a:defRPr/>
            </a:pPr>
            <a:endParaRPr lang="en-US" sz="24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r>
              <a:rPr lang="en-US" sz="2800" b="1" smtClean="0">
                <a:solidFill>
                  <a:srgbClr val="FF6600"/>
                </a:solidFill>
                <a:ea typeface="MS PGothic" pitchFamily="34" charset="-128"/>
              </a:rPr>
              <a:t>Social factors: </a:t>
            </a:r>
            <a:br>
              <a:rPr lang="en-US" sz="2800" b="1" smtClean="0">
                <a:solidFill>
                  <a:srgbClr val="FF6600"/>
                </a:solidFill>
                <a:ea typeface="MS PGothic" pitchFamily="34" charset="-128"/>
              </a:rPr>
            </a:br>
            <a:r>
              <a:rPr lang="en-US" sz="2800" b="1" smtClean="0">
                <a:solidFill>
                  <a:srgbClr val="FF6600"/>
                </a:solidFill>
                <a:ea typeface="MS PGothic" pitchFamily="34" charset="-128"/>
              </a:rPr>
              <a:t>disadvantages for men</a:t>
            </a:r>
          </a:p>
        </p:txBody>
      </p:sp>
      <p:sp>
        <p:nvSpPr>
          <p:cNvPr id="3" name="Content Placeholder 2"/>
          <p:cNvSpPr>
            <a:spLocks noGrp="1"/>
          </p:cNvSpPr>
          <p:nvPr>
            <p:ph idx="1"/>
          </p:nvPr>
        </p:nvSpPr>
        <p:spPr>
          <a:xfrm>
            <a:off x="381000" y="2057400"/>
            <a:ext cx="3810000" cy="4525963"/>
          </a:xfrm>
        </p:spPr>
        <p:txBody>
          <a:bodyPr/>
          <a:lstStyle/>
          <a:p>
            <a:pPr>
              <a:defRPr/>
            </a:pPr>
            <a:r>
              <a:rPr lang="en-US" dirty="0" smtClean="0">
                <a:ea typeface="ＭＳ Ｐゴシック" charset="0"/>
                <a:cs typeface="+mn-cs"/>
              </a:rPr>
              <a:t>Life threatening jobs</a:t>
            </a:r>
          </a:p>
          <a:p>
            <a:pPr marL="0" indent="0">
              <a:buFontTx/>
              <a:buNone/>
              <a:defRPr/>
            </a:pPr>
            <a:endParaRPr lang="en-US" dirty="0" smtClean="0">
              <a:ea typeface="ＭＳ Ｐゴシック" charset="0"/>
              <a:cs typeface="+mn-cs"/>
            </a:endParaRPr>
          </a:p>
          <a:p>
            <a:pPr marL="0" indent="0">
              <a:buFontTx/>
              <a:buNone/>
              <a:defRPr/>
            </a:pPr>
            <a:endParaRPr lang="en-US" dirty="0" smtClean="0">
              <a:ea typeface="ＭＳ Ｐゴシック" charset="0"/>
              <a:cs typeface="+mn-cs"/>
            </a:endParaRPr>
          </a:p>
          <a:p>
            <a:pPr>
              <a:defRPr/>
            </a:pPr>
            <a:r>
              <a:rPr lang="en-US" dirty="0" smtClean="0">
                <a:ea typeface="ＭＳ Ｐゴシック" charset="0"/>
                <a:cs typeface="+mn-cs"/>
              </a:rPr>
              <a:t>Higher-risk lifestyle</a:t>
            </a:r>
            <a:endParaRPr lang="en-US" dirty="0">
              <a:ea typeface="ＭＳ Ｐゴシック" charset="0"/>
              <a:cs typeface="+mn-cs"/>
            </a:endParaRPr>
          </a:p>
        </p:txBody>
      </p:sp>
      <p:pic>
        <p:nvPicPr>
          <p:cNvPr id="119811" name="Picture 4" descr="Screen Shot 2013-03-29 at 11.35.18 PM.png"/>
          <p:cNvPicPr>
            <a:picLocks noChangeAspect="1"/>
          </p:cNvPicPr>
          <p:nvPr/>
        </p:nvPicPr>
        <p:blipFill>
          <a:blip r:embed="rId2"/>
          <a:srcRect/>
          <a:stretch>
            <a:fillRect/>
          </a:stretch>
        </p:blipFill>
        <p:spPr bwMode="auto">
          <a:xfrm>
            <a:off x="4114800" y="1600200"/>
            <a:ext cx="2333625" cy="1790700"/>
          </a:xfrm>
          <a:prstGeom prst="rect">
            <a:avLst/>
          </a:prstGeom>
          <a:noFill/>
          <a:ln w="9525">
            <a:noFill/>
            <a:miter lim="800000"/>
            <a:headEnd/>
            <a:tailEnd/>
          </a:ln>
        </p:spPr>
      </p:pic>
      <p:pic>
        <p:nvPicPr>
          <p:cNvPr id="119812" name="Picture 5" descr="Screen Shot 2013-03-29 at 11.36.36 PM.png"/>
          <p:cNvPicPr>
            <a:picLocks noChangeAspect="1"/>
          </p:cNvPicPr>
          <p:nvPr/>
        </p:nvPicPr>
        <p:blipFill>
          <a:blip r:embed="rId3"/>
          <a:srcRect/>
          <a:stretch>
            <a:fillRect/>
          </a:stretch>
        </p:blipFill>
        <p:spPr bwMode="auto">
          <a:xfrm>
            <a:off x="6858000" y="4267200"/>
            <a:ext cx="1301750" cy="1219200"/>
          </a:xfrm>
          <a:prstGeom prst="rect">
            <a:avLst/>
          </a:prstGeom>
          <a:noFill/>
          <a:ln w="9525">
            <a:noFill/>
            <a:miter lim="800000"/>
            <a:headEnd/>
            <a:tailEnd/>
          </a:ln>
        </p:spPr>
      </p:pic>
      <p:pic>
        <p:nvPicPr>
          <p:cNvPr id="119813" name="Picture 6" descr="Screen Shot 2013-03-29 at 11.38.51 PM.png"/>
          <p:cNvPicPr>
            <a:picLocks noChangeAspect="1"/>
          </p:cNvPicPr>
          <p:nvPr/>
        </p:nvPicPr>
        <p:blipFill>
          <a:blip r:embed="rId4"/>
          <a:srcRect/>
          <a:stretch>
            <a:fillRect/>
          </a:stretch>
        </p:blipFill>
        <p:spPr bwMode="auto">
          <a:xfrm>
            <a:off x="3657600" y="4343400"/>
            <a:ext cx="1150938" cy="1143000"/>
          </a:xfrm>
          <a:prstGeom prst="rect">
            <a:avLst/>
          </a:prstGeom>
          <a:noFill/>
          <a:ln w="9525">
            <a:noFill/>
            <a:miter lim="800000"/>
            <a:headEnd/>
            <a:tailEnd/>
          </a:ln>
        </p:spPr>
      </p:pic>
      <p:pic>
        <p:nvPicPr>
          <p:cNvPr id="119814" name="Picture 7" descr="Screen Shot 2013-03-29 at 11.40.00 PM.png"/>
          <p:cNvPicPr>
            <a:picLocks noChangeAspect="1"/>
          </p:cNvPicPr>
          <p:nvPr/>
        </p:nvPicPr>
        <p:blipFill>
          <a:blip r:embed="rId5"/>
          <a:srcRect/>
          <a:stretch>
            <a:fillRect/>
          </a:stretch>
        </p:blipFill>
        <p:spPr bwMode="auto">
          <a:xfrm>
            <a:off x="5181600" y="4343400"/>
            <a:ext cx="1325563"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sz="2800" b="1" smtClean="0">
                <a:solidFill>
                  <a:srgbClr val="FF6600"/>
                </a:solidFill>
                <a:ea typeface="MS PGothic" pitchFamily="34" charset="-128"/>
              </a:rPr>
              <a:t>Social factors: </a:t>
            </a:r>
            <a:br>
              <a:rPr lang="en-US" sz="2800" b="1" smtClean="0">
                <a:solidFill>
                  <a:srgbClr val="FF6600"/>
                </a:solidFill>
                <a:ea typeface="MS PGothic" pitchFamily="34" charset="-128"/>
              </a:rPr>
            </a:br>
            <a:r>
              <a:rPr lang="en-US" sz="2800" b="1" smtClean="0">
                <a:solidFill>
                  <a:srgbClr val="FF6600"/>
                </a:solidFill>
                <a:ea typeface="MS PGothic" pitchFamily="34" charset="-128"/>
              </a:rPr>
              <a:t>disadvantages for women</a:t>
            </a:r>
          </a:p>
        </p:txBody>
      </p:sp>
      <p:sp>
        <p:nvSpPr>
          <p:cNvPr id="120834" name="Content Placeholder 2"/>
          <p:cNvSpPr>
            <a:spLocks noGrp="1"/>
          </p:cNvSpPr>
          <p:nvPr>
            <p:ph idx="1"/>
          </p:nvPr>
        </p:nvSpPr>
        <p:spPr>
          <a:xfrm>
            <a:off x="457200" y="1828800"/>
            <a:ext cx="4419600" cy="4525963"/>
          </a:xfrm>
        </p:spPr>
        <p:txBody>
          <a:bodyPr/>
          <a:lstStyle/>
          <a:p>
            <a:r>
              <a:rPr lang="en-US" sz="2000" smtClean="0">
                <a:ea typeface="MS PGothic" pitchFamily="34" charset="-128"/>
              </a:rPr>
              <a:t>Less access to health care</a:t>
            </a:r>
          </a:p>
          <a:p>
            <a:pPr>
              <a:buFontTx/>
              <a:buNone/>
            </a:pPr>
            <a:endParaRPr lang="en-US" sz="2000" smtClean="0">
              <a:ea typeface="MS PGothic" pitchFamily="34" charset="-128"/>
            </a:endParaRPr>
          </a:p>
          <a:p>
            <a:pPr>
              <a:buFontTx/>
              <a:buNone/>
            </a:pPr>
            <a:endParaRPr lang="en-US" sz="2000" smtClean="0">
              <a:ea typeface="MS PGothic" pitchFamily="34" charset="-128"/>
            </a:endParaRPr>
          </a:p>
          <a:p>
            <a:r>
              <a:rPr lang="en-US" sz="2000" smtClean="0">
                <a:ea typeface="MS PGothic" pitchFamily="34" charset="-128"/>
              </a:rPr>
              <a:t>More exposure to indoor pollution</a:t>
            </a:r>
          </a:p>
          <a:p>
            <a:pPr>
              <a:buFontTx/>
              <a:buNone/>
            </a:pPr>
            <a:endParaRPr lang="en-US" sz="2000" smtClean="0">
              <a:ea typeface="MS PGothic" pitchFamily="34" charset="-128"/>
            </a:endParaRPr>
          </a:p>
          <a:p>
            <a:pPr>
              <a:buFontTx/>
              <a:buNone/>
            </a:pPr>
            <a:endParaRPr lang="en-US" sz="2000" smtClean="0">
              <a:ea typeface="MS PGothic" pitchFamily="34" charset="-128"/>
            </a:endParaRPr>
          </a:p>
          <a:p>
            <a:r>
              <a:rPr lang="en-US" sz="2000" smtClean="0">
                <a:ea typeface="MS PGothic" pitchFamily="34" charset="-128"/>
              </a:rPr>
              <a:t>Difficult in negotiating use of condoms </a:t>
            </a:r>
            <a:r>
              <a:rPr lang="en-US" sz="2000" smtClean="0">
                <a:ea typeface="MS PGothic" pitchFamily="34" charset="-128"/>
                <a:sym typeface="Wingdings" pitchFamily="2" charset="2"/>
              </a:rPr>
              <a:t> risk of HIV/AIDS </a:t>
            </a:r>
            <a:r>
              <a:rPr lang="en-US" sz="2000" smtClean="0">
                <a:latin typeface="Wingdings" pitchFamily="2" charset="2"/>
                <a:ea typeface="MS PGothic" pitchFamily="34" charset="-128"/>
                <a:sym typeface="Wingdings" pitchFamily="2" charset="2"/>
              </a:rPr>
              <a:t></a:t>
            </a:r>
          </a:p>
          <a:p>
            <a:endParaRPr lang="en-US" sz="2000" smtClean="0">
              <a:latin typeface="Wingdings" pitchFamily="2" charset="2"/>
              <a:ea typeface="MS PGothic" pitchFamily="34" charset="-128"/>
              <a:sym typeface="Wingdings" pitchFamily="2" charset="2"/>
            </a:endParaRPr>
          </a:p>
          <a:p>
            <a:pPr>
              <a:buFontTx/>
              <a:buNone/>
            </a:pPr>
            <a:endParaRPr lang="en-US" sz="2000" smtClean="0">
              <a:latin typeface="Wingdings" pitchFamily="2" charset="2"/>
              <a:ea typeface="MS PGothic" pitchFamily="34" charset="-128"/>
              <a:sym typeface="Wingdings" pitchFamily="2" charset="2"/>
            </a:endParaRPr>
          </a:p>
          <a:p>
            <a:r>
              <a:rPr lang="en-US" sz="2000" smtClean="0">
                <a:latin typeface="Lucida Grande"/>
                <a:ea typeface="MS PGothic" pitchFamily="34" charset="-128"/>
              </a:rPr>
              <a:t>Sexual behavior at younger age </a:t>
            </a:r>
            <a:r>
              <a:rPr lang="en-US" sz="2000" smtClean="0">
                <a:latin typeface="Lucida Grande"/>
                <a:ea typeface="MS PGothic" pitchFamily="34" charset="-128"/>
                <a:sym typeface="Wingdings" pitchFamily="2" charset="2"/>
              </a:rPr>
              <a:t> STD</a:t>
            </a:r>
            <a:endParaRPr lang="en-US" sz="2000" smtClean="0">
              <a:ea typeface="MS PGothic" pitchFamily="34" charset="-128"/>
            </a:endParaRPr>
          </a:p>
        </p:txBody>
      </p:sp>
      <p:pic>
        <p:nvPicPr>
          <p:cNvPr id="120835" name="Picture 3" descr="Screen Shot 2013-03-29 at 11.57.30 PM.png"/>
          <p:cNvPicPr>
            <a:picLocks noChangeAspect="1"/>
          </p:cNvPicPr>
          <p:nvPr/>
        </p:nvPicPr>
        <p:blipFill>
          <a:blip r:embed="rId2"/>
          <a:srcRect/>
          <a:stretch>
            <a:fillRect/>
          </a:stretch>
        </p:blipFill>
        <p:spPr bwMode="auto">
          <a:xfrm>
            <a:off x="4953000" y="1600200"/>
            <a:ext cx="1243013" cy="1295400"/>
          </a:xfrm>
          <a:prstGeom prst="rect">
            <a:avLst/>
          </a:prstGeom>
          <a:noFill/>
          <a:ln w="9525">
            <a:noFill/>
            <a:miter lim="800000"/>
            <a:headEnd/>
            <a:tailEnd/>
          </a:ln>
        </p:spPr>
      </p:pic>
      <p:pic>
        <p:nvPicPr>
          <p:cNvPr id="120836" name="Picture 4" descr="Screen Shot 2013-03-29 at 11.59.45 PM.png"/>
          <p:cNvPicPr>
            <a:picLocks noChangeAspect="1"/>
          </p:cNvPicPr>
          <p:nvPr/>
        </p:nvPicPr>
        <p:blipFill>
          <a:blip r:embed="rId3"/>
          <a:srcRect/>
          <a:stretch>
            <a:fillRect/>
          </a:stretch>
        </p:blipFill>
        <p:spPr bwMode="auto">
          <a:xfrm>
            <a:off x="5486400" y="4648200"/>
            <a:ext cx="1768475" cy="1727200"/>
          </a:xfrm>
          <a:prstGeom prst="rect">
            <a:avLst/>
          </a:prstGeom>
          <a:noFill/>
          <a:ln w="9525">
            <a:noFill/>
            <a:miter lim="800000"/>
            <a:headEnd/>
            <a:tailEnd/>
          </a:ln>
        </p:spPr>
      </p:pic>
      <p:pic>
        <p:nvPicPr>
          <p:cNvPr id="120837" name="Picture 5" descr="Screen Shot 2013-03-30 at 12.00.59 AM.png"/>
          <p:cNvPicPr>
            <a:picLocks noChangeAspect="1"/>
          </p:cNvPicPr>
          <p:nvPr/>
        </p:nvPicPr>
        <p:blipFill>
          <a:blip r:embed="rId4"/>
          <a:srcRect/>
          <a:stretch>
            <a:fillRect/>
          </a:stretch>
        </p:blipFill>
        <p:spPr bwMode="auto">
          <a:xfrm>
            <a:off x="6096000" y="2819400"/>
            <a:ext cx="2351088" cy="170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US" sz="2800" b="1" smtClean="0">
                <a:solidFill>
                  <a:srgbClr val="FF6600"/>
                </a:solidFill>
                <a:ea typeface="MS PGothic" pitchFamily="34" charset="-128"/>
              </a:rPr>
              <a:t>Infant mortality: biological factors</a:t>
            </a:r>
          </a:p>
        </p:txBody>
      </p:sp>
      <p:pic>
        <p:nvPicPr>
          <p:cNvPr id="6" name="Picture 5" descr="Screen Shot 2013-03-28 at 10.49.35 PM.png"/>
          <p:cNvPicPr>
            <a:picLocks noChangeAspect="1"/>
          </p:cNvPicPr>
          <p:nvPr/>
        </p:nvPicPr>
        <p:blipFill>
          <a:blip r:embed="rId2"/>
          <a:srcRect/>
          <a:stretch>
            <a:fillRect/>
          </a:stretch>
        </p:blipFill>
        <p:spPr bwMode="auto">
          <a:xfrm>
            <a:off x="3581400" y="4191000"/>
            <a:ext cx="1311275" cy="1676400"/>
          </a:xfrm>
          <a:prstGeom prst="rect">
            <a:avLst/>
          </a:prstGeom>
          <a:noFill/>
          <a:ln w="9525">
            <a:noFill/>
            <a:miter lim="800000"/>
            <a:headEnd/>
            <a:tailEnd/>
          </a:ln>
        </p:spPr>
      </p:pic>
      <p:pic>
        <p:nvPicPr>
          <p:cNvPr id="7" name="Picture 6" descr="Screen Shot 2013-03-28 at 10.49.55 PM.png"/>
          <p:cNvPicPr>
            <a:picLocks noChangeAspect="1"/>
          </p:cNvPicPr>
          <p:nvPr/>
        </p:nvPicPr>
        <p:blipFill>
          <a:blip r:embed="rId3"/>
          <a:srcRect/>
          <a:stretch>
            <a:fillRect/>
          </a:stretch>
        </p:blipFill>
        <p:spPr bwMode="auto">
          <a:xfrm>
            <a:off x="1828800" y="4191000"/>
            <a:ext cx="1392238" cy="1676400"/>
          </a:xfrm>
          <a:prstGeom prst="rect">
            <a:avLst/>
          </a:prstGeom>
          <a:noFill/>
          <a:ln w="9525">
            <a:noFill/>
            <a:miter lim="800000"/>
            <a:headEnd/>
            <a:tailEnd/>
          </a:ln>
        </p:spPr>
      </p:pic>
      <p:sp>
        <p:nvSpPr>
          <p:cNvPr id="8" name="Rectangle 7"/>
          <p:cNvSpPr/>
          <p:nvPr/>
        </p:nvSpPr>
        <p:spPr bwMode="auto">
          <a:xfrm>
            <a:off x="2209800" y="2743200"/>
            <a:ext cx="685800" cy="1219200"/>
          </a:xfrm>
          <a:prstGeom prst="rect">
            <a:avLst/>
          </a:prstGeom>
          <a:solidFill>
            <a:schemeClr val="accent1">
              <a:lumMod val="50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US">
              <a:ea typeface="ＭＳ Ｐゴシック" charset="0"/>
            </a:endParaRPr>
          </a:p>
        </p:txBody>
      </p:sp>
      <p:sp>
        <p:nvSpPr>
          <p:cNvPr id="9" name="Rectangle 8"/>
          <p:cNvSpPr>
            <a:spLocks noChangeArrowheads="1"/>
          </p:cNvSpPr>
          <p:nvPr/>
        </p:nvSpPr>
        <p:spPr bwMode="auto">
          <a:xfrm>
            <a:off x="3733800" y="2743200"/>
            <a:ext cx="685800" cy="1219200"/>
          </a:xfrm>
          <a:prstGeom prst="rect">
            <a:avLst/>
          </a:prstGeom>
          <a:solidFill>
            <a:srgbClr val="3C8C93"/>
          </a:solidFill>
          <a:ln w="9525">
            <a:solidFill>
              <a:schemeClr val="tx1"/>
            </a:solidFill>
            <a:round/>
            <a:headEnd/>
            <a:tailEnd/>
          </a:ln>
        </p:spPr>
        <p:txBody>
          <a:bodyPr/>
          <a:lstStyle/>
          <a:p>
            <a:endParaRPr lang="en-US"/>
          </a:p>
        </p:txBody>
      </p:sp>
      <p:sp>
        <p:nvSpPr>
          <p:cNvPr id="10" name="Rectangle 9"/>
          <p:cNvSpPr>
            <a:spLocks noChangeArrowheads="1"/>
          </p:cNvSpPr>
          <p:nvPr/>
        </p:nvSpPr>
        <p:spPr bwMode="auto">
          <a:xfrm>
            <a:off x="2209800" y="2362200"/>
            <a:ext cx="685800" cy="381000"/>
          </a:xfrm>
          <a:prstGeom prst="rect">
            <a:avLst/>
          </a:prstGeom>
          <a:solidFill>
            <a:srgbClr val="C0504D"/>
          </a:solidFill>
          <a:ln w="9525">
            <a:solidFill>
              <a:schemeClr val="tx1"/>
            </a:solidFill>
            <a:round/>
            <a:headEnd/>
            <a:tailEnd/>
          </a:ln>
        </p:spPr>
        <p:txBody>
          <a:bodyPr/>
          <a:lstStyle/>
          <a:p>
            <a:endParaRPr lang="en-US"/>
          </a:p>
        </p:txBody>
      </p:sp>
      <p:sp>
        <p:nvSpPr>
          <p:cNvPr id="11" name="Rectangle 10"/>
          <p:cNvSpPr>
            <a:spLocks noChangeArrowheads="1"/>
          </p:cNvSpPr>
          <p:nvPr/>
        </p:nvSpPr>
        <p:spPr bwMode="auto">
          <a:xfrm>
            <a:off x="3733800" y="1981200"/>
            <a:ext cx="685800" cy="762000"/>
          </a:xfrm>
          <a:prstGeom prst="rect">
            <a:avLst/>
          </a:prstGeom>
          <a:solidFill>
            <a:srgbClr val="C0504D"/>
          </a:solidFill>
          <a:ln w="9525">
            <a:solidFill>
              <a:schemeClr val="tx1"/>
            </a:solidFill>
            <a:round/>
            <a:headEnd/>
            <a:tailEnd/>
          </a:ln>
        </p:spPr>
        <p:txBody>
          <a:bodyPr/>
          <a:lstStyle/>
          <a:p>
            <a:endParaRPr lang="en-US"/>
          </a:p>
        </p:txBody>
      </p:sp>
      <p:sp>
        <p:nvSpPr>
          <p:cNvPr id="12" name="Rectangle 11"/>
          <p:cNvSpPr>
            <a:spLocks noChangeArrowheads="1"/>
          </p:cNvSpPr>
          <p:nvPr/>
        </p:nvSpPr>
        <p:spPr bwMode="auto">
          <a:xfrm>
            <a:off x="7772400" y="3581400"/>
            <a:ext cx="685800" cy="381000"/>
          </a:xfrm>
          <a:prstGeom prst="rect">
            <a:avLst/>
          </a:prstGeom>
          <a:solidFill>
            <a:srgbClr val="3C8C93"/>
          </a:solidFill>
          <a:ln w="9525">
            <a:solidFill>
              <a:schemeClr val="tx1"/>
            </a:solidFill>
            <a:round/>
            <a:headEnd/>
            <a:tailEnd/>
          </a:ln>
        </p:spPr>
        <p:txBody>
          <a:bodyPr/>
          <a:lstStyle/>
          <a:p>
            <a:endParaRPr lang="en-US"/>
          </a:p>
        </p:txBody>
      </p:sp>
      <p:sp>
        <p:nvSpPr>
          <p:cNvPr id="13" name="Rectangle 12"/>
          <p:cNvSpPr>
            <a:spLocks noChangeArrowheads="1"/>
          </p:cNvSpPr>
          <p:nvPr/>
        </p:nvSpPr>
        <p:spPr bwMode="auto">
          <a:xfrm>
            <a:off x="5943600" y="3581400"/>
            <a:ext cx="685800" cy="381000"/>
          </a:xfrm>
          <a:prstGeom prst="rect">
            <a:avLst/>
          </a:prstGeom>
          <a:solidFill>
            <a:srgbClr val="3C8C93"/>
          </a:solidFill>
          <a:ln w="9525">
            <a:solidFill>
              <a:schemeClr val="tx1"/>
            </a:solidFill>
            <a:round/>
            <a:headEnd/>
            <a:tailEnd/>
          </a:ln>
        </p:spPr>
        <p:txBody>
          <a:bodyPr/>
          <a:lstStyle/>
          <a:p>
            <a:endParaRPr lang="en-US"/>
          </a:p>
        </p:txBody>
      </p:sp>
      <p:pic>
        <p:nvPicPr>
          <p:cNvPr id="14" name="Picture 13" descr="Screen Shot 2013-03-28 at 10.49.55 PM.png"/>
          <p:cNvPicPr>
            <a:picLocks noChangeAspect="1"/>
          </p:cNvPicPr>
          <p:nvPr/>
        </p:nvPicPr>
        <p:blipFill>
          <a:blip r:embed="rId3"/>
          <a:srcRect/>
          <a:stretch>
            <a:fillRect/>
          </a:stretch>
        </p:blipFill>
        <p:spPr bwMode="auto">
          <a:xfrm>
            <a:off x="5638800" y="4191000"/>
            <a:ext cx="1392238" cy="1676400"/>
          </a:xfrm>
          <a:prstGeom prst="rect">
            <a:avLst/>
          </a:prstGeom>
          <a:noFill/>
          <a:ln w="9525">
            <a:noFill/>
            <a:miter lim="800000"/>
            <a:headEnd/>
            <a:tailEnd/>
          </a:ln>
        </p:spPr>
      </p:pic>
      <p:pic>
        <p:nvPicPr>
          <p:cNvPr id="15" name="Picture 14" descr="Screen Shot 2013-03-28 at 10.49.35 PM.png"/>
          <p:cNvPicPr>
            <a:picLocks noChangeAspect="1"/>
          </p:cNvPicPr>
          <p:nvPr/>
        </p:nvPicPr>
        <p:blipFill>
          <a:blip r:embed="rId2"/>
          <a:srcRect/>
          <a:stretch>
            <a:fillRect/>
          </a:stretch>
        </p:blipFill>
        <p:spPr bwMode="auto">
          <a:xfrm>
            <a:off x="7391400" y="4191000"/>
            <a:ext cx="1311275" cy="1676400"/>
          </a:xfrm>
          <a:prstGeom prst="rect">
            <a:avLst/>
          </a:prstGeom>
          <a:noFill/>
          <a:ln w="9525">
            <a:noFill/>
            <a:miter lim="800000"/>
            <a:headEnd/>
            <a:tailEnd/>
          </a:ln>
        </p:spPr>
      </p:pic>
      <p:sp>
        <p:nvSpPr>
          <p:cNvPr id="16" name="Rectangle 15"/>
          <p:cNvSpPr>
            <a:spLocks noChangeArrowheads="1"/>
          </p:cNvSpPr>
          <p:nvPr/>
        </p:nvSpPr>
        <p:spPr bwMode="auto">
          <a:xfrm>
            <a:off x="5943600" y="3200400"/>
            <a:ext cx="685800" cy="381000"/>
          </a:xfrm>
          <a:prstGeom prst="rect">
            <a:avLst/>
          </a:prstGeom>
          <a:solidFill>
            <a:srgbClr val="C0504D"/>
          </a:solidFill>
          <a:ln w="9525">
            <a:solidFill>
              <a:schemeClr val="tx1"/>
            </a:solidFill>
            <a:round/>
            <a:headEnd/>
            <a:tailEnd/>
          </a:ln>
        </p:spPr>
        <p:txBody>
          <a:bodyPr/>
          <a:lstStyle/>
          <a:p>
            <a:endParaRPr lang="en-US"/>
          </a:p>
        </p:txBody>
      </p:sp>
      <p:sp>
        <p:nvSpPr>
          <p:cNvPr id="17" name="Rectangle 16"/>
          <p:cNvSpPr>
            <a:spLocks noChangeArrowheads="1"/>
          </p:cNvSpPr>
          <p:nvPr/>
        </p:nvSpPr>
        <p:spPr bwMode="auto">
          <a:xfrm>
            <a:off x="7772400" y="2819400"/>
            <a:ext cx="685800" cy="762000"/>
          </a:xfrm>
          <a:prstGeom prst="rect">
            <a:avLst/>
          </a:prstGeom>
          <a:solidFill>
            <a:srgbClr val="C0504D"/>
          </a:solidFill>
          <a:ln w="9525">
            <a:solidFill>
              <a:schemeClr val="tx1"/>
            </a:solidFill>
            <a:round/>
            <a:headEnd/>
            <a:tailEnd/>
          </a:ln>
        </p:spPr>
        <p:txBody>
          <a:bodyPr/>
          <a:lstStyle/>
          <a:p>
            <a:endParaRPr lang="en-US"/>
          </a:p>
        </p:txBody>
      </p:sp>
      <p:sp>
        <p:nvSpPr>
          <p:cNvPr id="18" name="TextBox 17"/>
          <p:cNvSpPr txBox="1">
            <a:spLocks noChangeArrowheads="1"/>
          </p:cNvSpPr>
          <p:nvPr/>
        </p:nvSpPr>
        <p:spPr bwMode="auto">
          <a:xfrm>
            <a:off x="2438400" y="1524000"/>
            <a:ext cx="1600200" cy="369888"/>
          </a:xfrm>
          <a:prstGeom prst="rect">
            <a:avLst/>
          </a:prstGeom>
          <a:noFill/>
          <a:ln w="9525">
            <a:noFill/>
            <a:miter lim="800000"/>
            <a:headEnd/>
            <a:tailEnd/>
          </a:ln>
        </p:spPr>
        <p:txBody>
          <a:bodyPr>
            <a:spAutoFit/>
          </a:bodyPr>
          <a:lstStyle/>
          <a:p>
            <a:pPr eaLnBrk="0" hangingPunct="0"/>
            <a:r>
              <a:rPr lang="en-US"/>
              <a:t>High mortality</a:t>
            </a:r>
          </a:p>
        </p:txBody>
      </p:sp>
      <p:sp>
        <p:nvSpPr>
          <p:cNvPr id="19" name="TextBox 18"/>
          <p:cNvSpPr txBox="1">
            <a:spLocks noChangeArrowheads="1"/>
          </p:cNvSpPr>
          <p:nvPr/>
        </p:nvSpPr>
        <p:spPr bwMode="auto">
          <a:xfrm>
            <a:off x="6477000" y="1524000"/>
            <a:ext cx="1524000" cy="369888"/>
          </a:xfrm>
          <a:prstGeom prst="rect">
            <a:avLst/>
          </a:prstGeom>
          <a:noFill/>
          <a:ln w="9525">
            <a:noFill/>
            <a:miter lim="800000"/>
            <a:headEnd/>
            <a:tailEnd/>
          </a:ln>
        </p:spPr>
        <p:txBody>
          <a:bodyPr>
            <a:spAutoFit/>
          </a:bodyPr>
          <a:lstStyle/>
          <a:p>
            <a:pPr eaLnBrk="0" hangingPunct="0"/>
            <a:r>
              <a:rPr lang="en-US"/>
              <a:t>Low mortality</a:t>
            </a:r>
          </a:p>
        </p:txBody>
      </p:sp>
      <p:sp>
        <p:nvSpPr>
          <p:cNvPr id="20" name="TextBox 19"/>
          <p:cNvSpPr txBox="1">
            <a:spLocks noChangeArrowheads="1"/>
          </p:cNvSpPr>
          <p:nvPr/>
        </p:nvSpPr>
        <p:spPr bwMode="auto">
          <a:xfrm>
            <a:off x="76200" y="3124200"/>
            <a:ext cx="1219200" cy="369888"/>
          </a:xfrm>
          <a:prstGeom prst="rect">
            <a:avLst/>
          </a:prstGeom>
          <a:solidFill>
            <a:srgbClr val="3C8C93"/>
          </a:solidFill>
          <a:ln w="9525">
            <a:solidFill>
              <a:schemeClr val="bg1"/>
            </a:solidFill>
            <a:miter lim="800000"/>
            <a:headEnd/>
            <a:tailEnd/>
          </a:ln>
        </p:spPr>
        <p:txBody>
          <a:bodyPr>
            <a:spAutoFit/>
          </a:bodyPr>
          <a:lstStyle/>
          <a:p>
            <a:pPr eaLnBrk="0" hangingPunct="0"/>
            <a:r>
              <a:rPr lang="en-US">
                <a:solidFill>
                  <a:schemeClr val="bg1"/>
                </a:solidFill>
              </a:rPr>
              <a:t>Infections</a:t>
            </a:r>
          </a:p>
        </p:txBody>
      </p:sp>
      <p:sp>
        <p:nvSpPr>
          <p:cNvPr id="21" name="TextBox 20"/>
          <p:cNvSpPr txBox="1">
            <a:spLocks noChangeArrowheads="1"/>
          </p:cNvSpPr>
          <p:nvPr/>
        </p:nvSpPr>
        <p:spPr bwMode="auto">
          <a:xfrm>
            <a:off x="76200" y="2362200"/>
            <a:ext cx="1447800" cy="369888"/>
          </a:xfrm>
          <a:prstGeom prst="rect">
            <a:avLst/>
          </a:prstGeom>
          <a:solidFill>
            <a:srgbClr val="C0504D"/>
          </a:solidFill>
          <a:ln w="9525">
            <a:noFill/>
            <a:miter lim="800000"/>
            <a:headEnd/>
            <a:tailEnd/>
          </a:ln>
        </p:spPr>
        <p:txBody>
          <a:bodyPr>
            <a:spAutoFit/>
          </a:bodyPr>
          <a:lstStyle/>
          <a:p>
            <a:pPr eaLnBrk="0" hangingPunct="0"/>
            <a:r>
              <a:rPr lang="en-US">
                <a:solidFill>
                  <a:srgbClr val="FFFFFF"/>
                </a:solidFill>
              </a:rPr>
              <a:t>Perinatal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6" grpId="0" animBg="1"/>
      <p:bldP spid="17" grpId="0" animBg="1"/>
      <p:bldP spid="18" grpId="0"/>
      <p:bldP spid="19" grpId="0"/>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r>
              <a:rPr lang="en-US" sz="2800" b="1" smtClean="0">
                <a:solidFill>
                  <a:srgbClr val="FF6600"/>
                </a:solidFill>
                <a:latin typeface="Calibri Light"/>
                <a:ea typeface="MS PGothic" pitchFamily="34" charset="-128"/>
              </a:rPr>
              <a:t>How to identify the “real” gender gap?</a:t>
            </a:r>
            <a:endParaRPr lang="en-GB" sz="2800" b="1" smtClean="0">
              <a:solidFill>
                <a:srgbClr val="FF6600"/>
              </a:solidFill>
              <a:latin typeface="Calibri Light"/>
              <a:ea typeface="MS PGothic" pitchFamily="34" charset="-128"/>
            </a:endParaRPr>
          </a:p>
        </p:txBody>
      </p:sp>
      <p:sp>
        <p:nvSpPr>
          <p:cNvPr id="84995" name="Rectangle 3"/>
          <p:cNvSpPr>
            <a:spLocks noGrp="1" noChangeArrowheads="1"/>
          </p:cNvSpPr>
          <p:nvPr>
            <p:ph type="body" idx="1"/>
          </p:nvPr>
        </p:nvSpPr>
        <p:spPr>
          <a:extLst>
            <a:ext uri="{AF507438-7753-43e0-B8FC-AC1667EBCBE1}"/>
          </a:extLst>
        </p:spPr>
        <p:txBody>
          <a:bodyPr/>
          <a:lstStyle/>
          <a:p>
            <a:pPr eaLnBrk="1" hangingPunct="1">
              <a:spcBef>
                <a:spcPts val="600"/>
              </a:spcBef>
              <a:defRPr/>
            </a:pPr>
            <a:r>
              <a:rPr lang="en-AU" sz="2600" dirty="0" smtClean="0">
                <a:latin typeface="Calibri" charset="0"/>
              </a:rPr>
              <a:t>Using appropriate measures/indicators:</a:t>
            </a:r>
          </a:p>
          <a:p>
            <a:pPr lvl="1" eaLnBrk="1" hangingPunct="1">
              <a:spcBef>
                <a:spcPts val="600"/>
              </a:spcBef>
              <a:defRPr/>
            </a:pPr>
            <a:r>
              <a:rPr lang="en-AU" sz="2600" u="sng" dirty="0" smtClean="0">
                <a:latin typeface="Calibri" charset="0"/>
              </a:rPr>
              <a:t>Child </a:t>
            </a:r>
            <a:r>
              <a:rPr lang="en-AU" sz="2600" u="sng" dirty="0">
                <a:latin typeface="Calibri" charset="0"/>
              </a:rPr>
              <a:t>mortality</a:t>
            </a:r>
            <a:r>
              <a:rPr lang="en-AU" sz="2600" dirty="0">
                <a:latin typeface="Calibri" charset="0"/>
              </a:rPr>
              <a:t> (between ages 1 &amp; 5) preferred: more likely to highlight the potential disadvantage of girls, compared to IMR and </a:t>
            </a:r>
            <a:r>
              <a:rPr lang="en-AU" sz="2600" dirty="0" smtClean="0">
                <a:latin typeface="Calibri" charset="0"/>
              </a:rPr>
              <a:t>U5MR</a:t>
            </a:r>
            <a:endParaRPr lang="en-AU" sz="2600" dirty="0">
              <a:latin typeface="Calibri" charset="0"/>
            </a:endParaRPr>
          </a:p>
          <a:p>
            <a:pPr lvl="1" eaLnBrk="1" hangingPunct="1">
              <a:spcBef>
                <a:spcPts val="600"/>
              </a:spcBef>
              <a:defRPr/>
            </a:pPr>
            <a:r>
              <a:rPr lang="en-AU" sz="2600" u="sng" dirty="0">
                <a:latin typeface="Calibri" charset="0"/>
              </a:rPr>
              <a:t>Sex differentials in nutrition</a:t>
            </a:r>
            <a:r>
              <a:rPr lang="en-AU" sz="2600" dirty="0">
                <a:latin typeface="Calibri" charset="0"/>
              </a:rPr>
              <a:t>: better if disaggregated by age: biological factors less relevant after age </a:t>
            </a:r>
            <a:r>
              <a:rPr lang="en-AU" sz="2600" dirty="0" smtClean="0">
                <a:latin typeface="Calibri" charset="0"/>
              </a:rPr>
              <a:t>2</a:t>
            </a:r>
          </a:p>
          <a:p>
            <a:pPr marL="457200" lvl="1" indent="0" eaLnBrk="1" hangingPunct="1">
              <a:spcBef>
                <a:spcPts val="600"/>
              </a:spcBef>
              <a:buFontTx/>
              <a:buNone/>
              <a:defRPr/>
            </a:pPr>
            <a:endParaRPr lang="en-AU" sz="2600" dirty="0" smtClean="0">
              <a:latin typeface="Calibri" charset="0"/>
            </a:endParaRPr>
          </a:p>
          <a:p>
            <a:pPr eaLnBrk="1" hangingPunct="1">
              <a:spcBef>
                <a:spcPts val="600"/>
              </a:spcBef>
              <a:defRPr/>
            </a:pPr>
            <a:r>
              <a:rPr lang="en-GB" sz="2600" dirty="0" smtClean="0"/>
              <a:t>Benchmarking!</a:t>
            </a:r>
            <a:endParaRPr lang="en-GB" sz="2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481013" y="798513"/>
            <a:ext cx="7138987" cy="1143000"/>
          </a:xfrm>
        </p:spPr>
        <p:txBody>
          <a:bodyPr/>
          <a:lstStyle/>
          <a:p>
            <a:pPr algn="l" eaLnBrk="1" hangingPunct="1"/>
            <a:r>
              <a:rPr lang="en-US" sz="2400" b="1" smtClean="0">
                <a:solidFill>
                  <a:srgbClr val="FF6600"/>
                </a:solidFill>
                <a:latin typeface="Calibri" pitchFamily="34" charset="0"/>
                <a:ea typeface="MS PGothic" pitchFamily="34" charset="-128"/>
              </a:rPr>
              <a:t>Historical change in the male-to-female ratio of mortality as under-five mortality declined in selected developed countries</a:t>
            </a:r>
          </a:p>
        </p:txBody>
      </p:sp>
      <p:sp>
        <p:nvSpPr>
          <p:cNvPr id="26627" name="Line 3"/>
          <p:cNvSpPr>
            <a:spLocks noChangeShapeType="1"/>
          </p:cNvSpPr>
          <p:nvPr/>
        </p:nvSpPr>
        <p:spPr bwMode="auto">
          <a:xfrm>
            <a:off x="0" y="685800"/>
            <a:ext cx="0"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eaLnBrk="0" hangingPunct="0">
              <a:defRPr/>
            </a:pPr>
            <a:endParaRPr lang="en-US">
              <a:latin typeface="Calibri" charset="0"/>
              <a:ea typeface="ＭＳ Ｐゴシック" charset="0"/>
            </a:endParaRPr>
          </a:p>
        </p:txBody>
      </p:sp>
      <p:sp>
        <p:nvSpPr>
          <p:cNvPr id="26628" name="Line 4"/>
          <p:cNvSpPr>
            <a:spLocks noChangeShapeType="1"/>
          </p:cNvSpPr>
          <p:nvPr/>
        </p:nvSpPr>
        <p:spPr bwMode="auto">
          <a:xfrm>
            <a:off x="0" y="685800"/>
            <a:ext cx="0"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eaLnBrk="0" hangingPunct="0">
              <a:defRPr/>
            </a:pPr>
            <a:endParaRPr lang="en-US">
              <a:latin typeface="Calibri" charset="0"/>
              <a:ea typeface="ＭＳ Ｐゴシック" charset="0"/>
            </a:endParaRPr>
          </a:p>
        </p:txBody>
      </p:sp>
      <p:sp>
        <p:nvSpPr>
          <p:cNvPr id="26629" name="Rectangle 5"/>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a:effectLst/>
          <a:extLst>
            <a:ext uri="{AF507438-7753-43e0-B8FC-AC1667EBCBE1}"/>
          </a:extLst>
        </p:spPr>
        <p:txBody>
          <a:bodyPr wrap="none" anchor="ctr"/>
          <a:lstStyle/>
          <a:p>
            <a:pPr algn="ctr">
              <a:defRPr/>
            </a:pPr>
            <a:endParaRPr lang="en-US" b="0">
              <a:latin typeface="Arial" charset="0"/>
              <a:ea typeface="ＭＳ Ｐゴシック" charset="0"/>
            </a:endParaRPr>
          </a:p>
        </p:txBody>
      </p:sp>
      <p:sp>
        <p:nvSpPr>
          <p:cNvPr id="26630" name="AutoShape 6"/>
          <p:cNvSpPr>
            <a:spLocks noChangeArrowheads="1"/>
          </p:cNvSpPr>
          <p:nvPr/>
        </p:nvSpPr>
        <p:spPr bwMode="auto">
          <a:xfrm flipH="1" flipV="1">
            <a:off x="0" y="381000"/>
            <a:ext cx="9144000" cy="304800"/>
          </a:xfrm>
          <a:prstGeom prst="rtTriangle">
            <a:avLst/>
          </a:prstGeom>
          <a:solidFill>
            <a:schemeClr val="bg2"/>
          </a:solidFill>
          <a:ln>
            <a:noFill/>
          </a:ln>
          <a:effectLst/>
          <a:extLst>
            <a:ext uri="{91240B29-F687-4f45-9708-019B960494DF}"/>
            <a:ext uri="{AF507438-7753-43e0-B8FC-AC1667EBCBE1}"/>
          </a:extLst>
        </p:spPr>
        <p:txBody>
          <a:bodyPr wrap="none" anchor="ctr"/>
          <a:lstStyle/>
          <a:p>
            <a:pPr>
              <a:defRPr/>
            </a:pPr>
            <a:endParaRPr lang="en-US">
              <a:latin typeface="Calibri" charset="0"/>
              <a:ea typeface="ＭＳ Ｐゴシック" charset="0"/>
            </a:endParaRPr>
          </a:p>
        </p:txBody>
      </p:sp>
      <p:cxnSp>
        <p:nvCxnSpPr>
          <p:cNvPr id="123910" name="AutoShape 7"/>
          <p:cNvCxnSpPr>
            <a:cxnSpLocks noChangeShapeType="1"/>
            <a:endCxn id="26629"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26632" name="Rectangle 8"/>
          <p:cNvSpPr>
            <a:spLocks noChangeArrowheads="1"/>
          </p:cNvSpPr>
          <p:nvPr/>
        </p:nvSpPr>
        <p:spPr bwMode="auto">
          <a:xfrm>
            <a:off x="0" y="0"/>
            <a:ext cx="9144000" cy="76200"/>
          </a:xfrm>
          <a:prstGeom prst="rect">
            <a:avLst/>
          </a:prstGeom>
          <a:solidFill>
            <a:srgbClr val="FF6600"/>
          </a:solidFill>
          <a:ln w="6350">
            <a:solidFill>
              <a:schemeClr val="tx1"/>
            </a:solidFill>
            <a:miter lim="800000"/>
            <a:headEnd/>
            <a:tailEnd/>
          </a:ln>
          <a:effectLst/>
          <a:extLst>
            <a:ext uri="{AF507438-7753-43e0-B8FC-AC1667EBCBE1}"/>
          </a:extLst>
        </p:spPr>
        <p:txBody>
          <a:bodyPr wrap="none" anchor="ctr"/>
          <a:lstStyle/>
          <a:p>
            <a:pPr>
              <a:defRPr/>
            </a:pPr>
            <a:endParaRPr lang="en-US">
              <a:latin typeface="Calibri" charset="0"/>
              <a:ea typeface="ＭＳ Ｐゴシック" charset="0"/>
            </a:endParaRPr>
          </a:p>
        </p:txBody>
      </p:sp>
      <p:pic>
        <p:nvPicPr>
          <p:cNvPr id="123912" name="Picture 9" descr="logo"/>
          <p:cNvPicPr>
            <a:picLocks noChangeAspect="1" noChangeArrowheads="1"/>
          </p:cNvPicPr>
          <p:nvPr/>
        </p:nvPicPr>
        <p:blipFill>
          <a:blip r:embed="rId3"/>
          <a:srcRect/>
          <a:stretch>
            <a:fillRect/>
          </a:stretch>
        </p:blipFill>
        <p:spPr bwMode="auto">
          <a:xfrm>
            <a:off x="7620000" y="457200"/>
            <a:ext cx="1081088" cy="915988"/>
          </a:xfrm>
          <a:prstGeom prst="rect">
            <a:avLst/>
          </a:prstGeom>
          <a:noFill/>
          <a:ln w="9525">
            <a:noFill/>
            <a:miter lim="800000"/>
            <a:headEnd/>
            <a:tailEnd/>
          </a:ln>
        </p:spPr>
      </p:pic>
      <p:pic>
        <p:nvPicPr>
          <p:cNvPr id="123913" name="Picture 2" descr="D:\pgerland\projects\Guillot\_work\journal.pmed.1001287.g001.tif"/>
          <p:cNvPicPr>
            <a:picLocks noGrp="1" noChangeAspect="1" noChangeArrowheads="1"/>
          </p:cNvPicPr>
          <p:nvPr>
            <p:ph idx="1"/>
          </p:nvPr>
        </p:nvPicPr>
        <p:blipFill>
          <a:blip r:embed="rId4"/>
          <a:srcRect/>
          <a:stretch>
            <a:fillRect/>
          </a:stretch>
        </p:blipFill>
        <p:spPr>
          <a:xfrm>
            <a:off x="485775" y="1941513"/>
            <a:ext cx="6734175" cy="4918075"/>
          </a:xfrm>
        </p:spPr>
      </p:pic>
      <p:sp>
        <p:nvSpPr>
          <p:cNvPr id="12" name="TextBox 11"/>
          <p:cNvSpPr txBox="1"/>
          <p:nvPr/>
        </p:nvSpPr>
        <p:spPr>
          <a:xfrm>
            <a:off x="6553200" y="6119813"/>
            <a:ext cx="2590800" cy="738187"/>
          </a:xfrm>
          <a:prstGeom prst="rect">
            <a:avLst/>
          </a:prstGeom>
          <a:noFill/>
        </p:spPr>
        <p:txBody>
          <a:bodyPr>
            <a:spAutoFit/>
          </a:bodyPr>
          <a:lstStyle/>
          <a:p>
            <a:pPr fontAlgn="auto">
              <a:spcBef>
                <a:spcPts val="0"/>
              </a:spcBef>
              <a:spcAft>
                <a:spcPts val="0"/>
              </a:spcAft>
              <a:defRPr/>
            </a:pPr>
            <a:r>
              <a:rPr lang="en-US" sz="1050" b="0" i="1" dirty="0">
                <a:latin typeface="+mn-lt"/>
                <a:ea typeface="+mn-ea"/>
              </a:rPr>
              <a:t>Source</a:t>
            </a:r>
            <a:r>
              <a:rPr lang="en-US" sz="1050" b="0" dirty="0">
                <a:latin typeface="+mn-lt"/>
                <a:ea typeface="+mn-ea"/>
              </a:rPr>
              <a:t>: Sawyer, C.C. 2012. "Child Mortality Estimation: Estimating Sex Differences in Childhood Mortality since the 1970s." </a:t>
            </a:r>
            <a:r>
              <a:rPr lang="en-US" sz="1050" b="0" i="1" dirty="0" err="1">
                <a:latin typeface="+mn-lt"/>
                <a:ea typeface="+mn-ea"/>
              </a:rPr>
              <a:t>PLoS</a:t>
            </a:r>
            <a:r>
              <a:rPr lang="en-US" sz="1050" b="0" i="1" dirty="0">
                <a:latin typeface="+mn-lt"/>
                <a:ea typeface="+mn-ea"/>
              </a:rPr>
              <a:t> Med 9(8):e1001287.</a:t>
            </a:r>
            <a:endParaRPr lang="en-US" sz="1050" b="0" dirty="0">
              <a:latin typeface="+mn-lt"/>
              <a:ea typeface="+mn-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3" name="Object 4"/>
          <p:cNvGraphicFramePr>
            <a:graphicFrameLocks noGrp="1" noChangeAspect="1"/>
          </p:cNvGraphicFramePr>
          <p:nvPr>
            <p:ph idx="1"/>
          </p:nvPr>
        </p:nvGraphicFramePr>
        <p:xfrm>
          <a:off x="457200" y="1692275"/>
          <a:ext cx="8229600" cy="4341813"/>
        </p:xfrm>
        <a:graphic>
          <a:graphicData uri="http://schemas.openxmlformats.org/presentationml/2006/ole">
            <p:oleObj spid="_x0000_s125953" r:id="rId3" imgW="8230313" imgH="4340728" progId="Excel.Chart.8">
              <p:embed/>
            </p:oleObj>
          </a:graphicData>
        </a:graphic>
      </p:graphicFrame>
      <p:sp>
        <p:nvSpPr>
          <p:cNvPr id="125954" name="Title 1"/>
          <p:cNvSpPr>
            <a:spLocks noGrp="1"/>
          </p:cNvSpPr>
          <p:nvPr>
            <p:ph type="title" idx="4294967295"/>
          </p:nvPr>
        </p:nvSpPr>
        <p:spPr/>
        <p:txBody>
          <a:bodyPr/>
          <a:lstStyle/>
          <a:p>
            <a:r>
              <a:rPr lang="en-US" sz="2800" b="1" smtClean="0">
                <a:solidFill>
                  <a:srgbClr val="FF6600"/>
                </a:solidFill>
                <a:latin typeface="Calibri Light"/>
                <a:ea typeface="MS PGothic" pitchFamily="34" charset="-128"/>
              </a:rPr>
              <a:t>How to identify the “real” gender gap?</a:t>
            </a:r>
          </a:p>
        </p:txBody>
      </p:sp>
      <p:sp>
        <p:nvSpPr>
          <p:cNvPr id="125955" name="Text Box 5"/>
          <p:cNvSpPr txBox="1">
            <a:spLocks noChangeArrowheads="1"/>
          </p:cNvSpPr>
          <p:nvPr/>
        </p:nvSpPr>
        <p:spPr bwMode="auto">
          <a:xfrm>
            <a:off x="914400" y="6172200"/>
            <a:ext cx="5562600" cy="276225"/>
          </a:xfrm>
          <a:prstGeom prst="rect">
            <a:avLst/>
          </a:prstGeom>
          <a:noFill/>
          <a:ln w="9525">
            <a:noFill/>
            <a:miter lim="800000"/>
            <a:headEnd/>
            <a:tailEnd/>
          </a:ln>
        </p:spPr>
        <p:txBody>
          <a:bodyPr>
            <a:spAutoFit/>
          </a:bodyPr>
          <a:lstStyle/>
          <a:p>
            <a:pPr eaLnBrk="0" hangingPunct="0">
              <a:spcBef>
                <a:spcPct val="50000"/>
              </a:spcBef>
            </a:pPr>
            <a:r>
              <a:rPr lang="en-GB" sz="1200"/>
              <a:t>Source: Constructed based on data from United Nations Population Division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r>
              <a:rPr lang="en-US" sz="2800" b="1" smtClean="0">
                <a:solidFill>
                  <a:srgbClr val="FF0000"/>
                </a:solidFill>
                <a:ea typeface="MS PGothic" pitchFamily="34" charset="-128"/>
              </a:rPr>
              <a:t>Key messages</a:t>
            </a:r>
          </a:p>
        </p:txBody>
      </p:sp>
      <p:sp>
        <p:nvSpPr>
          <p:cNvPr id="126978" name="Content Placeholder 2"/>
          <p:cNvSpPr>
            <a:spLocks noGrp="1"/>
          </p:cNvSpPr>
          <p:nvPr>
            <p:ph idx="1"/>
          </p:nvPr>
        </p:nvSpPr>
        <p:spPr/>
        <p:txBody>
          <a:bodyPr/>
          <a:lstStyle/>
          <a:p>
            <a:r>
              <a:rPr lang="en-US" smtClean="0">
                <a:ea typeface="MS PGothic" pitchFamily="34" charset="-128"/>
              </a:rPr>
              <a:t>Gender issues, not limited to basic ones</a:t>
            </a:r>
          </a:p>
          <a:p>
            <a:r>
              <a:rPr lang="en-US" smtClean="0">
                <a:ea typeface="MS PGothic" pitchFamily="34" charset="-128"/>
              </a:rPr>
              <a:t>Available data and limitations</a:t>
            </a:r>
          </a:p>
          <a:p>
            <a:r>
              <a:rPr lang="en-US" smtClean="0">
                <a:ea typeface="MS PGothic" pitchFamily="34" charset="-128"/>
              </a:rPr>
              <a:t>Quality of data and reflection on future data collection</a:t>
            </a:r>
          </a:p>
          <a:p>
            <a:r>
              <a:rPr lang="en-US" smtClean="0">
                <a:ea typeface="MS PGothic" pitchFamily="34" charset="-128"/>
              </a:rPr>
              <a:t>Analysis: biological vs social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457200" y="2514600"/>
            <a:ext cx="8229600" cy="3611563"/>
          </a:xfrm>
        </p:spPr>
        <p:txBody>
          <a:bodyPr/>
          <a:lstStyle/>
          <a:p>
            <a:pPr marL="0" indent="0" algn="ctr">
              <a:buFontTx/>
              <a:buNone/>
            </a:pPr>
            <a:r>
              <a:rPr lang="en-US" b="1" smtClean="0">
                <a:solidFill>
                  <a:srgbClr val="FF6600"/>
                </a:solidFill>
                <a:ea typeface="MS PGothic" pitchFamily="34" charset="-128"/>
              </a:rPr>
              <a:t>Gender issues in health: examples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smtClean="0">
                <a:solidFill>
                  <a:srgbClr val="FF0000"/>
                </a:solidFill>
                <a:ea typeface="MS PGothic" pitchFamily="34" charset="-128"/>
              </a:rPr>
              <a:t>Group exercises</a:t>
            </a:r>
          </a:p>
        </p:txBody>
      </p:sp>
      <p:sp>
        <p:nvSpPr>
          <p:cNvPr id="128002" name="Content Placeholder 2"/>
          <p:cNvSpPr>
            <a:spLocks noGrp="1"/>
          </p:cNvSpPr>
          <p:nvPr>
            <p:ph idx="1"/>
          </p:nvPr>
        </p:nvSpPr>
        <p:spPr>
          <a:xfrm>
            <a:off x="457200" y="1600200"/>
            <a:ext cx="8229600" cy="1524000"/>
          </a:xfrm>
        </p:spPr>
        <p:txBody>
          <a:bodyPr/>
          <a:lstStyle/>
          <a:p>
            <a:pPr marL="0" indent="0">
              <a:buFontTx/>
              <a:buNone/>
            </a:pPr>
            <a:r>
              <a:rPr lang="en-US" smtClean="0">
                <a:ea typeface="MS PGothic" pitchFamily="34" charset="-128"/>
              </a:rPr>
              <a:t>Prepare a table on </a:t>
            </a:r>
            <a:r>
              <a:rPr lang="en-US" u="sng" smtClean="0">
                <a:ea typeface="MS PGothic" pitchFamily="34" charset="-128"/>
              </a:rPr>
              <a:t>gender issues</a:t>
            </a:r>
            <a:r>
              <a:rPr lang="en-US" smtClean="0">
                <a:ea typeface="MS PGothic" pitchFamily="34" charset="-128"/>
              </a:rPr>
              <a:t>, </a:t>
            </a:r>
            <a:r>
              <a:rPr lang="en-US" u="sng" smtClean="0">
                <a:ea typeface="MS PGothic" pitchFamily="34" charset="-128"/>
              </a:rPr>
              <a:t>data needed</a:t>
            </a:r>
            <a:r>
              <a:rPr lang="en-US" smtClean="0">
                <a:ea typeface="MS PGothic" pitchFamily="34" charset="-128"/>
              </a:rPr>
              <a:t> and </a:t>
            </a:r>
            <a:r>
              <a:rPr lang="en-US" u="sng" smtClean="0">
                <a:ea typeface="MS PGothic" pitchFamily="34" charset="-128"/>
              </a:rPr>
              <a:t>sources of data </a:t>
            </a:r>
            <a:r>
              <a:rPr lang="en-US" smtClean="0">
                <a:ea typeface="MS PGothic" pitchFamily="34" charset="-128"/>
              </a:rPr>
              <a:t>for the topic health risk factors (life style related)</a:t>
            </a:r>
          </a:p>
          <a:p>
            <a:pPr marL="0" indent="0">
              <a:buFontTx/>
              <a:buNone/>
            </a:pPr>
            <a:endParaRPr lang="en-US" smtClean="0">
              <a:ea typeface="MS PGothic" pitchFamily="3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endParaRPr lang="en-US" smtClean="0">
              <a:ea typeface="MS PGothic" pitchFamily="34" charset="-128"/>
            </a:endParaRPr>
          </a:p>
        </p:txBody>
      </p:sp>
      <p:graphicFrame>
        <p:nvGraphicFramePr>
          <p:cNvPr id="5" name="Content Placeholder 4"/>
          <p:cNvGraphicFramePr>
            <a:graphicFrameLocks noGrp="1"/>
          </p:cNvGraphicFramePr>
          <p:nvPr>
            <p:ph idx="1"/>
          </p:nvPr>
        </p:nvGraphicFramePr>
        <p:xfrm>
          <a:off x="457200" y="1600200"/>
          <a:ext cx="8229600" cy="4419600"/>
        </p:xfrm>
        <a:graphic>
          <a:graphicData uri="http://schemas.openxmlformats.org/drawingml/2006/table">
            <a:tbl>
              <a:tblPr firstRow="1" bandRow="1">
                <a:tableStyleId>{5C22544A-7EE6-4342-B048-85BDC9FD1C3A}</a:tableStyleId>
              </a:tblPr>
              <a:tblGrid>
                <a:gridCol w="2743200"/>
                <a:gridCol w="2743200"/>
                <a:gridCol w="2743200"/>
              </a:tblGrid>
              <a:tr h="1385407">
                <a:tc>
                  <a:txBody>
                    <a:bodyPr/>
                    <a:lstStyle/>
                    <a:p>
                      <a:r>
                        <a:rPr lang="en-US" sz="2000" dirty="0" smtClean="0"/>
                        <a:t>Example of gender issues</a:t>
                      </a:r>
                      <a:endParaRPr lang="en-US" sz="2000" dirty="0"/>
                    </a:p>
                  </a:txBody>
                  <a:tcPr>
                    <a:solidFill>
                      <a:srgbClr val="3366FF"/>
                    </a:solidFill>
                  </a:tcPr>
                </a:tc>
                <a:tc>
                  <a:txBody>
                    <a:bodyPr/>
                    <a:lstStyle/>
                    <a:p>
                      <a:r>
                        <a:rPr lang="en-US" sz="2000" dirty="0" smtClean="0"/>
                        <a:t>Data needed</a:t>
                      </a:r>
                      <a:endParaRPr lang="en-US" sz="2000" dirty="0"/>
                    </a:p>
                  </a:txBody>
                  <a:tcPr>
                    <a:solidFill>
                      <a:srgbClr val="3366FF"/>
                    </a:solidFill>
                  </a:tcPr>
                </a:tc>
                <a:tc>
                  <a:txBody>
                    <a:bodyPr/>
                    <a:lstStyle/>
                    <a:p>
                      <a:r>
                        <a:rPr lang="en-US" sz="2000" dirty="0" smtClean="0"/>
                        <a:t>Data</a:t>
                      </a:r>
                      <a:r>
                        <a:rPr lang="en-US" sz="2000" baseline="0" dirty="0" smtClean="0"/>
                        <a:t> source</a:t>
                      </a:r>
                      <a:endParaRPr lang="en-US" sz="2000" dirty="0"/>
                    </a:p>
                  </a:txBody>
                  <a:tcPr>
                    <a:solidFill>
                      <a:srgbClr val="3366FF"/>
                    </a:solidFill>
                  </a:tcPr>
                </a:tc>
              </a:tr>
              <a:tr h="3034193">
                <a:tc>
                  <a:txBody>
                    <a:bodyPr/>
                    <a:lstStyle/>
                    <a:p>
                      <a:pPr marL="0" marR="0">
                        <a:lnSpc>
                          <a:spcPct val="115000"/>
                        </a:lnSpc>
                        <a:spcBef>
                          <a:spcPts val="0"/>
                        </a:spcBef>
                        <a:spcAft>
                          <a:spcPts val="1000"/>
                        </a:spcAft>
                      </a:pPr>
                      <a:r>
                        <a:rPr lang="en-AU" sz="1800" b="1" dirty="0">
                          <a:effectLst/>
                          <a:latin typeface="Calibri"/>
                          <a:ea typeface="Calibri"/>
                          <a:cs typeface="Times New Roman"/>
                        </a:rPr>
                        <a:t>Are young women or young men more likely current drinkers?</a:t>
                      </a:r>
                      <a:endParaRPr lang="en-US" sz="1800" dirty="0">
                        <a:effectLst/>
                        <a:latin typeface="Calibri"/>
                        <a:ea typeface="Calibri"/>
                        <a:cs typeface="Times New Roman"/>
                      </a:endParaRPr>
                    </a:p>
                  </a:txBody>
                  <a:tcPr marL="0" marR="0" marT="0" marB="0"/>
                </a:tc>
                <a:tc>
                  <a:txBody>
                    <a:bodyPr/>
                    <a:lstStyle/>
                    <a:p>
                      <a:pPr marL="0" marR="0">
                        <a:lnSpc>
                          <a:spcPct val="115000"/>
                        </a:lnSpc>
                        <a:spcBef>
                          <a:spcPts val="0"/>
                        </a:spcBef>
                        <a:spcAft>
                          <a:spcPts val="1000"/>
                        </a:spcAft>
                      </a:pPr>
                      <a:r>
                        <a:rPr lang="en-AU" sz="1800" dirty="0">
                          <a:effectLst/>
                          <a:latin typeface="Calibri"/>
                          <a:ea typeface="Calibri"/>
                          <a:cs typeface="Times New Roman"/>
                        </a:rPr>
                        <a:t>Number of current drinkers by sex and age</a:t>
                      </a:r>
                      <a:endParaRPr lang="en-US" sz="1800" dirty="0">
                        <a:effectLst/>
                        <a:latin typeface="Calibri"/>
                        <a:ea typeface="Calibri"/>
                        <a:cs typeface="Times New Roman"/>
                      </a:endParaRPr>
                    </a:p>
                  </a:txBody>
                  <a:tcPr marL="0" marR="0" marT="0" marB="0"/>
                </a:tc>
                <a:tc>
                  <a:txBody>
                    <a:bodyPr/>
                    <a:lstStyle/>
                    <a:p>
                      <a:pPr marL="0" marR="0">
                        <a:lnSpc>
                          <a:spcPct val="115000"/>
                        </a:lnSpc>
                        <a:spcBef>
                          <a:spcPts val="0"/>
                        </a:spcBef>
                        <a:spcAft>
                          <a:spcPts val="1000"/>
                        </a:spcAft>
                      </a:pPr>
                      <a:r>
                        <a:rPr lang="en-AU" sz="1800" dirty="0">
                          <a:effectLst/>
                          <a:latin typeface="Calibri"/>
                          <a:ea typeface="Calibri"/>
                          <a:cs typeface="Times New Roman"/>
                        </a:rPr>
                        <a:t>Household surveys such as World Health Surveys</a:t>
                      </a:r>
                      <a:endParaRPr lang="en-US" sz="1800" dirty="0">
                        <a:effectLst/>
                        <a:latin typeface="Calibri"/>
                        <a:ea typeface="Calibri"/>
                        <a:cs typeface="Times New Roman"/>
                      </a:endParaRPr>
                    </a:p>
                    <a:p>
                      <a:pPr marL="0" marR="0">
                        <a:lnSpc>
                          <a:spcPct val="115000"/>
                        </a:lnSpc>
                        <a:spcBef>
                          <a:spcPts val="0"/>
                        </a:spcBef>
                        <a:spcAft>
                          <a:spcPts val="1000"/>
                        </a:spcAft>
                      </a:pPr>
                      <a:r>
                        <a:rPr lang="en-AU" sz="1800" dirty="0">
                          <a:effectLst/>
                          <a:latin typeface="Calibri"/>
                          <a:ea typeface="Calibri"/>
                          <a:cs typeface="Times New Roman"/>
                        </a:rPr>
                        <a:t>School-based surveys such as Global School-based Student Health Survey (GSHS)</a:t>
                      </a:r>
                      <a:endParaRPr lang="en-US" sz="1800" dirty="0">
                        <a:effectLst/>
                        <a:latin typeface="Calibri"/>
                        <a:ea typeface="Calibri"/>
                        <a:cs typeface="Times New Roman"/>
                      </a:endParaRPr>
                    </a:p>
                  </a:txBody>
                  <a:tcPr marL="0" marR="0" marT="0" marB="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5"/>
          <p:cNvSpPr>
            <a:spLocks noGrp="1" noChangeArrowheads="1"/>
          </p:cNvSpPr>
          <p:nvPr>
            <p:ph type="title"/>
          </p:nvPr>
        </p:nvSpPr>
        <p:spPr/>
        <p:txBody>
          <a:bodyPr/>
          <a:lstStyle/>
          <a:p>
            <a:r>
              <a:rPr lang="en-GB" sz="2800" b="1" smtClean="0">
                <a:solidFill>
                  <a:srgbClr val="FF6600"/>
                </a:solidFill>
                <a:ea typeface="MS PGothic" pitchFamily="34" charset="-128"/>
              </a:rPr>
              <a:t>Infant mortality rates, by sex</a:t>
            </a:r>
          </a:p>
        </p:txBody>
      </p:sp>
      <p:sp>
        <p:nvSpPr>
          <p:cNvPr id="23554" name="Text Box 5"/>
          <p:cNvSpPr txBox="1">
            <a:spLocks noChangeArrowheads="1"/>
          </p:cNvSpPr>
          <p:nvPr/>
        </p:nvSpPr>
        <p:spPr bwMode="auto">
          <a:xfrm>
            <a:off x="838200" y="6172200"/>
            <a:ext cx="4495800" cy="274638"/>
          </a:xfrm>
          <a:prstGeom prst="rect">
            <a:avLst/>
          </a:prstGeom>
          <a:noFill/>
          <a:ln w="9525">
            <a:noFill/>
            <a:miter lim="800000"/>
            <a:headEnd/>
            <a:tailEnd/>
          </a:ln>
        </p:spPr>
        <p:txBody>
          <a:bodyPr>
            <a:spAutoFit/>
          </a:bodyPr>
          <a:lstStyle/>
          <a:p>
            <a:pPr eaLnBrk="0" hangingPunct="0">
              <a:spcBef>
                <a:spcPct val="50000"/>
              </a:spcBef>
            </a:pPr>
            <a:r>
              <a:rPr lang="en-GB" sz="1200"/>
              <a:t>Source: Based on 2010 Population Prospect</a:t>
            </a:r>
          </a:p>
        </p:txBody>
      </p:sp>
      <p:pic>
        <p:nvPicPr>
          <p:cNvPr id="23555" name="Content Placeholder 3"/>
          <p:cNvPicPr>
            <a:picLocks noGrp="1" noChangeAspect="1"/>
          </p:cNvPicPr>
          <p:nvPr>
            <p:ph idx="1"/>
          </p:nvPr>
        </p:nvPicPr>
        <p:blipFill>
          <a:blip r:embed="rId3"/>
          <a:srcRect t="5803" b="5803"/>
          <a:stretch>
            <a:fillRect/>
          </a:stretch>
        </p:blip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5" name="Rectangle 12"/>
          <p:cNvSpPr>
            <a:spLocks noGrp="1" noChangeArrowheads="1"/>
          </p:cNvSpPr>
          <p:nvPr>
            <p:ph type="title"/>
          </p:nvPr>
        </p:nvSpPr>
        <p:spPr/>
        <p:txBody>
          <a:bodyPr/>
          <a:lstStyle/>
          <a:p>
            <a:r>
              <a:rPr lang="en-AU" sz="2800" b="1" smtClean="0">
                <a:solidFill>
                  <a:srgbClr val="FF6600"/>
                </a:solidFill>
                <a:latin typeface="Calibri Light"/>
                <a:ea typeface="MS PGothic" pitchFamily="34" charset="-128"/>
              </a:rPr>
              <a:t>Treatment of diarrhoea</a:t>
            </a:r>
            <a:endParaRPr lang="en-GB" sz="2800" b="1" smtClean="0">
              <a:solidFill>
                <a:srgbClr val="FF6600"/>
              </a:solidFill>
              <a:latin typeface="Calibri Light"/>
              <a:ea typeface="MS PGothic" pitchFamily="34" charset="-128"/>
            </a:endParaRPr>
          </a:p>
        </p:txBody>
      </p:sp>
      <p:graphicFrame>
        <p:nvGraphicFramePr>
          <p:cNvPr id="31943" name="Object 199"/>
          <p:cNvGraphicFramePr>
            <a:graphicFrameLocks noGrp="1" noChangeAspect="1"/>
          </p:cNvGraphicFramePr>
          <p:nvPr>
            <p:ph sz="half" idx="1"/>
          </p:nvPr>
        </p:nvGraphicFramePr>
        <p:xfrm>
          <a:off x="457200" y="2046288"/>
          <a:ext cx="4038600" cy="3632200"/>
        </p:xfrm>
        <a:graphic>
          <a:graphicData uri="http://schemas.openxmlformats.org/presentationml/2006/ole">
            <p:oleObj spid="_x0000_s31943" name="Chart" r:id="rId3" imgW="4076510" imgH="3666958" progId="Excel.Chart.8">
              <p:embed/>
            </p:oleObj>
          </a:graphicData>
        </a:graphic>
      </p:graphicFrame>
      <p:graphicFrame>
        <p:nvGraphicFramePr>
          <p:cNvPr id="31944" name="Object 200"/>
          <p:cNvGraphicFramePr>
            <a:graphicFrameLocks noGrp="1" noChangeAspect="1"/>
          </p:cNvGraphicFramePr>
          <p:nvPr>
            <p:ph sz="half" idx="2"/>
          </p:nvPr>
        </p:nvGraphicFramePr>
        <p:xfrm>
          <a:off x="4648200" y="2057400"/>
          <a:ext cx="4038600" cy="3581400"/>
        </p:xfrm>
        <a:graphic>
          <a:graphicData uri="http://schemas.openxmlformats.org/presentationml/2006/ole">
            <p:oleObj spid="_x0000_s31944" name="Chart" r:id="rId4" imgW="4438555" imgH="3647956" progId="Excel.Chart.8">
              <p:embed/>
            </p:oleObj>
          </a:graphicData>
        </a:graphic>
      </p:graphicFrame>
      <p:sp>
        <p:nvSpPr>
          <p:cNvPr id="31946" name="Text Box 5"/>
          <p:cNvSpPr txBox="1">
            <a:spLocks noChangeArrowheads="1"/>
          </p:cNvSpPr>
          <p:nvPr/>
        </p:nvSpPr>
        <p:spPr bwMode="auto">
          <a:xfrm>
            <a:off x="838200" y="6172200"/>
            <a:ext cx="4495800" cy="274638"/>
          </a:xfrm>
          <a:prstGeom prst="rect">
            <a:avLst/>
          </a:prstGeom>
          <a:noFill/>
          <a:ln w="9525">
            <a:noFill/>
            <a:miter lim="800000"/>
            <a:headEnd/>
            <a:tailEnd/>
          </a:ln>
        </p:spPr>
        <p:txBody>
          <a:bodyPr>
            <a:spAutoFit/>
          </a:bodyPr>
          <a:lstStyle/>
          <a:p>
            <a:pPr eaLnBrk="0" hangingPunct="0">
              <a:spcBef>
                <a:spcPct val="50000"/>
              </a:spcBef>
            </a:pPr>
            <a:r>
              <a:rPr lang="en-GB" sz="1200"/>
              <a:t>Source: Constructed based on DHS data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p:cNvSpPr>
            <a:spLocks noGrp="1" noChangeArrowheads="1"/>
          </p:cNvSpPr>
          <p:nvPr>
            <p:ph type="title"/>
          </p:nvPr>
        </p:nvSpPr>
        <p:spPr/>
        <p:txBody>
          <a:bodyPr/>
          <a:lstStyle/>
          <a:p>
            <a:r>
              <a:rPr lang="en-US" sz="2200" b="1" smtClean="0">
                <a:solidFill>
                  <a:srgbClr val="FF6600"/>
                </a:solidFill>
                <a:ea typeface="MS PGothic" pitchFamily="34" charset="-128"/>
              </a:rPr>
              <a:t>Gender differential in Life expectancy at birth</a:t>
            </a:r>
          </a:p>
        </p:txBody>
      </p:sp>
      <p:graphicFrame>
        <p:nvGraphicFramePr>
          <p:cNvPr id="5" name="Chart 4"/>
          <p:cNvGraphicFramePr>
            <a:graphicFrameLocks/>
          </p:cNvGraphicFramePr>
          <p:nvPr/>
        </p:nvGraphicFramePr>
        <p:xfrm>
          <a:off x="228600" y="1676400"/>
          <a:ext cx="880745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32771" name="Text Box 5"/>
          <p:cNvSpPr txBox="1">
            <a:spLocks noChangeArrowheads="1"/>
          </p:cNvSpPr>
          <p:nvPr/>
        </p:nvSpPr>
        <p:spPr bwMode="auto">
          <a:xfrm>
            <a:off x="838200" y="6172200"/>
            <a:ext cx="4495800" cy="274638"/>
          </a:xfrm>
          <a:prstGeom prst="rect">
            <a:avLst/>
          </a:prstGeom>
          <a:noFill/>
          <a:ln w="9525">
            <a:noFill/>
            <a:miter lim="800000"/>
            <a:headEnd/>
            <a:tailEnd/>
          </a:ln>
        </p:spPr>
        <p:txBody>
          <a:bodyPr>
            <a:spAutoFit/>
          </a:bodyPr>
          <a:lstStyle/>
          <a:p>
            <a:pPr eaLnBrk="0" hangingPunct="0">
              <a:spcBef>
                <a:spcPct val="50000"/>
              </a:spcBef>
            </a:pPr>
            <a:r>
              <a:rPr lang="en-GB" sz="1200"/>
              <a:t>Source: Based on 2010 Population Prospect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29" name="Title 1"/>
          <p:cNvSpPr>
            <a:spLocks noGrp="1"/>
          </p:cNvSpPr>
          <p:nvPr>
            <p:ph type="title"/>
          </p:nvPr>
        </p:nvSpPr>
        <p:spPr/>
        <p:txBody>
          <a:bodyPr/>
          <a:lstStyle/>
          <a:p>
            <a:r>
              <a:rPr lang="en-US" sz="2200" b="1" smtClean="0">
                <a:solidFill>
                  <a:srgbClr val="FF6600"/>
                </a:solidFill>
                <a:ea typeface="MS PGothic" pitchFamily="34" charset="-128"/>
              </a:rPr>
              <a:t>Life expectancy at birth</a:t>
            </a:r>
          </a:p>
        </p:txBody>
      </p:sp>
      <p:graphicFrame>
        <p:nvGraphicFramePr>
          <p:cNvPr id="60528" name="Object 112"/>
          <p:cNvGraphicFramePr>
            <a:graphicFrameLocks noChangeAspect="1"/>
          </p:cNvGraphicFramePr>
          <p:nvPr/>
        </p:nvGraphicFramePr>
        <p:xfrm>
          <a:off x="685800" y="1600200"/>
          <a:ext cx="7791450" cy="4505325"/>
        </p:xfrm>
        <a:graphic>
          <a:graphicData uri="http://schemas.openxmlformats.org/presentationml/2006/ole">
            <p:oleObj spid="_x0000_s60528" name="Chart" r:id="rId3" imgW="7791474" imgH="4505563" progId="Excel.Chart.8">
              <p:embed/>
            </p:oleObj>
          </a:graphicData>
        </a:graphic>
      </p:graphicFrame>
      <p:sp>
        <p:nvSpPr>
          <p:cNvPr id="60421" name="Oval 5"/>
          <p:cNvSpPr>
            <a:spLocks noChangeArrowheads="1"/>
          </p:cNvSpPr>
          <p:nvPr/>
        </p:nvSpPr>
        <p:spPr bwMode="auto">
          <a:xfrm>
            <a:off x="1524000" y="1752600"/>
            <a:ext cx="7162800" cy="2895600"/>
          </a:xfrm>
          <a:prstGeom prst="ellipse">
            <a:avLst/>
          </a:prstGeom>
          <a:noFill/>
          <a:ln w="9525">
            <a:solidFill>
              <a:srgbClr val="FF6600"/>
            </a:solidFill>
            <a:round/>
            <a:headEnd/>
            <a:tailEnd/>
          </a:ln>
        </p:spPr>
        <p:txBody>
          <a:bodyPr wrap="none" anchor="ctr"/>
          <a:lstStyle/>
          <a:p>
            <a:pPr eaLnBrk="0" hangingPunct="0"/>
            <a:endParaRPr lang="en-US"/>
          </a:p>
        </p:txBody>
      </p:sp>
      <p:sp>
        <p:nvSpPr>
          <p:cNvPr id="60422" name="Text Box 6"/>
          <p:cNvSpPr txBox="1">
            <a:spLocks noChangeArrowheads="1"/>
          </p:cNvSpPr>
          <p:nvPr/>
        </p:nvSpPr>
        <p:spPr bwMode="auto">
          <a:xfrm>
            <a:off x="2590800" y="2286000"/>
            <a:ext cx="1447800" cy="517525"/>
          </a:xfrm>
          <a:prstGeom prst="rect">
            <a:avLst/>
          </a:prstGeom>
          <a:noFill/>
          <a:ln w="9525">
            <a:noFill/>
            <a:miter lim="800000"/>
            <a:headEnd/>
            <a:tailEnd/>
          </a:ln>
        </p:spPr>
        <p:txBody>
          <a:bodyPr>
            <a:spAutoFit/>
          </a:bodyPr>
          <a:lstStyle/>
          <a:p>
            <a:pPr eaLnBrk="0" hangingPunct="0">
              <a:spcBef>
                <a:spcPct val="50000"/>
              </a:spcBef>
            </a:pPr>
            <a:r>
              <a:rPr lang="en-GB" sz="1400" b="0"/>
              <a:t>Women live longer than men</a:t>
            </a:r>
          </a:p>
        </p:txBody>
      </p:sp>
      <p:sp>
        <p:nvSpPr>
          <p:cNvPr id="60423" name="Oval 7"/>
          <p:cNvSpPr>
            <a:spLocks noChangeArrowheads="1"/>
          </p:cNvSpPr>
          <p:nvPr/>
        </p:nvSpPr>
        <p:spPr bwMode="auto">
          <a:xfrm>
            <a:off x="5029200" y="1981200"/>
            <a:ext cx="1828800" cy="914400"/>
          </a:xfrm>
          <a:prstGeom prst="ellipse">
            <a:avLst/>
          </a:prstGeom>
          <a:noFill/>
          <a:ln w="9525">
            <a:solidFill>
              <a:srgbClr val="FF6600"/>
            </a:solidFill>
            <a:round/>
            <a:headEnd/>
            <a:tailEnd/>
          </a:ln>
        </p:spPr>
        <p:txBody>
          <a:bodyPr wrap="none" anchor="ctr"/>
          <a:lstStyle/>
          <a:p>
            <a:pPr eaLnBrk="0" hangingPunct="0"/>
            <a:endParaRPr lang="en-US"/>
          </a:p>
        </p:txBody>
      </p:sp>
      <p:sp>
        <p:nvSpPr>
          <p:cNvPr id="60424" name="Text Box 8"/>
          <p:cNvSpPr txBox="1">
            <a:spLocks noChangeArrowheads="1"/>
          </p:cNvSpPr>
          <p:nvPr/>
        </p:nvSpPr>
        <p:spPr bwMode="auto">
          <a:xfrm>
            <a:off x="7086600" y="2362200"/>
            <a:ext cx="1371600" cy="517525"/>
          </a:xfrm>
          <a:prstGeom prst="rect">
            <a:avLst/>
          </a:prstGeom>
          <a:noFill/>
          <a:ln w="9525">
            <a:noFill/>
            <a:miter lim="800000"/>
            <a:headEnd/>
            <a:tailEnd/>
          </a:ln>
        </p:spPr>
        <p:txBody>
          <a:bodyPr>
            <a:spAutoFit/>
          </a:bodyPr>
          <a:lstStyle/>
          <a:p>
            <a:pPr eaLnBrk="0" hangingPunct="0">
              <a:spcBef>
                <a:spcPct val="50000"/>
              </a:spcBef>
            </a:pPr>
            <a:r>
              <a:rPr lang="en-GB" sz="1400" b="0"/>
              <a:t>Unhealthy life style for men</a:t>
            </a:r>
          </a:p>
        </p:txBody>
      </p:sp>
      <p:sp>
        <p:nvSpPr>
          <p:cNvPr id="60425" name="Oval 9"/>
          <p:cNvSpPr>
            <a:spLocks noChangeArrowheads="1"/>
          </p:cNvSpPr>
          <p:nvPr/>
        </p:nvSpPr>
        <p:spPr bwMode="auto">
          <a:xfrm>
            <a:off x="1828800" y="3886200"/>
            <a:ext cx="1981200" cy="1295400"/>
          </a:xfrm>
          <a:prstGeom prst="ellipse">
            <a:avLst/>
          </a:prstGeom>
          <a:noFill/>
          <a:ln w="9525">
            <a:solidFill>
              <a:srgbClr val="FF6600"/>
            </a:solidFill>
            <a:round/>
            <a:headEnd/>
            <a:tailEnd/>
          </a:ln>
        </p:spPr>
        <p:txBody>
          <a:bodyPr wrap="none" anchor="ctr"/>
          <a:lstStyle/>
          <a:p>
            <a:pPr eaLnBrk="0" hangingPunct="0"/>
            <a:endParaRPr lang="en-US"/>
          </a:p>
        </p:txBody>
      </p:sp>
      <p:sp>
        <p:nvSpPr>
          <p:cNvPr id="60426" name="Text Box 10"/>
          <p:cNvSpPr txBox="1">
            <a:spLocks noChangeArrowheads="1"/>
          </p:cNvSpPr>
          <p:nvPr/>
        </p:nvSpPr>
        <p:spPr bwMode="auto">
          <a:xfrm>
            <a:off x="1447800" y="4724400"/>
            <a:ext cx="1752600" cy="730250"/>
          </a:xfrm>
          <a:prstGeom prst="rect">
            <a:avLst/>
          </a:prstGeom>
          <a:noFill/>
          <a:ln w="9525">
            <a:noFill/>
            <a:miter lim="800000"/>
            <a:headEnd/>
            <a:tailEnd/>
          </a:ln>
        </p:spPr>
        <p:txBody>
          <a:bodyPr>
            <a:spAutoFit/>
          </a:bodyPr>
          <a:lstStyle/>
          <a:p>
            <a:pPr eaLnBrk="0" hangingPunct="0">
              <a:spcBef>
                <a:spcPct val="50000"/>
              </a:spcBef>
            </a:pPr>
            <a:r>
              <a:rPr lang="en-GB" sz="1400" b="0"/>
              <a:t>Higher mortality level; HIV/AIDS; maternal mortality</a:t>
            </a:r>
          </a:p>
        </p:txBody>
      </p:sp>
      <p:sp>
        <p:nvSpPr>
          <p:cNvPr id="60427" name="Oval 11"/>
          <p:cNvSpPr>
            <a:spLocks noChangeArrowheads="1"/>
          </p:cNvSpPr>
          <p:nvPr/>
        </p:nvSpPr>
        <p:spPr bwMode="auto">
          <a:xfrm>
            <a:off x="6858000" y="4648200"/>
            <a:ext cx="685800" cy="381000"/>
          </a:xfrm>
          <a:prstGeom prst="ellipse">
            <a:avLst/>
          </a:prstGeom>
          <a:noFill/>
          <a:ln w="9525">
            <a:solidFill>
              <a:srgbClr val="FF6600"/>
            </a:solidFill>
            <a:round/>
            <a:headEnd/>
            <a:tailEnd/>
          </a:ln>
        </p:spPr>
        <p:txBody>
          <a:bodyPr wrap="none" anchor="ctr"/>
          <a:lstStyle/>
          <a:p>
            <a:pPr eaLnBrk="0" hangingPunct="0"/>
            <a:endParaRPr lang="en-US"/>
          </a:p>
        </p:txBody>
      </p:sp>
      <p:sp>
        <p:nvSpPr>
          <p:cNvPr id="60428" name="Text Box 12"/>
          <p:cNvSpPr txBox="1">
            <a:spLocks noChangeArrowheads="1"/>
          </p:cNvSpPr>
          <p:nvPr/>
        </p:nvSpPr>
        <p:spPr bwMode="auto">
          <a:xfrm>
            <a:off x="7696200" y="4800600"/>
            <a:ext cx="1143000" cy="304800"/>
          </a:xfrm>
          <a:prstGeom prst="rect">
            <a:avLst/>
          </a:prstGeom>
          <a:noFill/>
          <a:ln w="9525">
            <a:noFill/>
            <a:miter lim="800000"/>
            <a:headEnd/>
            <a:tailEnd/>
          </a:ln>
        </p:spPr>
        <p:txBody>
          <a:bodyPr>
            <a:spAutoFit/>
          </a:bodyPr>
          <a:lstStyle/>
          <a:p>
            <a:pPr eaLnBrk="0" hangingPunct="0">
              <a:spcBef>
                <a:spcPct val="50000"/>
              </a:spcBef>
            </a:pPr>
            <a:r>
              <a:rPr lang="en-GB" sz="1400" b="0"/>
              <a:t>What is this?</a:t>
            </a:r>
          </a:p>
        </p:txBody>
      </p:sp>
      <p:sp>
        <p:nvSpPr>
          <p:cNvPr id="60538" name="Text Box 5"/>
          <p:cNvSpPr txBox="1">
            <a:spLocks noChangeArrowheads="1"/>
          </p:cNvSpPr>
          <p:nvPr/>
        </p:nvSpPr>
        <p:spPr bwMode="auto">
          <a:xfrm>
            <a:off x="838200" y="6172200"/>
            <a:ext cx="4495800" cy="274638"/>
          </a:xfrm>
          <a:prstGeom prst="rect">
            <a:avLst/>
          </a:prstGeom>
          <a:noFill/>
          <a:ln w="9525">
            <a:noFill/>
            <a:miter lim="800000"/>
            <a:headEnd/>
            <a:tailEnd/>
          </a:ln>
        </p:spPr>
        <p:txBody>
          <a:bodyPr>
            <a:spAutoFit/>
          </a:bodyPr>
          <a:lstStyle/>
          <a:p>
            <a:pPr eaLnBrk="0" hangingPunct="0">
              <a:spcBef>
                <a:spcPct val="50000"/>
              </a:spcBef>
            </a:pPr>
            <a:r>
              <a:rPr lang="en-GB" sz="1200"/>
              <a:t>Source: Based on 2010 Population Prospect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blinds(horizontal)">
                                      <p:cBhvr>
                                        <p:cTn id="7" dur="500"/>
                                        <p:tgtEl>
                                          <p:spTgt spid="60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0422"/>
                                        </p:tgtEl>
                                        <p:attrNameLst>
                                          <p:attrName>style.visibility</p:attrName>
                                        </p:attrNameLst>
                                      </p:cBhvr>
                                      <p:to>
                                        <p:strVal val="visible"/>
                                      </p:to>
                                    </p:set>
                                    <p:animEffect transition="in" filter="box(in)">
                                      <p:cBhvr>
                                        <p:cTn id="12" dur="500"/>
                                        <p:tgtEl>
                                          <p:spTgt spid="604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grpId="1" nodeType="clickEffect">
                                  <p:stCondLst>
                                    <p:cond delay="0"/>
                                  </p:stCondLst>
                                  <p:childTnLst>
                                    <p:anim calcmode="lin" valueType="num">
                                      <p:cBhvr additive="base">
                                        <p:cTn id="16" dur="500"/>
                                        <p:tgtEl>
                                          <p:spTgt spid="60421"/>
                                        </p:tgtEl>
                                        <p:attrNameLst>
                                          <p:attrName>ppt_x</p:attrName>
                                        </p:attrNameLst>
                                      </p:cBhvr>
                                      <p:tavLst>
                                        <p:tav tm="0">
                                          <p:val>
                                            <p:strVal val="ppt_x"/>
                                          </p:val>
                                        </p:tav>
                                        <p:tav tm="100000">
                                          <p:val>
                                            <p:strVal val="ppt_x"/>
                                          </p:val>
                                        </p:tav>
                                      </p:tavLst>
                                    </p:anim>
                                    <p:anim calcmode="lin" valueType="num">
                                      <p:cBhvr additive="base">
                                        <p:cTn id="17" dur="500"/>
                                        <p:tgtEl>
                                          <p:spTgt spid="60421"/>
                                        </p:tgtEl>
                                        <p:attrNameLst>
                                          <p:attrName>ppt_y</p:attrName>
                                        </p:attrNameLst>
                                      </p:cBhvr>
                                      <p:tavLst>
                                        <p:tav tm="0">
                                          <p:val>
                                            <p:strVal val="ppt_y"/>
                                          </p:val>
                                        </p:tav>
                                        <p:tav tm="100000">
                                          <p:val>
                                            <p:strVal val="1+ppt_h/2"/>
                                          </p:val>
                                        </p:tav>
                                      </p:tavLst>
                                    </p:anim>
                                    <p:set>
                                      <p:cBhvr>
                                        <p:cTn id="18" dur="1" fill="hold">
                                          <p:stCondLst>
                                            <p:cond delay="499"/>
                                          </p:stCondLst>
                                        </p:cTn>
                                        <p:tgtEl>
                                          <p:spTgt spid="60421"/>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60422"/>
                                        </p:tgtEl>
                                        <p:attrNameLst>
                                          <p:attrName>ppt_x</p:attrName>
                                        </p:attrNameLst>
                                      </p:cBhvr>
                                      <p:tavLst>
                                        <p:tav tm="0">
                                          <p:val>
                                            <p:strVal val="ppt_x"/>
                                          </p:val>
                                        </p:tav>
                                        <p:tav tm="100000">
                                          <p:val>
                                            <p:strVal val="ppt_x"/>
                                          </p:val>
                                        </p:tav>
                                      </p:tavLst>
                                    </p:anim>
                                    <p:anim calcmode="lin" valueType="num">
                                      <p:cBhvr additive="base">
                                        <p:cTn id="21" dur="500"/>
                                        <p:tgtEl>
                                          <p:spTgt spid="60422"/>
                                        </p:tgtEl>
                                        <p:attrNameLst>
                                          <p:attrName>ppt_y</p:attrName>
                                        </p:attrNameLst>
                                      </p:cBhvr>
                                      <p:tavLst>
                                        <p:tav tm="0">
                                          <p:val>
                                            <p:strVal val="ppt_y"/>
                                          </p:val>
                                        </p:tav>
                                        <p:tav tm="100000">
                                          <p:val>
                                            <p:strVal val="1+ppt_h/2"/>
                                          </p:val>
                                        </p:tav>
                                      </p:tavLst>
                                    </p:anim>
                                    <p:set>
                                      <p:cBhvr>
                                        <p:cTn id="22" dur="1" fill="hold">
                                          <p:stCondLst>
                                            <p:cond delay="499"/>
                                          </p:stCondLst>
                                        </p:cTn>
                                        <p:tgtEl>
                                          <p:spTgt spid="6042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423"/>
                                        </p:tgtEl>
                                        <p:attrNameLst>
                                          <p:attrName>style.visibility</p:attrName>
                                        </p:attrNameLst>
                                      </p:cBhvr>
                                      <p:to>
                                        <p:strVal val="visible"/>
                                      </p:to>
                                    </p:set>
                                    <p:animEffect transition="in" filter="blinds(horizontal)">
                                      <p:cBhvr>
                                        <p:cTn id="27" dur="500"/>
                                        <p:tgtEl>
                                          <p:spTgt spid="604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0424"/>
                                        </p:tgtEl>
                                        <p:attrNameLst>
                                          <p:attrName>style.visibility</p:attrName>
                                        </p:attrNameLst>
                                      </p:cBhvr>
                                      <p:to>
                                        <p:strVal val="visible"/>
                                      </p:to>
                                    </p:set>
                                    <p:animEffect transition="in" filter="blinds(horizontal)">
                                      <p:cBhvr>
                                        <p:cTn id="32" dur="500"/>
                                        <p:tgtEl>
                                          <p:spTgt spid="604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1" nodeType="clickEffect">
                                  <p:stCondLst>
                                    <p:cond delay="0"/>
                                  </p:stCondLst>
                                  <p:childTnLst>
                                    <p:anim calcmode="lin" valueType="num">
                                      <p:cBhvr additive="base">
                                        <p:cTn id="36" dur="500"/>
                                        <p:tgtEl>
                                          <p:spTgt spid="60423"/>
                                        </p:tgtEl>
                                        <p:attrNameLst>
                                          <p:attrName>ppt_x</p:attrName>
                                        </p:attrNameLst>
                                      </p:cBhvr>
                                      <p:tavLst>
                                        <p:tav tm="0">
                                          <p:val>
                                            <p:strVal val="ppt_x"/>
                                          </p:val>
                                        </p:tav>
                                        <p:tav tm="100000">
                                          <p:val>
                                            <p:strVal val="ppt_x"/>
                                          </p:val>
                                        </p:tav>
                                      </p:tavLst>
                                    </p:anim>
                                    <p:anim calcmode="lin" valueType="num">
                                      <p:cBhvr additive="base">
                                        <p:cTn id="37" dur="500"/>
                                        <p:tgtEl>
                                          <p:spTgt spid="60423"/>
                                        </p:tgtEl>
                                        <p:attrNameLst>
                                          <p:attrName>ppt_y</p:attrName>
                                        </p:attrNameLst>
                                      </p:cBhvr>
                                      <p:tavLst>
                                        <p:tav tm="0">
                                          <p:val>
                                            <p:strVal val="ppt_y"/>
                                          </p:val>
                                        </p:tav>
                                        <p:tav tm="100000">
                                          <p:val>
                                            <p:strVal val="1+ppt_h/2"/>
                                          </p:val>
                                        </p:tav>
                                      </p:tavLst>
                                    </p:anim>
                                    <p:set>
                                      <p:cBhvr>
                                        <p:cTn id="38" dur="1" fill="hold">
                                          <p:stCondLst>
                                            <p:cond delay="499"/>
                                          </p:stCondLst>
                                        </p:cTn>
                                        <p:tgtEl>
                                          <p:spTgt spid="60423"/>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60424"/>
                                        </p:tgtEl>
                                        <p:attrNameLst>
                                          <p:attrName>ppt_x</p:attrName>
                                        </p:attrNameLst>
                                      </p:cBhvr>
                                      <p:tavLst>
                                        <p:tav tm="0">
                                          <p:val>
                                            <p:strVal val="ppt_x"/>
                                          </p:val>
                                        </p:tav>
                                        <p:tav tm="100000">
                                          <p:val>
                                            <p:strVal val="ppt_x"/>
                                          </p:val>
                                        </p:tav>
                                      </p:tavLst>
                                    </p:anim>
                                    <p:anim calcmode="lin" valueType="num">
                                      <p:cBhvr additive="base">
                                        <p:cTn id="41" dur="500"/>
                                        <p:tgtEl>
                                          <p:spTgt spid="60424"/>
                                        </p:tgtEl>
                                        <p:attrNameLst>
                                          <p:attrName>ppt_y</p:attrName>
                                        </p:attrNameLst>
                                      </p:cBhvr>
                                      <p:tavLst>
                                        <p:tav tm="0">
                                          <p:val>
                                            <p:strVal val="ppt_y"/>
                                          </p:val>
                                        </p:tav>
                                        <p:tav tm="100000">
                                          <p:val>
                                            <p:strVal val="1+ppt_h/2"/>
                                          </p:val>
                                        </p:tav>
                                      </p:tavLst>
                                    </p:anim>
                                    <p:set>
                                      <p:cBhvr>
                                        <p:cTn id="42" dur="1" fill="hold">
                                          <p:stCondLst>
                                            <p:cond delay="499"/>
                                          </p:stCondLst>
                                        </p:cTn>
                                        <p:tgtEl>
                                          <p:spTgt spid="6042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0425"/>
                                        </p:tgtEl>
                                        <p:attrNameLst>
                                          <p:attrName>style.visibility</p:attrName>
                                        </p:attrNameLst>
                                      </p:cBhvr>
                                      <p:to>
                                        <p:strVal val="visible"/>
                                      </p:to>
                                    </p:set>
                                    <p:animEffect transition="in" filter="blinds(horizontal)">
                                      <p:cBhvr>
                                        <p:cTn id="47" dur="500"/>
                                        <p:tgtEl>
                                          <p:spTgt spid="604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0426"/>
                                        </p:tgtEl>
                                        <p:attrNameLst>
                                          <p:attrName>style.visibility</p:attrName>
                                        </p:attrNameLst>
                                      </p:cBhvr>
                                      <p:to>
                                        <p:strVal val="visible"/>
                                      </p:to>
                                    </p:set>
                                    <p:animEffect transition="in" filter="blinds(horizontal)">
                                      <p:cBhvr>
                                        <p:cTn id="52" dur="500"/>
                                        <p:tgtEl>
                                          <p:spTgt spid="6042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xit" presetSubtype="4" fill="hold" grpId="1" nodeType="clickEffect">
                                  <p:stCondLst>
                                    <p:cond delay="0"/>
                                  </p:stCondLst>
                                  <p:childTnLst>
                                    <p:anim calcmode="lin" valueType="num">
                                      <p:cBhvr additive="base">
                                        <p:cTn id="56" dur="500"/>
                                        <p:tgtEl>
                                          <p:spTgt spid="60425"/>
                                        </p:tgtEl>
                                        <p:attrNameLst>
                                          <p:attrName>ppt_x</p:attrName>
                                        </p:attrNameLst>
                                      </p:cBhvr>
                                      <p:tavLst>
                                        <p:tav tm="0">
                                          <p:val>
                                            <p:strVal val="ppt_x"/>
                                          </p:val>
                                        </p:tav>
                                        <p:tav tm="100000">
                                          <p:val>
                                            <p:strVal val="ppt_x"/>
                                          </p:val>
                                        </p:tav>
                                      </p:tavLst>
                                    </p:anim>
                                    <p:anim calcmode="lin" valueType="num">
                                      <p:cBhvr additive="base">
                                        <p:cTn id="57" dur="500"/>
                                        <p:tgtEl>
                                          <p:spTgt spid="60425"/>
                                        </p:tgtEl>
                                        <p:attrNameLst>
                                          <p:attrName>ppt_y</p:attrName>
                                        </p:attrNameLst>
                                      </p:cBhvr>
                                      <p:tavLst>
                                        <p:tav tm="0">
                                          <p:val>
                                            <p:strVal val="ppt_y"/>
                                          </p:val>
                                        </p:tav>
                                        <p:tav tm="100000">
                                          <p:val>
                                            <p:strVal val="1+ppt_h/2"/>
                                          </p:val>
                                        </p:tav>
                                      </p:tavLst>
                                    </p:anim>
                                    <p:set>
                                      <p:cBhvr>
                                        <p:cTn id="58" dur="1" fill="hold">
                                          <p:stCondLst>
                                            <p:cond delay="499"/>
                                          </p:stCondLst>
                                        </p:cTn>
                                        <p:tgtEl>
                                          <p:spTgt spid="60425"/>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60426"/>
                                        </p:tgtEl>
                                        <p:attrNameLst>
                                          <p:attrName>ppt_x</p:attrName>
                                        </p:attrNameLst>
                                      </p:cBhvr>
                                      <p:tavLst>
                                        <p:tav tm="0">
                                          <p:val>
                                            <p:strVal val="ppt_x"/>
                                          </p:val>
                                        </p:tav>
                                        <p:tav tm="100000">
                                          <p:val>
                                            <p:strVal val="ppt_x"/>
                                          </p:val>
                                        </p:tav>
                                      </p:tavLst>
                                    </p:anim>
                                    <p:anim calcmode="lin" valueType="num">
                                      <p:cBhvr additive="base">
                                        <p:cTn id="61" dur="500"/>
                                        <p:tgtEl>
                                          <p:spTgt spid="60426"/>
                                        </p:tgtEl>
                                        <p:attrNameLst>
                                          <p:attrName>ppt_y</p:attrName>
                                        </p:attrNameLst>
                                      </p:cBhvr>
                                      <p:tavLst>
                                        <p:tav tm="0">
                                          <p:val>
                                            <p:strVal val="ppt_y"/>
                                          </p:val>
                                        </p:tav>
                                        <p:tav tm="100000">
                                          <p:val>
                                            <p:strVal val="1+ppt_h/2"/>
                                          </p:val>
                                        </p:tav>
                                      </p:tavLst>
                                    </p:anim>
                                    <p:set>
                                      <p:cBhvr>
                                        <p:cTn id="62" dur="1" fill="hold">
                                          <p:stCondLst>
                                            <p:cond delay="499"/>
                                          </p:stCondLst>
                                        </p:cTn>
                                        <p:tgtEl>
                                          <p:spTgt spid="60426"/>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0427"/>
                                        </p:tgtEl>
                                        <p:attrNameLst>
                                          <p:attrName>style.visibility</p:attrName>
                                        </p:attrNameLst>
                                      </p:cBhvr>
                                      <p:to>
                                        <p:strVal val="visible"/>
                                      </p:to>
                                    </p:set>
                                    <p:animEffect transition="in" filter="blinds(horizontal)">
                                      <p:cBhvr>
                                        <p:cTn id="67" dur="500"/>
                                        <p:tgtEl>
                                          <p:spTgt spid="6042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0428"/>
                                        </p:tgtEl>
                                        <p:attrNameLst>
                                          <p:attrName>style.visibility</p:attrName>
                                        </p:attrNameLst>
                                      </p:cBhvr>
                                      <p:to>
                                        <p:strVal val="visible"/>
                                      </p:to>
                                    </p:set>
                                    <p:animEffect transition="in" filter="blinds(horizontal)">
                                      <p:cBhvr>
                                        <p:cTn id="72" dur="500"/>
                                        <p:tgtEl>
                                          <p:spTgt spid="60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P spid="60421" grpId="1" animBg="1"/>
      <p:bldP spid="60422" grpId="0"/>
      <p:bldP spid="60422" grpId="1"/>
      <p:bldP spid="60423" grpId="0" animBg="1"/>
      <p:bldP spid="60423" grpId="1" animBg="1"/>
      <p:bldP spid="60424" grpId="0"/>
      <p:bldP spid="60424" grpId="1"/>
      <p:bldP spid="60425" grpId="0" animBg="1"/>
      <p:bldP spid="60425" grpId="1" animBg="1"/>
      <p:bldP spid="60426" grpId="0"/>
      <p:bldP spid="60426" grpId="1"/>
      <p:bldP spid="60427" grpId="0" animBg="1"/>
      <p:bldP spid="604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descr="Screen Shot 2013-04-04 at 11.29.50 PM.png"/>
          <p:cNvPicPr>
            <a:picLocks noChangeAspect="1"/>
          </p:cNvPicPr>
          <p:nvPr/>
        </p:nvPicPr>
        <p:blipFill>
          <a:blip r:embed="rId2"/>
          <a:srcRect/>
          <a:stretch>
            <a:fillRect/>
          </a:stretch>
        </p:blipFill>
        <p:spPr bwMode="auto">
          <a:xfrm>
            <a:off x="228600" y="1447800"/>
            <a:ext cx="8686800" cy="4876800"/>
          </a:xfrm>
          <a:prstGeom prst="rect">
            <a:avLst/>
          </a:prstGeom>
          <a:noFill/>
          <a:ln w="9525">
            <a:noFill/>
            <a:miter lim="800000"/>
            <a:headEnd/>
            <a:tailEnd/>
          </a:ln>
        </p:spPr>
      </p:pic>
      <p:sp>
        <p:nvSpPr>
          <p:cNvPr id="61442" name="Title 1"/>
          <p:cNvSpPr>
            <a:spLocks noGrp="1"/>
          </p:cNvSpPr>
          <p:nvPr>
            <p:ph type="title"/>
          </p:nvPr>
        </p:nvSpPr>
        <p:spPr/>
        <p:txBody>
          <a:bodyPr/>
          <a:lstStyle/>
          <a:p>
            <a:r>
              <a:rPr lang="en-US" sz="2400" b="1" smtClean="0">
                <a:solidFill>
                  <a:srgbClr val="FF6600"/>
                </a:solidFill>
                <a:ea typeface="MS PGothic" pitchFamily="34" charset="-128"/>
              </a:rPr>
              <a:t>Cause of deaths</a:t>
            </a:r>
          </a:p>
        </p:txBody>
      </p:sp>
      <p:sp>
        <p:nvSpPr>
          <p:cNvPr id="61443" name="Text Box 5"/>
          <p:cNvSpPr txBox="1">
            <a:spLocks noChangeArrowheads="1"/>
          </p:cNvSpPr>
          <p:nvPr/>
        </p:nvSpPr>
        <p:spPr bwMode="auto">
          <a:xfrm>
            <a:off x="457200" y="6400800"/>
            <a:ext cx="4495800" cy="274638"/>
          </a:xfrm>
          <a:prstGeom prst="rect">
            <a:avLst/>
          </a:prstGeom>
          <a:noFill/>
          <a:ln w="9525">
            <a:noFill/>
            <a:miter lim="800000"/>
            <a:headEnd/>
            <a:tailEnd/>
          </a:ln>
        </p:spPr>
        <p:txBody>
          <a:bodyPr>
            <a:spAutoFit/>
          </a:bodyPr>
          <a:lstStyle/>
          <a:p>
            <a:pPr eaLnBrk="0" hangingPunct="0">
              <a:spcBef>
                <a:spcPct val="50000"/>
              </a:spcBef>
            </a:pPr>
            <a:r>
              <a:rPr lang="en-GB" sz="1200"/>
              <a:t>Source: WHO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Calibri" panose="020F050202020403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19659</TotalTime>
  <Words>1371</Words>
  <Application>Microsoft Macintosh PowerPoint</Application>
  <PresentationFormat>On-screen Show (4:3)</PresentationFormat>
  <Paragraphs>176</Paragraphs>
  <Slides>41</Slides>
  <Notes>9</Notes>
  <HiddenSlides>0</HiddenSlides>
  <MMClips>0</MMClips>
  <ScaleCrop>false</ScaleCrop>
  <HeadingPairs>
    <vt:vector size="8" baseType="variant">
      <vt:variant>
        <vt:lpstr>Fonts Used</vt:lpstr>
      </vt:variant>
      <vt:variant>
        <vt:i4>7</vt:i4>
      </vt:variant>
      <vt:variant>
        <vt:lpstr>Design Template</vt:lpstr>
      </vt:variant>
      <vt:variant>
        <vt:i4>1</vt:i4>
      </vt:variant>
      <vt:variant>
        <vt:lpstr>Embedded OLE Servers</vt:lpstr>
      </vt:variant>
      <vt:variant>
        <vt:i4>2</vt:i4>
      </vt:variant>
      <vt:variant>
        <vt:lpstr>Slide Titles</vt:lpstr>
      </vt:variant>
      <vt:variant>
        <vt:i4>41</vt:i4>
      </vt:variant>
    </vt:vector>
  </HeadingPairs>
  <TitlesOfParts>
    <vt:vector size="51" baseType="lpstr">
      <vt:lpstr>Calibri</vt:lpstr>
      <vt:lpstr>MS PGothic</vt:lpstr>
      <vt:lpstr>Arial</vt:lpstr>
      <vt:lpstr>Calibri Light</vt:lpstr>
      <vt:lpstr>Wingdings</vt:lpstr>
      <vt:lpstr>Lucida Grande</vt:lpstr>
      <vt:lpstr>Times New Roman</vt:lpstr>
      <vt:lpstr>Default Design</vt:lpstr>
      <vt:lpstr>Chart</vt:lpstr>
      <vt:lpstr>Microsoft Excel Chart</vt:lpstr>
      <vt:lpstr>Integrating a gender perspective into health statistics </vt:lpstr>
      <vt:lpstr>Objectives </vt:lpstr>
      <vt:lpstr>Areas of health to focus on</vt:lpstr>
      <vt:lpstr>Slide 4</vt:lpstr>
      <vt:lpstr>Infant mortality rates, by sex</vt:lpstr>
      <vt:lpstr>Treatment of diarrhoea</vt:lpstr>
      <vt:lpstr>Gender differential in Life expectancy at birth</vt:lpstr>
      <vt:lpstr>Life expectancy at birth</vt:lpstr>
      <vt:lpstr>Cause of deaths</vt:lpstr>
      <vt:lpstr>People with newly infected HIV</vt:lpstr>
      <vt:lpstr>Slide 11</vt:lpstr>
      <vt:lpstr>Slide 12</vt:lpstr>
      <vt:lpstr>Slide 13</vt:lpstr>
      <vt:lpstr>Slide 14</vt:lpstr>
      <vt:lpstr>Sources of gender statistics in health</vt:lpstr>
      <vt:lpstr>Sources of gender statistics in health (2)</vt:lpstr>
      <vt:lpstr>Sources of gender statistics in health (3)</vt:lpstr>
      <vt:lpstr>Data quality</vt:lpstr>
      <vt:lpstr>What are the data quality issues?</vt:lpstr>
      <vt:lpstr>Coverage of death registration</vt:lpstr>
      <vt:lpstr>Death registration: under-reporting of children</vt:lpstr>
      <vt:lpstr>Death registration: missing value on sex??</vt:lpstr>
      <vt:lpstr>Are girls less likely to be registered?</vt:lpstr>
      <vt:lpstr>Census data: under-reporting</vt:lpstr>
      <vt:lpstr>Census data: content error</vt:lpstr>
      <vt:lpstr>Estimates that come with confidence intervals</vt:lpstr>
      <vt:lpstr>Estimates from different sources South Africa</vt:lpstr>
      <vt:lpstr>Data quality issues, what to do?</vt:lpstr>
      <vt:lpstr>Fertility estimates</vt:lpstr>
      <vt:lpstr>Child mortality estimates</vt:lpstr>
      <vt:lpstr>Understanding gender difference in health: biological vs social factors</vt:lpstr>
      <vt:lpstr>Biological factors</vt:lpstr>
      <vt:lpstr>Social factors:  disadvantages for men</vt:lpstr>
      <vt:lpstr>Social factors:  disadvantages for women</vt:lpstr>
      <vt:lpstr>Infant mortality: biological factors</vt:lpstr>
      <vt:lpstr>How to identify the “real” gender gap?</vt:lpstr>
      <vt:lpstr>Historical change in the male-to-female ratio of mortality as under-five mortality declined in selected developed countries</vt:lpstr>
      <vt:lpstr>How to identify the “real” gender gap?</vt:lpstr>
      <vt:lpstr>Key messages</vt:lpstr>
      <vt:lpstr>Group exercises</vt:lpstr>
      <vt:lpstr>Slide 41</vt:lpstr>
    </vt:vector>
  </TitlesOfParts>
  <Company>United Nations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Review: Preliminary Results</dc:title>
  <dc:creator>United Nations</dc:creator>
  <cp:lastModifiedBy>United Nations</cp:lastModifiedBy>
  <cp:revision>574</cp:revision>
  <dcterms:created xsi:type="dcterms:W3CDTF">2012-10-25T17:13:17Z</dcterms:created>
  <dcterms:modified xsi:type="dcterms:W3CDTF">2013-05-10T17:15:08Z</dcterms:modified>
</cp:coreProperties>
</file>