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1"/>
  </p:notesMasterIdLst>
  <p:sldIdLst>
    <p:sldId id="256" r:id="rId2"/>
    <p:sldId id="282" r:id="rId3"/>
    <p:sldId id="283" r:id="rId4"/>
    <p:sldId id="284" r:id="rId5"/>
    <p:sldId id="294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07" r:id="rId24"/>
    <p:sldId id="305" r:id="rId25"/>
    <p:sldId id="312" r:id="rId26"/>
    <p:sldId id="309" r:id="rId27"/>
    <p:sldId id="310" r:id="rId28"/>
    <p:sldId id="311" r:id="rId29"/>
    <p:sldId id="308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82F"/>
    <a:srgbClr val="008000"/>
    <a:srgbClr val="003300"/>
    <a:srgbClr val="175D07"/>
  </p:clrMru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D2BEE4D-A377-4FAA-B08E-43792E384353}" type="datetimeFigureOut">
              <a:rPr lang="en-US"/>
              <a:pPr>
                <a:defRPr/>
              </a:pPr>
              <a:t>4/13/2013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63FA5EF-A2CE-4847-804B-6C7D54454B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3FA5EF-A2CE-4847-804B-6C7D54454BA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48E66-432D-45FF-9655-16AAA4765D58}" type="datetimeFigureOut">
              <a:rPr lang="en-US"/>
              <a:pPr>
                <a:defRPr/>
              </a:pPr>
              <a:t>4/13/2013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6B27C-E4DA-4FEA-9924-E70635AA51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713A3-E8D5-488E-B420-226A838D3A25}" type="datetimeFigureOut">
              <a:rPr lang="en-US"/>
              <a:pPr>
                <a:defRPr/>
              </a:pPr>
              <a:t>4/13/2013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F2E3C-5CC3-4A50-BAAD-312EDD70E8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C2AB1-D2A0-4BDA-8A90-9F075399B437}" type="datetimeFigureOut">
              <a:rPr lang="en-US"/>
              <a:pPr>
                <a:defRPr/>
              </a:pPr>
              <a:t>4/13/2013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C8506-F3B8-417A-B2BA-2513867D89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4FA1C-ADA8-4916-BACD-DD50B8D0F807}" type="datetimeFigureOut">
              <a:rPr lang="en-US"/>
              <a:pPr>
                <a:defRPr/>
              </a:pPr>
              <a:t>4/13/2013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BCEAB-BBFE-4058-9E7D-E9A676E2C4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C17B7-4BFA-4944-8570-4E0813D1CCD6}" type="datetimeFigureOut">
              <a:rPr lang="en-US"/>
              <a:pPr>
                <a:defRPr/>
              </a:pPr>
              <a:t>4/13/2013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DE9E6-5A1D-4466-9C0A-1AA086ECEF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740E9-BA27-4CA0-B782-6945D588E9C0}" type="datetimeFigureOut">
              <a:rPr lang="en-US"/>
              <a:pPr>
                <a:defRPr/>
              </a:pPr>
              <a:t>4/13/2013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9F028-CF61-417D-9987-BD04B9A1BB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DC377-8E6E-44D6-99AD-2D945E457BB4}" type="datetimeFigureOut">
              <a:rPr lang="en-US"/>
              <a:pPr>
                <a:defRPr/>
              </a:pPr>
              <a:t>4/13/2013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880A6-BB61-4242-938F-ACB0CD6D82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A9F01-3F91-4BFB-99C6-592AA453B713}" type="datetimeFigureOut">
              <a:rPr lang="en-US"/>
              <a:pPr>
                <a:defRPr/>
              </a:pPr>
              <a:t>4/13/2013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5A82C-6EBA-475A-A58C-D9008F3503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5863B-7CB5-41E8-989E-9EFF0DB8CF33}" type="datetimeFigureOut">
              <a:rPr lang="en-US"/>
              <a:pPr>
                <a:defRPr/>
              </a:pPr>
              <a:t>4/13/2013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87DAB-E292-4560-8A68-0AB30571A9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8B484-F5BF-41BB-8787-5061180A1884}" type="datetimeFigureOut">
              <a:rPr lang="en-US"/>
              <a:pPr>
                <a:defRPr/>
              </a:pPr>
              <a:t>4/13/2013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1227C-80C8-4E6A-A0F4-7F03FD50CB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EB1DF-D429-4E33-94AB-E2E69F3E12D3}" type="datetimeFigureOut">
              <a:rPr lang="en-US"/>
              <a:pPr>
                <a:defRPr/>
              </a:pPr>
              <a:t>4/13/2013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E11B3-8F1B-426F-82D9-6A364579A2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B74F48-9C0E-4335-96B2-9F247FF6FD1B}" type="datetimeFigureOut">
              <a:rPr lang="en-US"/>
              <a:pPr>
                <a:defRPr/>
              </a:pPr>
              <a:t>4/13/2013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0A3178E-6AF4-412C-9596-DFBE2B3AD5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>
    <p:strips dir="r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828800"/>
            <a:ext cx="9144000" cy="50292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0" y="3276600"/>
            <a:ext cx="9144000" cy="32004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Arial" pitchFamily="34" charset="0"/>
              </a:rPr>
              <a:t>Aziza Parvin, Director,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Arial" pitchFamily="34" charset="0"/>
              </a:rPr>
              <a:t>Bangladesh Bureau of Statistics (BBS)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Arial" pitchFamily="34" charset="0"/>
              </a:rPr>
              <a:t>&amp;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Arial" pitchFamily="34" charset="0"/>
              </a:rPr>
              <a:t>Md. </a:t>
            </a:r>
            <a:r>
              <a:rPr lang="en-US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Arial" pitchFamily="34" charset="0"/>
              </a:rPr>
              <a:t>Eidtazul</a:t>
            </a: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Arial" pitchFamily="34" charset="0"/>
              </a:rPr>
              <a:t> Islam, Senior Assistant Secretary, </a:t>
            </a:r>
            <a:r>
              <a:rPr lang="en-US" sz="2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Arial" pitchFamily="34" charset="0"/>
              </a:rPr>
              <a:t>Statistics and Informatics Division (SID)</a:t>
            </a:r>
            <a:endParaRPr lang="en-US" sz="28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Title 1"/>
          <p:cNvSpPr txBox="1">
            <a:spLocks/>
          </p:cNvSpPr>
          <p:nvPr/>
        </p:nvSpPr>
        <p:spPr bwMode="auto">
          <a:xfrm>
            <a:off x="533400" y="130175"/>
            <a:ext cx="80772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82500"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Gender Dimension in Health Statistics : Bangladesh Perspective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0" y="1752600"/>
            <a:ext cx="9144000" cy="76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828800"/>
            <a:ext cx="9144000" cy="50292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1752600"/>
            <a:ext cx="9144000" cy="76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76200" y="0"/>
            <a:ext cx="8763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en-US" sz="3200" b="1" i="0" u="none" strike="noStrike" kern="1200" cap="none" spc="0" normalizeH="0" baseline="0" noProof="0" dirty="0" smtClean="0" bmk="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Calibri" pitchFamily="34" charset="0"/>
                <a:cs typeface="Times New Roman" pitchFamily="18" charset="0"/>
              </a:rPr>
              <a:t>able -2: Neonatal mortality rate per 1000 live birth by sex and locality for 1981-2010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152401" y="1981203"/>
          <a:ext cx="8839198" cy="4572000"/>
        </p:xfrm>
        <a:graphic>
          <a:graphicData uri="http://schemas.openxmlformats.org/drawingml/2006/table">
            <a:tbl>
              <a:tblPr/>
              <a:tblGrid>
                <a:gridCol w="1312833"/>
                <a:gridCol w="1147447"/>
                <a:gridCol w="1146564"/>
                <a:gridCol w="1146564"/>
                <a:gridCol w="1146564"/>
                <a:gridCol w="1469613"/>
                <a:gridCol w="1469613"/>
              </a:tblGrid>
              <a:tr h="508000">
                <a:tc rowSpan="2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Year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National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Rural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Urban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8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Girls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Boys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Girls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Boys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Girls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Boys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1981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1985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1995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458200" y="6581001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68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en-US" sz="1200" b="1" dirty="0">
              <a:solidFill>
                <a:srgbClr val="00682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828800"/>
            <a:ext cx="9144000" cy="50292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1752600"/>
            <a:ext cx="9144000" cy="76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228600" y="0"/>
            <a:ext cx="8686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1435100" marR="0" lvl="0" indent="-14351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Calibri" pitchFamily="34" charset="0"/>
                <a:cs typeface="Times New Roman" pitchFamily="18" charset="0"/>
              </a:rPr>
              <a:t>Table-3:Post neonatal mortality rate per 1000 live birth by sex and residence, 1981-2010</a:t>
            </a:r>
            <a:endParaRPr kumimoji="0" lang="en-US" sz="3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Calibri" pitchFamily="34" charset="0"/>
              <a:cs typeface="Arial" charset="0"/>
            </a:endParaRP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152400" y="1981198"/>
          <a:ext cx="8839199" cy="4572002"/>
        </p:xfrm>
        <a:graphic>
          <a:graphicData uri="http://schemas.openxmlformats.org/drawingml/2006/table">
            <a:tbl>
              <a:tblPr/>
              <a:tblGrid>
                <a:gridCol w="1250830"/>
                <a:gridCol w="1116813"/>
                <a:gridCol w="1183821"/>
                <a:gridCol w="1183821"/>
                <a:gridCol w="1420586"/>
                <a:gridCol w="1341664"/>
                <a:gridCol w="1341664"/>
              </a:tblGrid>
              <a:tr h="473662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Year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National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Rural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Urban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827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Girls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Boys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Girls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Boys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Girls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Boys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</a:tr>
              <a:tr h="4736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1981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</a:tr>
              <a:tr h="4736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1985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6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</a:tr>
              <a:tr h="4736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1995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6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</a:tr>
              <a:tr h="4736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6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458200" y="6581001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68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1200" b="1" dirty="0" smtClean="0">
                <a:solidFill>
                  <a:srgbClr val="0068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1200" b="1" dirty="0">
              <a:solidFill>
                <a:srgbClr val="00682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828800"/>
            <a:ext cx="9144000" cy="50292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1752600"/>
            <a:ext cx="9144000" cy="76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81000" y="152400"/>
            <a:ext cx="8382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T</a:t>
            </a:r>
            <a:r>
              <a:rPr kumimoji="0" lang="en-US" sz="3200" b="1" i="0" u="none" strike="noStrike" kern="1200" cap="none" spc="0" normalizeH="0" baseline="0" noProof="0" dirty="0" smtClean="0" bmk="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able - 4: Infant (&lt;1 year) mortality rate per 1000 live births by sex and residence, 1981-2010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380999" y="2133600"/>
          <a:ext cx="8458200" cy="4343400"/>
        </p:xfrm>
        <a:graphic>
          <a:graphicData uri="http://schemas.openxmlformats.org/drawingml/2006/table">
            <a:tbl>
              <a:tblPr/>
              <a:tblGrid>
                <a:gridCol w="1222556"/>
                <a:gridCol w="1245243"/>
                <a:gridCol w="1025218"/>
                <a:gridCol w="1105046"/>
                <a:gridCol w="1252743"/>
                <a:gridCol w="1397208"/>
                <a:gridCol w="1210186"/>
              </a:tblGrid>
              <a:tr h="482600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Year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National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Rural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Urban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2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Girls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Boys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Girls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Boys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Girls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Boys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1981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1985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1995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458200" y="6581001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68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endParaRPr lang="en-US" sz="1200" b="1" dirty="0">
              <a:solidFill>
                <a:srgbClr val="00682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828800"/>
            <a:ext cx="9144000" cy="50292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1752600"/>
            <a:ext cx="9144000" cy="76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304800" y="152400"/>
            <a:ext cx="8686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35188" algn="l"/>
                <a:tab pos="2524125" algn="l"/>
              </a:tabLst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en-US" sz="3200" b="1" i="0" u="none" strike="noStrike" kern="1200" cap="none" spc="0" normalizeH="0" baseline="0" noProof="0" dirty="0" smtClean="0" bmk="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Table-5:Under 5 Mortality Rate per 1000 live births by sex and residence, 1982-2010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9" name="Content Placeholder 3"/>
          <p:cNvGraphicFramePr>
            <a:graphicFrameLocks/>
          </p:cNvGraphicFramePr>
          <p:nvPr/>
        </p:nvGraphicFramePr>
        <p:xfrm>
          <a:off x="228600" y="2057405"/>
          <a:ext cx="8610600" cy="4495794"/>
        </p:xfrm>
        <a:graphic>
          <a:graphicData uri="http://schemas.openxmlformats.org/drawingml/2006/table">
            <a:tbl>
              <a:tblPr/>
              <a:tblGrid>
                <a:gridCol w="974884"/>
                <a:gridCol w="1177766"/>
                <a:gridCol w="1291590"/>
                <a:gridCol w="1119378"/>
                <a:gridCol w="1205484"/>
                <a:gridCol w="1463802"/>
                <a:gridCol w="1377696"/>
              </a:tblGrid>
              <a:tr h="614490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Year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National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Rural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Urban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51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Girls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Boys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Girls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Boys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Girls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Boys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</a:tr>
              <a:tr h="4851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1982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</a:tr>
              <a:tr h="4851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1985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1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</a:tr>
              <a:tr h="4851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1995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1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</a:tr>
              <a:tr h="4851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1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458200" y="6581001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68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</a:t>
            </a:r>
            <a:endParaRPr lang="en-US" sz="1200" b="1" dirty="0">
              <a:solidFill>
                <a:srgbClr val="00682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828800"/>
            <a:ext cx="9144000" cy="50292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1752600"/>
            <a:ext cx="9144000" cy="76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0"/>
            <a:ext cx="8382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en-US" sz="3600" b="1" i="0" u="none" strike="noStrike" kern="1200" cap="none" spc="0" normalizeH="0" baseline="0" noProof="0" dirty="0" smtClean="0" bmk="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Calibri" pitchFamily="34" charset="0"/>
                <a:cs typeface="Times New Roman" pitchFamily="18" charset="0"/>
              </a:rPr>
              <a:t>able -6: Maternal mortality ratio by residence, 1986-2010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457200" y="1905000"/>
          <a:ext cx="8458199" cy="4724400"/>
        </p:xfrm>
        <a:graphic>
          <a:graphicData uri="http://schemas.openxmlformats.org/drawingml/2006/table">
            <a:tbl>
              <a:tblPr/>
              <a:tblGrid>
                <a:gridCol w="1929300"/>
                <a:gridCol w="2023988"/>
                <a:gridCol w="2298424"/>
                <a:gridCol w="2206487"/>
              </a:tblGrid>
              <a:tr h="4724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Year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National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Rural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Urban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</a:tr>
              <a:tr h="4724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1986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6.48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6.69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5.79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</a:tr>
              <a:tr h="4724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1989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5.08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5.78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4.60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4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1992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4.68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4.80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3.98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</a:tr>
              <a:tr h="4724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1995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4.47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4.52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4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1998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2.85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</a:tr>
              <a:tr h="4724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2.58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440">
                <a:tc>
                  <a:txBody>
                    <a:bodyPr/>
                    <a:lstStyle/>
                    <a:p>
                      <a:pPr marL="228600" marR="0" indent="-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2004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3.87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2.53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</a:tr>
              <a:tr h="472440">
                <a:tc>
                  <a:txBody>
                    <a:bodyPr/>
                    <a:lstStyle/>
                    <a:p>
                      <a:pPr marL="228600" marR="0" indent="-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2007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3.51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3.86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440">
                <a:tc>
                  <a:txBody>
                    <a:bodyPr/>
                    <a:lstStyle/>
                    <a:p>
                      <a:pPr marL="228600" marR="0" indent="-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1.78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458200" y="66294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68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</a:t>
            </a:r>
            <a:endParaRPr lang="en-US" sz="1200" b="1" dirty="0">
              <a:solidFill>
                <a:srgbClr val="00682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828800"/>
            <a:ext cx="9144000" cy="50292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1752600"/>
            <a:ext cx="9144000" cy="76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0038" algn="l"/>
              </a:tabLst>
              <a:defRPr/>
            </a:pPr>
            <a:r>
              <a:rPr kumimoji="0" lang="en-US" sz="3600" b="1" i="0" u="none" strike="noStrike" kern="1200" cap="none" spc="0" normalizeH="0" baseline="0" noProof="0" dirty="0" smtClean="0" bmk="_Toc221008012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en-US" sz="3600" b="1" i="0" u="none" strike="noStrike" kern="1200" cap="none" spc="0" normalizeH="0" baseline="0" noProof="0" dirty="0" smtClean="0" bmk="_Toc221008012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en-US" sz="3600" b="1" i="0" u="none" strike="noStrike" kern="1200" cap="none" spc="0" normalizeH="0" baseline="0" noProof="0" dirty="0" smtClean="0" bmk="_Toc221008012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Table -7: Expectation of life at birth by sex and residence, 1981-2010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381000" y="2057400"/>
          <a:ext cx="8534401" cy="441960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338730"/>
                <a:gridCol w="1238145"/>
                <a:gridCol w="1048100"/>
                <a:gridCol w="1395260"/>
                <a:gridCol w="1171389"/>
                <a:gridCol w="1255059"/>
                <a:gridCol w="1087718"/>
              </a:tblGrid>
              <a:tr h="491067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Year</a:t>
                      </a:r>
                      <a:endParaRPr lang="en-US" sz="2400" b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National</a:t>
                      </a:r>
                      <a:endParaRPr lang="en-US" sz="2400" b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9720" algn="l"/>
                        </a:tabLst>
                      </a:pPr>
                      <a:r>
                        <a:rPr lang="en-US" sz="24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Rural</a:t>
                      </a:r>
                      <a:endParaRPr lang="en-US" sz="2400" b="1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Urban</a:t>
                      </a:r>
                      <a:endParaRPr lang="en-US" sz="2400" b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10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Women</a:t>
                      </a:r>
                      <a:endParaRPr lang="en-US" sz="2400" b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Men</a:t>
                      </a:r>
                      <a:endParaRPr lang="en-US" sz="2400" b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9720" algn="l"/>
                        </a:tabLst>
                      </a:pPr>
                      <a:r>
                        <a:rPr lang="en-US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Women</a:t>
                      </a:r>
                      <a:endParaRPr lang="en-US" sz="2400" b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Men</a:t>
                      </a:r>
                      <a:endParaRPr lang="en-US" sz="2400" b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Women</a:t>
                      </a:r>
                      <a:endParaRPr lang="en-US" sz="2400" b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Men</a:t>
                      </a:r>
                      <a:endParaRPr lang="en-US" sz="2400" b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4910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1981</a:t>
                      </a:r>
                      <a:endParaRPr lang="en-US" sz="2400" b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54.5</a:t>
                      </a:r>
                      <a:endParaRPr lang="en-US" sz="2400" b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55.3</a:t>
                      </a:r>
                      <a:endParaRPr lang="en-US" sz="2400" b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9720" algn="l"/>
                        </a:tabLst>
                      </a:pPr>
                      <a:r>
                        <a:rPr lang="en-US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53.9</a:t>
                      </a:r>
                      <a:endParaRPr lang="en-US" sz="2400" b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54.9</a:t>
                      </a:r>
                      <a:endParaRPr lang="en-US" sz="2400" b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60.5</a:t>
                      </a:r>
                      <a:endParaRPr lang="en-US" sz="2400" b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59.8</a:t>
                      </a:r>
                      <a:endParaRPr lang="en-US" sz="2400" b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4910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1985</a:t>
                      </a:r>
                      <a:endParaRPr lang="en-US" sz="2400" b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54.6</a:t>
                      </a:r>
                      <a:endParaRPr lang="en-US" sz="2400" b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55.7</a:t>
                      </a:r>
                      <a:endParaRPr lang="en-US" sz="2400" b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9720" algn="l"/>
                        </a:tabLst>
                      </a:pPr>
                      <a:r>
                        <a:rPr lang="en-US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54.1</a:t>
                      </a:r>
                      <a:endParaRPr lang="en-US" sz="2400" b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55.3</a:t>
                      </a:r>
                      <a:endParaRPr lang="en-US" sz="2400" b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60.5</a:t>
                      </a:r>
                      <a:endParaRPr lang="en-US" sz="2400" b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59.9</a:t>
                      </a:r>
                      <a:endParaRPr lang="en-US" sz="2400" b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10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1990</a:t>
                      </a:r>
                      <a:endParaRPr lang="en-US" sz="2400" b="1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55.6</a:t>
                      </a:r>
                      <a:endParaRPr lang="en-US" sz="2400" b="1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56.6</a:t>
                      </a:r>
                      <a:endParaRPr lang="en-US" sz="2400" b="1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9720" algn="l"/>
                        </a:tabLst>
                      </a:pPr>
                      <a:r>
                        <a:rPr lang="en-US" sz="24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54.9</a:t>
                      </a:r>
                      <a:endParaRPr lang="en-US" sz="2400" b="1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56.0</a:t>
                      </a:r>
                      <a:endParaRPr lang="en-US" sz="2400" b="1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59.7</a:t>
                      </a:r>
                      <a:endParaRPr lang="en-US" sz="2400" b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60.3</a:t>
                      </a:r>
                      <a:endParaRPr lang="en-US" sz="2400" b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4910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1995</a:t>
                      </a:r>
                      <a:endParaRPr lang="en-US" sz="2400" b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58.1</a:t>
                      </a:r>
                      <a:endParaRPr lang="en-US" sz="2400" b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58.4</a:t>
                      </a:r>
                      <a:endParaRPr lang="en-US" sz="2400" b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9720" algn="l"/>
                        </a:tabLst>
                      </a:pPr>
                      <a:r>
                        <a:rPr lang="en-US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57.7</a:t>
                      </a:r>
                      <a:endParaRPr lang="en-US" sz="2400" b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57.3</a:t>
                      </a:r>
                      <a:endParaRPr lang="en-US" sz="2400" b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60.9</a:t>
                      </a:r>
                      <a:endParaRPr lang="en-US" sz="2400" b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61.5</a:t>
                      </a:r>
                      <a:endParaRPr lang="en-US" sz="2400" b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10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2000</a:t>
                      </a:r>
                      <a:endParaRPr lang="en-US" sz="2400" b="1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63.5</a:t>
                      </a:r>
                      <a:endParaRPr lang="en-US" sz="2400" b="1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63.7</a:t>
                      </a:r>
                      <a:endParaRPr lang="en-US" sz="2400" b="1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9720" algn="l"/>
                        </a:tabLst>
                      </a:pPr>
                      <a:r>
                        <a:rPr lang="en-US" sz="24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62.7</a:t>
                      </a:r>
                      <a:endParaRPr lang="en-US" sz="2400" b="1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61.7</a:t>
                      </a:r>
                      <a:endParaRPr lang="en-US" sz="2400" b="1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65.4</a:t>
                      </a:r>
                      <a:endParaRPr lang="en-US" sz="2400" b="1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65.2</a:t>
                      </a:r>
                      <a:endParaRPr lang="en-US" sz="2400" b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4910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2005</a:t>
                      </a:r>
                      <a:endParaRPr lang="en-US" sz="2400" b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65.8</a:t>
                      </a:r>
                      <a:endParaRPr lang="en-US" sz="2400" b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64.4</a:t>
                      </a:r>
                      <a:endParaRPr lang="en-US" sz="2400" b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9720" algn="l"/>
                        </a:tabLst>
                      </a:pPr>
                      <a:r>
                        <a:rPr lang="en-US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65.6</a:t>
                      </a:r>
                      <a:endParaRPr lang="en-US" sz="2400" b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63.5</a:t>
                      </a:r>
                      <a:endParaRPr lang="en-US" sz="2400" b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68.1</a:t>
                      </a:r>
                      <a:endParaRPr lang="en-US" sz="2400" b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67.6</a:t>
                      </a:r>
                      <a:endParaRPr lang="en-US" sz="2400" b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10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2010</a:t>
                      </a:r>
                      <a:endParaRPr lang="en-US" sz="2400" b="1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68.8</a:t>
                      </a:r>
                      <a:endParaRPr lang="en-US" sz="2400" b="1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66.6</a:t>
                      </a:r>
                      <a:endParaRPr lang="en-US" sz="2400" b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9720" algn="l"/>
                        </a:tabLst>
                      </a:pPr>
                      <a:r>
                        <a:rPr lang="en-US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68.6</a:t>
                      </a:r>
                      <a:endParaRPr lang="en-US" sz="2400" b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66.4</a:t>
                      </a:r>
                      <a:endParaRPr lang="en-US" sz="2400" b="1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69.5</a:t>
                      </a:r>
                      <a:endParaRPr lang="en-US" sz="2400" b="1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68.3</a:t>
                      </a:r>
                      <a:endParaRPr lang="en-US" sz="2400" b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458200" y="6581001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68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  <a:endParaRPr lang="en-US" sz="1200" b="1" dirty="0">
              <a:solidFill>
                <a:srgbClr val="00682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828800"/>
            <a:ext cx="9144000" cy="50292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1752600"/>
            <a:ext cx="9144000" cy="76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52400" y="152400"/>
            <a:ext cx="8686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Calibri" pitchFamily="34" charset="0"/>
                <a:cs typeface="Times New Roman" pitchFamily="18" charset="0"/>
              </a:rPr>
              <a:t>Table -8 :Percentage distribution of women aged 15-49 with a birth in the two years preceding the survey by type of personnel assisting during delivery 2006,2007, 2009 and 2011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304801" y="1915731"/>
          <a:ext cx="8534400" cy="4698930"/>
        </p:xfrm>
        <a:graphic>
          <a:graphicData uri="http://schemas.openxmlformats.org/drawingml/2006/table">
            <a:tbl>
              <a:tblPr/>
              <a:tblGrid>
                <a:gridCol w="2819399"/>
                <a:gridCol w="1403578"/>
                <a:gridCol w="1380417"/>
                <a:gridCol w="1379297"/>
                <a:gridCol w="1551709"/>
              </a:tblGrid>
              <a:tr h="71922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Delivery Care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MICS 2006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BDHS 2007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MICS 2009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BDHS 2011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</a:tr>
              <a:tr h="427591">
                <a:tc gridSpan="2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Assistance during </a:t>
                      </a:r>
                      <a:r>
                        <a:rPr lang="en-US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delivery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</a:tr>
              <a:tr h="35961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Medical </a:t>
                      </a:r>
                      <a:r>
                        <a:rPr lang="en-US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doctor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12.7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22.2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61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Nurse/midwife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8.9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</a:tr>
              <a:tr h="71922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Traditional </a:t>
                      </a:r>
                      <a:r>
                        <a:rPr lang="en-US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birth attendant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66.0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10.8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58.4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922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Community </a:t>
                      </a:r>
                      <a:r>
                        <a:rPr lang="en-US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health work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</a:tr>
              <a:tr h="35961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Relative</a:t>
                      </a:r>
                      <a:r>
                        <a:rPr lang="en-US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/ friend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6.1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61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Other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52.9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</a:tr>
              <a:tr h="61373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Any skilled personnel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20.1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24.4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458200" y="6581001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68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</a:t>
            </a:r>
            <a:endParaRPr lang="en-US" sz="1200" b="1" dirty="0">
              <a:solidFill>
                <a:srgbClr val="00682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828800"/>
            <a:ext cx="9144000" cy="50292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1752600"/>
            <a:ext cx="9144000" cy="76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182562"/>
            <a:ext cx="8991600" cy="141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Calibri" pitchFamily="34" charset="0"/>
                <a:cs typeface="Times New Roman" pitchFamily="18" charset="0"/>
              </a:rPr>
              <a:t>Table -9: Prevalence of malnutrition (WHO 2005 GRS) in children aged &lt;5 years by sex and area of residence, 2005-12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Calibri" pitchFamily="34" charset="0"/>
              <a:cs typeface="Arial" charset="0"/>
            </a:endParaRP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76200" y="1990344"/>
          <a:ext cx="8915400" cy="4486656"/>
        </p:xfrm>
        <a:graphic>
          <a:graphicData uri="http://schemas.openxmlformats.org/drawingml/2006/table">
            <a:tbl>
              <a:tblPr/>
              <a:tblGrid>
                <a:gridCol w="2667000"/>
                <a:gridCol w="682962"/>
                <a:gridCol w="642166"/>
                <a:gridCol w="642166"/>
                <a:gridCol w="642166"/>
                <a:gridCol w="642166"/>
                <a:gridCol w="642166"/>
                <a:gridCol w="642166"/>
                <a:gridCol w="856221"/>
                <a:gridCol w="856221"/>
              </a:tblGrid>
              <a:tr h="0"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Indicator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National(%)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Rural(%)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Urban(%)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Both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Girls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Boys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Both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Girls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Boys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Both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Girls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Boys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</a:tr>
              <a:tr h="0">
                <a:tc gridSpan="10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762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Underweight (</a:t>
                      </a:r>
                      <a:r>
                        <a:rPr lang="en-U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WAZ</a:t>
                      </a:r>
                      <a:r>
                        <a:rPr lang="en-US" sz="1600" b="1" baseline="-25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WHO</a:t>
                      </a:r>
                      <a:r>
                        <a:rPr lang="en-US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&lt;-2)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39.7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39.0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40.3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42.2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41.3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43.0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29.9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29.7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30.1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762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Stunting (HAZ </a:t>
                      </a:r>
                      <a:r>
                        <a:rPr lang="en-US" sz="1600" b="1" baseline="-250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WHO</a:t>
                      </a: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&lt;-2)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46.2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45.3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47.1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48.8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48.2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49.4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35.9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33.7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38.0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762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Wasting (WHZ </a:t>
                      </a:r>
                      <a:r>
                        <a:rPr lang="en-US" sz="1600" b="1" baseline="-250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WHO</a:t>
                      </a: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&lt;-2)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15.1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14.8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762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Obesity (BAZ </a:t>
                      </a:r>
                      <a:r>
                        <a:rPr lang="en-US" sz="1600" b="1" baseline="-250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WHO</a:t>
                      </a: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&lt;-2)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762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MUACZ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27.1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26.5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27.7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29.3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28.4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30.1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18.1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762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MUAC &lt;125 mm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4.8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10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762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Underweight (</a:t>
                      </a:r>
                      <a:r>
                        <a:rPr lang="en-U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WAZ</a:t>
                      </a:r>
                      <a:r>
                        <a:rPr lang="en-US" sz="1600" b="1" baseline="-25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WHO</a:t>
                      </a:r>
                      <a:r>
                        <a:rPr lang="en-US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&lt;-2)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34.4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29.9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38.6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35.2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39.8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31.7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27.5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35.1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762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Stunting (HAZ </a:t>
                      </a:r>
                      <a:r>
                        <a:rPr lang="en-US" sz="1600" b="1" baseline="-250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WHO</a:t>
                      </a: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&lt;-2)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41.2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42.0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40.5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42.7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43.3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42.1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36.4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37.2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35.7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762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Wasting (WHZ </a:t>
                      </a:r>
                      <a:r>
                        <a:rPr lang="en-US" sz="1600" b="1" baseline="-250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WHO</a:t>
                      </a: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&lt;-2)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10.9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15.7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10.8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762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Obesity (BAZ </a:t>
                      </a:r>
                      <a:r>
                        <a:rPr lang="en-US" sz="1600" b="1" baseline="-250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WHO</a:t>
                      </a: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&lt;-2)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4.1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762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MUACZ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6.8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4.9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762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MUAC &lt;125 mm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458200" y="6581001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68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</a:t>
            </a:r>
            <a:endParaRPr lang="en-US" sz="1200" b="1" dirty="0">
              <a:solidFill>
                <a:srgbClr val="00682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295400"/>
            <a:ext cx="9144000" cy="55626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1219200"/>
            <a:ext cx="9144000" cy="76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76200" y="106362"/>
            <a:ext cx="8763000" cy="141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 bmk="_Toc350773478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Calibri" pitchFamily="34" charset="0"/>
                <a:cs typeface="Times New Roman" pitchFamily="18" charset="0"/>
              </a:rPr>
              <a:t>Table -10: Percent of treatment recipient by sex, residence and type of treatment, 2005 and 2010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152401" y="1371600"/>
          <a:ext cx="8839199" cy="5153232"/>
        </p:xfrm>
        <a:graphic>
          <a:graphicData uri="http://schemas.openxmlformats.org/drawingml/2006/table">
            <a:tbl>
              <a:tblPr/>
              <a:tblGrid>
                <a:gridCol w="3733799"/>
                <a:gridCol w="914400"/>
                <a:gridCol w="762000"/>
                <a:gridCol w="914400"/>
                <a:gridCol w="762000"/>
                <a:gridCol w="990600"/>
                <a:gridCol w="762000"/>
              </a:tblGrid>
              <a:tr h="286143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Type of Treatment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Percent of treatment recipient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61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2000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2005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2010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61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Women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Men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Women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Men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Women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Men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2861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Govt. Health Worker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4.08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3.54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0.97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1.20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2.43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2.38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FD3"/>
                    </a:solidFill>
                  </a:tcPr>
                </a:tc>
              </a:tr>
              <a:tr h="2861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NGO Health Worker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0.55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0.33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0.36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0.16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0.43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0.31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1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Homeopathic Doctor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5.37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4.37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5.22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4.21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3.68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3.18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FD3"/>
                    </a:solidFill>
                  </a:tcPr>
                </a:tc>
              </a:tr>
              <a:tr h="2861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Kabiraj/Hekim/Ayurbed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2.08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1.87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1.17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1.60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0.75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1.28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89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Peer/Fakir/Tactric/Baidya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0.26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0.41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0.12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0.24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0.32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0.40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FD3"/>
                    </a:solidFill>
                  </a:tcPr>
                </a:tc>
              </a:tr>
              <a:tr h="3438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Govt. Doctor (Govt. Institution)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6.47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6.68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8.01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7.10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9.41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9.14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5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Govt. Doctor (Private Practice)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16.00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15.45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16.36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13.82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15.16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13.43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FD3"/>
                    </a:solidFill>
                  </a:tcPr>
                </a:tc>
              </a:tr>
              <a:tr h="2861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NGO Doctor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0.58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0.40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0.52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0.38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0.20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0.20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1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Private Doctor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23.42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24.85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24.23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24.49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24.54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24.37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FD3"/>
                    </a:solidFill>
                  </a:tcPr>
                </a:tc>
              </a:tr>
              <a:tr h="5722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Pharmacy/Dispensary/ Compounder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38.01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38.39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36.91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40.52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39.20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41.35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1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Family Treatment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0.72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0.63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0.87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0.89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FD3"/>
                    </a:solidFill>
                  </a:tcPr>
                </a:tc>
              </a:tr>
              <a:tr h="2861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Self Treatment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0.45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0.60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0.65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0.56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1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Others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3.20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3.70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4.95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5.05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2.37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2.50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FD3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458200" y="6581001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68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</a:t>
            </a:r>
            <a:endParaRPr lang="en-US" sz="1200" b="1" dirty="0">
              <a:solidFill>
                <a:srgbClr val="00682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828800"/>
            <a:ext cx="9144000" cy="50292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1752600"/>
            <a:ext cx="9144000" cy="76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228600" y="198438"/>
            <a:ext cx="8686800" cy="140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Calibri" pitchFamily="34" charset="0"/>
                <a:cs typeface="Times New Roman" pitchFamily="18" charset="0"/>
              </a:rPr>
              <a:t>Table -11: Distribution of patients by their sources of getting medicine,2000, 2005 and 2010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Calibri" pitchFamily="34" charset="0"/>
              <a:cs typeface="Arial" charset="0"/>
            </a:endParaRP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152402" y="1963263"/>
          <a:ext cx="8762998" cy="4666137"/>
        </p:xfrm>
        <a:graphic>
          <a:graphicData uri="http://schemas.openxmlformats.org/drawingml/2006/table">
            <a:tbl>
              <a:tblPr/>
              <a:tblGrid>
                <a:gridCol w="2909211"/>
                <a:gridCol w="1276467"/>
                <a:gridCol w="1236677"/>
                <a:gridCol w="1046419"/>
                <a:gridCol w="1151224"/>
                <a:gridCol w="1143000"/>
              </a:tblGrid>
              <a:tr h="401971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9700" algn="l"/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Source of getting medicine</a:t>
                      </a:r>
                    </a:p>
                  </a:txBody>
                  <a:tcPr marL="60979" marR="60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9700" algn="l"/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2000</a:t>
                      </a:r>
                    </a:p>
                  </a:txBody>
                  <a:tcPr marL="60979" marR="60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9700" algn="l"/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2005</a:t>
                      </a:r>
                    </a:p>
                  </a:txBody>
                  <a:tcPr marL="60979" marR="60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9700" algn="l"/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2010</a:t>
                      </a:r>
                    </a:p>
                  </a:txBody>
                  <a:tcPr marL="60979" marR="60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19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9700" algn="l"/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Both</a:t>
                      </a:r>
                    </a:p>
                  </a:txBody>
                  <a:tcPr marL="60979" marR="60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9700" algn="l"/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Women</a:t>
                      </a:r>
                    </a:p>
                  </a:txBody>
                  <a:tcPr marL="60979" marR="60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9700" algn="l"/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Men</a:t>
                      </a:r>
                    </a:p>
                  </a:txBody>
                  <a:tcPr marL="60979" marR="60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9700" algn="l"/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Women</a:t>
                      </a:r>
                    </a:p>
                  </a:txBody>
                  <a:tcPr marL="60979" marR="60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9700" algn="l"/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Men</a:t>
                      </a:r>
                    </a:p>
                  </a:txBody>
                  <a:tcPr marL="60979" marR="60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</a:tr>
              <a:tr h="401971">
                <a:tc grid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9700" algn="l"/>
                          <a:tab pos="190500" algn="l"/>
                          <a:tab pos="2135505" algn="l"/>
                          <a:tab pos="2524125" algn="l"/>
                        </a:tabLst>
                      </a:pPr>
                      <a:endParaRPr lang="en-US" sz="2000" b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979" marR="60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039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9700" algn="l"/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Government health centre</a:t>
                      </a:r>
                    </a:p>
                  </a:txBody>
                  <a:tcPr marL="60979" marR="60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9700" algn="l"/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3.55</a:t>
                      </a:r>
                    </a:p>
                  </a:txBody>
                  <a:tcPr marL="60979" marR="60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9700" algn="l"/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2.78</a:t>
                      </a:r>
                    </a:p>
                  </a:txBody>
                  <a:tcPr marL="60979" marR="60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9700" algn="l"/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2.80</a:t>
                      </a:r>
                    </a:p>
                  </a:txBody>
                  <a:tcPr marL="60979" marR="60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9700" algn="l"/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3.02</a:t>
                      </a:r>
                    </a:p>
                  </a:txBody>
                  <a:tcPr marL="60979" marR="60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9700" algn="l"/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2.33</a:t>
                      </a:r>
                    </a:p>
                  </a:txBody>
                  <a:tcPr marL="60979" marR="60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7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9700" algn="l"/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NGO health centre</a:t>
                      </a:r>
                    </a:p>
                  </a:txBody>
                  <a:tcPr marL="60979" marR="60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9700" algn="l"/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0.52</a:t>
                      </a:r>
                    </a:p>
                  </a:txBody>
                  <a:tcPr marL="60979" marR="60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9700" algn="l"/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0.68</a:t>
                      </a:r>
                    </a:p>
                  </a:txBody>
                  <a:tcPr marL="60979" marR="60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9700" algn="l"/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0.60</a:t>
                      </a:r>
                    </a:p>
                  </a:txBody>
                  <a:tcPr marL="60979" marR="60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9700" algn="l"/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0.37</a:t>
                      </a:r>
                    </a:p>
                  </a:txBody>
                  <a:tcPr marL="60979" marR="60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9700" algn="l"/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0.33</a:t>
                      </a:r>
                    </a:p>
                  </a:txBody>
                  <a:tcPr marL="60979" marR="60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</a:tr>
              <a:tr h="4284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9700" algn="l"/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Private health centre</a:t>
                      </a:r>
                    </a:p>
                  </a:txBody>
                  <a:tcPr marL="60979" marR="60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9700" algn="l"/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0.83</a:t>
                      </a:r>
                    </a:p>
                  </a:txBody>
                  <a:tcPr marL="60979" marR="60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9700" algn="l"/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0.49</a:t>
                      </a:r>
                    </a:p>
                  </a:txBody>
                  <a:tcPr marL="60979" marR="60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9700" algn="l"/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0.74</a:t>
                      </a:r>
                    </a:p>
                  </a:txBody>
                  <a:tcPr marL="60979" marR="60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9700" algn="l"/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0.56</a:t>
                      </a:r>
                    </a:p>
                  </a:txBody>
                  <a:tcPr marL="60979" marR="60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9700" algn="l"/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0.45</a:t>
                      </a:r>
                    </a:p>
                  </a:txBody>
                  <a:tcPr marL="60979" marR="60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7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9700" algn="l"/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Other service personal</a:t>
                      </a:r>
                    </a:p>
                  </a:txBody>
                  <a:tcPr marL="60979" marR="60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9700" algn="l"/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0.97</a:t>
                      </a:r>
                    </a:p>
                  </a:txBody>
                  <a:tcPr marL="60979" marR="60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9700" algn="l"/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1.00</a:t>
                      </a:r>
                    </a:p>
                  </a:txBody>
                  <a:tcPr marL="60979" marR="60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9700" algn="l"/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1.15</a:t>
                      </a:r>
                    </a:p>
                  </a:txBody>
                  <a:tcPr marL="60979" marR="60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9700" algn="l"/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3.80</a:t>
                      </a:r>
                    </a:p>
                  </a:txBody>
                  <a:tcPr marL="60979" marR="60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9700" algn="l"/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3.94</a:t>
                      </a:r>
                    </a:p>
                  </a:txBody>
                  <a:tcPr marL="60979" marR="60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</a:tr>
              <a:tr h="5569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9700" algn="l"/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Pharmacy/ dispensary</a:t>
                      </a:r>
                    </a:p>
                  </a:txBody>
                  <a:tcPr marL="60979" marR="60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9700" algn="l"/>
                          <a:tab pos="190500" algn="l"/>
                          <a:tab pos="541020" algn="l"/>
                          <a:tab pos="598170" algn="l"/>
                          <a:tab pos="61722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89.47</a:t>
                      </a:r>
                    </a:p>
                  </a:txBody>
                  <a:tcPr marL="60979" marR="60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9700" algn="l"/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92.93</a:t>
                      </a:r>
                    </a:p>
                  </a:txBody>
                  <a:tcPr marL="60979" marR="60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9700" algn="l"/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92.72</a:t>
                      </a:r>
                    </a:p>
                  </a:txBody>
                  <a:tcPr marL="60979" marR="60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9700" algn="l"/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90.28</a:t>
                      </a:r>
                    </a:p>
                  </a:txBody>
                  <a:tcPr marL="60979" marR="60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9700" algn="l"/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90.25</a:t>
                      </a:r>
                    </a:p>
                  </a:txBody>
                  <a:tcPr marL="60979" marR="60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7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9700" algn="l"/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Other shops</a:t>
                      </a:r>
                    </a:p>
                  </a:txBody>
                  <a:tcPr marL="60979" marR="60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9700" algn="l"/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1.99</a:t>
                      </a:r>
                    </a:p>
                  </a:txBody>
                  <a:tcPr marL="60979" marR="60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9700" algn="l"/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0.67</a:t>
                      </a:r>
                    </a:p>
                  </a:txBody>
                  <a:tcPr marL="60979" marR="60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9700" algn="l"/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0.67</a:t>
                      </a:r>
                    </a:p>
                  </a:txBody>
                  <a:tcPr marL="60979" marR="60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9700" algn="l"/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0.83</a:t>
                      </a:r>
                    </a:p>
                  </a:txBody>
                  <a:tcPr marL="60979" marR="60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9700" algn="l"/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1.02</a:t>
                      </a:r>
                    </a:p>
                  </a:txBody>
                  <a:tcPr marL="60979" marR="60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</a:tr>
              <a:tr h="4177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9700" algn="l"/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Others</a:t>
                      </a:r>
                    </a:p>
                  </a:txBody>
                  <a:tcPr marL="60979" marR="60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9700" algn="l"/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2.69</a:t>
                      </a:r>
                    </a:p>
                  </a:txBody>
                  <a:tcPr marL="60979" marR="60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9700" algn="l"/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1.45</a:t>
                      </a:r>
                    </a:p>
                  </a:txBody>
                  <a:tcPr marL="60979" marR="60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9700" algn="l"/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1.31</a:t>
                      </a:r>
                    </a:p>
                  </a:txBody>
                  <a:tcPr marL="60979" marR="60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9700" algn="l"/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1.13</a:t>
                      </a:r>
                    </a:p>
                  </a:txBody>
                  <a:tcPr marL="60979" marR="60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9700" algn="l"/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1.56</a:t>
                      </a:r>
                    </a:p>
                  </a:txBody>
                  <a:tcPr marL="60979" marR="60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458200" y="6581001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68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</a:t>
            </a:r>
            <a:endParaRPr lang="en-US" sz="1200" b="1" dirty="0">
              <a:solidFill>
                <a:srgbClr val="00682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828800"/>
            <a:ext cx="9144000" cy="50292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1752600"/>
            <a:ext cx="9144000" cy="76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457200" y="1524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Background: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457200" y="21034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92500" lnSpcReduction="10000"/>
          </a:bodyPr>
          <a:lstStyle/>
          <a:p>
            <a:pPr marL="457200" indent="-457200" algn="just" fontAlgn="auto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Font typeface="Wingdings" pitchFamily="2" charset="2"/>
              <a:buChar char="q"/>
              <a:defRPr/>
            </a:pPr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Statistical Activities of Bangladesh is performed by the National  Statistical Organization, the Bangladesh Bureau of Statistics (BBS).</a:t>
            </a:r>
          </a:p>
          <a:p>
            <a:pPr marL="457200" indent="-457200" algn="just" fontAlgn="auto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Font typeface="Wingdings" pitchFamily="2" charset="2"/>
              <a:buChar char="q"/>
              <a:defRPr/>
            </a:pPr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BBS collect, compile and disseminate  information in all sectors of the  economy for national planning and policy making.</a:t>
            </a:r>
          </a:p>
          <a:p>
            <a:pPr marL="457200" indent="-457200" algn="just" fontAlgn="auto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Font typeface="Wingdings" pitchFamily="2" charset="2"/>
              <a:buChar char="q"/>
              <a:defRPr/>
            </a:pPr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BBS  has a full fledged   Health and Demographic Wing responsible for collecting  and disseminating health related statistics.</a:t>
            </a:r>
          </a:p>
          <a:p>
            <a:pPr algn="just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3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458200" y="6581001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68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  <a:endParaRPr lang="en-US" sz="1200" b="1" dirty="0">
              <a:solidFill>
                <a:srgbClr val="00682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828800"/>
            <a:ext cx="9144000" cy="50292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1752600"/>
            <a:ext cx="9144000" cy="76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04800" y="0"/>
            <a:ext cx="8610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 bmk="_Toc350773486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Calibri" pitchFamily="34" charset="0"/>
                <a:cs typeface="Times New Roman" pitchFamily="18" charset="0"/>
              </a:rPr>
              <a:t>Table -12: Average medical expenditure per patient (</a:t>
            </a:r>
            <a:r>
              <a:rPr kumimoji="0" lang="en-US" sz="2800" b="1" i="0" u="none" strike="noStrike" kern="1200" cap="none" spc="0" normalizeH="0" baseline="0" noProof="0" dirty="0" err="1" smtClean="0" bmk="_Toc350773486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Calibri" pitchFamily="34" charset="0"/>
                <a:cs typeface="Times New Roman" pitchFamily="18" charset="0"/>
              </a:rPr>
              <a:t>Tk</a:t>
            </a:r>
            <a:r>
              <a:rPr kumimoji="0" lang="en-US" sz="2800" b="1" i="0" u="none" strike="noStrike" kern="1200" cap="none" spc="0" normalizeH="0" baseline="0" noProof="0" dirty="0" smtClean="0" bmk="_Toc350773486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Calibri" pitchFamily="34" charset="0"/>
                <a:cs typeface="Times New Roman" pitchFamily="18" charset="0"/>
              </a:rPr>
              <a:t>) in the preceding 30 days by sex and residence, 2000,  2005 and 2010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228600" y="2057400"/>
          <a:ext cx="8686802" cy="4572000"/>
        </p:xfrm>
        <a:graphic>
          <a:graphicData uri="http://schemas.openxmlformats.org/drawingml/2006/table">
            <a:tbl>
              <a:tblPr/>
              <a:tblGrid>
                <a:gridCol w="2266122"/>
                <a:gridCol w="1239080"/>
                <a:gridCol w="1066800"/>
                <a:gridCol w="1143000"/>
                <a:gridCol w="990600"/>
                <a:gridCol w="1066800"/>
                <a:gridCol w="914400"/>
              </a:tblGrid>
              <a:tr h="189538"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Item of expenditure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Average expenditure per patient (Tk)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57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57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Women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Women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Women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</a:tr>
              <a:tr h="2772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0500" algn="l"/>
                          <a:tab pos="2135505" algn="l"/>
                          <a:tab pos="2524125" algn="l"/>
                        </a:tabLst>
                      </a:pPr>
                      <a:endParaRPr lang="en-US" sz="2000" b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0500" algn="l"/>
                          <a:tab pos="2135505" algn="l"/>
                          <a:tab pos="2524125" algn="l"/>
                        </a:tabLst>
                      </a:pPr>
                      <a:endParaRPr lang="en-US" sz="2000" b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57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Doctor’s visit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</a:tr>
              <a:tr h="2657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Hospital/ clinic fee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7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Medicine cost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279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272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453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</a:tr>
              <a:tr h="2657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Test/ investigation fee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392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368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404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893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806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7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Transport cost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</a:tr>
              <a:tr h="2657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Tips for treatment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286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1695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283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7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Other expenses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</a:tr>
              <a:tr h="2657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396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388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0500" algn="l"/>
                          <a:tab pos="2135505" algn="l"/>
                          <a:tab pos="2524125" algn="l"/>
                        </a:tabLs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407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458200" y="6581001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68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endParaRPr lang="en-US" sz="1200" b="1" dirty="0">
              <a:solidFill>
                <a:srgbClr val="00682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828800"/>
            <a:ext cx="9144000" cy="50292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1752600"/>
            <a:ext cx="9144000" cy="76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274638"/>
            <a:ext cx="8001000" cy="1325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Dissemination of Gender Health Statistics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81000" y="2027237"/>
            <a:ext cx="8458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Gender statistics are disseminated in the following ways:</a:t>
            </a:r>
          </a:p>
          <a:p>
            <a:pPr marL="746125" marR="0" lvl="0" indent="-746125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Yearly publications with gender disaggregated data</a:t>
            </a:r>
          </a:p>
          <a:p>
            <a:pPr marL="746125" marR="0" lvl="0" indent="-746125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Health related survey reports with gender disaggregated data</a:t>
            </a:r>
          </a:p>
          <a:p>
            <a:pPr marL="746125" marR="0" lvl="0" indent="-746125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Separate gender focused reports</a:t>
            </a:r>
          </a:p>
          <a:p>
            <a:pPr marL="746125" marR="0" lvl="0" indent="-746125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Online reports, CDs etc.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458200" y="6581001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68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</a:t>
            </a:r>
            <a:endParaRPr lang="en-US" sz="1200" b="1" dirty="0">
              <a:solidFill>
                <a:srgbClr val="00682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828800"/>
            <a:ext cx="9144000" cy="50292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1752600"/>
            <a:ext cx="9144000" cy="76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81000" y="182562"/>
            <a:ext cx="8686800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Main users of  gender health statistics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2209800"/>
            <a:ext cx="8382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463550" marR="0" lvl="0" indent="-4635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Ministry of Health and Family Welfare</a:t>
            </a:r>
          </a:p>
          <a:p>
            <a:pPr marL="463550" marR="0" lvl="0" indent="-4635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Director General Health </a:t>
            </a:r>
          </a:p>
          <a:p>
            <a:pPr marL="463550" marR="0" lvl="0" indent="-4635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Director General Family Planning</a:t>
            </a:r>
          </a:p>
          <a:p>
            <a:pPr marL="463550" marR="0" lvl="0" indent="-4635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World  Health Organization</a:t>
            </a:r>
          </a:p>
          <a:p>
            <a:pPr marL="463550" marR="0" lvl="0" indent="-4635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Ministry of Women and Children Affairs</a:t>
            </a:r>
          </a:p>
          <a:p>
            <a:pPr marL="463550" marR="0" lvl="0" indent="-4635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UNICEF</a:t>
            </a:r>
          </a:p>
          <a:p>
            <a:pPr marL="463550" marR="0" lvl="0" indent="-4635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UNIFEM</a:t>
            </a:r>
          </a:p>
          <a:p>
            <a:pPr marL="463550" marR="0" lvl="0" indent="-4635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UNFPA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  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91400" y="1295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Continue…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58200" y="6581001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68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</a:t>
            </a:r>
            <a:endParaRPr lang="en-US" sz="1200" b="1" dirty="0">
              <a:solidFill>
                <a:srgbClr val="00682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828800"/>
            <a:ext cx="9144000" cy="50292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1752600"/>
            <a:ext cx="9144000" cy="76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04800" y="76200"/>
            <a:ext cx="8686800" cy="164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Main users of  gender health statistics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9812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463550" marR="0" lvl="0" indent="-4635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ILO</a:t>
            </a:r>
          </a:p>
          <a:p>
            <a:pPr marL="463550" marR="0" lvl="0" indent="-4635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World Bank</a:t>
            </a:r>
          </a:p>
          <a:p>
            <a:pPr marL="463550" marR="0" lvl="0" indent="-4635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NGOs</a:t>
            </a:r>
          </a:p>
          <a:p>
            <a:pPr marL="463550" marR="0" lvl="0" indent="-4635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Civil Society Organizations</a:t>
            </a:r>
          </a:p>
          <a:p>
            <a:pPr marL="463550" marR="0" lvl="0" indent="-4635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Bangladesh Women Lawyers Association</a:t>
            </a:r>
          </a:p>
          <a:p>
            <a:pPr marL="463550" marR="0" lvl="0" indent="-4635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Other Ministries and Divisions</a:t>
            </a:r>
          </a:p>
          <a:p>
            <a:pPr marL="463550" marR="0" lvl="0" indent="-4635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Other Development </a:t>
            </a:r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artners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  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458200" y="6581001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68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</a:t>
            </a:r>
            <a:endParaRPr lang="en-US" sz="1200" b="1" dirty="0">
              <a:solidFill>
                <a:srgbClr val="00682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828800"/>
            <a:ext cx="9144000" cy="50292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1752600"/>
            <a:ext cx="9144000" cy="76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228600" y="0"/>
            <a:ext cx="8610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Main challenges of  gender health statistics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381000" y="1981200"/>
            <a:ext cx="8610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Inadequate  coordination between data producers and users.</a:t>
            </a:r>
          </a:p>
          <a:p>
            <a:pPr marL="457200" lvl="0" indent="-457200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en-US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Inadequate disaggregated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data  at  the sub-national  level.</a:t>
            </a:r>
          </a:p>
          <a:p>
            <a:pPr marL="457200" lvl="0" indent="-457200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en-US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Inadequate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proper training for the field data collectors.</a:t>
            </a:r>
          </a:p>
          <a:p>
            <a:pPr marL="457200" lvl="0" indent="-457200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en-US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Inadequate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analysis of existing disaggregated statistics.</a:t>
            </a:r>
          </a:p>
          <a:p>
            <a:pPr marL="457200" lvl="0" indent="-457200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en-US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Shortage </a:t>
            </a:r>
            <a:r>
              <a:rPr lang="en-US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expertise in data analysis.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162800" y="12954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Cont…..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458200" y="6581001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68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</a:t>
            </a:r>
            <a:endParaRPr lang="en-US" sz="1200" b="1" dirty="0">
              <a:solidFill>
                <a:srgbClr val="00682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828800"/>
            <a:ext cx="9144000" cy="50292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1752600"/>
            <a:ext cx="9144000" cy="76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228600" y="0"/>
            <a:ext cx="8610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Main challenges of  gender health statistics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533400" y="2286000"/>
            <a:ext cx="84582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lvl="0" indent="-457200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en-US" sz="2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Inadequate understanding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of international standard for compiling disaggregated gender statistics.</a:t>
            </a:r>
          </a:p>
          <a:p>
            <a:pPr marL="457200" lvl="0" indent="-4572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en-US" sz="2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Inadequate national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resource on gender issues.</a:t>
            </a:r>
          </a:p>
          <a:p>
            <a:pPr marL="457200" lvl="0" indent="-4572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en-US" sz="2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Inadequate proper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guide lines.</a:t>
            </a:r>
          </a:p>
          <a:p>
            <a:pPr marL="457200" lvl="0" indent="-4572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en-US" sz="2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Inadequate awareness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of gender related issues.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458200" y="6581001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68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</a:t>
            </a:r>
            <a:endParaRPr lang="en-US" sz="1200" b="1" dirty="0">
              <a:solidFill>
                <a:srgbClr val="00682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828800"/>
            <a:ext cx="9144000" cy="50292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1752600"/>
            <a:ext cx="9144000" cy="76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228600" y="0"/>
            <a:ext cx="8610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CONCLUDING REMARKS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7200" y="1981200"/>
            <a:ext cx="8534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50000"/>
              </a:lnSpc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can increase the realization of the important role that women can play in the development process of a country, that has underlined the need to generate gender-sensitive indicators and sex-disaggregated statistics.  These statistics help highlight the existing differences between men and women.</a:t>
            </a:r>
          </a:p>
          <a:p>
            <a:pPr marL="457200" indent="-457200" algn="just"/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62800" y="12192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Cont…..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58200" y="6581001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68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</a:t>
            </a:r>
            <a:endParaRPr lang="en-US" sz="1200" b="1" dirty="0">
              <a:solidFill>
                <a:srgbClr val="00682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828800"/>
            <a:ext cx="9144000" cy="50292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1752600"/>
            <a:ext cx="9144000" cy="76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228600" y="0"/>
            <a:ext cx="8610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CONCLUDING REMARKS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381000" y="2362200"/>
            <a:ext cx="83820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50000"/>
              </a:lnSpc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has also raised the need to develop the gender information gathering system that enables government to keep abreast with global commitments to achieving gender equality and women empowerment.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62800" y="138326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Cont…..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58200" y="6581001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68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</a:t>
            </a:r>
            <a:endParaRPr lang="en-US" sz="1200" b="1" dirty="0">
              <a:solidFill>
                <a:srgbClr val="00682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828800"/>
            <a:ext cx="9144000" cy="50292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1752600"/>
            <a:ext cx="9144000" cy="76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228600" y="0"/>
            <a:ext cx="8610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CONCLUDING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REMARKS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381000" y="1828800"/>
            <a:ext cx="8534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50000"/>
              </a:lnSpc>
              <a:tabLst>
                <a:tab pos="0" algn="l"/>
              </a:tabLst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Improving the availability and quality of sex-disaggregated gender statistics is essential for providing policy makers with reliable data to make decisions and design effective.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458200" y="6581001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68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</a:t>
            </a:r>
            <a:endParaRPr lang="en-US" sz="1200" b="1" dirty="0">
              <a:solidFill>
                <a:srgbClr val="00682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828800"/>
            <a:ext cx="9144000" cy="50292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1752600"/>
            <a:ext cx="9144000" cy="76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2743200"/>
            <a:ext cx="8229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23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Thanks</a:t>
            </a:r>
            <a:endParaRPr kumimoji="0" lang="en-US" sz="239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295400"/>
            <a:ext cx="9144000" cy="55626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/>
          </a:p>
        </p:txBody>
      </p:sp>
      <p:sp>
        <p:nvSpPr>
          <p:cNvPr id="14" name="Rectangle 13"/>
          <p:cNvSpPr/>
          <p:nvPr/>
        </p:nvSpPr>
        <p:spPr>
          <a:xfrm>
            <a:off x="0" y="1219200"/>
            <a:ext cx="9144000" cy="76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228600"/>
            <a:ext cx="81534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Sources of Data on Health statistics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1000" y="1428750"/>
            <a:ext cx="8763000" cy="52006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Health Statistics are obtained  from the  following surveys of BBS:</a:t>
            </a:r>
          </a:p>
          <a:p>
            <a:pPr marL="287338" indent="-287338"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Health and Demographic Survey</a:t>
            </a:r>
          </a:p>
          <a:p>
            <a:pPr marL="287338" indent="-287338"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Sample Vital Registration System</a:t>
            </a:r>
          </a:p>
          <a:p>
            <a:pPr marL="287338" indent="-287338"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Multiple Indicator Cluster Survey</a:t>
            </a:r>
          </a:p>
          <a:p>
            <a:pPr marL="287338" indent="-287338"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Household Income and Expenditure Survey</a:t>
            </a:r>
          </a:p>
          <a:p>
            <a:pPr marL="287338" indent="-287338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Socio-Economic and Demographic Survey(Post Census  Long Questionnaire Survey)</a:t>
            </a:r>
          </a:p>
          <a:p>
            <a:pPr marL="287338" indent="-287338"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Child and Mother Nutrition Survey</a:t>
            </a:r>
          </a:p>
          <a:p>
            <a:pPr marL="287338" indent="-287338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Demographic and health survey (NIPORT, Ministry of </a:t>
            </a:r>
            <a:r>
              <a:rPr lang="en-US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Health 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Family 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welfare)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458200" y="6581001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68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  <a:endParaRPr lang="en-US" sz="1200" b="1" dirty="0">
              <a:solidFill>
                <a:srgbClr val="00682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524000"/>
            <a:ext cx="9144000" cy="53340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1447800"/>
            <a:ext cx="9144000" cy="76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76200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Health and related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t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opics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c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overed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cont….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04800" y="1524000"/>
            <a:ext cx="8610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Crude death  rate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Age specific death rate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Neonatal mortality rate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Post neonatal mortality rate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Infant mortality rate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Child mortality rate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Maternal mortality rate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Principle causes of death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Percentage distribution of deaths by causes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458200" y="6581001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68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  <a:endParaRPr lang="en-US" sz="1200" b="1" dirty="0">
              <a:solidFill>
                <a:srgbClr val="00682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447800"/>
            <a:ext cx="9144000" cy="53340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1447800"/>
            <a:ext cx="9144000" cy="76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304800" y="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Health and related 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t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opics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c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overed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cont…</a:t>
            </a:r>
            <a:endParaRPr kumimoji="0" lang="en-US" sz="2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57200" y="1600200"/>
            <a:ext cx="83820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GB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Expectation </a:t>
            </a:r>
            <a:r>
              <a:rPr lang="en-GB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 life</a:t>
            </a:r>
            <a:endParaRPr lang="en-US" sz="3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GB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Abridged Life Table	</a:t>
            </a:r>
          </a:p>
          <a:p>
            <a:pPr>
              <a:buFont typeface="Wingdings" pitchFamily="2" charset="2"/>
              <a:buChar char="v"/>
            </a:pPr>
            <a:r>
              <a:rPr lang="en-GB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Infant and Young Child Feeding </a:t>
            </a:r>
            <a:endParaRPr lang="en-US" sz="3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GB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Child Nutrition Status	</a:t>
            </a:r>
          </a:p>
          <a:p>
            <a:pPr>
              <a:buFont typeface="Wingdings" pitchFamily="2" charset="2"/>
              <a:buChar char="v"/>
            </a:pPr>
            <a:r>
              <a:rPr lang="en-GB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Low Birth Weight	</a:t>
            </a:r>
            <a:endParaRPr lang="en-US" sz="3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GB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Immunization	</a:t>
            </a:r>
            <a:endParaRPr lang="en-US" sz="3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GB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Vitamin A Supplement	</a:t>
            </a:r>
            <a:endParaRPr lang="en-US" sz="3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GB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Antenatal Care	</a:t>
            </a:r>
            <a:endParaRPr lang="en-US" sz="3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GB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Delivery Care	</a:t>
            </a:r>
            <a:endParaRPr lang="en-US" sz="3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58200" y="65532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68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05</a:t>
            </a:r>
            <a:endParaRPr lang="en-US" sz="1200" b="1" dirty="0">
              <a:solidFill>
                <a:srgbClr val="00682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828800"/>
            <a:ext cx="9144000" cy="50292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1752600"/>
            <a:ext cx="9144000" cy="76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0"/>
            <a:ext cx="8229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Health and related 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t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opics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c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overed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US" sz="2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cont….</a:t>
            </a:r>
            <a:endParaRPr kumimoji="0" lang="en-US" sz="21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81000" y="2027237"/>
            <a:ext cx="8686800" cy="444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3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Population by diseases suffered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3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Average duration of ailment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3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Methods of treatment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3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Childhood illness and treatment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3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Care seeking for suspected pneumonia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3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Fever and acute respiratory infection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3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Childhood </a:t>
            </a:r>
            <a:r>
              <a:rPr kumimoji="0" lang="en-US" sz="3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diarrhoea</a:t>
            </a:r>
            <a:endParaRPr kumimoji="0" lang="en-US" sz="34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458200" y="6581001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68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06</a:t>
            </a:r>
            <a:endParaRPr lang="en-US" sz="1200" b="1" dirty="0">
              <a:solidFill>
                <a:srgbClr val="00682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828800"/>
            <a:ext cx="9144000" cy="50292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1752600"/>
            <a:ext cx="9144000" cy="76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274638"/>
            <a:ext cx="8382000" cy="1325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Health and related 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t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opics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c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overed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US" sz="2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cont…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2179637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 marL="463550" marR="0" lvl="0" indent="-4635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Sources of medicine</a:t>
            </a:r>
          </a:p>
          <a:p>
            <a:pPr marL="463550" marR="0" lvl="0" indent="-4635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Means of reaching to the service/ treatment providing personnel</a:t>
            </a:r>
          </a:p>
          <a:p>
            <a:pPr marL="463550" marR="0" lvl="0" indent="-4635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Time required to reach the service treatment providing personnel</a:t>
            </a:r>
          </a:p>
          <a:p>
            <a:pPr marL="463550" marR="0" lvl="0" indent="-4635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Average days required for consulting doctor for the first time after ailment</a:t>
            </a:r>
          </a:p>
          <a:p>
            <a:pPr marL="463550" marR="0" lvl="0" indent="-4635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Average waiting time</a:t>
            </a:r>
          </a:p>
          <a:p>
            <a:pPr marL="463550" marR="0" lvl="0" indent="-4635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Preference of service</a:t>
            </a:r>
          </a:p>
          <a:p>
            <a:pPr marL="463550" marR="0" lvl="0" indent="-4635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Treatment cost</a:t>
            </a:r>
          </a:p>
          <a:p>
            <a:pPr marL="463550" marR="0" lvl="0" indent="-4635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Reasons for non-treatment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458200" y="6581001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68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07</a:t>
            </a:r>
            <a:endParaRPr lang="en-US" sz="1200" b="1" dirty="0">
              <a:solidFill>
                <a:srgbClr val="00682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828800"/>
            <a:ext cx="9144000" cy="50292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1752600"/>
            <a:ext cx="9144000" cy="76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8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Efforts made to improve to Gender Disaggregated Health Data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04800" y="1981200"/>
            <a:ext cx="8686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The following measures has been taken to improve gender disaggregated health data: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 Periodic review of questionnaire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 User producer dialogue</a:t>
            </a:r>
          </a:p>
          <a:p>
            <a:pPr marL="463550" marR="0" lvl="0" indent="-4635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Exhaustive training for data collectors and supervisors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 Higher level supervision for quality control</a:t>
            </a:r>
          </a:p>
          <a:p>
            <a:pPr marL="463550" marR="0" lvl="0" indent="-4635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Engagement of females in data collection and supervision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458200" y="6581001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68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08</a:t>
            </a:r>
            <a:endParaRPr lang="en-US" sz="1200" b="1" dirty="0">
              <a:solidFill>
                <a:srgbClr val="00682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828800"/>
            <a:ext cx="9144000" cy="50292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1752600"/>
            <a:ext cx="9144000" cy="76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228600" y="0"/>
            <a:ext cx="8915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Selected Gender Statistics in Health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Table-1: Crude death rates by sex</a:t>
            </a:r>
            <a:endParaRPr kumimoji="0" lang="en-US" sz="33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228600" y="1981204"/>
          <a:ext cx="8763000" cy="4648195"/>
        </p:xfrm>
        <a:graphic>
          <a:graphicData uri="http://schemas.openxmlformats.org/drawingml/2006/table">
            <a:tbl>
              <a:tblPr/>
              <a:tblGrid>
                <a:gridCol w="1188587"/>
                <a:gridCol w="1358385"/>
                <a:gridCol w="1273487"/>
                <a:gridCol w="1317351"/>
                <a:gridCol w="1144722"/>
                <a:gridCol w="1358385"/>
                <a:gridCol w="1122083"/>
              </a:tblGrid>
              <a:tr h="451907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Year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National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Rural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Urban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45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Women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Women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Women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</a:tr>
              <a:tr h="5245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1981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12.1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</a:tr>
              <a:tr h="5245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1985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11.9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12.9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7.9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8.7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45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11.7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11.9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7.7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</a:tr>
              <a:tr h="5245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1995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8.9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8.8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6.9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45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5.1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4.7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5.7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FD3"/>
                    </a:solidFill>
                  </a:tcPr>
                </a:tc>
              </a:tr>
              <a:tr h="5245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5.1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6.7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4.1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5.7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45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5.7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458200" y="6581001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68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09</a:t>
            </a:r>
            <a:endParaRPr lang="en-US" sz="1200" b="1" dirty="0">
              <a:solidFill>
                <a:srgbClr val="00682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nder Dimension in Health Statistic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Gender Dimension in Health Statistics</Template>
  <TotalTime>348</TotalTime>
  <Words>1793</Words>
  <Application>Microsoft Office PowerPoint</Application>
  <PresentationFormat>On-screen Show (4:3)</PresentationFormat>
  <Paragraphs>946</Paragraphs>
  <Slides>29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Gender Dimension in Health Statistics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Gender Dimension in Health Statistics : Bangladesh Perspective</dc:title>
  <dc:creator> </dc:creator>
  <cp:lastModifiedBy> </cp:lastModifiedBy>
  <cp:revision>77</cp:revision>
  <dcterms:created xsi:type="dcterms:W3CDTF">2013-04-08T09:00:18Z</dcterms:created>
  <dcterms:modified xsi:type="dcterms:W3CDTF">2013-04-13T07:30:45Z</dcterms:modified>
</cp:coreProperties>
</file>