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1"/>
  </p:notesMasterIdLst>
  <p:sldIdLst>
    <p:sldId id="256" r:id="rId2"/>
    <p:sldId id="282" r:id="rId3"/>
    <p:sldId id="283" r:id="rId4"/>
    <p:sldId id="284" r:id="rId5"/>
    <p:sldId id="294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7" r:id="rId24"/>
    <p:sldId id="305" r:id="rId25"/>
    <p:sldId id="312" r:id="rId26"/>
    <p:sldId id="309" r:id="rId27"/>
    <p:sldId id="310" r:id="rId28"/>
    <p:sldId id="311" r:id="rId29"/>
    <p:sldId id="308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008000"/>
    <a:srgbClr val="003300"/>
    <a:srgbClr val="175D07"/>
  </p:clrMru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2BEE4D-A377-4FAA-B08E-43792E384353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3FA5EF-A2CE-4847-804B-6C7D54454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3FA5EF-A2CE-4847-804B-6C7D54454BA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48E66-432D-45FF-9655-16AAA4765D58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6B27C-E4DA-4FEA-9924-E70635AA5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713A3-E8D5-488E-B420-226A838D3A25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F2E3C-5CC3-4A50-BAAD-312EDD70E8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C2AB1-D2A0-4BDA-8A90-9F075399B437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C8506-F3B8-417A-B2BA-2513867D89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4FA1C-ADA8-4916-BACD-DD50B8D0F807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CEAB-BBFE-4058-9E7D-E9A676E2C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C17B7-4BFA-4944-8570-4E0813D1CCD6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DE9E6-5A1D-4466-9C0A-1AA086ECE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740E9-BA27-4CA0-B782-6945D588E9C0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9F028-CF61-417D-9987-BD04B9A1B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DC377-8E6E-44D6-99AD-2D945E457BB4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880A6-BB61-4242-938F-ACB0CD6D82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A9F01-3F91-4BFB-99C6-592AA453B713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5A82C-6EBA-475A-A58C-D9008F350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863B-7CB5-41E8-989E-9EFF0DB8CF33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87DAB-E292-4560-8A68-0AB30571A9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8B484-F5BF-41BB-8787-5061180A1884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1227C-80C8-4E6A-A0F4-7F03FD50C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EB1DF-D429-4E33-94AB-E2E69F3E12D3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E11B3-8F1B-426F-82D9-6A364579A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B74F48-9C0E-4335-96B2-9F247FF6FD1B}" type="datetimeFigureOut">
              <a:rPr lang="en-US"/>
              <a:pPr>
                <a:defRPr/>
              </a:pPr>
              <a:t>4/13/2013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A3178E-6AF4-412C-9596-DFBE2B3AD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0" y="3276600"/>
            <a:ext cx="9144000" cy="3200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Aziza Parvin, Director,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Bangladesh Bureau of Statistics (BBS)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&amp;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Md. </a:t>
            </a:r>
            <a:r>
              <a:rPr lang="en-US" sz="28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Eidtazul</a:t>
            </a:r>
            <a:r>
              <a:rPr lang="en-US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 Islam, Senior Assistant Secretary, </a:t>
            </a:r>
            <a:r>
              <a:rPr lang="en-US" sz="2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  <a:cs typeface="Arial" pitchFamily="34" charset="0"/>
              </a:rPr>
              <a:t>Statistics and Informatics Division (SID)</a:t>
            </a:r>
            <a:endParaRPr lang="en-US" sz="28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33400" y="130175"/>
            <a:ext cx="80772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Gender Dimension in Health Statistics : Bangladesh Perspective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" y="0"/>
            <a:ext cx="8763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3200" b="1" i="0" u="none" strike="noStrike" kern="1200" cap="none" spc="0" normalizeH="0" baseline="0" noProof="0" dirty="0" smtClean="0" bmk="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able -2: Neonatal mortality rate per 1000 live birth by sex and locality for 1981-2010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52401" y="1981203"/>
          <a:ext cx="8839198" cy="4572000"/>
        </p:xfrm>
        <a:graphic>
          <a:graphicData uri="http://schemas.openxmlformats.org/drawingml/2006/table">
            <a:tbl>
              <a:tblPr/>
              <a:tblGrid>
                <a:gridCol w="1312833"/>
                <a:gridCol w="1147447"/>
                <a:gridCol w="1146564"/>
                <a:gridCol w="1146564"/>
                <a:gridCol w="1146564"/>
                <a:gridCol w="1469613"/>
                <a:gridCol w="1469613"/>
              </a:tblGrid>
              <a:tr h="508000">
                <a:tc row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Urban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8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0"/>
            <a:ext cx="8686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1435100" marR="0" lvl="0" indent="-14351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Calibri" pitchFamily="34" charset="0"/>
                <a:cs typeface="Times New Roman" pitchFamily="18" charset="0"/>
              </a:rPr>
              <a:t>Table-3:Post neonatal mortality rate per 1000 live birth by sex and residence, 1981-2010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Calibri" pitchFamily="34" charset="0"/>
              <a:cs typeface="Arial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52400" y="1981198"/>
          <a:ext cx="8839199" cy="4572002"/>
        </p:xfrm>
        <a:graphic>
          <a:graphicData uri="http://schemas.openxmlformats.org/drawingml/2006/table">
            <a:tbl>
              <a:tblPr/>
              <a:tblGrid>
                <a:gridCol w="1250830"/>
                <a:gridCol w="1116813"/>
                <a:gridCol w="1183821"/>
                <a:gridCol w="1183821"/>
                <a:gridCol w="1420586"/>
                <a:gridCol w="1341664"/>
                <a:gridCol w="1341664"/>
              </a:tblGrid>
              <a:tr h="47366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Urban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27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473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73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73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73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66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152400"/>
            <a:ext cx="8382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T</a:t>
            </a:r>
            <a:r>
              <a:rPr kumimoji="0" lang="en-US" sz="3200" b="1" i="0" u="none" strike="noStrike" kern="1200" cap="none" spc="0" normalizeH="0" baseline="0" noProof="0" dirty="0" smtClean="0" bmk="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able - 4: Infant (&lt;1 year) mortality rate per 1000 live births by sex and residence, 1981-2010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80999" y="2133600"/>
          <a:ext cx="8458200" cy="4343400"/>
        </p:xfrm>
        <a:graphic>
          <a:graphicData uri="http://schemas.openxmlformats.org/drawingml/2006/table">
            <a:tbl>
              <a:tblPr/>
              <a:tblGrid>
                <a:gridCol w="1222556"/>
                <a:gridCol w="1245243"/>
                <a:gridCol w="1025218"/>
                <a:gridCol w="1105046"/>
                <a:gridCol w="1252743"/>
                <a:gridCol w="1397208"/>
                <a:gridCol w="1210186"/>
              </a:tblGrid>
              <a:tr h="4826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Urban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2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04800" y="152400"/>
            <a:ext cx="868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35188" algn="l"/>
                <a:tab pos="2524125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3200" b="1" i="0" u="none" strike="noStrike" kern="1200" cap="none" spc="0" normalizeH="0" baseline="0" noProof="0" dirty="0" smtClean="0" bmk="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Table-5:Under 5 Mortality Rate per 1000 live births by sex and residence, 1982-2010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9" name="Content Placeholder 3"/>
          <p:cNvGraphicFramePr>
            <a:graphicFrameLocks/>
          </p:cNvGraphicFramePr>
          <p:nvPr/>
        </p:nvGraphicFramePr>
        <p:xfrm>
          <a:off x="228600" y="2057405"/>
          <a:ext cx="8610600" cy="4495794"/>
        </p:xfrm>
        <a:graphic>
          <a:graphicData uri="http://schemas.openxmlformats.org/drawingml/2006/table">
            <a:tbl>
              <a:tblPr/>
              <a:tblGrid>
                <a:gridCol w="974884"/>
                <a:gridCol w="1177766"/>
                <a:gridCol w="1291590"/>
                <a:gridCol w="1119378"/>
                <a:gridCol w="1205484"/>
                <a:gridCol w="1463802"/>
                <a:gridCol w="1377696"/>
              </a:tblGrid>
              <a:tr h="61449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Urban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5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485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85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85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85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382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en-US" sz="3600" b="1" i="0" u="none" strike="noStrike" kern="1200" cap="none" spc="0" normalizeH="0" baseline="0" noProof="0" dirty="0" smtClean="0" bmk="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able -6: Maternal mortality ratio by residence, 1986-2010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457200" y="1905000"/>
          <a:ext cx="8458199" cy="4724400"/>
        </p:xfrm>
        <a:graphic>
          <a:graphicData uri="http://schemas.openxmlformats.org/drawingml/2006/table">
            <a:tbl>
              <a:tblPr/>
              <a:tblGrid>
                <a:gridCol w="1929300"/>
                <a:gridCol w="2023988"/>
                <a:gridCol w="2298424"/>
                <a:gridCol w="2206487"/>
              </a:tblGrid>
              <a:tr h="472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Urban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6.48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5.08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3.80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3.87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228600" marR="0" indent="-22860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1.78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6294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0038" algn="l"/>
              </a:tabLst>
              <a:defRPr/>
            </a:pPr>
            <a:r>
              <a:rPr kumimoji="0" lang="en-US" sz="3600" b="1" i="0" u="none" strike="noStrike" kern="1200" cap="none" spc="0" normalizeH="0" baseline="0" noProof="0" dirty="0" smtClean="0" bmk="_Toc221008012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3600" b="1" i="0" u="none" strike="noStrike" kern="1200" cap="none" spc="0" normalizeH="0" baseline="0" noProof="0" dirty="0" smtClean="0" bmk="_Toc221008012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3600" b="1" i="0" u="none" strike="noStrike" kern="1200" cap="none" spc="0" normalizeH="0" baseline="0" noProof="0" dirty="0" smtClean="0" bmk="_Toc221008012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Arial" pitchFamily="34" charset="0"/>
              </a:rPr>
              <a:t>Table -7: Expectation of life at birth by sex and residence, 1981-2010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81000" y="2057400"/>
          <a:ext cx="8534401" cy="441960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38730"/>
                <a:gridCol w="1238145"/>
                <a:gridCol w="1048100"/>
                <a:gridCol w="1395260"/>
                <a:gridCol w="1171389"/>
                <a:gridCol w="1255059"/>
                <a:gridCol w="1087718"/>
              </a:tblGrid>
              <a:tr h="49106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Year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National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Rural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Urban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0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Women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Men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Women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Men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Women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Men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</a:tr>
              <a:tr h="491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1981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54.5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55.3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53.9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54.9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60.5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59.8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91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1985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54.6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55.7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54.1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55.3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60.5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59.9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1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1990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55.6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56.6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54.9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56.0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59.7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60.3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91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1995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58.1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58.4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57.7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57.3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60.9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61.5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1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63.5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63.7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62.7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61.7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65.4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65.2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91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65.8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64.4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65.6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63.5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68.1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67.6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10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68.8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66.6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9720" algn="l"/>
                        </a:tabLs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68.6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66.4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69.5</a:t>
                      </a:r>
                      <a:endParaRPr lang="en-US" sz="2400" b="1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68.3</a:t>
                      </a:r>
                      <a:endParaRPr lang="en-US" sz="24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52400" y="152400"/>
            <a:ext cx="868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Calibri" pitchFamily="34" charset="0"/>
                <a:cs typeface="Times New Roman" pitchFamily="18" charset="0"/>
              </a:rPr>
              <a:t>Table -8 :Percentage distribution of women aged 15-49 with a birth in the two years preceding the survey by type of personnel assisting during delivery 2006,2007, 2009 and 2011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304801" y="1915731"/>
          <a:ext cx="8534400" cy="4698930"/>
        </p:xfrm>
        <a:graphic>
          <a:graphicData uri="http://schemas.openxmlformats.org/drawingml/2006/table">
            <a:tbl>
              <a:tblPr/>
              <a:tblGrid>
                <a:gridCol w="2819399"/>
                <a:gridCol w="1403578"/>
                <a:gridCol w="1380417"/>
                <a:gridCol w="1379297"/>
                <a:gridCol w="1551709"/>
              </a:tblGrid>
              <a:tr h="71922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Delivery Care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MICS 2006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BDHS 2007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MICS 2009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BDHS 2011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427591">
                <a:tc gridSpan="2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Assistance during </a:t>
                      </a: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delivery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3596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Medical </a:t>
                      </a: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doctor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Nurse/midwife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71922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Traditional </a:t>
                      </a: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birth attendant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66.0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58.4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22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Community </a:t>
                      </a: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health work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3596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Relative</a:t>
                      </a: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 friend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61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</a:t>
                      </a:r>
                      <a:endParaRPr lang="en-US" sz="2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61373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Any skilled personnel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182562"/>
            <a:ext cx="89916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Calibri" pitchFamily="34" charset="0"/>
                <a:cs typeface="Times New Roman" pitchFamily="18" charset="0"/>
              </a:rPr>
              <a:t>Table -9: Prevalence of malnutrition (WHO 2005 GRS) in children aged &lt;5 years by sex and area of residence, 2005-12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Calibri" pitchFamily="34" charset="0"/>
              <a:cs typeface="Arial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76200" y="1990344"/>
          <a:ext cx="8915400" cy="4486656"/>
        </p:xfrm>
        <a:graphic>
          <a:graphicData uri="http://schemas.openxmlformats.org/drawingml/2006/table">
            <a:tbl>
              <a:tblPr/>
              <a:tblGrid>
                <a:gridCol w="2667000"/>
                <a:gridCol w="682962"/>
                <a:gridCol w="642166"/>
                <a:gridCol w="642166"/>
                <a:gridCol w="642166"/>
                <a:gridCol w="642166"/>
                <a:gridCol w="642166"/>
                <a:gridCol w="642166"/>
                <a:gridCol w="856221"/>
                <a:gridCol w="856221"/>
              </a:tblGrid>
              <a:tr h="0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Indicator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National(%)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Rural(%)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Urban(%)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Girls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Boys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Underweight (</a:t>
                      </a: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WAZ</a:t>
                      </a:r>
                      <a:r>
                        <a:rPr lang="en-US" sz="1600" b="1" baseline="-25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WHO</a:t>
                      </a: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&lt;-2)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Stunting (HAZ </a:t>
                      </a:r>
                      <a:r>
                        <a:rPr lang="en-US" sz="16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WHO</a:t>
                      </a: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&lt;-2)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47.1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49.4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33.7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Wasting (WHZ </a:t>
                      </a:r>
                      <a:r>
                        <a:rPr lang="en-US" sz="16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WHO</a:t>
                      </a: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&lt;-2)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Obesity (BAZ </a:t>
                      </a:r>
                      <a:r>
                        <a:rPr lang="en-US" sz="16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WHO</a:t>
                      </a: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&lt;-2)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MUACZ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MUAC &lt;125 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10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Underweight (</a:t>
                      </a:r>
                      <a:r>
                        <a:rPr lang="en-US" sz="16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WAZ</a:t>
                      </a:r>
                      <a:r>
                        <a:rPr lang="en-US" sz="1600" b="1" baseline="-25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WHO</a:t>
                      </a: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&lt;-2)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34.4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29.9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31.7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Stunting (HAZ </a:t>
                      </a:r>
                      <a:r>
                        <a:rPr lang="en-US" sz="16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WHO</a:t>
                      </a: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&lt;-2)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42.1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37.2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Wasting (WHZ </a:t>
                      </a:r>
                      <a:r>
                        <a:rPr lang="en-US" sz="16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WHO</a:t>
                      </a: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&lt;-2)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Obesity (BAZ </a:t>
                      </a:r>
                      <a:r>
                        <a:rPr lang="en-US" sz="1600" b="1" baseline="-250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WHO</a:t>
                      </a: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&lt;-2)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MUACZ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62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MUAC &lt;125 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95400"/>
            <a:ext cx="9144000" cy="5562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2192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6200" y="106362"/>
            <a:ext cx="8763000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 bmk="_Toc350773478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Table -10: Percent of treatment recipient by sex, residence and type of treatment, 2005 and 2010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52401" y="1371600"/>
          <a:ext cx="8839199" cy="5153232"/>
        </p:xfrm>
        <a:graphic>
          <a:graphicData uri="http://schemas.openxmlformats.org/drawingml/2006/table">
            <a:tbl>
              <a:tblPr/>
              <a:tblGrid>
                <a:gridCol w="3733799"/>
                <a:gridCol w="914400"/>
                <a:gridCol w="762000"/>
                <a:gridCol w="914400"/>
                <a:gridCol w="762000"/>
                <a:gridCol w="990600"/>
                <a:gridCol w="762000"/>
              </a:tblGrid>
              <a:tr h="28614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Type of Treatment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Percent of treatment recipient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2005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1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Women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Women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Women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Men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Govt. Health Worker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4.08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3.54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0.97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2.43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2.38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NGO Health Worker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0.55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0.33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0.36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0.43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0.31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Homeopathic Doctor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5.37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4.37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5.22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4.21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3.68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3.18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Kabiraj/Hekim/Ayurbed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2.08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1.87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1.17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0.75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1.28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9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Peer/Fakir/Tactric/Baidya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0.41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0.12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0.32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0.40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</a:tr>
              <a:tr h="343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Govt. Doctor (Govt. Institution)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6.47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6.68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8.01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7.10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9.41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9.14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Govt. Doctor (Private Practice)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16.00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15.45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16.36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13.82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15.16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13.43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NGO Doctor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0.58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0.40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0.52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0.38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Private Doctor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23.42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24.85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24.23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24.49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24.54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24.37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</a:tr>
              <a:tr h="572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Pharmacy/Dispensary/ Compounder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38.01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38.39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36.91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40.52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39.20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41.35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Family Treatment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0.72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0.63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0.87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0.89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Self Treatment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0.45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0.60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0.65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0.56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Others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3.20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3.70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4.95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5.05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2.37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2.50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3FFD3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198438"/>
            <a:ext cx="8686800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charset="0"/>
                <a:ea typeface="Calibri" pitchFamily="34" charset="0"/>
                <a:cs typeface="Times New Roman" pitchFamily="18" charset="0"/>
              </a:rPr>
              <a:t>Table -11: Distribution of patients by their sources of getting medicine,2000, 2005 and 2010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Calibri" pitchFamily="34" charset="0"/>
              <a:cs typeface="Arial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152402" y="1963263"/>
          <a:ext cx="8762998" cy="4666137"/>
        </p:xfrm>
        <a:graphic>
          <a:graphicData uri="http://schemas.openxmlformats.org/drawingml/2006/table">
            <a:tbl>
              <a:tblPr/>
              <a:tblGrid>
                <a:gridCol w="2909211"/>
                <a:gridCol w="1276467"/>
                <a:gridCol w="1236677"/>
                <a:gridCol w="1046419"/>
                <a:gridCol w="1151224"/>
                <a:gridCol w="1143000"/>
              </a:tblGrid>
              <a:tr h="401971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Source of getting medicine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2000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19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Both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Women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Women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401971"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endParaRPr lang="en-US" sz="20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39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Government health centre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3.55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2.78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2.80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3.02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2.33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NGO health centre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0.52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0.68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0.60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0.37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0.33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284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Private health centre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0.83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0.49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0.74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0.56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0.45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 service personal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0.97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1.00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1.15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3.80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3.94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55696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Pharmacy/ dispensary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541020" algn="l"/>
                          <a:tab pos="598170" algn="l"/>
                          <a:tab pos="61722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89.47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92.93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92.72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90.28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90.25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7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 shops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1.99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0.67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0.67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0.83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1.02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4177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Others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2.69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1.45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1.31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1.13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9700" algn="l"/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1.56</a:t>
                      </a:r>
                    </a:p>
                  </a:txBody>
                  <a:tcPr marL="60979" marR="609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57200" y="1524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Background: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57200" y="21034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457200" indent="-457200" algn="just" fontAlgn="auto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Statistical Activities of Bangladesh is performed by the National  Statistical Organization, the Bangladesh Bureau of Statistics (BBS).</a:t>
            </a:r>
          </a:p>
          <a:p>
            <a:pPr marL="457200" indent="-457200" algn="just" fontAlgn="auto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BBS collect, compile and disseminate  information in all sectors of the  economy for national planning and policy making.</a:t>
            </a:r>
          </a:p>
          <a:p>
            <a:pPr marL="457200" indent="-457200" algn="just" fontAlgn="auto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Font typeface="Wingdings" pitchFamily="2" charset="2"/>
              <a:buChar char="q"/>
              <a:defRPr/>
            </a:pP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BBS  has a full fledged   Health and Demographic Wing responsible for collecting  and disseminating health related statistics.</a:t>
            </a:r>
          </a:p>
          <a:p>
            <a:pPr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 bmk="_Toc350773486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Table -12: Average medical expenditure per patient (</a:t>
            </a:r>
            <a:r>
              <a:rPr kumimoji="0" lang="en-US" sz="2800" b="1" i="0" u="none" strike="noStrike" kern="1200" cap="none" spc="0" normalizeH="0" baseline="0" noProof="0" dirty="0" err="1" smtClean="0" bmk="_Toc350773486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Tk</a:t>
            </a:r>
            <a:r>
              <a:rPr kumimoji="0" lang="en-US" sz="2800" b="1" i="0" u="none" strike="noStrike" kern="1200" cap="none" spc="0" normalizeH="0" baseline="0" noProof="0" dirty="0" smtClean="0" bmk="_Toc350773486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Calibri" pitchFamily="34" charset="0"/>
                <a:cs typeface="Times New Roman" pitchFamily="18" charset="0"/>
              </a:rPr>
              <a:t>) in the preceding 30 days by sex and residence, 2000,  2005 and 2010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228600" y="2057400"/>
          <a:ext cx="8686802" cy="4572000"/>
        </p:xfrm>
        <a:graphic>
          <a:graphicData uri="http://schemas.openxmlformats.org/drawingml/2006/table">
            <a:tbl>
              <a:tblPr/>
              <a:tblGrid>
                <a:gridCol w="2266122"/>
                <a:gridCol w="1239080"/>
                <a:gridCol w="1066800"/>
                <a:gridCol w="1143000"/>
                <a:gridCol w="990600"/>
                <a:gridCol w="1066800"/>
                <a:gridCol w="914400"/>
              </a:tblGrid>
              <a:tr h="189538">
                <a:tc rowSpan="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Item of expenditure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Average expenditure per patient (Tk)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57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57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27729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endParaRPr lang="en-US" sz="20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endParaRPr lang="en-US" sz="2000" b="1" dirty="0"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5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Doctor’s visit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265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Hospital/ clinic fee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Medicine cost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272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453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265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Test/ investigation fee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893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Transport cost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265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Tips for treatment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 expenses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2657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465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396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90500" algn="l"/>
                          <a:tab pos="2135505" algn="l"/>
                          <a:tab pos="2524125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274638"/>
            <a:ext cx="80010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Dissemination of Gender Health Statistics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2027237"/>
            <a:ext cx="8458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Gender statistics are disseminated in the following ways:</a:t>
            </a:r>
          </a:p>
          <a:p>
            <a:pPr marL="746125" marR="0" lvl="0" indent="-746125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Yearly publications with gender disaggregated data</a:t>
            </a:r>
          </a:p>
          <a:p>
            <a:pPr marL="746125" marR="0" lvl="0" indent="-746125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Health related survey reports with gender disaggregated data</a:t>
            </a:r>
          </a:p>
          <a:p>
            <a:pPr marL="746125" marR="0" lvl="0" indent="-746125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Separate gender focused reports</a:t>
            </a:r>
          </a:p>
          <a:p>
            <a:pPr marL="746125" marR="0" lvl="0" indent="-746125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Online reports, CDs etc.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182562"/>
            <a:ext cx="868680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Main users of  gender health statistics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2098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Ministry of Health and Family Welfare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Director General Health 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Director General Family Planning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World  Health Organization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Ministry of Women and Children Affairs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UNICEF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UNIFEM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UNFPA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1400" y="1295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Continue…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76200"/>
            <a:ext cx="8686800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Main users of  gender health statistics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9812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ILO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World Bank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NGOs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Civil Society Organizations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Bangladesh Women Lawyers Association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Other Ministries and Divisions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Other Development </a:t>
            </a:r>
            <a:r>
              <a:rPr lang="en-US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artners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Main challenges of  gender health statistics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81000" y="1981200"/>
            <a:ext cx="8610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Inadequate  coordination between data producers and users.</a:t>
            </a:r>
          </a:p>
          <a:p>
            <a:pPr marL="457200" lvl="0" indent="-45720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Inadequate disaggregated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data  at  the sub-national  level.</a:t>
            </a:r>
          </a:p>
          <a:p>
            <a:pPr marL="457200" lvl="0" indent="-45720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Inadequate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proper training for the field data collectors.</a:t>
            </a:r>
          </a:p>
          <a:p>
            <a:pPr marL="457200" lvl="0" indent="-45720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Inadequate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analysis of existing disaggregated statistics.</a:t>
            </a:r>
          </a:p>
          <a:p>
            <a:pPr marL="457200" lvl="0" indent="-45720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Shortage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expertise in data analysis.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62800" y="1295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Cont…..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Main challenges of  gender health statistics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2286000"/>
            <a:ext cx="8458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Inadequate understanding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of international standard for compiling disaggregated gender statistics.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Inadequate national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resource on gender issues.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Inadequate proper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guide lines.</a:t>
            </a: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Inadequate awareness 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of gender related issues.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CONCLUDING REMARKS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1981200"/>
            <a:ext cx="8534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can increase the realization of the important role that women can play in the development process of a country, that has underlined the need to generate gender-sensitive indicators and sex-disaggregated statistics.  These statistics help highlight the existing differences between men and women.</a:t>
            </a:r>
          </a:p>
          <a:p>
            <a:pPr marL="457200" indent="-457200" algn="just"/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62800" y="1219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Cont…..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CONCLUDING REMARKS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81000" y="2362200"/>
            <a:ext cx="83820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has also raised the need to develop the gender information gathering system that enables government to keep abreast with global commitments to achieving gender equality and women empowerment.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2800" y="13832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Cont…..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0"/>
            <a:ext cx="8610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CONCLUDING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REMARKS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81000" y="1828800"/>
            <a:ext cx="8534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50000"/>
              </a:lnSpc>
              <a:tabLst>
                <a:tab pos="0" algn="l"/>
              </a:tabLst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Improving the availability and quality of sex-disaggregated gender statistics is essential for providing policy makers with reliable data to make decisions and design effective.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2743200"/>
            <a:ext cx="8229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9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2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Thanks</a:t>
            </a:r>
            <a:endParaRPr kumimoji="0" lang="en-US" sz="239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295400"/>
            <a:ext cx="9144000" cy="55626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000"/>
          </a:p>
        </p:txBody>
      </p:sp>
      <p:sp>
        <p:nvSpPr>
          <p:cNvPr id="14" name="Rectangle 13"/>
          <p:cNvSpPr/>
          <p:nvPr/>
        </p:nvSpPr>
        <p:spPr>
          <a:xfrm>
            <a:off x="0" y="12192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228600"/>
            <a:ext cx="8153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 of Data on Health statistics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1428750"/>
            <a:ext cx="8763000" cy="52006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Statistics are obtained  from the  following surveys of BBS:</a:t>
            </a:r>
          </a:p>
          <a:p>
            <a:pPr marL="287338" indent="-287338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and Demographic Survey</a:t>
            </a:r>
          </a:p>
          <a:p>
            <a:pPr marL="287338" indent="-287338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Vital Registration System</a:t>
            </a:r>
          </a:p>
          <a:p>
            <a:pPr marL="287338" indent="-287338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Multiple Indicator Cluster Survey</a:t>
            </a:r>
          </a:p>
          <a:p>
            <a:pPr marL="287338" indent="-287338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Household Income and Expenditure Survey</a:t>
            </a:r>
          </a:p>
          <a:p>
            <a:pPr marL="287338" indent="-287338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Socio-Economic and Demographic Survey(Post Census  Long Questionnaire Survey)</a:t>
            </a:r>
          </a:p>
          <a:p>
            <a:pPr marL="287338" indent="-287338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Child and Mother Nutrition Survey</a:t>
            </a:r>
          </a:p>
          <a:p>
            <a:pPr marL="287338" indent="-287338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Demographic and health survey (NIPORT, Ministry of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Health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welfare)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24000"/>
            <a:ext cx="9144000" cy="533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0" y="762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Health and related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opics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overed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cont….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524000"/>
            <a:ext cx="8610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Crude death  rate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Age specific death rate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Neonatal mortality rate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Post neonatal mortality rate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Infant mortality rate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Child mortality rate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Maternal mortality rate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Principle causes of death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Percentage distribution of deaths by causes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47800"/>
            <a:ext cx="9144000" cy="5334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048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Health and related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opics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overed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cont…</a:t>
            </a:r>
            <a:endParaRPr kumimoji="0" lang="en-US" sz="2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57200" y="1600200"/>
            <a:ext cx="8382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GB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Expectation </a:t>
            </a: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life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Abridged Life Table	</a:t>
            </a:r>
          </a:p>
          <a:p>
            <a:pPr>
              <a:buFont typeface="Wingdings" pitchFamily="2" charset="2"/>
              <a:buChar char="v"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Infant and Young Child Feeding 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Child Nutrition Status	</a:t>
            </a:r>
          </a:p>
          <a:p>
            <a:pPr>
              <a:buFont typeface="Wingdings" pitchFamily="2" charset="2"/>
              <a:buChar char="v"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Low Birth Weight	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Immunization	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Vitamin A Supplement	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Antenatal Care	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Delivery Care	</a:t>
            </a:r>
            <a:endParaRPr lang="en-US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58200" y="6553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0"/>
            <a:ext cx="8229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Health and related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opics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overed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cont….</a:t>
            </a:r>
            <a:endParaRPr kumimoji="0" lang="en-US" sz="21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2027237"/>
            <a:ext cx="86868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Population by diseases suffered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Average duration of ailment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Methods of treatment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Childhood illness and treatment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Care seeking for suspected pneumonia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Fever and acute respiratory infection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Childhood </a:t>
            </a:r>
            <a:r>
              <a:rPr kumimoji="0" lang="en-US" sz="3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diarrhoea</a:t>
            </a:r>
            <a:endParaRPr kumimoji="0" lang="en-US" sz="34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06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274638"/>
            <a:ext cx="8382000" cy="132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Health and related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opics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overed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cont…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2179637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Sources of medicine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Means of reaching to the service/ treatment providing personnel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Time required to reach the service treatment providing personnel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Average days required for consulting doctor for the first time after ailment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Average waiting time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Preference of service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Treatment cost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Reasons for non-treatment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07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Efforts made to improve to Gender Disaggregated Health Data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04800" y="1981200"/>
            <a:ext cx="8686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The following measures has been taken to improve gender disaggregated health data: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Periodic review of questionnaire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User producer dialogue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Exhaustive training for data collectors and supervisors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 Higher level supervision for quality control</a:t>
            </a:r>
          </a:p>
          <a:p>
            <a:pPr marL="463550" marR="0" lvl="0" indent="-46355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cs typeface="Arial" pitchFamily="34" charset="0"/>
              </a:rPr>
              <a:t>Engagement of females in data collection and supervision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08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828800"/>
            <a:ext cx="9144000" cy="5029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1752600"/>
            <a:ext cx="9144000" cy="762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0"/>
            <a:ext cx="8915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Selected Gender Statistics in Health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Table-1: Crude death rates by sex</a:t>
            </a:r>
            <a:endParaRPr kumimoji="0" lang="en-US" sz="33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228600" y="1981204"/>
          <a:ext cx="8763000" cy="4648195"/>
        </p:xfrm>
        <a:graphic>
          <a:graphicData uri="http://schemas.openxmlformats.org/drawingml/2006/table">
            <a:tbl>
              <a:tblPr/>
              <a:tblGrid>
                <a:gridCol w="1188587"/>
                <a:gridCol w="1358385"/>
                <a:gridCol w="1273487"/>
                <a:gridCol w="1317351"/>
                <a:gridCol w="1144722"/>
                <a:gridCol w="1358385"/>
                <a:gridCol w="1122083"/>
              </a:tblGrid>
              <a:tr h="451907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Year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National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Rural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Urban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45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Women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</a:tr>
              <a:tr h="524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524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1985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524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1995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8.8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FFD3"/>
                    </a:solidFill>
                  </a:tcPr>
                </a:tc>
              </a:tr>
              <a:tr h="524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6.3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4.2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5.7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458200" y="6581001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68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</a:t>
            </a:r>
            <a:endParaRPr lang="en-US" sz="1200" b="1" dirty="0">
              <a:solidFill>
                <a:srgbClr val="0068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der Dimension in Health Statist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Gender Dimension in Health Statistics</Template>
  <TotalTime>348</TotalTime>
  <Words>1793</Words>
  <Application>Microsoft Office PowerPoint</Application>
  <PresentationFormat>On-screen Show (4:3)</PresentationFormat>
  <Paragraphs>946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Gender Dimension in Health Statistics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Dimension in Health Statistics : Bangladesh Perspective</dc:title>
  <dc:creator> </dc:creator>
  <cp:lastModifiedBy> </cp:lastModifiedBy>
  <cp:revision>77</cp:revision>
  <dcterms:created xsi:type="dcterms:W3CDTF">2013-04-08T09:00:18Z</dcterms:created>
  <dcterms:modified xsi:type="dcterms:W3CDTF">2013-04-13T07:30:45Z</dcterms:modified>
</cp:coreProperties>
</file>