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2" r:id="rId2"/>
  </p:sldMasterIdLst>
  <p:notesMasterIdLst>
    <p:notesMasterId r:id="rId77"/>
  </p:notesMasterIdLst>
  <p:sldIdLst>
    <p:sldId id="325" r:id="rId3"/>
    <p:sldId id="256" r:id="rId4"/>
    <p:sldId id="339" r:id="rId5"/>
    <p:sldId id="326" r:id="rId6"/>
    <p:sldId id="270" r:id="rId7"/>
    <p:sldId id="403" r:id="rId8"/>
    <p:sldId id="264" r:id="rId9"/>
    <p:sldId id="404" r:id="rId10"/>
    <p:sldId id="405" r:id="rId11"/>
    <p:sldId id="399" r:id="rId12"/>
    <p:sldId id="400" r:id="rId13"/>
    <p:sldId id="401" r:id="rId14"/>
    <p:sldId id="402" r:id="rId15"/>
    <p:sldId id="367" r:id="rId16"/>
    <p:sldId id="368" r:id="rId17"/>
    <p:sldId id="369" r:id="rId18"/>
    <p:sldId id="370" r:id="rId19"/>
    <p:sldId id="414" r:id="rId20"/>
    <p:sldId id="415" r:id="rId21"/>
    <p:sldId id="417" r:id="rId22"/>
    <p:sldId id="371" r:id="rId23"/>
    <p:sldId id="416" r:id="rId24"/>
    <p:sldId id="372" r:id="rId25"/>
    <p:sldId id="373" r:id="rId26"/>
    <p:sldId id="374" r:id="rId27"/>
    <p:sldId id="375" r:id="rId28"/>
    <p:sldId id="365" r:id="rId29"/>
    <p:sldId id="397" r:id="rId30"/>
    <p:sldId id="341" r:id="rId31"/>
    <p:sldId id="342" r:id="rId32"/>
    <p:sldId id="344" r:id="rId33"/>
    <p:sldId id="376" r:id="rId34"/>
    <p:sldId id="383" r:id="rId35"/>
    <p:sldId id="377" r:id="rId36"/>
    <p:sldId id="378" r:id="rId37"/>
    <p:sldId id="388" r:id="rId38"/>
    <p:sldId id="396" r:id="rId39"/>
    <p:sldId id="395" r:id="rId40"/>
    <p:sldId id="380" r:id="rId41"/>
    <p:sldId id="381" r:id="rId42"/>
    <p:sldId id="386" r:id="rId43"/>
    <p:sldId id="384" r:id="rId44"/>
    <p:sldId id="382" r:id="rId45"/>
    <p:sldId id="389" r:id="rId46"/>
    <p:sldId id="390" r:id="rId47"/>
    <p:sldId id="391" r:id="rId48"/>
    <p:sldId id="393" r:id="rId49"/>
    <p:sldId id="411" r:id="rId50"/>
    <p:sldId id="398" r:id="rId51"/>
    <p:sldId id="394" r:id="rId52"/>
    <p:sldId id="412" r:id="rId53"/>
    <p:sldId id="408" r:id="rId54"/>
    <p:sldId id="407" r:id="rId55"/>
    <p:sldId id="406" r:id="rId56"/>
    <p:sldId id="418" r:id="rId57"/>
    <p:sldId id="364" r:id="rId58"/>
    <p:sldId id="361" r:id="rId59"/>
    <p:sldId id="410" r:id="rId60"/>
    <p:sldId id="409"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52" r:id="rId7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8000"/>
    <a:srgbClr val="7FA3CF"/>
    <a:srgbClr val="FFFF9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42" autoAdjust="0"/>
    <p:restoredTop sz="93367" autoAdjust="0"/>
  </p:normalViewPr>
  <p:slideViewPr>
    <p:cSldViewPr>
      <p:cViewPr>
        <p:scale>
          <a:sx n="66" d="100"/>
          <a:sy n="66" d="100"/>
        </p:scale>
        <p:origin x="-3000" y="-8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4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723A529-A1AC-4AA7-B2C8-4547FE5DEE32}" type="datetimeFigureOut">
              <a:rPr lang="ja-JP" altLang="en-US"/>
              <a:pPr>
                <a:defRPr/>
              </a:pPr>
              <a:t>2013/4/25</a:t>
            </a:fld>
            <a:endParaRPr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99A874D6-1297-4A86-90BD-3066991780E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86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23B0D0-4D2D-4EBF-9236-9D69814C5CD3}" type="slidenum">
              <a:rPr lang="ja-JP" altLang="en-US"/>
              <a:pPr fontAlgn="base">
                <a:spcBef>
                  <a:spcPct val="0"/>
                </a:spcBef>
                <a:spcAft>
                  <a:spcPct val="0"/>
                </a:spcAft>
              </a:pPr>
              <a:t>2</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379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2BB8B5-7B08-4022-BE32-58FAA0D30F20}" type="slidenum">
              <a:rPr lang="ja-JP" altLang="en-US"/>
              <a:pPr fontAlgn="base">
                <a:spcBef>
                  <a:spcPct val="0"/>
                </a:spcBef>
                <a:spcAft>
                  <a:spcPct val="0"/>
                </a:spcAft>
              </a:pPr>
              <a:t>6</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MS PMincho"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MS PMincho"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MS PMincho"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74FC04-41BF-4326-9002-95AF33B68663}" type="datetime1">
              <a:rPr lang="ja-JP" altLang="en-US"/>
              <a:pPr>
                <a:defRPr/>
              </a:pPr>
              <a:t>2013/4/25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5A266F6-773F-45E7-AAFC-03F549A572D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F56F27C-9D57-413A-916C-F2C74D45F425}" type="datetime1">
              <a:rPr lang="ja-JP" altLang="en-US"/>
              <a:pPr>
                <a:defRPr/>
              </a:pPr>
              <a:t>2013/4/25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A392E64-6962-4763-AB94-BB663B7C0687}"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F6E823D-8298-493F-AB9F-C658F58F60D4}" type="datetime1">
              <a:rPr lang="ja-JP" altLang="en-US"/>
              <a:pPr>
                <a:defRPr/>
              </a:pPr>
              <a:t>2013/4/25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39302AA-AD62-4771-BBC9-28617715841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solidFill>
                  <a:srgbClr val="000000"/>
                </a:solidFill>
              </a:defRPr>
            </a:lvl1pPr>
          </a:lstStyle>
          <a:p>
            <a:pPr>
              <a:defRPr/>
            </a:pPr>
            <a:fld id="{046324AD-9CC0-4103-9D8F-495A4E066216}" type="datetime1">
              <a:rPr lang="ja-JP" altLang="en-US"/>
              <a:pPr>
                <a:defRPr/>
              </a:pPr>
              <a:t>2013/4/25</a:t>
            </a:fld>
            <a:endParaRPr lang="en-US" altLang="ja-JP"/>
          </a:p>
        </p:txBody>
      </p:sp>
      <p:sp>
        <p:nvSpPr>
          <p:cNvPr id="5" name="フッター プレースホルダー 4"/>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solidFill>
                  <a:srgbClr val="000000"/>
                </a:solidFill>
              </a:defRPr>
            </a:lvl1pPr>
          </a:lstStyle>
          <a:p>
            <a:pPr>
              <a:defRPr/>
            </a:pPr>
            <a:fld id="{526D47D9-E576-43F8-8DCF-020AFA1FCB59}" type="slidenum">
              <a:rPr lang="ja-JP" altLang="en-US"/>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solidFill>
                  <a:srgbClr val="000000"/>
                </a:solidFill>
              </a:defRPr>
            </a:lvl1pPr>
          </a:lstStyle>
          <a:p>
            <a:pPr>
              <a:defRPr/>
            </a:pPr>
            <a:fld id="{5C52EA8D-BE3B-4803-9BE3-14AA738205B8}" type="datetime1">
              <a:rPr lang="ja-JP" altLang="en-US"/>
              <a:pPr>
                <a:defRPr/>
              </a:pPr>
              <a:t>2013/4/25</a:t>
            </a:fld>
            <a:endParaRPr lang="en-US" altLang="ja-JP"/>
          </a:p>
        </p:txBody>
      </p:sp>
      <p:sp>
        <p:nvSpPr>
          <p:cNvPr id="5" name="フッター プレースホルダー 4"/>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solidFill>
                  <a:srgbClr val="000000"/>
                </a:solidFill>
              </a:defRPr>
            </a:lvl1pPr>
          </a:lstStyle>
          <a:p>
            <a:pPr>
              <a:defRPr/>
            </a:pPr>
            <a:fld id="{E1C1F35F-1EB6-4CB5-A176-489356197138}" type="slidenum">
              <a:rPr lang="ja-JP" altLang="en-US"/>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solidFill>
                  <a:srgbClr val="000000"/>
                </a:solidFill>
              </a:defRPr>
            </a:lvl1pPr>
          </a:lstStyle>
          <a:p>
            <a:pPr>
              <a:defRPr/>
            </a:pPr>
            <a:fld id="{8FFDF78B-7EBD-43F5-B5FA-3A7057DAC6BC}" type="datetime1">
              <a:rPr lang="ja-JP" altLang="en-US"/>
              <a:pPr>
                <a:defRPr/>
              </a:pPr>
              <a:t>2013/4/25</a:t>
            </a:fld>
            <a:endParaRPr lang="en-US" altLang="ja-JP"/>
          </a:p>
        </p:txBody>
      </p:sp>
      <p:sp>
        <p:nvSpPr>
          <p:cNvPr id="5" name="フッター プレースホルダー 4"/>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solidFill>
                  <a:srgbClr val="000000"/>
                </a:solidFill>
              </a:defRPr>
            </a:lvl1pPr>
          </a:lstStyle>
          <a:p>
            <a:pPr>
              <a:defRPr/>
            </a:pPr>
            <a:fld id="{D3251D38-E18F-4D39-A889-A398E0B322A5}" type="slidenum">
              <a:rPr lang="ja-JP" altLang="en-US"/>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solidFill>
                  <a:srgbClr val="000000"/>
                </a:solidFill>
              </a:defRPr>
            </a:lvl1pPr>
          </a:lstStyle>
          <a:p>
            <a:pPr>
              <a:defRPr/>
            </a:pPr>
            <a:fld id="{AA171886-3D0F-4D86-9F96-EBA3F0858E1E}" type="datetime1">
              <a:rPr lang="ja-JP" altLang="en-US"/>
              <a:pPr>
                <a:defRPr/>
              </a:pPr>
              <a:t>2013/4/25</a:t>
            </a:fld>
            <a:endParaRPr lang="en-US" altLang="ja-JP"/>
          </a:p>
        </p:txBody>
      </p:sp>
      <p:sp>
        <p:nvSpPr>
          <p:cNvPr id="6" name="フッター プレースホルダー 5"/>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solidFill>
                  <a:srgbClr val="000000"/>
                </a:solidFill>
              </a:defRPr>
            </a:lvl1pPr>
          </a:lstStyle>
          <a:p>
            <a:pPr>
              <a:defRPr/>
            </a:pPr>
            <a:fld id="{7D32F482-F9AF-44A8-A3B6-D68A5B674220}" type="slidenum">
              <a:rPr lang="ja-JP" altLang="en-US"/>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solidFill>
                  <a:srgbClr val="000000"/>
                </a:solidFill>
              </a:defRPr>
            </a:lvl1pPr>
          </a:lstStyle>
          <a:p>
            <a:pPr>
              <a:defRPr/>
            </a:pPr>
            <a:fld id="{AA28219A-8BFD-4F5F-BE72-34C0C3AB3BC8}" type="datetime1">
              <a:rPr lang="ja-JP" altLang="en-US"/>
              <a:pPr>
                <a:defRPr/>
              </a:pPr>
              <a:t>2013/4/25</a:t>
            </a:fld>
            <a:endParaRPr lang="en-US" altLang="ja-JP"/>
          </a:p>
        </p:txBody>
      </p:sp>
      <p:sp>
        <p:nvSpPr>
          <p:cNvPr id="8" name="フッター プレースホルダー 7"/>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a:defRPr>
                <a:solidFill>
                  <a:srgbClr val="000000"/>
                </a:solidFill>
              </a:defRPr>
            </a:lvl1pPr>
          </a:lstStyle>
          <a:p>
            <a:pPr>
              <a:defRPr/>
            </a:pPr>
            <a:fld id="{937BC7A6-BFEB-461A-838C-3B8F7B2691D0}" type="slidenum">
              <a:rPr lang="ja-JP" altLang="en-US"/>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solidFill>
                  <a:srgbClr val="000000"/>
                </a:solidFill>
              </a:defRPr>
            </a:lvl1pPr>
          </a:lstStyle>
          <a:p>
            <a:pPr>
              <a:defRPr/>
            </a:pPr>
            <a:fld id="{AE5B1C8E-A26A-4054-8A83-7C95B303815B}" type="datetime1">
              <a:rPr lang="ja-JP" altLang="en-US"/>
              <a:pPr>
                <a:defRPr/>
              </a:pPr>
              <a:t>2013/4/25</a:t>
            </a:fld>
            <a:endParaRPr lang="en-US" altLang="ja-JP"/>
          </a:p>
        </p:txBody>
      </p:sp>
      <p:sp>
        <p:nvSpPr>
          <p:cNvPr id="4" name="フッター プレースホルダー 3"/>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a:defRPr>
                <a:solidFill>
                  <a:srgbClr val="000000"/>
                </a:solidFill>
              </a:defRPr>
            </a:lvl1pPr>
          </a:lstStyle>
          <a:p>
            <a:pPr>
              <a:defRPr/>
            </a:pPr>
            <a:fld id="{72EAE0CE-0C2A-4EE9-9F2C-2EDF69A36986}" type="slidenum">
              <a:rPr lang="ja-JP" altLang="en-US"/>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solidFill>
                  <a:srgbClr val="000000"/>
                </a:solidFill>
              </a:defRPr>
            </a:lvl1pPr>
          </a:lstStyle>
          <a:p>
            <a:pPr>
              <a:defRPr/>
            </a:pPr>
            <a:fld id="{77D3C03F-5992-41DB-B2D9-A0CE729E25BD}" type="datetime1">
              <a:rPr lang="ja-JP" altLang="en-US"/>
              <a:pPr>
                <a:defRPr/>
              </a:pPr>
              <a:t>2013/4/25</a:t>
            </a:fld>
            <a:endParaRPr lang="en-US" altLang="ja-JP"/>
          </a:p>
        </p:txBody>
      </p:sp>
      <p:sp>
        <p:nvSpPr>
          <p:cNvPr id="3" name="フッター プレースホルダー 2"/>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a:solidFill>
                  <a:srgbClr val="000000"/>
                </a:solidFill>
              </a:defRPr>
            </a:lvl1pPr>
          </a:lstStyle>
          <a:p>
            <a:pPr>
              <a:defRPr/>
            </a:pPr>
            <a:fld id="{D4C427D5-1AF5-46D4-B2CE-EBAA286D1626}" type="slidenum">
              <a:rPr lang="ja-JP" altLang="en-US"/>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solidFill>
                  <a:srgbClr val="000000"/>
                </a:solidFill>
              </a:defRPr>
            </a:lvl1pPr>
          </a:lstStyle>
          <a:p>
            <a:pPr>
              <a:defRPr/>
            </a:pPr>
            <a:fld id="{06A3B885-5874-4554-A7F3-8A0E63A2D817}" type="datetime1">
              <a:rPr lang="ja-JP" altLang="en-US"/>
              <a:pPr>
                <a:defRPr/>
              </a:pPr>
              <a:t>2013/4/25</a:t>
            </a:fld>
            <a:endParaRPr lang="en-US" altLang="ja-JP"/>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solidFill>
                  <a:srgbClr val="000000"/>
                </a:solidFill>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solidFill>
                  <a:srgbClr val="000000"/>
                </a:solidFill>
              </a:defRPr>
            </a:lvl1pPr>
          </a:lstStyle>
          <a:p>
            <a:pPr>
              <a:defRPr/>
            </a:pPr>
            <a:fld id="{ED1DCA25-11ED-4EF3-920C-FC93C77D296F}"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255DB8A-E2CA-4F4E-89C9-D65D4AE6B9E9}" type="datetime1">
              <a:rPr lang="ja-JP" altLang="en-US"/>
              <a:pPr>
                <a:defRPr/>
              </a:pPr>
              <a:t>2013/4/25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523501E-068E-473C-9D74-E46CDE0C2192}"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solidFill>
                  <a:srgbClr val="000000"/>
                </a:solidFill>
              </a:defRPr>
            </a:lvl1pPr>
          </a:lstStyle>
          <a:p>
            <a:pPr>
              <a:defRPr/>
            </a:pPr>
            <a:fld id="{67B19312-3A6B-4D88-9B83-9E42344ABF91}" type="datetime1">
              <a:rPr lang="ja-JP" altLang="en-US"/>
              <a:pPr>
                <a:defRPr/>
              </a:pPr>
              <a:t>2013/4/25</a:t>
            </a:fld>
            <a:endParaRPr lang="en-US" altLang="ja-JP"/>
          </a:p>
        </p:txBody>
      </p:sp>
      <p:sp>
        <p:nvSpPr>
          <p:cNvPr id="6" name="フッター プレースホルダー 5"/>
          <p:cNvSpPr>
            <a:spLocks noGrp="1"/>
          </p:cNvSpPr>
          <p:nvPr>
            <p:ph type="ftr" sz="quarter" idx="11"/>
          </p:nvPr>
        </p:nvSpPr>
        <p:spPr/>
        <p:txBody>
          <a:bodyPr/>
          <a:lstStyle>
            <a:lvl1pPr>
              <a:defRPr>
                <a:solidFill>
                  <a:srgbClr val="000000"/>
                </a:solidFill>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solidFill>
                  <a:srgbClr val="000000"/>
                </a:solidFill>
              </a:defRPr>
            </a:lvl1pPr>
          </a:lstStyle>
          <a:p>
            <a:pPr>
              <a:defRPr/>
            </a:pPr>
            <a:fld id="{A117CE02-AE65-4C3B-A208-B6D0E125F9F6}" type="slidenum">
              <a:rPr lang="ja-JP" altLang="en-US"/>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solidFill>
                  <a:srgbClr val="000000"/>
                </a:solidFill>
              </a:defRPr>
            </a:lvl1pPr>
          </a:lstStyle>
          <a:p>
            <a:pPr>
              <a:defRPr/>
            </a:pPr>
            <a:fld id="{40C94059-45A5-46CA-B0AD-699FDE89C7DF}" type="datetime1">
              <a:rPr lang="ja-JP" altLang="en-US"/>
              <a:pPr>
                <a:defRPr/>
              </a:pPr>
              <a:t>2013/4/25</a:t>
            </a:fld>
            <a:endParaRPr lang="en-US" altLang="ja-JP"/>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solidFill>
                  <a:srgbClr val="000000"/>
                </a:solidFill>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solidFill>
                  <a:srgbClr val="000000"/>
                </a:solidFill>
              </a:defRPr>
            </a:lvl1pPr>
          </a:lstStyle>
          <a:p>
            <a:pPr>
              <a:defRPr/>
            </a:pPr>
            <a:fld id="{4B0BCA4C-E8D4-4235-B1DC-29F4A961DEE7}" type="slidenum">
              <a:rPr lang="ja-JP" altLang="en-US"/>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solidFill>
                  <a:srgbClr val="000000"/>
                </a:solidFill>
              </a:defRPr>
            </a:lvl1pPr>
          </a:lstStyle>
          <a:p>
            <a:pPr>
              <a:defRPr/>
            </a:pPr>
            <a:fld id="{355EDCEE-BCEE-4CF3-8193-558F0BDACE9D}" type="datetime1">
              <a:rPr lang="ja-JP" altLang="en-US"/>
              <a:pPr>
                <a:defRPr/>
              </a:pPr>
              <a:t>2013/4/25</a:t>
            </a:fld>
            <a:endParaRPr lang="en-US" altLang="ja-JP"/>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solidFill>
                  <a:srgbClr val="000000"/>
                </a:solidFill>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solidFill>
                  <a:srgbClr val="000000"/>
                </a:solidFill>
              </a:defRPr>
            </a:lvl1pPr>
          </a:lstStyle>
          <a:p>
            <a:pPr>
              <a:defRPr/>
            </a:pPr>
            <a:fld id="{5AE9FA70-38C6-46FB-ABD8-D51F04B153BC}"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6EB9A94-7345-49D2-A583-B9E41D377749}" type="datetime1">
              <a:rPr lang="ja-JP" altLang="en-US"/>
              <a:pPr>
                <a:defRPr/>
              </a:pPr>
              <a:t>2013/4/25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5430AF0-1BC7-494C-92CC-8D9E81990ECC}"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0C3A839-5ED4-435F-8193-C96AAA31FBB8}" type="datetime1">
              <a:rPr lang="ja-JP" altLang="en-US"/>
              <a:pPr>
                <a:defRPr/>
              </a:pPr>
              <a:t>2013/4/25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3006C30-C069-4D99-BF9D-7DC7173020D4}"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F6543C27-FFB6-45EA-8ACD-858A3C001A19}" type="datetime1">
              <a:rPr lang="ja-JP" altLang="en-US"/>
              <a:pPr>
                <a:defRPr/>
              </a:pPr>
              <a:t>2013/4/25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BCF360C-6787-4C36-8A2B-DB1825CB5474}"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157A9C37-9A29-4555-B065-BF500E3ECEA8}" type="datetime1">
              <a:rPr lang="ja-JP" altLang="en-US"/>
              <a:pPr>
                <a:defRPr/>
              </a:pPr>
              <a:t>2013/4/25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D633CDE2-89E9-4834-BB5C-717FEC1CD8E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4D50315-6E2D-4393-A25B-CBDC48407172}" type="datetime1">
              <a:rPr lang="ja-JP" altLang="en-US"/>
              <a:pPr>
                <a:defRPr/>
              </a:pPr>
              <a:t>2013/4/25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FE07F1A7-C059-486D-A7E9-AAD5E5C97D60}"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53441BC-3426-4DB8-9055-75FC29D37E86}" type="datetime1">
              <a:rPr lang="ja-JP" altLang="en-US"/>
              <a:pPr>
                <a:defRPr/>
              </a:pPr>
              <a:t>2013/4/25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56E4AFA-CB58-4670-B8E2-96D15693656A}"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8671C12-73B5-4ECD-AAA7-371CD285D90A}" type="datetime1">
              <a:rPr lang="ja-JP" altLang="en-US"/>
              <a:pPr>
                <a:defRPr/>
              </a:pPr>
              <a:t>2013/4/25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BFE3889-9F7A-48A8-BD9B-5F5A5076338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A47BDB14-ACDD-406C-8C7E-C5A8AC1839A7}" type="datetime1">
              <a:rPr lang="ja-JP" altLang="en-US"/>
              <a:pPr>
                <a:defRPr/>
              </a:pPr>
              <a:t>2013/4/25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A7EFA8AE-85CA-40CC-B212-C8434387EFA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94" r:id="rId1"/>
    <p:sldLayoutId id="2147483993" r:id="rId2"/>
    <p:sldLayoutId id="2147483992" r:id="rId3"/>
    <p:sldLayoutId id="2147483991" r:id="rId4"/>
    <p:sldLayoutId id="2147483990" r:id="rId5"/>
    <p:sldLayoutId id="2147483989" r:id="rId6"/>
    <p:sldLayoutId id="2147483988" r:id="rId7"/>
    <p:sldLayoutId id="2147483987" r:id="rId8"/>
    <p:sldLayoutId id="2147483986" r:id="rId9"/>
    <p:sldLayoutId id="2147483985" r:id="rId10"/>
    <p:sldLayoutId id="2147483984"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34" charset="-128"/>
        </a:defRPr>
      </a:lvl2pPr>
      <a:lvl3pPr algn="ctr" rtl="0" fontAlgn="base">
        <a:spcBef>
          <a:spcPct val="0"/>
        </a:spcBef>
        <a:spcAft>
          <a:spcPct val="0"/>
        </a:spcAft>
        <a:defRPr kumimoji="1" sz="4400">
          <a:solidFill>
            <a:schemeClr val="tx1"/>
          </a:solidFill>
          <a:latin typeface="Calibri" pitchFamily="34" charset="0"/>
          <a:ea typeface="ＭＳ Ｐゴシック" pitchFamily="34" charset="-128"/>
        </a:defRPr>
      </a:lvl3pPr>
      <a:lvl4pPr algn="ctr" rtl="0" fontAlgn="base">
        <a:spcBef>
          <a:spcPct val="0"/>
        </a:spcBef>
        <a:spcAft>
          <a:spcPct val="0"/>
        </a:spcAft>
        <a:defRPr kumimoji="1" sz="4400">
          <a:solidFill>
            <a:schemeClr val="tx1"/>
          </a:solidFill>
          <a:latin typeface="Calibri" pitchFamily="34" charset="0"/>
          <a:ea typeface="ＭＳ Ｐゴシック" pitchFamily="34" charset="-128"/>
        </a:defRPr>
      </a:lvl4pPr>
      <a:lvl5pPr algn="ctr" rtl="0" fontAlgn="base">
        <a:spcBef>
          <a:spcPct val="0"/>
        </a:spcBef>
        <a:spcAft>
          <a:spcPct val="0"/>
        </a:spcAft>
        <a:defRPr kumimoji="1"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34"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3315"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A52CBA5-FA83-47DE-90BF-4BC385161DF2}" type="datetime1">
              <a:rPr lang="ja-JP" altLang="en-US"/>
              <a:pPr>
                <a:defRPr/>
              </a:pPr>
              <a:t>2013/4/25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97484D2E-42A1-4866-BB34-2D547D3060A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34" charset="-128"/>
        </a:defRPr>
      </a:lvl2pPr>
      <a:lvl3pPr algn="ctr" rtl="0" fontAlgn="base">
        <a:spcBef>
          <a:spcPct val="0"/>
        </a:spcBef>
        <a:spcAft>
          <a:spcPct val="0"/>
        </a:spcAft>
        <a:defRPr kumimoji="1" sz="4400">
          <a:solidFill>
            <a:schemeClr val="tx1"/>
          </a:solidFill>
          <a:latin typeface="Calibri" pitchFamily="34" charset="0"/>
          <a:ea typeface="ＭＳ Ｐゴシック" pitchFamily="34" charset="-128"/>
        </a:defRPr>
      </a:lvl3pPr>
      <a:lvl4pPr algn="ctr" rtl="0" fontAlgn="base">
        <a:spcBef>
          <a:spcPct val="0"/>
        </a:spcBef>
        <a:spcAft>
          <a:spcPct val="0"/>
        </a:spcAft>
        <a:defRPr kumimoji="1" sz="4400">
          <a:solidFill>
            <a:schemeClr val="tx1"/>
          </a:solidFill>
          <a:latin typeface="Calibri" pitchFamily="34" charset="0"/>
          <a:ea typeface="ＭＳ Ｐゴシック" pitchFamily="34" charset="-128"/>
        </a:defRPr>
      </a:lvl4pPr>
      <a:lvl5pPr algn="ctr" rtl="0" fontAlgn="base">
        <a:spcBef>
          <a:spcPct val="0"/>
        </a:spcBef>
        <a:spcAft>
          <a:spcPct val="0"/>
        </a:spcAft>
        <a:defRPr kumimoji="1"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34"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sizuka.takamura@cao.go.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1"/>
          <p:cNvSpPr>
            <a:spLocks noGrp="1"/>
          </p:cNvSpPr>
          <p:nvPr>
            <p:ph type="ctrTitle"/>
          </p:nvPr>
        </p:nvSpPr>
        <p:spPr>
          <a:xfrm>
            <a:off x="684213" y="2349500"/>
            <a:ext cx="7772400" cy="1470025"/>
          </a:xfrm>
        </p:spPr>
        <p:txBody>
          <a:bodyPr/>
          <a:lstStyle/>
          <a:p>
            <a:r>
              <a:rPr lang="en-US" altLang="ja-JP" sz="4000" smtClean="0"/>
              <a:t>Japanese practice: role of statistics for realizing a gender-equal society</a:t>
            </a:r>
            <a:endParaRPr lang="ja-JP" altLang="en-US" sz="4000" smtClean="0"/>
          </a:p>
        </p:txBody>
      </p:sp>
      <p:sp>
        <p:nvSpPr>
          <p:cNvPr id="26626" name="サブタイトル 2"/>
          <p:cNvSpPr>
            <a:spLocks noGrp="1"/>
          </p:cNvSpPr>
          <p:nvPr>
            <p:ph type="subTitle" idx="1"/>
          </p:nvPr>
        </p:nvSpPr>
        <p:spPr>
          <a:xfrm>
            <a:off x="1331913" y="4221163"/>
            <a:ext cx="6400800" cy="2473325"/>
          </a:xfrm>
        </p:spPr>
        <p:txBody>
          <a:bodyPr/>
          <a:lstStyle/>
          <a:p>
            <a:endParaRPr lang="en-US" altLang="ja-JP" smtClean="0">
              <a:solidFill>
                <a:schemeClr val="tx1"/>
              </a:solidFill>
            </a:endParaRPr>
          </a:p>
          <a:p>
            <a:r>
              <a:rPr lang="en-US" altLang="ja-JP" smtClean="0">
                <a:solidFill>
                  <a:schemeClr val="tx1"/>
                </a:solidFill>
              </a:rPr>
              <a:t>Shizuka TAKAMURA</a:t>
            </a:r>
          </a:p>
          <a:p>
            <a:r>
              <a:rPr lang="en-US" altLang="ja-JP" smtClean="0">
                <a:solidFill>
                  <a:schemeClr val="tx1"/>
                </a:solidFill>
              </a:rPr>
              <a:t>Cabinet Office</a:t>
            </a:r>
          </a:p>
          <a:p>
            <a:r>
              <a:rPr lang="en-US" altLang="ja-JP" smtClean="0">
                <a:solidFill>
                  <a:schemeClr val="tx1"/>
                </a:solidFill>
              </a:rPr>
              <a:t>Government of Japan</a:t>
            </a:r>
            <a:endParaRPr lang="ja-JP" altLang="en-US" smtClean="0">
              <a:solidFill>
                <a:schemeClr val="tx1"/>
              </a:solidFill>
            </a:endParaRPr>
          </a:p>
        </p:txBody>
      </p:sp>
      <p:sp>
        <p:nvSpPr>
          <p:cNvPr id="26627" name="テキスト ボックス 3"/>
          <p:cNvSpPr txBox="1">
            <a:spLocks noChangeArrowheads="1"/>
          </p:cNvSpPr>
          <p:nvPr/>
        </p:nvSpPr>
        <p:spPr bwMode="auto">
          <a:xfrm>
            <a:off x="5795963" y="476250"/>
            <a:ext cx="3024187" cy="369888"/>
          </a:xfrm>
          <a:prstGeom prst="rect">
            <a:avLst/>
          </a:prstGeom>
          <a:noFill/>
          <a:ln w="9525">
            <a:noFill/>
            <a:miter lim="800000"/>
            <a:headEnd/>
            <a:tailEnd/>
          </a:ln>
        </p:spPr>
        <p:txBody>
          <a:bodyPr>
            <a:spAutoFit/>
          </a:bodyPr>
          <a:lstStyle/>
          <a:p>
            <a:pPr algn="r"/>
            <a:r>
              <a:rPr lang="en-US" altLang="ja-JP">
                <a:latin typeface="Calibri" pitchFamily="34" charset="0"/>
              </a:rPr>
              <a:t>                                 4/16/2013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txBox="1">
            <a:spLocks/>
          </p:cNvSpPr>
          <p:nvPr/>
        </p:nvSpPr>
        <p:spPr bwMode="auto">
          <a:xfrm>
            <a:off x="514350" y="115888"/>
            <a:ext cx="8229600" cy="433387"/>
          </a:xfrm>
          <a:prstGeom prst="rect">
            <a:avLst/>
          </a:prstGeom>
          <a:solidFill>
            <a:srgbClr val="FFC000"/>
          </a:solidFill>
          <a:ln w="9525">
            <a:noFill/>
            <a:miter lim="800000"/>
            <a:headEnd/>
            <a:tailEnd/>
          </a:ln>
        </p:spPr>
        <p:txBody>
          <a:bodyPr anchor="ctr"/>
          <a:lstStyle/>
          <a:p>
            <a:r>
              <a:rPr lang="en-US" altLang="ja-JP" sz="2000" b="1">
                <a:solidFill>
                  <a:schemeClr val="bg1"/>
                </a:solidFill>
                <a:latin typeface="Calibri" pitchFamily="34" charset="0"/>
              </a:rPr>
              <a:t>4. The Third Basic Plan for Gender Equality</a:t>
            </a:r>
          </a:p>
        </p:txBody>
      </p:sp>
      <p:sp>
        <p:nvSpPr>
          <p:cNvPr id="6" name="角丸四角形 5"/>
          <p:cNvSpPr/>
          <p:nvPr/>
        </p:nvSpPr>
        <p:spPr>
          <a:xfrm>
            <a:off x="661988" y="2401888"/>
            <a:ext cx="8081962" cy="755650"/>
          </a:xfrm>
          <a:prstGeom prst="roundRect">
            <a:avLst/>
          </a:prstGeom>
          <a:solidFill>
            <a:srgbClr val="7FA3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Tx/>
              <a:buAutoNum type="arabicParenR"/>
              <a:defRPr/>
            </a:pPr>
            <a:r>
              <a:rPr lang="en-US" altLang="ja-JP" sz="2000" b="1" dirty="0"/>
              <a:t>Creation of new priority fields in response to change in the socioeconomic situation          </a:t>
            </a:r>
            <a:endParaRPr lang="ja-JP" altLang="en-US" sz="2000" b="1" dirty="0"/>
          </a:p>
        </p:txBody>
      </p:sp>
      <p:sp>
        <p:nvSpPr>
          <p:cNvPr id="38915" name="テキスト ボックス 7"/>
          <p:cNvSpPr txBox="1">
            <a:spLocks noChangeArrowheads="1"/>
          </p:cNvSpPr>
          <p:nvPr/>
        </p:nvSpPr>
        <p:spPr bwMode="auto">
          <a:xfrm>
            <a:off x="407988" y="1473200"/>
            <a:ext cx="8048625" cy="708025"/>
          </a:xfrm>
          <a:prstGeom prst="rect">
            <a:avLst/>
          </a:prstGeom>
          <a:noFill/>
          <a:ln w="9525">
            <a:noFill/>
            <a:miter lim="800000"/>
            <a:headEnd/>
            <a:tailEnd/>
          </a:ln>
        </p:spPr>
        <p:txBody>
          <a:bodyPr>
            <a:spAutoFit/>
          </a:bodyPr>
          <a:lstStyle/>
          <a:p>
            <a:r>
              <a:rPr lang="en-US" altLang="ja-JP" sz="2000" b="1">
                <a:latin typeface="Calibri" pitchFamily="34" charset="0"/>
              </a:rPr>
              <a:t>In December 2010, the Cabinet approved the Third Basic Plan for Gender Equality, as  A basic plan based on the Basic Act for Gender-Equal Society. </a:t>
            </a:r>
            <a:endParaRPr lang="ja-JP" altLang="en-US" sz="2000" b="1">
              <a:latin typeface="Calibri" pitchFamily="34" charset="0"/>
            </a:endParaRPr>
          </a:p>
        </p:txBody>
      </p:sp>
      <p:sp>
        <p:nvSpPr>
          <p:cNvPr id="13" name="角丸四角形 12"/>
          <p:cNvSpPr/>
          <p:nvPr/>
        </p:nvSpPr>
        <p:spPr>
          <a:xfrm>
            <a:off x="668338" y="4076700"/>
            <a:ext cx="8080375" cy="755650"/>
          </a:xfrm>
          <a:prstGeom prst="roundRect">
            <a:avLst/>
          </a:prstGeom>
          <a:solidFill>
            <a:srgbClr val="7FA3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2)  Setting </a:t>
            </a:r>
            <a:r>
              <a:rPr lang="en-US" altLang="ja-JP" sz="2000" b="1" dirty="0">
                <a:solidFill>
                  <a:srgbClr val="FF0000"/>
                </a:solidFill>
              </a:rPr>
              <a:t>“performance objectives” </a:t>
            </a:r>
            <a:r>
              <a:rPr lang="en-US" altLang="ja-JP" sz="2000" b="1" dirty="0"/>
              <a:t>for each of 15 priority fields  </a:t>
            </a:r>
            <a:br>
              <a:rPr lang="en-US" altLang="ja-JP" sz="2000" b="1" dirty="0"/>
            </a:br>
            <a:r>
              <a:rPr lang="en-US" altLang="ja-JP" sz="2000" b="1" dirty="0"/>
              <a:t>    (Totally 82)</a:t>
            </a:r>
            <a:r>
              <a:rPr lang="ja-JP" altLang="en-US" sz="2000" b="1" dirty="0"/>
              <a:t>　</a:t>
            </a:r>
            <a:endParaRPr lang="ja-JP" altLang="en-US" sz="2000" b="1" dirty="0"/>
          </a:p>
        </p:txBody>
      </p:sp>
      <p:sp>
        <p:nvSpPr>
          <p:cNvPr id="14" name="角丸四角形 13"/>
          <p:cNvSpPr/>
          <p:nvPr/>
        </p:nvSpPr>
        <p:spPr>
          <a:xfrm>
            <a:off x="668338" y="5661025"/>
            <a:ext cx="8075612" cy="755650"/>
          </a:xfrm>
          <a:prstGeom prst="roundRect">
            <a:avLst/>
          </a:prstGeom>
          <a:solidFill>
            <a:srgbClr val="7FA3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Tx/>
              <a:buAutoNum type="arabicParenR" startAt="3"/>
              <a:defRPr/>
            </a:pPr>
            <a:r>
              <a:rPr lang="en-US" altLang="ja-JP" sz="2000" b="1" dirty="0"/>
              <a:t>Promotion of efforts </a:t>
            </a:r>
            <a:r>
              <a:rPr lang="en-US" altLang="ja-JP" sz="2000" b="1" dirty="0">
                <a:solidFill>
                  <a:srgbClr val="FF0000"/>
                </a:solidFill>
              </a:rPr>
              <a:t>aimed at increasing the share of women in leadership positions</a:t>
            </a:r>
            <a:r>
              <a:rPr lang="en-US" altLang="ja-JP" sz="2000" b="1" dirty="0"/>
              <a:t> to at least 30% by 2020 in all fields of society</a:t>
            </a:r>
            <a:endParaRPr lang="ja-JP" altLang="en-US" sz="2000" b="1" dirty="0"/>
          </a:p>
        </p:txBody>
      </p:sp>
      <p:sp>
        <p:nvSpPr>
          <p:cNvPr id="2" name="スライド番号プレースホルダー 1"/>
          <p:cNvSpPr>
            <a:spLocks noGrp="1"/>
          </p:cNvSpPr>
          <p:nvPr>
            <p:ph type="sldNum" sz="quarter" idx="12"/>
          </p:nvPr>
        </p:nvSpPr>
        <p:spPr>
          <a:xfrm>
            <a:off x="6980238" y="6350000"/>
            <a:ext cx="2133600" cy="365125"/>
          </a:xfrm>
        </p:spPr>
        <p:txBody>
          <a:bodyPr/>
          <a:lstStyle/>
          <a:p>
            <a:pPr>
              <a:defRPr/>
            </a:pPr>
            <a:fld id="{46C761AC-F34F-42B2-8C1B-B2B002343919}" type="slidenum">
              <a:rPr lang="ja-JP" altLang="en-US"/>
              <a:pPr>
                <a:defRPr/>
              </a:pPr>
              <a:t>10</a:t>
            </a:fld>
            <a:endParaRPr lang="ja-JP" altLang="en-US" dirty="0"/>
          </a:p>
        </p:txBody>
      </p:sp>
      <p:sp>
        <p:nvSpPr>
          <p:cNvPr id="38919" name="テキスト ボックス 17"/>
          <p:cNvSpPr txBox="1">
            <a:spLocks noChangeArrowheads="1"/>
          </p:cNvSpPr>
          <p:nvPr/>
        </p:nvSpPr>
        <p:spPr bwMode="auto">
          <a:xfrm>
            <a:off x="4314825" y="1071563"/>
            <a:ext cx="4683125" cy="369887"/>
          </a:xfrm>
          <a:prstGeom prst="rect">
            <a:avLst/>
          </a:prstGeom>
          <a:noFill/>
          <a:ln w="9525">
            <a:noFill/>
            <a:miter lim="800000"/>
            <a:headEnd/>
            <a:tailEnd/>
          </a:ln>
        </p:spPr>
        <p:txBody>
          <a:bodyPr>
            <a:spAutoFit/>
          </a:bodyPr>
          <a:lstStyle/>
          <a:p>
            <a:r>
              <a:rPr lang="en-US" altLang="ja-JP">
                <a:latin typeface="Calibri" pitchFamily="34" charset="0"/>
              </a:rPr>
              <a:t>(P31</a:t>
            </a:r>
            <a:r>
              <a:rPr lang="ja-JP" altLang="en-US">
                <a:latin typeface="Calibri" pitchFamily="34" charset="0"/>
              </a:rPr>
              <a:t>～</a:t>
            </a:r>
            <a:r>
              <a:rPr lang="en-US" altLang="ja-JP">
                <a:latin typeface="Calibri" pitchFamily="34" charset="0"/>
              </a:rPr>
              <a:t>P36  Women and Men in Japan 2012 )</a:t>
            </a:r>
            <a:endParaRPr lang="ja-JP" altLang="en-US">
              <a:latin typeface="Calibri" pitchFamily="34" charset="0"/>
            </a:endParaRPr>
          </a:p>
        </p:txBody>
      </p:sp>
      <p:sp>
        <p:nvSpPr>
          <p:cNvPr id="38920" name="テキスト ボックス 15"/>
          <p:cNvSpPr txBox="1">
            <a:spLocks noChangeArrowheads="1"/>
          </p:cNvSpPr>
          <p:nvPr/>
        </p:nvSpPr>
        <p:spPr bwMode="auto">
          <a:xfrm>
            <a:off x="668338" y="3143250"/>
            <a:ext cx="8380412" cy="646113"/>
          </a:xfrm>
          <a:prstGeom prst="rect">
            <a:avLst/>
          </a:prstGeom>
          <a:noFill/>
          <a:ln w="9525">
            <a:noFill/>
            <a:miter lim="800000"/>
            <a:headEnd/>
            <a:tailEnd/>
          </a:ln>
        </p:spPr>
        <p:txBody>
          <a:bodyPr>
            <a:spAutoFit/>
          </a:bodyPr>
          <a:lstStyle/>
          <a:p>
            <a:pPr marL="87313" indent="-87313"/>
            <a:r>
              <a:rPr lang="en-US" altLang="ja-JP" b="1">
                <a:latin typeface="Calibri" pitchFamily="34" charset="0"/>
              </a:rPr>
              <a:t>- for example,  “gender equality for men and  children” “support for men and women facing living difficulties such as poverty”  are the newly introduced fields</a:t>
            </a:r>
            <a:endParaRPr lang="ja-JP" altLang="en-US" b="1">
              <a:latin typeface="Calibri" pitchFamily="34" charset="0"/>
            </a:endParaRPr>
          </a:p>
        </p:txBody>
      </p:sp>
      <p:sp>
        <p:nvSpPr>
          <p:cNvPr id="38921" name="テキスト ボックス 16"/>
          <p:cNvSpPr txBox="1">
            <a:spLocks noChangeArrowheads="1"/>
          </p:cNvSpPr>
          <p:nvPr/>
        </p:nvSpPr>
        <p:spPr bwMode="auto">
          <a:xfrm>
            <a:off x="644525" y="4832350"/>
            <a:ext cx="8040688" cy="647700"/>
          </a:xfrm>
          <a:prstGeom prst="rect">
            <a:avLst/>
          </a:prstGeom>
          <a:noFill/>
          <a:ln w="9525">
            <a:noFill/>
            <a:miter lim="800000"/>
            <a:headEnd/>
            <a:tailEnd/>
          </a:ln>
        </p:spPr>
        <p:txBody>
          <a:bodyPr>
            <a:spAutoFit/>
          </a:bodyPr>
          <a:lstStyle/>
          <a:p>
            <a:pPr marL="174625" indent="-174625"/>
            <a:r>
              <a:rPr lang="en-US" altLang="ja-JP" b="1">
                <a:latin typeface="Calibri" pitchFamily="34" charset="0"/>
              </a:rPr>
              <a:t>-</a:t>
            </a:r>
            <a:r>
              <a:rPr lang="ja-JP" altLang="en-US" b="1">
                <a:latin typeface="Calibri" pitchFamily="34" charset="0"/>
              </a:rPr>
              <a:t>　</a:t>
            </a:r>
            <a:r>
              <a:rPr lang="en-US" altLang="ja-JP" b="1">
                <a:latin typeface="Calibri" pitchFamily="34" charset="0"/>
              </a:rPr>
              <a:t>Specialist Committee on Monitoring continue to monitor the performance regard  to each performance objective</a:t>
            </a:r>
            <a:endParaRPr lang="ja-JP" altLang="en-US" b="1">
              <a:latin typeface="Calibri" pitchFamily="34" charset="0"/>
            </a:endParaRPr>
          </a:p>
        </p:txBody>
      </p:sp>
      <p:sp>
        <p:nvSpPr>
          <p:cNvPr id="38922" name="タイトル 1"/>
          <p:cNvSpPr txBox="1">
            <a:spLocks/>
          </p:cNvSpPr>
          <p:nvPr/>
        </p:nvSpPr>
        <p:spPr bwMode="auto">
          <a:xfrm>
            <a:off x="519113" y="612775"/>
            <a:ext cx="8229600" cy="323850"/>
          </a:xfrm>
          <a:prstGeom prst="rect">
            <a:avLst/>
          </a:prstGeom>
          <a:solidFill>
            <a:srgbClr val="FFC000"/>
          </a:solidFill>
          <a:ln w="9525">
            <a:noFill/>
            <a:miter lim="800000"/>
            <a:headEnd/>
            <a:tailEnd/>
          </a:ln>
        </p:spPr>
        <p:txBody>
          <a:bodyPr anchor="ctr"/>
          <a:lstStyle/>
          <a:p>
            <a:r>
              <a:rPr lang="en-US" altLang="ja-JP" sz="2000" b="1">
                <a:solidFill>
                  <a:schemeClr val="bg1"/>
                </a:solidFill>
                <a:latin typeface="Calibri" pitchFamily="34" charset="0"/>
              </a:rPr>
              <a:t>(1) Highlights of  the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14350" y="188913"/>
            <a:ext cx="8229600" cy="647700"/>
          </a:xfrm>
          <a:prstGeom prst="rect">
            <a:avLst/>
          </a:prstGeom>
          <a:solidFill>
            <a:srgbClr val="FFC000"/>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fontAlgn="auto">
              <a:spcAft>
                <a:spcPts val="0"/>
              </a:spcAft>
              <a:buFontTx/>
              <a:buAutoNum type="arabicParenBoth" startAt="2"/>
              <a:defRPr/>
            </a:pPr>
            <a:r>
              <a:rPr lang="en-US" altLang="ja-JP" sz="2000" b="1" dirty="0" smtClean="0">
                <a:solidFill>
                  <a:schemeClr val="bg1"/>
                </a:solidFill>
              </a:rPr>
              <a:t>15 Priority Fields and Performance Objectives of the Third Basic Plan </a:t>
            </a:r>
          </a:p>
          <a:p>
            <a:pPr algn="l" fontAlgn="auto">
              <a:spcAft>
                <a:spcPts val="0"/>
              </a:spcAft>
              <a:defRPr/>
            </a:pPr>
            <a:r>
              <a:rPr lang="en-US" altLang="ja-JP" sz="2000" b="1" dirty="0">
                <a:solidFill>
                  <a:schemeClr val="bg1"/>
                </a:solidFill>
              </a:rPr>
              <a:t> </a:t>
            </a:r>
            <a:r>
              <a:rPr lang="en-US" altLang="ja-JP" sz="2000" b="1" dirty="0" smtClean="0">
                <a:solidFill>
                  <a:schemeClr val="bg1"/>
                </a:solidFill>
              </a:rPr>
              <a:t>       for Gender Equality</a:t>
            </a:r>
            <a:endParaRPr lang="ja-JP" altLang="en-US" sz="2000" b="1" dirty="0">
              <a:solidFill>
                <a:schemeClr val="bg1"/>
              </a:solidFill>
            </a:endParaRPr>
          </a:p>
        </p:txBody>
      </p:sp>
      <p:sp>
        <p:nvSpPr>
          <p:cNvPr id="5" name="角丸四角形 4"/>
          <p:cNvSpPr/>
          <p:nvPr/>
        </p:nvSpPr>
        <p:spPr>
          <a:xfrm>
            <a:off x="603250" y="1381125"/>
            <a:ext cx="8151813" cy="50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1. Expansion of women’s participation in policy decision-making processes</a:t>
            </a:r>
            <a:endParaRPr lang="ja-JP" altLang="en-US" sz="2000" b="1" dirty="0"/>
          </a:p>
        </p:txBody>
      </p:sp>
      <p:sp>
        <p:nvSpPr>
          <p:cNvPr id="6" name="角丸四角形 5"/>
          <p:cNvSpPr/>
          <p:nvPr/>
        </p:nvSpPr>
        <p:spPr>
          <a:xfrm>
            <a:off x="631825" y="1989138"/>
            <a:ext cx="8096250" cy="631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2. Reconsideration of social systems and practices and raise awareness</a:t>
            </a:r>
            <a:br>
              <a:rPr lang="en-US" altLang="ja-JP" sz="2000" b="1" dirty="0"/>
            </a:br>
            <a:r>
              <a:rPr lang="ja-JP" altLang="en-US" sz="2000" b="1" dirty="0"/>
              <a:t>　</a:t>
            </a:r>
            <a:r>
              <a:rPr lang="en-US" altLang="ja-JP" sz="2000" b="1" dirty="0"/>
              <a:t> from a</a:t>
            </a:r>
            <a:r>
              <a:rPr lang="ja-JP" altLang="en-US" sz="2000" b="1" dirty="0"/>
              <a:t>　</a:t>
            </a:r>
            <a:r>
              <a:rPr lang="en-US" altLang="ja-JP" sz="2000" b="1" dirty="0"/>
              <a:t>gender equal perspective</a:t>
            </a:r>
            <a:endParaRPr lang="ja-JP" altLang="en-US" sz="2000" b="1" dirty="0"/>
          </a:p>
        </p:txBody>
      </p:sp>
      <p:sp>
        <p:nvSpPr>
          <p:cNvPr id="7" name="角丸四角形 6"/>
          <p:cNvSpPr/>
          <p:nvPr/>
        </p:nvSpPr>
        <p:spPr>
          <a:xfrm>
            <a:off x="679450" y="2781300"/>
            <a:ext cx="8135938" cy="350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3. </a:t>
            </a:r>
            <a:r>
              <a:rPr lang="en-US" altLang="ja-JP" sz="2000" b="1" dirty="0">
                <a:solidFill>
                  <a:srgbClr val="FF0000"/>
                </a:solidFill>
              </a:rPr>
              <a:t>Gender equality for men and children</a:t>
            </a:r>
            <a:endParaRPr lang="ja-JP" altLang="en-US" sz="2000" b="1" dirty="0">
              <a:solidFill>
                <a:srgbClr val="FF0000"/>
              </a:solidFill>
            </a:endParaRPr>
          </a:p>
        </p:txBody>
      </p:sp>
      <p:sp>
        <p:nvSpPr>
          <p:cNvPr id="8" name="角丸四角形 7"/>
          <p:cNvSpPr/>
          <p:nvPr/>
        </p:nvSpPr>
        <p:spPr>
          <a:xfrm>
            <a:off x="625475" y="3284538"/>
            <a:ext cx="8102600"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4</a:t>
            </a:r>
            <a:r>
              <a:rPr lang="en-US" altLang="ja-JP" sz="2000" b="1" dirty="0"/>
              <a:t>. Securing equal opportunities and treatment between men and women</a:t>
            </a:r>
          </a:p>
          <a:p>
            <a:pPr fontAlgn="auto">
              <a:spcBef>
                <a:spcPts val="0"/>
              </a:spcBef>
              <a:spcAft>
                <a:spcPts val="0"/>
              </a:spcAft>
              <a:defRPr/>
            </a:pPr>
            <a:r>
              <a:rPr lang="ja-JP" altLang="en-US" sz="2000" b="1" dirty="0"/>
              <a:t>　</a:t>
            </a:r>
            <a:r>
              <a:rPr lang="en-US" altLang="ja-JP" sz="2000" b="1" dirty="0"/>
              <a:t> in employment</a:t>
            </a:r>
            <a:endParaRPr lang="ja-JP" altLang="en-US" sz="2000" b="1" dirty="0"/>
          </a:p>
        </p:txBody>
      </p:sp>
      <p:sp>
        <p:nvSpPr>
          <p:cNvPr id="9" name="角丸四角形 8"/>
          <p:cNvSpPr/>
          <p:nvPr/>
        </p:nvSpPr>
        <p:spPr>
          <a:xfrm>
            <a:off x="631825" y="4181475"/>
            <a:ext cx="8096250" cy="471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5. Men’s and women’s work-life balance</a:t>
            </a:r>
            <a:endParaRPr lang="ja-JP" altLang="en-US" sz="2000" b="1" dirty="0"/>
          </a:p>
        </p:txBody>
      </p:sp>
      <p:sp>
        <p:nvSpPr>
          <p:cNvPr id="10" name="角丸四角形 9"/>
          <p:cNvSpPr/>
          <p:nvPr/>
        </p:nvSpPr>
        <p:spPr>
          <a:xfrm>
            <a:off x="631825" y="4868863"/>
            <a:ext cx="8102600" cy="784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6</a:t>
            </a:r>
            <a:r>
              <a:rPr lang="en-US" altLang="ja-JP" sz="2000" b="1" dirty="0"/>
              <a:t>. Promotion of gender equality aimed at bringing about vibrant</a:t>
            </a:r>
          </a:p>
          <a:p>
            <a:pPr fontAlgn="auto">
              <a:spcBef>
                <a:spcPts val="0"/>
              </a:spcBef>
              <a:spcAft>
                <a:spcPts val="0"/>
              </a:spcAft>
              <a:defRPr/>
            </a:pPr>
            <a:r>
              <a:rPr lang="ja-JP" altLang="en-US" sz="2000" b="1" dirty="0"/>
              <a:t>　</a:t>
            </a:r>
            <a:r>
              <a:rPr lang="en-US" altLang="ja-JP" sz="2000" b="1" dirty="0"/>
              <a:t> agricultural, forestry, and fisheries communities</a:t>
            </a:r>
            <a:endParaRPr lang="ja-JP" altLang="en-US" sz="2000" b="1" dirty="0"/>
          </a:p>
        </p:txBody>
      </p:sp>
      <p:sp>
        <p:nvSpPr>
          <p:cNvPr id="11" name="角丸四角形 10"/>
          <p:cNvSpPr/>
          <p:nvPr/>
        </p:nvSpPr>
        <p:spPr>
          <a:xfrm>
            <a:off x="587375" y="5830888"/>
            <a:ext cx="8140700"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7. </a:t>
            </a:r>
            <a:r>
              <a:rPr lang="en-US" altLang="ja-JP" sz="2000" b="1" dirty="0">
                <a:solidFill>
                  <a:srgbClr val="FF0000"/>
                </a:solidFill>
              </a:rPr>
              <a:t>Support of men and women facing living difficulties such as poverty</a:t>
            </a:r>
            <a:endParaRPr lang="ja-JP" altLang="en-US" sz="2000" b="1" dirty="0">
              <a:solidFill>
                <a:srgbClr val="FF0000"/>
              </a:solidFill>
            </a:endParaRPr>
          </a:p>
        </p:txBody>
      </p:sp>
      <p:sp>
        <p:nvSpPr>
          <p:cNvPr id="39945" name="テキスト ボックス 14"/>
          <p:cNvSpPr txBox="1">
            <a:spLocks noChangeArrowheads="1"/>
          </p:cNvSpPr>
          <p:nvPr/>
        </p:nvSpPr>
        <p:spPr bwMode="auto">
          <a:xfrm>
            <a:off x="679450" y="981075"/>
            <a:ext cx="8048625" cy="400050"/>
          </a:xfrm>
          <a:prstGeom prst="rect">
            <a:avLst/>
          </a:prstGeom>
          <a:noFill/>
          <a:ln w="9525">
            <a:noFill/>
            <a:miter lim="800000"/>
            <a:headEnd/>
            <a:tailEnd/>
          </a:ln>
        </p:spPr>
        <p:txBody>
          <a:bodyPr>
            <a:spAutoFit/>
          </a:bodyPr>
          <a:lstStyle/>
          <a:p>
            <a:r>
              <a:rPr lang="en-US" altLang="ja-JP" sz="2000" b="1">
                <a:latin typeface="Calibri" pitchFamily="34" charset="0"/>
              </a:rPr>
              <a:t>Newly introduced  priority fields are shown </a:t>
            </a:r>
            <a:r>
              <a:rPr lang="en-US" altLang="ja-JP" sz="2000" b="1">
                <a:solidFill>
                  <a:srgbClr val="FF0000"/>
                </a:solidFill>
                <a:latin typeface="Calibri" pitchFamily="34" charset="0"/>
              </a:rPr>
              <a:t>in red letters. </a:t>
            </a:r>
            <a:endParaRPr lang="ja-JP" altLang="en-US" sz="2000" b="1">
              <a:solidFill>
                <a:srgbClr val="FF0000"/>
              </a:solidFill>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C358A21F-A1E2-48EB-84BF-5E3AAF0F50EC}" type="slidenum">
              <a:rPr lang="ja-JP" altLang="en-US"/>
              <a:pPr>
                <a:defRPr/>
              </a:pPr>
              <a:t>11</a:t>
            </a:fld>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58788" y="2667000"/>
            <a:ext cx="7715250" cy="57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11. Enhancement of education and learning to promote gender </a:t>
            </a:r>
            <a:r>
              <a:rPr lang="ja-JP" altLang="en-US" sz="2000" b="1" dirty="0"/>
              <a:t>　</a:t>
            </a:r>
            <a:endParaRPr lang="en-US" altLang="ja-JP" sz="2000" b="1" dirty="0"/>
          </a:p>
          <a:p>
            <a:pPr fontAlgn="auto">
              <a:spcBef>
                <a:spcPts val="0"/>
              </a:spcBef>
              <a:spcAft>
                <a:spcPts val="0"/>
              </a:spcAft>
              <a:defRPr/>
            </a:pPr>
            <a:r>
              <a:rPr lang="ja-JP" altLang="en-US" sz="2000" b="1" dirty="0"/>
              <a:t>　</a:t>
            </a:r>
            <a:r>
              <a:rPr lang="ja-JP" altLang="en-US" sz="2000" b="1" dirty="0"/>
              <a:t>　</a:t>
            </a:r>
            <a:r>
              <a:rPr lang="en-US" altLang="ja-JP" sz="2000" b="1" dirty="0"/>
              <a:t>equality and facilitate diversity of choice       </a:t>
            </a:r>
            <a:endParaRPr lang="ja-JP" altLang="en-US" sz="2000" b="1" dirty="0"/>
          </a:p>
        </p:txBody>
      </p:sp>
      <p:sp>
        <p:nvSpPr>
          <p:cNvPr id="5" name="角丸四角形 4"/>
          <p:cNvSpPr/>
          <p:nvPr/>
        </p:nvSpPr>
        <p:spPr>
          <a:xfrm>
            <a:off x="439738" y="3397250"/>
            <a:ext cx="7753350" cy="350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12. </a:t>
            </a:r>
            <a:r>
              <a:rPr lang="en-US" altLang="ja-JP" sz="2000" b="1" dirty="0">
                <a:solidFill>
                  <a:srgbClr val="FF0000"/>
                </a:solidFill>
              </a:rPr>
              <a:t>Gender equality in science and technology and academic fields       </a:t>
            </a:r>
            <a:endParaRPr lang="ja-JP" altLang="en-US" sz="2000" b="1" dirty="0">
              <a:solidFill>
                <a:srgbClr val="FF0000"/>
              </a:solidFill>
            </a:endParaRPr>
          </a:p>
        </p:txBody>
      </p:sp>
      <p:sp>
        <p:nvSpPr>
          <p:cNvPr id="6" name="角丸四角形 5"/>
          <p:cNvSpPr/>
          <p:nvPr/>
        </p:nvSpPr>
        <p:spPr>
          <a:xfrm>
            <a:off x="469900" y="3933825"/>
            <a:ext cx="7751763" cy="350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13. Promotion of gender equality in the media  </a:t>
            </a:r>
            <a:endParaRPr lang="ja-JP" altLang="en-US" sz="2000" b="1" dirty="0"/>
          </a:p>
        </p:txBody>
      </p:sp>
      <p:sp>
        <p:nvSpPr>
          <p:cNvPr id="7" name="角丸四角形 6"/>
          <p:cNvSpPr/>
          <p:nvPr/>
        </p:nvSpPr>
        <p:spPr>
          <a:xfrm>
            <a:off x="458788" y="4508500"/>
            <a:ext cx="7753350" cy="56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14. Promotion of gender equality in the area of regional development,</a:t>
            </a:r>
          </a:p>
          <a:p>
            <a:pPr fontAlgn="auto">
              <a:spcBef>
                <a:spcPts val="0"/>
              </a:spcBef>
              <a:spcAft>
                <a:spcPts val="0"/>
              </a:spcAft>
              <a:defRPr/>
            </a:pPr>
            <a:r>
              <a:rPr lang="ja-JP" altLang="en-US" sz="2000" b="1" dirty="0"/>
              <a:t>　</a:t>
            </a:r>
            <a:r>
              <a:rPr lang="en-US" altLang="ja-JP" sz="2000" b="1" dirty="0"/>
              <a:t> disaster  prevention, environment, and others  </a:t>
            </a:r>
            <a:endParaRPr lang="ja-JP" altLang="en-US" sz="2000" b="1" dirty="0"/>
          </a:p>
        </p:txBody>
      </p:sp>
      <p:sp>
        <p:nvSpPr>
          <p:cNvPr id="8" name="角丸四角形 7"/>
          <p:cNvSpPr/>
          <p:nvPr/>
        </p:nvSpPr>
        <p:spPr>
          <a:xfrm>
            <a:off x="420688" y="5257800"/>
            <a:ext cx="7753350" cy="56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15. </a:t>
            </a:r>
            <a:r>
              <a:rPr lang="en-US" altLang="ja-JP" sz="2000" b="1" dirty="0">
                <a:solidFill>
                  <a:srgbClr val="FF0000"/>
                </a:solidFill>
              </a:rPr>
              <a:t>Respect for international regulations and contributions to the</a:t>
            </a:r>
          </a:p>
          <a:p>
            <a:pPr fontAlgn="auto">
              <a:spcBef>
                <a:spcPts val="0"/>
              </a:spcBef>
              <a:spcAft>
                <a:spcPts val="0"/>
              </a:spcAft>
              <a:defRPr/>
            </a:pPr>
            <a:r>
              <a:rPr lang="ja-JP" altLang="en-US" sz="2000" b="1" dirty="0">
                <a:solidFill>
                  <a:srgbClr val="FF0000"/>
                </a:solidFill>
              </a:rPr>
              <a:t>　</a:t>
            </a:r>
            <a:r>
              <a:rPr lang="ja-JP" altLang="en-US" sz="2000" b="1" dirty="0">
                <a:solidFill>
                  <a:srgbClr val="FF0000"/>
                </a:solidFill>
              </a:rPr>
              <a:t>　</a:t>
            </a:r>
            <a:r>
              <a:rPr lang="en-US" altLang="ja-JP" sz="2000" b="1" dirty="0">
                <a:solidFill>
                  <a:srgbClr val="FF0000"/>
                </a:solidFill>
              </a:rPr>
              <a:t> “Equality, Development, and Peace” of the global economy </a:t>
            </a:r>
            <a:endParaRPr lang="ja-JP" altLang="en-US" sz="2000" b="1" dirty="0">
              <a:solidFill>
                <a:srgbClr val="FF0000"/>
              </a:solidFill>
            </a:endParaRPr>
          </a:p>
        </p:txBody>
      </p:sp>
      <p:sp>
        <p:nvSpPr>
          <p:cNvPr id="9" name="角丸四角形 8"/>
          <p:cNvSpPr/>
          <p:nvPr/>
        </p:nvSpPr>
        <p:spPr>
          <a:xfrm>
            <a:off x="469900" y="2060575"/>
            <a:ext cx="77517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10. Support for women’s lifelong health</a:t>
            </a:r>
            <a:endParaRPr lang="ja-JP" altLang="en-US" sz="2000" b="1" dirty="0"/>
          </a:p>
        </p:txBody>
      </p:sp>
      <p:sp>
        <p:nvSpPr>
          <p:cNvPr id="10" name="角丸四角形 9"/>
          <p:cNvSpPr/>
          <p:nvPr/>
        </p:nvSpPr>
        <p:spPr>
          <a:xfrm>
            <a:off x="450850" y="1484313"/>
            <a:ext cx="77517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9</a:t>
            </a:r>
            <a:r>
              <a:rPr lang="en-US" altLang="ja-JP" sz="2000" b="1" dirty="0"/>
              <a:t>. Elimination of all forms of violence against women</a:t>
            </a:r>
            <a:endParaRPr lang="ja-JP" altLang="en-US" sz="2000" b="1" dirty="0"/>
          </a:p>
        </p:txBody>
      </p:sp>
      <p:sp>
        <p:nvSpPr>
          <p:cNvPr id="2" name="スライド番号プレースホルダー 1"/>
          <p:cNvSpPr>
            <a:spLocks noGrp="1"/>
          </p:cNvSpPr>
          <p:nvPr>
            <p:ph type="sldNum" sz="quarter" idx="12"/>
          </p:nvPr>
        </p:nvSpPr>
        <p:spPr/>
        <p:txBody>
          <a:bodyPr/>
          <a:lstStyle/>
          <a:p>
            <a:pPr>
              <a:defRPr/>
            </a:pPr>
            <a:fld id="{AF7FD0A5-D30F-4ACC-9510-14B8B25213BC}" type="slidenum">
              <a:rPr lang="ja-JP" altLang="en-US"/>
              <a:pPr>
                <a:defRPr/>
              </a:pPr>
              <a:t>12</a:t>
            </a:fld>
            <a:endParaRPr lang="ja-JP" altLang="en-US"/>
          </a:p>
        </p:txBody>
      </p:sp>
      <p:sp>
        <p:nvSpPr>
          <p:cNvPr id="11" name="角丸四角形 10"/>
          <p:cNvSpPr/>
          <p:nvPr/>
        </p:nvSpPr>
        <p:spPr>
          <a:xfrm>
            <a:off x="469900" y="765175"/>
            <a:ext cx="7751763" cy="56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8. Creation of an environment in which people such as the elderly, </a:t>
            </a:r>
            <a:r>
              <a:rPr lang="en-US" altLang="ja-JP" sz="2000" b="1" dirty="0">
                <a:solidFill>
                  <a:srgbClr val="FF0000"/>
                </a:solidFill>
              </a:rPr>
              <a:t>the</a:t>
            </a:r>
            <a:br>
              <a:rPr lang="en-US" altLang="ja-JP" sz="2000" b="1" dirty="0">
                <a:solidFill>
                  <a:srgbClr val="FF0000"/>
                </a:solidFill>
              </a:rPr>
            </a:br>
            <a:r>
              <a:rPr lang="ja-JP" altLang="en-US" sz="2000" b="1" dirty="0">
                <a:solidFill>
                  <a:srgbClr val="FF0000"/>
                </a:solidFill>
              </a:rPr>
              <a:t>　</a:t>
            </a:r>
            <a:r>
              <a:rPr lang="en-US" altLang="ja-JP" sz="2000" b="1" dirty="0">
                <a:solidFill>
                  <a:srgbClr val="FF0000"/>
                </a:solidFill>
              </a:rPr>
              <a:t> disabled, and non-Japanese people can live comfortably</a:t>
            </a:r>
            <a:endParaRPr lang="ja-JP" altLang="en-US" sz="20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ja-JP" altLang="en-US" dirty="0"/>
              <a:t>２</a:t>
            </a:r>
          </a:p>
        </p:txBody>
      </p:sp>
      <p:sp>
        <p:nvSpPr>
          <p:cNvPr id="4" name="角丸四角形 3"/>
          <p:cNvSpPr/>
          <p:nvPr/>
        </p:nvSpPr>
        <p:spPr>
          <a:xfrm>
            <a:off x="684213" y="1773238"/>
            <a:ext cx="7920037" cy="9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t>Part2</a:t>
            </a:r>
            <a:r>
              <a:rPr lang="ja-JP" altLang="en-US" sz="2800" dirty="0"/>
              <a:t>：</a:t>
            </a:r>
            <a:r>
              <a:rPr lang="en-US" altLang="ja-JP" sz="2800" dirty="0"/>
              <a:t>Basic statistical system and gender statistics</a:t>
            </a:r>
          </a:p>
          <a:p>
            <a:pPr fontAlgn="auto">
              <a:spcBef>
                <a:spcPts val="0"/>
              </a:spcBef>
              <a:spcAft>
                <a:spcPts val="0"/>
              </a:spcAft>
              <a:defRPr/>
            </a:pPr>
            <a:r>
              <a:rPr lang="en-US" altLang="ja-JP" sz="2800" dirty="0"/>
              <a:t>             in Japan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a:solidFill>
                  <a:srgbClr val="000000"/>
                </a:solidFill>
              </a:rPr>
              <a:t>27</a:t>
            </a:r>
          </a:p>
        </p:txBody>
      </p:sp>
      <p:sp>
        <p:nvSpPr>
          <p:cNvPr id="7" name="角丸四角形 6"/>
          <p:cNvSpPr/>
          <p:nvPr/>
        </p:nvSpPr>
        <p:spPr>
          <a:xfrm>
            <a:off x="352425" y="476250"/>
            <a:ext cx="774858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t>Contents of Part2</a:t>
            </a:r>
            <a:endParaRPr lang="ja-JP" altLang="en-US" sz="2800" dirty="0"/>
          </a:p>
        </p:txBody>
      </p:sp>
      <p:sp>
        <p:nvSpPr>
          <p:cNvPr id="43011" name="テキスト ボックス 7"/>
          <p:cNvSpPr txBox="1">
            <a:spLocks noChangeArrowheads="1"/>
          </p:cNvSpPr>
          <p:nvPr/>
        </p:nvSpPr>
        <p:spPr bwMode="auto">
          <a:xfrm>
            <a:off x="352425" y="1484313"/>
            <a:ext cx="8467725" cy="1528762"/>
          </a:xfrm>
          <a:prstGeom prst="rect">
            <a:avLst/>
          </a:prstGeom>
          <a:noFill/>
          <a:ln w="9525">
            <a:noFill/>
            <a:miter lim="800000"/>
            <a:headEnd/>
            <a:tailEnd/>
          </a:ln>
        </p:spPr>
        <p:txBody>
          <a:bodyPr>
            <a:spAutoFit/>
          </a:bodyPr>
          <a:lstStyle/>
          <a:p>
            <a:pPr>
              <a:lnSpc>
                <a:spcPts val="2800"/>
              </a:lnSpc>
            </a:pPr>
            <a:r>
              <a:rPr lang="ja-JP" altLang="en-US" sz="2000" b="1">
                <a:latin typeface="Calibri" pitchFamily="34" charset="0"/>
              </a:rPr>
              <a:t>１</a:t>
            </a:r>
            <a:r>
              <a:rPr lang="en-US" altLang="ja-JP" sz="2000" b="1">
                <a:latin typeface="Calibri" pitchFamily="34" charset="0"/>
              </a:rPr>
              <a:t>. Gender statistics</a:t>
            </a:r>
          </a:p>
          <a:p>
            <a:pPr>
              <a:lnSpc>
                <a:spcPts val="2800"/>
              </a:lnSpc>
            </a:pPr>
            <a:endParaRPr lang="en-US" altLang="ja-JP" sz="2000" b="1">
              <a:latin typeface="Calibri" pitchFamily="34" charset="0"/>
            </a:endParaRPr>
          </a:p>
          <a:p>
            <a:pPr>
              <a:lnSpc>
                <a:spcPts val="2800"/>
              </a:lnSpc>
            </a:pPr>
            <a:r>
              <a:rPr lang="ja-JP" altLang="en-US" sz="2000" b="1">
                <a:latin typeface="Calibri" pitchFamily="34" charset="0"/>
              </a:rPr>
              <a:t>２．</a:t>
            </a:r>
            <a:r>
              <a:rPr lang="en-US" altLang="ja-JP" sz="2000" b="1">
                <a:latin typeface="Calibri" pitchFamily="34" charset="0"/>
              </a:rPr>
              <a:t>Statistical system  in Japan</a:t>
            </a:r>
          </a:p>
          <a:p>
            <a:pPr>
              <a:lnSpc>
                <a:spcPts val="2800"/>
              </a:lnSpc>
            </a:pPr>
            <a:r>
              <a:rPr lang="en-US" altLang="ja-JP" sz="2000" b="1">
                <a:latin typeface="Calibri" pitchFamily="34" charset="0"/>
              </a:rPr>
              <a:t>   </a:t>
            </a:r>
            <a:endParaRPr lang="ja-JP" altLang="en-US" b="1">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body" idx="4294967295"/>
          </p:nvPr>
        </p:nvSpPr>
        <p:spPr>
          <a:xfrm>
            <a:off x="250825" y="1989138"/>
            <a:ext cx="8713788" cy="3887787"/>
          </a:xfrm>
        </p:spPr>
        <p:txBody>
          <a:bodyPr rtlCol="0">
            <a:noAutofit/>
          </a:bodyPr>
          <a:lstStyle/>
          <a:p>
            <a:pPr marL="0" indent="0" fontAlgn="auto">
              <a:spcAft>
                <a:spcPts val="0"/>
              </a:spcAft>
              <a:buFont typeface="Arial" pitchFamily="34" charset="0"/>
              <a:buNone/>
              <a:defRPr/>
            </a:pPr>
            <a:r>
              <a:rPr lang="en-US" altLang="ja-JP" sz="2400" dirty="0" smtClean="0"/>
              <a:t>refers </a:t>
            </a:r>
            <a:r>
              <a:rPr lang="en-US" altLang="ja-JP" sz="2400" dirty="0"/>
              <a:t>to </a:t>
            </a:r>
            <a:endParaRPr lang="en-US" altLang="ja-JP" sz="2400" dirty="0" smtClean="0"/>
          </a:p>
          <a:p>
            <a:pPr marL="400050" lvl="1" indent="0" fontAlgn="auto">
              <a:spcAft>
                <a:spcPts val="0"/>
              </a:spcAft>
              <a:buFont typeface="Arial" pitchFamily="34" charset="0"/>
              <a:buNone/>
              <a:defRPr/>
            </a:pPr>
            <a:r>
              <a:rPr lang="en-US" altLang="ja-JP" u="sng" dirty="0" smtClean="0"/>
              <a:t>an </a:t>
            </a:r>
            <a:r>
              <a:rPr lang="en-US" altLang="ja-JP" u="sng" dirty="0"/>
              <a:t>area of statistics</a:t>
            </a:r>
            <a:r>
              <a:rPr lang="en-US" altLang="ja-JP" dirty="0"/>
              <a:t> and </a:t>
            </a:r>
            <a:r>
              <a:rPr lang="en-US" altLang="ja-JP" u="sng" dirty="0"/>
              <a:t>statistical </a:t>
            </a:r>
            <a:r>
              <a:rPr lang="en-US" altLang="ja-JP" u="sng" dirty="0" smtClean="0"/>
              <a:t>work</a:t>
            </a:r>
          </a:p>
          <a:p>
            <a:pPr marL="400050" lvl="1" indent="0" fontAlgn="auto">
              <a:spcAft>
                <a:spcPts val="0"/>
              </a:spcAft>
              <a:buFont typeface="Arial" pitchFamily="34" charset="0"/>
              <a:buNone/>
              <a:defRPr/>
            </a:pPr>
            <a:r>
              <a:rPr lang="en-US" altLang="ja-JP" dirty="0" smtClean="0"/>
              <a:t> </a:t>
            </a:r>
            <a:r>
              <a:rPr lang="en-US" altLang="ja-JP" dirty="0"/>
              <a:t>which cuts across all statistical areas of work </a:t>
            </a:r>
            <a:endParaRPr lang="en-US" altLang="ja-JP" dirty="0" smtClean="0"/>
          </a:p>
          <a:p>
            <a:pPr marL="812800" lvl="1" indent="0" fontAlgn="auto">
              <a:spcAft>
                <a:spcPts val="0"/>
              </a:spcAft>
              <a:buFont typeface="Arial" pitchFamily="34" charset="0"/>
              <a:buNone/>
              <a:defRPr/>
            </a:pPr>
            <a:r>
              <a:rPr lang="en-US" altLang="ja-JP" dirty="0" smtClean="0"/>
              <a:t>to </a:t>
            </a:r>
            <a:r>
              <a:rPr lang="en-US" altLang="ja-JP" dirty="0">
                <a:solidFill>
                  <a:srgbClr val="FF0000"/>
                </a:solidFill>
              </a:rPr>
              <a:t>identify</a:t>
            </a:r>
            <a:r>
              <a:rPr lang="en-US" altLang="ja-JP" dirty="0"/>
              <a:t>, </a:t>
            </a:r>
            <a:r>
              <a:rPr lang="en-US" altLang="ja-JP" dirty="0">
                <a:solidFill>
                  <a:srgbClr val="FF0000"/>
                </a:solidFill>
              </a:rPr>
              <a:t>produce </a:t>
            </a:r>
            <a:r>
              <a:rPr lang="en-US" altLang="ja-JP" dirty="0"/>
              <a:t>and </a:t>
            </a:r>
            <a:r>
              <a:rPr lang="en-US" altLang="ja-JP" dirty="0">
                <a:solidFill>
                  <a:srgbClr val="FF0000"/>
                </a:solidFill>
              </a:rPr>
              <a:t>disseminate</a:t>
            </a:r>
            <a:r>
              <a:rPr lang="en-US" altLang="ja-JP" dirty="0"/>
              <a:t> </a:t>
            </a:r>
            <a:r>
              <a:rPr lang="en-US" altLang="ja-JP" dirty="0">
                <a:solidFill>
                  <a:srgbClr val="FF0000"/>
                </a:solidFill>
              </a:rPr>
              <a:t>statistics </a:t>
            </a:r>
            <a:endParaRPr lang="en-US" altLang="ja-JP" dirty="0" smtClean="0">
              <a:solidFill>
                <a:srgbClr val="FF0000"/>
              </a:solidFill>
            </a:endParaRPr>
          </a:p>
          <a:p>
            <a:pPr marL="400050" lvl="1" indent="-36513" fontAlgn="auto">
              <a:spcAft>
                <a:spcPts val="0"/>
              </a:spcAft>
              <a:buFont typeface="Arial" pitchFamily="34" charset="0"/>
              <a:buNone/>
              <a:defRPr/>
            </a:pPr>
            <a:r>
              <a:rPr lang="en-US" altLang="ja-JP" dirty="0" smtClean="0"/>
              <a:t> that </a:t>
            </a:r>
            <a:r>
              <a:rPr lang="en-US" altLang="ja-JP" dirty="0"/>
              <a:t>reflect the realities of the lives of women and </a:t>
            </a:r>
            <a:r>
              <a:rPr lang="en-US" altLang="ja-JP" dirty="0" smtClean="0"/>
              <a:t>men</a:t>
            </a:r>
          </a:p>
          <a:p>
            <a:pPr marL="812800" lvl="1" indent="0" fontAlgn="auto">
              <a:spcAft>
                <a:spcPts val="0"/>
              </a:spcAft>
              <a:buFont typeface="Arial" pitchFamily="34" charset="0"/>
              <a:buNone/>
              <a:defRPr/>
            </a:pPr>
            <a:r>
              <a:rPr lang="en-US" altLang="ja-JP" dirty="0" smtClean="0"/>
              <a:t>and </a:t>
            </a:r>
            <a:r>
              <a:rPr lang="en-US" altLang="ja-JP" dirty="0"/>
              <a:t>policy issues relating to gender equality </a:t>
            </a:r>
            <a:endParaRPr lang="en-US" altLang="ja-JP" dirty="0" smtClean="0"/>
          </a:p>
          <a:p>
            <a:pPr marL="812800" lvl="1" indent="0" fontAlgn="auto">
              <a:spcAft>
                <a:spcPts val="0"/>
              </a:spcAft>
              <a:buFont typeface="Arial" pitchFamily="34" charset="0"/>
              <a:buNone/>
              <a:defRPr/>
            </a:pPr>
            <a:r>
              <a:rPr lang="en-US" altLang="ja-JP" dirty="0" smtClean="0"/>
              <a:t>and </a:t>
            </a:r>
            <a:r>
              <a:rPr lang="en-US" altLang="ja-JP" dirty="0"/>
              <a:t>women’s empowerment.</a:t>
            </a:r>
            <a:r>
              <a:rPr lang="ja-JP" altLang="ja-JP" dirty="0"/>
              <a:t> </a:t>
            </a:r>
            <a:r>
              <a:rPr lang="en-US" altLang="ja-JP" dirty="0"/>
              <a:t> </a:t>
            </a:r>
            <a:endParaRPr lang="ja-JP" altLang="ja-JP" dirty="0"/>
          </a:p>
        </p:txBody>
      </p:sp>
      <p:sp>
        <p:nvSpPr>
          <p:cNvPr id="44034" name="タイトル 1"/>
          <p:cNvSpPr txBox="1">
            <a:spLocks/>
          </p:cNvSpPr>
          <p:nvPr/>
        </p:nvSpPr>
        <p:spPr bwMode="auto">
          <a:xfrm>
            <a:off x="395288" y="512763"/>
            <a:ext cx="8229600" cy="503237"/>
          </a:xfrm>
          <a:prstGeom prst="rect">
            <a:avLst/>
          </a:prstGeom>
          <a:solidFill>
            <a:srgbClr val="FFC000"/>
          </a:solidFill>
          <a:ln w="9525">
            <a:noFill/>
            <a:miter lim="800000"/>
            <a:headEnd/>
            <a:tailEnd/>
          </a:ln>
        </p:spPr>
        <p:txBody>
          <a:bodyPr anchor="ctr"/>
          <a:lstStyle/>
          <a:p>
            <a:r>
              <a:rPr lang="ja-JP" altLang="en-US" sz="2200" b="1">
                <a:solidFill>
                  <a:schemeClr val="bg1"/>
                </a:solidFill>
                <a:latin typeface="Calibri" pitchFamily="34" charset="0"/>
              </a:rPr>
              <a:t>１</a:t>
            </a:r>
            <a:r>
              <a:rPr lang="en-US" altLang="ja-JP" sz="2200" b="1">
                <a:solidFill>
                  <a:schemeClr val="bg1"/>
                </a:solidFill>
                <a:latin typeface="Calibri" pitchFamily="34" charset="0"/>
              </a:rPr>
              <a:t>. </a:t>
            </a:r>
            <a:r>
              <a:rPr lang="en-US" altLang="ja-JP" sz="2400" b="1">
                <a:solidFill>
                  <a:schemeClr val="bg1"/>
                </a:solidFill>
                <a:latin typeface="Calibri" pitchFamily="34" charset="0"/>
              </a:rPr>
              <a:t>Gender statistics</a:t>
            </a:r>
            <a:endParaRPr lang="ja-JP" altLang="en-US" sz="2400" b="1">
              <a:solidFill>
                <a:schemeClr val="bg1"/>
              </a:solidFill>
              <a:latin typeface="Calibri" pitchFamily="34" charset="0"/>
            </a:endParaRPr>
          </a:p>
        </p:txBody>
      </p:sp>
      <p:sp>
        <p:nvSpPr>
          <p:cNvPr id="11" name="角丸四角形 10"/>
          <p:cNvSpPr/>
          <p:nvPr/>
        </p:nvSpPr>
        <p:spPr>
          <a:xfrm>
            <a:off x="514350" y="1412875"/>
            <a:ext cx="2905125" cy="3603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“Gender   statistics ” </a:t>
            </a:r>
          </a:p>
        </p:txBody>
      </p:sp>
      <p:sp>
        <p:nvSpPr>
          <p:cNvPr id="44036"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a:solidFill>
                  <a:schemeClr val="tx1"/>
                </a:solidFill>
              </a:rPr>
              <a:t>28</a:t>
            </a:r>
            <a:endParaRPr lang="ja-JP" alt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スライド番号プレースホルダ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r>
              <a:rPr lang="en-US" altLang="ja-JP" sz="1400">
                <a:solidFill>
                  <a:srgbClr val="000000"/>
                </a:solidFill>
                <a:latin typeface="Calibri" pitchFamily="34" charset="0"/>
              </a:rPr>
              <a:t>29</a:t>
            </a:r>
          </a:p>
        </p:txBody>
      </p:sp>
      <p:sp>
        <p:nvSpPr>
          <p:cNvPr id="45058" name="Rectangle 3"/>
          <p:cNvSpPr>
            <a:spLocks noGrp="1" noChangeArrowheads="1"/>
          </p:cNvSpPr>
          <p:nvPr>
            <p:ph type="body" idx="4294967295"/>
          </p:nvPr>
        </p:nvSpPr>
        <p:spPr>
          <a:xfrm>
            <a:off x="719138" y="1427163"/>
            <a:ext cx="8281987" cy="1008062"/>
          </a:xfrm>
        </p:spPr>
        <p:txBody>
          <a:bodyPr/>
          <a:lstStyle/>
          <a:p>
            <a:pPr marL="0" indent="0">
              <a:lnSpc>
                <a:spcPts val="2200"/>
              </a:lnSpc>
              <a:spcBef>
                <a:spcPct val="0"/>
              </a:spcBef>
              <a:buFont typeface="Arial" charset="0"/>
              <a:buNone/>
            </a:pPr>
            <a:r>
              <a:rPr lang="en-US" altLang="ja-JP" sz="2400" i="1" smtClean="0"/>
              <a:t>Strategic objective H.3</a:t>
            </a:r>
            <a:r>
              <a:rPr lang="en-US" altLang="ja-JP" sz="2400" smtClean="0"/>
              <a:t>. </a:t>
            </a:r>
            <a:r>
              <a:rPr lang="ja-JP" altLang="en-US" sz="2400" smtClean="0"/>
              <a:t>　</a:t>
            </a:r>
            <a:r>
              <a:rPr lang="en-US" altLang="ja-JP" sz="2000" smtClean="0"/>
              <a:t>【§206</a:t>
            </a:r>
            <a:r>
              <a:rPr lang="ja-JP" altLang="en-US" sz="2000" smtClean="0"/>
              <a:t>～</a:t>
            </a:r>
            <a:r>
              <a:rPr lang="en-US" altLang="ja-JP" sz="2000" smtClean="0"/>
              <a:t>§209】</a:t>
            </a:r>
          </a:p>
          <a:p>
            <a:pPr marL="0" indent="0">
              <a:lnSpc>
                <a:spcPts val="2200"/>
              </a:lnSpc>
              <a:spcBef>
                <a:spcPts val="600"/>
              </a:spcBef>
              <a:buFont typeface="Arial" charset="0"/>
              <a:buNone/>
            </a:pPr>
            <a:r>
              <a:rPr lang="en-US" altLang="ja-JP" sz="2400" smtClean="0"/>
              <a:t>Generate and disseminate gender-disaggregated data and information for planning and evaluation</a:t>
            </a:r>
          </a:p>
        </p:txBody>
      </p:sp>
      <p:sp>
        <p:nvSpPr>
          <p:cNvPr id="11" name="角丸四角形 10"/>
          <p:cNvSpPr/>
          <p:nvPr/>
        </p:nvSpPr>
        <p:spPr>
          <a:xfrm>
            <a:off x="488950" y="603250"/>
            <a:ext cx="4778375" cy="431800"/>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“Beijing </a:t>
            </a:r>
            <a:r>
              <a:rPr lang="en-US" altLang="ja-JP" sz="2400" dirty="0"/>
              <a:t>Platform for Action</a:t>
            </a:r>
            <a:r>
              <a:rPr lang="en-US" altLang="ja-JP" sz="2400" dirty="0"/>
              <a:t>” (1995) </a:t>
            </a:r>
            <a:endParaRPr lang="en-US" altLang="ja-JP" sz="2400" dirty="0"/>
          </a:p>
        </p:txBody>
      </p:sp>
      <p:sp>
        <p:nvSpPr>
          <p:cNvPr id="2" name="角丸四角形 1"/>
          <p:cNvSpPr/>
          <p:nvPr/>
        </p:nvSpPr>
        <p:spPr>
          <a:xfrm>
            <a:off x="388938" y="1409700"/>
            <a:ext cx="8229600" cy="104298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テキスト ボックス 2"/>
          <p:cNvSpPr txBox="1"/>
          <p:nvPr/>
        </p:nvSpPr>
        <p:spPr>
          <a:xfrm>
            <a:off x="190500" y="2644775"/>
            <a:ext cx="8858250" cy="3714750"/>
          </a:xfrm>
          <a:prstGeom prst="rect">
            <a:avLst/>
          </a:prstGeom>
          <a:noFill/>
        </p:spPr>
        <p:txBody>
          <a:bodyPr>
            <a:spAutoFit/>
          </a:bodyPr>
          <a:lstStyle/>
          <a:p>
            <a:pPr marL="261938" indent="-261938" fontAlgn="auto">
              <a:lnSpc>
                <a:spcPts val="1900"/>
              </a:lnSpc>
              <a:spcBef>
                <a:spcPts val="0"/>
              </a:spcBef>
              <a:spcAft>
                <a:spcPts val="0"/>
              </a:spcAft>
              <a:defRPr/>
            </a:pPr>
            <a:r>
              <a:rPr lang="en-US" altLang="ja-JP" dirty="0">
                <a:latin typeface="+mn-lt"/>
                <a:ea typeface="+mn-ea"/>
              </a:rPr>
              <a:t>§206</a:t>
            </a:r>
            <a:r>
              <a:rPr lang="en-US" altLang="ja-JP" dirty="0">
                <a:latin typeface="+mn-lt"/>
                <a:ea typeface="+mn-ea"/>
              </a:rPr>
              <a:t>. By national, regional and international statistical services and </a:t>
            </a:r>
            <a:r>
              <a:rPr lang="en-US" altLang="ja-JP" dirty="0">
                <a:latin typeface="+mn-lt"/>
                <a:ea typeface="+mn-ea"/>
              </a:rPr>
              <a:t>relevant government and United </a:t>
            </a:r>
            <a:r>
              <a:rPr lang="en-US" altLang="ja-JP" dirty="0">
                <a:latin typeface="+mn-lt"/>
                <a:ea typeface="+mn-ea"/>
              </a:rPr>
              <a:t>Nations agencies, in cooperation with research and documentation organizations, in </a:t>
            </a:r>
            <a:r>
              <a:rPr lang="en-US" altLang="ja-JP" dirty="0">
                <a:latin typeface="+mn-lt"/>
                <a:ea typeface="+mn-ea"/>
              </a:rPr>
              <a:t>their respective </a:t>
            </a:r>
            <a:r>
              <a:rPr lang="en-US" altLang="ja-JP" dirty="0">
                <a:latin typeface="+mn-lt"/>
                <a:ea typeface="+mn-ea"/>
              </a:rPr>
              <a:t>areas of responsibility:</a:t>
            </a:r>
          </a:p>
          <a:p>
            <a:pPr marL="800100" lvl="1" indent="-342900" fontAlgn="auto">
              <a:lnSpc>
                <a:spcPts val="1900"/>
              </a:lnSpc>
              <a:spcBef>
                <a:spcPts val="600"/>
              </a:spcBef>
              <a:spcAft>
                <a:spcPts val="0"/>
              </a:spcAft>
              <a:buFontTx/>
              <a:buAutoNum type="alphaLcParenBoth"/>
              <a:defRPr/>
            </a:pPr>
            <a:r>
              <a:rPr lang="en-US" altLang="ja-JP" dirty="0">
                <a:latin typeface="+mn-lt"/>
                <a:ea typeface="+mn-ea"/>
              </a:rPr>
              <a:t>Ensure </a:t>
            </a:r>
            <a:r>
              <a:rPr lang="en-US" altLang="ja-JP" dirty="0">
                <a:latin typeface="+mn-lt"/>
                <a:ea typeface="+mn-ea"/>
              </a:rPr>
              <a:t>that statistics related to individuals are </a:t>
            </a:r>
            <a:r>
              <a:rPr lang="en-US" altLang="ja-JP" sz="1900" b="1" dirty="0">
                <a:solidFill>
                  <a:srgbClr val="FF0000"/>
                </a:solidFill>
                <a:latin typeface="+mn-lt"/>
                <a:ea typeface="+mn-ea"/>
              </a:rPr>
              <a:t>collected,</a:t>
            </a:r>
            <a:r>
              <a:rPr lang="en-US" altLang="ja-JP" dirty="0">
                <a:latin typeface="+mn-lt"/>
                <a:ea typeface="+mn-ea"/>
              </a:rPr>
              <a:t> </a:t>
            </a:r>
            <a:r>
              <a:rPr lang="en-US" altLang="ja-JP" sz="1900" b="1" dirty="0">
                <a:solidFill>
                  <a:srgbClr val="FF0000"/>
                </a:solidFill>
                <a:latin typeface="+mn-lt"/>
                <a:ea typeface="+mn-ea"/>
              </a:rPr>
              <a:t>compiled</a:t>
            </a:r>
            <a:r>
              <a:rPr lang="en-US" altLang="ja-JP" dirty="0">
                <a:latin typeface="+mn-lt"/>
                <a:ea typeface="+mn-ea"/>
              </a:rPr>
              <a:t>, </a:t>
            </a:r>
            <a:r>
              <a:rPr lang="en-US" altLang="ja-JP" sz="1900" b="1" dirty="0" err="1">
                <a:solidFill>
                  <a:srgbClr val="FF0000"/>
                </a:solidFill>
                <a:latin typeface="+mn-lt"/>
                <a:ea typeface="+mn-ea"/>
              </a:rPr>
              <a:t>analysed</a:t>
            </a:r>
            <a:r>
              <a:rPr lang="en-US" altLang="ja-JP" dirty="0">
                <a:latin typeface="+mn-lt"/>
                <a:ea typeface="+mn-ea"/>
              </a:rPr>
              <a:t> </a:t>
            </a:r>
            <a:r>
              <a:rPr lang="en-US" altLang="ja-JP" dirty="0">
                <a:latin typeface="+mn-lt"/>
                <a:ea typeface="+mn-ea"/>
              </a:rPr>
              <a:t>and </a:t>
            </a:r>
            <a:r>
              <a:rPr lang="en-US" altLang="ja-JP" sz="1900" b="1" dirty="0">
                <a:solidFill>
                  <a:srgbClr val="FF0000"/>
                </a:solidFill>
                <a:latin typeface="+mn-lt"/>
                <a:ea typeface="+mn-ea"/>
              </a:rPr>
              <a:t>presented by sex and age </a:t>
            </a:r>
            <a:r>
              <a:rPr lang="en-US" altLang="ja-JP" dirty="0">
                <a:latin typeface="+mn-lt"/>
                <a:ea typeface="+mn-ea"/>
              </a:rPr>
              <a:t>and </a:t>
            </a:r>
            <a:r>
              <a:rPr lang="en-US" altLang="ja-JP" sz="1900" b="1" dirty="0">
                <a:solidFill>
                  <a:srgbClr val="FF0000"/>
                </a:solidFill>
                <a:latin typeface="+mn-lt"/>
                <a:ea typeface="+mn-ea"/>
              </a:rPr>
              <a:t>reflect problems</a:t>
            </a:r>
            <a:r>
              <a:rPr lang="en-US" altLang="ja-JP" dirty="0">
                <a:latin typeface="+mn-lt"/>
                <a:ea typeface="+mn-ea"/>
              </a:rPr>
              <a:t>, </a:t>
            </a:r>
            <a:r>
              <a:rPr lang="en-US" altLang="ja-JP" sz="1900" b="1" dirty="0">
                <a:solidFill>
                  <a:srgbClr val="FF0000"/>
                </a:solidFill>
                <a:latin typeface="+mn-lt"/>
                <a:ea typeface="+mn-ea"/>
              </a:rPr>
              <a:t>issues and questions related to women and men</a:t>
            </a:r>
            <a:r>
              <a:rPr lang="en-US" altLang="ja-JP" dirty="0">
                <a:latin typeface="+mn-lt"/>
                <a:ea typeface="+mn-ea"/>
              </a:rPr>
              <a:t> in society;</a:t>
            </a:r>
          </a:p>
          <a:p>
            <a:pPr marL="812800" indent="-363538" fontAlgn="auto">
              <a:lnSpc>
                <a:spcPts val="1900"/>
              </a:lnSpc>
              <a:spcBef>
                <a:spcPts val="0"/>
              </a:spcBef>
              <a:spcAft>
                <a:spcPts val="0"/>
              </a:spcAft>
              <a:defRPr/>
            </a:pPr>
            <a:r>
              <a:rPr lang="en-US" altLang="ja-JP" dirty="0">
                <a:latin typeface="+mn-lt"/>
                <a:ea typeface="+mn-ea"/>
              </a:rPr>
              <a:t>(</a:t>
            </a:r>
            <a:r>
              <a:rPr lang="en-US" altLang="ja-JP" dirty="0">
                <a:latin typeface="+mn-lt"/>
                <a:ea typeface="+mn-ea"/>
              </a:rPr>
              <a:t>b) Collect, compile, </a:t>
            </a:r>
            <a:r>
              <a:rPr lang="en-US" altLang="ja-JP" dirty="0" err="1">
                <a:latin typeface="+mn-lt"/>
                <a:ea typeface="+mn-ea"/>
              </a:rPr>
              <a:t>analyse</a:t>
            </a:r>
            <a:r>
              <a:rPr lang="en-US" altLang="ja-JP" dirty="0">
                <a:latin typeface="+mn-lt"/>
                <a:ea typeface="+mn-ea"/>
              </a:rPr>
              <a:t> and present on a regular basis data disaggregated by age</a:t>
            </a:r>
            <a:r>
              <a:rPr lang="en-US" altLang="ja-JP" dirty="0">
                <a:latin typeface="+mn-lt"/>
                <a:ea typeface="+mn-ea"/>
              </a:rPr>
              <a:t>, sex, </a:t>
            </a:r>
            <a:r>
              <a:rPr lang="en-US" altLang="ja-JP" dirty="0">
                <a:latin typeface="+mn-lt"/>
                <a:ea typeface="+mn-ea"/>
              </a:rPr>
              <a:t>socio-economic and other relevant indicators, including number of </a:t>
            </a:r>
            <a:r>
              <a:rPr lang="en-US" altLang="ja-JP" dirty="0" err="1">
                <a:latin typeface="+mn-lt"/>
                <a:ea typeface="+mn-ea"/>
              </a:rPr>
              <a:t>dependants</a:t>
            </a:r>
            <a:r>
              <a:rPr lang="en-US" altLang="ja-JP" dirty="0">
                <a:latin typeface="+mn-lt"/>
                <a:ea typeface="+mn-ea"/>
              </a:rPr>
              <a:t>, </a:t>
            </a:r>
            <a:r>
              <a:rPr lang="en-US" altLang="ja-JP" dirty="0">
                <a:latin typeface="+mn-lt"/>
                <a:ea typeface="+mn-ea"/>
              </a:rPr>
              <a:t>for utilization </a:t>
            </a:r>
            <a:r>
              <a:rPr lang="en-US" altLang="ja-JP" dirty="0">
                <a:latin typeface="+mn-lt"/>
                <a:ea typeface="+mn-ea"/>
              </a:rPr>
              <a:t>in policy and </a:t>
            </a:r>
            <a:r>
              <a:rPr lang="en-US" altLang="ja-JP" dirty="0" err="1">
                <a:latin typeface="+mn-lt"/>
                <a:ea typeface="+mn-ea"/>
              </a:rPr>
              <a:t>programme</a:t>
            </a:r>
            <a:r>
              <a:rPr lang="en-US" altLang="ja-JP" dirty="0">
                <a:latin typeface="+mn-lt"/>
                <a:ea typeface="+mn-ea"/>
              </a:rPr>
              <a:t> planning and implementation and to reflect </a:t>
            </a:r>
            <a:r>
              <a:rPr lang="en-US" altLang="ja-JP" dirty="0">
                <a:latin typeface="+mn-lt"/>
                <a:ea typeface="+mn-ea"/>
              </a:rPr>
              <a:t>problems and </a:t>
            </a:r>
            <a:r>
              <a:rPr lang="en-US" altLang="ja-JP" dirty="0">
                <a:latin typeface="+mn-lt"/>
                <a:ea typeface="+mn-ea"/>
              </a:rPr>
              <a:t>questions related to men and women in society</a:t>
            </a:r>
            <a:r>
              <a:rPr lang="en-US" altLang="ja-JP" dirty="0">
                <a:latin typeface="+mn-lt"/>
                <a:ea typeface="+mn-ea"/>
              </a:rPr>
              <a:t>;</a:t>
            </a:r>
          </a:p>
          <a:p>
            <a:pPr marL="812800" indent="-363538" fontAlgn="auto">
              <a:spcBef>
                <a:spcPts val="0"/>
              </a:spcBef>
              <a:spcAft>
                <a:spcPts val="0"/>
              </a:spcAft>
              <a:defRPr/>
            </a:pPr>
            <a:r>
              <a:rPr lang="en-US" altLang="ja-JP" dirty="0">
                <a:latin typeface="+mn-lt"/>
                <a:ea typeface="+mn-ea"/>
              </a:rPr>
              <a:t>(c) Involve </a:t>
            </a:r>
            <a:r>
              <a:rPr lang="en-US" altLang="ja-JP" dirty="0" err="1">
                <a:latin typeface="+mn-lt"/>
                <a:ea typeface="+mn-ea"/>
              </a:rPr>
              <a:t>centres</a:t>
            </a:r>
            <a:r>
              <a:rPr lang="en-US" altLang="ja-JP" dirty="0">
                <a:latin typeface="+mn-lt"/>
                <a:ea typeface="+mn-ea"/>
              </a:rPr>
              <a:t> for women's studies and research organizations in developing </a:t>
            </a:r>
            <a:r>
              <a:rPr lang="en-US" altLang="ja-JP" dirty="0">
                <a:latin typeface="+mn-lt"/>
                <a:ea typeface="+mn-ea"/>
              </a:rPr>
              <a:t>and testing appropriate </a:t>
            </a:r>
            <a:r>
              <a:rPr lang="en-US" altLang="ja-JP" dirty="0">
                <a:latin typeface="+mn-lt"/>
                <a:ea typeface="+mn-ea"/>
              </a:rPr>
              <a:t>indicators and research methodologies to strengthen </a:t>
            </a:r>
            <a:r>
              <a:rPr lang="en-US" altLang="ja-JP" dirty="0">
                <a:latin typeface="+mn-lt"/>
                <a:ea typeface="+mn-ea"/>
              </a:rPr>
              <a:t>gender analysis, </a:t>
            </a:r>
            <a:r>
              <a:rPr lang="en-US" altLang="ja-JP" dirty="0">
                <a:latin typeface="+mn-lt"/>
                <a:ea typeface="+mn-ea"/>
              </a:rPr>
              <a:t>as well as in monitoring and evaluating the implementation of the goals </a:t>
            </a:r>
            <a:r>
              <a:rPr lang="en-US" altLang="ja-JP" dirty="0">
                <a:latin typeface="+mn-lt"/>
                <a:ea typeface="+mn-ea"/>
              </a:rPr>
              <a:t>    of the Platform </a:t>
            </a:r>
            <a:r>
              <a:rPr lang="en-US" altLang="ja-JP" dirty="0">
                <a:latin typeface="+mn-lt"/>
                <a:ea typeface="+mn-ea"/>
              </a:rPr>
              <a:t>for Action</a:t>
            </a:r>
            <a:r>
              <a:rPr lang="en-US" altLang="ja-JP" dirty="0">
                <a:latin typeface="+mn-lt"/>
                <a:ea typeface="+mn-ea"/>
              </a:rPr>
              <a:t>;</a:t>
            </a:r>
            <a:endParaRPr lang="ja-JP" altLang="en-US" dirty="0">
              <a:latin typeface="+mn-lt"/>
              <a:ea typeface="+mn-ea"/>
            </a:endParaRPr>
          </a:p>
        </p:txBody>
      </p:sp>
      <p:sp>
        <p:nvSpPr>
          <p:cNvPr id="45062" name="テキスト ボックス 4"/>
          <p:cNvSpPr txBox="1">
            <a:spLocks noChangeArrowheads="1"/>
          </p:cNvSpPr>
          <p:nvPr/>
        </p:nvSpPr>
        <p:spPr bwMode="auto">
          <a:xfrm>
            <a:off x="3862388" y="6080125"/>
            <a:ext cx="1016000" cy="257175"/>
          </a:xfrm>
          <a:prstGeom prst="rect">
            <a:avLst/>
          </a:prstGeom>
          <a:noFill/>
          <a:ln w="9525">
            <a:noFill/>
            <a:miter lim="800000"/>
            <a:headEnd/>
            <a:tailEnd/>
          </a:ln>
        </p:spPr>
        <p:txBody>
          <a:bodyPr vert="eaVert">
            <a:spAutoFit/>
          </a:bodyPr>
          <a:lstStyle/>
          <a:p>
            <a:r>
              <a:rPr lang="ja-JP" altLang="en-US">
                <a:latin typeface="Calibri"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番号プレースホルダ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r>
              <a:rPr lang="en-US" altLang="ja-JP" sz="1400">
                <a:solidFill>
                  <a:srgbClr val="000000"/>
                </a:solidFill>
                <a:latin typeface="Calibri" pitchFamily="34" charset="0"/>
              </a:rPr>
              <a:t>30</a:t>
            </a:r>
          </a:p>
        </p:txBody>
      </p:sp>
      <p:sp>
        <p:nvSpPr>
          <p:cNvPr id="59396" name="Rectangle 3"/>
          <p:cNvSpPr>
            <a:spLocks noGrp="1" noChangeArrowheads="1"/>
          </p:cNvSpPr>
          <p:nvPr>
            <p:ph type="body" idx="4294967295"/>
          </p:nvPr>
        </p:nvSpPr>
        <p:spPr>
          <a:xfrm>
            <a:off x="514350" y="1412875"/>
            <a:ext cx="8280400" cy="5162550"/>
          </a:xfrm>
        </p:spPr>
        <p:txBody>
          <a:bodyPr rtlCol="0">
            <a:noAutofit/>
          </a:bodyPr>
          <a:lstStyle/>
          <a:p>
            <a:pPr fontAlgn="auto">
              <a:lnSpc>
                <a:spcPts val="2200"/>
              </a:lnSpc>
              <a:spcBef>
                <a:spcPts val="600"/>
              </a:spcBef>
              <a:spcAft>
                <a:spcPts val="0"/>
              </a:spcAft>
              <a:buClr>
                <a:schemeClr val="accent3">
                  <a:lumMod val="75000"/>
                </a:schemeClr>
              </a:buClr>
              <a:buFont typeface="Wingdings" pitchFamily="2" charset="2"/>
              <a:buChar char="l"/>
              <a:defRPr/>
            </a:pPr>
            <a:r>
              <a:rPr lang="en-US" altLang="ja-JP" sz="2400" i="1" dirty="0" smtClean="0"/>
              <a:t>United nation Statistics Division established it in 2006</a:t>
            </a:r>
          </a:p>
          <a:p>
            <a:pPr fontAlgn="auto">
              <a:lnSpc>
                <a:spcPts val="2200"/>
              </a:lnSpc>
              <a:spcBef>
                <a:spcPts val="1200"/>
              </a:spcBef>
              <a:spcAft>
                <a:spcPts val="0"/>
              </a:spcAft>
              <a:buClr>
                <a:schemeClr val="accent3">
                  <a:lumMod val="75000"/>
                </a:schemeClr>
              </a:buClr>
              <a:buFont typeface="Wingdings" pitchFamily="2" charset="2"/>
              <a:buChar char="l"/>
              <a:defRPr/>
            </a:pPr>
            <a:r>
              <a:rPr lang="en-US" altLang="ja-JP" sz="2400" i="1" dirty="0"/>
              <a:t>The objective is </a:t>
            </a:r>
          </a:p>
          <a:p>
            <a:pPr marL="812800" lvl="2" indent="-363538" fontAlgn="auto">
              <a:lnSpc>
                <a:spcPts val="2200"/>
              </a:lnSpc>
              <a:spcBef>
                <a:spcPts val="600"/>
              </a:spcBef>
              <a:spcAft>
                <a:spcPts val="0"/>
              </a:spcAft>
              <a:buClr>
                <a:schemeClr val="accent3">
                  <a:lumMod val="75000"/>
                </a:schemeClr>
              </a:buClr>
              <a:buFont typeface="Verdana" pitchFamily="34" charset="0"/>
              <a:buChar char="─"/>
              <a:defRPr/>
            </a:pPr>
            <a:r>
              <a:rPr lang="en-US" altLang="ja-JP" sz="2200" dirty="0" smtClean="0"/>
              <a:t>enhancing </a:t>
            </a:r>
            <a:r>
              <a:rPr lang="en-US" altLang="ja-JP" sz="2200" dirty="0"/>
              <a:t>the capacity </a:t>
            </a:r>
            <a:r>
              <a:rPr lang="en-US" altLang="ja-JP" sz="2200" dirty="0" smtClean="0"/>
              <a:t>of countries </a:t>
            </a:r>
            <a:r>
              <a:rPr lang="en-US" altLang="ja-JP" sz="2200" dirty="0"/>
              <a:t>to collect, disseminate and use quality gender statistics through </a:t>
            </a:r>
            <a:r>
              <a:rPr lang="en-US" altLang="ja-JP" sz="2200" dirty="0" smtClean="0"/>
              <a:t>effective use </a:t>
            </a:r>
            <a:r>
              <a:rPr lang="en-US" altLang="ja-JP" sz="2200" dirty="0"/>
              <a:t>of </a:t>
            </a:r>
            <a:r>
              <a:rPr lang="en-US" altLang="ja-JP" sz="2200" dirty="0" smtClean="0"/>
              <a:t>networking</a:t>
            </a:r>
            <a:endParaRPr lang="en-US" altLang="ja-JP" sz="2200" dirty="0"/>
          </a:p>
          <a:p>
            <a:pPr marL="812800" lvl="2" indent="-363538" fontAlgn="auto">
              <a:lnSpc>
                <a:spcPts val="2200"/>
              </a:lnSpc>
              <a:spcBef>
                <a:spcPts val="600"/>
              </a:spcBef>
              <a:spcAft>
                <a:spcPts val="0"/>
              </a:spcAft>
              <a:buClr>
                <a:schemeClr val="accent3">
                  <a:lumMod val="75000"/>
                </a:schemeClr>
              </a:buClr>
              <a:buFont typeface="Verdana" pitchFamily="34" charset="0"/>
              <a:buChar char="─"/>
              <a:defRPr/>
            </a:pPr>
            <a:r>
              <a:rPr lang="en-US" altLang="ja-JP" sz="2200" dirty="0" smtClean="0"/>
              <a:t>building strong </a:t>
            </a:r>
            <a:r>
              <a:rPr lang="en-US" altLang="ja-JP" sz="2200" dirty="0"/>
              <a:t>and supportive </a:t>
            </a:r>
            <a:r>
              <a:rPr lang="en-US" altLang="ja-JP" sz="2200" dirty="0" smtClean="0"/>
              <a:t>partnerships</a:t>
            </a:r>
          </a:p>
          <a:p>
            <a:pPr marL="812800" lvl="2" indent="-363538" fontAlgn="auto">
              <a:lnSpc>
                <a:spcPts val="2200"/>
              </a:lnSpc>
              <a:spcBef>
                <a:spcPts val="600"/>
              </a:spcBef>
              <a:spcAft>
                <a:spcPts val="0"/>
              </a:spcAft>
              <a:buClr>
                <a:schemeClr val="accent3">
                  <a:lumMod val="75000"/>
                </a:schemeClr>
              </a:buClr>
              <a:buFont typeface="Verdana" pitchFamily="34" charset="0"/>
              <a:buChar char="─"/>
              <a:defRPr/>
            </a:pPr>
            <a:r>
              <a:rPr lang="en-US" altLang="ja-JP" sz="2200" dirty="0" smtClean="0"/>
              <a:t>establishing collaborative </a:t>
            </a:r>
            <a:r>
              <a:rPr lang="en-US" altLang="ja-JP" sz="2200" dirty="0"/>
              <a:t>arrangement among governmental, intergovernmental, as well </a:t>
            </a:r>
            <a:r>
              <a:rPr lang="en-US" altLang="ja-JP" sz="2200" dirty="0" smtClean="0"/>
              <a:t>as individual experts</a:t>
            </a:r>
          </a:p>
          <a:p>
            <a:pPr marL="812800" lvl="2" indent="-363538" fontAlgn="auto">
              <a:lnSpc>
                <a:spcPts val="2200"/>
              </a:lnSpc>
              <a:spcBef>
                <a:spcPts val="600"/>
              </a:spcBef>
              <a:spcAft>
                <a:spcPts val="0"/>
              </a:spcAft>
              <a:buClr>
                <a:schemeClr val="accent3">
                  <a:lumMod val="75000"/>
                </a:schemeClr>
              </a:buClr>
              <a:buFont typeface="Verdana" pitchFamily="34" charset="0"/>
              <a:buChar char="─"/>
              <a:defRPr/>
            </a:pPr>
            <a:r>
              <a:rPr lang="en-US" altLang="ja-JP" sz="2200" dirty="0" smtClean="0"/>
              <a:t>fostering </a:t>
            </a:r>
            <a:r>
              <a:rPr lang="en-US" altLang="ja-JP" sz="2200" dirty="0"/>
              <a:t>effective management and sharing of </a:t>
            </a:r>
            <a:r>
              <a:rPr lang="en-US" altLang="ja-JP" sz="2200" dirty="0" smtClean="0"/>
              <a:t>information among stakeholders</a:t>
            </a:r>
          </a:p>
          <a:p>
            <a:pPr marL="506412" lvl="1" indent="-457200" fontAlgn="auto">
              <a:lnSpc>
                <a:spcPts val="2200"/>
              </a:lnSpc>
              <a:spcBef>
                <a:spcPts val="1200"/>
              </a:spcBef>
              <a:spcAft>
                <a:spcPts val="0"/>
              </a:spcAft>
              <a:buClr>
                <a:schemeClr val="accent3">
                  <a:lumMod val="75000"/>
                </a:schemeClr>
              </a:buClr>
              <a:buFont typeface="Wingdings" pitchFamily="2" charset="2"/>
              <a:buChar char="l"/>
              <a:defRPr/>
            </a:pPr>
            <a:r>
              <a:rPr lang="en-US" altLang="ja-JP" sz="2400" i="1" dirty="0" smtClean="0"/>
              <a:t>Under the program</a:t>
            </a:r>
          </a:p>
          <a:p>
            <a:pPr marL="906462" lvl="2" indent="-457200" fontAlgn="auto">
              <a:lnSpc>
                <a:spcPts val="2200"/>
              </a:lnSpc>
              <a:spcBef>
                <a:spcPts val="300"/>
              </a:spcBef>
              <a:spcAft>
                <a:spcPts val="0"/>
              </a:spcAft>
              <a:buClr>
                <a:schemeClr val="accent3">
                  <a:lumMod val="75000"/>
                </a:schemeClr>
              </a:buClr>
              <a:buFont typeface="Verdana" pitchFamily="34" charset="0"/>
              <a:buChar char="─"/>
              <a:defRPr/>
            </a:pPr>
            <a:r>
              <a:rPr lang="en-US" altLang="ja-JP" sz="2100" b="1" dirty="0">
                <a:solidFill>
                  <a:srgbClr val="FF0000"/>
                </a:solidFill>
              </a:rPr>
              <a:t>the Global Forum on Gender </a:t>
            </a:r>
            <a:r>
              <a:rPr lang="en-US" altLang="ja-JP" sz="2100" b="1" dirty="0" smtClean="0">
                <a:solidFill>
                  <a:srgbClr val="FF0000"/>
                </a:solidFill>
              </a:rPr>
              <a:t>Statistics </a:t>
            </a:r>
            <a:r>
              <a:rPr lang="en-US" altLang="ja-JP" sz="2000" dirty="0" smtClean="0"/>
              <a:t>was hold</a:t>
            </a:r>
          </a:p>
          <a:p>
            <a:pPr marL="447675" lvl="2" indent="627063" fontAlgn="auto">
              <a:lnSpc>
                <a:spcPts val="2200"/>
              </a:lnSpc>
              <a:spcBef>
                <a:spcPts val="300"/>
              </a:spcBef>
              <a:spcAft>
                <a:spcPts val="0"/>
              </a:spcAft>
              <a:buClr>
                <a:schemeClr val="accent3">
                  <a:lumMod val="75000"/>
                </a:schemeClr>
              </a:buClr>
              <a:buFont typeface="Arial" pitchFamily="34" charset="0"/>
              <a:buNone/>
              <a:defRPr/>
            </a:pPr>
            <a:r>
              <a:rPr lang="en-US" altLang="ja-JP" sz="2000" i="1" dirty="0" smtClean="0"/>
              <a:t>Rome in 2007; Accra in 2009;  Manila in 2010; Dead Sea in 2012</a:t>
            </a:r>
          </a:p>
          <a:p>
            <a:pPr lvl="1" fontAlgn="auto">
              <a:lnSpc>
                <a:spcPts val="2200"/>
              </a:lnSpc>
              <a:spcBef>
                <a:spcPts val="300"/>
              </a:spcBef>
              <a:spcAft>
                <a:spcPts val="0"/>
              </a:spcAft>
              <a:buClr>
                <a:schemeClr val="accent3">
                  <a:lumMod val="75000"/>
                </a:schemeClr>
              </a:buClr>
              <a:buFont typeface="Arial" pitchFamily="34" charset="0"/>
              <a:buChar char="–"/>
              <a:defRPr/>
            </a:pPr>
            <a:r>
              <a:rPr lang="en-US" altLang="ja-JP" sz="2100" b="1" dirty="0">
                <a:solidFill>
                  <a:srgbClr val="FF0000"/>
                </a:solidFill>
              </a:rPr>
              <a:t>an Inter-Agency and Expert Group on Gender Statistics </a:t>
            </a:r>
            <a:r>
              <a:rPr lang="en-US" altLang="ja-JP" sz="2000" dirty="0"/>
              <a:t>was </a:t>
            </a:r>
            <a:r>
              <a:rPr lang="en-US" altLang="ja-JP" sz="2000" dirty="0" smtClean="0"/>
              <a:t>set </a:t>
            </a:r>
            <a:r>
              <a:rPr lang="en-US" altLang="ja-JP" sz="2000" dirty="0"/>
              <a:t>up </a:t>
            </a:r>
            <a:endParaRPr lang="en-US" altLang="ja-JP" sz="2000" dirty="0" smtClean="0"/>
          </a:p>
          <a:p>
            <a:pPr marL="457200" lvl="1" indent="617538" fontAlgn="auto">
              <a:lnSpc>
                <a:spcPts val="2200"/>
              </a:lnSpc>
              <a:spcBef>
                <a:spcPts val="300"/>
              </a:spcBef>
              <a:spcAft>
                <a:spcPts val="0"/>
              </a:spcAft>
              <a:buClr>
                <a:schemeClr val="accent3">
                  <a:lumMod val="75000"/>
                </a:schemeClr>
              </a:buClr>
              <a:buFont typeface="Arial" pitchFamily="34" charset="0"/>
              <a:buNone/>
              <a:defRPr/>
            </a:pPr>
            <a:r>
              <a:rPr lang="en-US" altLang="ja-JP" sz="2000" dirty="0" smtClean="0"/>
              <a:t>to </a:t>
            </a:r>
            <a:r>
              <a:rPr lang="en-US" altLang="ja-JP" sz="2000" dirty="0"/>
              <a:t>promote </a:t>
            </a:r>
            <a:r>
              <a:rPr lang="en-US" altLang="ja-JP" sz="2000" dirty="0" smtClean="0"/>
              <a:t>collaboration among </a:t>
            </a:r>
            <a:r>
              <a:rPr lang="en-US" altLang="ja-JP" sz="2000" dirty="0"/>
              <a:t>the key </a:t>
            </a:r>
            <a:r>
              <a:rPr lang="en-US" altLang="ja-JP" sz="2000" dirty="0" smtClean="0"/>
              <a:t>stakeholders</a:t>
            </a:r>
            <a:endParaRPr lang="en-US" altLang="ja-JP" sz="2000" dirty="0"/>
          </a:p>
        </p:txBody>
      </p:sp>
      <p:sp>
        <p:nvSpPr>
          <p:cNvPr id="11" name="角丸四角形 10"/>
          <p:cNvSpPr/>
          <p:nvPr/>
        </p:nvSpPr>
        <p:spPr>
          <a:xfrm>
            <a:off x="514350" y="692150"/>
            <a:ext cx="5137150" cy="431800"/>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“Global </a:t>
            </a:r>
            <a:r>
              <a:rPr lang="en-US" altLang="ja-JP" sz="2400" dirty="0"/>
              <a:t>Gender Statistics </a:t>
            </a:r>
            <a:r>
              <a:rPr lang="en-US" altLang="ja-JP" sz="2400" dirty="0" err="1"/>
              <a:t>Programme</a:t>
            </a:r>
            <a:r>
              <a:rPr lang="en-US" altLang="ja-JP" sz="2400" dirty="0"/>
              <a:t>”</a:t>
            </a:r>
            <a:endParaRPr lang="en-US" altLang="ja-JP"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スライド番号プレースホルダ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r>
              <a:rPr lang="en-US" altLang="ja-JP" sz="1400">
                <a:solidFill>
                  <a:srgbClr val="000000"/>
                </a:solidFill>
                <a:latin typeface="Calibri" pitchFamily="34" charset="0"/>
              </a:rPr>
              <a:t>31</a:t>
            </a:r>
          </a:p>
        </p:txBody>
      </p:sp>
      <p:sp>
        <p:nvSpPr>
          <p:cNvPr id="59396" name="Rectangle 3"/>
          <p:cNvSpPr>
            <a:spLocks noGrp="1" noChangeArrowheads="1"/>
          </p:cNvSpPr>
          <p:nvPr>
            <p:ph type="body" idx="4294967295"/>
          </p:nvPr>
        </p:nvSpPr>
        <p:spPr>
          <a:xfrm>
            <a:off x="457200" y="1557338"/>
            <a:ext cx="6265863" cy="503237"/>
          </a:xfrm>
        </p:spPr>
        <p:txBody>
          <a:bodyPr rtlCol="0">
            <a:noAutofit/>
          </a:bodyPr>
          <a:lstStyle/>
          <a:p>
            <a:pPr marL="0" indent="0" fontAlgn="auto">
              <a:lnSpc>
                <a:spcPts val="2600"/>
              </a:lnSpc>
              <a:spcBef>
                <a:spcPts val="600"/>
              </a:spcBef>
              <a:spcAft>
                <a:spcPts val="0"/>
              </a:spcAft>
              <a:buClr>
                <a:schemeClr val="accent3">
                  <a:lumMod val="75000"/>
                </a:schemeClr>
              </a:buClr>
              <a:buFont typeface="Arial" pitchFamily="34" charset="0"/>
              <a:buNone/>
              <a:defRPr/>
            </a:pPr>
            <a:r>
              <a:rPr lang="en-US" altLang="ja-JP" sz="2800" dirty="0" smtClean="0"/>
              <a:t>Manila </a:t>
            </a:r>
            <a:r>
              <a:rPr lang="en-US" altLang="ja-JP" sz="2800" dirty="0"/>
              <a:t>in </a:t>
            </a:r>
            <a:r>
              <a:rPr lang="en-US" altLang="ja-JP" sz="2800" dirty="0" smtClean="0"/>
              <a:t>2010</a:t>
            </a:r>
            <a:endParaRPr lang="en-US" altLang="ja-JP" sz="2800" dirty="0"/>
          </a:p>
        </p:txBody>
      </p:sp>
      <p:sp>
        <p:nvSpPr>
          <p:cNvPr id="11" name="角丸四角形 10"/>
          <p:cNvSpPr/>
          <p:nvPr/>
        </p:nvSpPr>
        <p:spPr>
          <a:xfrm>
            <a:off x="457200" y="635000"/>
            <a:ext cx="8105775" cy="5619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b="1" dirty="0">
                <a:solidFill>
                  <a:srgbClr val="FF0000"/>
                </a:solidFill>
              </a:rPr>
              <a:t>the Global Forum on Gender Statistics</a:t>
            </a:r>
            <a:endParaRPr lang="en-US" altLang="ja-JP" sz="2400" dirty="0"/>
          </a:p>
        </p:txBody>
      </p:sp>
      <p:sp>
        <p:nvSpPr>
          <p:cNvPr id="5" name="Rectangle 3"/>
          <p:cNvSpPr txBox="1">
            <a:spLocks noChangeArrowheads="1"/>
          </p:cNvSpPr>
          <p:nvPr/>
        </p:nvSpPr>
        <p:spPr>
          <a:xfrm>
            <a:off x="457200" y="4149725"/>
            <a:ext cx="6265863" cy="5032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2600"/>
              </a:lnSpc>
              <a:spcBef>
                <a:spcPts val="600"/>
              </a:spcBef>
              <a:spcAft>
                <a:spcPts val="0"/>
              </a:spcAft>
              <a:buClr>
                <a:schemeClr val="accent3">
                  <a:lumMod val="75000"/>
                </a:schemeClr>
              </a:buClr>
              <a:buFont typeface="Arial" pitchFamily="34" charset="0"/>
              <a:buNone/>
              <a:defRPr/>
            </a:pPr>
            <a:endParaRPr lang="en-US" altLang="ja-JP" sz="2200" dirty="0"/>
          </a:p>
        </p:txBody>
      </p:sp>
      <p:pic>
        <p:nvPicPr>
          <p:cNvPr id="47109" name="Picture 3"/>
          <p:cNvPicPr>
            <a:picLocks noChangeAspect="1" noChangeArrowheads="1"/>
          </p:cNvPicPr>
          <p:nvPr/>
        </p:nvPicPr>
        <p:blipFill>
          <a:blip r:embed="rId2"/>
          <a:srcRect/>
          <a:stretch>
            <a:fillRect/>
          </a:stretch>
        </p:blipFill>
        <p:spPr bwMode="auto">
          <a:xfrm>
            <a:off x="1835150" y="2241550"/>
            <a:ext cx="5095875"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番号プレースホルダ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r>
              <a:rPr lang="en-US" altLang="ja-JP" sz="1400">
                <a:solidFill>
                  <a:srgbClr val="000000"/>
                </a:solidFill>
                <a:latin typeface="Calibri" pitchFamily="34" charset="0"/>
              </a:rPr>
              <a:t>31</a:t>
            </a:r>
          </a:p>
        </p:txBody>
      </p:sp>
      <p:sp>
        <p:nvSpPr>
          <p:cNvPr id="11" name="角丸四角形 10"/>
          <p:cNvSpPr/>
          <p:nvPr/>
        </p:nvSpPr>
        <p:spPr>
          <a:xfrm>
            <a:off x="425450" y="188913"/>
            <a:ext cx="8104188" cy="5619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b="1" dirty="0">
                <a:solidFill>
                  <a:srgbClr val="FF0000"/>
                </a:solidFill>
              </a:rPr>
              <a:t>the Global Forum on Gender Statistics</a:t>
            </a:r>
            <a:endParaRPr lang="en-US" altLang="ja-JP" sz="2400" dirty="0"/>
          </a:p>
        </p:txBody>
      </p:sp>
      <p:sp>
        <p:nvSpPr>
          <p:cNvPr id="5" name="Rectangle 3"/>
          <p:cNvSpPr txBox="1">
            <a:spLocks noChangeArrowheads="1"/>
          </p:cNvSpPr>
          <p:nvPr/>
        </p:nvSpPr>
        <p:spPr>
          <a:xfrm>
            <a:off x="474663" y="930275"/>
            <a:ext cx="6264275" cy="5032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2600"/>
              </a:lnSpc>
              <a:spcBef>
                <a:spcPts val="600"/>
              </a:spcBef>
              <a:spcAft>
                <a:spcPts val="0"/>
              </a:spcAft>
              <a:buClr>
                <a:schemeClr val="accent3">
                  <a:lumMod val="75000"/>
                </a:schemeClr>
              </a:buClr>
              <a:buFont typeface="Arial" pitchFamily="34" charset="0"/>
              <a:buNone/>
              <a:defRPr/>
            </a:pPr>
            <a:r>
              <a:rPr lang="en-US" altLang="ja-JP" sz="2800" dirty="0" smtClean="0"/>
              <a:t>Dead Sea in 2012</a:t>
            </a:r>
            <a:endParaRPr lang="en-US" altLang="ja-JP" sz="2800" dirty="0"/>
          </a:p>
        </p:txBody>
      </p:sp>
      <p:pic>
        <p:nvPicPr>
          <p:cNvPr id="48132" name="Picture 2" descr="P1020917"/>
          <p:cNvPicPr>
            <a:picLocks noChangeAspect="1" noChangeArrowheads="1"/>
          </p:cNvPicPr>
          <p:nvPr/>
        </p:nvPicPr>
        <p:blipFill>
          <a:blip r:embed="rId2"/>
          <a:srcRect/>
          <a:stretch>
            <a:fillRect/>
          </a:stretch>
        </p:blipFill>
        <p:spPr bwMode="auto">
          <a:xfrm>
            <a:off x="1114425" y="4189413"/>
            <a:ext cx="3395663" cy="2547937"/>
          </a:xfrm>
          <a:prstGeom prst="rect">
            <a:avLst/>
          </a:prstGeom>
          <a:noFill/>
          <a:ln w="9525">
            <a:noFill/>
            <a:miter lim="800000"/>
            <a:headEnd/>
            <a:tailEnd/>
          </a:ln>
        </p:spPr>
      </p:pic>
      <p:pic>
        <p:nvPicPr>
          <p:cNvPr id="48133" name="図 6"/>
          <p:cNvPicPr>
            <a:picLocks noChangeAspect="1" noChangeArrowheads="1"/>
          </p:cNvPicPr>
          <p:nvPr/>
        </p:nvPicPr>
        <p:blipFill>
          <a:blip r:embed="rId3"/>
          <a:srcRect/>
          <a:stretch>
            <a:fillRect/>
          </a:stretch>
        </p:blipFill>
        <p:spPr bwMode="auto">
          <a:xfrm>
            <a:off x="1114425" y="1549400"/>
            <a:ext cx="3395663" cy="2490788"/>
          </a:xfrm>
          <a:prstGeom prst="rect">
            <a:avLst/>
          </a:prstGeom>
          <a:noFill/>
          <a:ln w="9525">
            <a:noFill/>
            <a:miter lim="800000"/>
            <a:headEnd/>
            <a:tailEnd/>
          </a:ln>
        </p:spPr>
      </p:pic>
      <p:pic>
        <p:nvPicPr>
          <p:cNvPr id="48134" name="図 7"/>
          <p:cNvPicPr>
            <a:picLocks noChangeAspect="1" noChangeArrowheads="1"/>
          </p:cNvPicPr>
          <p:nvPr/>
        </p:nvPicPr>
        <p:blipFill>
          <a:blip r:embed="rId4"/>
          <a:srcRect/>
          <a:stretch>
            <a:fillRect/>
          </a:stretch>
        </p:blipFill>
        <p:spPr bwMode="auto">
          <a:xfrm>
            <a:off x="4638675" y="4189413"/>
            <a:ext cx="3395663" cy="2547937"/>
          </a:xfrm>
          <a:prstGeom prst="rect">
            <a:avLst/>
          </a:prstGeom>
          <a:noFill/>
          <a:ln w="9525">
            <a:noFill/>
            <a:miter lim="800000"/>
            <a:headEnd/>
            <a:tailEnd/>
          </a:ln>
        </p:spPr>
      </p:pic>
      <p:pic>
        <p:nvPicPr>
          <p:cNvPr id="48135" name="Picture 3" descr="P1020858"/>
          <p:cNvPicPr>
            <a:picLocks noChangeAspect="1" noChangeArrowheads="1"/>
          </p:cNvPicPr>
          <p:nvPr/>
        </p:nvPicPr>
        <p:blipFill>
          <a:blip r:embed="rId5"/>
          <a:srcRect/>
          <a:stretch>
            <a:fillRect/>
          </a:stretch>
        </p:blipFill>
        <p:spPr bwMode="auto">
          <a:xfrm>
            <a:off x="4638675" y="1568450"/>
            <a:ext cx="3395663"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468313" y="404813"/>
            <a:ext cx="8496300" cy="2100262"/>
          </a:xfrm>
          <a:prstGeom prst="rect">
            <a:avLst/>
          </a:prstGeom>
        </p:spPr>
        <p:txBody>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fontAlgn="auto">
              <a:spcAft>
                <a:spcPts val="0"/>
              </a:spcAft>
              <a:defRPr/>
            </a:pPr>
            <a:endParaRPr lang="en-US" altLang="ja-JP" sz="2800" dirty="0" smtClean="0">
              <a:solidFill>
                <a:schemeClr val="tx1"/>
              </a:solidFill>
            </a:endParaRPr>
          </a:p>
          <a:p>
            <a:pPr algn="l" fontAlgn="auto">
              <a:lnSpc>
                <a:spcPts val="2800"/>
              </a:lnSpc>
              <a:spcBef>
                <a:spcPts val="600"/>
              </a:spcBef>
              <a:spcAft>
                <a:spcPts val="0"/>
              </a:spcAft>
              <a:defRPr/>
            </a:pPr>
            <a:endParaRPr lang="en-US" altLang="ja-JP" sz="2800" dirty="0" smtClean="0">
              <a:solidFill>
                <a:schemeClr val="tx1"/>
              </a:solidFill>
              <a:latin typeface="+mj-ea"/>
              <a:ea typeface="+mj-ea"/>
            </a:endParaRPr>
          </a:p>
          <a:p>
            <a:pPr algn="l" fontAlgn="auto">
              <a:spcAft>
                <a:spcPts val="0"/>
              </a:spcAft>
              <a:defRPr/>
            </a:pPr>
            <a:endParaRPr lang="en-US" altLang="ja-JP" sz="2800" dirty="0" smtClean="0">
              <a:solidFill>
                <a:schemeClr val="tx1"/>
              </a:solidFill>
            </a:endParaRPr>
          </a:p>
          <a:p>
            <a:pPr algn="l" fontAlgn="auto">
              <a:spcAft>
                <a:spcPts val="0"/>
              </a:spcAft>
              <a:defRPr/>
            </a:pPr>
            <a:endParaRPr lang="en-US" altLang="ja-JP" sz="2800" dirty="0">
              <a:solidFill>
                <a:schemeClr val="tx1"/>
              </a:solidFill>
            </a:endParaRPr>
          </a:p>
          <a:p>
            <a:pPr algn="l" fontAlgn="auto">
              <a:spcAft>
                <a:spcPts val="0"/>
              </a:spcAft>
              <a:defRPr/>
            </a:pPr>
            <a:r>
              <a:rPr lang="ja-JP" altLang="en-US" sz="2800" dirty="0" smtClean="0">
                <a:solidFill>
                  <a:schemeClr val="tx1"/>
                </a:solidFill>
              </a:rPr>
              <a:t>　　</a:t>
            </a:r>
            <a:r>
              <a:rPr lang="ja-JP" altLang="en-US" sz="2800" dirty="0">
                <a:solidFill>
                  <a:schemeClr val="tx1"/>
                </a:solidFill>
              </a:rPr>
              <a:t>　</a:t>
            </a:r>
            <a:r>
              <a:rPr lang="ja-JP" altLang="en-US" sz="2800" dirty="0" smtClean="0">
                <a:solidFill>
                  <a:schemeClr val="tx1"/>
                </a:solidFill>
              </a:rPr>
              <a:t>　　</a:t>
            </a:r>
            <a:endParaRPr lang="en-US" altLang="ja-JP" sz="2800" dirty="0" smtClean="0">
              <a:solidFill>
                <a:schemeClr val="tx1"/>
              </a:solidFill>
            </a:endParaRPr>
          </a:p>
          <a:p>
            <a:pPr algn="l" fontAlgn="auto">
              <a:lnSpc>
                <a:spcPts val="2800"/>
              </a:lnSpc>
              <a:spcBef>
                <a:spcPts val="1800"/>
              </a:spcBef>
              <a:spcAft>
                <a:spcPts val="0"/>
              </a:spcAft>
              <a:defRPr/>
            </a:pPr>
            <a:r>
              <a:rPr lang="en-US" altLang="ja-JP" sz="2800" dirty="0">
                <a:solidFill>
                  <a:schemeClr val="tx1"/>
                </a:solidFill>
              </a:rPr>
              <a:t> </a:t>
            </a:r>
            <a:r>
              <a:rPr lang="en-US" altLang="ja-JP" sz="2800" dirty="0" smtClean="0">
                <a:solidFill>
                  <a:schemeClr val="tx1"/>
                </a:solidFill>
              </a:rPr>
              <a:t>             </a:t>
            </a:r>
            <a:r>
              <a:rPr lang="ja-JP" altLang="en-US" sz="2800" dirty="0" smtClean="0">
                <a:solidFill>
                  <a:schemeClr val="tx1"/>
                </a:solidFill>
              </a:rPr>
              <a:t>　　</a:t>
            </a:r>
            <a:r>
              <a:rPr lang="en-US" altLang="ja-JP" sz="2800" dirty="0" smtClean="0">
                <a:solidFill>
                  <a:schemeClr val="tx1"/>
                </a:solidFill>
              </a:rPr>
              <a:t>       </a:t>
            </a:r>
          </a:p>
          <a:p>
            <a:pPr algn="l" fontAlgn="auto">
              <a:lnSpc>
                <a:spcPts val="2800"/>
              </a:lnSpc>
              <a:spcBef>
                <a:spcPts val="1800"/>
              </a:spcBef>
              <a:spcAft>
                <a:spcPts val="0"/>
              </a:spcAft>
              <a:defRPr/>
            </a:pPr>
            <a:endParaRPr lang="en-US" altLang="ja-JP" sz="2800" dirty="0">
              <a:solidFill>
                <a:schemeClr val="tx1"/>
              </a:solidFill>
            </a:endParaRPr>
          </a:p>
          <a:p>
            <a:pPr algn="l" fontAlgn="auto">
              <a:lnSpc>
                <a:spcPts val="2800"/>
              </a:lnSpc>
              <a:spcBef>
                <a:spcPts val="1800"/>
              </a:spcBef>
              <a:spcAft>
                <a:spcPts val="0"/>
              </a:spcAft>
              <a:defRPr/>
            </a:pPr>
            <a:endParaRPr lang="en-US" altLang="ja-JP" sz="2800" dirty="0" smtClean="0">
              <a:solidFill>
                <a:schemeClr val="tx1"/>
              </a:solidFill>
            </a:endParaRPr>
          </a:p>
          <a:p>
            <a:pPr algn="l" fontAlgn="auto">
              <a:lnSpc>
                <a:spcPts val="2800"/>
              </a:lnSpc>
              <a:spcBef>
                <a:spcPts val="1800"/>
              </a:spcBef>
              <a:spcAft>
                <a:spcPts val="0"/>
              </a:spcAft>
              <a:defRPr/>
            </a:pPr>
            <a:endParaRPr lang="en-US" altLang="ja-JP" sz="2800" dirty="0">
              <a:solidFill>
                <a:schemeClr val="tx1"/>
              </a:solidFill>
            </a:endParaRPr>
          </a:p>
          <a:p>
            <a:pPr indent="2241550" algn="l" fontAlgn="auto">
              <a:lnSpc>
                <a:spcPts val="2800"/>
              </a:lnSpc>
              <a:spcBef>
                <a:spcPts val="1800"/>
              </a:spcBef>
              <a:spcAft>
                <a:spcPts val="0"/>
              </a:spcAft>
              <a:defRPr/>
            </a:pPr>
            <a:r>
              <a:rPr lang="en-US" altLang="ja-JP" sz="2800" dirty="0" err="1" smtClean="0">
                <a:solidFill>
                  <a:schemeClr val="tx1"/>
                </a:solidFill>
              </a:rPr>
              <a:t>Shizuka</a:t>
            </a:r>
            <a:r>
              <a:rPr lang="en-US" altLang="ja-JP" sz="2800" dirty="0" smtClean="0">
                <a:solidFill>
                  <a:schemeClr val="tx1"/>
                </a:solidFill>
              </a:rPr>
              <a:t> TAKAMURA</a:t>
            </a:r>
          </a:p>
          <a:p>
            <a:pPr algn="l" fontAlgn="auto">
              <a:lnSpc>
                <a:spcPts val="2800"/>
              </a:lnSpc>
              <a:spcBef>
                <a:spcPts val="600"/>
              </a:spcBef>
              <a:spcAft>
                <a:spcPts val="0"/>
              </a:spcAft>
              <a:defRPr/>
            </a:pPr>
            <a:r>
              <a:rPr lang="en-US" altLang="ja-JP" sz="2800" dirty="0">
                <a:solidFill>
                  <a:schemeClr val="tx1"/>
                </a:solidFill>
              </a:rPr>
              <a:t> </a:t>
            </a:r>
            <a:r>
              <a:rPr lang="en-US" altLang="ja-JP" sz="2800" dirty="0" smtClean="0">
                <a:solidFill>
                  <a:schemeClr val="tx1"/>
                </a:solidFill>
              </a:rPr>
              <a:t>                          </a:t>
            </a:r>
            <a:r>
              <a:rPr lang="en-US" altLang="ja-JP" sz="2800" dirty="0" err="1" smtClean="0">
                <a:solidFill>
                  <a:schemeClr val="tx1"/>
                </a:solidFill>
              </a:rPr>
              <a:t>Counsellor</a:t>
            </a:r>
            <a:r>
              <a:rPr lang="en-US" altLang="ja-JP" sz="2800" dirty="0" smtClean="0">
                <a:solidFill>
                  <a:schemeClr val="tx1"/>
                </a:solidFill>
              </a:rPr>
              <a:t> for Gender Equality Analysis</a:t>
            </a:r>
          </a:p>
          <a:p>
            <a:pPr algn="l" fontAlgn="auto">
              <a:lnSpc>
                <a:spcPts val="2800"/>
              </a:lnSpc>
              <a:spcBef>
                <a:spcPts val="600"/>
              </a:spcBef>
              <a:spcAft>
                <a:spcPts val="0"/>
              </a:spcAft>
              <a:defRPr/>
            </a:pPr>
            <a:r>
              <a:rPr lang="ja-JP" altLang="en-US" sz="2800" dirty="0" smtClean="0">
                <a:solidFill>
                  <a:schemeClr val="tx1"/>
                </a:solidFill>
              </a:rPr>
              <a:t>　　　</a:t>
            </a:r>
            <a:r>
              <a:rPr kumimoji="0" lang="en-US" altLang="ja-JP" sz="2800" b="1" dirty="0">
                <a:solidFill>
                  <a:schemeClr val="folHlink"/>
                </a:solidFill>
              </a:rPr>
              <a:t> </a:t>
            </a:r>
            <a:r>
              <a:rPr kumimoji="0" lang="ja-JP" altLang="en-US" sz="2800" b="1" dirty="0" smtClean="0">
                <a:solidFill>
                  <a:schemeClr val="folHlink"/>
                </a:solidFill>
              </a:rPr>
              <a:t>　　　　　　</a:t>
            </a:r>
            <a:r>
              <a:rPr kumimoji="0" lang="en-US" altLang="ja-JP" sz="2800" dirty="0" smtClean="0">
                <a:solidFill>
                  <a:schemeClr val="tx1"/>
                </a:solidFill>
                <a:hlinkClick r:id="rId3"/>
              </a:rPr>
              <a:t>sizuka.takamura@cao.go.jp</a:t>
            </a:r>
            <a:endParaRPr lang="ja-JP" altLang="en-US" sz="2800" dirty="0">
              <a:solidFill>
                <a:schemeClr val="tx1"/>
              </a:solidFill>
            </a:endParaRPr>
          </a:p>
        </p:txBody>
      </p:sp>
      <p:sp>
        <p:nvSpPr>
          <p:cNvPr id="8" name="角丸四角形 7"/>
          <p:cNvSpPr/>
          <p:nvPr/>
        </p:nvSpPr>
        <p:spPr>
          <a:xfrm>
            <a:off x="684213" y="471488"/>
            <a:ext cx="7920037" cy="9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t>Part1</a:t>
            </a:r>
            <a:r>
              <a:rPr lang="ja-JP" altLang="en-US" sz="2800" dirty="0"/>
              <a:t>：</a:t>
            </a:r>
            <a:r>
              <a:rPr lang="en-US" altLang="ja-JP" sz="2800" dirty="0"/>
              <a:t>Basic structure to formulate a gender-equal</a:t>
            </a:r>
          </a:p>
          <a:p>
            <a:pPr fontAlgn="auto">
              <a:spcBef>
                <a:spcPts val="0"/>
              </a:spcBef>
              <a:spcAft>
                <a:spcPts val="0"/>
              </a:spcAft>
              <a:defRPr/>
            </a:pPr>
            <a:r>
              <a:rPr lang="en-US" altLang="ja-JP" sz="2800" dirty="0"/>
              <a:t> </a:t>
            </a:r>
            <a:r>
              <a:rPr lang="en-US" altLang="ja-JP" sz="2800" dirty="0"/>
              <a:t>           society  in Japan</a:t>
            </a:r>
            <a:endParaRPr lang="ja-JP" altLang="en-US" sz="2800" dirty="0"/>
          </a:p>
        </p:txBody>
      </p:sp>
      <p:sp>
        <p:nvSpPr>
          <p:cNvPr id="9" name="角丸四角形 8"/>
          <p:cNvSpPr/>
          <p:nvPr/>
        </p:nvSpPr>
        <p:spPr>
          <a:xfrm>
            <a:off x="698500" y="1619250"/>
            <a:ext cx="7921625" cy="90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800"/>
              </a:lnSpc>
              <a:spcBef>
                <a:spcPts val="0"/>
              </a:spcBef>
              <a:spcAft>
                <a:spcPts val="0"/>
              </a:spcAft>
              <a:defRPr/>
            </a:pPr>
            <a:r>
              <a:rPr lang="en-US" altLang="ja-JP" sz="2800" dirty="0"/>
              <a:t>Part2</a:t>
            </a:r>
            <a:r>
              <a:rPr lang="ja-JP" altLang="en-US" sz="2800" dirty="0"/>
              <a:t>：</a:t>
            </a:r>
            <a:r>
              <a:rPr lang="en-US" altLang="ja-JP" sz="2800" dirty="0"/>
              <a:t> </a:t>
            </a:r>
            <a:r>
              <a:rPr lang="en-US" altLang="ja-JP" sz="2800" dirty="0"/>
              <a:t>Basic statistical system and gender statistics</a:t>
            </a:r>
          </a:p>
          <a:p>
            <a:pPr fontAlgn="auto">
              <a:lnSpc>
                <a:spcPts val="2800"/>
              </a:lnSpc>
              <a:spcBef>
                <a:spcPts val="0"/>
              </a:spcBef>
              <a:spcAft>
                <a:spcPts val="0"/>
              </a:spcAft>
              <a:defRPr/>
            </a:pPr>
            <a:r>
              <a:rPr lang="en-US" altLang="ja-JP" sz="2800" dirty="0"/>
              <a:t> </a:t>
            </a:r>
            <a:r>
              <a:rPr lang="en-US" altLang="ja-JP" sz="2800" dirty="0"/>
              <a:t>            in Japan</a:t>
            </a:r>
            <a:endParaRPr lang="ja-JP" altLang="en-US" sz="2800" dirty="0"/>
          </a:p>
        </p:txBody>
      </p:sp>
      <p:sp>
        <p:nvSpPr>
          <p:cNvPr id="2" name="スライド番号プレースホルダー 1"/>
          <p:cNvSpPr>
            <a:spLocks noGrp="1"/>
          </p:cNvSpPr>
          <p:nvPr>
            <p:ph type="sldNum" sz="quarter" idx="12"/>
          </p:nvPr>
        </p:nvSpPr>
        <p:spPr/>
        <p:txBody>
          <a:bodyPr/>
          <a:lstStyle/>
          <a:p>
            <a:pPr>
              <a:defRPr/>
            </a:pPr>
            <a:r>
              <a:rPr lang="ja-JP" altLang="en-US" dirty="0"/>
              <a:t>１</a:t>
            </a:r>
          </a:p>
        </p:txBody>
      </p:sp>
      <p:sp>
        <p:nvSpPr>
          <p:cNvPr id="7" name="角丸四角形 6"/>
          <p:cNvSpPr/>
          <p:nvPr/>
        </p:nvSpPr>
        <p:spPr>
          <a:xfrm>
            <a:off x="684213" y="2778125"/>
            <a:ext cx="7920037" cy="90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400"/>
              </a:lnSpc>
              <a:spcBef>
                <a:spcPts val="600"/>
              </a:spcBef>
              <a:spcAft>
                <a:spcPts val="0"/>
              </a:spcAft>
              <a:defRPr/>
            </a:pPr>
            <a:r>
              <a:rPr lang="en-US" altLang="ja-JP" sz="2800" dirty="0"/>
              <a:t>Part3</a:t>
            </a:r>
            <a:r>
              <a:rPr lang="ja-JP" altLang="en-US" sz="2800" dirty="0"/>
              <a:t>：</a:t>
            </a:r>
            <a:r>
              <a:rPr lang="en-US" altLang="ja-JP" sz="2800" dirty="0"/>
              <a:t> Resent Japanese situation relevant to </a:t>
            </a:r>
          </a:p>
          <a:p>
            <a:pPr fontAlgn="auto">
              <a:lnSpc>
                <a:spcPts val="2400"/>
              </a:lnSpc>
              <a:spcBef>
                <a:spcPts val="600"/>
              </a:spcBef>
              <a:spcAft>
                <a:spcPts val="0"/>
              </a:spcAft>
              <a:defRPr/>
            </a:pPr>
            <a:r>
              <a:rPr lang="en-US" altLang="ja-JP" sz="2800" dirty="0"/>
              <a:t>              “Minimum Set of Gender Indicators”</a:t>
            </a:r>
          </a:p>
        </p:txBody>
      </p:sp>
      <p:sp>
        <p:nvSpPr>
          <p:cNvPr id="10" name="角丸四角形 9"/>
          <p:cNvSpPr/>
          <p:nvPr/>
        </p:nvSpPr>
        <p:spPr>
          <a:xfrm>
            <a:off x="684213" y="3932238"/>
            <a:ext cx="7920037" cy="9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400"/>
              </a:lnSpc>
              <a:spcBef>
                <a:spcPts val="600"/>
              </a:spcBef>
              <a:spcAft>
                <a:spcPts val="0"/>
              </a:spcAft>
              <a:defRPr/>
            </a:pPr>
            <a:r>
              <a:rPr lang="en-US" altLang="ja-JP" sz="2800" dirty="0"/>
              <a:t>Part4</a:t>
            </a:r>
            <a:r>
              <a:rPr lang="ja-JP" altLang="en-US" sz="2800" dirty="0"/>
              <a:t>：</a:t>
            </a:r>
            <a:r>
              <a:rPr lang="en-US" altLang="ja-JP" sz="2800" dirty="0"/>
              <a:t> </a:t>
            </a:r>
            <a:r>
              <a:rPr lang="en-US" altLang="ja-JP" sz="2800" dirty="0"/>
              <a:t>Examples </a:t>
            </a:r>
            <a:r>
              <a:rPr lang="en-US" altLang="ja-JP" sz="2800" dirty="0"/>
              <a:t>of </a:t>
            </a:r>
            <a:r>
              <a:rPr lang="en-US" altLang="ja-JP" sz="2800" dirty="0"/>
              <a:t>gender impact </a:t>
            </a:r>
            <a:r>
              <a:rPr lang="en-US" altLang="ja-JP" sz="2800" dirty="0"/>
              <a:t>assessment </a:t>
            </a:r>
            <a:endParaRPr lang="en-US" altLang="ja-JP" sz="2800" dirty="0"/>
          </a:p>
          <a:p>
            <a:pPr fontAlgn="auto">
              <a:lnSpc>
                <a:spcPts val="2400"/>
              </a:lnSpc>
              <a:spcBef>
                <a:spcPts val="600"/>
              </a:spcBef>
              <a:spcAft>
                <a:spcPts val="0"/>
              </a:spcAft>
              <a:defRPr/>
            </a:pPr>
            <a:r>
              <a:rPr lang="en-US" altLang="ja-JP" sz="2800" dirty="0"/>
              <a:t> </a:t>
            </a:r>
            <a:r>
              <a:rPr lang="en-US" altLang="ja-JP" sz="2800" dirty="0"/>
              <a:t>           and </a:t>
            </a:r>
            <a:r>
              <a:rPr lang="en-US" altLang="ja-JP" sz="2800" dirty="0"/>
              <a:t>evaluation in Japan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番号プレースホルダ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r>
              <a:rPr lang="en-US" altLang="ja-JP" sz="1400">
                <a:solidFill>
                  <a:srgbClr val="000000"/>
                </a:solidFill>
                <a:latin typeface="Calibri" pitchFamily="34" charset="0"/>
              </a:rPr>
              <a:t>31</a:t>
            </a:r>
          </a:p>
        </p:txBody>
      </p:sp>
      <p:sp>
        <p:nvSpPr>
          <p:cNvPr id="11" name="角丸四角形 10"/>
          <p:cNvSpPr/>
          <p:nvPr/>
        </p:nvSpPr>
        <p:spPr>
          <a:xfrm>
            <a:off x="444500" y="479425"/>
            <a:ext cx="8104188" cy="5619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b="1" dirty="0">
                <a:solidFill>
                  <a:srgbClr val="FF0000"/>
                </a:solidFill>
              </a:rPr>
              <a:t>an Inter-Agency and Expert Group on Gender Statistics </a:t>
            </a:r>
            <a:endParaRPr lang="en-US" altLang="ja-JP" sz="2400" dirty="0"/>
          </a:p>
        </p:txBody>
      </p:sp>
      <p:sp>
        <p:nvSpPr>
          <p:cNvPr id="5" name="Rectangle 3"/>
          <p:cNvSpPr txBox="1">
            <a:spLocks noChangeArrowheads="1"/>
          </p:cNvSpPr>
          <p:nvPr/>
        </p:nvSpPr>
        <p:spPr>
          <a:xfrm>
            <a:off x="641350" y="1341438"/>
            <a:ext cx="6264275" cy="503237"/>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2600"/>
              </a:lnSpc>
              <a:spcBef>
                <a:spcPts val="600"/>
              </a:spcBef>
              <a:spcAft>
                <a:spcPts val="0"/>
              </a:spcAft>
              <a:buClr>
                <a:schemeClr val="accent3">
                  <a:lumMod val="75000"/>
                </a:schemeClr>
              </a:buClr>
              <a:buFont typeface="Arial" pitchFamily="34" charset="0"/>
              <a:buNone/>
              <a:defRPr/>
            </a:pPr>
            <a:r>
              <a:rPr lang="en-US" altLang="ja-JP" sz="2800" dirty="0" smtClean="0"/>
              <a:t>New York in 2011</a:t>
            </a:r>
            <a:endParaRPr lang="en-US" altLang="ja-JP" sz="2800" dirty="0"/>
          </a:p>
        </p:txBody>
      </p:sp>
      <p:pic>
        <p:nvPicPr>
          <p:cNvPr id="14" name="図 13"/>
          <p:cNvPicPr>
            <a:picLocks noChangeAspect="1"/>
          </p:cNvPicPr>
          <p:nvPr/>
        </p:nvPicPr>
        <p:blipFill>
          <a:blip r:embed="rId2"/>
          <a:srcRect/>
          <a:stretch>
            <a:fillRect/>
          </a:stretch>
        </p:blipFill>
        <p:spPr bwMode="auto">
          <a:xfrm>
            <a:off x="900113" y="2492375"/>
            <a:ext cx="4564062" cy="3422650"/>
          </a:xfrm>
          <a:prstGeom prst="rect">
            <a:avLst/>
          </a:prstGeom>
          <a:noFill/>
          <a:ln w="9525">
            <a:noFill/>
            <a:miter lim="800000"/>
            <a:headEnd/>
            <a:tailEnd/>
          </a:ln>
        </p:spPr>
      </p:pic>
      <p:pic>
        <p:nvPicPr>
          <p:cNvPr id="15" name="図 14"/>
          <p:cNvPicPr>
            <a:picLocks noChangeAspect="1"/>
          </p:cNvPicPr>
          <p:nvPr/>
        </p:nvPicPr>
        <p:blipFill>
          <a:blip r:embed="rId3"/>
          <a:srcRect/>
          <a:stretch>
            <a:fillRect/>
          </a:stretch>
        </p:blipFill>
        <p:spPr bwMode="auto">
          <a:xfrm>
            <a:off x="5651500" y="2535238"/>
            <a:ext cx="2506663" cy="333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番号プレースホルダ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r>
              <a:rPr lang="en-US" altLang="ja-JP" sz="1400">
                <a:solidFill>
                  <a:srgbClr val="000000"/>
                </a:solidFill>
                <a:latin typeface="Calibri" pitchFamily="34" charset="0"/>
              </a:rPr>
              <a:t>31</a:t>
            </a:r>
          </a:p>
        </p:txBody>
      </p:sp>
      <p:sp>
        <p:nvSpPr>
          <p:cNvPr id="59396" name="Rectangle 3"/>
          <p:cNvSpPr>
            <a:spLocks noGrp="1" noChangeArrowheads="1"/>
          </p:cNvSpPr>
          <p:nvPr>
            <p:ph type="body" idx="4294967295"/>
          </p:nvPr>
        </p:nvSpPr>
        <p:spPr>
          <a:xfrm>
            <a:off x="684213" y="1773238"/>
            <a:ext cx="8002587" cy="4464050"/>
          </a:xfrm>
        </p:spPr>
        <p:txBody>
          <a:bodyPr rtlCol="0">
            <a:noAutofit/>
          </a:bodyPr>
          <a:lstStyle/>
          <a:p>
            <a:pPr marL="0" indent="0" fontAlgn="auto">
              <a:lnSpc>
                <a:spcPts val="2600"/>
              </a:lnSpc>
              <a:spcBef>
                <a:spcPts val="600"/>
              </a:spcBef>
              <a:spcAft>
                <a:spcPts val="0"/>
              </a:spcAft>
              <a:buClr>
                <a:schemeClr val="accent3">
                  <a:lumMod val="75000"/>
                </a:schemeClr>
              </a:buClr>
              <a:buFont typeface="Arial" pitchFamily="34" charset="0"/>
              <a:buNone/>
              <a:defRPr/>
            </a:pPr>
            <a:r>
              <a:rPr lang="en-US" altLang="ja-JP" sz="2200" dirty="0" smtClean="0"/>
              <a:t>the </a:t>
            </a:r>
            <a:r>
              <a:rPr lang="en-US" altLang="ja-JP" sz="2200" dirty="0"/>
              <a:t>commission </a:t>
            </a:r>
            <a:r>
              <a:rPr lang="en-US" altLang="ja-JP" sz="2200" dirty="0" smtClean="0"/>
              <a:t>requested</a:t>
            </a:r>
          </a:p>
          <a:p>
            <a:pPr marL="623888" lvl="1" indent="-260350" fontAlgn="auto">
              <a:lnSpc>
                <a:spcPts val="2600"/>
              </a:lnSpc>
              <a:spcBef>
                <a:spcPts val="0"/>
              </a:spcBef>
              <a:spcAft>
                <a:spcPts val="0"/>
              </a:spcAft>
              <a:buClr>
                <a:schemeClr val="accent3">
                  <a:lumMod val="75000"/>
                </a:schemeClr>
              </a:buClr>
              <a:buFont typeface="Wingdings" pitchFamily="2" charset="2"/>
              <a:buChar char="l"/>
              <a:defRPr/>
            </a:pPr>
            <a:r>
              <a:rPr lang="en-US" altLang="ja-JP" sz="2000" dirty="0" smtClean="0"/>
              <a:t>the </a:t>
            </a:r>
            <a:r>
              <a:rPr lang="en-US" altLang="ja-JP" sz="2000" dirty="0"/>
              <a:t>UN Statistics Division </a:t>
            </a:r>
            <a:endParaRPr lang="en-US" altLang="ja-JP" sz="2000" dirty="0" smtClean="0"/>
          </a:p>
          <a:p>
            <a:pPr lvl="1" fontAlgn="auto">
              <a:lnSpc>
                <a:spcPts val="2600"/>
              </a:lnSpc>
              <a:spcBef>
                <a:spcPts val="0"/>
              </a:spcBef>
              <a:spcAft>
                <a:spcPts val="0"/>
              </a:spcAft>
              <a:buClr>
                <a:schemeClr val="accent3">
                  <a:lumMod val="75000"/>
                </a:schemeClr>
              </a:buClr>
              <a:buFont typeface="Verdana" pitchFamily="34" charset="0"/>
              <a:buChar char="─"/>
              <a:defRPr/>
            </a:pPr>
            <a:r>
              <a:rPr lang="en-US" altLang="ja-JP" sz="2200" dirty="0" smtClean="0"/>
              <a:t>to </a:t>
            </a:r>
            <a:r>
              <a:rPr lang="en-US" altLang="ja-JP" sz="2200" dirty="0"/>
              <a:t>assume a</a:t>
            </a:r>
            <a:r>
              <a:rPr lang="ja-JP" altLang="en-US" sz="2200" dirty="0"/>
              <a:t>　</a:t>
            </a:r>
            <a:r>
              <a:rPr lang="en-US" altLang="ja-JP" sz="2200" dirty="0"/>
              <a:t>leadership role in charting the path for the development of gender statistics globally </a:t>
            </a:r>
            <a:endParaRPr lang="en-US" altLang="ja-JP" sz="2200" dirty="0" smtClean="0"/>
          </a:p>
          <a:p>
            <a:pPr marL="623888" lvl="1" indent="-260350" fontAlgn="auto">
              <a:lnSpc>
                <a:spcPts val="2600"/>
              </a:lnSpc>
              <a:spcBef>
                <a:spcPts val="600"/>
              </a:spcBef>
              <a:spcAft>
                <a:spcPts val="0"/>
              </a:spcAft>
              <a:buClr>
                <a:schemeClr val="accent3">
                  <a:lumMod val="75000"/>
                </a:schemeClr>
              </a:buClr>
              <a:buFont typeface="Wingdings" pitchFamily="2" charset="2"/>
              <a:buChar char="l"/>
              <a:defRPr/>
            </a:pPr>
            <a:r>
              <a:rPr lang="en-US" altLang="ja-JP" sz="2100" dirty="0"/>
              <a:t>t</a:t>
            </a:r>
            <a:r>
              <a:rPr lang="en-US" altLang="ja-JP" sz="2100" dirty="0" smtClean="0"/>
              <a:t>he </a:t>
            </a:r>
            <a:r>
              <a:rPr lang="en-US" altLang="ja-JP" sz="2000" dirty="0"/>
              <a:t>Inter-agency</a:t>
            </a:r>
            <a:r>
              <a:rPr lang="en-US" altLang="ja-JP" sz="2100" dirty="0"/>
              <a:t> and Expert Group on Gender Statistics (IAEG-GS) </a:t>
            </a:r>
            <a:endParaRPr lang="en-US" altLang="ja-JP" sz="2100" dirty="0" smtClean="0"/>
          </a:p>
          <a:p>
            <a:pPr lvl="1" fontAlgn="auto">
              <a:lnSpc>
                <a:spcPts val="2600"/>
              </a:lnSpc>
              <a:spcBef>
                <a:spcPts val="0"/>
              </a:spcBef>
              <a:spcAft>
                <a:spcPts val="0"/>
              </a:spcAft>
              <a:buClr>
                <a:schemeClr val="accent3">
                  <a:lumMod val="75000"/>
                </a:schemeClr>
              </a:buClr>
              <a:buFont typeface="Verdana" pitchFamily="34" charset="0"/>
              <a:buChar char="─"/>
              <a:defRPr/>
            </a:pPr>
            <a:r>
              <a:rPr lang="en-US" altLang="ja-JP" sz="2200" dirty="0" smtClean="0"/>
              <a:t>the</a:t>
            </a:r>
            <a:r>
              <a:rPr lang="ja-JP" altLang="en-US" sz="2200" dirty="0"/>
              <a:t>　</a:t>
            </a:r>
            <a:r>
              <a:rPr lang="en-US" altLang="ja-JP" sz="2200" dirty="0" smtClean="0"/>
              <a:t>to </a:t>
            </a:r>
            <a:r>
              <a:rPr lang="en-US" altLang="ja-JP" sz="2200" dirty="0"/>
              <a:t>expand the scope of its</a:t>
            </a:r>
            <a:r>
              <a:rPr lang="ja-JP" altLang="en-US" sz="2200" dirty="0"/>
              <a:t>　</a:t>
            </a:r>
            <a:r>
              <a:rPr lang="en-US" altLang="ja-JP" sz="2200" dirty="0"/>
              <a:t>work to include: </a:t>
            </a:r>
            <a:endParaRPr lang="en-US" altLang="ja-JP" sz="2200" dirty="0" smtClean="0"/>
          </a:p>
          <a:p>
            <a:pPr marL="800100" lvl="1" indent="-342900" fontAlgn="auto">
              <a:lnSpc>
                <a:spcPts val="2600"/>
              </a:lnSpc>
              <a:spcBef>
                <a:spcPts val="600"/>
              </a:spcBef>
              <a:spcAft>
                <a:spcPts val="0"/>
              </a:spcAft>
              <a:buClr>
                <a:schemeClr val="accent3">
                  <a:lumMod val="75000"/>
                </a:schemeClr>
              </a:buClr>
              <a:buFont typeface="Arial" pitchFamily="34" charset="0"/>
              <a:buAutoNum type="alphaLcParenR"/>
              <a:defRPr/>
            </a:pPr>
            <a:r>
              <a:rPr lang="en-US" altLang="ja-JP" sz="2100" dirty="0" smtClean="0"/>
              <a:t>reviewing </a:t>
            </a:r>
            <a:r>
              <a:rPr lang="en-US" altLang="ja-JP" sz="2100" dirty="0"/>
              <a:t>gender statistics with the aim of </a:t>
            </a:r>
            <a:r>
              <a:rPr lang="en-US" altLang="ja-JP" sz="2200" b="1" dirty="0" smtClean="0">
                <a:solidFill>
                  <a:srgbClr val="FF0000"/>
                </a:solidFill>
              </a:rPr>
              <a:t>establishing a </a:t>
            </a:r>
            <a:r>
              <a:rPr lang="en-US" altLang="ja-JP" sz="2200" b="1" dirty="0">
                <a:solidFill>
                  <a:srgbClr val="FF0000"/>
                </a:solidFill>
              </a:rPr>
              <a:t>minimum set of</a:t>
            </a:r>
            <a:r>
              <a:rPr lang="ja-JP" altLang="en-US" sz="2200" b="1" dirty="0">
                <a:solidFill>
                  <a:srgbClr val="FF0000"/>
                </a:solidFill>
              </a:rPr>
              <a:t>　</a:t>
            </a:r>
            <a:r>
              <a:rPr lang="en-US" altLang="ja-JP" sz="2200" b="1" dirty="0">
                <a:solidFill>
                  <a:srgbClr val="FF0000"/>
                </a:solidFill>
              </a:rPr>
              <a:t>gender indicators</a:t>
            </a:r>
            <a:r>
              <a:rPr lang="en-US" altLang="ja-JP" sz="2100" dirty="0"/>
              <a:t>; </a:t>
            </a:r>
            <a:endParaRPr lang="en-US" altLang="ja-JP" sz="2100" dirty="0" smtClean="0"/>
          </a:p>
          <a:p>
            <a:pPr marL="800100" lvl="1" indent="-342900" fontAlgn="auto">
              <a:lnSpc>
                <a:spcPts val="2600"/>
              </a:lnSpc>
              <a:spcBef>
                <a:spcPts val="600"/>
              </a:spcBef>
              <a:spcAft>
                <a:spcPts val="0"/>
              </a:spcAft>
              <a:buClr>
                <a:schemeClr val="accent3">
                  <a:lumMod val="75000"/>
                </a:schemeClr>
              </a:buClr>
              <a:buFont typeface="Arial" pitchFamily="34" charset="0"/>
              <a:buAutoNum type="alphaLcParenR"/>
              <a:defRPr/>
            </a:pPr>
            <a:r>
              <a:rPr lang="en-US" altLang="ja-JP" sz="2100" dirty="0" smtClean="0"/>
              <a:t>guiding </a:t>
            </a:r>
            <a:r>
              <a:rPr lang="en-US" altLang="ja-JP" sz="2100" dirty="0"/>
              <a:t>the development of </a:t>
            </a:r>
            <a:r>
              <a:rPr lang="en-US" altLang="ja-JP" sz="2200" b="1" dirty="0">
                <a:solidFill>
                  <a:srgbClr val="FF0000"/>
                </a:solidFill>
              </a:rPr>
              <a:t>manuals and methodological guidelines</a:t>
            </a:r>
            <a:r>
              <a:rPr lang="en-US" altLang="ja-JP" sz="2100" dirty="0"/>
              <a:t> for</a:t>
            </a:r>
            <a:r>
              <a:rPr lang="ja-JP" altLang="en-US" sz="2100" dirty="0"/>
              <a:t>　</a:t>
            </a:r>
            <a:r>
              <a:rPr lang="en-US" altLang="ja-JP" sz="2100" dirty="0"/>
              <a:t>the production and use of gender statistics; </a:t>
            </a:r>
            <a:endParaRPr lang="en-US" altLang="ja-JP" sz="2100" dirty="0" smtClean="0"/>
          </a:p>
          <a:p>
            <a:pPr marL="800100" lvl="1" indent="-342900" fontAlgn="auto">
              <a:lnSpc>
                <a:spcPts val="2600"/>
              </a:lnSpc>
              <a:spcBef>
                <a:spcPts val="600"/>
              </a:spcBef>
              <a:spcAft>
                <a:spcPts val="0"/>
              </a:spcAft>
              <a:buClr>
                <a:schemeClr val="accent3">
                  <a:lumMod val="75000"/>
                </a:schemeClr>
              </a:buClr>
              <a:buFont typeface="Arial" pitchFamily="34" charset="0"/>
              <a:buAutoNum type="alphaLcParenR"/>
              <a:defRPr/>
            </a:pPr>
            <a:r>
              <a:rPr lang="en-US" altLang="ja-JP" sz="2100" dirty="0" smtClean="0"/>
              <a:t>serving </a:t>
            </a:r>
            <a:r>
              <a:rPr lang="en-US" altLang="ja-JP" sz="2100" dirty="0"/>
              <a:t>as </a:t>
            </a:r>
            <a:r>
              <a:rPr lang="en-US" altLang="ja-JP" sz="2200" b="1" dirty="0">
                <a:solidFill>
                  <a:srgbClr val="FF0000"/>
                </a:solidFill>
              </a:rPr>
              <a:t>the coordination mechanism </a:t>
            </a:r>
            <a:r>
              <a:rPr lang="en-US" altLang="ja-JP" sz="2100" dirty="0"/>
              <a:t>for</a:t>
            </a:r>
            <a:r>
              <a:rPr lang="ja-JP" altLang="en-US" sz="2100" dirty="0"/>
              <a:t>　</a:t>
            </a:r>
            <a:r>
              <a:rPr lang="en-US" altLang="ja-JP" sz="2100" dirty="0"/>
              <a:t>the global </a:t>
            </a:r>
            <a:r>
              <a:rPr lang="en-US" altLang="ja-JP" sz="2100" dirty="0" err="1"/>
              <a:t>programme</a:t>
            </a:r>
            <a:r>
              <a:rPr lang="en-US" altLang="ja-JP" sz="2100" dirty="0"/>
              <a:t> on gender </a:t>
            </a:r>
            <a:r>
              <a:rPr lang="en-US" altLang="ja-JP" sz="2100" dirty="0" smtClean="0"/>
              <a:t>statistics;</a:t>
            </a:r>
            <a:endParaRPr lang="en-US" altLang="ja-JP" sz="2100" dirty="0"/>
          </a:p>
        </p:txBody>
      </p:sp>
      <p:sp>
        <p:nvSpPr>
          <p:cNvPr id="11" name="角丸四角形 10"/>
          <p:cNvSpPr/>
          <p:nvPr/>
        </p:nvSpPr>
        <p:spPr>
          <a:xfrm>
            <a:off x="457200" y="635000"/>
            <a:ext cx="8105775" cy="83502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err="1"/>
              <a:t>Programme</a:t>
            </a:r>
            <a:r>
              <a:rPr lang="en-US" altLang="ja-JP" sz="2400" dirty="0"/>
              <a:t> review: gender statistics; </a:t>
            </a:r>
            <a:endParaRPr lang="en-US" altLang="ja-JP" sz="2400" dirty="0"/>
          </a:p>
          <a:p>
            <a:pPr fontAlgn="auto">
              <a:spcBef>
                <a:spcPts val="0"/>
              </a:spcBef>
              <a:spcAft>
                <a:spcPts val="0"/>
              </a:spcAft>
              <a:defRPr/>
            </a:pPr>
            <a:r>
              <a:rPr lang="en-US" altLang="ja-JP" sz="2400" dirty="0"/>
              <a:t> </a:t>
            </a:r>
            <a:r>
              <a:rPr lang="en-US" altLang="ja-JP" sz="2400" dirty="0"/>
              <a:t> at Statistical Commission Forty-second session in 2011</a:t>
            </a:r>
            <a:endParaRPr lang="en-US" altLang="ja-JP"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スライド番号プレースホルダ 3"/>
          <p:cNvSpPr txBox="1">
            <a:spLocks noGrp="1"/>
          </p:cNvSpPr>
          <p:nvPr/>
        </p:nvSpPr>
        <p:spPr bwMode="auto">
          <a:xfrm>
            <a:off x="6553200" y="6337300"/>
            <a:ext cx="2133600" cy="476250"/>
          </a:xfrm>
          <a:prstGeom prst="rect">
            <a:avLst/>
          </a:prstGeom>
          <a:noFill/>
          <a:ln w="9525">
            <a:noFill/>
            <a:miter lim="800000"/>
            <a:headEnd/>
            <a:tailEnd/>
          </a:ln>
        </p:spPr>
        <p:txBody>
          <a:bodyPr/>
          <a:lstStyle/>
          <a:p>
            <a:pPr algn="r"/>
            <a:r>
              <a:rPr lang="en-US" altLang="ja-JP" sz="1400">
                <a:solidFill>
                  <a:srgbClr val="000000"/>
                </a:solidFill>
                <a:latin typeface="Calibri" pitchFamily="34" charset="0"/>
              </a:rPr>
              <a:t>31</a:t>
            </a:r>
          </a:p>
        </p:txBody>
      </p:sp>
      <p:sp>
        <p:nvSpPr>
          <p:cNvPr id="59396" name="Rectangle 3"/>
          <p:cNvSpPr>
            <a:spLocks noGrp="1" noChangeArrowheads="1"/>
          </p:cNvSpPr>
          <p:nvPr>
            <p:ph type="body" idx="4294967295"/>
          </p:nvPr>
        </p:nvSpPr>
        <p:spPr>
          <a:xfrm>
            <a:off x="658813" y="1371600"/>
            <a:ext cx="6264275" cy="504825"/>
          </a:xfrm>
        </p:spPr>
        <p:txBody>
          <a:bodyPr rtlCol="0">
            <a:noAutofit/>
          </a:bodyPr>
          <a:lstStyle/>
          <a:p>
            <a:pPr marL="0" indent="0" fontAlgn="auto">
              <a:lnSpc>
                <a:spcPts val="2600"/>
              </a:lnSpc>
              <a:spcBef>
                <a:spcPts val="600"/>
              </a:spcBef>
              <a:spcAft>
                <a:spcPts val="0"/>
              </a:spcAft>
              <a:buClr>
                <a:schemeClr val="accent3">
                  <a:lumMod val="75000"/>
                </a:schemeClr>
              </a:buClr>
              <a:buFont typeface="Arial" pitchFamily="34" charset="0"/>
              <a:buNone/>
              <a:defRPr/>
            </a:pPr>
            <a:r>
              <a:rPr lang="en-US" altLang="ja-JP" sz="2800" dirty="0" smtClean="0"/>
              <a:t>New York </a:t>
            </a:r>
            <a:r>
              <a:rPr lang="en-US" altLang="ja-JP" sz="2800" dirty="0"/>
              <a:t>in </a:t>
            </a:r>
            <a:r>
              <a:rPr lang="en-US" altLang="ja-JP" sz="2800" dirty="0" smtClean="0"/>
              <a:t>2011</a:t>
            </a:r>
            <a:endParaRPr lang="en-US" altLang="ja-JP" sz="2800" dirty="0"/>
          </a:p>
        </p:txBody>
      </p:sp>
      <p:sp>
        <p:nvSpPr>
          <p:cNvPr id="11" name="角丸四角形 10"/>
          <p:cNvSpPr/>
          <p:nvPr/>
        </p:nvSpPr>
        <p:spPr>
          <a:xfrm>
            <a:off x="457200" y="635000"/>
            <a:ext cx="8105775" cy="5619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b="1" dirty="0">
                <a:solidFill>
                  <a:srgbClr val="FF0000"/>
                </a:solidFill>
              </a:rPr>
              <a:t>Statistical Commission Forty-second session in 2011</a:t>
            </a:r>
          </a:p>
        </p:txBody>
      </p:sp>
      <p:sp>
        <p:nvSpPr>
          <p:cNvPr id="5" name="Rectangle 3"/>
          <p:cNvSpPr txBox="1">
            <a:spLocks noChangeArrowheads="1"/>
          </p:cNvSpPr>
          <p:nvPr/>
        </p:nvSpPr>
        <p:spPr>
          <a:xfrm>
            <a:off x="457200" y="4149725"/>
            <a:ext cx="6265863" cy="5032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2600"/>
              </a:lnSpc>
              <a:spcBef>
                <a:spcPts val="600"/>
              </a:spcBef>
              <a:spcAft>
                <a:spcPts val="0"/>
              </a:spcAft>
              <a:buClr>
                <a:schemeClr val="accent3">
                  <a:lumMod val="75000"/>
                </a:schemeClr>
              </a:buClr>
              <a:buFont typeface="Arial" pitchFamily="34" charset="0"/>
              <a:buNone/>
              <a:defRPr/>
            </a:pPr>
            <a:endParaRPr lang="en-US" altLang="ja-JP" sz="2200" dirty="0"/>
          </a:p>
        </p:txBody>
      </p:sp>
      <p:pic>
        <p:nvPicPr>
          <p:cNvPr id="8" name="Picture 2" descr="P1020093"/>
          <p:cNvPicPr>
            <a:picLocks noChangeAspect="1" noChangeArrowheads="1"/>
          </p:cNvPicPr>
          <p:nvPr/>
        </p:nvPicPr>
        <p:blipFill>
          <a:blip r:embed="rId2"/>
          <a:srcRect/>
          <a:stretch>
            <a:fillRect/>
          </a:stretch>
        </p:blipFill>
        <p:spPr bwMode="auto">
          <a:xfrm>
            <a:off x="668338" y="4117975"/>
            <a:ext cx="3300412" cy="2476500"/>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668338" y="1978025"/>
            <a:ext cx="3460750" cy="2592388"/>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2743200" y="2589213"/>
            <a:ext cx="3533775" cy="2649537"/>
          </a:xfrm>
          <a:prstGeom prst="rect">
            <a:avLst/>
          </a:prstGeom>
          <a:noFill/>
          <a:ln w="9525">
            <a:noFill/>
            <a:miter lim="800000"/>
            <a:headEnd/>
            <a:tailEnd/>
          </a:ln>
        </p:spPr>
      </p:pic>
      <p:pic>
        <p:nvPicPr>
          <p:cNvPr id="10" name="Picture 3" descr="P1020152"/>
          <p:cNvPicPr>
            <a:picLocks noChangeAspect="1" noChangeArrowheads="1"/>
          </p:cNvPicPr>
          <p:nvPr/>
        </p:nvPicPr>
        <p:blipFill>
          <a:blip r:embed="rId5"/>
          <a:srcRect/>
          <a:stretch>
            <a:fillRect/>
          </a:stretch>
        </p:blipFill>
        <p:spPr bwMode="auto">
          <a:xfrm>
            <a:off x="4865688" y="3933825"/>
            <a:ext cx="3375025" cy="2532063"/>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4840288" y="1857375"/>
            <a:ext cx="3390900" cy="254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body" idx="4294967295"/>
          </p:nvPr>
        </p:nvSpPr>
        <p:spPr>
          <a:xfrm>
            <a:off x="377825" y="1052513"/>
            <a:ext cx="8502650" cy="4176712"/>
          </a:xfrm>
        </p:spPr>
        <p:txBody>
          <a:bodyPr rtlCol="0">
            <a:noAutofit/>
          </a:bodyPr>
          <a:lstStyle/>
          <a:p>
            <a:pPr marL="0" indent="0" fontAlgn="auto">
              <a:lnSpc>
                <a:spcPts val="2200"/>
              </a:lnSpc>
              <a:spcBef>
                <a:spcPts val="600"/>
              </a:spcBef>
              <a:spcAft>
                <a:spcPts val="0"/>
              </a:spcAft>
              <a:buClr>
                <a:schemeClr val="accent3">
                  <a:lumMod val="75000"/>
                </a:schemeClr>
              </a:buClr>
              <a:buFont typeface="Arial" pitchFamily="34" charset="0"/>
              <a:buNone/>
              <a:defRPr/>
            </a:pPr>
            <a:r>
              <a:rPr lang="en-US" altLang="ja-JP" sz="2200" dirty="0" smtClean="0"/>
              <a:t> </a:t>
            </a:r>
            <a:r>
              <a:rPr lang="en-US" altLang="ja-JP" sz="2200" dirty="0"/>
              <a:t>A subgroup of technical experts </a:t>
            </a:r>
            <a:r>
              <a:rPr lang="en-US" altLang="ja-JP" sz="2200" dirty="0" smtClean="0"/>
              <a:t>of </a:t>
            </a:r>
            <a:r>
              <a:rPr lang="en-US" altLang="ja-JP" sz="2200" dirty="0"/>
              <a:t>IAEG-GS </a:t>
            </a:r>
            <a:r>
              <a:rPr lang="en-US" altLang="ja-JP" sz="2200" dirty="0" smtClean="0"/>
              <a:t>developed </a:t>
            </a:r>
            <a:r>
              <a:rPr lang="en-US" altLang="ja-JP" sz="2200" dirty="0"/>
              <a:t>the list of indicators, </a:t>
            </a:r>
            <a:r>
              <a:rPr lang="en-US" altLang="ja-JP" sz="2200" dirty="0" smtClean="0"/>
              <a:t>should </a:t>
            </a:r>
            <a:r>
              <a:rPr lang="en-US" altLang="ja-JP" sz="2200" dirty="0"/>
              <a:t>address key policy concerns as identified in the Beijing Platform of Action and other more recent international concerns </a:t>
            </a:r>
            <a:r>
              <a:rPr lang="en-US" altLang="ja-JP" sz="2200" dirty="0" smtClean="0"/>
              <a:t>.</a:t>
            </a:r>
            <a:endParaRPr lang="en-US" altLang="ja-JP" sz="2100" dirty="0"/>
          </a:p>
        </p:txBody>
      </p:sp>
      <p:sp>
        <p:nvSpPr>
          <p:cNvPr id="11" name="角丸四角形 10"/>
          <p:cNvSpPr/>
          <p:nvPr/>
        </p:nvSpPr>
        <p:spPr>
          <a:xfrm>
            <a:off x="611188" y="550863"/>
            <a:ext cx="5813425" cy="395287"/>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minimum set of</a:t>
            </a:r>
            <a:r>
              <a:rPr lang="ja-JP" altLang="en-US" sz="2400" dirty="0"/>
              <a:t>　</a:t>
            </a:r>
            <a:r>
              <a:rPr lang="en-US" altLang="ja-JP" sz="2400" dirty="0"/>
              <a:t>gender indicators</a:t>
            </a:r>
          </a:p>
        </p:txBody>
      </p:sp>
      <p:sp>
        <p:nvSpPr>
          <p:cNvPr id="3" name="スライド番号プレースホルダー 2"/>
          <p:cNvSpPr>
            <a:spLocks noGrp="1"/>
          </p:cNvSpPr>
          <p:nvPr>
            <p:ph type="sldNum" sz="quarter" idx="12"/>
          </p:nvPr>
        </p:nvSpPr>
        <p:spPr>
          <a:xfrm>
            <a:off x="6804025" y="6313488"/>
            <a:ext cx="2133600" cy="365125"/>
          </a:xfrm>
        </p:spPr>
        <p:txBody>
          <a:bodyPr/>
          <a:lstStyle/>
          <a:p>
            <a:pPr>
              <a:defRPr/>
            </a:pPr>
            <a:r>
              <a:rPr lang="en-US" altLang="ja-JP" dirty="0"/>
              <a:t>32</a:t>
            </a:r>
            <a:endParaRPr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body" idx="4294967295"/>
          </p:nvPr>
        </p:nvSpPr>
        <p:spPr>
          <a:xfrm>
            <a:off x="250825" y="1600200"/>
            <a:ext cx="8642350" cy="1323975"/>
          </a:xfrm>
        </p:spPr>
        <p:txBody>
          <a:bodyPr/>
          <a:lstStyle/>
          <a:p>
            <a:pPr marL="0" indent="0">
              <a:buFont typeface="Arial" charset="0"/>
              <a:buNone/>
            </a:pPr>
            <a:r>
              <a:rPr lang="en-US" altLang="ja-JP" sz="2400" smtClean="0"/>
              <a:t>The statistical system of the Japanese government is </a:t>
            </a:r>
            <a:r>
              <a:rPr lang="en-US" altLang="ja-JP" sz="2400" smtClean="0">
                <a:solidFill>
                  <a:srgbClr val="FF0000"/>
                </a:solidFill>
              </a:rPr>
              <a:t>decentralized</a:t>
            </a:r>
            <a:endParaRPr lang="ja-JP" altLang="ja-JP" sz="2400" smtClean="0">
              <a:solidFill>
                <a:srgbClr val="FF0000"/>
              </a:solidFill>
            </a:endParaRPr>
          </a:p>
        </p:txBody>
      </p:sp>
      <p:sp>
        <p:nvSpPr>
          <p:cNvPr id="59427" name="AutoShape 35"/>
          <p:cNvSpPr>
            <a:spLocks noChangeArrowheads="1"/>
          </p:cNvSpPr>
          <p:nvPr/>
        </p:nvSpPr>
        <p:spPr bwMode="auto">
          <a:xfrm>
            <a:off x="560388" y="2781300"/>
            <a:ext cx="8064500" cy="1727200"/>
          </a:xfrm>
          <a:prstGeom prst="roundRect">
            <a:avLst>
              <a:gd name="adj" fmla="val 16667"/>
            </a:avLst>
          </a:prstGeom>
          <a:solidFill>
            <a:srgbClr val="99CCFF"/>
          </a:solidFill>
          <a:ln w="9525">
            <a:round/>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buClr>
                <a:srgbClr val="003399"/>
              </a:buClr>
              <a:buSzPct val="50000"/>
              <a:buFont typeface="Wingdings" pitchFamily="2" charset="2"/>
              <a:buNone/>
              <a:defRPr/>
            </a:pPr>
            <a:r>
              <a:rPr lang="en-US" altLang="ja-JP" sz="2400" b="1" dirty="0">
                <a:solidFill>
                  <a:srgbClr val="003399"/>
                </a:solidFill>
                <a:effectLst>
                  <a:outerShdw blurRad="38100" dist="38100" dir="2700000" algn="tl">
                    <a:srgbClr val="000000"/>
                  </a:outerShdw>
                </a:effectLst>
                <a:latin typeface="+mn-lt"/>
                <a:ea typeface="+mn-ea"/>
              </a:rPr>
              <a:t>Ministries </a:t>
            </a:r>
          </a:p>
          <a:p>
            <a:pPr algn="ctr">
              <a:lnSpc>
                <a:spcPct val="90000"/>
              </a:lnSpc>
              <a:buClr>
                <a:srgbClr val="003399"/>
              </a:buClr>
              <a:buSzPct val="50000"/>
              <a:buFont typeface="Wingdings" pitchFamily="2" charset="2"/>
              <a:buNone/>
              <a:defRPr/>
            </a:pPr>
            <a:r>
              <a:rPr lang="en-US" altLang="ja-JP" sz="2400" dirty="0">
                <a:solidFill>
                  <a:srgbClr val="000000"/>
                </a:solidFill>
                <a:effectLst>
                  <a:outerShdw blurRad="38100" dist="38100" dir="2700000" algn="tl">
                    <a:srgbClr val="FFFFFF"/>
                  </a:outerShdw>
                </a:effectLst>
                <a:latin typeface="+mn-lt"/>
                <a:ea typeface="+mn-ea"/>
              </a:rPr>
              <a:t>responsible for</a:t>
            </a:r>
            <a:r>
              <a:rPr lang="ja-JP" altLang="en-US" sz="2400" dirty="0">
                <a:solidFill>
                  <a:srgbClr val="000000"/>
                </a:solidFill>
                <a:effectLst>
                  <a:outerShdw blurRad="38100" dist="38100" dir="2700000" algn="tl">
                    <a:srgbClr val="FFFFFF"/>
                  </a:outerShdw>
                </a:effectLst>
                <a:latin typeface="+mn-lt"/>
                <a:ea typeface="+mn-ea"/>
              </a:rPr>
              <a:t>　</a:t>
            </a:r>
            <a:r>
              <a:rPr lang="en-US" altLang="ja-JP" sz="2400" dirty="0">
                <a:solidFill>
                  <a:srgbClr val="000000"/>
                </a:solidFill>
                <a:effectLst>
                  <a:outerShdw blurRad="38100" dist="38100" dir="2700000" algn="tl">
                    <a:srgbClr val="FFFFFF"/>
                  </a:outerShdw>
                </a:effectLst>
                <a:latin typeface="+mn-lt"/>
                <a:ea typeface="+mn-ea"/>
              </a:rPr>
              <a:t>collecting, publishing</a:t>
            </a:r>
          </a:p>
          <a:p>
            <a:pPr algn="ctr">
              <a:lnSpc>
                <a:spcPct val="90000"/>
              </a:lnSpc>
              <a:buClr>
                <a:srgbClr val="003399"/>
              </a:buClr>
              <a:buSzPct val="50000"/>
              <a:buFont typeface="Wingdings" pitchFamily="2" charset="2"/>
              <a:buNone/>
              <a:defRPr/>
            </a:pPr>
            <a:r>
              <a:rPr lang="en-US" altLang="ja-JP" sz="2400" dirty="0">
                <a:solidFill>
                  <a:srgbClr val="000000"/>
                </a:solidFill>
                <a:effectLst>
                  <a:outerShdw blurRad="38100" dist="38100" dir="2700000" algn="tl">
                    <a:srgbClr val="FFFFFF"/>
                  </a:outerShdw>
                </a:effectLst>
                <a:latin typeface="+mn-lt"/>
                <a:ea typeface="+mn-ea"/>
              </a:rPr>
              <a:t> and analyzing sex-disaggregated data </a:t>
            </a:r>
          </a:p>
          <a:p>
            <a:pPr algn="ctr">
              <a:lnSpc>
                <a:spcPct val="90000"/>
              </a:lnSpc>
              <a:buClr>
                <a:srgbClr val="003399"/>
              </a:buClr>
              <a:buSzPct val="50000"/>
              <a:buFont typeface="Wingdings" pitchFamily="2" charset="2"/>
              <a:buNone/>
              <a:defRPr/>
            </a:pPr>
            <a:r>
              <a:rPr lang="en-US" altLang="ja-JP" sz="2400" dirty="0">
                <a:solidFill>
                  <a:srgbClr val="000000"/>
                </a:solidFill>
                <a:effectLst>
                  <a:outerShdw blurRad="38100" dist="38100" dir="2700000" algn="tl">
                    <a:srgbClr val="FFFFFF"/>
                  </a:outerShdw>
                </a:effectLst>
                <a:latin typeface="+mn-lt"/>
                <a:ea typeface="+mn-ea"/>
              </a:rPr>
              <a:t>in each field.</a:t>
            </a:r>
            <a:endParaRPr lang="en-US" altLang="ja-JP" sz="2400" dirty="0">
              <a:solidFill>
                <a:srgbClr val="000000"/>
              </a:solidFill>
              <a:latin typeface="+mn-lt"/>
              <a:ea typeface="+mn-ea"/>
            </a:endParaRPr>
          </a:p>
        </p:txBody>
      </p:sp>
      <p:sp>
        <p:nvSpPr>
          <p:cNvPr id="53251" name="タイトル 1"/>
          <p:cNvSpPr txBox="1">
            <a:spLocks/>
          </p:cNvSpPr>
          <p:nvPr/>
        </p:nvSpPr>
        <p:spPr bwMode="auto">
          <a:xfrm>
            <a:off x="395288" y="260350"/>
            <a:ext cx="8229600" cy="504825"/>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2</a:t>
            </a:r>
            <a:r>
              <a:rPr lang="ja-JP" altLang="en-US" sz="2200" b="1">
                <a:solidFill>
                  <a:schemeClr val="bg1"/>
                </a:solidFill>
                <a:latin typeface="Calibri" pitchFamily="34" charset="0"/>
              </a:rPr>
              <a:t>．</a:t>
            </a:r>
            <a:r>
              <a:rPr lang="en-US" altLang="ja-JP" sz="2200" b="1">
                <a:solidFill>
                  <a:schemeClr val="bg1"/>
                </a:solidFill>
                <a:latin typeface="Calibri" pitchFamily="34" charset="0"/>
              </a:rPr>
              <a:t>Statistical system  in Japan</a:t>
            </a:r>
            <a:endParaRPr lang="ja-JP" altLang="en-US" sz="2200" b="1">
              <a:solidFill>
                <a:schemeClr val="bg1"/>
              </a:solidFill>
              <a:latin typeface="Calibri" pitchFamily="34" charset="0"/>
            </a:endParaRPr>
          </a:p>
        </p:txBody>
      </p:sp>
      <p:sp>
        <p:nvSpPr>
          <p:cNvPr id="11" name="角丸四角形 10"/>
          <p:cNvSpPr/>
          <p:nvPr/>
        </p:nvSpPr>
        <p:spPr>
          <a:xfrm>
            <a:off x="403225" y="981075"/>
            <a:ext cx="5321300" cy="395288"/>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The statistical system of the Japan</a:t>
            </a:r>
          </a:p>
        </p:txBody>
      </p:sp>
      <p:sp>
        <p:nvSpPr>
          <p:cNvPr id="53253" name="スライド番号プレースホルダー 1"/>
          <p:cNvSpPr>
            <a:spLocks noGrp="1"/>
          </p:cNvSpPr>
          <p:nvPr>
            <p:ph type="sldNum" sz="quarter" idx="12"/>
          </p:nvPr>
        </p:nvSpPr>
        <p:spPr bwMode="auto">
          <a:xfrm>
            <a:off x="6732588" y="63436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a:solidFill>
                  <a:schemeClr val="tx1"/>
                </a:solidFill>
              </a:rPr>
              <a:t>33</a:t>
            </a:r>
            <a:endParaRPr lang="ja-JP" altLang="en-US">
              <a:solidFill>
                <a:schemeClr val="tx1"/>
              </a:solidFill>
            </a:endParaRPr>
          </a:p>
        </p:txBody>
      </p:sp>
      <p:sp>
        <p:nvSpPr>
          <p:cNvPr id="14" name="AutoShape 34"/>
          <p:cNvSpPr>
            <a:spLocks noChangeArrowheads="1"/>
          </p:cNvSpPr>
          <p:nvPr/>
        </p:nvSpPr>
        <p:spPr bwMode="auto">
          <a:xfrm>
            <a:off x="4597400" y="4746625"/>
            <a:ext cx="4103688" cy="1800225"/>
          </a:xfrm>
          <a:prstGeom prst="roundRect">
            <a:avLst>
              <a:gd name="adj" fmla="val 16667"/>
            </a:avLst>
          </a:prstGeom>
          <a:solidFill>
            <a:srgbClr val="33CC33"/>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CCFF99"/>
            </a:extrusionClr>
          </a:sp3d>
        </p:spPr>
        <p:txBody>
          <a:bodyPr wrap="none" anchor="ctr">
            <a:flatTx/>
          </a:bodyPr>
          <a:lstStyle/>
          <a:p>
            <a:pPr algn="ctr">
              <a:lnSpc>
                <a:spcPct val="90000"/>
              </a:lnSpc>
              <a:defRPr/>
            </a:pPr>
            <a:r>
              <a:rPr lang="en-US" altLang="ja-JP" sz="2400" b="1">
                <a:solidFill>
                  <a:srgbClr val="FFFFFF"/>
                </a:solidFill>
                <a:effectLst>
                  <a:outerShdw blurRad="38100" dist="38100" dir="2700000" algn="tl">
                    <a:srgbClr val="000000"/>
                  </a:outerShdw>
                </a:effectLst>
                <a:latin typeface="+mn-lt"/>
                <a:ea typeface="+mn-ea"/>
              </a:rPr>
              <a:t>Director-General for </a:t>
            </a:r>
          </a:p>
          <a:p>
            <a:pPr algn="ctr">
              <a:lnSpc>
                <a:spcPct val="90000"/>
              </a:lnSpc>
              <a:defRPr/>
            </a:pPr>
            <a:r>
              <a:rPr lang="en-US" altLang="ja-JP" sz="2400" b="1">
                <a:solidFill>
                  <a:srgbClr val="FFFFFF"/>
                </a:solidFill>
                <a:effectLst>
                  <a:outerShdw blurRad="38100" dist="38100" dir="2700000" algn="tl">
                    <a:srgbClr val="000000"/>
                  </a:outerShdw>
                </a:effectLst>
                <a:latin typeface="+mn-lt"/>
                <a:ea typeface="+mn-ea"/>
              </a:rPr>
              <a:t>Policy Planning </a:t>
            </a:r>
          </a:p>
          <a:p>
            <a:pPr algn="ctr">
              <a:lnSpc>
                <a:spcPct val="90000"/>
              </a:lnSpc>
              <a:defRPr/>
            </a:pPr>
            <a:r>
              <a:rPr lang="en-US" altLang="ja-JP" sz="2400" b="1">
                <a:solidFill>
                  <a:srgbClr val="FFFFFF"/>
                </a:solidFill>
                <a:effectLst>
                  <a:outerShdw blurRad="38100" dist="38100" dir="2700000" algn="tl">
                    <a:srgbClr val="000000"/>
                  </a:outerShdw>
                </a:effectLst>
                <a:latin typeface="+mn-lt"/>
                <a:ea typeface="+mn-ea"/>
              </a:rPr>
              <a:t>on Statistical Standards,</a:t>
            </a:r>
            <a:r>
              <a:rPr lang="en-US" altLang="ja-JP">
                <a:solidFill>
                  <a:srgbClr val="FFFFFF"/>
                </a:solidFill>
                <a:effectLst>
                  <a:outerShdw blurRad="38100" dist="38100" dir="2700000" algn="tl">
                    <a:srgbClr val="000000"/>
                  </a:outerShdw>
                </a:effectLst>
                <a:latin typeface="Times New Roman" pitchFamily="18" charset="0"/>
                <a:ea typeface="+mn-ea"/>
              </a:rPr>
              <a:t> </a:t>
            </a:r>
          </a:p>
          <a:p>
            <a:pPr algn="ctr">
              <a:lnSpc>
                <a:spcPct val="90000"/>
              </a:lnSpc>
              <a:spcBef>
                <a:spcPct val="20000"/>
              </a:spcBef>
              <a:defRPr/>
            </a:pPr>
            <a:r>
              <a:rPr lang="en-US" altLang="ja-JP" sz="2400">
                <a:solidFill>
                  <a:srgbClr val="FFFFFF"/>
                </a:solidFill>
                <a:effectLst>
                  <a:outerShdw blurRad="38100" dist="38100" dir="2700000" algn="tl">
                    <a:srgbClr val="000000"/>
                  </a:outerShdw>
                </a:effectLst>
                <a:latin typeface="+mn-lt"/>
                <a:ea typeface="+mn-ea"/>
              </a:rPr>
              <a:t>Ministry of Internal Affairs </a:t>
            </a:r>
          </a:p>
          <a:p>
            <a:pPr algn="ctr">
              <a:lnSpc>
                <a:spcPct val="90000"/>
              </a:lnSpc>
              <a:defRPr/>
            </a:pPr>
            <a:r>
              <a:rPr lang="en-US" altLang="ja-JP" sz="2400">
                <a:solidFill>
                  <a:srgbClr val="FFFFFF"/>
                </a:solidFill>
                <a:effectLst>
                  <a:outerShdw blurRad="38100" dist="38100" dir="2700000" algn="tl">
                    <a:srgbClr val="000000"/>
                  </a:outerShdw>
                </a:effectLst>
                <a:latin typeface="+mn-lt"/>
                <a:ea typeface="+mn-ea"/>
              </a:rPr>
              <a:t>and Communications</a:t>
            </a:r>
            <a:endParaRPr lang="ja-JP" altLang="en-US" sz="2400">
              <a:solidFill>
                <a:srgbClr val="FFFFFF"/>
              </a:solidFill>
              <a:effectLst>
                <a:outerShdw blurRad="38100" dist="38100" dir="2700000" algn="tl">
                  <a:srgbClr val="000000"/>
                </a:outerShdw>
              </a:effectLst>
              <a:latin typeface="+mn-lt"/>
              <a:ea typeface="+mn-ea"/>
            </a:endParaRPr>
          </a:p>
        </p:txBody>
      </p:sp>
      <p:sp>
        <p:nvSpPr>
          <p:cNvPr id="15" name="AutoShape 33"/>
          <p:cNvSpPr>
            <a:spLocks noChangeArrowheads="1"/>
          </p:cNvSpPr>
          <p:nvPr/>
        </p:nvSpPr>
        <p:spPr bwMode="auto">
          <a:xfrm>
            <a:off x="493713" y="4797425"/>
            <a:ext cx="3960812" cy="1800225"/>
          </a:xfrm>
          <a:prstGeom prst="roundRect">
            <a:avLst>
              <a:gd name="adj" fmla="val 16667"/>
            </a:avLst>
          </a:prstGeom>
          <a:solidFill>
            <a:srgbClr val="0000FF"/>
          </a:solidFill>
          <a:ln w="9525">
            <a:round/>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defRPr/>
            </a:pPr>
            <a:r>
              <a:rPr lang="en-US" altLang="ja-JP" sz="2400" b="1" dirty="0">
                <a:solidFill>
                  <a:srgbClr val="FFFFFF"/>
                </a:solidFill>
                <a:effectLst>
                  <a:outerShdw blurRad="38100" dist="38100" dir="2700000" algn="tl">
                    <a:srgbClr val="000000"/>
                  </a:outerShdw>
                </a:effectLst>
                <a:latin typeface="+mn-lt"/>
                <a:ea typeface="+mn-ea"/>
              </a:rPr>
              <a:t>Gender Equality Bureau,</a:t>
            </a:r>
          </a:p>
          <a:p>
            <a:pPr algn="ctr">
              <a:defRPr/>
            </a:pPr>
            <a:r>
              <a:rPr lang="en-US" altLang="ja-JP" sz="2400" dirty="0">
                <a:solidFill>
                  <a:srgbClr val="FFFFFF"/>
                </a:solidFill>
                <a:effectLst>
                  <a:outerShdw blurRad="38100" dist="38100" dir="2700000" algn="tl">
                    <a:srgbClr val="000000"/>
                  </a:outerShdw>
                </a:effectLst>
                <a:latin typeface="+mn-lt"/>
                <a:ea typeface="+mn-ea"/>
              </a:rPr>
              <a:t>Cabinet Office</a:t>
            </a:r>
            <a:endParaRPr lang="ja-JP" altLang="en-US" sz="2400" dirty="0">
              <a:solidFill>
                <a:srgbClr val="FFFFFF"/>
              </a:solidFill>
              <a:effectLst>
                <a:outerShdw blurRad="38100" dist="38100" dir="2700000" algn="tl">
                  <a:srgbClr val="000000"/>
                </a:outerShdw>
              </a:effectLst>
              <a:latin typeface="+mn-lt"/>
              <a:ea typeface="+mn-ea"/>
            </a:endParaRPr>
          </a:p>
        </p:txBody>
      </p:sp>
      <p:sp>
        <p:nvSpPr>
          <p:cNvPr id="12" name="テキスト ボックス 11"/>
          <p:cNvSpPr txBox="1">
            <a:spLocks noChangeArrowheads="1"/>
          </p:cNvSpPr>
          <p:nvPr/>
        </p:nvSpPr>
        <p:spPr bwMode="auto">
          <a:xfrm rot="-2424762">
            <a:off x="2624138" y="4349750"/>
            <a:ext cx="584200" cy="522288"/>
          </a:xfrm>
          <a:prstGeom prst="rect">
            <a:avLst/>
          </a:prstGeom>
          <a:noFill/>
          <a:ln w="9525">
            <a:noFill/>
            <a:miter lim="800000"/>
            <a:headEnd/>
            <a:tailEnd/>
          </a:ln>
        </p:spPr>
        <p:txBody>
          <a:bodyPr>
            <a:spAutoFit/>
          </a:bodyPr>
          <a:lstStyle/>
          <a:p>
            <a:r>
              <a:rPr lang="ja-JP" altLang="en-US" sz="2800" b="1">
                <a:solidFill>
                  <a:srgbClr val="FF0000"/>
                </a:solidFill>
                <a:latin typeface="Calibri" pitchFamily="34" charset="0"/>
              </a:rPr>
              <a:t>＝</a:t>
            </a:r>
          </a:p>
        </p:txBody>
      </p:sp>
      <p:sp>
        <p:nvSpPr>
          <p:cNvPr id="13" name="テキスト ボックス 12"/>
          <p:cNvSpPr txBox="1">
            <a:spLocks noChangeArrowheads="1"/>
          </p:cNvSpPr>
          <p:nvPr/>
        </p:nvSpPr>
        <p:spPr bwMode="auto">
          <a:xfrm rot="2424762" flipH="1">
            <a:off x="6350000" y="4344988"/>
            <a:ext cx="566738" cy="530225"/>
          </a:xfrm>
          <a:prstGeom prst="rect">
            <a:avLst/>
          </a:prstGeom>
          <a:noFill/>
          <a:ln w="9525">
            <a:noFill/>
            <a:miter lim="800000"/>
            <a:headEnd/>
            <a:tailEnd/>
          </a:ln>
        </p:spPr>
        <p:txBody>
          <a:bodyPr>
            <a:spAutoFit/>
          </a:bodyPr>
          <a:lstStyle/>
          <a:p>
            <a:r>
              <a:rPr lang="ja-JP" altLang="en-US" sz="2800" b="1">
                <a:solidFill>
                  <a:srgbClr val="FF0000"/>
                </a:solidFill>
                <a:latin typeface="Calibri" pitchFamily="34" charset="0"/>
              </a:rPr>
              <a:t>＝</a:t>
            </a:r>
          </a:p>
        </p:txBody>
      </p:sp>
      <p:sp>
        <p:nvSpPr>
          <p:cNvPr id="16" name="テキスト ボックス 15"/>
          <p:cNvSpPr txBox="1">
            <a:spLocks noChangeArrowheads="1"/>
          </p:cNvSpPr>
          <p:nvPr/>
        </p:nvSpPr>
        <p:spPr bwMode="auto">
          <a:xfrm>
            <a:off x="4235450" y="5478463"/>
            <a:ext cx="584200" cy="522287"/>
          </a:xfrm>
          <a:prstGeom prst="rect">
            <a:avLst/>
          </a:prstGeom>
          <a:noFill/>
          <a:ln w="9525">
            <a:noFill/>
            <a:miter lim="800000"/>
            <a:headEnd/>
            <a:tailEnd/>
          </a:ln>
        </p:spPr>
        <p:txBody>
          <a:bodyPr>
            <a:spAutoFit/>
          </a:bodyPr>
          <a:lstStyle/>
          <a:p>
            <a:r>
              <a:rPr lang="ja-JP" altLang="en-US" sz="2800" b="1">
                <a:solidFill>
                  <a:srgbClr val="FF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Righ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trips(down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7" grpId="0" animBg="1"/>
      <p:bldP spid="14" grpId="0" animBg="1"/>
      <p:bldP spid="15" grpId="0" animBg="1"/>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番号プレースホルダ 3"/>
          <p:cNvSpPr>
            <a:spLocks noGrp="1"/>
          </p:cNvSpPr>
          <p:nvPr>
            <p:ph type="sldNum" sz="quarter" idx="12"/>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34</a:t>
            </a:r>
          </a:p>
        </p:txBody>
      </p:sp>
      <p:sp>
        <p:nvSpPr>
          <p:cNvPr id="5124" name="Rectangle 3"/>
          <p:cNvSpPr>
            <a:spLocks noGrp="1" noChangeArrowheads="1"/>
          </p:cNvSpPr>
          <p:nvPr>
            <p:ph type="body" idx="4294967295"/>
          </p:nvPr>
        </p:nvSpPr>
        <p:spPr>
          <a:xfrm>
            <a:off x="341313" y="990600"/>
            <a:ext cx="8439150" cy="2817813"/>
          </a:xfrm>
        </p:spPr>
        <p:txBody>
          <a:bodyPr rtlCol="0">
            <a:normAutofit/>
          </a:bodyPr>
          <a:lstStyle/>
          <a:p>
            <a:pPr marL="430212" fontAlgn="auto">
              <a:lnSpc>
                <a:spcPts val="2400"/>
              </a:lnSpc>
              <a:spcAft>
                <a:spcPts val="0"/>
              </a:spcAft>
              <a:buClr>
                <a:schemeClr val="accent3"/>
              </a:buClr>
              <a:buFont typeface="Wingdings" pitchFamily="2" charset="2"/>
              <a:buChar char="l"/>
              <a:defRPr/>
            </a:pPr>
            <a:r>
              <a:rPr lang="en-US" altLang="ja-JP" sz="2400" dirty="0" smtClean="0"/>
              <a:t>Enhancing data collection segregated by sex among Japanese ministries</a:t>
            </a:r>
          </a:p>
          <a:p>
            <a:pPr marL="887412" lvl="1" indent="-342900" fontAlgn="auto">
              <a:lnSpc>
                <a:spcPts val="2200"/>
              </a:lnSpc>
              <a:spcAft>
                <a:spcPts val="0"/>
              </a:spcAft>
              <a:buClr>
                <a:schemeClr val="accent3"/>
              </a:buClr>
              <a:buFont typeface="ＭＳ ゴシック" pitchFamily="49" charset="-128"/>
              <a:buChar char="－"/>
              <a:defRPr/>
            </a:pPr>
            <a:r>
              <a:rPr lang="en-US" altLang="ja-JP" sz="2000" dirty="0"/>
              <a:t>“Basic Plan Concerning the Development of Official Statistics” and </a:t>
            </a:r>
            <a:r>
              <a:rPr lang="en-US" altLang="ja-JP" sz="2000" dirty="0" smtClean="0"/>
              <a:t>“</a:t>
            </a:r>
            <a:r>
              <a:rPr lang="en-US" altLang="ja-JP" sz="2000" dirty="0"/>
              <a:t>t</a:t>
            </a:r>
            <a:r>
              <a:rPr lang="en-US" altLang="ja-JP" sz="2000" dirty="0" smtClean="0"/>
              <a:t>he Third Basic </a:t>
            </a:r>
            <a:r>
              <a:rPr lang="en-US" altLang="ja-JP" sz="2000" dirty="0"/>
              <a:t>Plan for Gender </a:t>
            </a:r>
            <a:r>
              <a:rPr lang="en-US" altLang="ja-JP" sz="2000" dirty="0" smtClean="0"/>
              <a:t>Equality ” state the current objectives and strategies for gender statistics</a:t>
            </a:r>
          </a:p>
          <a:p>
            <a:pPr marL="887412" lvl="1" indent="-342900" fontAlgn="auto">
              <a:lnSpc>
                <a:spcPts val="2200"/>
              </a:lnSpc>
              <a:spcAft>
                <a:spcPts val="0"/>
              </a:spcAft>
              <a:buClr>
                <a:schemeClr val="accent3"/>
              </a:buClr>
              <a:buFont typeface="ＭＳ ゴシック" pitchFamily="49" charset="-128"/>
              <a:buChar char="－"/>
              <a:defRPr/>
            </a:pPr>
            <a:r>
              <a:rPr lang="en-US" altLang="ja-JP" sz="2000" dirty="0" smtClean="0"/>
              <a:t>Especially “the Third Basic Plan for Gender Equality” requires the government to publish the situation regarding performance objectives segregated by sex as much as possible </a:t>
            </a:r>
          </a:p>
        </p:txBody>
      </p:sp>
      <p:sp>
        <p:nvSpPr>
          <p:cNvPr id="6" name="Rectangle 3"/>
          <p:cNvSpPr txBox="1">
            <a:spLocks noChangeArrowheads="1"/>
          </p:cNvSpPr>
          <p:nvPr/>
        </p:nvSpPr>
        <p:spPr bwMode="auto">
          <a:xfrm>
            <a:off x="341313" y="3405188"/>
            <a:ext cx="8785225" cy="1081087"/>
          </a:xfrm>
          <a:prstGeom prst="rect">
            <a:avLst/>
          </a:prstGeom>
          <a:noFill/>
          <a:ln w="9525">
            <a:noFill/>
            <a:miter lim="800000"/>
            <a:headEnd/>
            <a:tailEnd/>
          </a:ln>
          <a:effectLst/>
        </p:spPr>
        <p:txBody>
          <a:bodyPr/>
          <a:lstStyle/>
          <a:p>
            <a:pPr marL="742950" lvl="1" indent="-285750">
              <a:spcBef>
                <a:spcPct val="20000"/>
              </a:spcBef>
              <a:buClr>
                <a:srgbClr val="003399"/>
              </a:buClr>
              <a:buSzPct val="50000"/>
              <a:buFont typeface="ＭＳ Ｐゴシック" charset="-128"/>
              <a:buChar char="－"/>
              <a:defRPr/>
            </a:pPr>
            <a:endParaRPr lang="ja-JP" altLang="ja-JP" sz="2400" kern="0" dirty="0">
              <a:solidFill>
                <a:srgbClr val="000000"/>
              </a:solidFill>
              <a:effectLst>
                <a:outerShdw blurRad="38100" dist="38100" dir="2700000" algn="tl">
                  <a:srgbClr val="FFFFFF"/>
                </a:outerShdw>
              </a:effectLst>
              <a:latin typeface="+mn-lt"/>
              <a:ea typeface="+mn-ea"/>
            </a:endParaRPr>
          </a:p>
        </p:txBody>
      </p:sp>
      <p:sp>
        <p:nvSpPr>
          <p:cNvPr id="9" name="角丸四角形 8"/>
          <p:cNvSpPr/>
          <p:nvPr/>
        </p:nvSpPr>
        <p:spPr>
          <a:xfrm>
            <a:off x="601663" y="4087813"/>
            <a:ext cx="8208962" cy="539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buClr>
                <a:schemeClr val="bg1"/>
              </a:buClr>
              <a:buSzPct val="100000"/>
              <a:buFont typeface="ＭＳ ゴシック" pitchFamily="49" charset="-128"/>
              <a:buChar char="－"/>
              <a:defRPr/>
            </a:pPr>
            <a:r>
              <a:rPr lang="en-US" altLang="ja-JP" sz="2200" dirty="0">
                <a:solidFill>
                  <a:srgbClr val="FF0000"/>
                </a:solidFill>
                <a:ea typeface="HGPｺﾞｼｯｸE" pitchFamily="50" charset="-128"/>
              </a:rPr>
              <a:t>to  analyze the differences </a:t>
            </a:r>
            <a:r>
              <a:rPr lang="en-US" altLang="ja-JP" sz="2200" dirty="0">
                <a:solidFill>
                  <a:srgbClr val="FF0000"/>
                </a:solidFill>
              </a:rPr>
              <a:t>in</a:t>
            </a:r>
            <a:r>
              <a:rPr lang="ja-JP" altLang="en-US" sz="2200" dirty="0">
                <a:solidFill>
                  <a:srgbClr val="FF0000"/>
                </a:solidFill>
              </a:rPr>
              <a:t> </a:t>
            </a:r>
            <a:r>
              <a:rPr lang="en-US" altLang="ja-JP" sz="2200" dirty="0">
                <a:solidFill>
                  <a:srgbClr val="FF0000"/>
                </a:solidFill>
              </a:rPr>
              <a:t>situations </a:t>
            </a:r>
            <a:r>
              <a:rPr lang="en-US" altLang="ja-JP" sz="2200" dirty="0"/>
              <a:t>between men &amp; women</a:t>
            </a:r>
            <a:endParaRPr lang="ja-JP" altLang="ja-JP" sz="2200" dirty="0"/>
          </a:p>
        </p:txBody>
      </p:sp>
      <p:sp>
        <p:nvSpPr>
          <p:cNvPr id="10" name="角丸四角形 9"/>
          <p:cNvSpPr/>
          <p:nvPr/>
        </p:nvSpPr>
        <p:spPr>
          <a:xfrm>
            <a:off x="601663" y="4737100"/>
            <a:ext cx="8208962"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spcBef>
                <a:spcPct val="20000"/>
              </a:spcBef>
              <a:buClr>
                <a:schemeClr val="bg1"/>
              </a:buClr>
              <a:buSzPct val="100000"/>
              <a:buFont typeface="ＭＳ Ｐゴシック" charset="-128"/>
              <a:buChar char="－"/>
              <a:defRPr/>
            </a:pPr>
            <a:r>
              <a:rPr lang="en-US" altLang="ja-JP" sz="2200" kern="0" dirty="0">
                <a:solidFill>
                  <a:srgbClr val="FF0000"/>
                </a:solidFill>
              </a:rPr>
              <a:t>to measure the distribution of resources and benefit </a:t>
            </a:r>
            <a:endParaRPr lang="en-US" altLang="ja-JP" sz="2200" kern="0" dirty="0">
              <a:solidFill>
                <a:srgbClr val="FF0000"/>
              </a:solidFill>
            </a:endParaRPr>
          </a:p>
          <a:p>
            <a:pPr indent="363538">
              <a:lnSpc>
                <a:spcPts val="2200"/>
              </a:lnSpc>
              <a:spcBef>
                <a:spcPts val="0"/>
              </a:spcBef>
              <a:buClr>
                <a:srgbClr val="003399"/>
              </a:buClr>
              <a:buSzPct val="50000"/>
              <a:defRPr/>
            </a:pPr>
            <a:r>
              <a:rPr lang="en-US" altLang="ja-JP" sz="2400" kern="0" dirty="0">
                <a:solidFill>
                  <a:schemeClr val="bg1"/>
                </a:solidFill>
              </a:rPr>
              <a:t>between </a:t>
            </a:r>
            <a:r>
              <a:rPr lang="en-US" altLang="ja-JP" sz="2400" kern="0" dirty="0">
                <a:solidFill>
                  <a:schemeClr val="bg1"/>
                </a:solidFill>
              </a:rPr>
              <a:t>men &amp; women</a:t>
            </a:r>
            <a:endParaRPr lang="ja-JP" altLang="ja-JP" sz="2400" kern="0" dirty="0">
              <a:solidFill>
                <a:schemeClr val="bg1"/>
              </a:solidFill>
            </a:endParaRPr>
          </a:p>
        </p:txBody>
      </p:sp>
      <p:sp>
        <p:nvSpPr>
          <p:cNvPr id="11" name="角丸四角形 10"/>
          <p:cNvSpPr/>
          <p:nvPr/>
        </p:nvSpPr>
        <p:spPr>
          <a:xfrm>
            <a:off x="630238" y="5589588"/>
            <a:ext cx="8208962" cy="57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buClr>
                <a:schemeClr val="bg1"/>
              </a:buClr>
              <a:buSzPct val="100000"/>
              <a:buFont typeface="ＭＳ ゴシック" pitchFamily="49" charset="-128"/>
              <a:buChar char="－"/>
              <a:defRPr/>
            </a:pPr>
            <a:r>
              <a:rPr lang="en-US" altLang="ja-JP" sz="2200" kern="0" dirty="0">
                <a:solidFill>
                  <a:srgbClr val="FF0000"/>
                </a:solidFill>
              </a:rPr>
              <a:t>to assist policy making </a:t>
            </a:r>
            <a:r>
              <a:rPr lang="en-US" altLang="ja-JP" sz="2200" kern="0" dirty="0">
                <a:solidFill>
                  <a:schemeClr val="bg1"/>
                </a:solidFill>
              </a:rPr>
              <a:t>to improve gender </a:t>
            </a:r>
            <a:r>
              <a:rPr lang="en-US" altLang="ja-JP" sz="2200" kern="0" dirty="0">
                <a:solidFill>
                  <a:schemeClr val="bg1"/>
                </a:solidFill>
              </a:rPr>
              <a:t>equality</a:t>
            </a:r>
            <a:endParaRPr lang="en-US" altLang="ja-JP" sz="2200" kern="0" dirty="0">
              <a:solidFill>
                <a:srgbClr val="FF0000"/>
              </a:solidFill>
            </a:endParaRPr>
          </a:p>
        </p:txBody>
      </p:sp>
      <p:sp>
        <p:nvSpPr>
          <p:cNvPr id="12" name="角丸四角形 11"/>
          <p:cNvSpPr/>
          <p:nvPr/>
        </p:nvSpPr>
        <p:spPr>
          <a:xfrm>
            <a:off x="341313" y="493713"/>
            <a:ext cx="5321300" cy="395287"/>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The </a:t>
            </a:r>
            <a:r>
              <a:rPr lang="en-US" altLang="ja-JP" sz="2400" dirty="0"/>
              <a:t>gender statistics in </a:t>
            </a:r>
            <a:r>
              <a:rPr lang="en-US" altLang="ja-JP" sz="2400" dirty="0"/>
              <a:t>Japan</a:t>
            </a:r>
          </a:p>
        </p:txBody>
      </p:sp>
      <p:sp>
        <p:nvSpPr>
          <p:cNvPr id="13" name="Rectangle 3"/>
          <p:cNvSpPr txBox="1">
            <a:spLocks noChangeArrowheads="1"/>
          </p:cNvSpPr>
          <p:nvPr/>
        </p:nvSpPr>
        <p:spPr>
          <a:xfrm>
            <a:off x="336550" y="3581400"/>
            <a:ext cx="8439150" cy="5048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30212" fontAlgn="auto">
              <a:spcAft>
                <a:spcPts val="0"/>
              </a:spcAft>
              <a:buClr>
                <a:schemeClr val="accent3"/>
              </a:buClr>
              <a:buFont typeface="Wingdings" pitchFamily="2" charset="2"/>
              <a:buChar char="l"/>
              <a:defRPr/>
            </a:pPr>
            <a:r>
              <a:rPr lang="en-US" altLang="ja-JP" sz="2400" dirty="0" smtClean="0"/>
              <a:t>Such data make it possible</a:t>
            </a:r>
            <a:endParaRPr lang="ja-JP" altLang="ja-JP"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スライド番号プレースホルダ 3"/>
          <p:cNvSpPr>
            <a:spLocks noGrp="1"/>
          </p:cNvSpPr>
          <p:nvPr>
            <p:ph type="sldNum" sz="quarter" idx="12"/>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35</a:t>
            </a:r>
          </a:p>
        </p:txBody>
      </p:sp>
      <p:graphicFrame>
        <p:nvGraphicFramePr>
          <p:cNvPr id="6183" name="Group 39"/>
          <p:cNvGraphicFramePr>
            <a:graphicFrameLocks noGrp="1"/>
          </p:cNvGraphicFramePr>
          <p:nvPr/>
        </p:nvGraphicFramePr>
        <p:xfrm>
          <a:off x="107950" y="1196975"/>
          <a:ext cx="8880475" cy="4999038"/>
        </p:xfrm>
        <a:graphic>
          <a:graphicData uri="http://schemas.openxmlformats.org/drawingml/2006/table">
            <a:tbl>
              <a:tblPr/>
              <a:tblGrid>
                <a:gridCol w="4973638"/>
                <a:gridCol w="2251075"/>
                <a:gridCol w="1655762"/>
              </a:tblGrid>
              <a:tr h="858431">
                <a:tc>
                  <a:txBody>
                    <a:bodyPr/>
                    <a:lstStyle/>
                    <a:p>
                      <a:pPr marL="0" marR="0" lvl="0" indent="0" algn="ctr" defTabSz="914400" rtl="0" eaLnBrk="1" fontAlgn="base" latinLnBrk="0" hangingPunct="1">
                        <a:lnSpc>
                          <a:spcPct val="150000"/>
                        </a:lnSpc>
                        <a:spcBef>
                          <a:spcPct val="20000"/>
                        </a:spcBef>
                        <a:spcAft>
                          <a:spcPct val="0"/>
                        </a:spcAft>
                        <a:buClr>
                          <a:srgbClr val="3333CC"/>
                        </a:buClr>
                        <a:buSzPct val="70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20000"/>
                        </a:spcBef>
                        <a:spcAft>
                          <a:spcPct val="0"/>
                        </a:spcAft>
                        <a:buClr>
                          <a:srgbClr val="3333CC"/>
                        </a:buClr>
                        <a:buSzPct val="70000"/>
                        <a:buFont typeface="Wingdings" pitchFamily="2" charset="2"/>
                        <a:buNone/>
                        <a:tabLst/>
                      </a:pPr>
                      <a:r>
                        <a:rPr kumimoji="1" lang="en-US" altLang="ja-JP" sz="2400" b="0" i="0" u="none" strike="noStrike" cap="none" normalizeH="0" baseline="0" dirty="0" smtClean="0">
                          <a:ln>
                            <a:noFill/>
                          </a:ln>
                          <a:solidFill>
                            <a:schemeClr val="tx1"/>
                          </a:solidFill>
                          <a:effectLst/>
                          <a:latin typeface="Arial" charset="0"/>
                          <a:ea typeface="ＭＳ Ｐゴシック" charset="-128"/>
                        </a:rPr>
                        <a:t>Ministry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
                          <a:srgbClr val="3333CC"/>
                        </a:buClr>
                        <a:buSzPct val="70000"/>
                        <a:buFont typeface="Wingdings" pitchFamily="2" charset="2"/>
                        <a:buNone/>
                        <a:tabLst/>
                      </a:pPr>
                      <a:r>
                        <a:rPr kumimoji="1" lang="en-US" altLang="ja-JP" sz="2000" b="0" i="0" u="none" strike="noStrike" cap="none" normalizeH="0" baseline="0" dirty="0" smtClean="0">
                          <a:ln>
                            <a:noFill/>
                          </a:ln>
                          <a:solidFill>
                            <a:srgbClr val="FF0000"/>
                          </a:solidFill>
                          <a:effectLst/>
                          <a:latin typeface="Arial" charset="0"/>
                          <a:ea typeface="ＭＳ Ｐゴシック" charset="-128"/>
                        </a:rPr>
                        <a:t>Sex-segregated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115960">
                <a:tc>
                  <a:txBody>
                    <a:bodyPr/>
                    <a:lstStyle/>
                    <a:p>
                      <a:pPr marL="88900" marR="0" lvl="0" indent="-88900" algn="l" defTabSz="914400" rtl="0" eaLnBrk="1" fontAlgn="base" latinLnBrk="0" hangingPunct="1">
                        <a:lnSpc>
                          <a:spcPct val="80000"/>
                        </a:lnSpc>
                        <a:spcBef>
                          <a:spcPct val="30000"/>
                        </a:spcBef>
                        <a:spcAft>
                          <a:spcPct val="0"/>
                        </a:spcAft>
                        <a:buClr>
                          <a:srgbClr val="3333CC"/>
                        </a:buClr>
                        <a:buSzPct val="70000"/>
                        <a:buFont typeface="Wingdings" pitchFamily="2" charset="2"/>
                        <a:buChar char="n"/>
                        <a:tabLst/>
                      </a:pPr>
                      <a:r>
                        <a:rPr kumimoji="1" lang="en-US" altLang="ja-JP" sz="2000" b="1"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 </a:t>
                      </a:r>
                      <a:r>
                        <a:rPr kumimoji="1" lang="en-US" altLang="ja-JP" sz="2000" b="1" i="0" u="none" strike="noStrike" cap="none" normalizeH="0" baseline="0" dirty="0" smtClean="0">
                          <a:ln>
                            <a:noFill/>
                          </a:ln>
                          <a:solidFill>
                            <a:schemeClr val="tx1"/>
                          </a:solidFill>
                          <a:effectLst/>
                          <a:latin typeface="Arial" charset="0"/>
                          <a:ea typeface="ＭＳ Ｐゴシック" charset="-128"/>
                        </a:rPr>
                        <a:t>Population Census</a:t>
                      </a:r>
                    </a:p>
                    <a:p>
                      <a:pPr marL="88900" marR="0" lvl="0" indent="-88900" algn="l" defTabSz="914400" rtl="0" eaLnBrk="1" fontAlgn="base" latinLnBrk="0" hangingPunct="1">
                        <a:lnSpc>
                          <a:spcPct val="80000"/>
                        </a:lnSpc>
                        <a:spcBef>
                          <a:spcPct val="20000"/>
                        </a:spcBef>
                        <a:spcAft>
                          <a:spcPct val="0"/>
                        </a:spcAft>
                        <a:buClr>
                          <a:srgbClr val="3333CC"/>
                        </a:buClr>
                        <a:buSzPct val="70000"/>
                        <a:buFont typeface="Wingdings" pitchFamily="2" charset="2"/>
                        <a:buChar char="n"/>
                        <a:tabLst/>
                      </a:pPr>
                      <a:r>
                        <a:rPr kumimoji="1" lang="en-US" altLang="ja-JP" sz="2000" b="1" i="0" u="none" strike="noStrike" cap="none" normalizeH="0" baseline="0" dirty="0" smtClean="0">
                          <a:ln>
                            <a:noFill/>
                          </a:ln>
                          <a:solidFill>
                            <a:schemeClr val="tx1"/>
                          </a:solidFill>
                          <a:effectLst/>
                          <a:latin typeface="Arial" charset="0"/>
                          <a:ea typeface="ＭＳ Ｐゴシック" charset="-128"/>
                        </a:rPr>
                        <a:t> </a:t>
                      </a:r>
                      <a:r>
                        <a:rPr kumimoji="1" lang="en-US" altLang="ja-JP" sz="2000" b="1" i="0" u="none" strike="noStrike" cap="none" normalizeH="0" baseline="0" dirty="0" err="1" smtClean="0">
                          <a:ln>
                            <a:noFill/>
                          </a:ln>
                          <a:solidFill>
                            <a:schemeClr val="tx1"/>
                          </a:solidFill>
                          <a:effectLst/>
                          <a:latin typeface="Arial" charset="0"/>
                          <a:ea typeface="ＭＳ Ｐゴシック" charset="-128"/>
                        </a:rPr>
                        <a:t>Labour</a:t>
                      </a:r>
                      <a:r>
                        <a:rPr kumimoji="1" lang="en-US" altLang="ja-JP" sz="2000" b="1" i="0" u="none" strike="noStrike" cap="none" normalizeH="0" baseline="0" dirty="0" smtClean="0">
                          <a:ln>
                            <a:noFill/>
                          </a:ln>
                          <a:solidFill>
                            <a:schemeClr val="tx1"/>
                          </a:solidFill>
                          <a:effectLst/>
                          <a:latin typeface="Arial" charset="0"/>
                          <a:ea typeface="ＭＳ Ｐゴシック" charset="-128"/>
                        </a:rPr>
                        <a:t> Force Survey</a:t>
                      </a:r>
                    </a:p>
                    <a:p>
                      <a:pPr marL="88900" marR="0" lvl="0" indent="-88900" algn="l" defTabSz="914400" rtl="0" eaLnBrk="1" fontAlgn="base" latinLnBrk="0" hangingPunct="1">
                        <a:lnSpc>
                          <a:spcPct val="80000"/>
                        </a:lnSpc>
                        <a:spcBef>
                          <a:spcPct val="20000"/>
                        </a:spcBef>
                        <a:spcAft>
                          <a:spcPct val="0"/>
                        </a:spcAft>
                        <a:buClr>
                          <a:srgbClr val="3333CC"/>
                        </a:buClr>
                        <a:buSzPct val="70000"/>
                        <a:buFont typeface="Wingdings" pitchFamily="2" charset="2"/>
                        <a:buChar char="n"/>
                        <a:tabLst/>
                      </a:pPr>
                      <a:r>
                        <a:rPr kumimoji="1" lang="en-US" altLang="ja-JP" sz="2000" b="1" i="0" u="none" strike="noStrike" cap="none" normalizeH="0" baseline="0" dirty="0" smtClean="0">
                          <a:ln>
                            <a:noFill/>
                          </a:ln>
                          <a:solidFill>
                            <a:schemeClr val="tx1"/>
                          </a:solidFill>
                          <a:effectLst/>
                          <a:latin typeface="Arial" charset="0"/>
                          <a:ea typeface="ＭＳ Ｐゴシック" charset="-128"/>
                        </a:rPr>
                        <a:t> Family Income and Expenditure  </a:t>
                      </a:r>
                    </a:p>
                    <a:p>
                      <a:pPr marL="0" marR="0" lvl="0" indent="0" algn="l" defTabSz="914400" rtl="0" eaLnBrk="1" fontAlgn="base" latinLnBrk="0" hangingPunct="1">
                        <a:lnSpc>
                          <a:spcPct val="80000"/>
                        </a:lnSpc>
                        <a:spcBef>
                          <a:spcPts val="0"/>
                        </a:spcBef>
                        <a:spcAft>
                          <a:spcPct val="0"/>
                        </a:spcAft>
                        <a:buClr>
                          <a:srgbClr val="3333CC"/>
                        </a:buClr>
                        <a:buSzPct val="70000"/>
                        <a:buFont typeface="Wingdings" pitchFamily="2" charset="2"/>
                        <a:buNone/>
                        <a:tabLst/>
                      </a:pPr>
                      <a:r>
                        <a:rPr kumimoji="1" lang="en-US" altLang="ja-JP" sz="2000" b="1" i="0" u="none" strike="noStrike" cap="none" normalizeH="0" baseline="0" dirty="0" smtClean="0">
                          <a:ln>
                            <a:noFill/>
                          </a:ln>
                          <a:solidFill>
                            <a:schemeClr val="tx1"/>
                          </a:solidFill>
                          <a:effectLst/>
                          <a:latin typeface="Arial" charset="0"/>
                          <a:ea typeface="ＭＳ Ｐゴシック" charset="-128"/>
                        </a:rPr>
                        <a:t>   Survey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endParaRPr kumimoji="1" lang="en-US" altLang="ja-JP" sz="20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rgbClr val="3333CC"/>
                        </a:buClr>
                        <a:buSzPct val="70000"/>
                        <a:buFont typeface="Wingdings" pitchFamily="2" charset="2"/>
                        <a:buNone/>
                        <a:tabLst/>
                      </a:pPr>
                      <a:r>
                        <a:rPr kumimoji="1" lang="ja-JP" altLang="en-US" sz="2000" b="1" i="0" u="none" strike="noStrike" cap="none" normalizeH="0" baseline="0" dirty="0" smtClean="0">
                          <a:ln>
                            <a:noFill/>
                          </a:ln>
                          <a:solidFill>
                            <a:srgbClr val="FF0000"/>
                          </a:solidFill>
                          <a:effectLst/>
                          <a:latin typeface="Arial" charset="0"/>
                          <a:ea typeface="ＭＳ Ｐゴシック" charset="-128"/>
                        </a:rPr>
                        <a:t>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58731">
                <a:tc>
                  <a:txBody>
                    <a:bodyPr/>
                    <a:lstStyle/>
                    <a:p>
                      <a:pPr marL="176213" marR="0" lvl="0" indent="-176213" algn="l" defTabSz="914400" rtl="0" eaLnBrk="1" fontAlgn="base" latinLnBrk="0" hangingPunct="1">
                        <a:lnSpc>
                          <a:spcPct val="80000"/>
                        </a:lnSpc>
                        <a:spcBef>
                          <a:spcPct val="20000"/>
                        </a:spcBef>
                        <a:spcAft>
                          <a:spcPct val="0"/>
                        </a:spcAft>
                        <a:buClr>
                          <a:srgbClr val="3333CC"/>
                        </a:buClr>
                        <a:buSzPct val="70000"/>
                        <a:buFont typeface="Wingdings" pitchFamily="2" charset="2"/>
                        <a:buChar char="n"/>
                        <a:tabLst/>
                      </a:pPr>
                      <a:r>
                        <a:rPr kumimoji="1" lang="en-US" altLang="ja-JP" sz="2000" b="1" i="0" u="none" strike="noStrike" cap="none" normalizeH="0" baseline="0" dirty="0" smtClean="0">
                          <a:ln>
                            <a:noFill/>
                          </a:ln>
                          <a:solidFill>
                            <a:schemeClr val="tx1"/>
                          </a:solidFill>
                          <a:effectLst/>
                          <a:latin typeface="Arial" charset="0"/>
                          <a:ea typeface="ＭＳ Ｐゴシック" charset="-128"/>
                        </a:rPr>
                        <a:t>Comprehensive Survey of Living Conditions</a:t>
                      </a:r>
                    </a:p>
                    <a:p>
                      <a:pPr marL="176213" marR="0" lvl="0" indent="-176213" algn="l" defTabSz="914400" rtl="0" eaLnBrk="1" fontAlgn="base" latinLnBrk="0" hangingPunct="1">
                        <a:lnSpc>
                          <a:spcPct val="80000"/>
                        </a:lnSpc>
                        <a:spcBef>
                          <a:spcPct val="20000"/>
                        </a:spcBef>
                        <a:spcAft>
                          <a:spcPct val="0"/>
                        </a:spcAft>
                        <a:buClr>
                          <a:srgbClr val="3333CC"/>
                        </a:buClr>
                        <a:buSzPct val="70000"/>
                        <a:buFont typeface="Wingdings" pitchFamily="2" charset="2"/>
                        <a:buChar char="n"/>
                        <a:tabLst/>
                      </a:pPr>
                      <a:r>
                        <a:rPr kumimoji="1" lang="en-US" altLang="en-US" sz="2000" b="1" i="0" u="none" strike="noStrike" cap="none" normalizeH="0" baseline="0" dirty="0" smtClean="0">
                          <a:ln>
                            <a:noFill/>
                          </a:ln>
                          <a:solidFill>
                            <a:schemeClr val="tx1"/>
                          </a:solidFill>
                          <a:effectLst/>
                          <a:latin typeface="Arial" charset="0"/>
                          <a:ea typeface="ＭＳ Ｐゴシック" charset="-128"/>
                        </a:rPr>
                        <a:t>Longitudinal Survey of Adults in 21st Century</a:t>
                      </a:r>
                      <a:endParaRPr kumimoji="1" lang="ja-JP" altLang="en-US" sz="2000" b="1"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endParaRPr kumimoji="1" lang="ja-JP" altLang="en-US" sz="20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rgbClr val="3333CC"/>
                        </a:buClr>
                        <a:buSzPct val="70000"/>
                        <a:buFont typeface="Wingdings" pitchFamily="2" charset="2"/>
                        <a:buNone/>
                        <a:tabLst/>
                      </a:pPr>
                      <a:endParaRPr kumimoji="1" lang="ja-JP" altLang="en-US" sz="2000" b="1" i="0" u="none" strike="noStrike" cap="none" normalizeH="0" baseline="0" dirty="0" smtClean="0">
                        <a:ln>
                          <a:noFill/>
                        </a:ln>
                        <a:solidFill>
                          <a:srgbClr val="FF0000"/>
                        </a:solidFill>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ja-JP" altLang="en-US" sz="2000" b="1" i="0" u="none" strike="noStrike" cap="none" normalizeH="0" baseline="0" dirty="0" smtClean="0">
                          <a:ln>
                            <a:noFill/>
                          </a:ln>
                          <a:solidFill>
                            <a:srgbClr val="FF0000"/>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115960">
                <a:tc>
                  <a:txBody>
                    <a:bodyPr/>
                    <a:lstStyle/>
                    <a:p>
                      <a:pPr marL="176213" marR="0" lvl="0" indent="-176213" algn="l" defTabSz="914400" rtl="0" eaLnBrk="1" fontAlgn="base" latinLnBrk="0" hangingPunct="1">
                        <a:lnSpc>
                          <a:spcPct val="100000"/>
                        </a:lnSpc>
                        <a:spcBef>
                          <a:spcPct val="20000"/>
                        </a:spcBef>
                        <a:spcAft>
                          <a:spcPct val="0"/>
                        </a:spcAft>
                        <a:buClr>
                          <a:srgbClr val="3333CC"/>
                        </a:buClr>
                        <a:buSzPct val="70000"/>
                        <a:buFont typeface="Wingdings" pitchFamily="2" charset="2"/>
                        <a:buChar char="n"/>
                        <a:tabLst/>
                      </a:pPr>
                      <a:r>
                        <a:rPr kumimoji="1" lang="en-US" altLang="ja-JP" sz="2000" b="1" i="0" u="none" strike="noStrike" cap="none" normalizeH="0" baseline="0" dirty="0" smtClean="0">
                          <a:ln>
                            <a:noFill/>
                          </a:ln>
                          <a:solidFill>
                            <a:schemeClr val="tx1"/>
                          </a:solidFill>
                          <a:effectLst/>
                          <a:latin typeface="Arial" charset="0"/>
                          <a:ea typeface="ＭＳ Ｐゴシック" charset="-128"/>
                        </a:rPr>
                        <a:t>Japan's Education at a Glance</a:t>
                      </a:r>
                    </a:p>
                    <a:p>
                      <a:pPr marL="176213" marR="0" lvl="0" indent="-176213" algn="l" defTabSz="914400" rtl="0" eaLnBrk="1" fontAlgn="base" latinLnBrk="0" hangingPunct="1">
                        <a:lnSpc>
                          <a:spcPct val="80000"/>
                        </a:lnSpc>
                        <a:spcBef>
                          <a:spcPct val="20000"/>
                        </a:spcBef>
                        <a:spcAft>
                          <a:spcPct val="0"/>
                        </a:spcAft>
                        <a:buClr>
                          <a:srgbClr val="3333CC"/>
                        </a:buClr>
                        <a:buSzPct val="70000"/>
                        <a:buFont typeface="Wingdings" pitchFamily="2" charset="2"/>
                        <a:buChar char="n"/>
                        <a:tabLst/>
                      </a:pPr>
                      <a:r>
                        <a:rPr kumimoji="1" lang="en-US" altLang="ja-JP" sz="2000" b="1" i="0" u="none" strike="noStrike" cap="none" normalizeH="0" baseline="0" dirty="0" smtClean="0">
                          <a:ln>
                            <a:noFill/>
                          </a:ln>
                          <a:solidFill>
                            <a:schemeClr val="tx1"/>
                          </a:solidFill>
                          <a:effectLst/>
                          <a:latin typeface="Arial" charset="0"/>
                          <a:ea typeface="ＭＳ Ｐゴシック" charset="-128"/>
                        </a:rPr>
                        <a:t>Survey on Full Time Equivalent (FTE) data for Research Staff members in Higher Education Organization</a:t>
                      </a:r>
                      <a:endParaRPr kumimoji="1" lang="ja-JP" altLang="en-US" sz="2000" b="1"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endParaRPr kumimoji="1" lang="ja-JP" altLang="en-US" sz="20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50000"/>
                        </a:spcBef>
                        <a:spcAft>
                          <a:spcPct val="0"/>
                        </a:spcAft>
                        <a:buClr>
                          <a:srgbClr val="3333CC"/>
                        </a:buClr>
                        <a:buSzPct val="70000"/>
                        <a:buFont typeface="Wingdings" pitchFamily="2" charset="2"/>
                        <a:buNone/>
                        <a:tabLst/>
                      </a:pPr>
                      <a:endParaRPr kumimoji="1" lang="ja-JP" altLang="en-US" sz="2000" b="1" i="0" u="none" strike="noStrike" cap="none" normalizeH="0" baseline="0" dirty="0" smtClean="0">
                        <a:ln>
                          <a:noFill/>
                        </a:ln>
                        <a:solidFill>
                          <a:srgbClr val="FF0000"/>
                        </a:solidFill>
                        <a:effectLst/>
                        <a:latin typeface="Arial" charset="0"/>
                        <a:ea typeface="ＭＳ Ｐゴシック" charset="-128"/>
                      </a:endParaRPr>
                    </a:p>
                    <a:p>
                      <a:pPr marL="0" marR="0" lvl="0" indent="0" algn="ctr" defTabSz="914400" rtl="0" eaLnBrk="1" fontAlgn="base" latinLnBrk="0" hangingPunct="1">
                        <a:lnSpc>
                          <a:spcPct val="100000"/>
                        </a:lnSpc>
                        <a:spcBef>
                          <a:spcPct val="50000"/>
                        </a:spcBef>
                        <a:spcAft>
                          <a:spcPct val="0"/>
                        </a:spcAft>
                        <a:buClr>
                          <a:srgbClr val="3333CC"/>
                        </a:buClr>
                        <a:buSzPct val="70000"/>
                        <a:buFont typeface="Wingdings" pitchFamily="2" charset="2"/>
                        <a:buNone/>
                        <a:tabLst/>
                      </a:pPr>
                      <a:r>
                        <a:rPr kumimoji="1" lang="ja-JP" altLang="en-US" sz="2000" b="1" i="0" u="none" strike="noStrike" cap="none" normalizeH="0" baseline="0" dirty="0" smtClean="0">
                          <a:ln>
                            <a:noFill/>
                          </a:ln>
                          <a:solidFill>
                            <a:srgbClr val="FF0000"/>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43673">
                <a:tc>
                  <a:txBody>
                    <a:bodyPr/>
                    <a:lstStyle/>
                    <a:p>
                      <a:pPr marL="176213" marR="0" lvl="0" indent="-176213" algn="l" defTabSz="914400" rtl="0" eaLnBrk="1" fontAlgn="base" latinLnBrk="0" hangingPunct="1">
                        <a:lnSpc>
                          <a:spcPct val="80000"/>
                        </a:lnSpc>
                        <a:spcBef>
                          <a:spcPct val="20000"/>
                        </a:spcBef>
                        <a:spcAft>
                          <a:spcPct val="0"/>
                        </a:spcAft>
                        <a:buClr>
                          <a:srgbClr val="3333CC"/>
                        </a:buClr>
                        <a:buSzPct val="70000"/>
                        <a:buFont typeface="Wingdings" pitchFamily="2" charset="2"/>
                        <a:buChar char="n"/>
                        <a:tabLst/>
                      </a:pPr>
                      <a:r>
                        <a:rPr kumimoji="1" lang="en-US" altLang="ja-JP" sz="2000" b="1" i="0" u="none" strike="noStrike" cap="none" normalizeH="0" baseline="0" dirty="0" smtClean="0">
                          <a:ln>
                            <a:noFill/>
                          </a:ln>
                          <a:solidFill>
                            <a:schemeClr val="tx1"/>
                          </a:solidFill>
                          <a:effectLst/>
                          <a:latin typeface="Arial" charset="0"/>
                          <a:ea typeface="ＭＳ Ｐゴシック" charset="-128"/>
                        </a:rPr>
                        <a:t>Survey on Violence Between Men and Women</a:t>
                      </a:r>
                      <a:endParaRPr kumimoji="1" lang="ja-JP" altLang="en-US" sz="2000" b="1"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20000"/>
                        </a:lnSpc>
                        <a:spcBef>
                          <a:spcPct val="20000"/>
                        </a:spcBef>
                        <a:spcAft>
                          <a:spcPct val="0"/>
                        </a:spcAft>
                        <a:buClr>
                          <a:srgbClr val="3333CC"/>
                        </a:buClr>
                        <a:buSzPct val="70000"/>
                        <a:buFont typeface="Wingdings" pitchFamily="2" charset="2"/>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Cabinet Office</a:t>
                      </a:r>
                      <a:r>
                        <a:rPr kumimoji="1" lang="en-US" altLang="ja-JP" sz="2000" b="1" i="0" u="none" strike="noStrike" cap="none" normalizeH="0" baseline="0" dirty="0" smtClean="0">
                          <a:ln>
                            <a:noFill/>
                          </a:ln>
                          <a:solidFill>
                            <a:schemeClr val="tx1"/>
                          </a:solidFill>
                          <a:effectLst/>
                          <a:latin typeface="Arial" charset="0"/>
                          <a:ea typeface="ＭＳ Ｐゴシック" charset="-128"/>
                        </a:rPr>
                        <a:t> </a:t>
                      </a:r>
                      <a:endParaRPr kumimoji="1" lang="ja-JP" altLang="en-US" sz="2000" b="1"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ja-JP" altLang="en-US" sz="2000" b="1" i="0" u="none" strike="noStrike" cap="none" normalizeH="0" baseline="0" dirty="0" smtClean="0">
                          <a:ln>
                            <a:noFill/>
                          </a:ln>
                          <a:solidFill>
                            <a:srgbClr val="FF0000"/>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5324" name="Text Box 86"/>
          <p:cNvSpPr txBox="1">
            <a:spLocks noChangeArrowheads="1"/>
          </p:cNvSpPr>
          <p:nvPr/>
        </p:nvSpPr>
        <p:spPr bwMode="auto">
          <a:xfrm>
            <a:off x="5065713" y="2276475"/>
            <a:ext cx="2447925" cy="946150"/>
          </a:xfrm>
          <a:prstGeom prst="rect">
            <a:avLst/>
          </a:prstGeom>
          <a:noFill/>
          <a:ln w="9525">
            <a:noFill/>
            <a:miter lim="800000"/>
            <a:headEnd/>
            <a:tailEnd/>
          </a:ln>
        </p:spPr>
        <p:txBody>
          <a:bodyPr>
            <a:spAutoFit/>
          </a:bodyPr>
          <a:lstStyle/>
          <a:p>
            <a:pPr eaLnBrk="0" hangingPunct="0">
              <a:lnSpc>
                <a:spcPct val="80000"/>
              </a:lnSpc>
              <a:spcBef>
                <a:spcPct val="20000"/>
              </a:spcBef>
              <a:buClr>
                <a:srgbClr val="000000"/>
              </a:buClr>
              <a:buSzPct val="80000"/>
              <a:buFont typeface="Wingdings" pitchFamily="2" charset="2"/>
              <a:buNone/>
            </a:pPr>
            <a:r>
              <a:rPr lang="en-US" altLang="ja-JP" sz="2000">
                <a:solidFill>
                  <a:srgbClr val="000000"/>
                </a:solidFill>
              </a:rPr>
              <a:t>Ministry of </a:t>
            </a:r>
          </a:p>
          <a:p>
            <a:pPr eaLnBrk="0" hangingPunct="0">
              <a:lnSpc>
                <a:spcPct val="80000"/>
              </a:lnSpc>
              <a:spcBef>
                <a:spcPct val="20000"/>
              </a:spcBef>
              <a:buClr>
                <a:srgbClr val="000000"/>
              </a:buClr>
              <a:buSzPct val="80000"/>
              <a:buFont typeface="Wingdings" pitchFamily="2" charset="2"/>
              <a:buNone/>
            </a:pPr>
            <a:r>
              <a:rPr lang="en-US" altLang="ja-JP" sz="2000">
                <a:solidFill>
                  <a:srgbClr val="000000"/>
                </a:solidFill>
              </a:rPr>
              <a:t>Internal Affairs and</a:t>
            </a:r>
          </a:p>
          <a:p>
            <a:pPr eaLnBrk="0" hangingPunct="0">
              <a:lnSpc>
                <a:spcPct val="80000"/>
              </a:lnSpc>
              <a:spcBef>
                <a:spcPct val="20000"/>
              </a:spcBef>
              <a:buClr>
                <a:srgbClr val="000000"/>
              </a:buClr>
              <a:buSzPct val="80000"/>
              <a:buFont typeface="Wingdings" pitchFamily="2" charset="2"/>
              <a:buNone/>
            </a:pPr>
            <a:r>
              <a:rPr lang="en-US" altLang="ja-JP" sz="2000">
                <a:solidFill>
                  <a:srgbClr val="000000"/>
                </a:solidFill>
              </a:rPr>
              <a:t>Communications </a:t>
            </a:r>
          </a:p>
        </p:txBody>
      </p:sp>
      <p:sp>
        <p:nvSpPr>
          <p:cNvPr id="55325" name="Text Box 87"/>
          <p:cNvSpPr txBox="1">
            <a:spLocks noChangeArrowheads="1"/>
          </p:cNvSpPr>
          <p:nvPr/>
        </p:nvSpPr>
        <p:spPr bwMode="auto">
          <a:xfrm>
            <a:off x="5065713" y="3429000"/>
            <a:ext cx="2089150" cy="946150"/>
          </a:xfrm>
          <a:prstGeom prst="rect">
            <a:avLst/>
          </a:prstGeom>
          <a:noFill/>
          <a:ln w="9525">
            <a:noFill/>
            <a:miter lim="800000"/>
            <a:headEnd/>
            <a:tailEnd/>
          </a:ln>
        </p:spPr>
        <p:txBody>
          <a:bodyPr>
            <a:spAutoFit/>
          </a:bodyPr>
          <a:lstStyle/>
          <a:p>
            <a:pPr eaLnBrk="0" hangingPunct="0">
              <a:lnSpc>
                <a:spcPct val="80000"/>
              </a:lnSpc>
              <a:spcBef>
                <a:spcPct val="20000"/>
              </a:spcBef>
              <a:buClr>
                <a:srgbClr val="000000"/>
              </a:buClr>
              <a:buSzPct val="80000"/>
              <a:buFont typeface="Wingdings" pitchFamily="2" charset="2"/>
              <a:buNone/>
            </a:pPr>
            <a:r>
              <a:rPr lang="en-US" altLang="ja-JP" sz="2000">
                <a:solidFill>
                  <a:srgbClr val="000000"/>
                </a:solidFill>
              </a:rPr>
              <a:t>Ministry of </a:t>
            </a:r>
          </a:p>
          <a:p>
            <a:pPr eaLnBrk="0" hangingPunct="0">
              <a:lnSpc>
                <a:spcPct val="80000"/>
              </a:lnSpc>
              <a:spcBef>
                <a:spcPct val="20000"/>
              </a:spcBef>
              <a:buClr>
                <a:srgbClr val="000000"/>
              </a:buClr>
              <a:buSzPct val="80000"/>
              <a:buFont typeface="Wingdings" pitchFamily="2" charset="2"/>
              <a:buNone/>
            </a:pPr>
            <a:r>
              <a:rPr lang="en-US" altLang="ja-JP" sz="2000">
                <a:solidFill>
                  <a:srgbClr val="000000"/>
                </a:solidFill>
              </a:rPr>
              <a:t>Health, Labour </a:t>
            </a:r>
          </a:p>
          <a:p>
            <a:pPr eaLnBrk="0" hangingPunct="0">
              <a:lnSpc>
                <a:spcPct val="80000"/>
              </a:lnSpc>
              <a:spcBef>
                <a:spcPct val="20000"/>
              </a:spcBef>
              <a:buClr>
                <a:srgbClr val="000000"/>
              </a:buClr>
              <a:buSzPct val="80000"/>
              <a:buFont typeface="Wingdings" pitchFamily="2" charset="2"/>
              <a:buNone/>
            </a:pPr>
            <a:r>
              <a:rPr lang="en-US" altLang="ja-JP" sz="2000">
                <a:solidFill>
                  <a:srgbClr val="000000"/>
                </a:solidFill>
              </a:rPr>
              <a:t>and Welfare</a:t>
            </a:r>
          </a:p>
        </p:txBody>
      </p:sp>
      <p:sp>
        <p:nvSpPr>
          <p:cNvPr id="55326" name="Text Box 88"/>
          <p:cNvSpPr txBox="1">
            <a:spLocks noChangeArrowheads="1"/>
          </p:cNvSpPr>
          <p:nvPr/>
        </p:nvSpPr>
        <p:spPr bwMode="auto">
          <a:xfrm>
            <a:off x="5076825" y="4459288"/>
            <a:ext cx="2514600" cy="1127125"/>
          </a:xfrm>
          <a:prstGeom prst="rect">
            <a:avLst/>
          </a:prstGeom>
          <a:noFill/>
          <a:ln w="9525">
            <a:noFill/>
            <a:miter lim="800000"/>
            <a:headEnd/>
            <a:tailEnd/>
          </a:ln>
        </p:spPr>
        <p:txBody>
          <a:bodyPr>
            <a:spAutoFit/>
          </a:bodyPr>
          <a:lstStyle/>
          <a:p>
            <a:pPr eaLnBrk="0" hangingPunct="0">
              <a:lnSpc>
                <a:spcPct val="85000"/>
              </a:lnSpc>
              <a:buClr>
                <a:srgbClr val="000000"/>
              </a:buClr>
              <a:buSzPct val="80000"/>
              <a:buFont typeface="Wingdings" pitchFamily="2" charset="2"/>
              <a:buNone/>
            </a:pPr>
            <a:r>
              <a:rPr lang="en-US" altLang="ja-JP" sz="2000">
                <a:solidFill>
                  <a:srgbClr val="000000"/>
                </a:solidFill>
              </a:rPr>
              <a:t>Ministry of Education, Culture, Sports, Science </a:t>
            </a:r>
          </a:p>
          <a:p>
            <a:pPr eaLnBrk="0" hangingPunct="0">
              <a:lnSpc>
                <a:spcPct val="85000"/>
              </a:lnSpc>
              <a:buClr>
                <a:srgbClr val="000000"/>
              </a:buClr>
              <a:buSzPct val="80000"/>
              <a:buFont typeface="Wingdings" pitchFamily="2" charset="2"/>
              <a:buNone/>
            </a:pPr>
            <a:r>
              <a:rPr lang="en-US" altLang="ja-JP" sz="2000">
                <a:solidFill>
                  <a:srgbClr val="000000"/>
                </a:solidFill>
              </a:rPr>
              <a:t>and Technology</a:t>
            </a:r>
            <a:r>
              <a:rPr lang="en-US" altLang="ja-JP">
                <a:solidFill>
                  <a:srgbClr val="000000"/>
                </a:solidFill>
                <a:latin typeface="Times New Roman" pitchFamily="18" charset="0"/>
              </a:rPr>
              <a:t> </a:t>
            </a:r>
            <a:endParaRPr lang="ja-JP" altLang="en-US">
              <a:solidFill>
                <a:srgbClr val="000000"/>
              </a:solidFill>
              <a:latin typeface="Times New Roman" pitchFamily="18" charset="0"/>
            </a:endParaRPr>
          </a:p>
        </p:txBody>
      </p:sp>
      <p:sp>
        <p:nvSpPr>
          <p:cNvPr id="9" name="角丸四角形 8"/>
          <p:cNvSpPr/>
          <p:nvPr/>
        </p:nvSpPr>
        <p:spPr>
          <a:xfrm>
            <a:off x="250825" y="476250"/>
            <a:ext cx="5321300" cy="3968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Major Statistical Surveys in Japan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BEC75749-F195-4FE4-87FF-889372D8FD90}" type="slidenum">
              <a:rPr lang="ja-JP" altLang="en-US"/>
              <a:pPr>
                <a:defRPr/>
              </a:pPr>
              <a:t>27</a:t>
            </a:fld>
            <a:endParaRPr lang="ja-JP" altLang="en-US"/>
          </a:p>
        </p:txBody>
      </p:sp>
      <p:sp>
        <p:nvSpPr>
          <p:cNvPr id="6" name="角丸四角形 5"/>
          <p:cNvSpPr/>
          <p:nvPr/>
        </p:nvSpPr>
        <p:spPr>
          <a:xfrm>
            <a:off x="755650" y="1700213"/>
            <a:ext cx="7920038" cy="9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400"/>
              </a:lnSpc>
              <a:spcBef>
                <a:spcPts val="600"/>
              </a:spcBef>
              <a:spcAft>
                <a:spcPts val="0"/>
              </a:spcAft>
              <a:defRPr/>
            </a:pPr>
            <a:r>
              <a:rPr lang="en-US" altLang="ja-JP" sz="2800" dirty="0"/>
              <a:t>Part3</a:t>
            </a:r>
            <a:r>
              <a:rPr lang="ja-JP" altLang="en-US" sz="2800" dirty="0"/>
              <a:t>：</a:t>
            </a:r>
            <a:r>
              <a:rPr lang="en-US" altLang="ja-JP" sz="2800" dirty="0"/>
              <a:t> Resent Japanese situation relevant to </a:t>
            </a:r>
          </a:p>
          <a:p>
            <a:pPr fontAlgn="auto">
              <a:lnSpc>
                <a:spcPts val="2400"/>
              </a:lnSpc>
              <a:spcBef>
                <a:spcPts val="600"/>
              </a:spcBef>
              <a:spcAft>
                <a:spcPts val="0"/>
              </a:spcAft>
              <a:defRPr/>
            </a:pPr>
            <a:r>
              <a:rPr lang="en-US" altLang="ja-JP" sz="2800" dirty="0"/>
              <a:t>              “Minimum Set of Gender Indicators”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a:solidFill>
                  <a:srgbClr val="000000"/>
                </a:solidFill>
              </a:rPr>
              <a:t>27</a:t>
            </a:r>
          </a:p>
        </p:txBody>
      </p:sp>
      <p:sp>
        <p:nvSpPr>
          <p:cNvPr id="7" name="角丸四角形 6"/>
          <p:cNvSpPr/>
          <p:nvPr/>
        </p:nvSpPr>
        <p:spPr>
          <a:xfrm>
            <a:off x="352425" y="476250"/>
            <a:ext cx="774858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t>Contents of Part3</a:t>
            </a:r>
            <a:endParaRPr lang="ja-JP" altLang="en-US" sz="2800" dirty="0"/>
          </a:p>
        </p:txBody>
      </p:sp>
      <p:sp>
        <p:nvSpPr>
          <p:cNvPr id="57347" name="テキスト ボックス 7"/>
          <p:cNvSpPr txBox="1">
            <a:spLocks noChangeArrowheads="1"/>
          </p:cNvSpPr>
          <p:nvPr/>
        </p:nvSpPr>
        <p:spPr bwMode="auto">
          <a:xfrm>
            <a:off x="539750" y="1341438"/>
            <a:ext cx="8197850" cy="4041775"/>
          </a:xfrm>
          <a:prstGeom prst="rect">
            <a:avLst/>
          </a:prstGeom>
          <a:noFill/>
          <a:ln w="9525">
            <a:noFill/>
            <a:miter lim="800000"/>
            <a:headEnd/>
            <a:tailEnd/>
          </a:ln>
        </p:spPr>
        <p:txBody>
          <a:bodyPr>
            <a:spAutoFit/>
          </a:bodyPr>
          <a:lstStyle/>
          <a:p>
            <a:pPr>
              <a:lnSpc>
                <a:spcPts val="2800"/>
              </a:lnSpc>
            </a:pPr>
            <a:r>
              <a:rPr lang="en-US" altLang="ja-JP" sz="2000" b="1">
                <a:latin typeface="Calibri" pitchFamily="34" charset="0"/>
              </a:rPr>
              <a:t>1. Overview </a:t>
            </a:r>
          </a:p>
          <a:p>
            <a:pPr>
              <a:lnSpc>
                <a:spcPts val="2800"/>
              </a:lnSpc>
            </a:pPr>
            <a:endParaRPr lang="en-US" altLang="ja-JP" sz="2000" b="1">
              <a:latin typeface="Calibri" pitchFamily="34" charset="0"/>
            </a:endParaRPr>
          </a:p>
          <a:p>
            <a:pPr>
              <a:lnSpc>
                <a:spcPts val="2800"/>
              </a:lnSpc>
            </a:pPr>
            <a:r>
              <a:rPr lang="en-US" altLang="ja-JP" sz="2000" b="1">
                <a:latin typeface="Calibri" pitchFamily="34" charset="0"/>
              </a:rPr>
              <a:t>2</a:t>
            </a:r>
            <a:r>
              <a:rPr lang="ja-JP" altLang="en-US" sz="2000" b="1">
                <a:latin typeface="Calibri" pitchFamily="34" charset="0"/>
              </a:rPr>
              <a:t> ．</a:t>
            </a:r>
            <a:r>
              <a:rPr lang="en-US" altLang="ja-JP" sz="2000" b="1">
                <a:latin typeface="Calibri" pitchFamily="34" charset="0"/>
              </a:rPr>
              <a:t>Economic structures, participation in productive activities </a:t>
            </a:r>
          </a:p>
          <a:p>
            <a:pPr>
              <a:lnSpc>
                <a:spcPts val="2800"/>
              </a:lnSpc>
            </a:pPr>
            <a:r>
              <a:rPr lang="en-US" altLang="ja-JP" sz="2000" b="1">
                <a:latin typeface="Calibri" pitchFamily="34" charset="0"/>
              </a:rPr>
              <a:t>      and access to resources</a:t>
            </a:r>
          </a:p>
          <a:p>
            <a:pPr>
              <a:lnSpc>
                <a:spcPts val="2800"/>
              </a:lnSpc>
            </a:pPr>
            <a:r>
              <a:rPr lang="en-US" altLang="ja-JP" sz="2000" b="1">
                <a:latin typeface="Calibri" pitchFamily="34" charset="0"/>
              </a:rPr>
              <a:t>3. Education</a:t>
            </a:r>
          </a:p>
          <a:p>
            <a:pPr>
              <a:lnSpc>
                <a:spcPts val="2800"/>
              </a:lnSpc>
            </a:pPr>
            <a:endParaRPr lang="en-US" altLang="ja-JP" sz="2000" b="1">
              <a:latin typeface="Calibri" pitchFamily="34" charset="0"/>
            </a:endParaRPr>
          </a:p>
          <a:p>
            <a:pPr>
              <a:lnSpc>
                <a:spcPts val="2800"/>
              </a:lnSpc>
            </a:pPr>
            <a:r>
              <a:rPr lang="en-US" altLang="ja-JP" sz="2000" b="1">
                <a:latin typeface="Calibri" pitchFamily="34" charset="0"/>
              </a:rPr>
              <a:t>4. Health and related services</a:t>
            </a:r>
          </a:p>
          <a:p>
            <a:pPr>
              <a:lnSpc>
                <a:spcPts val="2800"/>
              </a:lnSpc>
            </a:pPr>
            <a:endParaRPr lang="en-US" altLang="ja-JP" sz="2000" b="1">
              <a:latin typeface="Calibri" pitchFamily="34" charset="0"/>
            </a:endParaRPr>
          </a:p>
          <a:p>
            <a:pPr>
              <a:lnSpc>
                <a:spcPts val="2800"/>
              </a:lnSpc>
            </a:pPr>
            <a:r>
              <a:rPr lang="en-US" altLang="ja-JP" sz="2000" b="1">
                <a:latin typeface="Calibri" pitchFamily="34" charset="0"/>
              </a:rPr>
              <a:t>5. </a:t>
            </a:r>
            <a:r>
              <a:rPr lang="ja-JP" altLang="en-US" sz="2000" b="1">
                <a:latin typeface="Calibri" pitchFamily="34" charset="0"/>
              </a:rPr>
              <a:t>　</a:t>
            </a:r>
            <a:r>
              <a:rPr lang="en-US" altLang="ja-JP" sz="2000" b="1">
                <a:latin typeface="Calibri" pitchFamily="34" charset="0"/>
              </a:rPr>
              <a:t>Public life and decision-making</a:t>
            </a:r>
          </a:p>
          <a:p>
            <a:pPr>
              <a:lnSpc>
                <a:spcPts val="2800"/>
              </a:lnSpc>
            </a:pPr>
            <a:endParaRPr lang="en-US" altLang="ja-JP" sz="2000" b="1">
              <a:latin typeface="Calibri" pitchFamily="34" charset="0"/>
            </a:endParaRPr>
          </a:p>
          <a:p>
            <a:pPr>
              <a:lnSpc>
                <a:spcPts val="2800"/>
              </a:lnSpc>
            </a:pPr>
            <a:r>
              <a:rPr lang="en-US" altLang="ja-JP" sz="2000" b="1">
                <a:latin typeface="Calibri" pitchFamily="34" charset="0"/>
              </a:rPr>
              <a:t>6. </a:t>
            </a:r>
            <a:r>
              <a:rPr lang="ja-JP" altLang="en-US" sz="2000" b="1">
                <a:latin typeface="Calibri" pitchFamily="34" charset="0"/>
              </a:rPr>
              <a:t>　</a:t>
            </a:r>
            <a:r>
              <a:rPr lang="en-US" altLang="ja-JP" sz="2000" b="1">
                <a:latin typeface="Calibri" pitchFamily="34" charset="0"/>
              </a:rPr>
              <a:t>Human rights of women and girl children   </a:t>
            </a:r>
            <a:endParaRPr lang="ja-JP" altLang="en-US" b="1">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txBox="1">
            <a:spLocks/>
          </p:cNvSpPr>
          <p:nvPr/>
        </p:nvSpPr>
        <p:spPr bwMode="auto">
          <a:xfrm>
            <a:off x="339725" y="328613"/>
            <a:ext cx="8339138" cy="531812"/>
          </a:xfrm>
          <a:prstGeom prst="rect">
            <a:avLst/>
          </a:prstGeom>
          <a:solidFill>
            <a:srgbClr val="FFC000"/>
          </a:solidFill>
          <a:ln w="9525">
            <a:noFill/>
            <a:miter lim="800000"/>
            <a:headEnd/>
            <a:tailEnd/>
          </a:ln>
        </p:spPr>
        <p:txBody>
          <a:bodyPr anchor="ctr"/>
          <a:lstStyle/>
          <a:p>
            <a:r>
              <a:rPr lang="ja-JP" altLang="en-US" sz="2400" b="1">
                <a:solidFill>
                  <a:schemeClr val="bg1"/>
                </a:solidFill>
                <a:latin typeface="Calibri" pitchFamily="34" charset="0"/>
              </a:rPr>
              <a:t>１．</a:t>
            </a:r>
            <a:r>
              <a:rPr lang="en-US" altLang="ja-JP" sz="2400" b="1">
                <a:solidFill>
                  <a:schemeClr val="bg1"/>
                </a:solidFill>
                <a:latin typeface="Calibri" pitchFamily="34" charset="0"/>
              </a:rPr>
              <a:t>Overview</a:t>
            </a:r>
            <a:endParaRPr lang="ja-JP" altLang="en-US" sz="2400" b="1">
              <a:solidFill>
                <a:schemeClr val="bg1"/>
              </a:solidFill>
              <a:latin typeface="Calibri" pitchFamily="34" charset="0"/>
            </a:endParaRPr>
          </a:p>
        </p:txBody>
      </p:sp>
      <p:sp>
        <p:nvSpPr>
          <p:cNvPr id="5" name="スライド番号プレースホルダー 4"/>
          <p:cNvSpPr>
            <a:spLocks noGrp="1"/>
          </p:cNvSpPr>
          <p:nvPr>
            <p:ph type="sldNum" sz="quarter" idx="12"/>
          </p:nvPr>
        </p:nvSpPr>
        <p:spPr>
          <a:xfrm>
            <a:off x="6494463" y="6492875"/>
            <a:ext cx="2133600" cy="365125"/>
          </a:xfrm>
        </p:spPr>
        <p:txBody>
          <a:bodyPr/>
          <a:lstStyle/>
          <a:p>
            <a:pPr>
              <a:defRPr/>
            </a:pPr>
            <a:r>
              <a:rPr lang="ja-JP" altLang="en-US" dirty="0"/>
              <a:t>４</a:t>
            </a:r>
            <a:endParaRPr lang="ja-JP" altLang="en-US" dirty="0"/>
          </a:p>
        </p:txBody>
      </p:sp>
      <p:sp>
        <p:nvSpPr>
          <p:cNvPr id="58371" name="テキスト ボックス 11"/>
          <p:cNvSpPr txBox="1">
            <a:spLocks noChangeArrowheads="1"/>
          </p:cNvSpPr>
          <p:nvPr/>
        </p:nvSpPr>
        <p:spPr bwMode="auto">
          <a:xfrm>
            <a:off x="4706938" y="900113"/>
            <a:ext cx="3997325" cy="368300"/>
          </a:xfrm>
          <a:prstGeom prst="rect">
            <a:avLst/>
          </a:prstGeom>
          <a:noFill/>
          <a:ln w="9525">
            <a:noFill/>
            <a:miter lim="800000"/>
            <a:headEnd/>
            <a:tailEnd/>
          </a:ln>
        </p:spPr>
        <p:txBody>
          <a:bodyPr>
            <a:spAutoFit/>
          </a:bodyPr>
          <a:lstStyle/>
          <a:p>
            <a:r>
              <a:rPr lang="en-US" altLang="ja-JP">
                <a:latin typeface="Calibri" pitchFamily="34" charset="0"/>
              </a:rPr>
              <a:t>(P1, Women and Men in Japan 2012 )</a:t>
            </a:r>
            <a:endParaRPr lang="ja-JP" altLang="en-US">
              <a:latin typeface="Calibri" pitchFamily="34" charset="0"/>
            </a:endParaRPr>
          </a:p>
        </p:txBody>
      </p:sp>
      <p:sp>
        <p:nvSpPr>
          <p:cNvPr id="28" name="角丸四角形 27"/>
          <p:cNvSpPr/>
          <p:nvPr/>
        </p:nvSpPr>
        <p:spPr>
          <a:xfrm>
            <a:off x="361950" y="1341438"/>
            <a:ext cx="7993063" cy="3587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Total Population</a:t>
            </a:r>
            <a:endParaRPr lang="en-US" altLang="ja-JP" b="1" dirty="0">
              <a:solidFill>
                <a:prstClr val="white"/>
              </a:solidFill>
            </a:endParaRPr>
          </a:p>
        </p:txBody>
      </p:sp>
      <p:sp>
        <p:nvSpPr>
          <p:cNvPr id="36" name="角丸四角形 35"/>
          <p:cNvSpPr/>
          <p:nvPr/>
        </p:nvSpPr>
        <p:spPr>
          <a:xfrm>
            <a:off x="512763" y="4437063"/>
            <a:ext cx="7993062" cy="360362"/>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dirty="0">
                <a:solidFill>
                  <a:schemeClr val="bg1"/>
                </a:solidFill>
              </a:rPr>
              <a:t>Proportion of Children and the Elderly to the Total Population(2011)</a:t>
            </a:r>
            <a:endParaRPr lang="en-US" altLang="ja-JP" dirty="0">
              <a:solidFill>
                <a:schemeClr val="bg1"/>
              </a:solidFill>
            </a:endParaRPr>
          </a:p>
        </p:txBody>
      </p:sp>
      <p:graphicFrame>
        <p:nvGraphicFramePr>
          <p:cNvPr id="2" name="表 1"/>
          <p:cNvGraphicFramePr>
            <a:graphicFrameLocks noGrp="1"/>
          </p:cNvGraphicFramePr>
          <p:nvPr/>
        </p:nvGraphicFramePr>
        <p:xfrm>
          <a:off x="1547813" y="1968500"/>
          <a:ext cx="4537075" cy="2195513"/>
        </p:xfrm>
        <a:graphic>
          <a:graphicData uri="http://schemas.openxmlformats.org/drawingml/2006/table">
            <a:tbl>
              <a:tblPr firstRow="1" bandRow="1">
                <a:tableStyleId>{5C22544A-7EE6-4342-B048-85BDC9FD1C3A}</a:tableStyleId>
              </a:tblPr>
              <a:tblGrid>
                <a:gridCol w="824906"/>
                <a:gridCol w="831755"/>
                <a:gridCol w="936104"/>
                <a:gridCol w="864096"/>
                <a:gridCol w="1080121"/>
              </a:tblGrid>
              <a:tr h="206085">
                <a:tc>
                  <a:txBody>
                    <a:bodyPr/>
                    <a:lstStyle/>
                    <a:p>
                      <a:endParaRPr kumimoji="1" lang="ja-JP" altLang="en-US" sz="1200" dirty="0"/>
                    </a:p>
                  </a:txBody>
                  <a:tcPr/>
                </a:tc>
                <a:tc>
                  <a:txBody>
                    <a:bodyPr/>
                    <a:lstStyle/>
                    <a:p>
                      <a:r>
                        <a:rPr lang="en-US" altLang="ja-JP" sz="1200" b="0" i="0" u="none" strike="noStrike" baseline="0" dirty="0" smtClean="0">
                          <a:latin typeface="ArialMT"/>
                        </a:rPr>
                        <a:t>Total</a:t>
                      </a:r>
                      <a:endParaRPr kumimoji="1" lang="ja-JP" altLang="en-US" sz="1200" dirty="0"/>
                    </a:p>
                  </a:txBody>
                  <a:tcPr/>
                </a:tc>
                <a:tc>
                  <a:txBody>
                    <a:bodyPr/>
                    <a:lstStyle/>
                    <a:p>
                      <a:r>
                        <a:rPr lang="en-US" altLang="ja-JP" sz="1200" b="0" i="0" u="none" strike="noStrike" baseline="0" dirty="0" smtClean="0">
                          <a:latin typeface="ArialMT"/>
                        </a:rPr>
                        <a:t> Women</a:t>
                      </a:r>
                      <a:endParaRPr kumimoji="1" lang="ja-JP" altLang="en-US" sz="1200" dirty="0"/>
                    </a:p>
                  </a:txBody>
                  <a:tcPr/>
                </a:tc>
                <a:tc>
                  <a:txBody>
                    <a:bodyPr/>
                    <a:lstStyle/>
                    <a:p>
                      <a:r>
                        <a:rPr lang="en-US" altLang="ja-JP" sz="1200" b="0" i="0" u="none" strike="noStrike" baseline="0" dirty="0" smtClean="0">
                          <a:latin typeface="ArialMT"/>
                        </a:rPr>
                        <a:t>Men</a:t>
                      </a:r>
                      <a:endParaRPr kumimoji="1" lang="ja-JP" altLang="en-US" sz="1200" dirty="0"/>
                    </a:p>
                  </a:txBody>
                  <a:tcPr/>
                </a:tc>
                <a:tc>
                  <a:txBody>
                    <a:bodyPr/>
                    <a:lstStyle/>
                    <a:p>
                      <a:r>
                        <a:rPr kumimoji="1" lang="en-US" altLang="ja-JP" sz="1200" dirty="0" smtClean="0"/>
                        <a:t>Sex-ratio</a:t>
                      </a:r>
                      <a:endParaRPr kumimoji="1" lang="ja-JP" altLang="en-US" sz="1200" dirty="0"/>
                    </a:p>
                  </a:txBody>
                  <a:tcPr/>
                </a:tc>
              </a:tr>
              <a:tr h="147789">
                <a:tc>
                  <a:txBody>
                    <a:bodyPr/>
                    <a:lstStyle/>
                    <a:p>
                      <a:r>
                        <a:rPr kumimoji="1" lang="en-US" altLang="ja-JP" sz="1200" b="0" i="0" u="none" strike="noStrike" kern="1200" baseline="0" dirty="0" smtClean="0">
                          <a:solidFill>
                            <a:schemeClr val="dk1"/>
                          </a:solidFill>
                          <a:latin typeface="+mn-lt"/>
                          <a:ea typeface="+mn-ea"/>
                          <a:cs typeface="+mn-cs"/>
                        </a:rPr>
                        <a:t>1970</a:t>
                      </a:r>
                      <a:endParaRPr kumimoji="1" lang="ja-JP" altLang="en-US" sz="1200" b="0" i="0" u="none" strike="noStrike" kern="1200" baseline="0" dirty="0">
                        <a:solidFill>
                          <a:schemeClr val="dk1"/>
                        </a:solidFill>
                        <a:latin typeface="+mn-lt"/>
                        <a:ea typeface="+mn-ea"/>
                        <a:cs typeface="+mn-cs"/>
                      </a:endParaRPr>
                    </a:p>
                  </a:txBody>
                  <a:tcPr/>
                </a:tc>
                <a:tc>
                  <a:txBody>
                    <a:bodyPr/>
                    <a:lstStyle/>
                    <a:p>
                      <a:r>
                        <a:rPr kumimoji="1" lang="en-US" altLang="ja-JP" sz="1200" b="0" i="0" u="none" strike="noStrike" kern="1200" baseline="0" dirty="0" smtClean="0">
                          <a:solidFill>
                            <a:schemeClr val="dk1"/>
                          </a:solidFill>
                          <a:latin typeface="+mn-lt"/>
                          <a:ea typeface="+mn-ea"/>
                          <a:cs typeface="+mn-cs"/>
                        </a:rPr>
                        <a:t>103,720</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52,802</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50,918</a:t>
                      </a:r>
                      <a:endParaRPr kumimoji="1" lang="ja-JP" altLang="en-US" sz="1200" dirty="0"/>
                    </a:p>
                  </a:txBody>
                  <a:tcPr/>
                </a:tc>
                <a:tc>
                  <a:txBody>
                    <a:bodyPr/>
                    <a:lstStyle/>
                    <a:p>
                      <a:r>
                        <a:rPr kumimoji="1" lang="en-US" altLang="ja-JP" sz="1200" dirty="0" smtClean="0"/>
                        <a:t>96.4%</a:t>
                      </a:r>
                      <a:endParaRPr kumimoji="1" lang="ja-JP" altLang="en-US" sz="1200" dirty="0"/>
                    </a:p>
                  </a:txBody>
                  <a:tcPr/>
                </a:tc>
              </a:tr>
              <a:tr h="187779">
                <a:tc>
                  <a:txBody>
                    <a:bodyPr/>
                    <a:lstStyle/>
                    <a:p>
                      <a:r>
                        <a:rPr kumimoji="1" lang="en-US" altLang="ja-JP" sz="1200" b="0" i="0" u="none" strike="noStrike" kern="1200" baseline="0" dirty="0" smtClean="0">
                          <a:solidFill>
                            <a:schemeClr val="dk1"/>
                          </a:solidFill>
                          <a:latin typeface="+mn-lt"/>
                          <a:ea typeface="+mn-ea"/>
                          <a:cs typeface="+mn-cs"/>
                        </a:rPr>
                        <a:t>1980</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117,061</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59,467</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57,594</a:t>
                      </a:r>
                      <a:endParaRPr kumimoji="1" lang="ja-JP" altLang="en-US" sz="1200" dirty="0"/>
                    </a:p>
                  </a:txBody>
                  <a:tcPr/>
                </a:tc>
                <a:tc>
                  <a:txBody>
                    <a:bodyPr/>
                    <a:lstStyle/>
                    <a:p>
                      <a:r>
                        <a:rPr kumimoji="1" lang="en-US" altLang="ja-JP" sz="1200" dirty="0" smtClean="0"/>
                        <a:t>96.9%</a:t>
                      </a:r>
                      <a:endParaRPr kumimoji="1" lang="ja-JP" altLang="en-US" sz="1200" dirty="0"/>
                    </a:p>
                  </a:txBody>
                  <a:tcPr/>
                </a:tc>
              </a:tr>
              <a:tr h="187779">
                <a:tc>
                  <a:txBody>
                    <a:bodyPr/>
                    <a:lstStyle/>
                    <a:p>
                      <a:r>
                        <a:rPr kumimoji="1" lang="en-US" altLang="ja-JP" sz="1200" b="0" i="0" u="none" strike="noStrike" kern="1200" baseline="0" dirty="0" smtClean="0">
                          <a:solidFill>
                            <a:schemeClr val="dk1"/>
                          </a:solidFill>
                          <a:latin typeface="+mn-lt"/>
                          <a:ea typeface="+mn-ea"/>
                          <a:cs typeface="+mn-cs"/>
                        </a:rPr>
                        <a:t>1990</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123,611</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62,914</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60,697</a:t>
                      </a:r>
                      <a:endParaRPr kumimoji="1" lang="ja-JP" altLang="en-US" sz="1200" dirty="0"/>
                    </a:p>
                  </a:txBody>
                  <a:tcPr/>
                </a:tc>
                <a:tc>
                  <a:txBody>
                    <a:bodyPr/>
                    <a:lstStyle/>
                    <a:p>
                      <a:r>
                        <a:rPr kumimoji="1" lang="en-US" altLang="ja-JP" sz="1200" dirty="0" smtClean="0"/>
                        <a:t>96.5%</a:t>
                      </a:r>
                      <a:endParaRPr kumimoji="1" lang="ja-JP" altLang="en-US" sz="1200" dirty="0"/>
                    </a:p>
                  </a:txBody>
                  <a:tcPr/>
                </a:tc>
              </a:tr>
              <a:tr h="187779">
                <a:tc>
                  <a:txBody>
                    <a:bodyPr/>
                    <a:lstStyle/>
                    <a:p>
                      <a:r>
                        <a:rPr kumimoji="1" lang="en-US" altLang="ja-JP" sz="1200" b="0" i="0" u="none" strike="noStrike" kern="1200" baseline="0" dirty="0" smtClean="0">
                          <a:solidFill>
                            <a:schemeClr val="dk1"/>
                          </a:solidFill>
                          <a:latin typeface="+mn-lt"/>
                          <a:ea typeface="+mn-ea"/>
                          <a:cs typeface="+mn-cs"/>
                        </a:rPr>
                        <a:t>2000</a:t>
                      </a:r>
                      <a:endParaRPr kumimoji="1" lang="ja-JP" altLang="en-US" sz="1200" dirty="0"/>
                    </a:p>
                  </a:txBody>
                  <a:tcPr/>
                </a:tc>
                <a:tc>
                  <a:txBody>
                    <a:bodyPr/>
                    <a:lstStyle/>
                    <a:p>
                      <a:r>
                        <a:rPr kumimoji="1" lang="en-US" altLang="ja-JP" sz="1200" b="0" i="0" u="none" strike="noStrike" kern="1200" baseline="0" smtClean="0">
                          <a:solidFill>
                            <a:schemeClr val="dk1"/>
                          </a:solidFill>
                          <a:latin typeface="+mn-lt"/>
                          <a:ea typeface="+mn-ea"/>
                          <a:cs typeface="+mn-cs"/>
                        </a:rPr>
                        <a:t>126,926</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64,815</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62,111</a:t>
                      </a:r>
                      <a:endParaRPr kumimoji="1" lang="ja-JP" altLang="en-US" sz="1200" dirty="0"/>
                    </a:p>
                  </a:txBody>
                  <a:tcPr/>
                </a:tc>
                <a:tc>
                  <a:txBody>
                    <a:bodyPr/>
                    <a:lstStyle/>
                    <a:p>
                      <a:r>
                        <a:rPr kumimoji="1" lang="en-US" altLang="ja-JP" sz="1200" dirty="0" smtClean="0"/>
                        <a:t>95.8%</a:t>
                      </a:r>
                      <a:endParaRPr kumimoji="1" lang="ja-JP" altLang="en-US" sz="1200" dirty="0"/>
                    </a:p>
                  </a:txBody>
                  <a:tcPr/>
                </a:tc>
              </a:tr>
              <a:tr h="187779">
                <a:tc>
                  <a:txBody>
                    <a:bodyPr/>
                    <a:lstStyle/>
                    <a:p>
                      <a:r>
                        <a:rPr kumimoji="1" lang="en-US" altLang="ja-JP" sz="1200" b="0" i="0" u="none" strike="noStrike" kern="1200" baseline="0" dirty="0" smtClean="0">
                          <a:solidFill>
                            <a:schemeClr val="dk1"/>
                          </a:solidFill>
                          <a:latin typeface="+mn-lt"/>
                          <a:ea typeface="+mn-ea"/>
                          <a:cs typeface="+mn-cs"/>
                        </a:rPr>
                        <a:t>2005</a:t>
                      </a:r>
                      <a:endParaRPr kumimoji="1" lang="ja-JP" alt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dk1"/>
                          </a:solidFill>
                          <a:latin typeface="+mn-lt"/>
                          <a:ea typeface="+mn-ea"/>
                          <a:cs typeface="+mn-cs"/>
                        </a:rPr>
                        <a:t>127,768</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65,419</a:t>
                      </a:r>
                      <a:endParaRPr kumimoji="1" lang="ja-JP" altLang="en-US" sz="1200" dirty="0"/>
                    </a:p>
                  </a:txBody>
                  <a:tcPr/>
                </a:tc>
                <a:tc>
                  <a:txBody>
                    <a:bodyPr/>
                    <a:lstStyle/>
                    <a:p>
                      <a:r>
                        <a:rPr kumimoji="1" lang="en-US" altLang="ja-JP" sz="1200" b="0" i="0" u="none" strike="noStrike" kern="1200" baseline="0" dirty="0" smtClean="0">
                          <a:solidFill>
                            <a:schemeClr val="dk1"/>
                          </a:solidFill>
                          <a:latin typeface="+mn-lt"/>
                          <a:ea typeface="+mn-ea"/>
                          <a:cs typeface="+mn-cs"/>
                        </a:rPr>
                        <a:t>62,349</a:t>
                      </a:r>
                      <a:endParaRPr kumimoji="1" lang="ja-JP" altLang="en-US" sz="1200" dirty="0"/>
                    </a:p>
                  </a:txBody>
                  <a:tcPr/>
                </a:tc>
                <a:tc>
                  <a:txBody>
                    <a:bodyPr/>
                    <a:lstStyle/>
                    <a:p>
                      <a:r>
                        <a:rPr kumimoji="1" lang="en-US" altLang="ja-JP" sz="1200" dirty="0" smtClean="0"/>
                        <a:t>95.3%</a:t>
                      </a:r>
                      <a:endParaRPr kumimoji="1" lang="ja-JP" altLang="en-US" sz="1200" dirty="0"/>
                    </a:p>
                  </a:txBody>
                  <a:tcPr/>
                </a:tc>
              </a:tr>
              <a:tr h="187779">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2008</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128,084</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65,662</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62,422</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95.1%</a:t>
                      </a:r>
                      <a:endParaRPr kumimoji="1" lang="ja-JP" altLang="en-US" sz="1200" b="0" i="0" u="none" strike="noStrike" kern="1200" baseline="0" dirty="0">
                        <a:solidFill>
                          <a:schemeClr val="dk1"/>
                        </a:solidFill>
                        <a:latin typeface="+mn-lt"/>
                        <a:ea typeface="+mn-ea"/>
                        <a:cs typeface="+mn-cs"/>
                      </a:endParaRPr>
                    </a:p>
                  </a:txBody>
                  <a:tcPr/>
                </a:tc>
              </a:tr>
              <a:tr h="147998">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2011</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127,799</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65,615</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62,184</a:t>
                      </a:r>
                      <a:endParaRPr kumimoji="1" lang="ja-JP" altLang="en-US" sz="1200" b="0" i="0" u="none" strike="noStrike" kern="1200" baseline="0" dirty="0">
                        <a:solidFill>
                          <a:schemeClr val="dk1"/>
                        </a:solidFill>
                        <a:latin typeface="+mn-lt"/>
                        <a:ea typeface="+mn-ea"/>
                        <a:cs typeface="+mn-cs"/>
                      </a:endParaRPr>
                    </a:p>
                  </a:txBody>
                  <a:tcPr/>
                </a:tc>
                <a:tc>
                  <a:txBody>
                    <a:bodyPr/>
                    <a:lstStyle/>
                    <a:p>
                      <a:pPr marL="0" algn="l" defTabSz="914400" rtl="0" eaLnBrk="1" latinLnBrk="0" hangingPunct="1"/>
                      <a:r>
                        <a:rPr kumimoji="1" lang="en-US" altLang="ja-JP" sz="1200" b="0" i="0" u="none" strike="noStrike" kern="1200" baseline="0" dirty="0" smtClean="0">
                          <a:solidFill>
                            <a:schemeClr val="dk1"/>
                          </a:solidFill>
                          <a:latin typeface="+mn-lt"/>
                          <a:ea typeface="+mn-ea"/>
                          <a:cs typeface="+mn-cs"/>
                        </a:rPr>
                        <a:t>94.8%</a:t>
                      </a:r>
                      <a:endParaRPr kumimoji="1" lang="ja-JP" altLang="en-US" sz="1200" b="0" i="0" u="none" strike="noStrike" kern="1200" baseline="0" dirty="0">
                        <a:solidFill>
                          <a:schemeClr val="dk1"/>
                        </a:solidFill>
                        <a:latin typeface="+mn-lt"/>
                        <a:ea typeface="+mn-ea"/>
                        <a:cs typeface="+mn-cs"/>
                      </a:endParaRPr>
                    </a:p>
                  </a:txBody>
                  <a:tcPr/>
                </a:tc>
              </a:tr>
            </a:tbl>
          </a:graphicData>
        </a:graphic>
      </p:graphicFrame>
      <p:sp>
        <p:nvSpPr>
          <p:cNvPr id="58430" name="テキスト ボックス 2"/>
          <p:cNvSpPr txBox="1">
            <a:spLocks noChangeArrowheads="1"/>
          </p:cNvSpPr>
          <p:nvPr/>
        </p:nvSpPr>
        <p:spPr bwMode="auto">
          <a:xfrm>
            <a:off x="6165850" y="2316163"/>
            <a:ext cx="2332038" cy="1814512"/>
          </a:xfrm>
          <a:prstGeom prst="rect">
            <a:avLst/>
          </a:prstGeom>
          <a:noFill/>
          <a:ln w="9525">
            <a:noFill/>
            <a:miter lim="800000"/>
            <a:headEnd/>
            <a:tailEnd/>
          </a:ln>
        </p:spPr>
        <p:txBody>
          <a:bodyPr>
            <a:spAutoFit/>
          </a:bodyPr>
          <a:lstStyle/>
          <a:p>
            <a:r>
              <a:rPr lang="en-US" altLang="ja-JP" sz="1600">
                <a:latin typeface="Calibri" pitchFamily="34" charset="0"/>
              </a:rPr>
              <a:t>Source: Population Estimates by the Statistics Bureau, Ministry of Internal Affairs</a:t>
            </a:r>
          </a:p>
          <a:p>
            <a:r>
              <a:rPr lang="en-US" altLang="ja-JP" sz="1600">
                <a:latin typeface="Calibri" pitchFamily="34" charset="0"/>
              </a:rPr>
              <a:t>and Communications</a:t>
            </a:r>
          </a:p>
          <a:p>
            <a:r>
              <a:rPr lang="en-US" altLang="ja-JP" sz="1600">
                <a:latin typeface="Calibri" pitchFamily="34" charset="0"/>
              </a:rPr>
              <a:t>Note: Data as of October 1 every</a:t>
            </a:r>
            <a:endParaRPr lang="ja-JP" altLang="en-US" sz="1600">
              <a:latin typeface="Calibri" pitchFamily="34" charset="0"/>
            </a:endParaRPr>
          </a:p>
        </p:txBody>
      </p:sp>
      <p:graphicFrame>
        <p:nvGraphicFramePr>
          <p:cNvPr id="7" name="表 6"/>
          <p:cNvGraphicFramePr>
            <a:graphicFrameLocks noGrp="1"/>
          </p:cNvGraphicFramePr>
          <p:nvPr/>
        </p:nvGraphicFramePr>
        <p:xfrm>
          <a:off x="504825" y="4868863"/>
          <a:ext cx="5832475" cy="1676400"/>
        </p:xfrm>
        <a:graphic>
          <a:graphicData uri="http://schemas.openxmlformats.org/drawingml/2006/table">
            <a:tbl>
              <a:tblPr firstRow="1" bandRow="1">
                <a:tableStyleId>{5C22544A-7EE6-4342-B048-85BDC9FD1C3A}</a:tableStyleId>
              </a:tblPr>
              <a:tblGrid>
                <a:gridCol w="1108923"/>
                <a:gridCol w="907301"/>
                <a:gridCol w="1368152"/>
                <a:gridCol w="1368152"/>
                <a:gridCol w="1080120"/>
              </a:tblGrid>
              <a:tr h="808773">
                <a:tc>
                  <a:txBody>
                    <a:bodyPr/>
                    <a:lstStyle/>
                    <a:p>
                      <a:endParaRPr kumimoji="1" lang="ja-JP" altLang="en-US" dirty="0"/>
                    </a:p>
                  </a:txBody>
                  <a:tcPr/>
                </a:tc>
                <a:tc>
                  <a:txBody>
                    <a:bodyPr/>
                    <a:lstStyle/>
                    <a:p>
                      <a:pPr>
                        <a:lnSpc>
                          <a:spcPts val="1200"/>
                        </a:lnSpc>
                      </a:pPr>
                      <a:r>
                        <a:rPr kumimoji="1" lang="en-US" altLang="ja-JP" sz="1200" b="0" i="0" u="none" strike="noStrike" kern="1200" baseline="0" dirty="0" smtClean="0">
                          <a:solidFill>
                            <a:schemeClr val="lt1"/>
                          </a:solidFill>
                          <a:latin typeface="+mn-lt"/>
                          <a:ea typeface="+mn-ea"/>
                          <a:cs typeface="+mn-cs"/>
                        </a:rPr>
                        <a:t>Total Population</a:t>
                      </a:r>
                    </a:p>
                    <a:p>
                      <a:pPr>
                        <a:lnSpc>
                          <a:spcPts val="1200"/>
                        </a:lnSpc>
                      </a:pPr>
                      <a:r>
                        <a:rPr kumimoji="1" lang="en-US" altLang="ja-JP" sz="1200" b="0" i="0" u="none" strike="noStrike" kern="1200" baseline="0" dirty="0" smtClean="0">
                          <a:solidFill>
                            <a:schemeClr val="lt1"/>
                          </a:solidFill>
                          <a:latin typeface="+mn-lt"/>
                          <a:ea typeface="+mn-ea"/>
                          <a:cs typeface="+mn-cs"/>
                        </a:rPr>
                        <a:t>(1,000)</a:t>
                      </a:r>
                      <a:endParaRPr kumimoji="1" lang="ja-JP" altLang="en-US" sz="1200" dirty="0" smtClean="0"/>
                    </a:p>
                    <a:p>
                      <a:pPr>
                        <a:lnSpc>
                          <a:spcPts val="1200"/>
                        </a:lnSpc>
                      </a:pPr>
                      <a:endParaRPr kumimoji="1" lang="ja-JP" altLang="en-US" sz="1200" dirty="0"/>
                    </a:p>
                  </a:txBody>
                  <a:tcPr/>
                </a:tc>
                <a:tc>
                  <a:txBody>
                    <a:bodyPr/>
                    <a:lstStyle/>
                    <a:p>
                      <a:pPr>
                        <a:lnSpc>
                          <a:spcPts val="1200"/>
                        </a:lnSpc>
                      </a:pPr>
                      <a:r>
                        <a:rPr kumimoji="1" lang="en-US" altLang="ja-JP" sz="1200" b="0" i="0" u="none" strike="noStrike" kern="1200" baseline="0" dirty="0" smtClean="0">
                          <a:solidFill>
                            <a:schemeClr val="lt1"/>
                          </a:solidFill>
                          <a:latin typeface="+mn-lt"/>
                          <a:ea typeface="+mn-ea"/>
                          <a:cs typeface="+mn-cs"/>
                        </a:rPr>
                        <a:t>Proportion of 0 – 14 years of age to the total population (%)</a:t>
                      </a:r>
                      <a:endParaRPr kumimoji="1" lang="ja-JP" altLang="en-US" sz="1200" dirty="0" smtClean="0"/>
                    </a:p>
                    <a:p>
                      <a:pPr>
                        <a:lnSpc>
                          <a:spcPts val="1200"/>
                        </a:lnSpc>
                      </a:pPr>
                      <a:endParaRPr lang="ja-JP" altLang="en-US" sz="1200" dirty="0"/>
                    </a:p>
                  </a:txBody>
                  <a:tcPr/>
                </a:tc>
                <a:tc>
                  <a:txBody>
                    <a:bodyPr/>
                    <a:lstStyle/>
                    <a:p>
                      <a:pPr>
                        <a:lnSpc>
                          <a:spcPts val="1200"/>
                        </a:lnSpc>
                      </a:pPr>
                      <a:r>
                        <a:rPr kumimoji="1" lang="en-US" altLang="ja-JP" sz="1200" b="0" i="0" u="none" strike="noStrike" kern="1200" baseline="0" dirty="0" smtClean="0">
                          <a:solidFill>
                            <a:schemeClr val="lt1"/>
                          </a:solidFill>
                          <a:latin typeface="+mn-lt"/>
                          <a:ea typeface="+mn-ea"/>
                          <a:cs typeface="+mn-cs"/>
                        </a:rPr>
                        <a:t>Proportion of 65 years of age and over to the total population (%)</a:t>
                      </a:r>
                      <a:endParaRPr kumimoji="1" lang="ja-JP" altLang="en-US" sz="1200" dirty="0"/>
                    </a:p>
                  </a:txBody>
                  <a:tcPr/>
                </a:tc>
                <a:tc>
                  <a:txBody>
                    <a:bodyPr/>
                    <a:lstStyle/>
                    <a:p>
                      <a:pPr>
                        <a:lnSpc>
                          <a:spcPts val="1200"/>
                        </a:lnSpc>
                      </a:pPr>
                      <a:r>
                        <a:rPr kumimoji="1" lang="en-US" altLang="ja-JP" sz="1200" b="0" i="0" u="none" strike="noStrike" kern="1200" baseline="0" dirty="0" smtClean="0">
                          <a:solidFill>
                            <a:schemeClr val="lt1"/>
                          </a:solidFill>
                          <a:latin typeface="+mn-lt"/>
                          <a:ea typeface="+mn-ea"/>
                          <a:cs typeface="+mn-cs"/>
                        </a:rPr>
                        <a:t>Proportion of 75 years of age and over (%)</a:t>
                      </a:r>
                      <a:endParaRPr kumimoji="1" lang="ja-JP" altLang="en-US" sz="1200" dirty="0"/>
                    </a:p>
                  </a:txBody>
                  <a:tcPr/>
                </a:tc>
              </a:tr>
              <a:tr h="258468">
                <a:tc>
                  <a:txBody>
                    <a:bodyPr/>
                    <a:lstStyle/>
                    <a:p>
                      <a:r>
                        <a:rPr kumimoji="1" lang="en-US" altLang="ja-JP" sz="1200" b="0" i="0" u="none" strike="noStrike" kern="1200" baseline="0" dirty="0" smtClean="0">
                          <a:solidFill>
                            <a:schemeClr val="dk1"/>
                          </a:solidFill>
                          <a:latin typeface="+mn-lt"/>
                          <a:ea typeface="+mn-ea"/>
                          <a:cs typeface="+mn-cs"/>
                        </a:rPr>
                        <a:t>Total</a:t>
                      </a:r>
                      <a:endParaRPr kumimoji="1" lang="ja-JP" altLang="en-US" sz="1200" dirty="0"/>
                    </a:p>
                  </a:txBody>
                  <a:tcPr/>
                </a:tc>
                <a:tc>
                  <a:txBody>
                    <a:bodyPr/>
                    <a:lstStyle/>
                    <a:p>
                      <a:pPr algn="r"/>
                      <a:r>
                        <a:rPr kumimoji="1" lang="en-US" altLang="ja-JP" sz="1200" b="0" i="0" u="none" strike="noStrike" kern="1200" baseline="0" dirty="0" smtClean="0">
                          <a:solidFill>
                            <a:schemeClr val="dk1"/>
                          </a:solidFill>
                          <a:latin typeface="+mn-lt"/>
                          <a:ea typeface="+mn-ea"/>
                          <a:cs typeface="+mn-cs"/>
                        </a:rPr>
                        <a:t>127,779</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13.1</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23.3</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11.5</a:t>
                      </a:r>
                      <a:endParaRPr kumimoji="1" lang="ja-JP" altLang="en-US" sz="1200" dirty="0"/>
                    </a:p>
                  </a:txBody>
                  <a:tcPr/>
                </a:tc>
              </a:tr>
              <a:tr h="258468">
                <a:tc>
                  <a:txBody>
                    <a:bodyPr/>
                    <a:lstStyle/>
                    <a:p>
                      <a:r>
                        <a:rPr kumimoji="1" lang="en-US" altLang="ja-JP" sz="1200" b="0" i="0" u="none" strike="noStrike" kern="1200" baseline="0" dirty="0" smtClean="0">
                          <a:solidFill>
                            <a:schemeClr val="dk1"/>
                          </a:solidFill>
                          <a:latin typeface="+mn-lt"/>
                          <a:ea typeface="+mn-ea"/>
                          <a:cs typeface="+mn-cs"/>
                        </a:rPr>
                        <a:t>Women</a:t>
                      </a:r>
                      <a:endParaRPr kumimoji="1" lang="ja-JP" altLang="en-US" sz="1200" dirty="0"/>
                    </a:p>
                  </a:txBody>
                  <a:tcPr/>
                </a:tc>
                <a:tc>
                  <a:txBody>
                    <a:bodyPr/>
                    <a:lstStyle/>
                    <a:p>
                      <a:pPr algn="r"/>
                      <a:r>
                        <a:rPr kumimoji="1" lang="en-US" altLang="ja-JP" sz="1200" b="0" i="0" u="none" strike="noStrike" kern="1200" baseline="0" dirty="0" smtClean="0">
                          <a:solidFill>
                            <a:schemeClr val="dk1"/>
                          </a:solidFill>
                          <a:latin typeface="+mn-lt"/>
                          <a:ea typeface="+mn-ea"/>
                          <a:cs typeface="+mn-cs"/>
                        </a:rPr>
                        <a:t>65,615</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12.4</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26.0</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13.9</a:t>
                      </a:r>
                      <a:endParaRPr kumimoji="1" lang="ja-JP" altLang="en-US" sz="1200" dirty="0"/>
                    </a:p>
                  </a:txBody>
                  <a:tcPr/>
                </a:tc>
              </a:tr>
              <a:tr h="258468">
                <a:tc>
                  <a:txBody>
                    <a:bodyPr/>
                    <a:lstStyle/>
                    <a:p>
                      <a:r>
                        <a:rPr kumimoji="1" lang="en-US" altLang="ja-JP" sz="1200" b="0" i="0" u="none" strike="noStrike" kern="1200" baseline="0" dirty="0" smtClean="0">
                          <a:solidFill>
                            <a:schemeClr val="dk1"/>
                          </a:solidFill>
                          <a:latin typeface="+mn-lt"/>
                          <a:ea typeface="+mn-ea"/>
                          <a:cs typeface="+mn-cs"/>
                        </a:rPr>
                        <a:t>Men</a:t>
                      </a:r>
                      <a:endParaRPr kumimoji="1" lang="ja-JP" altLang="en-US" sz="1200" dirty="0"/>
                    </a:p>
                  </a:txBody>
                  <a:tcPr/>
                </a:tc>
                <a:tc>
                  <a:txBody>
                    <a:bodyPr/>
                    <a:lstStyle/>
                    <a:p>
                      <a:pPr algn="r"/>
                      <a:r>
                        <a:rPr kumimoji="1" lang="en-US" altLang="ja-JP" sz="1200" b="0" i="0" u="none" strike="noStrike" kern="1200" baseline="0" dirty="0" smtClean="0">
                          <a:solidFill>
                            <a:schemeClr val="dk1"/>
                          </a:solidFill>
                          <a:latin typeface="+mn-lt"/>
                          <a:ea typeface="+mn-ea"/>
                          <a:cs typeface="+mn-cs"/>
                        </a:rPr>
                        <a:t>62,184</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13.8</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20.4</a:t>
                      </a:r>
                      <a:endParaRPr kumimoji="1" lang="ja-JP" altLang="en-US" sz="1200" dirty="0"/>
                    </a:p>
                  </a:txBody>
                  <a:tcPr/>
                </a:tc>
                <a:tc>
                  <a:txBody>
                    <a:bodyPr/>
                    <a:lstStyle/>
                    <a:p>
                      <a:pPr algn="ctr"/>
                      <a:r>
                        <a:rPr kumimoji="1" lang="en-US" altLang="ja-JP" sz="1200" b="0" i="0" u="none" strike="noStrike" kern="1200" baseline="0" dirty="0" smtClean="0">
                          <a:solidFill>
                            <a:schemeClr val="dk1"/>
                          </a:solidFill>
                          <a:latin typeface="+mn-lt"/>
                          <a:ea typeface="+mn-ea"/>
                          <a:cs typeface="+mn-cs"/>
                        </a:rPr>
                        <a:t>9.0</a:t>
                      </a:r>
                      <a:endParaRPr kumimoji="1" lang="ja-JP" altLang="en-US" sz="1200" dirty="0"/>
                    </a:p>
                  </a:txBody>
                  <a:tcPr/>
                </a:tc>
              </a:tr>
            </a:tbl>
          </a:graphicData>
        </a:graphic>
      </p:graphicFrame>
      <p:sp>
        <p:nvSpPr>
          <p:cNvPr id="58463" name="正方形/長方形 7"/>
          <p:cNvSpPr>
            <a:spLocks noChangeArrowheads="1"/>
          </p:cNvSpPr>
          <p:nvPr/>
        </p:nvSpPr>
        <p:spPr bwMode="auto">
          <a:xfrm>
            <a:off x="6623050" y="4797425"/>
            <a:ext cx="1874838" cy="1816100"/>
          </a:xfrm>
          <a:prstGeom prst="rect">
            <a:avLst/>
          </a:prstGeom>
          <a:noFill/>
          <a:ln w="9525">
            <a:noFill/>
            <a:miter lim="800000"/>
            <a:headEnd/>
            <a:tailEnd/>
          </a:ln>
        </p:spPr>
        <p:txBody>
          <a:bodyPr>
            <a:spAutoFit/>
          </a:bodyPr>
          <a:lstStyle/>
          <a:p>
            <a:r>
              <a:rPr lang="en-US" altLang="ja-JP" sz="1600">
                <a:latin typeface="Calibri" pitchFamily="34" charset="0"/>
              </a:rPr>
              <a:t>Source: “Population Statistics of Japan 2010,” National Institute of Population and Social Security Research</a:t>
            </a:r>
            <a:endParaRPr lang="ja-JP" altLang="en-US" sz="1600">
              <a:latin typeface="Calibri" pitchFamily="34" charset="0"/>
            </a:endParaRPr>
          </a:p>
        </p:txBody>
      </p:sp>
      <p:sp>
        <p:nvSpPr>
          <p:cNvPr id="58464" name="テキスト ボックス 8"/>
          <p:cNvSpPr txBox="1">
            <a:spLocks noChangeArrowheads="1"/>
          </p:cNvSpPr>
          <p:nvPr/>
        </p:nvSpPr>
        <p:spPr bwMode="auto">
          <a:xfrm>
            <a:off x="4927600" y="1717675"/>
            <a:ext cx="1295400" cy="276225"/>
          </a:xfrm>
          <a:prstGeom prst="rect">
            <a:avLst/>
          </a:prstGeom>
          <a:noFill/>
          <a:ln w="9525">
            <a:noFill/>
            <a:miter lim="800000"/>
            <a:headEnd/>
            <a:tailEnd/>
          </a:ln>
        </p:spPr>
        <p:txBody>
          <a:bodyPr>
            <a:spAutoFit/>
          </a:bodyPr>
          <a:lstStyle/>
          <a:p>
            <a:r>
              <a:rPr lang="en-US" altLang="ja-JP" sz="1200">
                <a:latin typeface="Calibri" pitchFamily="34" charset="0"/>
              </a:rPr>
              <a:t>(1,000 persons)</a:t>
            </a:r>
            <a:endParaRPr lang="ja-JP" altLang="en-US" sz="1200">
              <a:latin typeface="Calibri" pitchFamily="34" charset="0"/>
            </a:endParaRPr>
          </a:p>
        </p:txBody>
      </p:sp>
      <p:sp>
        <p:nvSpPr>
          <p:cNvPr id="37" name="四角形吹き出し 36"/>
          <p:cNvSpPr/>
          <p:nvPr/>
        </p:nvSpPr>
        <p:spPr>
          <a:xfrm>
            <a:off x="388938" y="3059113"/>
            <a:ext cx="993775" cy="520700"/>
          </a:xfrm>
          <a:prstGeom prst="wedgeRectCallout">
            <a:avLst>
              <a:gd name="adj1" fmla="val 61952"/>
              <a:gd name="adj2" fmla="val 784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altLang="ja-JP" sz="1600" b="1" dirty="0"/>
              <a:t>hit </a:t>
            </a:r>
          </a:p>
          <a:p>
            <a:pPr algn="ctr" fontAlgn="auto">
              <a:lnSpc>
                <a:spcPts val="1800"/>
              </a:lnSpc>
              <a:spcBef>
                <a:spcPts val="0"/>
              </a:spcBef>
              <a:spcAft>
                <a:spcPts val="0"/>
              </a:spcAft>
              <a:defRPr/>
            </a:pPr>
            <a:r>
              <a:rPr lang="en-US" altLang="ja-JP" sz="1600" b="1" dirty="0"/>
              <a:t>the peak</a:t>
            </a:r>
            <a:endParaRPr lang="ja-JP" altLang="en-US" sz="1600" b="1" dirty="0"/>
          </a:p>
        </p:txBody>
      </p:sp>
      <p:sp>
        <p:nvSpPr>
          <p:cNvPr id="10" name="角丸四角形 9"/>
          <p:cNvSpPr/>
          <p:nvPr/>
        </p:nvSpPr>
        <p:spPr>
          <a:xfrm>
            <a:off x="3851275" y="6021388"/>
            <a:ext cx="1368425" cy="2873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角丸四角形 37"/>
          <p:cNvSpPr/>
          <p:nvPr/>
        </p:nvSpPr>
        <p:spPr>
          <a:xfrm>
            <a:off x="5254625" y="6024563"/>
            <a:ext cx="1117600" cy="2873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ja-JP" altLang="en-US" dirty="0"/>
              <a:t>２</a:t>
            </a:r>
          </a:p>
        </p:txBody>
      </p:sp>
      <p:sp>
        <p:nvSpPr>
          <p:cNvPr id="4" name="角丸四角形 3"/>
          <p:cNvSpPr/>
          <p:nvPr/>
        </p:nvSpPr>
        <p:spPr>
          <a:xfrm>
            <a:off x="684213" y="1773238"/>
            <a:ext cx="7920037" cy="9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t>Part1</a:t>
            </a:r>
            <a:r>
              <a:rPr lang="ja-JP" altLang="en-US" sz="2800" dirty="0"/>
              <a:t>：</a:t>
            </a:r>
            <a:r>
              <a:rPr lang="en-US" altLang="ja-JP" sz="2800" dirty="0"/>
              <a:t>Basic structure to formulate a gender-equal</a:t>
            </a:r>
          </a:p>
          <a:p>
            <a:pPr fontAlgn="auto">
              <a:spcBef>
                <a:spcPts val="0"/>
              </a:spcBef>
              <a:spcAft>
                <a:spcPts val="0"/>
              </a:spcAft>
              <a:defRPr/>
            </a:pPr>
            <a:r>
              <a:rPr lang="en-US" altLang="ja-JP" sz="2800" dirty="0"/>
              <a:t> </a:t>
            </a:r>
            <a:r>
              <a:rPr lang="en-US" altLang="ja-JP" sz="2800" dirty="0"/>
              <a:t>           society  in Japan</a:t>
            </a:r>
            <a:endParaRPr lang="ja-JP"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553200" y="6448425"/>
            <a:ext cx="2133600" cy="365125"/>
          </a:xfrm>
        </p:spPr>
        <p:txBody>
          <a:bodyPr/>
          <a:lstStyle/>
          <a:p>
            <a:pPr>
              <a:defRPr/>
            </a:pPr>
            <a:r>
              <a:rPr lang="ja-JP" altLang="en-US" dirty="0"/>
              <a:t>５</a:t>
            </a:r>
            <a:endParaRPr lang="ja-JP" altLang="en-US" dirty="0"/>
          </a:p>
        </p:txBody>
      </p:sp>
      <p:sp>
        <p:nvSpPr>
          <p:cNvPr id="59394" name="テキスト ボックス 11"/>
          <p:cNvSpPr txBox="1">
            <a:spLocks noChangeArrowheads="1"/>
          </p:cNvSpPr>
          <p:nvPr/>
        </p:nvSpPr>
        <p:spPr bwMode="auto">
          <a:xfrm>
            <a:off x="4787900" y="260350"/>
            <a:ext cx="3998913" cy="369888"/>
          </a:xfrm>
          <a:prstGeom prst="rect">
            <a:avLst/>
          </a:prstGeom>
          <a:noFill/>
          <a:ln w="9525">
            <a:noFill/>
            <a:miter lim="800000"/>
            <a:headEnd/>
            <a:tailEnd/>
          </a:ln>
        </p:spPr>
        <p:txBody>
          <a:bodyPr>
            <a:spAutoFit/>
          </a:bodyPr>
          <a:lstStyle/>
          <a:p>
            <a:r>
              <a:rPr lang="en-US" altLang="ja-JP">
                <a:latin typeface="Calibri" pitchFamily="34" charset="0"/>
              </a:rPr>
              <a:t>(P2, Women and Men in Japan 2012 )</a:t>
            </a:r>
            <a:endParaRPr lang="ja-JP" altLang="en-US">
              <a:latin typeface="Calibri" pitchFamily="34" charset="0"/>
            </a:endParaRPr>
          </a:p>
        </p:txBody>
      </p:sp>
      <p:sp>
        <p:nvSpPr>
          <p:cNvPr id="36" name="角丸四角形 35"/>
          <p:cNvSpPr/>
          <p:nvPr/>
        </p:nvSpPr>
        <p:spPr>
          <a:xfrm>
            <a:off x="541338" y="692150"/>
            <a:ext cx="7991475" cy="3603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dirty="0">
                <a:solidFill>
                  <a:schemeClr val="bg1"/>
                </a:solidFill>
              </a:rPr>
              <a:t>Average Age of First Marriage</a:t>
            </a:r>
            <a:endParaRPr lang="en-US" altLang="ja-JP" dirty="0">
              <a:solidFill>
                <a:schemeClr val="bg1"/>
              </a:solidFill>
            </a:endParaRPr>
          </a:p>
        </p:txBody>
      </p:sp>
      <p:graphicFrame>
        <p:nvGraphicFramePr>
          <p:cNvPr id="7" name="表 6"/>
          <p:cNvGraphicFramePr>
            <a:graphicFrameLocks noGrp="1"/>
          </p:cNvGraphicFramePr>
          <p:nvPr/>
        </p:nvGraphicFramePr>
        <p:xfrm>
          <a:off x="1216025" y="1130300"/>
          <a:ext cx="4508500" cy="1793875"/>
        </p:xfrm>
        <a:graphic>
          <a:graphicData uri="http://schemas.openxmlformats.org/drawingml/2006/table">
            <a:tbl>
              <a:tblPr firstRow="1" bandRow="1">
                <a:tableStyleId>{5C22544A-7EE6-4342-B048-85BDC9FD1C3A}</a:tableStyleId>
              </a:tblPr>
              <a:tblGrid>
                <a:gridCol w="1108923"/>
                <a:gridCol w="907301"/>
                <a:gridCol w="898574"/>
                <a:gridCol w="1593706"/>
              </a:tblGrid>
              <a:tr h="576064">
                <a:tc>
                  <a:txBody>
                    <a:bodyPr/>
                    <a:lstStyle/>
                    <a:p>
                      <a:endParaRPr kumimoji="1" lang="en-US" altLang="ja-JP" sz="1400" dirty="0" smtClean="0"/>
                    </a:p>
                    <a:p>
                      <a:endParaRPr kumimoji="1" lang="ja-JP" altLang="en-US" sz="1400" dirty="0"/>
                    </a:p>
                  </a:txBody>
                  <a:tcPr/>
                </a:tc>
                <a:tc>
                  <a:txBody>
                    <a:bodyPr/>
                    <a:lstStyle/>
                    <a:p>
                      <a:pPr>
                        <a:lnSpc>
                          <a:spcPts val="1200"/>
                        </a:lnSpc>
                      </a:pPr>
                      <a:endParaRPr kumimoji="1" lang="en-US" altLang="ja-JP" sz="1400" b="0" i="0" u="none" strike="noStrike" kern="1200" baseline="0" dirty="0" smtClean="0">
                        <a:solidFill>
                          <a:schemeClr val="lt1"/>
                        </a:solidFill>
                        <a:latin typeface="+mn-lt"/>
                        <a:ea typeface="+mn-ea"/>
                        <a:cs typeface="+mn-cs"/>
                      </a:endParaRPr>
                    </a:p>
                    <a:p>
                      <a:pPr algn="ctr">
                        <a:lnSpc>
                          <a:spcPts val="1200"/>
                        </a:lnSpc>
                      </a:pPr>
                      <a:r>
                        <a:rPr kumimoji="1" lang="en-US" altLang="ja-JP" sz="1400" b="0" i="0" u="none" strike="noStrike" kern="1200" baseline="0" dirty="0" smtClean="0">
                          <a:solidFill>
                            <a:schemeClr val="lt1"/>
                          </a:solidFill>
                          <a:latin typeface="+mn-lt"/>
                          <a:ea typeface="+mn-ea"/>
                          <a:cs typeface="+mn-cs"/>
                        </a:rPr>
                        <a:t>Wife</a:t>
                      </a:r>
                      <a:endParaRPr kumimoji="1" lang="ja-JP" altLang="en-US" sz="1400" b="0" i="0" u="none" strike="noStrike" kern="1200" baseline="0" dirty="0">
                        <a:solidFill>
                          <a:schemeClr val="lt1"/>
                        </a:solidFill>
                        <a:latin typeface="+mn-lt"/>
                        <a:ea typeface="+mn-ea"/>
                        <a:cs typeface="+mn-cs"/>
                      </a:endParaRPr>
                    </a:p>
                  </a:txBody>
                  <a:tcPr/>
                </a:tc>
                <a:tc>
                  <a:txBody>
                    <a:bodyPr/>
                    <a:lstStyle/>
                    <a:p>
                      <a:pPr>
                        <a:lnSpc>
                          <a:spcPts val="1200"/>
                        </a:lnSpc>
                      </a:pPr>
                      <a:endParaRPr kumimoji="1" lang="en-US" altLang="ja-JP" sz="1400" b="0" i="0" u="none" strike="noStrike" kern="1200" baseline="0" dirty="0" smtClean="0">
                        <a:solidFill>
                          <a:schemeClr val="lt1"/>
                        </a:solidFill>
                        <a:latin typeface="+mn-lt"/>
                        <a:ea typeface="+mn-ea"/>
                        <a:cs typeface="+mn-cs"/>
                      </a:endParaRPr>
                    </a:p>
                    <a:p>
                      <a:pPr algn="ctr">
                        <a:lnSpc>
                          <a:spcPts val="1200"/>
                        </a:lnSpc>
                      </a:pPr>
                      <a:r>
                        <a:rPr kumimoji="1" lang="en-US" altLang="ja-JP" sz="1400" b="0" i="0" u="none" strike="noStrike" kern="1200" baseline="0" dirty="0" smtClean="0">
                          <a:solidFill>
                            <a:schemeClr val="lt1"/>
                          </a:solidFill>
                          <a:latin typeface="+mn-lt"/>
                          <a:ea typeface="+mn-ea"/>
                          <a:cs typeface="+mn-cs"/>
                        </a:rPr>
                        <a:t>Husband</a:t>
                      </a:r>
                      <a:endParaRPr kumimoji="1" lang="ja-JP" altLang="en-US" sz="1400" b="0" i="0" u="none" strike="noStrike" kern="1200" baseline="0" dirty="0" smtClean="0">
                        <a:solidFill>
                          <a:schemeClr val="lt1"/>
                        </a:solidFill>
                        <a:latin typeface="+mn-lt"/>
                        <a:ea typeface="+mn-ea"/>
                        <a:cs typeface="+mn-cs"/>
                      </a:endParaRPr>
                    </a:p>
                    <a:p>
                      <a:pPr>
                        <a:lnSpc>
                          <a:spcPts val="1200"/>
                        </a:lnSpc>
                      </a:pPr>
                      <a:endParaRPr kumimoji="1" lang="ja-JP" altLang="en-US" sz="1400" b="0" i="0" u="none" strike="noStrike" kern="1200" baseline="0" dirty="0">
                        <a:solidFill>
                          <a:schemeClr val="lt1"/>
                        </a:solidFill>
                        <a:latin typeface="+mn-lt"/>
                        <a:ea typeface="+mn-ea"/>
                        <a:cs typeface="+mn-cs"/>
                      </a:endParaRPr>
                    </a:p>
                  </a:txBody>
                  <a:tcPr/>
                </a:tc>
                <a:tc>
                  <a:txBody>
                    <a:bodyPr/>
                    <a:lstStyle/>
                    <a:p>
                      <a:r>
                        <a:rPr kumimoji="1" lang="en-US" altLang="ja-JP" sz="1400" b="0" i="0" u="none" strike="noStrike" kern="1200" baseline="0" dirty="0" smtClean="0">
                          <a:solidFill>
                            <a:schemeClr val="lt1"/>
                          </a:solidFill>
                          <a:latin typeface="+mn-lt"/>
                          <a:ea typeface="+mn-ea"/>
                          <a:cs typeface="+mn-cs"/>
                        </a:rPr>
                        <a:t>Age difference</a:t>
                      </a:r>
                    </a:p>
                    <a:p>
                      <a:r>
                        <a:rPr kumimoji="1" lang="en-US" altLang="ja-JP" sz="1400" b="0" i="0" u="none" strike="noStrike" kern="1200" baseline="0" dirty="0" smtClean="0">
                          <a:solidFill>
                            <a:schemeClr val="lt1"/>
                          </a:solidFill>
                          <a:latin typeface="+mn-lt"/>
                          <a:ea typeface="+mn-ea"/>
                          <a:cs typeface="+mn-cs"/>
                        </a:rPr>
                        <a:t>(husband – wife)</a:t>
                      </a:r>
                      <a:endParaRPr kumimoji="1" lang="ja-JP" altLang="en-US" sz="1400" b="0" i="0" u="none" strike="noStrike" kern="1200" baseline="0" dirty="0">
                        <a:solidFill>
                          <a:schemeClr val="lt1"/>
                        </a:solidFill>
                        <a:latin typeface="+mn-lt"/>
                        <a:ea typeface="+mn-ea"/>
                        <a:cs typeface="+mn-cs"/>
                      </a:endParaRPr>
                    </a:p>
                  </a:txBody>
                  <a:tcPr/>
                </a:tc>
              </a:tr>
              <a:tr h="258468">
                <a:tc>
                  <a:txBody>
                    <a:bodyPr/>
                    <a:lstStyle/>
                    <a:p>
                      <a:r>
                        <a:rPr kumimoji="1" lang="en-US" altLang="ja-JP" sz="1400" b="0" i="0" u="none" strike="noStrike" kern="1200" baseline="0" dirty="0" smtClean="0">
                          <a:solidFill>
                            <a:schemeClr val="dk1"/>
                          </a:solidFill>
                          <a:latin typeface="+mn-lt"/>
                          <a:ea typeface="+mn-ea"/>
                          <a:cs typeface="+mn-cs"/>
                        </a:rPr>
                        <a:t>1970</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24.2</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26.9</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2.7</a:t>
                      </a:r>
                      <a:endParaRPr kumimoji="1" lang="ja-JP" altLang="en-US" sz="1400" dirty="0"/>
                    </a:p>
                  </a:txBody>
                  <a:tcPr/>
                </a:tc>
              </a:tr>
              <a:tr h="258468">
                <a:tc>
                  <a:txBody>
                    <a:bodyPr/>
                    <a:lstStyle/>
                    <a:p>
                      <a:r>
                        <a:rPr kumimoji="1" lang="en-US" altLang="ja-JP" sz="1400" b="0" i="0" u="none" strike="noStrike" kern="1200" baseline="0" dirty="0" smtClean="0">
                          <a:solidFill>
                            <a:schemeClr val="dk1"/>
                          </a:solidFill>
                          <a:latin typeface="+mn-lt"/>
                          <a:ea typeface="+mn-ea"/>
                          <a:cs typeface="+mn-cs"/>
                        </a:rPr>
                        <a:t>1990</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25.9</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28.4</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2.5</a:t>
                      </a:r>
                      <a:endParaRPr kumimoji="1" lang="ja-JP" altLang="en-US" sz="1400" dirty="0"/>
                    </a:p>
                  </a:txBody>
                  <a:tcPr/>
                </a:tc>
              </a:tr>
              <a:tr h="258468">
                <a:tc>
                  <a:txBody>
                    <a:bodyPr/>
                    <a:lstStyle/>
                    <a:p>
                      <a:r>
                        <a:rPr kumimoji="1" lang="en-US" altLang="ja-JP" sz="1400" b="0" i="0" u="none" strike="noStrike" kern="1200" baseline="0" dirty="0" smtClean="0">
                          <a:solidFill>
                            <a:schemeClr val="dk1"/>
                          </a:solidFill>
                          <a:latin typeface="+mn-lt"/>
                          <a:ea typeface="+mn-ea"/>
                          <a:cs typeface="+mn-cs"/>
                        </a:rPr>
                        <a:t>2000</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27.0</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28.8</a:t>
                      </a:r>
                      <a:endParaRPr kumimoji="1" lang="ja-JP" altLang="en-US" sz="1400" dirty="0"/>
                    </a:p>
                  </a:txBody>
                  <a:tcPr/>
                </a:tc>
                <a:tc>
                  <a:txBody>
                    <a:bodyPr/>
                    <a:lstStyle/>
                    <a:p>
                      <a:pPr algn="ctr"/>
                      <a:r>
                        <a:rPr kumimoji="1" lang="en-US" altLang="ja-JP" sz="1400" b="0" i="0" u="none" strike="noStrike" kern="1200" baseline="0" dirty="0" smtClean="0">
                          <a:solidFill>
                            <a:schemeClr val="dk1"/>
                          </a:solidFill>
                          <a:latin typeface="+mn-lt"/>
                          <a:ea typeface="+mn-ea"/>
                          <a:cs typeface="+mn-cs"/>
                        </a:rPr>
                        <a:t>1.8</a:t>
                      </a:r>
                      <a:endParaRPr kumimoji="1" lang="ja-JP" altLang="en-US" sz="1400" dirty="0"/>
                    </a:p>
                  </a:txBody>
                  <a:tcPr/>
                </a:tc>
              </a:tr>
              <a:tr h="212087">
                <a:tc>
                  <a:txBody>
                    <a:bodyPr/>
                    <a:lstStyle/>
                    <a:p>
                      <a:r>
                        <a:rPr kumimoji="1" lang="en-US" altLang="ja-JP" sz="1400" dirty="0" smtClean="0"/>
                        <a:t>2010</a:t>
                      </a:r>
                      <a:endParaRPr kumimoji="1" lang="ja-JP" altLang="en-US" sz="1400" dirty="0"/>
                    </a:p>
                  </a:txBody>
                  <a:tcPr/>
                </a:tc>
                <a:tc>
                  <a:txBody>
                    <a:bodyPr/>
                    <a:lstStyle/>
                    <a:p>
                      <a:pPr algn="ctr"/>
                      <a:r>
                        <a:rPr kumimoji="1" lang="en-US" altLang="ja-JP" sz="1400" dirty="0" smtClean="0"/>
                        <a:t>28.8</a:t>
                      </a:r>
                      <a:endParaRPr kumimoji="1" lang="ja-JP" altLang="en-US" sz="1400" dirty="0"/>
                    </a:p>
                  </a:txBody>
                  <a:tcPr/>
                </a:tc>
                <a:tc>
                  <a:txBody>
                    <a:bodyPr/>
                    <a:lstStyle/>
                    <a:p>
                      <a:pPr algn="ctr"/>
                      <a:r>
                        <a:rPr kumimoji="1" lang="en-US" altLang="ja-JP" sz="1400" dirty="0" smtClean="0"/>
                        <a:t>30.5</a:t>
                      </a:r>
                      <a:endParaRPr kumimoji="1" lang="ja-JP" altLang="en-US" sz="1400" dirty="0"/>
                    </a:p>
                  </a:txBody>
                  <a:tcPr/>
                </a:tc>
                <a:tc>
                  <a:txBody>
                    <a:bodyPr/>
                    <a:lstStyle/>
                    <a:p>
                      <a:pPr algn="ctr"/>
                      <a:r>
                        <a:rPr kumimoji="1" lang="en-US" altLang="ja-JP" sz="1400" dirty="0" smtClean="0"/>
                        <a:t>1.7</a:t>
                      </a:r>
                      <a:endParaRPr kumimoji="1" lang="ja-JP" altLang="en-US" sz="1400" dirty="0"/>
                    </a:p>
                  </a:txBody>
                  <a:tcPr/>
                </a:tc>
              </a:tr>
            </a:tbl>
          </a:graphicData>
        </a:graphic>
      </p:graphicFrame>
      <p:sp>
        <p:nvSpPr>
          <p:cNvPr id="59428" name="正方形/長方形 7"/>
          <p:cNvSpPr>
            <a:spLocks noChangeArrowheads="1"/>
          </p:cNvSpPr>
          <p:nvPr/>
        </p:nvSpPr>
        <p:spPr bwMode="auto">
          <a:xfrm>
            <a:off x="5741988" y="1384300"/>
            <a:ext cx="2255837" cy="1322388"/>
          </a:xfrm>
          <a:prstGeom prst="rect">
            <a:avLst/>
          </a:prstGeom>
          <a:noFill/>
          <a:ln w="9525">
            <a:noFill/>
            <a:miter lim="800000"/>
            <a:headEnd/>
            <a:tailEnd/>
          </a:ln>
        </p:spPr>
        <p:txBody>
          <a:bodyPr>
            <a:spAutoFit/>
          </a:bodyPr>
          <a:lstStyle/>
          <a:p>
            <a:r>
              <a:rPr lang="en-US" altLang="ja-JP" sz="1600">
                <a:latin typeface="Calibri" pitchFamily="34" charset="0"/>
              </a:rPr>
              <a:t>Source: “Population Statistics of Japan 2010,” National Institute of Population and</a:t>
            </a:r>
          </a:p>
          <a:p>
            <a:r>
              <a:rPr lang="en-US" altLang="ja-JP" sz="1600">
                <a:latin typeface="Calibri" pitchFamily="34" charset="0"/>
              </a:rPr>
              <a:t>Social Security Research</a:t>
            </a:r>
            <a:endParaRPr lang="ja-JP" altLang="en-US" sz="1600">
              <a:latin typeface="Calibri" pitchFamily="34" charset="0"/>
            </a:endParaRPr>
          </a:p>
        </p:txBody>
      </p:sp>
      <p:sp>
        <p:nvSpPr>
          <p:cNvPr id="23" name="角丸四角形 22"/>
          <p:cNvSpPr/>
          <p:nvPr/>
        </p:nvSpPr>
        <p:spPr>
          <a:xfrm>
            <a:off x="549275" y="3068638"/>
            <a:ext cx="7991475" cy="360362"/>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Changes in Live Births and Total Fertility Rate</a:t>
            </a:r>
            <a:endParaRPr lang="en-US" altLang="ja-JP" b="1" dirty="0">
              <a:solidFill>
                <a:prstClr val="white"/>
              </a:solidFill>
            </a:endParaRPr>
          </a:p>
        </p:txBody>
      </p:sp>
      <p:pic>
        <p:nvPicPr>
          <p:cNvPr id="59430" name="Picture 2"/>
          <p:cNvPicPr>
            <a:picLocks noChangeAspect="1" noChangeArrowheads="1"/>
          </p:cNvPicPr>
          <p:nvPr/>
        </p:nvPicPr>
        <p:blipFill>
          <a:blip r:embed="rId2"/>
          <a:srcRect/>
          <a:stretch>
            <a:fillRect/>
          </a:stretch>
        </p:blipFill>
        <p:spPr bwMode="auto">
          <a:xfrm>
            <a:off x="755650" y="3475038"/>
            <a:ext cx="5059363" cy="3295650"/>
          </a:xfrm>
          <a:prstGeom prst="rect">
            <a:avLst/>
          </a:prstGeom>
          <a:noFill/>
          <a:ln w="9525">
            <a:noFill/>
            <a:miter lim="800000"/>
            <a:headEnd/>
            <a:tailEnd/>
          </a:ln>
        </p:spPr>
      </p:pic>
      <p:sp>
        <p:nvSpPr>
          <p:cNvPr id="59431" name="正方形/長方形 24"/>
          <p:cNvSpPr>
            <a:spLocks noChangeArrowheads="1"/>
          </p:cNvSpPr>
          <p:nvPr/>
        </p:nvSpPr>
        <p:spPr bwMode="auto">
          <a:xfrm>
            <a:off x="7423150" y="4652963"/>
            <a:ext cx="1325563" cy="1816100"/>
          </a:xfrm>
          <a:prstGeom prst="rect">
            <a:avLst/>
          </a:prstGeom>
          <a:noFill/>
          <a:ln w="9525">
            <a:noFill/>
            <a:miter lim="800000"/>
            <a:headEnd/>
            <a:tailEnd/>
          </a:ln>
        </p:spPr>
        <p:txBody>
          <a:bodyPr>
            <a:spAutoFit/>
          </a:bodyPr>
          <a:lstStyle/>
          <a:p>
            <a:r>
              <a:rPr lang="en-US" altLang="ja-JP" sz="1600">
                <a:latin typeface="Calibri" pitchFamily="34" charset="0"/>
              </a:rPr>
              <a:t>Source: “Vital Statistics of Japan,” Ministry of Health, Labour and Welfare</a:t>
            </a:r>
            <a:endParaRPr lang="ja-JP" altLang="en-US" sz="1600">
              <a:latin typeface="Calibri" pitchFamily="34" charset="0"/>
            </a:endParaRPr>
          </a:p>
        </p:txBody>
      </p:sp>
      <p:cxnSp>
        <p:nvCxnSpPr>
          <p:cNvPr id="26" name="直線コネクタ 25"/>
          <p:cNvCxnSpPr/>
          <p:nvPr/>
        </p:nvCxnSpPr>
        <p:spPr>
          <a:xfrm flipH="1">
            <a:off x="1358900" y="5272088"/>
            <a:ext cx="424815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四角形吹き出し 26"/>
          <p:cNvSpPr/>
          <p:nvPr/>
        </p:nvSpPr>
        <p:spPr>
          <a:xfrm>
            <a:off x="5986463" y="4799013"/>
            <a:ext cx="1322387" cy="647700"/>
          </a:xfrm>
          <a:prstGeom prst="wedgeRectCallout">
            <a:avLst>
              <a:gd name="adj1" fmla="val -82210"/>
              <a:gd name="adj2" fmla="val 188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b="1" dirty="0"/>
              <a:t>Replacement level </a:t>
            </a:r>
            <a:r>
              <a:rPr lang="en-US" altLang="ja-JP" b="1" dirty="0"/>
              <a:t>(2.1)</a:t>
            </a:r>
            <a:endParaRPr lang="ja-JP" altLang="en-US" b="1" dirty="0"/>
          </a:p>
        </p:txBody>
      </p:sp>
      <p:sp>
        <p:nvSpPr>
          <p:cNvPr id="29" name="四角形吹き出し 28"/>
          <p:cNvSpPr/>
          <p:nvPr/>
        </p:nvSpPr>
        <p:spPr>
          <a:xfrm>
            <a:off x="5986463" y="5546725"/>
            <a:ext cx="1322387" cy="647700"/>
          </a:xfrm>
          <a:prstGeom prst="wedgeRectCallout">
            <a:avLst>
              <a:gd name="adj1" fmla="val -81935"/>
              <a:gd name="adj2" fmla="val -231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30" name="円/楕円 29"/>
          <p:cNvSpPr/>
          <p:nvPr/>
        </p:nvSpPr>
        <p:spPr>
          <a:xfrm>
            <a:off x="1214438" y="3789363"/>
            <a:ext cx="504825" cy="50323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四角形吹き出し 30"/>
          <p:cNvSpPr/>
          <p:nvPr/>
        </p:nvSpPr>
        <p:spPr>
          <a:xfrm>
            <a:off x="473075" y="4627563"/>
            <a:ext cx="993775" cy="522287"/>
          </a:xfrm>
          <a:prstGeom prst="wedgeRectCallout">
            <a:avLst>
              <a:gd name="adj1" fmla="val 36722"/>
              <a:gd name="adj2" fmla="val -1256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altLang="ja-JP" sz="1600" b="1" dirty="0"/>
              <a:t>Baby boomer</a:t>
            </a:r>
            <a:endParaRPr lang="ja-JP" altLang="en-US" sz="1600" b="1" dirty="0"/>
          </a:p>
        </p:txBody>
      </p:sp>
      <p:sp>
        <p:nvSpPr>
          <p:cNvPr id="32" name="左右矢印 31"/>
          <p:cNvSpPr/>
          <p:nvPr/>
        </p:nvSpPr>
        <p:spPr>
          <a:xfrm>
            <a:off x="2006600" y="5870575"/>
            <a:ext cx="1079500" cy="411163"/>
          </a:xfrm>
          <a:prstGeom prst="leftRightArrow">
            <a:avLst/>
          </a:prstGeom>
          <a:solidFill>
            <a:schemeClr val="bg1"/>
          </a:solidFill>
          <a:ln w="9525">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9438" name="テキスト ボックス 32"/>
          <p:cNvSpPr txBox="1">
            <a:spLocks noChangeArrowheads="1"/>
          </p:cNvSpPr>
          <p:nvPr/>
        </p:nvSpPr>
        <p:spPr bwMode="auto">
          <a:xfrm>
            <a:off x="2109788" y="5949950"/>
            <a:ext cx="993775" cy="303213"/>
          </a:xfrm>
          <a:prstGeom prst="rect">
            <a:avLst/>
          </a:prstGeom>
          <a:noFill/>
          <a:ln w="9525">
            <a:noFill/>
            <a:miter lim="800000"/>
            <a:headEnd/>
            <a:tailEnd/>
          </a:ln>
        </p:spPr>
        <p:txBody>
          <a:bodyPr>
            <a:spAutoFit/>
          </a:bodyPr>
          <a:lstStyle/>
          <a:p>
            <a:pPr>
              <a:lnSpc>
                <a:spcPts val="800"/>
              </a:lnSpc>
            </a:pPr>
            <a:r>
              <a:rPr lang="en-US" altLang="ja-JP" sz="900">
                <a:latin typeface="Calibri" pitchFamily="34" charset="0"/>
              </a:rPr>
              <a:t>High economic growth period</a:t>
            </a:r>
            <a:endParaRPr lang="ja-JP" altLang="en-US" sz="900">
              <a:latin typeface="Calibri" pitchFamily="34" charset="0"/>
            </a:endParaRPr>
          </a:p>
        </p:txBody>
      </p:sp>
      <p:sp>
        <p:nvSpPr>
          <p:cNvPr id="17" name="四角形吹き出し 16"/>
          <p:cNvSpPr/>
          <p:nvPr/>
        </p:nvSpPr>
        <p:spPr>
          <a:xfrm>
            <a:off x="5824538" y="5561013"/>
            <a:ext cx="1635125" cy="647700"/>
          </a:xfrm>
          <a:prstGeom prst="wedgeRectCallout">
            <a:avLst>
              <a:gd name="adj1" fmla="val -81935"/>
              <a:gd name="adj2" fmla="val -2316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solidFill>
                  <a:schemeClr val="bg1"/>
                </a:solidFill>
              </a:rPr>
              <a:t>1.39 </a:t>
            </a:r>
          </a:p>
          <a:p>
            <a:pPr algn="ctr" fontAlgn="auto">
              <a:spcBef>
                <a:spcPts val="0"/>
              </a:spcBef>
              <a:spcAft>
                <a:spcPts val="0"/>
              </a:spcAft>
              <a:defRPr/>
            </a:pPr>
            <a:r>
              <a:rPr lang="en-US" altLang="ja-JP" b="1" dirty="0">
                <a:solidFill>
                  <a:schemeClr val="bg1"/>
                </a:solidFill>
              </a:rPr>
              <a:t>i</a:t>
            </a:r>
            <a:r>
              <a:rPr lang="en-US" altLang="ja-JP" b="1" dirty="0">
                <a:solidFill>
                  <a:schemeClr val="bg1"/>
                </a:solidFill>
              </a:rPr>
              <a:t>n 2010,2011</a:t>
            </a:r>
            <a:endParaRPr lang="ja-JP" altLang="en-US" b="1" dirty="0">
              <a:solidFill>
                <a:schemeClr val="bg1"/>
              </a:solidFill>
            </a:endParaRPr>
          </a:p>
        </p:txBody>
      </p:sp>
      <p:sp>
        <p:nvSpPr>
          <p:cNvPr id="18" name="四角形吹き出し 17"/>
          <p:cNvSpPr/>
          <p:nvPr/>
        </p:nvSpPr>
        <p:spPr>
          <a:xfrm>
            <a:off x="2268538" y="4000500"/>
            <a:ext cx="817562" cy="336550"/>
          </a:xfrm>
          <a:prstGeom prst="wedgeRectCallout">
            <a:avLst>
              <a:gd name="adj1" fmla="val -9018"/>
              <a:gd name="adj2" fmla="val 350026"/>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19" name="四角形吹き出し 18"/>
          <p:cNvSpPr/>
          <p:nvPr/>
        </p:nvSpPr>
        <p:spPr>
          <a:xfrm>
            <a:off x="2297113" y="3938588"/>
            <a:ext cx="674687" cy="461962"/>
          </a:xfrm>
          <a:prstGeom prst="wedgeRectCallout">
            <a:avLst>
              <a:gd name="adj1" fmla="val -81935"/>
              <a:gd name="adj2" fmla="val -2316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altLang="ja-JP" b="1" dirty="0">
                <a:solidFill>
                  <a:schemeClr val="bg1"/>
                </a:solidFill>
              </a:rPr>
              <a:t>1.58</a:t>
            </a:r>
          </a:p>
        </p:txBody>
      </p:sp>
      <p:sp>
        <p:nvSpPr>
          <p:cNvPr id="20" name="四角形吹き出し 19"/>
          <p:cNvSpPr/>
          <p:nvPr/>
        </p:nvSpPr>
        <p:spPr>
          <a:xfrm>
            <a:off x="3770313" y="4422775"/>
            <a:ext cx="817562" cy="290513"/>
          </a:xfrm>
          <a:prstGeom prst="wedgeRectCallout">
            <a:avLst>
              <a:gd name="adj1" fmla="val -9018"/>
              <a:gd name="adj2" fmla="val 345031"/>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21" name="四角形吹き出し 20"/>
          <p:cNvSpPr/>
          <p:nvPr/>
        </p:nvSpPr>
        <p:spPr>
          <a:xfrm>
            <a:off x="3797300" y="4335463"/>
            <a:ext cx="674688" cy="461962"/>
          </a:xfrm>
          <a:prstGeom prst="wedgeRectCallout">
            <a:avLst>
              <a:gd name="adj1" fmla="val -81935"/>
              <a:gd name="adj2" fmla="val -2316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altLang="ja-JP" b="1" dirty="0">
                <a:solidFill>
                  <a:schemeClr val="bg1"/>
                </a:solidFill>
              </a:rPr>
              <a:t>1.57</a:t>
            </a:r>
          </a:p>
        </p:txBody>
      </p:sp>
      <p:sp>
        <p:nvSpPr>
          <p:cNvPr id="28" name="円/楕円 27"/>
          <p:cNvSpPr/>
          <p:nvPr/>
        </p:nvSpPr>
        <p:spPr>
          <a:xfrm>
            <a:off x="2781300" y="4335463"/>
            <a:ext cx="503238" cy="504825"/>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四角形吹き出し 33"/>
          <p:cNvSpPr/>
          <p:nvPr/>
        </p:nvSpPr>
        <p:spPr>
          <a:xfrm>
            <a:off x="473075" y="5448300"/>
            <a:ext cx="993775" cy="522288"/>
          </a:xfrm>
          <a:prstGeom prst="wedgeRectCallout">
            <a:avLst>
              <a:gd name="adj1" fmla="val 203363"/>
              <a:gd name="adj2" fmla="val -1673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altLang="ja-JP" sz="1600" b="1" dirty="0"/>
              <a:t>2</a:t>
            </a:r>
            <a:r>
              <a:rPr lang="en-US" altLang="ja-JP" sz="1600" b="1" baseline="30000" dirty="0"/>
              <a:t>nd</a:t>
            </a:r>
            <a:r>
              <a:rPr lang="en-US" altLang="ja-JP" sz="1600" b="1" dirty="0"/>
              <a:t> Baby boomer</a:t>
            </a:r>
            <a:endParaRPr lang="ja-JP" altLang="en-US" sz="1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p:cNvPicPr>
            <a:picLocks noChangeAspect="1" noChangeArrowheads="1"/>
          </p:cNvPicPr>
          <p:nvPr/>
        </p:nvPicPr>
        <p:blipFill>
          <a:blip r:embed="rId2"/>
          <a:srcRect/>
          <a:stretch>
            <a:fillRect/>
          </a:stretch>
        </p:blipFill>
        <p:spPr bwMode="auto">
          <a:xfrm>
            <a:off x="1258888" y="2060575"/>
            <a:ext cx="5561012" cy="4608513"/>
          </a:xfrm>
          <a:prstGeom prst="rect">
            <a:avLst/>
          </a:prstGeom>
          <a:noFill/>
          <a:ln w="9525">
            <a:noFill/>
            <a:miter lim="800000"/>
            <a:headEnd/>
            <a:tailEnd/>
          </a:ln>
        </p:spPr>
      </p:pic>
      <p:sp>
        <p:nvSpPr>
          <p:cNvPr id="8" name="角丸四角形 7"/>
          <p:cNvSpPr/>
          <p:nvPr/>
        </p:nvSpPr>
        <p:spPr>
          <a:xfrm>
            <a:off x="227013" y="2974975"/>
            <a:ext cx="863600" cy="36036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2012</a:t>
            </a:r>
            <a:endParaRPr lang="en-US" altLang="ja-JP" b="1" dirty="0">
              <a:solidFill>
                <a:prstClr val="white"/>
              </a:solidFill>
            </a:endParaRPr>
          </a:p>
        </p:txBody>
      </p:sp>
      <p:sp>
        <p:nvSpPr>
          <p:cNvPr id="9" name="角丸四角形 8"/>
          <p:cNvSpPr/>
          <p:nvPr/>
        </p:nvSpPr>
        <p:spPr>
          <a:xfrm>
            <a:off x="276225" y="5013325"/>
            <a:ext cx="863600" cy="36036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2055</a:t>
            </a:r>
            <a:endParaRPr lang="en-US" altLang="ja-JP" b="1" dirty="0">
              <a:solidFill>
                <a:prstClr val="white"/>
              </a:solidFill>
            </a:endParaRPr>
          </a:p>
        </p:txBody>
      </p:sp>
      <p:sp>
        <p:nvSpPr>
          <p:cNvPr id="10" name="角丸四角形 9"/>
          <p:cNvSpPr/>
          <p:nvPr/>
        </p:nvSpPr>
        <p:spPr>
          <a:xfrm>
            <a:off x="2001838" y="1881188"/>
            <a:ext cx="1152525" cy="3603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Women</a:t>
            </a:r>
            <a:endParaRPr lang="en-US" altLang="ja-JP" b="1" dirty="0">
              <a:solidFill>
                <a:prstClr val="white"/>
              </a:solidFill>
            </a:endParaRPr>
          </a:p>
        </p:txBody>
      </p:sp>
      <p:sp>
        <p:nvSpPr>
          <p:cNvPr id="11" name="角丸四角形 10"/>
          <p:cNvSpPr/>
          <p:nvPr/>
        </p:nvSpPr>
        <p:spPr>
          <a:xfrm>
            <a:off x="4830763" y="1912938"/>
            <a:ext cx="1150937" cy="3603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M</a:t>
            </a:r>
            <a:r>
              <a:rPr lang="en-US" altLang="ja-JP" b="1" dirty="0">
                <a:solidFill>
                  <a:prstClr val="white"/>
                </a:solidFill>
              </a:rPr>
              <a:t>en</a:t>
            </a:r>
            <a:endParaRPr lang="en-US" altLang="ja-JP" b="1" dirty="0">
              <a:solidFill>
                <a:prstClr val="white"/>
              </a:solidFill>
            </a:endParaRPr>
          </a:p>
        </p:txBody>
      </p:sp>
      <p:sp>
        <p:nvSpPr>
          <p:cNvPr id="12" name="角丸四角形 11"/>
          <p:cNvSpPr/>
          <p:nvPr/>
        </p:nvSpPr>
        <p:spPr>
          <a:xfrm>
            <a:off x="7019925" y="2565400"/>
            <a:ext cx="2232025" cy="100806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Percentage of aged population 24.2%</a:t>
            </a:r>
            <a:endParaRPr lang="en-US" altLang="ja-JP" b="1" dirty="0">
              <a:solidFill>
                <a:prstClr val="white"/>
              </a:solidFill>
            </a:endParaRPr>
          </a:p>
        </p:txBody>
      </p:sp>
      <p:sp>
        <p:nvSpPr>
          <p:cNvPr id="13" name="角丸四角形 12"/>
          <p:cNvSpPr/>
          <p:nvPr/>
        </p:nvSpPr>
        <p:spPr>
          <a:xfrm>
            <a:off x="7061200" y="4833938"/>
            <a:ext cx="2190750" cy="100806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Percentage of aged population 39.4%</a:t>
            </a:r>
            <a:endParaRPr lang="en-US" altLang="ja-JP" b="1" dirty="0">
              <a:solidFill>
                <a:prstClr val="white"/>
              </a:solidFill>
            </a:endParaRPr>
          </a:p>
        </p:txBody>
      </p:sp>
      <p:sp>
        <p:nvSpPr>
          <p:cNvPr id="4" name="下矢印 3"/>
          <p:cNvSpPr/>
          <p:nvPr/>
        </p:nvSpPr>
        <p:spPr>
          <a:xfrm>
            <a:off x="331788" y="3860800"/>
            <a:ext cx="512762"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5" name="下矢印 14"/>
          <p:cNvSpPr/>
          <p:nvPr/>
        </p:nvSpPr>
        <p:spPr>
          <a:xfrm>
            <a:off x="7602538" y="3644900"/>
            <a:ext cx="514350"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6" name="角丸四角形 15"/>
          <p:cNvSpPr/>
          <p:nvPr/>
        </p:nvSpPr>
        <p:spPr>
          <a:xfrm>
            <a:off x="331788" y="349250"/>
            <a:ext cx="8372475" cy="3603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prstClr val="white"/>
                </a:solidFill>
              </a:rPr>
              <a:t>Demographic </a:t>
            </a:r>
            <a:r>
              <a:rPr lang="en-US" altLang="ja-JP" sz="2000" b="1" dirty="0">
                <a:solidFill>
                  <a:prstClr val="white"/>
                </a:solidFill>
              </a:rPr>
              <a:t>pyramid in the </a:t>
            </a:r>
            <a:r>
              <a:rPr lang="en-US" altLang="ja-JP" sz="2000" b="1" dirty="0">
                <a:solidFill>
                  <a:prstClr val="white"/>
                </a:solidFill>
              </a:rPr>
              <a:t>future </a:t>
            </a:r>
            <a:endParaRPr lang="en-US" altLang="ja-JP" sz="2000" b="1" dirty="0">
              <a:solidFill>
                <a:prstClr val="white"/>
              </a:solidFill>
            </a:endParaRPr>
          </a:p>
        </p:txBody>
      </p:sp>
      <p:sp>
        <p:nvSpPr>
          <p:cNvPr id="60427" name="テキスト ボックス 13"/>
          <p:cNvSpPr txBox="1">
            <a:spLocks noChangeArrowheads="1"/>
          </p:cNvSpPr>
          <p:nvPr/>
        </p:nvSpPr>
        <p:spPr bwMode="auto">
          <a:xfrm>
            <a:off x="303213" y="731838"/>
            <a:ext cx="8661400" cy="1014412"/>
          </a:xfrm>
          <a:prstGeom prst="rect">
            <a:avLst/>
          </a:prstGeom>
          <a:noFill/>
          <a:ln w="9525">
            <a:noFill/>
            <a:miter lim="800000"/>
            <a:headEnd/>
            <a:tailEnd/>
          </a:ln>
        </p:spPr>
        <p:txBody>
          <a:bodyPr>
            <a:spAutoFit/>
          </a:bodyPr>
          <a:lstStyle/>
          <a:p>
            <a:r>
              <a:rPr lang="en-US" altLang="ja-JP" sz="2000" b="1">
                <a:solidFill>
                  <a:srgbClr val="000000"/>
                </a:solidFill>
                <a:latin typeface="Calibri" pitchFamily="34" charset="0"/>
              </a:rPr>
              <a:t>Japan is one of the most rapidly aging society, where people will have to cope with demographic onus. That is exactly why more active  participation of women into society is urgently needed in Japan.</a:t>
            </a:r>
          </a:p>
        </p:txBody>
      </p:sp>
      <p:sp>
        <p:nvSpPr>
          <p:cNvPr id="60428"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ja-JP" altLang="en-US">
                <a:solidFill>
                  <a:srgbClr val="898989"/>
                </a:solidFill>
              </a:rPr>
              <a:t>６</a:t>
            </a:r>
          </a:p>
        </p:txBody>
      </p:sp>
      <p:sp>
        <p:nvSpPr>
          <p:cNvPr id="60429" name="テキスト ボックス 16"/>
          <p:cNvSpPr txBox="1">
            <a:spLocks noChangeArrowheads="1"/>
          </p:cNvSpPr>
          <p:nvPr/>
        </p:nvSpPr>
        <p:spPr bwMode="auto">
          <a:xfrm>
            <a:off x="3846513" y="6370638"/>
            <a:ext cx="3998912" cy="369887"/>
          </a:xfrm>
          <a:prstGeom prst="rect">
            <a:avLst/>
          </a:prstGeom>
          <a:solidFill>
            <a:schemeClr val="bg1"/>
          </a:solidFill>
          <a:ln w="9525">
            <a:noFill/>
            <a:miter lim="800000"/>
            <a:headEnd/>
            <a:tailEnd/>
          </a:ln>
        </p:spPr>
        <p:txBody>
          <a:bodyPr>
            <a:spAutoFit/>
          </a:bodyPr>
          <a:lstStyle/>
          <a:p>
            <a:r>
              <a:rPr lang="en-US" altLang="ja-JP">
                <a:latin typeface="Calibri" pitchFamily="34" charset="0"/>
              </a:rPr>
              <a:t>(White paper on Gender Equality 2012)</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4163" y="981075"/>
            <a:ext cx="8567737" cy="3603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prstClr val="white"/>
                </a:solidFill>
              </a:rPr>
              <a:t>1. Average number of </a:t>
            </a:r>
            <a:r>
              <a:rPr lang="en-US" altLang="ja-JP" sz="2000" b="1" dirty="0">
                <a:solidFill>
                  <a:srgbClr val="0070C0"/>
                </a:solidFill>
              </a:rPr>
              <a:t>hours spent on unpaid domestic work </a:t>
            </a:r>
            <a:r>
              <a:rPr lang="en-US" altLang="ja-JP" sz="2000" b="1" dirty="0">
                <a:solidFill>
                  <a:prstClr val="white"/>
                </a:solidFill>
              </a:rPr>
              <a:t>by sex. </a:t>
            </a:r>
          </a:p>
        </p:txBody>
      </p:sp>
      <p:sp>
        <p:nvSpPr>
          <p:cNvPr id="2" name="スライド番号プレースホルダー 1"/>
          <p:cNvSpPr>
            <a:spLocks noGrp="1"/>
          </p:cNvSpPr>
          <p:nvPr>
            <p:ph type="sldNum" sz="quarter" idx="12"/>
          </p:nvPr>
        </p:nvSpPr>
        <p:spPr/>
        <p:txBody>
          <a:bodyPr/>
          <a:lstStyle/>
          <a:p>
            <a:pPr>
              <a:defRPr/>
            </a:pPr>
            <a:r>
              <a:rPr lang="en-US" altLang="ja-JP" dirty="0"/>
              <a:t>17</a:t>
            </a:r>
            <a:endParaRPr lang="ja-JP" altLang="en-US" dirty="0"/>
          </a:p>
        </p:txBody>
      </p:sp>
      <p:sp>
        <p:nvSpPr>
          <p:cNvPr id="61443" name="タイトル 1"/>
          <p:cNvSpPr txBox="1">
            <a:spLocks/>
          </p:cNvSpPr>
          <p:nvPr/>
        </p:nvSpPr>
        <p:spPr bwMode="auto">
          <a:xfrm>
            <a:off x="279400" y="188913"/>
            <a:ext cx="8569325" cy="719137"/>
          </a:xfrm>
          <a:prstGeom prst="rect">
            <a:avLst/>
          </a:prstGeom>
          <a:solidFill>
            <a:srgbClr val="FFC000"/>
          </a:solidFill>
          <a:ln w="9525">
            <a:noFill/>
            <a:miter lim="800000"/>
            <a:headEnd/>
            <a:tailEnd/>
          </a:ln>
        </p:spPr>
        <p:txBody>
          <a:bodyPr anchor="ctr"/>
          <a:lstStyle/>
          <a:p>
            <a:pPr>
              <a:lnSpc>
                <a:spcPts val="2200"/>
              </a:lnSpc>
            </a:pPr>
            <a:r>
              <a:rPr lang="en-US" altLang="ja-JP" sz="2200" b="1">
                <a:solidFill>
                  <a:schemeClr val="bg1"/>
                </a:solidFill>
                <a:latin typeface="Calibri" pitchFamily="34" charset="0"/>
              </a:rPr>
              <a:t>Ⅰ</a:t>
            </a:r>
            <a:r>
              <a:rPr lang="ja-JP" altLang="en-US" sz="2200" b="1">
                <a:solidFill>
                  <a:schemeClr val="bg1"/>
                </a:solidFill>
                <a:latin typeface="Calibri" pitchFamily="34" charset="0"/>
              </a:rPr>
              <a:t>．</a:t>
            </a:r>
            <a:r>
              <a:rPr lang="en-US" altLang="ja-JP" sz="2200" b="1">
                <a:solidFill>
                  <a:schemeClr val="bg1"/>
                </a:solidFill>
                <a:latin typeface="Calibri" pitchFamily="34" charset="0"/>
              </a:rPr>
              <a:t> Economic structures, participation in productive activities </a:t>
            </a:r>
          </a:p>
          <a:p>
            <a:pPr>
              <a:lnSpc>
                <a:spcPts val="2200"/>
              </a:lnSpc>
            </a:pPr>
            <a:r>
              <a:rPr lang="ja-JP" altLang="en-US" sz="2200" b="1">
                <a:solidFill>
                  <a:schemeClr val="bg1"/>
                </a:solidFill>
                <a:latin typeface="Calibri" pitchFamily="34" charset="0"/>
              </a:rPr>
              <a:t>　　　</a:t>
            </a:r>
            <a:r>
              <a:rPr lang="en-US" altLang="ja-JP" sz="2200" b="1">
                <a:solidFill>
                  <a:schemeClr val="bg1"/>
                </a:solidFill>
                <a:latin typeface="Calibri" pitchFamily="34" charset="0"/>
              </a:rPr>
              <a:t>and access to resources</a:t>
            </a:r>
            <a:endParaRPr lang="ja-JP" altLang="en-US" sz="2200" b="1">
              <a:solidFill>
                <a:schemeClr val="bg1"/>
              </a:solidFill>
              <a:latin typeface="Calibri" pitchFamily="34" charset="0"/>
            </a:endParaRPr>
          </a:p>
        </p:txBody>
      </p:sp>
      <p:pic>
        <p:nvPicPr>
          <p:cNvPr id="61444" name="Picture 2"/>
          <p:cNvPicPr>
            <a:picLocks noGrp="1" noChangeAspect="1" noChangeArrowheads="1"/>
          </p:cNvPicPr>
          <p:nvPr>
            <p:ph idx="1"/>
          </p:nvPr>
        </p:nvPicPr>
        <p:blipFill>
          <a:blip r:embed="rId2"/>
          <a:srcRect/>
          <a:stretch>
            <a:fillRect/>
          </a:stretch>
        </p:blipFill>
        <p:spPr>
          <a:xfrm>
            <a:off x="642938" y="2516188"/>
            <a:ext cx="7192962" cy="3721100"/>
          </a:xfrm>
        </p:spPr>
      </p:pic>
      <p:sp>
        <p:nvSpPr>
          <p:cNvPr id="61445" name="テキスト ボックス 6"/>
          <p:cNvSpPr txBox="1">
            <a:spLocks noChangeArrowheads="1"/>
          </p:cNvSpPr>
          <p:nvPr/>
        </p:nvSpPr>
        <p:spPr bwMode="auto">
          <a:xfrm>
            <a:off x="1835150" y="2576513"/>
            <a:ext cx="1727200" cy="338137"/>
          </a:xfrm>
          <a:prstGeom prst="rect">
            <a:avLst/>
          </a:prstGeom>
          <a:solidFill>
            <a:schemeClr val="bg1"/>
          </a:solidFill>
          <a:ln w="9525">
            <a:noFill/>
            <a:miter lim="800000"/>
            <a:headEnd/>
            <a:tailEnd/>
          </a:ln>
        </p:spPr>
        <p:txBody>
          <a:bodyPr>
            <a:spAutoFit/>
          </a:bodyPr>
          <a:lstStyle/>
          <a:p>
            <a:pPr algn="ctr"/>
            <a:r>
              <a:rPr lang="en-US" altLang="ja-JP" sz="1600"/>
              <a:t>Women</a:t>
            </a:r>
            <a:endParaRPr lang="ja-JP" altLang="en-US" sz="1600"/>
          </a:p>
        </p:txBody>
      </p:sp>
      <p:sp>
        <p:nvSpPr>
          <p:cNvPr id="61446" name="テキスト ボックス 6"/>
          <p:cNvSpPr txBox="1">
            <a:spLocks noChangeArrowheads="1"/>
          </p:cNvSpPr>
          <p:nvPr/>
        </p:nvSpPr>
        <p:spPr bwMode="auto">
          <a:xfrm>
            <a:off x="5286375" y="2576513"/>
            <a:ext cx="1233488" cy="338137"/>
          </a:xfrm>
          <a:prstGeom prst="rect">
            <a:avLst/>
          </a:prstGeom>
          <a:solidFill>
            <a:schemeClr val="bg1"/>
          </a:solidFill>
          <a:ln w="9525">
            <a:noFill/>
            <a:miter lim="800000"/>
            <a:headEnd/>
            <a:tailEnd/>
          </a:ln>
        </p:spPr>
        <p:txBody>
          <a:bodyPr>
            <a:spAutoFit/>
          </a:bodyPr>
          <a:lstStyle/>
          <a:p>
            <a:pPr algn="ctr"/>
            <a:r>
              <a:rPr lang="en-US" altLang="ja-JP" sz="1600"/>
              <a:t>Men</a:t>
            </a:r>
            <a:endParaRPr lang="ja-JP" altLang="en-US" sz="1600"/>
          </a:p>
        </p:txBody>
      </p:sp>
      <p:sp>
        <p:nvSpPr>
          <p:cNvPr id="61447" name="Text Box 17"/>
          <p:cNvSpPr txBox="1">
            <a:spLocks noChangeArrowheads="1"/>
          </p:cNvSpPr>
          <p:nvPr/>
        </p:nvSpPr>
        <p:spPr bwMode="auto">
          <a:xfrm>
            <a:off x="1198563" y="6211888"/>
            <a:ext cx="6961187" cy="646112"/>
          </a:xfrm>
          <a:prstGeom prst="rect">
            <a:avLst/>
          </a:prstGeom>
          <a:noFill/>
          <a:ln w="9525">
            <a:noFill/>
            <a:miter lim="800000"/>
            <a:headEnd/>
            <a:tailEnd/>
          </a:ln>
        </p:spPr>
        <p:txBody>
          <a:bodyPr>
            <a:spAutoFit/>
          </a:bodyPr>
          <a:lstStyle/>
          <a:p>
            <a:pPr marL="534988" indent="-534988"/>
            <a:r>
              <a:rPr lang="en-US" altLang="ja-JP">
                <a:solidFill>
                  <a:srgbClr val="000000"/>
                </a:solidFill>
              </a:rPr>
              <a:t>Source:	</a:t>
            </a:r>
            <a:r>
              <a:rPr lang="en-US" altLang="ja-JP">
                <a:solidFill>
                  <a:srgbClr val="008000"/>
                </a:solidFill>
              </a:rPr>
              <a:t> </a:t>
            </a:r>
            <a:r>
              <a:rPr lang="en-US" altLang="ja-JP" b="1">
                <a:solidFill>
                  <a:srgbClr val="008000"/>
                </a:solidFill>
              </a:rPr>
              <a:t>“Survey on Time Use and Leisure Activities 2006”   </a:t>
            </a:r>
          </a:p>
          <a:p>
            <a:pPr marL="534988" indent="-534988"/>
            <a:r>
              <a:rPr lang="en-US" altLang="ja-JP">
                <a:solidFill>
                  <a:srgbClr val="000000"/>
                </a:solidFill>
              </a:rPr>
              <a:t>                           Ministry of Internal Affairs and Communications. </a:t>
            </a:r>
            <a:endParaRPr lang="ja-JP" altLang="en-US">
              <a:solidFill>
                <a:srgbClr val="000000"/>
              </a:solidFill>
            </a:endParaRPr>
          </a:p>
        </p:txBody>
      </p:sp>
      <p:sp>
        <p:nvSpPr>
          <p:cNvPr id="61448" name="正方形/長方形 8"/>
          <p:cNvSpPr>
            <a:spLocks noChangeArrowheads="1"/>
          </p:cNvSpPr>
          <p:nvPr/>
        </p:nvSpPr>
        <p:spPr bwMode="auto">
          <a:xfrm>
            <a:off x="279400" y="5888038"/>
            <a:ext cx="828675" cy="277812"/>
          </a:xfrm>
          <a:prstGeom prst="rect">
            <a:avLst/>
          </a:prstGeom>
          <a:solidFill>
            <a:schemeClr val="bg1"/>
          </a:solidFill>
          <a:ln w="9525">
            <a:noFill/>
            <a:miter lim="800000"/>
            <a:headEnd/>
            <a:tailEnd/>
          </a:ln>
        </p:spPr>
        <p:txBody>
          <a:bodyPr>
            <a:spAutoFit/>
          </a:bodyPr>
          <a:lstStyle/>
          <a:p>
            <a:r>
              <a:rPr lang="en-US" altLang="ja-JP" sz="1200">
                <a:latin typeface="Calibri" pitchFamily="34" charset="0"/>
              </a:rPr>
              <a:t>( Minutes)</a:t>
            </a:r>
            <a:endParaRPr lang="ja-JP" altLang="en-US" sz="1200">
              <a:latin typeface="Calibri" pitchFamily="34" charset="0"/>
            </a:endParaRPr>
          </a:p>
        </p:txBody>
      </p:sp>
      <p:sp>
        <p:nvSpPr>
          <p:cNvPr id="18" name="コンテンツ プレースホルダー 2"/>
          <p:cNvSpPr txBox="1">
            <a:spLocks/>
          </p:cNvSpPr>
          <p:nvPr/>
        </p:nvSpPr>
        <p:spPr>
          <a:xfrm>
            <a:off x="896938" y="2063750"/>
            <a:ext cx="7497762" cy="512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Time spent for paid and unpaid work </a:t>
            </a:r>
            <a:r>
              <a:rPr lang="en-US" altLang="ja-JP" sz="1900" b="1" dirty="0" smtClean="0">
                <a:solidFill>
                  <a:schemeClr val="tx2">
                    <a:lumMod val="50000"/>
                  </a:schemeClr>
                </a:solidFill>
                <a:effectLst>
                  <a:outerShdw blurRad="38100" dist="38100" dir="2700000" algn="tl">
                    <a:srgbClr val="000000">
                      <a:alpha val="43137"/>
                    </a:srgbClr>
                  </a:outerShdw>
                </a:effectLst>
              </a:rPr>
              <a:t> according </a:t>
            </a:r>
            <a:r>
              <a:rPr lang="en-US" altLang="ja-JP" sz="1900" b="1" dirty="0">
                <a:solidFill>
                  <a:schemeClr val="tx2">
                    <a:lumMod val="50000"/>
                  </a:schemeClr>
                </a:solidFill>
                <a:effectLst>
                  <a:outerShdw blurRad="38100" dist="38100" dir="2700000" algn="tl">
                    <a:srgbClr val="000000">
                      <a:alpha val="43137"/>
                    </a:srgbClr>
                  </a:outerShdw>
                </a:effectLst>
              </a:rPr>
              <a:t>to sex and age</a:t>
            </a:r>
            <a:endParaRPr lang="ja-JP" altLang="en-US" sz="1900" b="1" dirty="0">
              <a:solidFill>
                <a:schemeClr val="tx2">
                  <a:lumMod val="50000"/>
                </a:schemeClr>
              </a:solidFill>
              <a:effectLst>
                <a:outerShdw blurRad="38100" dist="38100" dir="2700000" algn="tl">
                  <a:srgbClr val="000000">
                    <a:alpha val="43137"/>
                  </a:srgbClr>
                </a:outerShdw>
              </a:effectLst>
            </a:endParaRPr>
          </a:p>
          <a:p>
            <a:pPr marL="82296" indent="0" fontAlgn="auto">
              <a:spcAft>
                <a:spcPts val="0"/>
              </a:spcAft>
              <a:buFont typeface="Wingdings 2"/>
              <a:buNone/>
              <a:defRPr/>
            </a:pPr>
            <a:endParaRPr lang="ja-JP" altLang="en-US" dirty="0"/>
          </a:p>
        </p:txBody>
      </p:sp>
      <p:sp>
        <p:nvSpPr>
          <p:cNvPr id="61450" name="正方形/長方形 8"/>
          <p:cNvSpPr>
            <a:spLocks noChangeArrowheads="1"/>
          </p:cNvSpPr>
          <p:nvPr/>
        </p:nvSpPr>
        <p:spPr bwMode="auto">
          <a:xfrm>
            <a:off x="7367588" y="5829300"/>
            <a:ext cx="828675" cy="277813"/>
          </a:xfrm>
          <a:prstGeom prst="rect">
            <a:avLst/>
          </a:prstGeom>
          <a:noFill/>
          <a:ln w="9525">
            <a:noFill/>
            <a:miter lim="800000"/>
            <a:headEnd/>
            <a:tailEnd/>
          </a:ln>
        </p:spPr>
        <p:txBody>
          <a:bodyPr wrap="none">
            <a:spAutoFit/>
          </a:bodyPr>
          <a:lstStyle/>
          <a:p>
            <a:r>
              <a:rPr lang="en-US" altLang="ja-JP" sz="1200">
                <a:latin typeface="Calibri" pitchFamily="34" charset="0"/>
              </a:rPr>
              <a:t> ( Minutes)</a:t>
            </a:r>
            <a:endParaRPr lang="ja-JP" altLang="en-US" sz="1200">
              <a:latin typeface="Calibri" pitchFamily="34" charset="0"/>
            </a:endParaRPr>
          </a:p>
        </p:txBody>
      </p:sp>
      <p:sp>
        <p:nvSpPr>
          <p:cNvPr id="61451" name="テキスト ボックス 1"/>
          <p:cNvSpPr txBox="1">
            <a:spLocks noChangeAspect="1" noChangeArrowheads="1"/>
          </p:cNvSpPr>
          <p:nvPr/>
        </p:nvSpPr>
        <p:spPr bwMode="auto">
          <a:xfrm>
            <a:off x="3913188" y="2660650"/>
            <a:ext cx="655637" cy="3170238"/>
          </a:xfrm>
          <a:prstGeom prst="rect">
            <a:avLst/>
          </a:prstGeom>
          <a:solidFill>
            <a:schemeClr val="bg1"/>
          </a:solidFill>
          <a:ln w="9525">
            <a:noFill/>
            <a:miter lim="800000"/>
            <a:headEnd/>
            <a:tailEnd/>
          </a:ln>
        </p:spPr>
        <p:txBody>
          <a:bodyPr>
            <a:spAutoFit/>
          </a:bodyPr>
          <a:lstStyle/>
          <a:p>
            <a:pPr>
              <a:lnSpc>
                <a:spcPts val="1600"/>
              </a:lnSpc>
            </a:pPr>
            <a:r>
              <a:rPr lang="en-US" altLang="ja-JP" sz="1100"/>
              <a:t>85+ </a:t>
            </a:r>
          </a:p>
          <a:p>
            <a:pPr>
              <a:lnSpc>
                <a:spcPts val="1600"/>
              </a:lnSpc>
            </a:pPr>
            <a:r>
              <a:rPr lang="en-US" altLang="ja-JP" sz="1100"/>
              <a:t>80</a:t>
            </a:r>
            <a:r>
              <a:rPr lang="ja-JP" altLang="en-US" sz="1100"/>
              <a:t>～</a:t>
            </a:r>
            <a:r>
              <a:rPr lang="en-US" altLang="ja-JP" sz="1100"/>
              <a:t>84</a:t>
            </a:r>
          </a:p>
          <a:p>
            <a:pPr>
              <a:lnSpc>
                <a:spcPts val="1600"/>
              </a:lnSpc>
            </a:pPr>
            <a:r>
              <a:rPr lang="en-US" altLang="ja-JP" sz="1100"/>
              <a:t>75</a:t>
            </a:r>
            <a:r>
              <a:rPr lang="ja-JP" altLang="en-US" sz="1100"/>
              <a:t>～</a:t>
            </a:r>
            <a:r>
              <a:rPr lang="en-US" altLang="ja-JP" sz="1100"/>
              <a:t>79 </a:t>
            </a:r>
          </a:p>
          <a:p>
            <a:pPr>
              <a:lnSpc>
                <a:spcPts val="1600"/>
              </a:lnSpc>
            </a:pPr>
            <a:r>
              <a:rPr lang="en-US" altLang="ja-JP" sz="1100"/>
              <a:t>70</a:t>
            </a:r>
            <a:r>
              <a:rPr lang="ja-JP" altLang="en-US" sz="1100"/>
              <a:t>～</a:t>
            </a:r>
            <a:r>
              <a:rPr lang="en-US" altLang="ja-JP" sz="1100"/>
              <a:t>74</a:t>
            </a:r>
          </a:p>
          <a:p>
            <a:pPr>
              <a:lnSpc>
                <a:spcPts val="1600"/>
              </a:lnSpc>
            </a:pPr>
            <a:r>
              <a:rPr lang="en-US" altLang="ja-JP" sz="1100"/>
              <a:t>65</a:t>
            </a:r>
            <a:r>
              <a:rPr lang="ja-JP" altLang="en-US" sz="1100"/>
              <a:t>～</a:t>
            </a:r>
            <a:r>
              <a:rPr lang="en-US" altLang="ja-JP" sz="1100"/>
              <a:t>69</a:t>
            </a:r>
          </a:p>
          <a:p>
            <a:pPr>
              <a:lnSpc>
                <a:spcPts val="1600"/>
              </a:lnSpc>
            </a:pPr>
            <a:r>
              <a:rPr lang="en-US" altLang="ja-JP" sz="1100"/>
              <a:t>60</a:t>
            </a:r>
            <a:r>
              <a:rPr lang="ja-JP" altLang="en-US" sz="1100"/>
              <a:t>～</a:t>
            </a:r>
            <a:r>
              <a:rPr lang="en-US" altLang="ja-JP" sz="1100"/>
              <a:t>64</a:t>
            </a:r>
          </a:p>
          <a:p>
            <a:pPr>
              <a:lnSpc>
                <a:spcPts val="1600"/>
              </a:lnSpc>
            </a:pPr>
            <a:r>
              <a:rPr lang="en-US" altLang="ja-JP" sz="1100"/>
              <a:t>55</a:t>
            </a:r>
            <a:r>
              <a:rPr lang="ja-JP" altLang="en-US" sz="1100"/>
              <a:t>～</a:t>
            </a:r>
            <a:r>
              <a:rPr lang="en-US" altLang="ja-JP" sz="1100"/>
              <a:t>59</a:t>
            </a:r>
          </a:p>
          <a:p>
            <a:pPr>
              <a:lnSpc>
                <a:spcPts val="1600"/>
              </a:lnSpc>
            </a:pPr>
            <a:r>
              <a:rPr lang="en-US" altLang="ja-JP" sz="1100"/>
              <a:t>50</a:t>
            </a:r>
            <a:r>
              <a:rPr lang="ja-JP" altLang="en-US" sz="1100"/>
              <a:t>～</a:t>
            </a:r>
            <a:r>
              <a:rPr lang="en-US" altLang="ja-JP" sz="1100"/>
              <a:t>54</a:t>
            </a:r>
          </a:p>
          <a:p>
            <a:pPr>
              <a:lnSpc>
                <a:spcPts val="1600"/>
              </a:lnSpc>
            </a:pPr>
            <a:r>
              <a:rPr lang="en-US" altLang="ja-JP" sz="1100"/>
              <a:t>45</a:t>
            </a:r>
            <a:r>
              <a:rPr lang="ja-JP" altLang="en-US" sz="1100"/>
              <a:t>～</a:t>
            </a:r>
            <a:r>
              <a:rPr lang="en-US" altLang="ja-JP" sz="1100"/>
              <a:t>49</a:t>
            </a:r>
          </a:p>
          <a:p>
            <a:pPr>
              <a:lnSpc>
                <a:spcPts val="1600"/>
              </a:lnSpc>
            </a:pPr>
            <a:r>
              <a:rPr lang="en-US" altLang="ja-JP" sz="1100"/>
              <a:t>40</a:t>
            </a:r>
            <a:r>
              <a:rPr lang="ja-JP" altLang="en-US" sz="1100"/>
              <a:t>～</a:t>
            </a:r>
            <a:r>
              <a:rPr lang="en-US" altLang="ja-JP" sz="1100"/>
              <a:t>44</a:t>
            </a:r>
          </a:p>
          <a:p>
            <a:pPr>
              <a:lnSpc>
                <a:spcPts val="1600"/>
              </a:lnSpc>
            </a:pPr>
            <a:r>
              <a:rPr lang="en-US" altLang="ja-JP" sz="1100"/>
              <a:t>35</a:t>
            </a:r>
            <a:r>
              <a:rPr lang="ja-JP" altLang="en-US" sz="1100"/>
              <a:t>～</a:t>
            </a:r>
            <a:r>
              <a:rPr lang="en-US" altLang="ja-JP" sz="1100"/>
              <a:t>39</a:t>
            </a:r>
          </a:p>
          <a:p>
            <a:pPr>
              <a:lnSpc>
                <a:spcPts val="1600"/>
              </a:lnSpc>
            </a:pPr>
            <a:r>
              <a:rPr lang="en-US" altLang="ja-JP" sz="1100"/>
              <a:t>30</a:t>
            </a:r>
            <a:r>
              <a:rPr lang="ja-JP" altLang="en-US" sz="1100"/>
              <a:t>～</a:t>
            </a:r>
            <a:r>
              <a:rPr lang="en-US" altLang="ja-JP" sz="1100"/>
              <a:t>34</a:t>
            </a:r>
          </a:p>
          <a:p>
            <a:pPr>
              <a:lnSpc>
                <a:spcPts val="1600"/>
              </a:lnSpc>
            </a:pPr>
            <a:r>
              <a:rPr lang="en-US" altLang="ja-JP" sz="1100"/>
              <a:t>25</a:t>
            </a:r>
            <a:r>
              <a:rPr lang="ja-JP" altLang="en-US" sz="1100"/>
              <a:t>～</a:t>
            </a:r>
            <a:r>
              <a:rPr lang="en-US" altLang="ja-JP" sz="1100"/>
              <a:t>29</a:t>
            </a:r>
          </a:p>
          <a:p>
            <a:pPr>
              <a:lnSpc>
                <a:spcPts val="1600"/>
              </a:lnSpc>
            </a:pPr>
            <a:r>
              <a:rPr lang="en-US" altLang="ja-JP" sz="1100"/>
              <a:t>20</a:t>
            </a:r>
            <a:r>
              <a:rPr lang="ja-JP" altLang="en-US" sz="1100"/>
              <a:t>～</a:t>
            </a:r>
            <a:r>
              <a:rPr lang="en-US" altLang="ja-JP" sz="1100"/>
              <a:t>24</a:t>
            </a:r>
          </a:p>
          <a:p>
            <a:pPr>
              <a:lnSpc>
                <a:spcPts val="1600"/>
              </a:lnSpc>
            </a:pPr>
            <a:r>
              <a:rPr lang="en-US" altLang="ja-JP" sz="1100"/>
              <a:t>15</a:t>
            </a:r>
            <a:r>
              <a:rPr lang="ja-JP" altLang="en-US" sz="1100"/>
              <a:t>～</a:t>
            </a:r>
            <a:r>
              <a:rPr lang="en-US" altLang="ja-JP" sz="1100"/>
              <a:t>19</a:t>
            </a:r>
            <a:endParaRPr lang="ja-JP" altLang="en-US" sz="1100"/>
          </a:p>
        </p:txBody>
      </p:sp>
      <p:sp>
        <p:nvSpPr>
          <p:cNvPr id="61452" name="正方形/長方形 8"/>
          <p:cNvSpPr>
            <a:spLocks noChangeArrowheads="1"/>
          </p:cNvSpPr>
          <p:nvPr/>
        </p:nvSpPr>
        <p:spPr bwMode="auto">
          <a:xfrm>
            <a:off x="3863975" y="2471738"/>
            <a:ext cx="585788" cy="277812"/>
          </a:xfrm>
          <a:prstGeom prst="rect">
            <a:avLst/>
          </a:prstGeom>
          <a:noFill/>
          <a:ln w="9525">
            <a:noFill/>
            <a:miter lim="800000"/>
            <a:headEnd/>
            <a:tailEnd/>
          </a:ln>
        </p:spPr>
        <p:txBody>
          <a:bodyPr wrap="none">
            <a:spAutoFit/>
          </a:bodyPr>
          <a:lstStyle/>
          <a:p>
            <a:r>
              <a:rPr lang="en-US" altLang="ja-JP" sz="1200">
                <a:latin typeface="Calibri" pitchFamily="34" charset="0"/>
              </a:rPr>
              <a:t> ( Age)</a:t>
            </a:r>
            <a:endParaRPr lang="ja-JP" altLang="en-US" sz="1200">
              <a:latin typeface="Calibri" pitchFamily="34" charset="0"/>
            </a:endParaRPr>
          </a:p>
        </p:txBody>
      </p:sp>
      <p:sp>
        <p:nvSpPr>
          <p:cNvPr id="22" name="角丸四角形 21"/>
          <p:cNvSpPr/>
          <p:nvPr/>
        </p:nvSpPr>
        <p:spPr>
          <a:xfrm>
            <a:off x="276225" y="1412875"/>
            <a:ext cx="8569325" cy="5762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2. Average </a:t>
            </a:r>
            <a:r>
              <a:rPr lang="en-US" altLang="ja-JP" sz="2000" b="1" dirty="0">
                <a:solidFill>
                  <a:prstClr val="white"/>
                </a:solidFill>
              </a:rPr>
              <a:t>number of hours spent on paid and unpaid work </a:t>
            </a:r>
            <a:r>
              <a:rPr lang="en-US" altLang="ja-JP" sz="2000" b="1" dirty="0">
                <a:solidFill>
                  <a:prstClr val="white"/>
                </a:solidFill>
              </a:rPr>
              <a:t>combined</a:t>
            </a:r>
          </a:p>
          <a:p>
            <a:pPr fontAlgn="auto">
              <a:lnSpc>
                <a:spcPts val="2200"/>
              </a:lnSpc>
              <a:spcBef>
                <a:spcPts val="0"/>
              </a:spcBef>
              <a:spcAft>
                <a:spcPts val="0"/>
              </a:spcAft>
              <a:defRPr/>
            </a:pPr>
            <a:r>
              <a:rPr lang="en-US" altLang="ja-JP" sz="2000" b="1" dirty="0">
                <a:solidFill>
                  <a:prstClr val="white"/>
                </a:solidFill>
              </a:rPr>
              <a:t> </a:t>
            </a:r>
            <a:r>
              <a:rPr lang="en-US" altLang="ja-JP" sz="2000" b="1" dirty="0">
                <a:solidFill>
                  <a:prstClr val="white"/>
                </a:solidFill>
              </a:rPr>
              <a:t>   </a:t>
            </a:r>
            <a:r>
              <a:rPr lang="en-US" altLang="ja-JP" sz="2000" b="1" dirty="0">
                <a:solidFill>
                  <a:srgbClr val="0070C0"/>
                </a:solidFill>
              </a:rPr>
              <a:t>(total work burden), </a:t>
            </a:r>
            <a:r>
              <a:rPr lang="en-US" altLang="ja-JP" sz="2000" b="1" dirty="0">
                <a:solidFill>
                  <a:prstClr val="white"/>
                </a:solidFill>
              </a:rPr>
              <a:t>by sex</a:t>
            </a:r>
          </a:p>
        </p:txBody>
      </p:sp>
      <p:sp>
        <p:nvSpPr>
          <p:cNvPr id="61454" name="テキスト ボックス 6"/>
          <p:cNvSpPr txBox="1">
            <a:spLocks noChangeArrowheads="1"/>
          </p:cNvSpPr>
          <p:nvPr/>
        </p:nvSpPr>
        <p:spPr bwMode="auto">
          <a:xfrm>
            <a:off x="6434138" y="2773363"/>
            <a:ext cx="1614487" cy="584200"/>
          </a:xfrm>
          <a:prstGeom prst="rect">
            <a:avLst/>
          </a:prstGeom>
          <a:solidFill>
            <a:schemeClr val="bg1"/>
          </a:solidFill>
          <a:ln w="9525">
            <a:noFill/>
            <a:miter lim="800000"/>
            <a:headEnd/>
            <a:tailEnd/>
          </a:ln>
        </p:spPr>
        <p:txBody>
          <a:bodyPr>
            <a:spAutoFit/>
          </a:bodyPr>
          <a:lstStyle/>
          <a:p>
            <a:r>
              <a:rPr lang="en-US" altLang="ja-JP" sz="1600"/>
              <a:t>Paid work</a:t>
            </a:r>
          </a:p>
          <a:p>
            <a:r>
              <a:rPr lang="en-US" altLang="ja-JP" sz="1600"/>
              <a:t>Unpaid work</a:t>
            </a:r>
            <a:endParaRPr lang="ja-JP" altLang="en-US"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角丸四角形 222"/>
          <p:cNvSpPr/>
          <p:nvPr/>
        </p:nvSpPr>
        <p:spPr>
          <a:xfrm>
            <a:off x="374650" y="333375"/>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sp>
        <p:nvSpPr>
          <p:cNvPr id="225" name="スライド番号プレースホルダー 1"/>
          <p:cNvSpPr>
            <a:spLocks noGrp="1"/>
          </p:cNvSpPr>
          <p:nvPr>
            <p:ph type="sldNum" sz="quarter" idx="12"/>
          </p:nvPr>
        </p:nvSpPr>
        <p:spPr>
          <a:xfrm>
            <a:off x="6927850" y="6429375"/>
            <a:ext cx="2133600" cy="365125"/>
          </a:xfrm>
        </p:spPr>
        <p:txBody>
          <a:bodyPr/>
          <a:lstStyle/>
          <a:p>
            <a:pPr>
              <a:defRPr/>
            </a:pPr>
            <a:r>
              <a:rPr lang="en-US" altLang="ja-JP" dirty="0"/>
              <a:t>17</a:t>
            </a:r>
            <a:endParaRPr lang="ja-JP" altLang="en-US" dirty="0"/>
          </a:p>
        </p:txBody>
      </p:sp>
      <p:pic>
        <p:nvPicPr>
          <p:cNvPr id="62467" name="Picture 2"/>
          <p:cNvPicPr>
            <a:picLocks noChangeAspect="1" noChangeArrowheads="1"/>
          </p:cNvPicPr>
          <p:nvPr/>
        </p:nvPicPr>
        <p:blipFill>
          <a:blip r:embed="rId3"/>
          <a:srcRect/>
          <a:stretch>
            <a:fillRect/>
          </a:stretch>
        </p:blipFill>
        <p:spPr bwMode="auto">
          <a:xfrm>
            <a:off x="939800" y="1382713"/>
            <a:ext cx="7380288" cy="4111625"/>
          </a:xfrm>
          <a:prstGeom prst="rect">
            <a:avLst/>
          </a:prstGeom>
          <a:noFill/>
          <a:ln w="9525">
            <a:noFill/>
            <a:miter lim="800000"/>
            <a:headEnd/>
            <a:tailEnd/>
          </a:ln>
        </p:spPr>
      </p:pic>
      <p:sp>
        <p:nvSpPr>
          <p:cNvPr id="62468" name="テキスト ボックス 3"/>
          <p:cNvSpPr txBox="1">
            <a:spLocks noChangeArrowheads="1"/>
          </p:cNvSpPr>
          <p:nvPr/>
        </p:nvSpPr>
        <p:spPr bwMode="auto">
          <a:xfrm>
            <a:off x="1957388" y="2122488"/>
            <a:ext cx="1141412" cy="306387"/>
          </a:xfrm>
          <a:prstGeom prst="rect">
            <a:avLst/>
          </a:prstGeom>
          <a:solidFill>
            <a:schemeClr val="bg1"/>
          </a:solidFill>
          <a:ln w="9525">
            <a:noFill/>
            <a:miter lim="800000"/>
            <a:headEnd/>
            <a:tailEnd/>
          </a:ln>
        </p:spPr>
        <p:txBody>
          <a:bodyPr>
            <a:spAutoFit/>
          </a:bodyPr>
          <a:lstStyle/>
          <a:p>
            <a:r>
              <a:rPr lang="en-US" altLang="ja-JP" sz="1400"/>
              <a:t>Women</a:t>
            </a:r>
            <a:endParaRPr lang="ja-JP" altLang="en-US" sz="1400"/>
          </a:p>
        </p:txBody>
      </p:sp>
      <p:sp>
        <p:nvSpPr>
          <p:cNvPr id="62469" name="テキスト ボックス 11"/>
          <p:cNvSpPr txBox="1">
            <a:spLocks noChangeArrowheads="1"/>
          </p:cNvSpPr>
          <p:nvPr/>
        </p:nvSpPr>
        <p:spPr bwMode="auto">
          <a:xfrm>
            <a:off x="7040563" y="2111375"/>
            <a:ext cx="555625" cy="307975"/>
          </a:xfrm>
          <a:prstGeom prst="rect">
            <a:avLst/>
          </a:prstGeom>
          <a:solidFill>
            <a:schemeClr val="bg1"/>
          </a:solidFill>
          <a:ln w="9525">
            <a:noFill/>
            <a:miter lim="800000"/>
            <a:headEnd/>
            <a:tailEnd/>
          </a:ln>
        </p:spPr>
        <p:txBody>
          <a:bodyPr>
            <a:spAutoFit/>
          </a:bodyPr>
          <a:lstStyle/>
          <a:p>
            <a:r>
              <a:rPr lang="en-US" altLang="ja-JP" sz="1400"/>
              <a:t>Men</a:t>
            </a:r>
            <a:endParaRPr lang="ja-JP" altLang="en-US" sz="1400"/>
          </a:p>
        </p:txBody>
      </p:sp>
      <p:sp>
        <p:nvSpPr>
          <p:cNvPr id="62470" name="Text Box 17"/>
          <p:cNvSpPr txBox="1">
            <a:spLocks noChangeArrowheads="1"/>
          </p:cNvSpPr>
          <p:nvPr/>
        </p:nvSpPr>
        <p:spPr bwMode="auto">
          <a:xfrm>
            <a:off x="300038" y="5711825"/>
            <a:ext cx="8843962" cy="681038"/>
          </a:xfrm>
          <a:prstGeom prst="rect">
            <a:avLst/>
          </a:prstGeom>
          <a:noFill/>
          <a:ln w="9525">
            <a:noFill/>
            <a:miter lim="800000"/>
            <a:headEnd/>
            <a:tailEnd/>
          </a:ln>
        </p:spPr>
        <p:txBody>
          <a:bodyPr>
            <a:spAutoFit/>
          </a:bodyPr>
          <a:lstStyle/>
          <a:p>
            <a:pPr marL="534988" indent="-534988">
              <a:lnSpc>
                <a:spcPts val="2400"/>
              </a:lnSpc>
            </a:pPr>
            <a:r>
              <a:rPr lang="en-US" altLang="ja-JP">
                <a:solidFill>
                  <a:srgbClr val="000000"/>
                </a:solidFill>
                <a:cs typeface="Arial" charset="0"/>
              </a:rPr>
              <a:t>Source: “</a:t>
            </a:r>
            <a:r>
              <a:rPr lang="en-US" altLang="ja-JP" b="1">
                <a:solidFill>
                  <a:srgbClr val="008000"/>
                </a:solidFill>
                <a:cs typeface="Arial" charset="0"/>
              </a:rPr>
              <a:t>Employment Status Survey </a:t>
            </a:r>
            <a:r>
              <a:rPr lang="en-US" altLang="ja-JP">
                <a:solidFill>
                  <a:srgbClr val="000000"/>
                </a:solidFill>
                <a:cs typeface="Arial" charset="0"/>
              </a:rPr>
              <a:t>,” </a:t>
            </a:r>
          </a:p>
          <a:p>
            <a:pPr marL="534988" indent="-534988">
              <a:lnSpc>
                <a:spcPts val="2400"/>
              </a:lnSpc>
            </a:pPr>
            <a:r>
              <a:rPr lang="ja-JP" altLang="en-US">
                <a:solidFill>
                  <a:srgbClr val="000000"/>
                </a:solidFill>
                <a:cs typeface="Arial" charset="0"/>
              </a:rPr>
              <a:t>　　　　　　　　　</a:t>
            </a:r>
            <a:r>
              <a:rPr lang="en-US" altLang="ja-JP">
                <a:solidFill>
                  <a:srgbClr val="000000"/>
                </a:solidFill>
                <a:cs typeface="Arial" charset="0"/>
              </a:rPr>
              <a:t>Ministry of Internal Affairs and Communications. </a:t>
            </a:r>
            <a:endParaRPr lang="ja-JP" altLang="en-US">
              <a:solidFill>
                <a:srgbClr val="000000"/>
              </a:solidFill>
              <a:cs typeface="Arial" charset="0"/>
            </a:endParaRPr>
          </a:p>
        </p:txBody>
      </p:sp>
      <p:sp>
        <p:nvSpPr>
          <p:cNvPr id="10" name="テキスト ボックス 1"/>
          <p:cNvSpPr txBox="1">
            <a:spLocks noChangeArrowheads="1"/>
          </p:cNvSpPr>
          <p:nvPr/>
        </p:nvSpPr>
        <p:spPr bwMode="auto">
          <a:xfrm>
            <a:off x="4005263" y="1830388"/>
            <a:ext cx="1036637" cy="3216275"/>
          </a:xfrm>
          <a:prstGeom prst="rect">
            <a:avLst/>
          </a:prstGeom>
          <a:solidFill>
            <a:schemeClr val="bg1"/>
          </a:solidFill>
          <a:ln>
            <a:noFill/>
          </a:ln>
          <a:extLst>
            <a:ext uri="{91240B29-F687-4F45-9708-019B960494DF}"/>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auto" hangingPunct="1">
              <a:spcBef>
                <a:spcPts val="0"/>
              </a:spcBef>
              <a:spcAft>
                <a:spcPts val="0"/>
              </a:spcAft>
              <a:defRPr/>
            </a:pPr>
            <a:r>
              <a:rPr lang="en-US" altLang="ja-JP" sz="1400" dirty="0"/>
              <a:t>15</a:t>
            </a:r>
            <a:r>
              <a:rPr lang="ja-JP" altLang="en-US" sz="1350" dirty="0"/>
              <a:t>～</a:t>
            </a:r>
            <a:r>
              <a:rPr lang="en-US" altLang="ja-JP" sz="1350" dirty="0"/>
              <a:t> </a:t>
            </a:r>
          </a:p>
          <a:p>
            <a:pPr eaLnBrk="1" fontAlgn="auto" hangingPunct="1">
              <a:spcBef>
                <a:spcPts val="0"/>
              </a:spcBef>
              <a:spcAft>
                <a:spcPts val="0"/>
              </a:spcAft>
              <a:defRPr/>
            </a:pPr>
            <a:r>
              <a:rPr lang="en-US" altLang="ja-JP" sz="1350" dirty="0"/>
              <a:t>10</a:t>
            </a:r>
            <a:r>
              <a:rPr lang="ja-JP" altLang="en-US" sz="1350" dirty="0"/>
              <a:t>～</a:t>
            </a:r>
            <a:r>
              <a:rPr lang="en-US" altLang="ja-JP" sz="1350" dirty="0"/>
              <a:t>15</a:t>
            </a:r>
          </a:p>
          <a:p>
            <a:pPr eaLnBrk="1" fontAlgn="auto" hangingPunct="1">
              <a:spcBef>
                <a:spcPts val="0"/>
              </a:spcBef>
              <a:spcAft>
                <a:spcPts val="0"/>
              </a:spcAft>
              <a:defRPr/>
            </a:pPr>
            <a:r>
              <a:rPr lang="en-US" altLang="ja-JP" sz="1350" dirty="0"/>
              <a:t> 9</a:t>
            </a:r>
            <a:r>
              <a:rPr lang="ja-JP" altLang="en-US" sz="1350" dirty="0"/>
              <a:t>～</a:t>
            </a:r>
            <a:r>
              <a:rPr lang="en-US" altLang="ja-JP" sz="1350" dirty="0"/>
              <a:t>10 </a:t>
            </a:r>
          </a:p>
          <a:p>
            <a:pPr eaLnBrk="1" fontAlgn="auto" hangingPunct="1">
              <a:spcBef>
                <a:spcPts val="0"/>
              </a:spcBef>
              <a:spcAft>
                <a:spcPts val="0"/>
              </a:spcAft>
              <a:defRPr/>
            </a:pPr>
            <a:r>
              <a:rPr lang="en-US" altLang="ja-JP" sz="1350" dirty="0"/>
              <a:t> 8</a:t>
            </a:r>
            <a:r>
              <a:rPr lang="ja-JP" altLang="en-US" sz="1350" dirty="0"/>
              <a:t>～</a:t>
            </a:r>
            <a:r>
              <a:rPr lang="en-US" altLang="ja-JP" sz="1350" dirty="0"/>
              <a:t>9</a:t>
            </a:r>
          </a:p>
          <a:p>
            <a:pPr eaLnBrk="1" fontAlgn="auto" hangingPunct="1">
              <a:spcBef>
                <a:spcPts val="0"/>
              </a:spcBef>
              <a:spcAft>
                <a:spcPts val="0"/>
              </a:spcAft>
              <a:defRPr/>
            </a:pPr>
            <a:r>
              <a:rPr lang="ja-JP" altLang="en-US" sz="1350" dirty="0"/>
              <a:t>　</a:t>
            </a:r>
            <a:r>
              <a:rPr lang="en-US" altLang="ja-JP" sz="1350" dirty="0"/>
              <a:t>7</a:t>
            </a:r>
            <a:r>
              <a:rPr lang="ja-JP" altLang="en-US" sz="1350" dirty="0"/>
              <a:t>～</a:t>
            </a:r>
            <a:r>
              <a:rPr lang="en-US" altLang="ja-JP" sz="1350" dirty="0"/>
              <a:t>8</a:t>
            </a:r>
          </a:p>
          <a:p>
            <a:pPr eaLnBrk="1" fontAlgn="auto" hangingPunct="1">
              <a:spcBef>
                <a:spcPts val="0"/>
              </a:spcBef>
              <a:spcAft>
                <a:spcPts val="0"/>
              </a:spcAft>
              <a:defRPr/>
            </a:pPr>
            <a:r>
              <a:rPr lang="ja-JP" altLang="en-US" sz="1350" dirty="0"/>
              <a:t>　</a:t>
            </a:r>
            <a:r>
              <a:rPr lang="en-US" altLang="ja-JP" sz="1350" dirty="0"/>
              <a:t>6</a:t>
            </a:r>
            <a:r>
              <a:rPr lang="ja-JP" altLang="en-US" sz="1350" dirty="0"/>
              <a:t>～</a:t>
            </a:r>
            <a:r>
              <a:rPr lang="en-US" altLang="ja-JP" sz="1350" dirty="0"/>
              <a:t>7</a:t>
            </a:r>
          </a:p>
          <a:p>
            <a:pPr eaLnBrk="1" fontAlgn="auto" hangingPunct="1">
              <a:spcBef>
                <a:spcPts val="0"/>
              </a:spcBef>
              <a:spcAft>
                <a:spcPts val="0"/>
              </a:spcAft>
              <a:defRPr/>
            </a:pPr>
            <a:r>
              <a:rPr lang="ja-JP" altLang="en-US" sz="1350" dirty="0"/>
              <a:t>　</a:t>
            </a:r>
            <a:r>
              <a:rPr lang="en-US" altLang="ja-JP" sz="1350" dirty="0"/>
              <a:t>5</a:t>
            </a:r>
            <a:r>
              <a:rPr lang="ja-JP" altLang="en-US" sz="1350" dirty="0"/>
              <a:t>～</a:t>
            </a:r>
            <a:r>
              <a:rPr lang="en-US" altLang="ja-JP" sz="1350" dirty="0"/>
              <a:t>6</a:t>
            </a:r>
          </a:p>
          <a:p>
            <a:pPr eaLnBrk="1" fontAlgn="auto" hangingPunct="1">
              <a:spcBef>
                <a:spcPts val="0"/>
              </a:spcBef>
              <a:spcAft>
                <a:spcPts val="0"/>
              </a:spcAft>
              <a:defRPr/>
            </a:pPr>
            <a:r>
              <a:rPr lang="ja-JP" altLang="en-US" sz="1350" dirty="0"/>
              <a:t>　</a:t>
            </a:r>
            <a:r>
              <a:rPr lang="en-US" altLang="ja-JP" sz="1350" dirty="0"/>
              <a:t>4</a:t>
            </a:r>
            <a:r>
              <a:rPr lang="ja-JP" altLang="en-US" sz="1350" dirty="0"/>
              <a:t>～</a:t>
            </a:r>
            <a:r>
              <a:rPr lang="en-US" altLang="ja-JP" sz="1350" dirty="0"/>
              <a:t>5</a:t>
            </a:r>
          </a:p>
          <a:p>
            <a:pPr eaLnBrk="1" fontAlgn="auto" hangingPunct="1">
              <a:spcBef>
                <a:spcPts val="0"/>
              </a:spcBef>
              <a:spcAft>
                <a:spcPts val="0"/>
              </a:spcAft>
              <a:defRPr/>
            </a:pPr>
            <a:r>
              <a:rPr lang="ja-JP" altLang="en-US" sz="1350" dirty="0"/>
              <a:t>　</a:t>
            </a:r>
            <a:r>
              <a:rPr lang="en-US" altLang="ja-JP" sz="1350" dirty="0"/>
              <a:t>3</a:t>
            </a:r>
            <a:r>
              <a:rPr lang="ja-JP" altLang="en-US" sz="1350" dirty="0"/>
              <a:t>～</a:t>
            </a:r>
            <a:r>
              <a:rPr lang="en-US" altLang="ja-JP" sz="1350" dirty="0"/>
              <a:t>4</a:t>
            </a:r>
          </a:p>
          <a:p>
            <a:pPr eaLnBrk="1" fontAlgn="auto" hangingPunct="1">
              <a:spcBef>
                <a:spcPts val="0"/>
              </a:spcBef>
              <a:spcAft>
                <a:spcPts val="0"/>
              </a:spcAft>
              <a:defRPr/>
            </a:pPr>
            <a:r>
              <a:rPr lang="ja-JP" altLang="en-US" sz="1350" dirty="0"/>
              <a:t>　</a:t>
            </a:r>
            <a:r>
              <a:rPr lang="en-US" altLang="ja-JP" sz="1350" dirty="0"/>
              <a:t>2.5</a:t>
            </a:r>
            <a:r>
              <a:rPr lang="ja-JP" altLang="en-US" sz="1350" dirty="0"/>
              <a:t>～</a:t>
            </a:r>
            <a:r>
              <a:rPr lang="en-US" altLang="ja-JP" sz="1350" dirty="0"/>
              <a:t>3</a:t>
            </a:r>
          </a:p>
          <a:p>
            <a:pPr eaLnBrk="1" fontAlgn="auto" hangingPunct="1">
              <a:spcBef>
                <a:spcPts val="0"/>
              </a:spcBef>
              <a:spcAft>
                <a:spcPts val="0"/>
              </a:spcAft>
              <a:defRPr/>
            </a:pPr>
            <a:r>
              <a:rPr lang="ja-JP" altLang="en-US" sz="1350" dirty="0"/>
              <a:t>　</a:t>
            </a:r>
            <a:r>
              <a:rPr lang="en-US" altLang="ja-JP" sz="1350" dirty="0"/>
              <a:t>2</a:t>
            </a:r>
            <a:r>
              <a:rPr lang="ja-JP" altLang="en-US" sz="1350" dirty="0"/>
              <a:t>～</a:t>
            </a:r>
            <a:r>
              <a:rPr lang="en-US" altLang="ja-JP" sz="1350" dirty="0"/>
              <a:t>2.5</a:t>
            </a:r>
          </a:p>
          <a:p>
            <a:pPr eaLnBrk="1" fontAlgn="auto" hangingPunct="1">
              <a:spcBef>
                <a:spcPts val="0"/>
              </a:spcBef>
              <a:spcAft>
                <a:spcPts val="0"/>
              </a:spcAft>
              <a:defRPr/>
            </a:pPr>
            <a:r>
              <a:rPr lang="ja-JP" altLang="en-US" sz="1350" dirty="0"/>
              <a:t>　</a:t>
            </a:r>
            <a:r>
              <a:rPr lang="en-US" altLang="ja-JP" sz="1350" dirty="0"/>
              <a:t>1.5</a:t>
            </a:r>
            <a:r>
              <a:rPr lang="ja-JP" altLang="en-US" sz="1350" dirty="0"/>
              <a:t>～</a:t>
            </a:r>
            <a:r>
              <a:rPr lang="en-US" altLang="ja-JP" sz="1350" dirty="0"/>
              <a:t>2</a:t>
            </a:r>
          </a:p>
          <a:p>
            <a:pPr eaLnBrk="1" fontAlgn="auto" hangingPunct="1">
              <a:spcBef>
                <a:spcPts val="0"/>
              </a:spcBef>
              <a:spcAft>
                <a:spcPts val="0"/>
              </a:spcAft>
              <a:defRPr/>
            </a:pPr>
            <a:r>
              <a:rPr lang="ja-JP" altLang="en-US" sz="1350" dirty="0"/>
              <a:t>　</a:t>
            </a:r>
            <a:r>
              <a:rPr lang="en-US" altLang="ja-JP" sz="1350" dirty="0"/>
              <a:t>1</a:t>
            </a:r>
            <a:r>
              <a:rPr lang="ja-JP" altLang="en-US" sz="1350" dirty="0"/>
              <a:t>～</a:t>
            </a:r>
            <a:r>
              <a:rPr lang="en-US" altLang="ja-JP" sz="1350" dirty="0"/>
              <a:t>1.5</a:t>
            </a:r>
          </a:p>
          <a:p>
            <a:pPr eaLnBrk="1" fontAlgn="auto" hangingPunct="1">
              <a:spcBef>
                <a:spcPts val="0"/>
              </a:spcBef>
              <a:spcAft>
                <a:spcPts val="0"/>
              </a:spcAft>
              <a:defRPr/>
            </a:pPr>
            <a:r>
              <a:rPr lang="ja-JP" altLang="en-US" sz="1350" dirty="0"/>
              <a:t>　</a:t>
            </a:r>
            <a:r>
              <a:rPr lang="en-US" altLang="ja-JP" sz="1350" dirty="0"/>
              <a:t>0.5</a:t>
            </a:r>
            <a:r>
              <a:rPr lang="ja-JP" altLang="en-US" sz="1350" dirty="0"/>
              <a:t>～</a:t>
            </a:r>
            <a:r>
              <a:rPr lang="en-US" altLang="ja-JP" sz="1350" dirty="0" smtClean="0"/>
              <a:t>1</a:t>
            </a:r>
          </a:p>
          <a:p>
            <a:pPr eaLnBrk="1" fontAlgn="auto" hangingPunct="1">
              <a:spcBef>
                <a:spcPts val="0"/>
              </a:spcBef>
              <a:spcAft>
                <a:spcPts val="0"/>
              </a:spcAft>
              <a:defRPr/>
            </a:pPr>
            <a:r>
              <a:rPr lang="ja-JP" altLang="en-US" sz="1350" dirty="0" smtClean="0"/>
              <a:t>　～</a:t>
            </a:r>
            <a:r>
              <a:rPr lang="en-US" altLang="ja-JP" sz="1350" dirty="0" smtClean="0"/>
              <a:t>0.5</a:t>
            </a:r>
            <a:endParaRPr lang="ja-JP" altLang="en-US" sz="1400" dirty="0"/>
          </a:p>
        </p:txBody>
      </p:sp>
      <p:sp>
        <p:nvSpPr>
          <p:cNvPr id="62472" name="正方形/長方形 2"/>
          <p:cNvSpPr>
            <a:spLocks noChangeArrowheads="1"/>
          </p:cNvSpPr>
          <p:nvPr/>
        </p:nvSpPr>
        <p:spPr bwMode="auto">
          <a:xfrm>
            <a:off x="3875088" y="5340350"/>
            <a:ext cx="1296987" cy="307975"/>
          </a:xfrm>
          <a:prstGeom prst="rect">
            <a:avLst/>
          </a:prstGeom>
          <a:noFill/>
          <a:ln w="9525">
            <a:noFill/>
            <a:miter lim="800000"/>
            <a:headEnd/>
            <a:tailEnd/>
          </a:ln>
        </p:spPr>
        <p:txBody>
          <a:bodyPr>
            <a:spAutoFit/>
          </a:bodyPr>
          <a:lstStyle/>
          <a:p>
            <a:r>
              <a:rPr lang="en-US" altLang="ja-JP" sz="1400">
                <a:latin typeface="Calibri" pitchFamily="34" charset="0"/>
              </a:rPr>
              <a:t>( million Yen )</a:t>
            </a:r>
            <a:endParaRPr lang="ja-JP" altLang="en-US" sz="1400">
              <a:latin typeface="Calibri" pitchFamily="34" charset="0"/>
            </a:endParaRPr>
          </a:p>
        </p:txBody>
      </p:sp>
      <p:sp>
        <p:nvSpPr>
          <p:cNvPr id="224" name="コンテンツ プレースホルダー 2"/>
          <p:cNvSpPr txBox="1">
            <a:spLocks/>
          </p:cNvSpPr>
          <p:nvPr/>
        </p:nvSpPr>
        <p:spPr>
          <a:xfrm>
            <a:off x="1554163" y="1196975"/>
            <a:ext cx="5672137" cy="512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1900" b="1" dirty="0" smtClean="0">
                <a:solidFill>
                  <a:schemeClr val="tx2">
                    <a:lumMod val="50000"/>
                  </a:schemeClr>
                </a:solidFill>
                <a:effectLst>
                  <a:outerShdw blurRad="38100" dist="38100" dir="2700000" algn="tl">
                    <a:srgbClr val="000000">
                      <a:alpha val="43137"/>
                    </a:srgbClr>
                  </a:outerShdw>
                </a:effectLst>
              </a:rPr>
              <a:t>Employed worker annual income according to sex </a:t>
            </a: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27850" y="6429375"/>
            <a:ext cx="2133600" cy="365125"/>
          </a:xfrm>
        </p:spPr>
        <p:txBody>
          <a:bodyPr/>
          <a:lstStyle/>
          <a:p>
            <a:pPr>
              <a:defRPr/>
            </a:pPr>
            <a:r>
              <a:rPr lang="en-US" altLang="ja-JP" dirty="0"/>
              <a:t>17</a:t>
            </a:r>
            <a:endParaRPr lang="ja-JP" altLang="en-US" dirty="0"/>
          </a:p>
        </p:txBody>
      </p:sp>
      <p:sp>
        <p:nvSpPr>
          <p:cNvPr id="18" name="コンテンツ プレースホルダー 2"/>
          <p:cNvSpPr txBox="1">
            <a:spLocks/>
          </p:cNvSpPr>
          <p:nvPr/>
        </p:nvSpPr>
        <p:spPr>
          <a:xfrm>
            <a:off x="1744663" y="1484313"/>
            <a:ext cx="5672137" cy="51276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Labor force participation rates by sex</a:t>
            </a:r>
          </a:p>
          <a:p>
            <a:pPr marL="82296" indent="0" algn="ctr" fontAlgn="auto">
              <a:spcAft>
                <a:spcPts val="0"/>
              </a:spcAft>
              <a:buFont typeface="Wingdings 2"/>
              <a:buNone/>
              <a:defRPr/>
            </a:pPr>
            <a:endParaRPr lang="ja-JP" altLang="en-US" dirty="0"/>
          </a:p>
        </p:txBody>
      </p:sp>
      <p:sp>
        <p:nvSpPr>
          <p:cNvPr id="22" name="角丸四角形 21"/>
          <p:cNvSpPr/>
          <p:nvPr/>
        </p:nvSpPr>
        <p:spPr>
          <a:xfrm>
            <a:off x="276225" y="336550"/>
            <a:ext cx="8569325" cy="46831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prstClr val="white"/>
                </a:solidFill>
              </a:rPr>
              <a:t>3</a:t>
            </a:r>
            <a:r>
              <a:rPr lang="en-US" altLang="ja-JP" sz="2000" b="1" dirty="0">
                <a:solidFill>
                  <a:prstClr val="white"/>
                </a:solidFill>
              </a:rPr>
              <a:t>. </a:t>
            </a:r>
            <a:r>
              <a:rPr lang="en-US" altLang="ja-JP" sz="2000" b="1" dirty="0" err="1">
                <a:solidFill>
                  <a:prstClr val="white"/>
                </a:solidFill>
              </a:rPr>
              <a:t>Labour</a:t>
            </a:r>
            <a:r>
              <a:rPr lang="en-US" altLang="ja-JP" sz="2000" b="1" dirty="0">
                <a:solidFill>
                  <a:prstClr val="white"/>
                </a:solidFill>
              </a:rPr>
              <a:t> force participation rates for 15-24 and 15+, by sex</a:t>
            </a:r>
          </a:p>
        </p:txBody>
      </p:sp>
      <p:sp>
        <p:nvSpPr>
          <p:cNvPr id="23" name="角丸四角形 22"/>
          <p:cNvSpPr/>
          <p:nvPr/>
        </p:nvSpPr>
        <p:spPr>
          <a:xfrm>
            <a:off x="269875" y="908050"/>
            <a:ext cx="8569325" cy="4365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14. Proportion </a:t>
            </a:r>
            <a:r>
              <a:rPr lang="en-US" altLang="ja-JP" sz="2000" b="1" dirty="0">
                <a:solidFill>
                  <a:prstClr val="white"/>
                </a:solidFill>
              </a:rPr>
              <a:t>of employed persons working part-time, by sex</a:t>
            </a:r>
          </a:p>
        </p:txBody>
      </p:sp>
      <p:grpSp>
        <p:nvGrpSpPr>
          <p:cNvPr id="64517" name="グループ化 23"/>
          <p:cNvGrpSpPr>
            <a:grpSpLocks/>
          </p:cNvGrpSpPr>
          <p:nvPr/>
        </p:nvGrpSpPr>
        <p:grpSpPr bwMode="auto">
          <a:xfrm>
            <a:off x="103188" y="1960563"/>
            <a:ext cx="4546600" cy="2824162"/>
            <a:chOff x="4427538" y="2366963"/>
            <a:chExt cx="4546600" cy="2824162"/>
          </a:xfrm>
        </p:grpSpPr>
        <p:sp>
          <p:nvSpPr>
            <p:cNvPr id="64624" name="Line 59"/>
            <p:cNvSpPr>
              <a:spLocks noChangeShapeType="1"/>
            </p:cNvSpPr>
            <p:nvPr/>
          </p:nvSpPr>
          <p:spPr bwMode="auto">
            <a:xfrm flipV="1">
              <a:off x="4491038" y="4826000"/>
              <a:ext cx="0" cy="31750"/>
            </a:xfrm>
            <a:prstGeom prst="line">
              <a:avLst/>
            </a:prstGeom>
            <a:noFill/>
            <a:ln w="0">
              <a:solidFill>
                <a:srgbClr val="000000"/>
              </a:solidFill>
              <a:round/>
              <a:headEnd/>
              <a:tailEnd/>
            </a:ln>
          </p:spPr>
          <p:txBody>
            <a:bodyPr/>
            <a:lstStyle/>
            <a:p>
              <a:endParaRPr lang="en-US"/>
            </a:p>
          </p:txBody>
        </p:sp>
        <p:sp>
          <p:nvSpPr>
            <p:cNvPr id="64625" name="Rectangle 69"/>
            <p:cNvSpPr>
              <a:spLocks noChangeArrowheads="1"/>
            </p:cNvSpPr>
            <p:nvPr/>
          </p:nvSpPr>
          <p:spPr bwMode="auto">
            <a:xfrm>
              <a:off x="4427538" y="4786313"/>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2.1</a:t>
              </a:r>
              <a:endParaRPr lang="en-US" altLang="ja-JP">
                <a:solidFill>
                  <a:srgbClr val="000000"/>
                </a:solidFill>
              </a:endParaRPr>
            </a:p>
          </p:txBody>
        </p:sp>
        <p:sp>
          <p:nvSpPr>
            <p:cNvPr id="64626" name="Rectangle 81"/>
            <p:cNvSpPr>
              <a:spLocks noChangeArrowheads="1"/>
            </p:cNvSpPr>
            <p:nvPr/>
          </p:nvSpPr>
          <p:spPr bwMode="auto">
            <a:xfrm>
              <a:off x="4498975" y="464185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3.3</a:t>
              </a:r>
              <a:endParaRPr lang="en-US" altLang="ja-JP">
                <a:solidFill>
                  <a:srgbClr val="000000"/>
                </a:solidFill>
              </a:endParaRPr>
            </a:p>
          </p:txBody>
        </p:sp>
        <p:sp>
          <p:nvSpPr>
            <p:cNvPr id="64627" name="Rectangle 82"/>
            <p:cNvSpPr>
              <a:spLocks noChangeArrowheads="1"/>
            </p:cNvSpPr>
            <p:nvPr/>
          </p:nvSpPr>
          <p:spPr bwMode="auto">
            <a:xfrm>
              <a:off x="4435475" y="441007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0.9</a:t>
              </a:r>
              <a:endParaRPr lang="en-US" altLang="ja-JP">
                <a:solidFill>
                  <a:srgbClr val="000000"/>
                </a:solidFill>
              </a:endParaRPr>
            </a:p>
          </p:txBody>
        </p:sp>
        <p:sp>
          <p:nvSpPr>
            <p:cNvPr id="64628" name="Rectangle 129"/>
            <p:cNvSpPr>
              <a:spLocks noChangeArrowheads="1"/>
            </p:cNvSpPr>
            <p:nvPr/>
          </p:nvSpPr>
          <p:spPr bwMode="auto">
            <a:xfrm>
              <a:off x="5003800" y="2416175"/>
              <a:ext cx="3875088" cy="2433638"/>
            </a:xfrm>
            <a:prstGeom prst="rect">
              <a:avLst/>
            </a:prstGeom>
            <a:solidFill>
              <a:srgbClr val="FFFFFF"/>
            </a:solidFill>
            <a:ln w="9525">
              <a:noFill/>
              <a:miter lim="800000"/>
              <a:headEnd/>
              <a:tailEnd/>
            </a:ln>
          </p:spPr>
          <p:txBody>
            <a:bodyPr/>
            <a:lstStyle/>
            <a:p>
              <a:pPr algn="ctr"/>
              <a:endParaRPr lang="ja-JP" altLang="en-US">
                <a:solidFill>
                  <a:srgbClr val="000000"/>
                </a:solidFill>
                <a:latin typeface="Calibri" pitchFamily="34" charset="0"/>
              </a:endParaRPr>
            </a:p>
          </p:txBody>
        </p:sp>
        <p:sp>
          <p:nvSpPr>
            <p:cNvPr id="64629" name="Line 130"/>
            <p:cNvSpPr>
              <a:spLocks noChangeShapeType="1"/>
            </p:cNvSpPr>
            <p:nvPr/>
          </p:nvSpPr>
          <p:spPr bwMode="auto">
            <a:xfrm>
              <a:off x="5003800" y="4610100"/>
              <a:ext cx="3875088" cy="0"/>
            </a:xfrm>
            <a:prstGeom prst="line">
              <a:avLst/>
            </a:prstGeom>
            <a:noFill/>
            <a:ln w="0">
              <a:solidFill>
                <a:srgbClr val="000000"/>
              </a:solidFill>
              <a:prstDash val="sysDot"/>
              <a:round/>
              <a:headEnd/>
              <a:tailEnd/>
            </a:ln>
          </p:spPr>
          <p:txBody>
            <a:bodyPr/>
            <a:lstStyle/>
            <a:p>
              <a:endParaRPr lang="en-US"/>
            </a:p>
          </p:txBody>
        </p:sp>
        <p:sp>
          <p:nvSpPr>
            <p:cNvPr id="64630" name="Line 131"/>
            <p:cNvSpPr>
              <a:spLocks noChangeShapeType="1"/>
            </p:cNvSpPr>
            <p:nvPr/>
          </p:nvSpPr>
          <p:spPr bwMode="auto">
            <a:xfrm>
              <a:off x="5003800" y="4362450"/>
              <a:ext cx="3875088" cy="0"/>
            </a:xfrm>
            <a:prstGeom prst="line">
              <a:avLst/>
            </a:prstGeom>
            <a:noFill/>
            <a:ln w="0">
              <a:solidFill>
                <a:srgbClr val="000000"/>
              </a:solidFill>
              <a:prstDash val="sysDot"/>
              <a:round/>
              <a:headEnd/>
              <a:tailEnd/>
            </a:ln>
          </p:spPr>
          <p:txBody>
            <a:bodyPr/>
            <a:lstStyle/>
            <a:p>
              <a:endParaRPr lang="en-US"/>
            </a:p>
          </p:txBody>
        </p:sp>
        <p:sp>
          <p:nvSpPr>
            <p:cNvPr id="64631" name="Line 132"/>
            <p:cNvSpPr>
              <a:spLocks noChangeShapeType="1"/>
            </p:cNvSpPr>
            <p:nvPr/>
          </p:nvSpPr>
          <p:spPr bwMode="auto">
            <a:xfrm>
              <a:off x="5003800" y="4121150"/>
              <a:ext cx="3875088" cy="0"/>
            </a:xfrm>
            <a:prstGeom prst="line">
              <a:avLst/>
            </a:prstGeom>
            <a:noFill/>
            <a:ln w="0">
              <a:solidFill>
                <a:srgbClr val="000000"/>
              </a:solidFill>
              <a:prstDash val="sysDot"/>
              <a:round/>
              <a:headEnd/>
              <a:tailEnd/>
            </a:ln>
          </p:spPr>
          <p:txBody>
            <a:bodyPr/>
            <a:lstStyle/>
            <a:p>
              <a:endParaRPr lang="en-US"/>
            </a:p>
          </p:txBody>
        </p:sp>
        <p:sp>
          <p:nvSpPr>
            <p:cNvPr id="64632" name="Line 133"/>
            <p:cNvSpPr>
              <a:spLocks noChangeShapeType="1"/>
            </p:cNvSpPr>
            <p:nvPr/>
          </p:nvSpPr>
          <p:spPr bwMode="auto">
            <a:xfrm>
              <a:off x="5003800" y="3873500"/>
              <a:ext cx="3875088" cy="0"/>
            </a:xfrm>
            <a:prstGeom prst="line">
              <a:avLst/>
            </a:prstGeom>
            <a:noFill/>
            <a:ln w="0">
              <a:solidFill>
                <a:srgbClr val="000000"/>
              </a:solidFill>
              <a:prstDash val="sysDot"/>
              <a:round/>
              <a:headEnd/>
              <a:tailEnd/>
            </a:ln>
          </p:spPr>
          <p:txBody>
            <a:bodyPr/>
            <a:lstStyle/>
            <a:p>
              <a:endParaRPr lang="en-US"/>
            </a:p>
          </p:txBody>
        </p:sp>
        <p:sp>
          <p:nvSpPr>
            <p:cNvPr id="64633" name="Line 134"/>
            <p:cNvSpPr>
              <a:spLocks noChangeShapeType="1"/>
            </p:cNvSpPr>
            <p:nvPr/>
          </p:nvSpPr>
          <p:spPr bwMode="auto">
            <a:xfrm>
              <a:off x="5003800" y="3633788"/>
              <a:ext cx="3875088" cy="0"/>
            </a:xfrm>
            <a:prstGeom prst="line">
              <a:avLst/>
            </a:prstGeom>
            <a:noFill/>
            <a:ln w="0">
              <a:solidFill>
                <a:srgbClr val="000000"/>
              </a:solidFill>
              <a:prstDash val="sysDot"/>
              <a:round/>
              <a:headEnd/>
              <a:tailEnd/>
            </a:ln>
          </p:spPr>
          <p:txBody>
            <a:bodyPr/>
            <a:lstStyle/>
            <a:p>
              <a:endParaRPr lang="en-US"/>
            </a:p>
          </p:txBody>
        </p:sp>
        <p:sp>
          <p:nvSpPr>
            <p:cNvPr id="64634" name="Line 135"/>
            <p:cNvSpPr>
              <a:spLocks noChangeShapeType="1"/>
            </p:cNvSpPr>
            <p:nvPr/>
          </p:nvSpPr>
          <p:spPr bwMode="auto">
            <a:xfrm>
              <a:off x="5003800" y="3392488"/>
              <a:ext cx="3875088" cy="0"/>
            </a:xfrm>
            <a:prstGeom prst="line">
              <a:avLst/>
            </a:prstGeom>
            <a:noFill/>
            <a:ln w="0">
              <a:solidFill>
                <a:srgbClr val="000000"/>
              </a:solidFill>
              <a:prstDash val="sysDot"/>
              <a:round/>
              <a:headEnd/>
              <a:tailEnd/>
            </a:ln>
          </p:spPr>
          <p:txBody>
            <a:bodyPr/>
            <a:lstStyle/>
            <a:p>
              <a:endParaRPr lang="en-US"/>
            </a:p>
          </p:txBody>
        </p:sp>
        <p:sp>
          <p:nvSpPr>
            <p:cNvPr id="64635" name="Line 136"/>
            <p:cNvSpPr>
              <a:spLocks noChangeShapeType="1"/>
            </p:cNvSpPr>
            <p:nvPr/>
          </p:nvSpPr>
          <p:spPr bwMode="auto">
            <a:xfrm>
              <a:off x="5003800" y="3144838"/>
              <a:ext cx="3875088" cy="0"/>
            </a:xfrm>
            <a:prstGeom prst="line">
              <a:avLst/>
            </a:prstGeom>
            <a:noFill/>
            <a:ln w="0">
              <a:solidFill>
                <a:srgbClr val="000000"/>
              </a:solidFill>
              <a:prstDash val="sysDot"/>
              <a:round/>
              <a:headEnd/>
              <a:tailEnd/>
            </a:ln>
          </p:spPr>
          <p:txBody>
            <a:bodyPr/>
            <a:lstStyle/>
            <a:p>
              <a:endParaRPr lang="en-US"/>
            </a:p>
          </p:txBody>
        </p:sp>
        <p:sp>
          <p:nvSpPr>
            <p:cNvPr id="64636" name="Line 137"/>
            <p:cNvSpPr>
              <a:spLocks noChangeShapeType="1"/>
            </p:cNvSpPr>
            <p:nvPr/>
          </p:nvSpPr>
          <p:spPr bwMode="auto">
            <a:xfrm>
              <a:off x="5003800" y="2903538"/>
              <a:ext cx="3875088" cy="0"/>
            </a:xfrm>
            <a:prstGeom prst="line">
              <a:avLst/>
            </a:prstGeom>
            <a:noFill/>
            <a:ln w="0">
              <a:solidFill>
                <a:srgbClr val="000000"/>
              </a:solidFill>
              <a:prstDash val="sysDot"/>
              <a:round/>
              <a:headEnd/>
              <a:tailEnd/>
            </a:ln>
          </p:spPr>
          <p:txBody>
            <a:bodyPr/>
            <a:lstStyle/>
            <a:p>
              <a:endParaRPr lang="en-US"/>
            </a:p>
          </p:txBody>
        </p:sp>
        <p:sp>
          <p:nvSpPr>
            <p:cNvPr id="64637" name="Line 138"/>
            <p:cNvSpPr>
              <a:spLocks noChangeShapeType="1"/>
            </p:cNvSpPr>
            <p:nvPr/>
          </p:nvSpPr>
          <p:spPr bwMode="auto">
            <a:xfrm>
              <a:off x="5003800" y="2655888"/>
              <a:ext cx="3875088" cy="0"/>
            </a:xfrm>
            <a:prstGeom prst="line">
              <a:avLst/>
            </a:prstGeom>
            <a:noFill/>
            <a:ln w="0">
              <a:solidFill>
                <a:srgbClr val="000000"/>
              </a:solidFill>
              <a:prstDash val="sysDot"/>
              <a:round/>
              <a:headEnd/>
              <a:tailEnd/>
            </a:ln>
          </p:spPr>
          <p:txBody>
            <a:bodyPr/>
            <a:lstStyle/>
            <a:p>
              <a:endParaRPr lang="en-US"/>
            </a:p>
          </p:txBody>
        </p:sp>
        <p:sp>
          <p:nvSpPr>
            <p:cNvPr id="64638" name="Line 139"/>
            <p:cNvSpPr>
              <a:spLocks noChangeShapeType="1"/>
            </p:cNvSpPr>
            <p:nvPr/>
          </p:nvSpPr>
          <p:spPr bwMode="auto">
            <a:xfrm>
              <a:off x="5003800" y="2416175"/>
              <a:ext cx="3875088" cy="0"/>
            </a:xfrm>
            <a:prstGeom prst="line">
              <a:avLst/>
            </a:prstGeom>
            <a:noFill/>
            <a:ln w="0">
              <a:solidFill>
                <a:srgbClr val="000000"/>
              </a:solidFill>
              <a:prstDash val="sysDot"/>
              <a:round/>
              <a:headEnd/>
              <a:tailEnd/>
            </a:ln>
          </p:spPr>
          <p:txBody>
            <a:bodyPr/>
            <a:lstStyle/>
            <a:p>
              <a:endParaRPr lang="en-US"/>
            </a:p>
          </p:txBody>
        </p:sp>
        <p:sp>
          <p:nvSpPr>
            <p:cNvPr id="64639" name="Rectangle 140"/>
            <p:cNvSpPr>
              <a:spLocks noChangeArrowheads="1"/>
            </p:cNvSpPr>
            <p:nvPr/>
          </p:nvSpPr>
          <p:spPr bwMode="auto">
            <a:xfrm>
              <a:off x="5003800" y="2416175"/>
              <a:ext cx="3875088" cy="2433638"/>
            </a:xfrm>
            <a:prstGeom prst="rect">
              <a:avLst/>
            </a:prstGeom>
            <a:noFill/>
            <a:ln w="7938">
              <a:solidFill>
                <a:srgbClr val="808080"/>
              </a:solidFill>
              <a:miter lim="800000"/>
              <a:headEnd/>
              <a:tailEnd/>
            </a:ln>
          </p:spPr>
          <p:txBody>
            <a:bodyPr/>
            <a:lstStyle/>
            <a:p>
              <a:pPr algn="ctr"/>
              <a:endParaRPr lang="ja-JP" altLang="en-US">
                <a:solidFill>
                  <a:srgbClr val="000000"/>
                </a:solidFill>
                <a:latin typeface="Calibri" pitchFamily="34" charset="0"/>
              </a:endParaRPr>
            </a:p>
          </p:txBody>
        </p:sp>
        <p:sp>
          <p:nvSpPr>
            <p:cNvPr id="64640" name="Freeform 141"/>
            <p:cNvSpPr>
              <a:spLocks/>
            </p:cNvSpPr>
            <p:nvPr/>
          </p:nvSpPr>
          <p:spPr bwMode="auto">
            <a:xfrm>
              <a:off x="5003800" y="3008313"/>
              <a:ext cx="3875088" cy="1841500"/>
            </a:xfrm>
            <a:custGeom>
              <a:avLst/>
              <a:gdLst>
                <a:gd name="T0" fmla="*/ 0 w 2441"/>
                <a:gd name="T1" fmla="*/ 2147483647 h 1160"/>
                <a:gd name="T2" fmla="*/ 0 w 2441"/>
                <a:gd name="T3" fmla="*/ 2147483647 h 1160"/>
                <a:gd name="T4" fmla="*/ 609877846 w 2441"/>
                <a:gd name="T5" fmla="*/ 1436488855 h 1160"/>
                <a:gd name="T6" fmla="*/ 1232357263 w 2441"/>
                <a:gd name="T7" fmla="*/ 241934997 h 1160"/>
                <a:gd name="T8" fmla="*/ 1842235307 w 2441"/>
                <a:gd name="T9" fmla="*/ 0 h 1160"/>
                <a:gd name="T10" fmla="*/ 2147483647 w 2441"/>
                <a:gd name="T11" fmla="*/ 63004698 h 1160"/>
                <a:gd name="T12" fmla="*/ 2147483647 w 2441"/>
                <a:gd name="T13" fmla="*/ 100806232 h 1160"/>
                <a:gd name="T14" fmla="*/ 2147483647 w 2441"/>
                <a:gd name="T15" fmla="*/ 229335015 h 1160"/>
                <a:gd name="T16" fmla="*/ 2147483647 w 2441"/>
                <a:gd name="T17" fmla="*/ 420866909 h 1160"/>
                <a:gd name="T18" fmla="*/ 2147483647 w 2441"/>
                <a:gd name="T19" fmla="*/ 776207997 h 1160"/>
                <a:gd name="T20" fmla="*/ 2147483647 w 2441"/>
                <a:gd name="T21" fmla="*/ 2147483647 h 1160"/>
                <a:gd name="T22" fmla="*/ 2147483647 w 2441"/>
                <a:gd name="T23" fmla="*/ 2147483647 h 1160"/>
                <a:gd name="T24" fmla="*/ 2147483647 w 2441"/>
                <a:gd name="T25" fmla="*/ 2147483647 h 1160"/>
                <a:gd name="T26" fmla="*/ 2147483647 w 2441"/>
                <a:gd name="T27" fmla="*/ 2147483647 h 1160"/>
                <a:gd name="T28" fmla="*/ 2147483647 w 2441"/>
                <a:gd name="T29" fmla="*/ 2147483647 h 1160"/>
                <a:gd name="T30" fmla="*/ 2147483647 w 2441"/>
                <a:gd name="T31" fmla="*/ 2147483647 h 1160"/>
                <a:gd name="T32" fmla="*/ 2147483647 w 2441"/>
                <a:gd name="T33" fmla="*/ 2147483647 h 1160"/>
                <a:gd name="T34" fmla="*/ 2147483647 w 2441"/>
                <a:gd name="T35" fmla="*/ 2147483647 h 1160"/>
                <a:gd name="T36" fmla="*/ 2147483647 w 2441"/>
                <a:gd name="T37" fmla="*/ 2147483647 h 1160"/>
                <a:gd name="T38" fmla="*/ 1842235307 w 2441"/>
                <a:gd name="T39" fmla="*/ 2147483647 h 1160"/>
                <a:gd name="T40" fmla="*/ 1232357263 w 2441"/>
                <a:gd name="T41" fmla="*/ 2147483647 h 1160"/>
                <a:gd name="T42" fmla="*/ 609877846 w 2441"/>
                <a:gd name="T43" fmla="*/ 2147483647 h 1160"/>
                <a:gd name="T44" fmla="*/ 0 w 2441"/>
                <a:gd name="T45" fmla="*/ 2147483647 h 1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1"/>
                <a:gd name="T70" fmla="*/ 0 h 1160"/>
                <a:gd name="T71" fmla="*/ 2441 w 2441"/>
                <a:gd name="T72" fmla="*/ 1160 h 1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1" h="1160">
                  <a:moveTo>
                    <a:pt x="0" y="1160"/>
                  </a:moveTo>
                  <a:lnTo>
                    <a:pt x="0" y="1075"/>
                  </a:lnTo>
                  <a:lnTo>
                    <a:pt x="242" y="570"/>
                  </a:lnTo>
                  <a:lnTo>
                    <a:pt x="489" y="96"/>
                  </a:lnTo>
                  <a:lnTo>
                    <a:pt x="731" y="0"/>
                  </a:lnTo>
                  <a:lnTo>
                    <a:pt x="978" y="25"/>
                  </a:lnTo>
                  <a:lnTo>
                    <a:pt x="1221" y="40"/>
                  </a:lnTo>
                  <a:lnTo>
                    <a:pt x="1463" y="91"/>
                  </a:lnTo>
                  <a:lnTo>
                    <a:pt x="1710" y="167"/>
                  </a:lnTo>
                  <a:lnTo>
                    <a:pt x="1952" y="308"/>
                  </a:lnTo>
                  <a:lnTo>
                    <a:pt x="2199" y="858"/>
                  </a:lnTo>
                  <a:lnTo>
                    <a:pt x="2441" y="1110"/>
                  </a:lnTo>
                  <a:lnTo>
                    <a:pt x="2441" y="1160"/>
                  </a:lnTo>
                  <a:lnTo>
                    <a:pt x="2199" y="1160"/>
                  </a:lnTo>
                  <a:lnTo>
                    <a:pt x="1952" y="1160"/>
                  </a:lnTo>
                  <a:lnTo>
                    <a:pt x="1710" y="1160"/>
                  </a:lnTo>
                  <a:lnTo>
                    <a:pt x="1463" y="1160"/>
                  </a:lnTo>
                  <a:lnTo>
                    <a:pt x="1221" y="1160"/>
                  </a:lnTo>
                  <a:lnTo>
                    <a:pt x="978" y="1160"/>
                  </a:lnTo>
                  <a:lnTo>
                    <a:pt x="731" y="1160"/>
                  </a:lnTo>
                  <a:lnTo>
                    <a:pt x="489" y="1160"/>
                  </a:lnTo>
                  <a:lnTo>
                    <a:pt x="242" y="1160"/>
                  </a:lnTo>
                  <a:lnTo>
                    <a:pt x="0" y="1160"/>
                  </a:lnTo>
                  <a:close/>
                </a:path>
              </a:pathLst>
            </a:custGeom>
            <a:solidFill>
              <a:srgbClr val="008000"/>
            </a:solidFill>
            <a:ln w="9525">
              <a:noFill/>
              <a:round/>
              <a:headEnd/>
              <a:tailEnd/>
            </a:ln>
          </p:spPr>
          <p:txBody>
            <a:bodyPr/>
            <a:lstStyle/>
            <a:p>
              <a:endParaRPr lang="en-US"/>
            </a:p>
          </p:txBody>
        </p:sp>
        <p:sp>
          <p:nvSpPr>
            <p:cNvPr id="64641" name="Freeform 142"/>
            <p:cNvSpPr>
              <a:spLocks/>
            </p:cNvSpPr>
            <p:nvPr/>
          </p:nvSpPr>
          <p:spPr bwMode="auto">
            <a:xfrm>
              <a:off x="5003800" y="2921000"/>
              <a:ext cx="3875088" cy="1849438"/>
            </a:xfrm>
            <a:custGeom>
              <a:avLst/>
              <a:gdLst>
                <a:gd name="T0" fmla="*/ 0 w 2441"/>
                <a:gd name="T1" fmla="*/ 2147483647 h 1165"/>
                <a:gd name="T2" fmla="*/ 0 w 2441"/>
                <a:gd name="T3" fmla="*/ 2147483647 h 1165"/>
                <a:gd name="T4" fmla="*/ 609877846 w 2441"/>
                <a:gd name="T5" fmla="*/ 811490390 h 1165"/>
                <a:gd name="T6" fmla="*/ 1232357263 w 2441"/>
                <a:gd name="T7" fmla="*/ 100806260 h 1165"/>
                <a:gd name="T8" fmla="*/ 1842235307 w 2441"/>
                <a:gd name="T9" fmla="*/ 0 h 1165"/>
                <a:gd name="T10" fmla="*/ 2147483647 w 2441"/>
                <a:gd name="T11" fmla="*/ 88206274 h 1165"/>
                <a:gd name="T12" fmla="*/ 2147483647 w 2441"/>
                <a:gd name="T13" fmla="*/ 163810975 h 1165"/>
                <a:gd name="T14" fmla="*/ 2147483647 w 2441"/>
                <a:gd name="T15" fmla="*/ 279738195 h 1165"/>
                <a:gd name="T16" fmla="*/ 2147483647 w 2441"/>
                <a:gd name="T17" fmla="*/ 468749191 h 1165"/>
                <a:gd name="T18" fmla="*/ 2147483647 w 2441"/>
                <a:gd name="T19" fmla="*/ 786288831 h 1165"/>
                <a:gd name="T20" fmla="*/ 2147483647 w 2441"/>
                <a:gd name="T21" fmla="*/ 1930440194 h 1165"/>
                <a:gd name="T22" fmla="*/ 2147483647 w 2441"/>
                <a:gd name="T23" fmla="*/ 2147483647 h 1165"/>
                <a:gd name="T24" fmla="*/ 2147483647 w 2441"/>
                <a:gd name="T25" fmla="*/ 2147483647 h 1165"/>
                <a:gd name="T26" fmla="*/ 2147483647 w 2441"/>
                <a:gd name="T27" fmla="*/ 2147483647 h 1165"/>
                <a:gd name="T28" fmla="*/ 2147483647 w 2441"/>
                <a:gd name="T29" fmla="*/ 914817773 h 1165"/>
                <a:gd name="T30" fmla="*/ 2147483647 w 2441"/>
                <a:gd name="T31" fmla="*/ 559474803 h 1165"/>
                <a:gd name="T32" fmla="*/ 2147483647 w 2441"/>
                <a:gd name="T33" fmla="*/ 367942857 h 1165"/>
                <a:gd name="T34" fmla="*/ 2147483647 w 2441"/>
                <a:gd name="T35" fmla="*/ 239415701 h 1165"/>
                <a:gd name="T36" fmla="*/ 2147483647 w 2441"/>
                <a:gd name="T37" fmla="*/ 201612520 h 1165"/>
                <a:gd name="T38" fmla="*/ 1842235307 w 2441"/>
                <a:gd name="T39" fmla="*/ 138609416 h 1165"/>
                <a:gd name="T40" fmla="*/ 1232357263 w 2441"/>
                <a:gd name="T41" fmla="*/ 380544430 h 1165"/>
                <a:gd name="T42" fmla="*/ 609877846 w 2441"/>
                <a:gd name="T43" fmla="*/ 1575098613 h 1165"/>
                <a:gd name="T44" fmla="*/ 0 w 2441"/>
                <a:gd name="T45" fmla="*/ 2147483647 h 1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1"/>
                <a:gd name="T70" fmla="*/ 0 h 1165"/>
                <a:gd name="T71" fmla="*/ 2441 w 2441"/>
                <a:gd name="T72" fmla="*/ 1165 h 1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1" h="1165">
                  <a:moveTo>
                    <a:pt x="0" y="1130"/>
                  </a:moveTo>
                  <a:lnTo>
                    <a:pt x="0" y="978"/>
                  </a:lnTo>
                  <a:lnTo>
                    <a:pt x="242" y="322"/>
                  </a:lnTo>
                  <a:lnTo>
                    <a:pt x="489" y="40"/>
                  </a:lnTo>
                  <a:lnTo>
                    <a:pt x="731" y="0"/>
                  </a:lnTo>
                  <a:lnTo>
                    <a:pt x="978" y="35"/>
                  </a:lnTo>
                  <a:lnTo>
                    <a:pt x="1221" y="65"/>
                  </a:lnTo>
                  <a:lnTo>
                    <a:pt x="1463" y="111"/>
                  </a:lnTo>
                  <a:lnTo>
                    <a:pt x="1710" y="186"/>
                  </a:lnTo>
                  <a:lnTo>
                    <a:pt x="1952" y="312"/>
                  </a:lnTo>
                  <a:lnTo>
                    <a:pt x="2199" y="766"/>
                  </a:lnTo>
                  <a:lnTo>
                    <a:pt x="2441" y="1099"/>
                  </a:lnTo>
                  <a:lnTo>
                    <a:pt x="2441" y="1165"/>
                  </a:lnTo>
                  <a:lnTo>
                    <a:pt x="2199" y="913"/>
                  </a:lnTo>
                  <a:lnTo>
                    <a:pt x="1952" y="363"/>
                  </a:lnTo>
                  <a:lnTo>
                    <a:pt x="1710" y="222"/>
                  </a:lnTo>
                  <a:lnTo>
                    <a:pt x="1463" y="146"/>
                  </a:lnTo>
                  <a:lnTo>
                    <a:pt x="1221" y="95"/>
                  </a:lnTo>
                  <a:lnTo>
                    <a:pt x="978" y="80"/>
                  </a:lnTo>
                  <a:lnTo>
                    <a:pt x="731" y="55"/>
                  </a:lnTo>
                  <a:lnTo>
                    <a:pt x="489" y="151"/>
                  </a:lnTo>
                  <a:lnTo>
                    <a:pt x="242" y="625"/>
                  </a:lnTo>
                  <a:lnTo>
                    <a:pt x="0" y="1130"/>
                  </a:lnTo>
                  <a:close/>
                </a:path>
              </a:pathLst>
            </a:custGeom>
            <a:solidFill>
              <a:srgbClr val="99CC00"/>
            </a:solidFill>
            <a:ln w="9525">
              <a:noFill/>
              <a:round/>
              <a:headEnd/>
              <a:tailEnd/>
            </a:ln>
          </p:spPr>
          <p:txBody>
            <a:bodyPr/>
            <a:lstStyle/>
            <a:p>
              <a:endParaRPr lang="en-US"/>
            </a:p>
          </p:txBody>
        </p:sp>
        <p:sp>
          <p:nvSpPr>
            <p:cNvPr id="64642" name="Freeform 143"/>
            <p:cNvSpPr>
              <a:spLocks/>
            </p:cNvSpPr>
            <p:nvPr/>
          </p:nvSpPr>
          <p:spPr bwMode="auto">
            <a:xfrm>
              <a:off x="5003800" y="2776538"/>
              <a:ext cx="3875088" cy="1889125"/>
            </a:xfrm>
            <a:custGeom>
              <a:avLst/>
              <a:gdLst>
                <a:gd name="T0" fmla="*/ 0 w 2441"/>
                <a:gd name="T1" fmla="*/ 2147483647 h 1190"/>
                <a:gd name="T2" fmla="*/ 0 w 2441"/>
                <a:gd name="T3" fmla="*/ 2147483647 h 1190"/>
                <a:gd name="T4" fmla="*/ 609877846 w 2441"/>
                <a:gd name="T5" fmla="*/ 801409557 h 1190"/>
                <a:gd name="T6" fmla="*/ 1232357263 w 2441"/>
                <a:gd name="T7" fmla="*/ 0 h 1190"/>
                <a:gd name="T8" fmla="*/ 1842235307 w 2441"/>
                <a:gd name="T9" fmla="*/ 0 h 1190"/>
                <a:gd name="T10" fmla="*/ 2147483647 w 2441"/>
                <a:gd name="T11" fmla="*/ 138609380 h 1190"/>
                <a:gd name="T12" fmla="*/ 2147483647 w 2441"/>
                <a:gd name="T13" fmla="*/ 241935000 h 1190"/>
                <a:gd name="T14" fmla="*/ 2147483647 w 2441"/>
                <a:gd name="T15" fmla="*/ 355342778 h 1190"/>
                <a:gd name="T16" fmla="*/ 2147483647 w 2441"/>
                <a:gd name="T17" fmla="*/ 534273104 h 1190"/>
                <a:gd name="T18" fmla="*/ 2147483647 w 2441"/>
                <a:gd name="T19" fmla="*/ 801409557 h 1190"/>
                <a:gd name="T20" fmla="*/ 2147483647 w 2441"/>
                <a:gd name="T21" fmla="*/ 1575098201 h 1190"/>
                <a:gd name="T22" fmla="*/ 2147483647 w 2441"/>
                <a:gd name="T23" fmla="*/ 2147483647 h 1190"/>
                <a:gd name="T24" fmla="*/ 2147483647 w 2441"/>
                <a:gd name="T25" fmla="*/ 2147483647 h 1190"/>
                <a:gd name="T26" fmla="*/ 2147483647 w 2441"/>
                <a:gd name="T27" fmla="*/ 2147483647 h 1190"/>
                <a:gd name="T28" fmla="*/ 2147483647 w 2441"/>
                <a:gd name="T29" fmla="*/ 1015623743 h 1190"/>
                <a:gd name="T30" fmla="*/ 2147483647 w 2441"/>
                <a:gd name="T31" fmla="*/ 698083987 h 1190"/>
                <a:gd name="T32" fmla="*/ 2147483647 w 2441"/>
                <a:gd name="T33" fmla="*/ 509071552 h 1190"/>
                <a:gd name="T34" fmla="*/ 2147483647 w 2441"/>
                <a:gd name="T35" fmla="*/ 393144313 h 1190"/>
                <a:gd name="T36" fmla="*/ 2147483647 w 2441"/>
                <a:gd name="T37" fmla="*/ 317539656 h 1190"/>
                <a:gd name="T38" fmla="*/ 1842235307 w 2441"/>
                <a:gd name="T39" fmla="*/ 229335018 h 1190"/>
                <a:gd name="T40" fmla="*/ 1232357263 w 2441"/>
                <a:gd name="T41" fmla="*/ 330141226 h 1190"/>
                <a:gd name="T42" fmla="*/ 609877846 w 2441"/>
                <a:gd name="T43" fmla="*/ 1040825295 h 1190"/>
                <a:gd name="T44" fmla="*/ 0 w 2441"/>
                <a:gd name="T45" fmla="*/ 2147483647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1"/>
                <a:gd name="T70" fmla="*/ 0 h 1190"/>
                <a:gd name="T71" fmla="*/ 2441 w 2441"/>
                <a:gd name="T72" fmla="*/ 1190 h 1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1" h="1190">
                  <a:moveTo>
                    <a:pt x="0" y="1069"/>
                  </a:moveTo>
                  <a:lnTo>
                    <a:pt x="0" y="1059"/>
                  </a:lnTo>
                  <a:lnTo>
                    <a:pt x="242" y="318"/>
                  </a:lnTo>
                  <a:lnTo>
                    <a:pt x="489" y="0"/>
                  </a:lnTo>
                  <a:lnTo>
                    <a:pt x="731" y="0"/>
                  </a:lnTo>
                  <a:lnTo>
                    <a:pt x="978" y="55"/>
                  </a:lnTo>
                  <a:lnTo>
                    <a:pt x="1221" y="96"/>
                  </a:lnTo>
                  <a:lnTo>
                    <a:pt x="1463" y="141"/>
                  </a:lnTo>
                  <a:lnTo>
                    <a:pt x="1710" y="212"/>
                  </a:lnTo>
                  <a:lnTo>
                    <a:pt x="1952" y="318"/>
                  </a:lnTo>
                  <a:lnTo>
                    <a:pt x="2199" y="625"/>
                  </a:lnTo>
                  <a:lnTo>
                    <a:pt x="2441" y="1130"/>
                  </a:lnTo>
                  <a:lnTo>
                    <a:pt x="2441" y="1190"/>
                  </a:lnTo>
                  <a:lnTo>
                    <a:pt x="2199" y="857"/>
                  </a:lnTo>
                  <a:lnTo>
                    <a:pt x="1952" y="403"/>
                  </a:lnTo>
                  <a:lnTo>
                    <a:pt x="1710" y="277"/>
                  </a:lnTo>
                  <a:lnTo>
                    <a:pt x="1463" y="202"/>
                  </a:lnTo>
                  <a:lnTo>
                    <a:pt x="1221" y="156"/>
                  </a:lnTo>
                  <a:lnTo>
                    <a:pt x="978" y="126"/>
                  </a:lnTo>
                  <a:lnTo>
                    <a:pt x="731" y="91"/>
                  </a:lnTo>
                  <a:lnTo>
                    <a:pt x="489" y="131"/>
                  </a:lnTo>
                  <a:lnTo>
                    <a:pt x="242" y="413"/>
                  </a:lnTo>
                  <a:lnTo>
                    <a:pt x="0" y="1069"/>
                  </a:lnTo>
                  <a:close/>
                </a:path>
              </a:pathLst>
            </a:custGeom>
            <a:solidFill>
              <a:srgbClr val="808000"/>
            </a:solidFill>
            <a:ln w="9525">
              <a:noFill/>
              <a:round/>
              <a:headEnd/>
              <a:tailEnd/>
            </a:ln>
          </p:spPr>
          <p:txBody>
            <a:bodyPr/>
            <a:lstStyle/>
            <a:p>
              <a:endParaRPr lang="en-US"/>
            </a:p>
          </p:txBody>
        </p:sp>
        <p:sp>
          <p:nvSpPr>
            <p:cNvPr id="64643" name="Freeform 144"/>
            <p:cNvSpPr>
              <a:spLocks/>
            </p:cNvSpPr>
            <p:nvPr/>
          </p:nvSpPr>
          <p:spPr bwMode="auto">
            <a:xfrm>
              <a:off x="5003800" y="3008313"/>
              <a:ext cx="3875088" cy="1841500"/>
            </a:xfrm>
            <a:custGeom>
              <a:avLst/>
              <a:gdLst>
                <a:gd name="T0" fmla="*/ 0 w 2441"/>
                <a:gd name="T1" fmla="*/ 2147483647 h 1160"/>
                <a:gd name="T2" fmla="*/ 0 w 2441"/>
                <a:gd name="T3" fmla="*/ 2147483647 h 1160"/>
                <a:gd name="T4" fmla="*/ 609877846 w 2441"/>
                <a:gd name="T5" fmla="*/ 1436488855 h 1160"/>
                <a:gd name="T6" fmla="*/ 1232357263 w 2441"/>
                <a:gd name="T7" fmla="*/ 241934997 h 1160"/>
                <a:gd name="T8" fmla="*/ 1842235307 w 2441"/>
                <a:gd name="T9" fmla="*/ 0 h 1160"/>
                <a:gd name="T10" fmla="*/ 2147483647 w 2441"/>
                <a:gd name="T11" fmla="*/ 63004698 h 1160"/>
                <a:gd name="T12" fmla="*/ 2147483647 w 2441"/>
                <a:gd name="T13" fmla="*/ 100806232 h 1160"/>
                <a:gd name="T14" fmla="*/ 2147483647 w 2441"/>
                <a:gd name="T15" fmla="*/ 229335015 h 1160"/>
                <a:gd name="T16" fmla="*/ 2147483647 w 2441"/>
                <a:gd name="T17" fmla="*/ 420866909 h 1160"/>
                <a:gd name="T18" fmla="*/ 2147483647 w 2441"/>
                <a:gd name="T19" fmla="*/ 776207997 h 1160"/>
                <a:gd name="T20" fmla="*/ 2147483647 w 2441"/>
                <a:gd name="T21" fmla="*/ 2147483647 h 1160"/>
                <a:gd name="T22" fmla="*/ 2147483647 w 2441"/>
                <a:gd name="T23" fmla="*/ 2147483647 h 1160"/>
                <a:gd name="T24" fmla="*/ 2147483647 w 2441"/>
                <a:gd name="T25" fmla="*/ 2147483647 h 1160"/>
                <a:gd name="T26" fmla="*/ 2147483647 w 2441"/>
                <a:gd name="T27" fmla="*/ 2147483647 h 1160"/>
                <a:gd name="T28" fmla="*/ 2147483647 w 2441"/>
                <a:gd name="T29" fmla="*/ 2147483647 h 1160"/>
                <a:gd name="T30" fmla="*/ 2147483647 w 2441"/>
                <a:gd name="T31" fmla="*/ 2147483647 h 1160"/>
                <a:gd name="T32" fmla="*/ 2147483647 w 2441"/>
                <a:gd name="T33" fmla="*/ 2147483647 h 1160"/>
                <a:gd name="T34" fmla="*/ 2147483647 w 2441"/>
                <a:gd name="T35" fmla="*/ 2147483647 h 1160"/>
                <a:gd name="T36" fmla="*/ 2147483647 w 2441"/>
                <a:gd name="T37" fmla="*/ 2147483647 h 1160"/>
                <a:gd name="T38" fmla="*/ 1842235307 w 2441"/>
                <a:gd name="T39" fmla="*/ 2147483647 h 1160"/>
                <a:gd name="T40" fmla="*/ 1232357263 w 2441"/>
                <a:gd name="T41" fmla="*/ 2147483647 h 1160"/>
                <a:gd name="T42" fmla="*/ 609877846 w 2441"/>
                <a:gd name="T43" fmla="*/ 2147483647 h 1160"/>
                <a:gd name="T44" fmla="*/ 0 w 2441"/>
                <a:gd name="T45" fmla="*/ 2147483647 h 1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1"/>
                <a:gd name="T70" fmla="*/ 0 h 1160"/>
                <a:gd name="T71" fmla="*/ 2441 w 2441"/>
                <a:gd name="T72" fmla="*/ 1160 h 1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1" h="1160">
                  <a:moveTo>
                    <a:pt x="0" y="1160"/>
                  </a:moveTo>
                  <a:lnTo>
                    <a:pt x="0" y="1075"/>
                  </a:lnTo>
                  <a:lnTo>
                    <a:pt x="242" y="570"/>
                  </a:lnTo>
                  <a:lnTo>
                    <a:pt x="489" y="96"/>
                  </a:lnTo>
                  <a:lnTo>
                    <a:pt x="731" y="0"/>
                  </a:lnTo>
                  <a:lnTo>
                    <a:pt x="978" y="25"/>
                  </a:lnTo>
                  <a:lnTo>
                    <a:pt x="1221" y="40"/>
                  </a:lnTo>
                  <a:lnTo>
                    <a:pt x="1463" y="91"/>
                  </a:lnTo>
                  <a:lnTo>
                    <a:pt x="1710" y="167"/>
                  </a:lnTo>
                  <a:lnTo>
                    <a:pt x="1952" y="308"/>
                  </a:lnTo>
                  <a:lnTo>
                    <a:pt x="2199" y="858"/>
                  </a:lnTo>
                  <a:lnTo>
                    <a:pt x="2441" y="1110"/>
                  </a:lnTo>
                  <a:lnTo>
                    <a:pt x="2441" y="1160"/>
                  </a:lnTo>
                  <a:lnTo>
                    <a:pt x="2199" y="1160"/>
                  </a:lnTo>
                  <a:lnTo>
                    <a:pt x="1952" y="1160"/>
                  </a:lnTo>
                  <a:lnTo>
                    <a:pt x="1710" y="1160"/>
                  </a:lnTo>
                  <a:lnTo>
                    <a:pt x="1463" y="1160"/>
                  </a:lnTo>
                  <a:lnTo>
                    <a:pt x="1221" y="1160"/>
                  </a:lnTo>
                  <a:lnTo>
                    <a:pt x="978" y="1160"/>
                  </a:lnTo>
                  <a:lnTo>
                    <a:pt x="731" y="1160"/>
                  </a:lnTo>
                  <a:lnTo>
                    <a:pt x="489" y="1160"/>
                  </a:lnTo>
                  <a:lnTo>
                    <a:pt x="242" y="1160"/>
                  </a:lnTo>
                  <a:lnTo>
                    <a:pt x="0" y="1160"/>
                  </a:lnTo>
                </a:path>
              </a:pathLst>
            </a:custGeom>
            <a:noFill/>
            <a:ln w="7938">
              <a:solidFill>
                <a:srgbClr val="000000"/>
              </a:solidFill>
              <a:prstDash val="solid"/>
              <a:round/>
              <a:headEnd/>
              <a:tailEnd/>
            </a:ln>
          </p:spPr>
          <p:txBody>
            <a:bodyPr/>
            <a:lstStyle/>
            <a:p>
              <a:endParaRPr lang="en-US"/>
            </a:p>
          </p:txBody>
        </p:sp>
        <p:sp>
          <p:nvSpPr>
            <p:cNvPr id="64644" name="Freeform 145"/>
            <p:cNvSpPr>
              <a:spLocks/>
            </p:cNvSpPr>
            <p:nvPr/>
          </p:nvSpPr>
          <p:spPr bwMode="auto">
            <a:xfrm>
              <a:off x="5003800" y="2921000"/>
              <a:ext cx="3875088" cy="1849438"/>
            </a:xfrm>
            <a:custGeom>
              <a:avLst/>
              <a:gdLst>
                <a:gd name="T0" fmla="*/ 0 w 2441"/>
                <a:gd name="T1" fmla="*/ 2147483647 h 1165"/>
                <a:gd name="T2" fmla="*/ 0 w 2441"/>
                <a:gd name="T3" fmla="*/ 2147483647 h 1165"/>
                <a:gd name="T4" fmla="*/ 609877846 w 2441"/>
                <a:gd name="T5" fmla="*/ 811490390 h 1165"/>
                <a:gd name="T6" fmla="*/ 1232357263 w 2441"/>
                <a:gd name="T7" fmla="*/ 100806260 h 1165"/>
                <a:gd name="T8" fmla="*/ 1842235307 w 2441"/>
                <a:gd name="T9" fmla="*/ 0 h 1165"/>
                <a:gd name="T10" fmla="*/ 2147483647 w 2441"/>
                <a:gd name="T11" fmla="*/ 88206274 h 1165"/>
                <a:gd name="T12" fmla="*/ 2147483647 w 2441"/>
                <a:gd name="T13" fmla="*/ 163810975 h 1165"/>
                <a:gd name="T14" fmla="*/ 2147483647 w 2441"/>
                <a:gd name="T15" fmla="*/ 279738195 h 1165"/>
                <a:gd name="T16" fmla="*/ 2147483647 w 2441"/>
                <a:gd name="T17" fmla="*/ 468749191 h 1165"/>
                <a:gd name="T18" fmla="*/ 2147483647 w 2441"/>
                <a:gd name="T19" fmla="*/ 786288831 h 1165"/>
                <a:gd name="T20" fmla="*/ 2147483647 w 2441"/>
                <a:gd name="T21" fmla="*/ 1930440194 h 1165"/>
                <a:gd name="T22" fmla="*/ 2147483647 w 2441"/>
                <a:gd name="T23" fmla="*/ 2147483647 h 1165"/>
                <a:gd name="T24" fmla="*/ 2147483647 w 2441"/>
                <a:gd name="T25" fmla="*/ 2147483647 h 1165"/>
                <a:gd name="T26" fmla="*/ 2147483647 w 2441"/>
                <a:gd name="T27" fmla="*/ 2147483647 h 1165"/>
                <a:gd name="T28" fmla="*/ 2147483647 w 2441"/>
                <a:gd name="T29" fmla="*/ 914817773 h 1165"/>
                <a:gd name="T30" fmla="*/ 2147483647 w 2441"/>
                <a:gd name="T31" fmla="*/ 559474803 h 1165"/>
                <a:gd name="T32" fmla="*/ 2147483647 w 2441"/>
                <a:gd name="T33" fmla="*/ 367942857 h 1165"/>
                <a:gd name="T34" fmla="*/ 2147483647 w 2441"/>
                <a:gd name="T35" fmla="*/ 239415701 h 1165"/>
                <a:gd name="T36" fmla="*/ 2147483647 w 2441"/>
                <a:gd name="T37" fmla="*/ 201612520 h 1165"/>
                <a:gd name="T38" fmla="*/ 1842235307 w 2441"/>
                <a:gd name="T39" fmla="*/ 138609416 h 1165"/>
                <a:gd name="T40" fmla="*/ 1232357263 w 2441"/>
                <a:gd name="T41" fmla="*/ 380544430 h 1165"/>
                <a:gd name="T42" fmla="*/ 609877846 w 2441"/>
                <a:gd name="T43" fmla="*/ 1575098613 h 1165"/>
                <a:gd name="T44" fmla="*/ 0 w 2441"/>
                <a:gd name="T45" fmla="*/ 2147483647 h 1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1"/>
                <a:gd name="T70" fmla="*/ 0 h 1165"/>
                <a:gd name="T71" fmla="*/ 2441 w 2441"/>
                <a:gd name="T72" fmla="*/ 1165 h 11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1" h="1165">
                  <a:moveTo>
                    <a:pt x="0" y="1130"/>
                  </a:moveTo>
                  <a:lnTo>
                    <a:pt x="0" y="978"/>
                  </a:lnTo>
                  <a:lnTo>
                    <a:pt x="242" y="322"/>
                  </a:lnTo>
                  <a:lnTo>
                    <a:pt x="489" y="40"/>
                  </a:lnTo>
                  <a:lnTo>
                    <a:pt x="731" y="0"/>
                  </a:lnTo>
                  <a:lnTo>
                    <a:pt x="978" y="35"/>
                  </a:lnTo>
                  <a:lnTo>
                    <a:pt x="1221" y="65"/>
                  </a:lnTo>
                  <a:lnTo>
                    <a:pt x="1463" y="111"/>
                  </a:lnTo>
                  <a:lnTo>
                    <a:pt x="1710" y="186"/>
                  </a:lnTo>
                  <a:lnTo>
                    <a:pt x="1952" y="312"/>
                  </a:lnTo>
                  <a:lnTo>
                    <a:pt x="2199" y="766"/>
                  </a:lnTo>
                  <a:lnTo>
                    <a:pt x="2441" y="1099"/>
                  </a:lnTo>
                  <a:lnTo>
                    <a:pt x="2441" y="1165"/>
                  </a:lnTo>
                  <a:lnTo>
                    <a:pt x="2199" y="913"/>
                  </a:lnTo>
                  <a:lnTo>
                    <a:pt x="1952" y="363"/>
                  </a:lnTo>
                  <a:lnTo>
                    <a:pt x="1710" y="222"/>
                  </a:lnTo>
                  <a:lnTo>
                    <a:pt x="1463" y="146"/>
                  </a:lnTo>
                  <a:lnTo>
                    <a:pt x="1221" y="95"/>
                  </a:lnTo>
                  <a:lnTo>
                    <a:pt x="978" y="80"/>
                  </a:lnTo>
                  <a:lnTo>
                    <a:pt x="731" y="55"/>
                  </a:lnTo>
                  <a:lnTo>
                    <a:pt x="489" y="151"/>
                  </a:lnTo>
                  <a:lnTo>
                    <a:pt x="242" y="625"/>
                  </a:lnTo>
                  <a:lnTo>
                    <a:pt x="0" y="1130"/>
                  </a:lnTo>
                </a:path>
              </a:pathLst>
            </a:custGeom>
            <a:noFill/>
            <a:ln w="7938">
              <a:solidFill>
                <a:srgbClr val="000000"/>
              </a:solidFill>
              <a:prstDash val="solid"/>
              <a:round/>
              <a:headEnd/>
              <a:tailEnd/>
            </a:ln>
          </p:spPr>
          <p:txBody>
            <a:bodyPr/>
            <a:lstStyle/>
            <a:p>
              <a:endParaRPr lang="en-US"/>
            </a:p>
          </p:txBody>
        </p:sp>
        <p:sp>
          <p:nvSpPr>
            <p:cNvPr id="64645" name="Freeform 146"/>
            <p:cNvSpPr>
              <a:spLocks/>
            </p:cNvSpPr>
            <p:nvPr/>
          </p:nvSpPr>
          <p:spPr bwMode="auto">
            <a:xfrm>
              <a:off x="5003800" y="2776538"/>
              <a:ext cx="3875088" cy="1889125"/>
            </a:xfrm>
            <a:custGeom>
              <a:avLst/>
              <a:gdLst>
                <a:gd name="T0" fmla="*/ 0 w 2441"/>
                <a:gd name="T1" fmla="*/ 2147483647 h 1190"/>
                <a:gd name="T2" fmla="*/ 0 w 2441"/>
                <a:gd name="T3" fmla="*/ 2147483647 h 1190"/>
                <a:gd name="T4" fmla="*/ 609877846 w 2441"/>
                <a:gd name="T5" fmla="*/ 801409557 h 1190"/>
                <a:gd name="T6" fmla="*/ 1232357263 w 2441"/>
                <a:gd name="T7" fmla="*/ 0 h 1190"/>
                <a:gd name="T8" fmla="*/ 1842235307 w 2441"/>
                <a:gd name="T9" fmla="*/ 0 h 1190"/>
                <a:gd name="T10" fmla="*/ 2147483647 w 2441"/>
                <a:gd name="T11" fmla="*/ 138609380 h 1190"/>
                <a:gd name="T12" fmla="*/ 2147483647 w 2441"/>
                <a:gd name="T13" fmla="*/ 241935000 h 1190"/>
                <a:gd name="T14" fmla="*/ 2147483647 w 2441"/>
                <a:gd name="T15" fmla="*/ 355342778 h 1190"/>
                <a:gd name="T16" fmla="*/ 2147483647 w 2441"/>
                <a:gd name="T17" fmla="*/ 534273104 h 1190"/>
                <a:gd name="T18" fmla="*/ 2147483647 w 2441"/>
                <a:gd name="T19" fmla="*/ 801409557 h 1190"/>
                <a:gd name="T20" fmla="*/ 2147483647 w 2441"/>
                <a:gd name="T21" fmla="*/ 1575098201 h 1190"/>
                <a:gd name="T22" fmla="*/ 2147483647 w 2441"/>
                <a:gd name="T23" fmla="*/ 2147483647 h 1190"/>
                <a:gd name="T24" fmla="*/ 2147483647 w 2441"/>
                <a:gd name="T25" fmla="*/ 2147483647 h 1190"/>
                <a:gd name="T26" fmla="*/ 2147483647 w 2441"/>
                <a:gd name="T27" fmla="*/ 2147483647 h 1190"/>
                <a:gd name="T28" fmla="*/ 2147483647 w 2441"/>
                <a:gd name="T29" fmla="*/ 1015623743 h 1190"/>
                <a:gd name="T30" fmla="*/ 2147483647 w 2441"/>
                <a:gd name="T31" fmla="*/ 698083987 h 1190"/>
                <a:gd name="T32" fmla="*/ 2147483647 w 2441"/>
                <a:gd name="T33" fmla="*/ 509071552 h 1190"/>
                <a:gd name="T34" fmla="*/ 2147483647 w 2441"/>
                <a:gd name="T35" fmla="*/ 393144313 h 1190"/>
                <a:gd name="T36" fmla="*/ 2147483647 w 2441"/>
                <a:gd name="T37" fmla="*/ 317539656 h 1190"/>
                <a:gd name="T38" fmla="*/ 1842235307 w 2441"/>
                <a:gd name="T39" fmla="*/ 229335018 h 1190"/>
                <a:gd name="T40" fmla="*/ 1232357263 w 2441"/>
                <a:gd name="T41" fmla="*/ 330141226 h 1190"/>
                <a:gd name="T42" fmla="*/ 609877846 w 2441"/>
                <a:gd name="T43" fmla="*/ 1040825295 h 1190"/>
                <a:gd name="T44" fmla="*/ 0 w 2441"/>
                <a:gd name="T45" fmla="*/ 2147483647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41"/>
                <a:gd name="T70" fmla="*/ 0 h 1190"/>
                <a:gd name="T71" fmla="*/ 2441 w 2441"/>
                <a:gd name="T72" fmla="*/ 1190 h 1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41" h="1190">
                  <a:moveTo>
                    <a:pt x="0" y="1069"/>
                  </a:moveTo>
                  <a:lnTo>
                    <a:pt x="0" y="1059"/>
                  </a:lnTo>
                  <a:lnTo>
                    <a:pt x="242" y="318"/>
                  </a:lnTo>
                  <a:lnTo>
                    <a:pt x="489" y="0"/>
                  </a:lnTo>
                  <a:lnTo>
                    <a:pt x="731" y="0"/>
                  </a:lnTo>
                  <a:lnTo>
                    <a:pt x="978" y="55"/>
                  </a:lnTo>
                  <a:lnTo>
                    <a:pt x="1221" y="96"/>
                  </a:lnTo>
                  <a:lnTo>
                    <a:pt x="1463" y="141"/>
                  </a:lnTo>
                  <a:lnTo>
                    <a:pt x="1710" y="212"/>
                  </a:lnTo>
                  <a:lnTo>
                    <a:pt x="1952" y="318"/>
                  </a:lnTo>
                  <a:lnTo>
                    <a:pt x="2199" y="625"/>
                  </a:lnTo>
                  <a:lnTo>
                    <a:pt x="2441" y="1130"/>
                  </a:lnTo>
                  <a:lnTo>
                    <a:pt x="2441" y="1190"/>
                  </a:lnTo>
                  <a:lnTo>
                    <a:pt x="2199" y="857"/>
                  </a:lnTo>
                  <a:lnTo>
                    <a:pt x="1952" y="403"/>
                  </a:lnTo>
                  <a:lnTo>
                    <a:pt x="1710" y="277"/>
                  </a:lnTo>
                  <a:lnTo>
                    <a:pt x="1463" y="202"/>
                  </a:lnTo>
                  <a:lnTo>
                    <a:pt x="1221" y="156"/>
                  </a:lnTo>
                  <a:lnTo>
                    <a:pt x="978" y="126"/>
                  </a:lnTo>
                  <a:lnTo>
                    <a:pt x="731" y="91"/>
                  </a:lnTo>
                  <a:lnTo>
                    <a:pt x="489" y="131"/>
                  </a:lnTo>
                  <a:lnTo>
                    <a:pt x="242" y="413"/>
                  </a:lnTo>
                  <a:lnTo>
                    <a:pt x="0" y="1069"/>
                  </a:lnTo>
                </a:path>
              </a:pathLst>
            </a:custGeom>
            <a:noFill/>
            <a:ln w="7938">
              <a:solidFill>
                <a:srgbClr val="000000"/>
              </a:solidFill>
              <a:prstDash val="solid"/>
              <a:round/>
              <a:headEnd/>
              <a:tailEnd/>
            </a:ln>
          </p:spPr>
          <p:txBody>
            <a:bodyPr/>
            <a:lstStyle/>
            <a:p>
              <a:endParaRPr lang="en-US"/>
            </a:p>
          </p:txBody>
        </p:sp>
        <p:sp>
          <p:nvSpPr>
            <p:cNvPr id="64646" name="Line 147"/>
            <p:cNvSpPr>
              <a:spLocks noChangeShapeType="1"/>
            </p:cNvSpPr>
            <p:nvPr/>
          </p:nvSpPr>
          <p:spPr bwMode="auto">
            <a:xfrm>
              <a:off x="5003800" y="2416175"/>
              <a:ext cx="0" cy="2433638"/>
            </a:xfrm>
            <a:prstGeom prst="line">
              <a:avLst/>
            </a:prstGeom>
            <a:noFill/>
            <a:ln w="0">
              <a:solidFill>
                <a:srgbClr val="000000"/>
              </a:solidFill>
              <a:round/>
              <a:headEnd/>
              <a:tailEnd/>
            </a:ln>
          </p:spPr>
          <p:txBody>
            <a:bodyPr/>
            <a:lstStyle/>
            <a:p>
              <a:endParaRPr lang="en-US"/>
            </a:p>
          </p:txBody>
        </p:sp>
        <p:sp>
          <p:nvSpPr>
            <p:cNvPr id="64647" name="Line 148"/>
            <p:cNvSpPr>
              <a:spLocks noChangeShapeType="1"/>
            </p:cNvSpPr>
            <p:nvPr/>
          </p:nvSpPr>
          <p:spPr bwMode="auto">
            <a:xfrm>
              <a:off x="5003800" y="4849813"/>
              <a:ext cx="31750" cy="0"/>
            </a:xfrm>
            <a:prstGeom prst="line">
              <a:avLst/>
            </a:prstGeom>
            <a:noFill/>
            <a:ln w="0">
              <a:solidFill>
                <a:srgbClr val="000000"/>
              </a:solidFill>
              <a:round/>
              <a:headEnd/>
              <a:tailEnd/>
            </a:ln>
          </p:spPr>
          <p:txBody>
            <a:bodyPr/>
            <a:lstStyle/>
            <a:p>
              <a:endParaRPr lang="en-US"/>
            </a:p>
          </p:txBody>
        </p:sp>
        <p:sp>
          <p:nvSpPr>
            <p:cNvPr id="64648" name="Line 149"/>
            <p:cNvSpPr>
              <a:spLocks noChangeShapeType="1"/>
            </p:cNvSpPr>
            <p:nvPr/>
          </p:nvSpPr>
          <p:spPr bwMode="auto">
            <a:xfrm>
              <a:off x="5003800" y="4610100"/>
              <a:ext cx="31750" cy="0"/>
            </a:xfrm>
            <a:prstGeom prst="line">
              <a:avLst/>
            </a:prstGeom>
            <a:noFill/>
            <a:ln w="0">
              <a:solidFill>
                <a:srgbClr val="000000"/>
              </a:solidFill>
              <a:round/>
              <a:headEnd/>
              <a:tailEnd/>
            </a:ln>
          </p:spPr>
          <p:txBody>
            <a:bodyPr/>
            <a:lstStyle/>
            <a:p>
              <a:endParaRPr lang="en-US"/>
            </a:p>
          </p:txBody>
        </p:sp>
        <p:sp>
          <p:nvSpPr>
            <p:cNvPr id="64649" name="Line 150"/>
            <p:cNvSpPr>
              <a:spLocks noChangeShapeType="1"/>
            </p:cNvSpPr>
            <p:nvPr/>
          </p:nvSpPr>
          <p:spPr bwMode="auto">
            <a:xfrm>
              <a:off x="5003800" y="4362450"/>
              <a:ext cx="31750" cy="0"/>
            </a:xfrm>
            <a:prstGeom prst="line">
              <a:avLst/>
            </a:prstGeom>
            <a:noFill/>
            <a:ln w="0">
              <a:solidFill>
                <a:srgbClr val="000000"/>
              </a:solidFill>
              <a:round/>
              <a:headEnd/>
              <a:tailEnd/>
            </a:ln>
          </p:spPr>
          <p:txBody>
            <a:bodyPr/>
            <a:lstStyle/>
            <a:p>
              <a:endParaRPr lang="en-US"/>
            </a:p>
          </p:txBody>
        </p:sp>
        <p:sp>
          <p:nvSpPr>
            <p:cNvPr id="64650" name="Line 151"/>
            <p:cNvSpPr>
              <a:spLocks noChangeShapeType="1"/>
            </p:cNvSpPr>
            <p:nvPr/>
          </p:nvSpPr>
          <p:spPr bwMode="auto">
            <a:xfrm>
              <a:off x="5003800" y="4121150"/>
              <a:ext cx="31750" cy="0"/>
            </a:xfrm>
            <a:prstGeom prst="line">
              <a:avLst/>
            </a:prstGeom>
            <a:noFill/>
            <a:ln w="0">
              <a:solidFill>
                <a:srgbClr val="000000"/>
              </a:solidFill>
              <a:round/>
              <a:headEnd/>
              <a:tailEnd/>
            </a:ln>
          </p:spPr>
          <p:txBody>
            <a:bodyPr/>
            <a:lstStyle/>
            <a:p>
              <a:endParaRPr lang="en-US"/>
            </a:p>
          </p:txBody>
        </p:sp>
        <p:sp>
          <p:nvSpPr>
            <p:cNvPr id="64651" name="Line 152"/>
            <p:cNvSpPr>
              <a:spLocks noChangeShapeType="1"/>
            </p:cNvSpPr>
            <p:nvPr/>
          </p:nvSpPr>
          <p:spPr bwMode="auto">
            <a:xfrm>
              <a:off x="5003800" y="3873500"/>
              <a:ext cx="31750" cy="0"/>
            </a:xfrm>
            <a:prstGeom prst="line">
              <a:avLst/>
            </a:prstGeom>
            <a:noFill/>
            <a:ln w="0">
              <a:solidFill>
                <a:srgbClr val="000000"/>
              </a:solidFill>
              <a:round/>
              <a:headEnd/>
              <a:tailEnd/>
            </a:ln>
          </p:spPr>
          <p:txBody>
            <a:bodyPr/>
            <a:lstStyle/>
            <a:p>
              <a:endParaRPr lang="en-US"/>
            </a:p>
          </p:txBody>
        </p:sp>
        <p:sp>
          <p:nvSpPr>
            <p:cNvPr id="64652" name="Line 153"/>
            <p:cNvSpPr>
              <a:spLocks noChangeShapeType="1"/>
            </p:cNvSpPr>
            <p:nvPr/>
          </p:nvSpPr>
          <p:spPr bwMode="auto">
            <a:xfrm>
              <a:off x="5003800" y="3633788"/>
              <a:ext cx="31750" cy="0"/>
            </a:xfrm>
            <a:prstGeom prst="line">
              <a:avLst/>
            </a:prstGeom>
            <a:noFill/>
            <a:ln w="0">
              <a:solidFill>
                <a:srgbClr val="000000"/>
              </a:solidFill>
              <a:round/>
              <a:headEnd/>
              <a:tailEnd/>
            </a:ln>
          </p:spPr>
          <p:txBody>
            <a:bodyPr/>
            <a:lstStyle/>
            <a:p>
              <a:endParaRPr lang="en-US"/>
            </a:p>
          </p:txBody>
        </p:sp>
        <p:sp>
          <p:nvSpPr>
            <p:cNvPr id="64653" name="Line 154"/>
            <p:cNvSpPr>
              <a:spLocks noChangeShapeType="1"/>
            </p:cNvSpPr>
            <p:nvPr/>
          </p:nvSpPr>
          <p:spPr bwMode="auto">
            <a:xfrm>
              <a:off x="5003800" y="3392488"/>
              <a:ext cx="31750" cy="0"/>
            </a:xfrm>
            <a:prstGeom prst="line">
              <a:avLst/>
            </a:prstGeom>
            <a:noFill/>
            <a:ln w="0">
              <a:solidFill>
                <a:srgbClr val="000000"/>
              </a:solidFill>
              <a:round/>
              <a:headEnd/>
              <a:tailEnd/>
            </a:ln>
          </p:spPr>
          <p:txBody>
            <a:bodyPr/>
            <a:lstStyle/>
            <a:p>
              <a:endParaRPr lang="en-US"/>
            </a:p>
          </p:txBody>
        </p:sp>
        <p:sp>
          <p:nvSpPr>
            <p:cNvPr id="64654" name="Line 155"/>
            <p:cNvSpPr>
              <a:spLocks noChangeShapeType="1"/>
            </p:cNvSpPr>
            <p:nvPr/>
          </p:nvSpPr>
          <p:spPr bwMode="auto">
            <a:xfrm>
              <a:off x="5003800" y="3144838"/>
              <a:ext cx="31750" cy="0"/>
            </a:xfrm>
            <a:prstGeom prst="line">
              <a:avLst/>
            </a:prstGeom>
            <a:noFill/>
            <a:ln w="0">
              <a:solidFill>
                <a:srgbClr val="000000"/>
              </a:solidFill>
              <a:round/>
              <a:headEnd/>
              <a:tailEnd/>
            </a:ln>
          </p:spPr>
          <p:txBody>
            <a:bodyPr/>
            <a:lstStyle/>
            <a:p>
              <a:endParaRPr lang="en-US"/>
            </a:p>
          </p:txBody>
        </p:sp>
        <p:sp>
          <p:nvSpPr>
            <p:cNvPr id="64655" name="Line 156"/>
            <p:cNvSpPr>
              <a:spLocks noChangeShapeType="1"/>
            </p:cNvSpPr>
            <p:nvPr/>
          </p:nvSpPr>
          <p:spPr bwMode="auto">
            <a:xfrm>
              <a:off x="5003800" y="2903538"/>
              <a:ext cx="31750" cy="0"/>
            </a:xfrm>
            <a:prstGeom prst="line">
              <a:avLst/>
            </a:prstGeom>
            <a:noFill/>
            <a:ln w="0">
              <a:solidFill>
                <a:srgbClr val="000000"/>
              </a:solidFill>
              <a:round/>
              <a:headEnd/>
              <a:tailEnd/>
            </a:ln>
          </p:spPr>
          <p:txBody>
            <a:bodyPr/>
            <a:lstStyle/>
            <a:p>
              <a:endParaRPr lang="en-US"/>
            </a:p>
          </p:txBody>
        </p:sp>
        <p:sp>
          <p:nvSpPr>
            <p:cNvPr id="64656" name="Line 157"/>
            <p:cNvSpPr>
              <a:spLocks noChangeShapeType="1"/>
            </p:cNvSpPr>
            <p:nvPr/>
          </p:nvSpPr>
          <p:spPr bwMode="auto">
            <a:xfrm>
              <a:off x="5003800" y="2655888"/>
              <a:ext cx="31750" cy="0"/>
            </a:xfrm>
            <a:prstGeom prst="line">
              <a:avLst/>
            </a:prstGeom>
            <a:noFill/>
            <a:ln w="0">
              <a:solidFill>
                <a:srgbClr val="000000"/>
              </a:solidFill>
              <a:round/>
              <a:headEnd/>
              <a:tailEnd/>
            </a:ln>
          </p:spPr>
          <p:txBody>
            <a:bodyPr/>
            <a:lstStyle/>
            <a:p>
              <a:endParaRPr lang="en-US"/>
            </a:p>
          </p:txBody>
        </p:sp>
        <p:sp>
          <p:nvSpPr>
            <p:cNvPr id="64657" name="Line 158"/>
            <p:cNvSpPr>
              <a:spLocks noChangeShapeType="1"/>
            </p:cNvSpPr>
            <p:nvPr/>
          </p:nvSpPr>
          <p:spPr bwMode="auto">
            <a:xfrm>
              <a:off x="5003800" y="2416175"/>
              <a:ext cx="31750" cy="0"/>
            </a:xfrm>
            <a:prstGeom prst="line">
              <a:avLst/>
            </a:prstGeom>
            <a:noFill/>
            <a:ln w="0">
              <a:solidFill>
                <a:srgbClr val="000000"/>
              </a:solidFill>
              <a:round/>
              <a:headEnd/>
              <a:tailEnd/>
            </a:ln>
          </p:spPr>
          <p:txBody>
            <a:bodyPr/>
            <a:lstStyle/>
            <a:p>
              <a:endParaRPr lang="en-US"/>
            </a:p>
          </p:txBody>
        </p:sp>
        <p:sp>
          <p:nvSpPr>
            <p:cNvPr id="64658" name="Line 159"/>
            <p:cNvSpPr>
              <a:spLocks noChangeShapeType="1"/>
            </p:cNvSpPr>
            <p:nvPr/>
          </p:nvSpPr>
          <p:spPr bwMode="auto">
            <a:xfrm>
              <a:off x="5003800" y="4849813"/>
              <a:ext cx="3875088" cy="0"/>
            </a:xfrm>
            <a:prstGeom prst="line">
              <a:avLst/>
            </a:prstGeom>
            <a:noFill/>
            <a:ln w="0">
              <a:solidFill>
                <a:srgbClr val="000000"/>
              </a:solidFill>
              <a:round/>
              <a:headEnd/>
              <a:tailEnd/>
            </a:ln>
          </p:spPr>
          <p:txBody>
            <a:bodyPr/>
            <a:lstStyle/>
            <a:p>
              <a:endParaRPr lang="en-US"/>
            </a:p>
          </p:txBody>
        </p:sp>
        <p:sp>
          <p:nvSpPr>
            <p:cNvPr id="64659" name="Line 160"/>
            <p:cNvSpPr>
              <a:spLocks noChangeShapeType="1"/>
            </p:cNvSpPr>
            <p:nvPr/>
          </p:nvSpPr>
          <p:spPr bwMode="auto">
            <a:xfrm flipV="1">
              <a:off x="5003800" y="4818063"/>
              <a:ext cx="0" cy="31750"/>
            </a:xfrm>
            <a:prstGeom prst="line">
              <a:avLst/>
            </a:prstGeom>
            <a:noFill/>
            <a:ln w="0">
              <a:solidFill>
                <a:srgbClr val="000000"/>
              </a:solidFill>
              <a:round/>
              <a:headEnd/>
              <a:tailEnd/>
            </a:ln>
          </p:spPr>
          <p:txBody>
            <a:bodyPr/>
            <a:lstStyle/>
            <a:p>
              <a:endParaRPr lang="en-US"/>
            </a:p>
          </p:txBody>
        </p:sp>
        <p:sp>
          <p:nvSpPr>
            <p:cNvPr id="64660" name="Line 161"/>
            <p:cNvSpPr>
              <a:spLocks noChangeShapeType="1"/>
            </p:cNvSpPr>
            <p:nvPr/>
          </p:nvSpPr>
          <p:spPr bwMode="auto">
            <a:xfrm flipV="1">
              <a:off x="5387975" y="4818063"/>
              <a:ext cx="0" cy="31750"/>
            </a:xfrm>
            <a:prstGeom prst="line">
              <a:avLst/>
            </a:prstGeom>
            <a:noFill/>
            <a:ln w="0">
              <a:solidFill>
                <a:srgbClr val="000000"/>
              </a:solidFill>
              <a:round/>
              <a:headEnd/>
              <a:tailEnd/>
            </a:ln>
          </p:spPr>
          <p:txBody>
            <a:bodyPr/>
            <a:lstStyle/>
            <a:p>
              <a:endParaRPr lang="en-US"/>
            </a:p>
          </p:txBody>
        </p:sp>
        <p:sp>
          <p:nvSpPr>
            <p:cNvPr id="64661" name="Line 162"/>
            <p:cNvSpPr>
              <a:spLocks noChangeShapeType="1"/>
            </p:cNvSpPr>
            <p:nvPr/>
          </p:nvSpPr>
          <p:spPr bwMode="auto">
            <a:xfrm flipV="1">
              <a:off x="5780088" y="4818063"/>
              <a:ext cx="0" cy="31750"/>
            </a:xfrm>
            <a:prstGeom prst="line">
              <a:avLst/>
            </a:prstGeom>
            <a:noFill/>
            <a:ln w="0">
              <a:solidFill>
                <a:srgbClr val="000000"/>
              </a:solidFill>
              <a:round/>
              <a:headEnd/>
              <a:tailEnd/>
            </a:ln>
          </p:spPr>
          <p:txBody>
            <a:bodyPr/>
            <a:lstStyle/>
            <a:p>
              <a:endParaRPr lang="en-US"/>
            </a:p>
          </p:txBody>
        </p:sp>
        <p:sp>
          <p:nvSpPr>
            <p:cNvPr id="64662" name="Line 163"/>
            <p:cNvSpPr>
              <a:spLocks noChangeShapeType="1"/>
            </p:cNvSpPr>
            <p:nvPr/>
          </p:nvSpPr>
          <p:spPr bwMode="auto">
            <a:xfrm flipV="1">
              <a:off x="6164263" y="4818063"/>
              <a:ext cx="0" cy="31750"/>
            </a:xfrm>
            <a:prstGeom prst="line">
              <a:avLst/>
            </a:prstGeom>
            <a:noFill/>
            <a:ln w="0">
              <a:solidFill>
                <a:srgbClr val="000000"/>
              </a:solidFill>
              <a:round/>
              <a:headEnd/>
              <a:tailEnd/>
            </a:ln>
          </p:spPr>
          <p:txBody>
            <a:bodyPr/>
            <a:lstStyle/>
            <a:p>
              <a:endParaRPr lang="en-US"/>
            </a:p>
          </p:txBody>
        </p:sp>
        <p:sp>
          <p:nvSpPr>
            <p:cNvPr id="64663" name="Line 164"/>
            <p:cNvSpPr>
              <a:spLocks noChangeShapeType="1"/>
            </p:cNvSpPr>
            <p:nvPr/>
          </p:nvSpPr>
          <p:spPr bwMode="auto">
            <a:xfrm flipV="1">
              <a:off x="6556375" y="4818063"/>
              <a:ext cx="0" cy="31750"/>
            </a:xfrm>
            <a:prstGeom prst="line">
              <a:avLst/>
            </a:prstGeom>
            <a:noFill/>
            <a:ln w="0">
              <a:solidFill>
                <a:srgbClr val="000000"/>
              </a:solidFill>
              <a:round/>
              <a:headEnd/>
              <a:tailEnd/>
            </a:ln>
          </p:spPr>
          <p:txBody>
            <a:bodyPr/>
            <a:lstStyle/>
            <a:p>
              <a:endParaRPr lang="en-US"/>
            </a:p>
          </p:txBody>
        </p:sp>
        <p:sp>
          <p:nvSpPr>
            <p:cNvPr id="64664" name="Line 165"/>
            <p:cNvSpPr>
              <a:spLocks noChangeShapeType="1"/>
            </p:cNvSpPr>
            <p:nvPr/>
          </p:nvSpPr>
          <p:spPr bwMode="auto">
            <a:xfrm flipV="1">
              <a:off x="6942138" y="4818063"/>
              <a:ext cx="0" cy="31750"/>
            </a:xfrm>
            <a:prstGeom prst="line">
              <a:avLst/>
            </a:prstGeom>
            <a:noFill/>
            <a:ln w="0">
              <a:solidFill>
                <a:srgbClr val="000000"/>
              </a:solidFill>
              <a:round/>
              <a:headEnd/>
              <a:tailEnd/>
            </a:ln>
          </p:spPr>
          <p:txBody>
            <a:bodyPr/>
            <a:lstStyle/>
            <a:p>
              <a:endParaRPr lang="en-US"/>
            </a:p>
          </p:txBody>
        </p:sp>
        <p:sp>
          <p:nvSpPr>
            <p:cNvPr id="64665" name="Line 166"/>
            <p:cNvSpPr>
              <a:spLocks noChangeShapeType="1"/>
            </p:cNvSpPr>
            <p:nvPr/>
          </p:nvSpPr>
          <p:spPr bwMode="auto">
            <a:xfrm flipV="1">
              <a:off x="7326313" y="4818063"/>
              <a:ext cx="0" cy="31750"/>
            </a:xfrm>
            <a:prstGeom prst="line">
              <a:avLst/>
            </a:prstGeom>
            <a:noFill/>
            <a:ln w="0">
              <a:solidFill>
                <a:srgbClr val="000000"/>
              </a:solidFill>
              <a:round/>
              <a:headEnd/>
              <a:tailEnd/>
            </a:ln>
          </p:spPr>
          <p:txBody>
            <a:bodyPr/>
            <a:lstStyle/>
            <a:p>
              <a:endParaRPr lang="en-US"/>
            </a:p>
          </p:txBody>
        </p:sp>
        <p:sp>
          <p:nvSpPr>
            <p:cNvPr id="64666" name="Line 167"/>
            <p:cNvSpPr>
              <a:spLocks noChangeShapeType="1"/>
            </p:cNvSpPr>
            <p:nvPr/>
          </p:nvSpPr>
          <p:spPr bwMode="auto">
            <a:xfrm flipV="1">
              <a:off x="7718425" y="4818063"/>
              <a:ext cx="0" cy="31750"/>
            </a:xfrm>
            <a:prstGeom prst="line">
              <a:avLst/>
            </a:prstGeom>
            <a:noFill/>
            <a:ln w="0">
              <a:solidFill>
                <a:srgbClr val="000000"/>
              </a:solidFill>
              <a:round/>
              <a:headEnd/>
              <a:tailEnd/>
            </a:ln>
          </p:spPr>
          <p:txBody>
            <a:bodyPr/>
            <a:lstStyle/>
            <a:p>
              <a:endParaRPr lang="en-US"/>
            </a:p>
          </p:txBody>
        </p:sp>
        <p:sp>
          <p:nvSpPr>
            <p:cNvPr id="64667" name="Line 168"/>
            <p:cNvSpPr>
              <a:spLocks noChangeShapeType="1"/>
            </p:cNvSpPr>
            <p:nvPr/>
          </p:nvSpPr>
          <p:spPr bwMode="auto">
            <a:xfrm flipV="1">
              <a:off x="8102600" y="4818063"/>
              <a:ext cx="0" cy="31750"/>
            </a:xfrm>
            <a:prstGeom prst="line">
              <a:avLst/>
            </a:prstGeom>
            <a:noFill/>
            <a:ln w="0">
              <a:solidFill>
                <a:srgbClr val="000000"/>
              </a:solidFill>
              <a:round/>
              <a:headEnd/>
              <a:tailEnd/>
            </a:ln>
          </p:spPr>
          <p:txBody>
            <a:bodyPr/>
            <a:lstStyle/>
            <a:p>
              <a:endParaRPr lang="en-US"/>
            </a:p>
          </p:txBody>
        </p:sp>
        <p:sp>
          <p:nvSpPr>
            <p:cNvPr id="64668" name="Line 169"/>
            <p:cNvSpPr>
              <a:spLocks noChangeShapeType="1"/>
            </p:cNvSpPr>
            <p:nvPr/>
          </p:nvSpPr>
          <p:spPr bwMode="auto">
            <a:xfrm flipV="1">
              <a:off x="8494713" y="4818063"/>
              <a:ext cx="0" cy="31750"/>
            </a:xfrm>
            <a:prstGeom prst="line">
              <a:avLst/>
            </a:prstGeom>
            <a:noFill/>
            <a:ln w="0">
              <a:solidFill>
                <a:srgbClr val="000000"/>
              </a:solidFill>
              <a:round/>
              <a:headEnd/>
              <a:tailEnd/>
            </a:ln>
          </p:spPr>
          <p:txBody>
            <a:bodyPr/>
            <a:lstStyle/>
            <a:p>
              <a:endParaRPr lang="en-US"/>
            </a:p>
          </p:txBody>
        </p:sp>
        <p:sp>
          <p:nvSpPr>
            <p:cNvPr id="64669" name="Line 170"/>
            <p:cNvSpPr>
              <a:spLocks noChangeShapeType="1"/>
            </p:cNvSpPr>
            <p:nvPr/>
          </p:nvSpPr>
          <p:spPr bwMode="auto">
            <a:xfrm flipV="1">
              <a:off x="8878888" y="4818063"/>
              <a:ext cx="0" cy="31750"/>
            </a:xfrm>
            <a:prstGeom prst="line">
              <a:avLst/>
            </a:prstGeom>
            <a:noFill/>
            <a:ln w="0">
              <a:solidFill>
                <a:srgbClr val="000000"/>
              </a:solidFill>
              <a:round/>
              <a:headEnd/>
              <a:tailEnd/>
            </a:ln>
          </p:spPr>
          <p:txBody>
            <a:bodyPr/>
            <a:lstStyle/>
            <a:p>
              <a:endParaRPr lang="en-US"/>
            </a:p>
          </p:txBody>
        </p:sp>
        <p:sp>
          <p:nvSpPr>
            <p:cNvPr id="64670" name="Rectangle 171"/>
            <p:cNvSpPr>
              <a:spLocks noChangeArrowheads="1"/>
            </p:cNvSpPr>
            <p:nvPr/>
          </p:nvSpPr>
          <p:spPr bwMode="auto">
            <a:xfrm>
              <a:off x="5291138" y="433863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38.5</a:t>
              </a:r>
              <a:endParaRPr lang="en-US" altLang="ja-JP">
                <a:solidFill>
                  <a:srgbClr val="000000"/>
                </a:solidFill>
              </a:endParaRPr>
            </a:p>
          </p:txBody>
        </p:sp>
        <p:sp>
          <p:nvSpPr>
            <p:cNvPr id="64671" name="Rectangle 172"/>
            <p:cNvSpPr>
              <a:spLocks noChangeArrowheads="1"/>
            </p:cNvSpPr>
            <p:nvPr/>
          </p:nvSpPr>
          <p:spPr bwMode="auto">
            <a:xfrm>
              <a:off x="5684838" y="39608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69.5</a:t>
              </a:r>
              <a:endParaRPr lang="en-US" altLang="ja-JP">
                <a:solidFill>
                  <a:srgbClr val="000000"/>
                </a:solidFill>
              </a:endParaRPr>
            </a:p>
          </p:txBody>
        </p:sp>
        <p:sp>
          <p:nvSpPr>
            <p:cNvPr id="64672" name="Rectangle 173"/>
            <p:cNvSpPr>
              <a:spLocks noChangeArrowheads="1"/>
            </p:cNvSpPr>
            <p:nvPr/>
          </p:nvSpPr>
          <p:spPr bwMode="auto">
            <a:xfrm>
              <a:off x="6069013" y="388143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75.5</a:t>
              </a:r>
              <a:endParaRPr lang="en-US" altLang="ja-JP">
                <a:solidFill>
                  <a:srgbClr val="000000"/>
                </a:solidFill>
              </a:endParaRPr>
            </a:p>
          </p:txBody>
        </p:sp>
        <p:sp>
          <p:nvSpPr>
            <p:cNvPr id="64673" name="Rectangle 174"/>
            <p:cNvSpPr>
              <a:spLocks noChangeArrowheads="1"/>
            </p:cNvSpPr>
            <p:nvPr/>
          </p:nvSpPr>
          <p:spPr bwMode="auto">
            <a:xfrm>
              <a:off x="6461125" y="390525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74.1</a:t>
              </a:r>
              <a:endParaRPr lang="en-US" altLang="ja-JP">
                <a:solidFill>
                  <a:srgbClr val="000000"/>
                </a:solidFill>
              </a:endParaRPr>
            </a:p>
          </p:txBody>
        </p:sp>
        <p:sp>
          <p:nvSpPr>
            <p:cNvPr id="64674" name="Rectangle 175"/>
            <p:cNvSpPr>
              <a:spLocks noChangeArrowheads="1"/>
            </p:cNvSpPr>
            <p:nvPr/>
          </p:nvSpPr>
          <p:spPr bwMode="auto">
            <a:xfrm>
              <a:off x="6845300" y="391318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73.0</a:t>
              </a:r>
              <a:endParaRPr lang="en-US" altLang="ja-JP">
                <a:solidFill>
                  <a:srgbClr val="000000"/>
                </a:solidFill>
              </a:endParaRPr>
            </a:p>
          </p:txBody>
        </p:sp>
        <p:sp>
          <p:nvSpPr>
            <p:cNvPr id="64675" name="Rectangle 176"/>
            <p:cNvSpPr>
              <a:spLocks noChangeArrowheads="1"/>
            </p:cNvSpPr>
            <p:nvPr/>
          </p:nvSpPr>
          <p:spPr bwMode="auto">
            <a:xfrm>
              <a:off x="7229475" y="395287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69.9</a:t>
              </a:r>
              <a:endParaRPr lang="en-US" altLang="ja-JP">
                <a:solidFill>
                  <a:srgbClr val="000000"/>
                </a:solidFill>
              </a:endParaRPr>
            </a:p>
          </p:txBody>
        </p:sp>
        <p:sp>
          <p:nvSpPr>
            <p:cNvPr id="64676" name="Rectangle 177"/>
            <p:cNvSpPr>
              <a:spLocks noChangeArrowheads="1"/>
            </p:cNvSpPr>
            <p:nvPr/>
          </p:nvSpPr>
          <p:spPr bwMode="auto">
            <a:xfrm>
              <a:off x="7621588" y="401796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64.8</a:t>
              </a:r>
              <a:endParaRPr lang="en-US" altLang="ja-JP">
                <a:solidFill>
                  <a:srgbClr val="000000"/>
                </a:solidFill>
              </a:endParaRPr>
            </a:p>
          </p:txBody>
        </p:sp>
        <p:sp>
          <p:nvSpPr>
            <p:cNvPr id="64677" name="Rectangle 178"/>
            <p:cNvSpPr>
              <a:spLocks noChangeArrowheads="1"/>
            </p:cNvSpPr>
            <p:nvPr/>
          </p:nvSpPr>
          <p:spPr bwMode="auto">
            <a:xfrm>
              <a:off x="8007350" y="412908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55.4</a:t>
              </a:r>
              <a:endParaRPr lang="en-US" altLang="ja-JP">
                <a:solidFill>
                  <a:srgbClr val="000000"/>
                </a:solidFill>
              </a:endParaRPr>
            </a:p>
          </p:txBody>
        </p:sp>
        <p:sp>
          <p:nvSpPr>
            <p:cNvPr id="64678" name="Rectangle 179"/>
            <p:cNvSpPr>
              <a:spLocks noChangeArrowheads="1"/>
            </p:cNvSpPr>
            <p:nvPr/>
          </p:nvSpPr>
          <p:spPr bwMode="auto">
            <a:xfrm>
              <a:off x="8399463" y="456247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19.9</a:t>
              </a:r>
              <a:endParaRPr lang="en-US" altLang="ja-JP">
                <a:solidFill>
                  <a:srgbClr val="000000"/>
                </a:solidFill>
              </a:endParaRPr>
            </a:p>
          </p:txBody>
        </p:sp>
        <p:sp>
          <p:nvSpPr>
            <p:cNvPr id="64679" name="Rectangle 180"/>
            <p:cNvSpPr>
              <a:spLocks noChangeArrowheads="1"/>
            </p:cNvSpPr>
            <p:nvPr/>
          </p:nvSpPr>
          <p:spPr bwMode="auto">
            <a:xfrm>
              <a:off x="5291138" y="362585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19.8</a:t>
              </a:r>
              <a:endParaRPr lang="en-US" altLang="ja-JP">
                <a:solidFill>
                  <a:srgbClr val="000000"/>
                </a:solidFill>
              </a:endParaRPr>
            </a:p>
          </p:txBody>
        </p:sp>
        <p:sp>
          <p:nvSpPr>
            <p:cNvPr id="64680" name="Rectangle 181"/>
            <p:cNvSpPr>
              <a:spLocks noChangeArrowheads="1"/>
            </p:cNvSpPr>
            <p:nvPr/>
          </p:nvSpPr>
          <p:spPr bwMode="auto">
            <a:xfrm>
              <a:off x="5716588" y="302418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7.3</a:t>
              </a:r>
              <a:endParaRPr lang="en-US" altLang="ja-JP">
                <a:solidFill>
                  <a:srgbClr val="000000"/>
                </a:solidFill>
              </a:endParaRPr>
            </a:p>
          </p:txBody>
        </p:sp>
        <p:sp>
          <p:nvSpPr>
            <p:cNvPr id="64681" name="Rectangle 182"/>
            <p:cNvSpPr>
              <a:spLocks noChangeArrowheads="1"/>
            </p:cNvSpPr>
            <p:nvPr/>
          </p:nvSpPr>
          <p:spPr bwMode="auto">
            <a:xfrm>
              <a:off x="6100763" y="292100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3.7</a:t>
              </a:r>
              <a:endParaRPr lang="en-US" altLang="ja-JP">
                <a:solidFill>
                  <a:srgbClr val="000000"/>
                </a:solidFill>
              </a:endParaRPr>
            </a:p>
          </p:txBody>
        </p:sp>
        <p:sp>
          <p:nvSpPr>
            <p:cNvPr id="64682" name="Rectangle 183"/>
            <p:cNvSpPr>
              <a:spLocks noChangeArrowheads="1"/>
            </p:cNvSpPr>
            <p:nvPr/>
          </p:nvSpPr>
          <p:spPr bwMode="auto">
            <a:xfrm>
              <a:off x="8431213" y="421005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9.6</a:t>
              </a:r>
              <a:endParaRPr lang="en-US" altLang="ja-JP">
                <a:solidFill>
                  <a:srgbClr val="000000"/>
                </a:solidFill>
              </a:endParaRPr>
            </a:p>
          </p:txBody>
        </p:sp>
        <p:sp>
          <p:nvSpPr>
            <p:cNvPr id="64683" name="Rectangle 184"/>
            <p:cNvSpPr>
              <a:spLocks noChangeArrowheads="1"/>
            </p:cNvSpPr>
            <p:nvPr/>
          </p:nvSpPr>
          <p:spPr bwMode="auto">
            <a:xfrm>
              <a:off x="8815388" y="467360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4.4</a:t>
              </a:r>
              <a:endParaRPr lang="en-US" altLang="ja-JP">
                <a:solidFill>
                  <a:srgbClr val="000000"/>
                </a:solidFill>
              </a:endParaRPr>
            </a:p>
          </p:txBody>
        </p:sp>
        <p:sp>
          <p:nvSpPr>
            <p:cNvPr id="64684" name="Rectangle 185"/>
            <p:cNvSpPr>
              <a:spLocks noChangeArrowheads="1"/>
            </p:cNvSpPr>
            <p:nvPr/>
          </p:nvSpPr>
          <p:spPr bwMode="auto">
            <a:xfrm>
              <a:off x="8815388" y="4818063"/>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3.3</a:t>
              </a:r>
              <a:endParaRPr lang="en-US" altLang="ja-JP">
                <a:solidFill>
                  <a:srgbClr val="000000"/>
                </a:solidFill>
              </a:endParaRPr>
            </a:p>
          </p:txBody>
        </p:sp>
        <p:sp>
          <p:nvSpPr>
            <p:cNvPr id="64685" name="Rectangle 186"/>
            <p:cNvSpPr>
              <a:spLocks noChangeArrowheads="1"/>
            </p:cNvSpPr>
            <p:nvPr/>
          </p:nvSpPr>
          <p:spPr bwMode="auto">
            <a:xfrm>
              <a:off x="5011738" y="47069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5.7</a:t>
              </a:r>
              <a:endParaRPr lang="en-US" altLang="ja-JP">
                <a:solidFill>
                  <a:srgbClr val="000000"/>
                </a:solidFill>
              </a:endParaRPr>
            </a:p>
          </p:txBody>
        </p:sp>
        <p:sp>
          <p:nvSpPr>
            <p:cNvPr id="64686" name="Rectangle 192"/>
            <p:cNvSpPr>
              <a:spLocks noChangeArrowheads="1"/>
            </p:cNvSpPr>
            <p:nvPr/>
          </p:nvSpPr>
          <p:spPr bwMode="auto">
            <a:xfrm>
              <a:off x="4954588" y="445770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9.8</a:t>
              </a:r>
              <a:endParaRPr lang="en-US" altLang="ja-JP">
                <a:solidFill>
                  <a:srgbClr val="000000"/>
                </a:solidFill>
              </a:endParaRPr>
            </a:p>
          </p:txBody>
        </p:sp>
        <p:sp>
          <p:nvSpPr>
            <p:cNvPr id="64687" name="Rectangle 193"/>
            <p:cNvSpPr>
              <a:spLocks noChangeArrowheads="1"/>
            </p:cNvSpPr>
            <p:nvPr/>
          </p:nvSpPr>
          <p:spPr bwMode="auto">
            <a:xfrm>
              <a:off x="4972050" y="4297363"/>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0.7</a:t>
              </a:r>
              <a:endParaRPr lang="en-US" altLang="ja-JP">
                <a:solidFill>
                  <a:srgbClr val="000000"/>
                </a:solidFill>
              </a:endParaRPr>
            </a:p>
          </p:txBody>
        </p:sp>
        <p:sp>
          <p:nvSpPr>
            <p:cNvPr id="64688" name="Rectangle 194"/>
            <p:cNvSpPr>
              <a:spLocks noChangeArrowheads="1"/>
            </p:cNvSpPr>
            <p:nvPr/>
          </p:nvSpPr>
          <p:spPr bwMode="auto">
            <a:xfrm>
              <a:off x="5267325" y="316865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6.3</a:t>
              </a:r>
              <a:endParaRPr lang="en-US" altLang="ja-JP">
                <a:solidFill>
                  <a:srgbClr val="000000"/>
                </a:solidFill>
              </a:endParaRPr>
            </a:p>
          </p:txBody>
        </p:sp>
        <p:sp>
          <p:nvSpPr>
            <p:cNvPr id="64689" name="Rectangle 195"/>
            <p:cNvSpPr>
              <a:spLocks noChangeArrowheads="1"/>
            </p:cNvSpPr>
            <p:nvPr/>
          </p:nvSpPr>
          <p:spPr bwMode="auto">
            <a:xfrm>
              <a:off x="5724525" y="260032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8.6</a:t>
              </a:r>
              <a:endParaRPr lang="en-US" altLang="ja-JP">
                <a:solidFill>
                  <a:srgbClr val="000000"/>
                </a:solidFill>
              </a:endParaRPr>
            </a:p>
          </p:txBody>
        </p:sp>
        <p:sp>
          <p:nvSpPr>
            <p:cNvPr id="64690" name="Rectangle 196"/>
            <p:cNvSpPr>
              <a:spLocks noChangeArrowheads="1"/>
            </p:cNvSpPr>
            <p:nvPr/>
          </p:nvSpPr>
          <p:spPr bwMode="auto">
            <a:xfrm>
              <a:off x="6132513" y="25352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5.9</a:t>
              </a:r>
              <a:endParaRPr lang="en-US" altLang="ja-JP">
                <a:solidFill>
                  <a:srgbClr val="000000"/>
                </a:solidFill>
              </a:endParaRPr>
            </a:p>
          </p:txBody>
        </p:sp>
        <p:sp>
          <p:nvSpPr>
            <p:cNvPr id="64691" name="Rectangle 197"/>
            <p:cNvSpPr>
              <a:spLocks noChangeArrowheads="1"/>
            </p:cNvSpPr>
            <p:nvPr/>
          </p:nvSpPr>
          <p:spPr bwMode="auto">
            <a:xfrm>
              <a:off x="6461125" y="26241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4.8</a:t>
              </a:r>
              <a:endParaRPr lang="en-US" altLang="ja-JP">
                <a:solidFill>
                  <a:srgbClr val="000000"/>
                </a:solidFill>
              </a:endParaRPr>
            </a:p>
          </p:txBody>
        </p:sp>
        <p:sp>
          <p:nvSpPr>
            <p:cNvPr id="64692" name="Rectangle 198"/>
            <p:cNvSpPr>
              <a:spLocks noChangeArrowheads="1"/>
            </p:cNvSpPr>
            <p:nvPr/>
          </p:nvSpPr>
          <p:spPr bwMode="auto">
            <a:xfrm>
              <a:off x="6861175" y="271938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4.0</a:t>
              </a:r>
              <a:endParaRPr lang="en-US" altLang="ja-JP">
                <a:solidFill>
                  <a:srgbClr val="000000"/>
                </a:solidFill>
              </a:endParaRPr>
            </a:p>
          </p:txBody>
        </p:sp>
        <p:sp>
          <p:nvSpPr>
            <p:cNvPr id="64693" name="Rectangle 202"/>
            <p:cNvSpPr>
              <a:spLocks noChangeArrowheads="1"/>
            </p:cNvSpPr>
            <p:nvPr/>
          </p:nvSpPr>
          <p:spPr bwMode="auto">
            <a:xfrm>
              <a:off x="8470900" y="379253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15.0</a:t>
              </a:r>
              <a:endParaRPr lang="en-US" altLang="ja-JP">
                <a:solidFill>
                  <a:srgbClr val="000000"/>
                </a:solidFill>
              </a:endParaRPr>
            </a:p>
          </p:txBody>
        </p:sp>
        <p:sp>
          <p:nvSpPr>
            <p:cNvPr id="64694" name="Rectangle 203"/>
            <p:cNvSpPr>
              <a:spLocks noChangeArrowheads="1"/>
            </p:cNvSpPr>
            <p:nvPr/>
          </p:nvSpPr>
          <p:spPr bwMode="auto">
            <a:xfrm>
              <a:off x="8831263" y="444182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3.7</a:t>
              </a:r>
              <a:endParaRPr lang="en-US" altLang="ja-JP">
                <a:solidFill>
                  <a:srgbClr val="000000"/>
                </a:solidFill>
              </a:endParaRPr>
            </a:p>
          </p:txBody>
        </p:sp>
        <p:sp>
          <p:nvSpPr>
            <p:cNvPr id="64695" name="Rectangle 204"/>
            <p:cNvSpPr>
              <a:spLocks noChangeArrowheads="1"/>
            </p:cNvSpPr>
            <p:nvPr/>
          </p:nvSpPr>
          <p:spPr bwMode="auto">
            <a:xfrm>
              <a:off x="4754563" y="480218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0.0</a:t>
              </a:r>
              <a:endParaRPr lang="en-US" altLang="ja-JP">
                <a:solidFill>
                  <a:srgbClr val="000000"/>
                </a:solidFill>
              </a:endParaRPr>
            </a:p>
          </p:txBody>
        </p:sp>
        <p:sp>
          <p:nvSpPr>
            <p:cNvPr id="64696" name="Rectangle 205"/>
            <p:cNvSpPr>
              <a:spLocks noChangeArrowheads="1"/>
            </p:cNvSpPr>
            <p:nvPr/>
          </p:nvSpPr>
          <p:spPr bwMode="auto">
            <a:xfrm>
              <a:off x="4699000" y="456247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10.0</a:t>
              </a:r>
              <a:endParaRPr lang="en-US" altLang="ja-JP">
                <a:solidFill>
                  <a:srgbClr val="000000"/>
                </a:solidFill>
              </a:endParaRPr>
            </a:p>
          </p:txBody>
        </p:sp>
        <p:sp>
          <p:nvSpPr>
            <p:cNvPr id="64697" name="Rectangle 206"/>
            <p:cNvSpPr>
              <a:spLocks noChangeArrowheads="1"/>
            </p:cNvSpPr>
            <p:nvPr/>
          </p:nvSpPr>
          <p:spPr bwMode="auto">
            <a:xfrm>
              <a:off x="4699000" y="431323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20.0</a:t>
              </a:r>
              <a:endParaRPr lang="en-US" altLang="ja-JP">
                <a:solidFill>
                  <a:srgbClr val="000000"/>
                </a:solidFill>
              </a:endParaRPr>
            </a:p>
          </p:txBody>
        </p:sp>
        <p:sp>
          <p:nvSpPr>
            <p:cNvPr id="64698" name="Rectangle 207"/>
            <p:cNvSpPr>
              <a:spLocks noChangeArrowheads="1"/>
            </p:cNvSpPr>
            <p:nvPr/>
          </p:nvSpPr>
          <p:spPr bwMode="auto">
            <a:xfrm>
              <a:off x="4699000" y="407352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30.0</a:t>
              </a:r>
              <a:endParaRPr lang="en-US" altLang="ja-JP">
                <a:solidFill>
                  <a:srgbClr val="000000"/>
                </a:solidFill>
              </a:endParaRPr>
            </a:p>
          </p:txBody>
        </p:sp>
        <p:sp>
          <p:nvSpPr>
            <p:cNvPr id="64699" name="Rectangle 208"/>
            <p:cNvSpPr>
              <a:spLocks noChangeArrowheads="1"/>
            </p:cNvSpPr>
            <p:nvPr/>
          </p:nvSpPr>
          <p:spPr bwMode="auto">
            <a:xfrm>
              <a:off x="4699000" y="382587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40.0</a:t>
              </a:r>
              <a:endParaRPr lang="en-US" altLang="ja-JP">
                <a:solidFill>
                  <a:srgbClr val="000000"/>
                </a:solidFill>
              </a:endParaRPr>
            </a:p>
          </p:txBody>
        </p:sp>
        <p:sp>
          <p:nvSpPr>
            <p:cNvPr id="64700" name="Rectangle 209"/>
            <p:cNvSpPr>
              <a:spLocks noChangeArrowheads="1"/>
            </p:cNvSpPr>
            <p:nvPr/>
          </p:nvSpPr>
          <p:spPr bwMode="auto">
            <a:xfrm>
              <a:off x="4699000" y="358457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50.0</a:t>
              </a:r>
              <a:endParaRPr lang="en-US" altLang="ja-JP">
                <a:solidFill>
                  <a:srgbClr val="000000"/>
                </a:solidFill>
              </a:endParaRPr>
            </a:p>
          </p:txBody>
        </p:sp>
        <p:sp>
          <p:nvSpPr>
            <p:cNvPr id="64701" name="Rectangle 210"/>
            <p:cNvSpPr>
              <a:spLocks noChangeArrowheads="1"/>
            </p:cNvSpPr>
            <p:nvPr/>
          </p:nvSpPr>
          <p:spPr bwMode="auto">
            <a:xfrm>
              <a:off x="4699000" y="334486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60.0</a:t>
              </a:r>
              <a:endParaRPr lang="en-US" altLang="ja-JP">
                <a:solidFill>
                  <a:srgbClr val="000000"/>
                </a:solidFill>
              </a:endParaRPr>
            </a:p>
          </p:txBody>
        </p:sp>
        <p:sp>
          <p:nvSpPr>
            <p:cNvPr id="64702" name="Rectangle 211"/>
            <p:cNvSpPr>
              <a:spLocks noChangeArrowheads="1"/>
            </p:cNvSpPr>
            <p:nvPr/>
          </p:nvSpPr>
          <p:spPr bwMode="auto">
            <a:xfrm>
              <a:off x="4699000" y="30972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70.0</a:t>
              </a:r>
              <a:endParaRPr lang="en-US" altLang="ja-JP">
                <a:solidFill>
                  <a:srgbClr val="000000"/>
                </a:solidFill>
              </a:endParaRPr>
            </a:p>
          </p:txBody>
        </p:sp>
        <p:sp>
          <p:nvSpPr>
            <p:cNvPr id="64703" name="Rectangle 212"/>
            <p:cNvSpPr>
              <a:spLocks noChangeArrowheads="1"/>
            </p:cNvSpPr>
            <p:nvPr/>
          </p:nvSpPr>
          <p:spPr bwMode="auto">
            <a:xfrm>
              <a:off x="4699000" y="28559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80.0</a:t>
              </a:r>
              <a:endParaRPr lang="en-US" altLang="ja-JP">
                <a:solidFill>
                  <a:srgbClr val="000000"/>
                </a:solidFill>
              </a:endParaRPr>
            </a:p>
          </p:txBody>
        </p:sp>
        <p:sp>
          <p:nvSpPr>
            <p:cNvPr id="64704" name="Rectangle 213"/>
            <p:cNvSpPr>
              <a:spLocks noChangeArrowheads="1"/>
            </p:cNvSpPr>
            <p:nvPr/>
          </p:nvSpPr>
          <p:spPr bwMode="auto">
            <a:xfrm>
              <a:off x="4699000" y="260826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90.0</a:t>
              </a:r>
              <a:endParaRPr lang="en-US" altLang="ja-JP">
                <a:solidFill>
                  <a:srgbClr val="000000"/>
                </a:solidFill>
              </a:endParaRPr>
            </a:p>
          </p:txBody>
        </p:sp>
        <p:sp>
          <p:nvSpPr>
            <p:cNvPr id="64705" name="Rectangle 215"/>
            <p:cNvSpPr>
              <a:spLocks noChangeArrowheads="1"/>
            </p:cNvSpPr>
            <p:nvPr/>
          </p:nvSpPr>
          <p:spPr bwMode="auto">
            <a:xfrm>
              <a:off x="4899025" y="4946650"/>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br>
                <a:rPr lang="en-US" altLang="en-US" sz="800">
                  <a:solidFill>
                    <a:srgbClr val="000000"/>
                  </a:solidFill>
                </a:rPr>
              </a:br>
              <a:r>
                <a:rPr lang="en-US" altLang="en-US" sz="800">
                  <a:solidFill>
                    <a:srgbClr val="000000"/>
                  </a:solidFill>
                </a:rPr>
                <a:t>15-19</a:t>
              </a:r>
              <a:endParaRPr lang="ja-JP" altLang="en-US" sz="800">
                <a:solidFill>
                  <a:srgbClr val="000000"/>
                </a:solidFill>
              </a:endParaRPr>
            </a:p>
          </p:txBody>
        </p:sp>
        <p:sp>
          <p:nvSpPr>
            <p:cNvPr id="64706" name="Rectangle 217"/>
            <p:cNvSpPr>
              <a:spLocks noChangeArrowheads="1"/>
            </p:cNvSpPr>
            <p:nvPr/>
          </p:nvSpPr>
          <p:spPr bwMode="auto">
            <a:xfrm>
              <a:off x="5275263" y="4946650"/>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br>
                <a:rPr lang="en-US" altLang="en-US" sz="800">
                  <a:solidFill>
                    <a:srgbClr val="000000"/>
                  </a:solidFill>
                </a:rPr>
              </a:br>
              <a:r>
                <a:rPr lang="en-US" altLang="en-US" sz="800">
                  <a:solidFill>
                    <a:srgbClr val="000000"/>
                  </a:solidFill>
                </a:rPr>
                <a:t>20-24</a:t>
              </a:r>
              <a:endParaRPr lang="ja-JP" altLang="en-US" sz="800">
                <a:solidFill>
                  <a:srgbClr val="000000"/>
                </a:solidFill>
              </a:endParaRPr>
            </a:p>
          </p:txBody>
        </p:sp>
        <p:sp>
          <p:nvSpPr>
            <p:cNvPr id="64707" name="Rectangle 219"/>
            <p:cNvSpPr>
              <a:spLocks noChangeArrowheads="1"/>
            </p:cNvSpPr>
            <p:nvPr/>
          </p:nvSpPr>
          <p:spPr bwMode="auto">
            <a:xfrm>
              <a:off x="5653088" y="4946650"/>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25-29</a:t>
              </a:r>
              <a:endParaRPr lang="ja-JP" altLang="en-US" sz="800">
                <a:solidFill>
                  <a:srgbClr val="000000"/>
                </a:solidFill>
              </a:endParaRPr>
            </a:p>
          </p:txBody>
        </p:sp>
        <p:sp>
          <p:nvSpPr>
            <p:cNvPr id="64708" name="Rectangle 221"/>
            <p:cNvSpPr>
              <a:spLocks noChangeArrowheads="1"/>
            </p:cNvSpPr>
            <p:nvPr/>
          </p:nvSpPr>
          <p:spPr bwMode="auto">
            <a:xfrm>
              <a:off x="6029325" y="4946650"/>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30-34</a:t>
              </a:r>
              <a:endParaRPr lang="ja-JP" altLang="en-US" sz="800">
                <a:solidFill>
                  <a:srgbClr val="000000"/>
                </a:solidFill>
              </a:endParaRPr>
            </a:p>
          </p:txBody>
        </p:sp>
        <p:sp>
          <p:nvSpPr>
            <p:cNvPr id="64709" name="Rectangle 223"/>
            <p:cNvSpPr>
              <a:spLocks noChangeArrowheads="1"/>
            </p:cNvSpPr>
            <p:nvPr/>
          </p:nvSpPr>
          <p:spPr bwMode="auto">
            <a:xfrm>
              <a:off x="6407150" y="4946650"/>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35-39</a:t>
              </a:r>
              <a:endParaRPr lang="ja-JP" altLang="en-US" sz="800">
                <a:solidFill>
                  <a:srgbClr val="000000"/>
                </a:solidFill>
              </a:endParaRPr>
            </a:p>
          </p:txBody>
        </p:sp>
        <p:sp>
          <p:nvSpPr>
            <p:cNvPr id="64710" name="Rectangle 225"/>
            <p:cNvSpPr>
              <a:spLocks noChangeArrowheads="1"/>
            </p:cNvSpPr>
            <p:nvPr/>
          </p:nvSpPr>
          <p:spPr bwMode="auto">
            <a:xfrm>
              <a:off x="6784975" y="4946650"/>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40-44</a:t>
              </a:r>
              <a:endParaRPr lang="ja-JP" altLang="en-US" sz="800">
                <a:solidFill>
                  <a:srgbClr val="000000"/>
                </a:solidFill>
              </a:endParaRPr>
            </a:p>
          </p:txBody>
        </p:sp>
        <p:sp>
          <p:nvSpPr>
            <p:cNvPr id="64711" name="Rectangle 227"/>
            <p:cNvSpPr>
              <a:spLocks noChangeArrowheads="1"/>
            </p:cNvSpPr>
            <p:nvPr/>
          </p:nvSpPr>
          <p:spPr bwMode="auto">
            <a:xfrm>
              <a:off x="7161213" y="4946650"/>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45-49</a:t>
              </a:r>
              <a:endParaRPr lang="ja-JP" altLang="en-US" sz="800">
                <a:solidFill>
                  <a:srgbClr val="000000"/>
                </a:solidFill>
              </a:endParaRPr>
            </a:p>
          </p:txBody>
        </p:sp>
        <p:sp>
          <p:nvSpPr>
            <p:cNvPr id="64712" name="Rectangle 229"/>
            <p:cNvSpPr>
              <a:spLocks noChangeArrowheads="1"/>
            </p:cNvSpPr>
            <p:nvPr/>
          </p:nvSpPr>
          <p:spPr bwMode="auto">
            <a:xfrm>
              <a:off x="7539038" y="4946650"/>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50-54</a:t>
              </a:r>
              <a:endParaRPr lang="ja-JP" altLang="en-US" sz="800">
                <a:solidFill>
                  <a:srgbClr val="000000"/>
                </a:solidFill>
              </a:endParaRPr>
            </a:p>
          </p:txBody>
        </p:sp>
        <p:sp>
          <p:nvSpPr>
            <p:cNvPr id="64713" name="Rectangle 231"/>
            <p:cNvSpPr>
              <a:spLocks noChangeArrowheads="1"/>
            </p:cNvSpPr>
            <p:nvPr/>
          </p:nvSpPr>
          <p:spPr bwMode="auto">
            <a:xfrm>
              <a:off x="7915275" y="4946650"/>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55-59</a:t>
              </a:r>
              <a:endParaRPr lang="ja-JP" altLang="en-US" sz="800">
                <a:solidFill>
                  <a:srgbClr val="000000"/>
                </a:solidFill>
              </a:endParaRPr>
            </a:p>
          </p:txBody>
        </p:sp>
        <p:sp>
          <p:nvSpPr>
            <p:cNvPr id="64714" name="Rectangle 233"/>
            <p:cNvSpPr>
              <a:spLocks noChangeArrowheads="1"/>
            </p:cNvSpPr>
            <p:nvPr/>
          </p:nvSpPr>
          <p:spPr bwMode="auto">
            <a:xfrm>
              <a:off x="8293100" y="4946650"/>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60-64</a:t>
              </a:r>
              <a:endParaRPr lang="ja-JP" altLang="en-US" sz="800">
                <a:solidFill>
                  <a:srgbClr val="000000"/>
                </a:solidFill>
              </a:endParaRPr>
            </a:p>
          </p:txBody>
        </p:sp>
        <p:sp>
          <p:nvSpPr>
            <p:cNvPr id="64715" name="Rectangle 235"/>
            <p:cNvSpPr>
              <a:spLocks noChangeArrowheads="1"/>
            </p:cNvSpPr>
            <p:nvPr/>
          </p:nvSpPr>
          <p:spPr bwMode="auto">
            <a:xfrm>
              <a:off x="8670925" y="4946650"/>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 65</a:t>
              </a:r>
              <a:endParaRPr lang="ja-JP" altLang="en-US" sz="800">
                <a:solidFill>
                  <a:srgbClr val="000000"/>
                </a:solidFill>
              </a:endParaRPr>
            </a:p>
          </p:txBody>
        </p:sp>
        <p:sp>
          <p:nvSpPr>
            <p:cNvPr id="64716" name="Rectangle 244"/>
            <p:cNvSpPr>
              <a:spLocks noChangeArrowheads="1"/>
            </p:cNvSpPr>
            <p:nvPr/>
          </p:nvSpPr>
          <p:spPr bwMode="auto">
            <a:xfrm>
              <a:off x="4759325" y="2459038"/>
              <a:ext cx="144463" cy="120650"/>
            </a:xfrm>
            <a:prstGeom prst="rect">
              <a:avLst/>
            </a:prstGeom>
            <a:solidFill>
              <a:srgbClr val="FFFFFF"/>
            </a:solidFill>
            <a:ln w="9525">
              <a:noFill/>
              <a:miter lim="800000"/>
              <a:headEnd/>
              <a:tailEnd/>
            </a:ln>
          </p:spPr>
          <p:txBody>
            <a:bodyPr/>
            <a:lstStyle/>
            <a:p>
              <a:pPr algn="ctr"/>
              <a:endParaRPr lang="ja-JP" altLang="en-US">
                <a:solidFill>
                  <a:srgbClr val="000000"/>
                </a:solidFill>
                <a:latin typeface="Calibri" pitchFamily="34" charset="0"/>
              </a:endParaRPr>
            </a:p>
          </p:txBody>
        </p:sp>
        <p:sp>
          <p:nvSpPr>
            <p:cNvPr id="64717" name="Rectangle 245"/>
            <p:cNvSpPr>
              <a:spLocks noChangeArrowheads="1"/>
            </p:cNvSpPr>
            <p:nvPr/>
          </p:nvSpPr>
          <p:spPr bwMode="auto">
            <a:xfrm>
              <a:off x="4787900" y="2487613"/>
              <a:ext cx="90488"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a:t>
              </a:r>
              <a:endParaRPr lang="en-US" altLang="ja-JP">
                <a:solidFill>
                  <a:srgbClr val="000000"/>
                </a:solidFill>
              </a:endParaRPr>
            </a:p>
          </p:txBody>
        </p:sp>
        <p:sp>
          <p:nvSpPr>
            <p:cNvPr id="64718" name="AutoShape 16"/>
            <p:cNvSpPr>
              <a:spLocks noChangeArrowheads="1"/>
            </p:cNvSpPr>
            <p:nvPr/>
          </p:nvSpPr>
          <p:spPr bwMode="auto">
            <a:xfrm>
              <a:off x="7019925" y="2990850"/>
              <a:ext cx="504825" cy="144463"/>
            </a:xfrm>
            <a:prstGeom prst="upDownArrow">
              <a:avLst>
                <a:gd name="adj1" fmla="val 50000"/>
                <a:gd name="adj2" fmla="val 20000"/>
              </a:avLst>
            </a:prstGeom>
            <a:solidFill>
              <a:srgbClr val="FFFFFF"/>
            </a:solidFill>
            <a:ln w="9525">
              <a:solidFill>
                <a:schemeClr val="tx1"/>
              </a:solidFill>
              <a:miter lim="800000"/>
              <a:headEnd/>
              <a:tailEnd/>
            </a:ln>
          </p:spPr>
          <p:txBody>
            <a:bodyPr vert="eaVert" wrap="none" anchor="ctr"/>
            <a:lstStyle/>
            <a:p>
              <a:endParaRPr lang="ja-JP" altLang="en-US">
                <a:solidFill>
                  <a:srgbClr val="000000"/>
                </a:solidFill>
              </a:endParaRPr>
            </a:p>
          </p:txBody>
        </p:sp>
        <p:sp>
          <p:nvSpPr>
            <p:cNvPr id="64719" name="Rectangle 187"/>
            <p:cNvSpPr>
              <a:spLocks noChangeArrowheads="1"/>
            </p:cNvSpPr>
            <p:nvPr/>
          </p:nvSpPr>
          <p:spPr bwMode="auto">
            <a:xfrm>
              <a:off x="7989888" y="352107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3.5</a:t>
              </a:r>
              <a:endParaRPr lang="en-US" altLang="ja-JP">
                <a:solidFill>
                  <a:srgbClr val="000000"/>
                </a:solidFill>
              </a:endParaRPr>
            </a:p>
          </p:txBody>
        </p:sp>
        <p:sp>
          <p:nvSpPr>
            <p:cNvPr id="64720" name="Rectangle 188"/>
            <p:cNvSpPr>
              <a:spLocks noChangeArrowheads="1"/>
            </p:cNvSpPr>
            <p:nvPr/>
          </p:nvSpPr>
          <p:spPr bwMode="auto">
            <a:xfrm>
              <a:off x="7662863" y="3344863"/>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2.3</a:t>
              </a:r>
              <a:endParaRPr lang="en-US" altLang="ja-JP">
                <a:solidFill>
                  <a:srgbClr val="000000"/>
                </a:solidFill>
              </a:endParaRPr>
            </a:p>
          </p:txBody>
        </p:sp>
        <p:sp>
          <p:nvSpPr>
            <p:cNvPr id="64721" name="Rectangle 189"/>
            <p:cNvSpPr>
              <a:spLocks noChangeArrowheads="1"/>
            </p:cNvSpPr>
            <p:nvPr/>
          </p:nvSpPr>
          <p:spPr bwMode="auto">
            <a:xfrm>
              <a:off x="7245350" y="318452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2.1</a:t>
              </a:r>
              <a:endParaRPr lang="en-US" altLang="ja-JP">
                <a:solidFill>
                  <a:srgbClr val="000000"/>
                </a:solidFill>
              </a:endParaRPr>
            </a:p>
          </p:txBody>
        </p:sp>
        <p:sp>
          <p:nvSpPr>
            <p:cNvPr id="64722" name="Rectangle 190"/>
            <p:cNvSpPr>
              <a:spLocks noChangeArrowheads="1"/>
            </p:cNvSpPr>
            <p:nvPr/>
          </p:nvSpPr>
          <p:spPr bwMode="auto">
            <a:xfrm>
              <a:off x="6869113" y="308768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2.0</a:t>
              </a:r>
              <a:endParaRPr lang="en-US" altLang="ja-JP">
                <a:solidFill>
                  <a:srgbClr val="000000"/>
                </a:solidFill>
              </a:endParaRPr>
            </a:p>
          </p:txBody>
        </p:sp>
        <p:sp>
          <p:nvSpPr>
            <p:cNvPr id="64723" name="Rectangle 191"/>
            <p:cNvSpPr>
              <a:spLocks noChangeArrowheads="1"/>
            </p:cNvSpPr>
            <p:nvPr/>
          </p:nvSpPr>
          <p:spPr bwMode="auto">
            <a:xfrm>
              <a:off x="6492875" y="308768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2.7</a:t>
              </a:r>
              <a:endParaRPr lang="en-US" altLang="ja-JP">
                <a:solidFill>
                  <a:srgbClr val="000000"/>
                </a:solidFill>
              </a:endParaRPr>
            </a:p>
          </p:txBody>
        </p:sp>
        <p:sp>
          <p:nvSpPr>
            <p:cNvPr id="64724" name="Rectangle 199"/>
            <p:cNvSpPr>
              <a:spLocks noChangeArrowheads="1"/>
            </p:cNvSpPr>
            <p:nvPr/>
          </p:nvSpPr>
          <p:spPr bwMode="auto">
            <a:xfrm>
              <a:off x="7269163" y="28400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3.9</a:t>
              </a:r>
              <a:endParaRPr lang="en-US" altLang="ja-JP">
                <a:solidFill>
                  <a:srgbClr val="000000"/>
                </a:solidFill>
              </a:endParaRPr>
            </a:p>
          </p:txBody>
        </p:sp>
        <p:sp>
          <p:nvSpPr>
            <p:cNvPr id="64725" name="Rectangle 200"/>
            <p:cNvSpPr>
              <a:spLocks noChangeArrowheads="1"/>
            </p:cNvSpPr>
            <p:nvPr/>
          </p:nvSpPr>
          <p:spPr bwMode="auto">
            <a:xfrm>
              <a:off x="7686675" y="298450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4.3</a:t>
              </a:r>
              <a:endParaRPr lang="en-US" altLang="ja-JP">
                <a:solidFill>
                  <a:srgbClr val="000000"/>
                </a:solidFill>
              </a:endParaRPr>
            </a:p>
          </p:txBody>
        </p:sp>
        <p:sp>
          <p:nvSpPr>
            <p:cNvPr id="64726" name="Rectangle 201"/>
            <p:cNvSpPr>
              <a:spLocks noChangeArrowheads="1"/>
            </p:cNvSpPr>
            <p:nvPr/>
          </p:nvSpPr>
          <p:spPr bwMode="auto">
            <a:xfrm>
              <a:off x="8094663" y="32083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5.7</a:t>
              </a:r>
              <a:endParaRPr lang="en-US" altLang="ja-JP">
                <a:solidFill>
                  <a:srgbClr val="000000"/>
                </a:solidFill>
              </a:endParaRPr>
            </a:p>
          </p:txBody>
        </p:sp>
        <p:sp>
          <p:nvSpPr>
            <p:cNvPr id="64727" name="Rectangle 214"/>
            <p:cNvSpPr>
              <a:spLocks noChangeArrowheads="1"/>
            </p:cNvSpPr>
            <p:nvPr/>
          </p:nvSpPr>
          <p:spPr bwMode="auto">
            <a:xfrm>
              <a:off x="4643438" y="2366963"/>
              <a:ext cx="2571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100.0</a:t>
              </a:r>
              <a:endParaRPr lang="en-US" altLang="ja-JP">
                <a:solidFill>
                  <a:srgbClr val="000000"/>
                </a:solidFill>
              </a:endParaRPr>
            </a:p>
          </p:txBody>
        </p:sp>
      </p:grpSp>
      <p:grpSp>
        <p:nvGrpSpPr>
          <p:cNvPr id="64518" name="グループ化 128"/>
          <p:cNvGrpSpPr>
            <a:grpSpLocks/>
          </p:cNvGrpSpPr>
          <p:nvPr/>
        </p:nvGrpSpPr>
        <p:grpSpPr bwMode="auto">
          <a:xfrm>
            <a:off x="4733925" y="1963738"/>
            <a:ext cx="4283075" cy="2832100"/>
            <a:chOff x="261938" y="2366963"/>
            <a:chExt cx="4283075" cy="2832100"/>
          </a:xfrm>
        </p:grpSpPr>
        <p:sp>
          <p:nvSpPr>
            <p:cNvPr id="64527" name="Rectangle 18"/>
            <p:cNvSpPr>
              <a:spLocks noChangeArrowheads="1"/>
            </p:cNvSpPr>
            <p:nvPr/>
          </p:nvSpPr>
          <p:spPr bwMode="auto">
            <a:xfrm>
              <a:off x="622300" y="2416175"/>
              <a:ext cx="3868738" cy="2441575"/>
            </a:xfrm>
            <a:prstGeom prst="rect">
              <a:avLst/>
            </a:prstGeom>
            <a:solidFill>
              <a:srgbClr val="FFFFFF"/>
            </a:solidFill>
            <a:ln w="9525">
              <a:noFill/>
              <a:miter lim="800000"/>
              <a:headEnd/>
              <a:tailEnd/>
            </a:ln>
          </p:spPr>
          <p:txBody>
            <a:bodyPr/>
            <a:lstStyle/>
            <a:p>
              <a:pPr algn="ctr"/>
              <a:endParaRPr lang="ja-JP" altLang="en-US">
                <a:solidFill>
                  <a:srgbClr val="000000"/>
                </a:solidFill>
                <a:latin typeface="Calibri" pitchFamily="34" charset="0"/>
              </a:endParaRPr>
            </a:p>
          </p:txBody>
        </p:sp>
        <p:sp>
          <p:nvSpPr>
            <p:cNvPr id="64528" name="Line 19"/>
            <p:cNvSpPr>
              <a:spLocks noChangeShapeType="1"/>
            </p:cNvSpPr>
            <p:nvPr/>
          </p:nvSpPr>
          <p:spPr bwMode="auto">
            <a:xfrm>
              <a:off x="622300" y="4618038"/>
              <a:ext cx="3868738" cy="0"/>
            </a:xfrm>
            <a:prstGeom prst="line">
              <a:avLst/>
            </a:prstGeom>
            <a:noFill/>
            <a:ln w="0">
              <a:solidFill>
                <a:srgbClr val="000000"/>
              </a:solidFill>
              <a:prstDash val="sysDot"/>
              <a:round/>
              <a:headEnd/>
              <a:tailEnd/>
            </a:ln>
          </p:spPr>
          <p:txBody>
            <a:bodyPr/>
            <a:lstStyle/>
            <a:p>
              <a:endParaRPr lang="en-US"/>
            </a:p>
          </p:txBody>
        </p:sp>
        <p:sp>
          <p:nvSpPr>
            <p:cNvPr id="64529" name="Line 20"/>
            <p:cNvSpPr>
              <a:spLocks noChangeShapeType="1"/>
            </p:cNvSpPr>
            <p:nvPr/>
          </p:nvSpPr>
          <p:spPr bwMode="auto">
            <a:xfrm>
              <a:off x="622300" y="4370388"/>
              <a:ext cx="3868738" cy="0"/>
            </a:xfrm>
            <a:prstGeom prst="line">
              <a:avLst/>
            </a:prstGeom>
            <a:noFill/>
            <a:ln w="0">
              <a:solidFill>
                <a:srgbClr val="000000"/>
              </a:solidFill>
              <a:prstDash val="sysDot"/>
              <a:round/>
              <a:headEnd/>
              <a:tailEnd/>
            </a:ln>
          </p:spPr>
          <p:txBody>
            <a:bodyPr/>
            <a:lstStyle/>
            <a:p>
              <a:endParaRPr lang="en-US"/>
            </a:p>
          </p:txBody>
        </p:sp>
        <p:sp>
          <p:nvSpPr>
            <p:cNvPr id="64530" name="Line 21"/>
            <p:cNvSpPr>
              <a:spLocks noChangeShapeType="1"/>
            </p:cNvSpPr>
            <p:nvPr/>
          </p:nvSpPr>
          <p:spPr bwMode="auto">
            <a:xfrm>
              <a:off x="622300" y="4129088"/>
              <a:ext cx="3868738" cy="0"/>
            </a:xfrm>
            <a:prstGeom prst="line">
              <a:avLst/>
            </a:prstGeom>
            <a:noFill/>
            <a:ln w="0">
              <a:solidFill>
                <a:srgbClr val="000000"/>
              </a:solidFill>
              <a:prstDash val="sysDot"/>
              <a:round/>
              <a:headEnd/>
              <a:tailEnd/>
            </a:ln>
          </p:spPr>
          <p:txBody>
            <a:bodyPr/>
            <a:lstStyle/>
            <a:p>
              <a:endParaRPr lang="en-US"/>
            </a:p>
          </p:txBody>
        </p:sp>
        <p:sp>
          <p:nvSpPr>
            <p:cNvPr id="64531" name="Line 22"/>
            <p:cNvSpPr>
              <a:spLocks noChangeShapeType="1"/>
            </p:cNvSpPr>
            <p:nvPr/>
          </p:nvSpPr>
          <p:spPr bwMode="auto">
            <a:xfrm>
              <a:off x="622300" y="3881438"/>
              <a:ext cx="3868738" cy="0"/>
            </a:xfrm>
            <a:prstGeom prst="line">
              <a:avLst/>
            </a:prstGeom>
            <a:noFill/>
            <a:ln w="0">
              <a:solidFill>
                <a:srgbClr val="000000"/>
              </a:solidFill>
              <a:prstDash val="sysDot"/>
              <a:round/>
              <a:headEnd/>
              <a:tailEnd/>
            </a:ln>
          </p:spPr>
          <p:txBody>
            <a:bodyPr/>
            <a:lstStyle/>
            <a:p>
              <a:endParaRPr lang="en-US"/>
            </a:p>
          </p:txBody>
        </p:sp>
        <p:sp>
          <p:nvSpPr>
            <p:cNvPr id="64532" name="Line 23"/>
            <p:cNvSpPr>
              <a:spLocks noChangeShapeType="1"/>
            </p:cNvSpPr>
            <p:nvPr/>
          </p:nvSpPr>
          <p:spPr bwMode="auto">
            <a:xfrm>
              <a:off x="622300" y="3641725"/>
              <a:ext cx="3868738" cy="0"/>
            </a:xfrm>
            <a:prstGeom prst="line">
              <a:avLst/>
            </a:prstGeom>
            <a:noFill/>
            <a:ln w="0">
              <a:solidFill>
                <a:srgbClr val="000000"/>
              </a:solidFill>
              <a:prstDash val="sysDot"/>
              <a:round/>
              <a:headEnd/>
              <a:tailEnd/>
            </a:ln>
          </p:spPr>
          <p:txBody>
            <a:bodyPr/>
            <a:lstStyle/>
            <a:p>
              <a:endParaRPr lang="en-US"/>
            </a:p>
          </p:txBody>
        </p:sp>
        <p:sp>
          <p:nvSpPr>
            <p:cNvPr id="64533" name="Line 24"/>
            <p:cNvSpPr>
              <a:spLocks noChangeShapeType="1"/>
            </p:cNvSpPr>
            <p:nvPr/>
          </p:nvSpPr>
          <p:spPr bwMode="auto">
            <a:xfrm>
              <a:off x="622300" y="3392488"/>
              <a:ext cx="3868738" cy="0"/>
            </a:xfrm>
            <a:prstGeom prst="line">
              <a:avLst/>
            </a:prstGeom>
            <a:noFill/>
            <a:ln w="0">
              <a:solidFill>
                <a:srgbClr val="000000"/>
              </a:solidFill>
              <a:prstDash val="sysDot"/>
              <a:round/>
              <a:headEnd/>
              <a:tailEnd/>
            </a:ln>
          </p:spPr>
          <p:txBody>
            <a:bodyPr/>
            <a:lstStyle/>
            <a:p>
              <a:endParaRPr lang="en-US"/>
            </a:p>
          </p:txBody>
        </p:sp>
        <p:sp>
          <p:nvSpPr>
            <p:cNvPr id="64534" name="Line 25"/>
            <p:cNvSpPr>
              <a:spLocks noChangeShapeType="1"/>
            </p:cNvSpPr>
            <p:nvPr/>
          </p:nvSpPr>
          <p:spPr bwMode="auto">
            <a:xfrm>
              <a:off x="622300" y="3152775"/>
              <a:ext cx="3868738" cy="0"/>
            </a:xfrm>
            <a:prstGeom prst="line">
              <a:avLst/>
            </a:prstGeom>
            <a:noFill/>
            <a:ln w="0">
              <a:solidFill>
                <a:srgbClr val="000000"/>
              </a:solidFill>
              <a:prstDash val="sysDot"/>
              <a:round/>
              <a:headEnd/>
              <a:tailEnd/>
            </a:ln>
          </p:spPr>
          <p:txBody>
            <a:bodyPr/>
            <a:lstStyle/>
            <a:p>
              <a:endParaRPr lang="en-US"/>
            </a:p>
          </p:txBody>
        </p:sp>
        <p:sp>
          <p:nvSpPr>
            <p:cNvPr id="64535" name="Line 26"/>
            <p:cNvSpPr>
              <a:spLocks noChangeShapeType="1"/>
            </p:cNvSpPr>
            <p:nvPr/>
          </p:nvSpPr>
          <p:spPr bwMode="auto">
            <a:xfrm>
              <a:off x="622300" y="2903538"/>
              <a:ext cx="3868738" cy="0"/>
            </a:xfrm>
            <a:prstGeom prst="line">
              <a:avLst/>
            </a:prstGeom>
            <a:noFill/>
            <a:ln w="0">
              <a:solidFill>
                <a:srgbClr val="000000"/>
              </a:solidFill>
              <a:prstDash val="sysDot"/>
              <a:round/>
              <a:headEnd/>
              <a:tailEnd/>
            </a:ln>
          </p:spPr>
          <p:txBody>
            <a:bodyPr/>
            <a:lstStyle/>
            <a:p>
              <a:endParaRPr lang="en-US"/>
            </a:p>
          </p:txBody>
        </p:sp>
        <p:sp>
          <p:nvSpPr>
            <p:cNvPr id="64536" name="Line 27"/>
            <p:cNvSpPr>
              <a:spLocks noChangeShapeType="1"/>
            </p:cNvSpPr>
            <p:nvPr/>
          </p:nvSpPr>
          <p:spPr bwMode="auto">
            <a:xfrm>
              <a:off x="622300" y="2663825"/>
              <a:ext cx="3868738" cy="0"/>
            </a:xfrm>
            <a:prstGeom prst="line">
              <a:avLst/>
            </a:prstGeom>
            <a:noFill/>
            <a:ln w="0">
              <a:solidFill>
                <a:srgbClr val="000000"/>
              </a:solidFill>
              <a:prstDash val="sysDot"/>
              <a:round/>
              <a:headEnd/>
              <a:tailEnd/>
            </a:ln>
          </p:spPr>
          <p:txBody>
            <a:bodyPr/>
            <a:lstStyle/>
            <a:p>
              <a:endParaRPr lang="en-US"/>
            </a:p>
          </p:txBody>
        </p:sp>
        <p:sp>
          <p:nvSpPr>
            <p:cNvPr id="64537" name="Line 28"/>
            <p:cNvSpPr>
              <a:spLocks noChangeShapeType="1"/>
            </p:cNvSpPr>
            <p:nvPr/>
          </p:nvSpPr>
          <p:spPr bwMode="auto">
            <a:xfrm>
              <a:off x="622300" y="2416175"/>
              <a:ext cx="3868738" cy="0"/>
            </a:xfrm>
            <a:prstGeom prst="line">
              <a:avLst/>
            </a:prstGeom>
            <a:noFill/>
            <a:ln w="0">
              <a:solidFill>
                <a:srgbClr val="000000"/>
              </a:solidFill>
              <a:prstDash val="sysDot"/>
              <a:round/>
              <a:headEnd/>
              <a:tailEnd/>
            </a:ln>
          </p:spPr>
          <p:txBody>
            <a:bodyPr/>
            <a:lstStyle/>
            <a:p>
              <a:endParaRPr lang="en-US"/>
            </a:p>
          </p:txBody>
        </p:sp>
        <p:sp>
          <p:nvSpPr>
            <p:cNvPr id="64538" name="Rectangle 29"/>
            <p:cNvSpPr>
              <a:spLocks noChangeArrowheads="1"/>
            </p:cNvSpPr>
            <p:nvPr/>
          </p:nvSpPr>
          <p:spPr bwMode="auto">
            <a:xfrm>
              <a:off x="622300" y="2416175"/>
              <a:ext cx="3868738" cy="2441575"/>
            </a:xfrm>
            <a:prstGeom prst="rect">
              <a:avLst/>
            </a:prstGeom>
            <a:noFill/>
            <a:ln w="7938">
              <a:solidFill>
                <a:srgbClr val="808080"/>
              </a:solidFill>
              <a:miter lim="800000"/>
              <a:headEnd/>
              <a:tailEnd/>
            </a:ln>
          </p:spPr>
          <p:txBody>
            <a:bodyPr/>
            <a:lstStyle/>
            <a:p>
              <a:pPr algn="ctr"/>
              <a:endParaRPr lang="ja-JP" altLang="en-US">
                <a:solidFill>
                  <a:srgbClr val="000000"/>
                </a:solidFill>
                <a:latin typeface="Calibri" pitchFamily="34" charset="0"/>
              </a:endParaRPr>
            </a:p>
          </p:txBody>
        </p:sp>
        <p:sp>
          <p:nvSpPr>
            <p:cNvPr id="64539" name="Freeform 30"/>
            <p:cNvSpPr>
              <a:spLocks/>
            </p:cNvSpPr>
            <p:nvPr/>
          </p:nvSpPr>
          <p:spPr bwMode="auto">
            <a:xfrm>
              <a:off x="622300" y="3810000"/>
              <a:ext cx="3868738" cy="1047750"/>
            </a:xfrm>
            <a:custGeom>
              <a:avLst/>
              <a:gdLst>
                <a:gd name="T0" fmla="*/ 0 w 2437"/>
                <a:gd name="T1" fmla="*/ 1663302907 h 660"/>
                <a:gd name="T2" fmla="*/ 0 w 2437"/>
                <a:gd name="T3" fmla="*/ 1524695158 h 660"/>
                <a:gd name="T4" fmla="*/ 609877845 w 2437"/>
                <a:gd name="T5" fmla="*/ 252015631 h 660"/>
                <a:gd name="T6" fmla="*/ 1234876624 w 2437"/>
                <a:gd name="T7" fmla="*/ 0 h 660"/>
                <a:gd name="T8" fmla="*/ 1844754668 w 2437"/>
                <a:gd name="T9" fmla="*/ 456149105 h 660"/>
                <a:gd name="T10" fmla="*/ 2147483647 w 2437"/>
                <a:gd name="T11" fmla="*/ 635079339 h 660"/>
                <a:gd name="T12" fmla="*/ 2147483647 w 2437"/>
                <a:gd name="T13" fmla="*/ 660280892 h 660"/>
                <a:gd name="T14" fmla="*/ 2147483647 w 2437"/>
                <a:gd name="T15" fmla="*/ 647680909 h 660"/>
                <a:gd name="T16" fmla="*/ 2147483647 w 2437"/>
                <a:gd name="T17" fmla="*/ 698084015 h 660"/>
                <a:gd name="T18" fmla="*/ 2147483647 w 2437"/>
                <a:gd name="T19" fmla="*/ 902216001 h 660"/>
                <a:gd name="T20" fmla="*/ 2147483647 w 2437"/>
                <a:gd name="T21" fmla="*/ 1333163354 h 660"/>
                <a:gd name="T22" fmla="*/ 2147483647 w 2437"/>
                <a:gd name="T23" fmla="*/ 1587698247 h 660"/>
                <a:gd name="T24" fmla="*/ 2147483647 w 2437"/>
                <a:gd name="T25" fmla="*/ 1663302907 h 660"/>
                <a:gd name="T26" fmla="*/ 2147483647 w 2437"/>
                <a:gd name="T27" fmla="*/ 1663302907 h 660"/>
                <a:gd name="T28" fmla="*/ 2147483647 w 2437"/>
                <a:gd name="T29" fmla="*/ 1663302907 h 660"/>
                <a:gd name="T30" fmla="*/ 2147483647 w 2437"/>
                <a:gd name="T31" fmla="*/ 1663302907 h 660"/>
                <a:gd name="T32" fmla="*/ 2147483647 w 2437"/>
                <a:gd name="T33" fmla="*/ 1663302907 h 660"/>
                <a:gd name="T34" fmla="*/ 2147483647 w 2437"/>
                <a:gd name="T35" fmla="*/ 1663302907 h 660"/>
                <a:gd name="T36" fmla="*/ 2147483647 w 2437"/>
                <a:gd name="T37" fmla="*/ 1663302907 h 660"/>
                <a:gd name="T38" fmla="*/ 1844754668 w 2437"/>
                <a:gd name="T39" fmla="*/ 1663302907 h 660"/>
                <a:gd name="T40" fmla="*/ 1234876624 w 2437"/>
                <a:gd name="T41" fmla="*/ 1663302907 h 660"/>
                <a:gd name="T42" fmla="*/ 609877845 w 2437"/>
                <a:gd name="T43" fmla="*/ 1663302907 h 660"/>
                <a:gd name="T44" fmla="*/ 0 w 2437"/>
                <a:gd name="T45" fmla="*/ 1663302907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7"/>
                <a:gd name="T70" fmla="*/ 0 h 660"/>
                <a:gd name="T71" fmla="*/ 2437 w 2437"/>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7" h="660">
                  <a:moveTo>
                    <a:pt x="0" y="660"/>
                  </a:moveTo>
                  <a:lnTo>
                    <a:pt x="0" y="605"/>
                  </a:lnTo>
                  <a:lnTo>
                    <a:pt x="242" y="100"/>
                  </a:lnTo>
                  <a:lnTo>
                    <a:pt x="490" y="0"/>
                  </a:lnTo>
                  <a:lnTo>
                    <a:pt x="732" y="181"/>
                  </a:lnTo>
                  <a:lnTo>
                    <a:pt x="974" y="252"/>
                  </a:lnTo>
                  <a:lnTo>
                    <a:pt x="1221" y="262"/>
                  </a:lnTo>
                  <a:lnTo>
                    <a:pt x="1463" y="257"/>
                  </a:lnTo>
                  <a:lnTo>
                    <a:pt x="1705" y="277"/>
                  </a:lnTo>
                  <a:lnTo>
                    <a:pt x="1948" y="358"/>
                  </a:lnTo>
                  <a:lnTo>
                    <a:pt x="2195" y="529"/>
                  </a:lnTo>
                  <a:lnTo>
                    <a:pt x="2437" y="630"/>
                  </a:lnTo>
                  <a:lnTo>
                    <a:pt x="2437" y="660"/>
                  </a:lnTo>
                  <a:lnTo>
                    <a:pt x="2195" y="660"/>
                  </a:lnTo>
                  <a:lnTo>
                    <a:pt x="1948" y="660"/>
                  </a:lnTo>
                  <a:lnTo>
                    <a:pt x="1705" y="660"/>
                  </a:lnTo>
                  <a:lnTo>
                    <a:pt x="1463" y="660"/>
                  </a:lnTo>
                  <a:lnTo>
                    <a:pt x="1221" y="660"/>
                  </a:lnTo>
                  <a:lnTo>
                    <a:pt x="974" y="660"/>
                  </a:lnTo>
                  <a:lnTo>
                    <a:pt x="732" y="660"/>
                  </a:lnTo>
                  <a:lnTo>
                    <a:pt x="490" y="660"/>
                  </a:lnTo>
                  <a:lnTo>
                    <a:pt x="242" y="660"/>
                  </a:lnTo>
                  <a:lnTo>
                    <a:pt x="0" y="660"/>
                  </a:lnTo>
                  <a:close/>
                </a:path>
              </a:pathLst>
            </a:custGeom>
            <a:solidFill>
              <a:srgbClr val="008000"/>
            </a:solidFill>
            <a:ln w="9525">
              <a:noFill/>
              <a:round/>
              <a:headEnd/>
              <a:tailEnd/>
            </a:ln>
          </p:spPr>
          <p:txBody>
            <a:bodyPr/>
            <a:lstStyle/>
            <a:p>
              <a:endParaRPr lang="en-US"/>
            </a:p>
          </p:txBody>
        </p:sp>
        <p:sp>
          <p:nvSpPr>
            <p:cNvPr id="64540" name="Freeform 31"/>
            <p:cNvSpPr>
              <a:spLocks/>
            </p:cNvSpPr>
            <p:nvPr/>
          </p:nvSpPr>
          <p:spPr bwMode="auto">
            <a:xfrm>
              <a:off x="622300" y="3424238"/>
              <a:ext cx="3868738" cy="1385887"/>
            </a:xfrm>
            <a:custGeom>
              <a:avLst/>
              <a:gdLst>
                <a:gd name="T0" fmla="*/ 0 w 2437"/>
                <a:gd name="T1" fmla="*/ 2137091925 h 873"/>
                <a:gd name="T2" fmla="*/ 0 w 2437"/>
                <a:gd name="T3" fmla="*/ 1653221838 h 873"/>
                <a:gd name="T4" fmla="*/ 609877845 w 2437"/>
                <a:gd name="T5" fmla="*/ 12599983 h 873"/>
                <a:gd name="T6" fmla="*/ 1234876624 w 2437"/>
                <a:gd name="T7" fmla="*/ 0 h 873"/>
                <a:gd name="T8" fmla="*/ 1844754668 w 2437"/>
                <a:gd name="T9" fmla="*/ 345260491 h 873"/>
                <a:gd name="T10" fmla="*/ 2147483647 w 2437"/>
                <a:gd name="T11" fmla="*/ 320058944 h 873"/>
                <a:gd name="T12" fmla="*/ 2147483647 w 2437"/>
                <a:gd name="T13" fmla="*/ 115927163 h 873"/>
                <a:gd name="T14" fmla="*/ 2147483647 w 2437"/>
                <a:gd name="T15" fmla="*/ 25201553 h 873"/>
                <a:gd name="T16" fmla="*/ 2147483647 w 2437"/>
                <a:gd name="T17" fmla="*/ 166330256 h 873"/>
                <a:gd name="T18" fmla="*/ 2147483647 w 2437"/>
                <a:gd name="T19" fmla="*/ 546872961 h 873"/>
                <a:gd name="T20" fmla="*/ 2147483647 w 2437"/>
                <a:gd name="T21" fmla="*/ 1285279261 h 873"/>
                <a:gd name="T22" fmla="*/ 2147483647 w 2437"/>
                <a:gd name="T23" fmla="*/ 2061487286 h 873"/>
                <a:gd name="T24" fmla="*/ 2147483647 w 2437"/>
                <a:gd name="T25" fmla="*/ 2147483647 h 873"/>
                <a:gd name="T26" fmla="*/ 2147483647 w 2437"/>
                <a:gd name="T27" fmla="*/ 1945560173 h 873"/>
                <a:gd name="T28" fmla="*/ 2147483647 w 2437"/>
                <a:gd name="T29" fmla="*/ 1514612539 h 873"/>
                <a:gd name="T30" fmla="*/ 2147483647 w 2437"/>
                <a:gd name="T31" fmla="*/ 1310480808 h 873"/>
                <a:gd name="T32" fmla="*/ 2147483647 w 2437"/>
                <a:gd name="T33" fmla="*/ 1260077715 h 873"/>
                <a:gd name="T34" fmla="*/ 2147483647 w 2437"/>
                <a:gd name="T35" fmla="*/ 1272677694 h 873"/>
                <a:gd name="T36" fmla="*/ 2147483647 w 2437"/>
                <a:gd name="T37" fmla="*/ 1247476148 h 873"/>
                <a:gd name="T38" fmla="*/ 1844754668 w 2437"/>
                <a:gd name="T39" fmla="*/ 1068545963 h 873"/>
                <a:gd name="T40" fmla="*/ 1234876624 w 2437"/>
                <a:gd name="T41" fmla="*/ 612396981 h 873"/>
                <a:gd name="T42" fmla="*/ 609877845 w 2437"/>
                <a:gd name="T43" fmla="*/ 864412643 h 873"/>
                <a:gd name="T44" fmla="*/ 0 w 2437"/>
                <a:gd name="T45" fmla="*/ 2137091925 h 8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7"/>
                <a:gd name="T70" fmla="*/ 0 h 873"/>
                <a:gd name="T71" fmla="*/ 2437 w 2437"/>
                <a:gd name="T72" fmla="*/ 873 h 8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7" h="873">
                  <a:moveTo>
                    <a:pt x="0" y="848"/>
                  </a:moveTo>
                  <a:lnTo>
                    <a:pt x="0" y="656"/>
                  </a:lnTo>
                  <a:lnTo>
                    <a:pt x="242" y="5"/>
                  </a:lnTo>
                  <a:lnTo>
                    <a:pt x="490" y="0"/>
                  </a:lnTo>
                  <a:lnTo>
                    <a:pt x="732" y="137"/>
                  </a:lnTo>
                  <a:lnTo>
                    <a:pt x="974" y="127"/>
                  </a:lnTo>
                  <a:lnTo>
                    <a:pt x="1221" y="46"/>
                  </a:lnTo>
                  <a:lnTo>
                    <a:pt x="1463" y="10"/>
                  </a:lnTo>
                  <a:lnTo>
                    <a:pt x="1705" y="66"/>
                  </a:lnTo>
                  <a:lnTo>
                    <a:pt x="1948" y="217"/>
                  </a:lnTo>
                  <a:lnTo>
                    <a:pt x="2195" y="510"/>
                  </a:lnTo>
                  <a:lnTo>
                    <a:pt x="2437" y="818"/>
                  </a:lnTo>
                  <a:lnTo>
                    <a:pt x="2437" y="873"/>
                  </a:lnTo>
                  <a:lnTo>
                    <a:pt x="2195" y="772"/>
                  </a:lnTo>
                  <a:lnTo>
                    <a:pt x="1948" y="601"/>
                  </a:lnTo>
                  <a:lnTo>
                    <a:pt x="1705" y="520"/>
                  </a:lnTo>
                  <a:lnTo>
                    <a:pt x="1463" y="500"/>
                  </a:lnTo>
                  <a:lnTo>
                    <a:pt x="1221" y="505"/>
                  </a:lnTo>
                  <a:lnTo>
                    <a:pt x="974" y="495"/>
                  </a:lnTo>
                  <a:lnTo>
                    <a:pt x="732" y="424"/>
                  </a:lnTo>
                  <a:lnTo>
                    <a:pt x="490" y="243"/>
                  </a:lnTo>
                  <a:lnTo>
                    <a:pt x="242" y="343"/>
                  </a:lnTo>
                  <a:lnTo>
                    <a:pt x="0" y="848"/>
                  </a:lnTo>
                  <a:close/>
                </a:path>
              </a:pathLst>
            </a:custGeom>
            <a:solidFill>
              <a:srgbClr val="99CC00"/>
            </a:solidFill>
            <a:ln w="9525">
              <a:noFill/>
              <a:round/>
              <a:headEnd/>
              <a:tailEnd/>
            </a:ln>
          </p:spPr>
          <p:txBody>
            <a:bodyPr/>
            <a:lstStyle/>
            <a:p>
              <a:endParaRPr lang="en-US"/>
            </a:p>
          </p:txBody>
        </p:sp>
        <p:sp>
          <p:nvSpPr>
            <p:cNvPr id="64541" name="Freeform 32"/>
            <p:cNvSpPr>
              <a:spLocks/>
            </p:cNvSpPr>
            <p:nvPr/>
          </p:nvSpPr>
          <p:spPr bwMode="auto">
            <a:xfrm>
              <a:off x="622300" y="3113088"/>
              <a:ext cx="3868738" cy="1609725"/>
            </a:xfrm>
            <a:custGeom>
              <a:avLst/>
              <a:gdLst>
                <a:gd name="T0" fmla="*/ 0 w 2437"/>
                <a:gd name="T1" fmla="*/ 2147173402 h 1014"/>
                <a:gd name="T2" fmla="*/ 0 w 2437"/>
                <a:gd name="T3" fmla="*/ 2109371861 h 1014"/>
                <a:gd name="T4" fmla="*/ 609877845 w 2437"/>
                <a:gd name="T5" fmla="*/ 163810960 h 1014"/>
                <a:gd name="T6" fmla="*/ 1234876624 w 2437"/>
                <a:gd name="T7" fmla="*/ 0 h 1014"/>
                <a:gd name="T8" fmla="*/ 1844754668 w 2437"/>
                <a:gd name="T9" fmla="*/ 468749148 h 1014"/>
                <a:gd name="T10" fmla="*/ 2147483647 w 2437"/>
                <a:gd name="T11" fmla="*/ 506552276 h 1014"/>
                <a:gd name="T12" fmla="*/ 2147483647 w 2437"/>
                <a:gd name="T13" fmla="*/ 304939726 h 1014"/>
                <a:gd name="T14" fmla="*/ 2147483647 w 2437"/>
                <a:gd name="T15" fmla="*/ 226814107 h 1014"/>
                <a:gd name="T16" fmla="*/ 2147483647 w 2437"/>
                <a:gd name="T17" fmla="*/ 430947607 h 1014"/>
                <a:gd name="T18" fmla="*/ 2147483647 w 2437"/>
                <a:gd name="T19" fmla="*/ 877014561 h 1014"/>
                <a:gd name="T20" fmla="*/ 2147483647 w 2437"/>
                <a:gd name="T21" fmla="*/ 1612900009 h 1014"/>
                <a:gd name="T22" fmla="*/ 2147483647 w 2437"/>
                <a:gd name="T23" fmla="*/ 2147483647 h 1014"/>
                <a:gd name="T24" fmla="*/ 2147483647 w 2437"/>
                <a:gd name="T25" fmla="*/ 2147483647 h 1014"/>
                <a:gd name="T26" fmla="*/ 2147483647 w 2437"/>
                <a:gd name="T27" fmla="*/ 1779230678 h 1014"/>
                <a:gd name="T28" fmla="*/ 2147483647 w 2437"/>
                <a:gd name="T29" fmla="*/ 1040825471 h 1014"/>
                <a:gd name="T30" fmla="*/ 2147483647 w 2437"/>
                <a:gd name="T31" fmla="*/ 660280977 h 1014"/>
                <a:gd name="T32" fmla="*/ 2147483647 w 2437"/>
                <a:gd name="T33" fmla="*/ 519152261 h 1014"/>
                <a:gd name="T34" fmla="*/ 2147483647 w 2437"/>
                <a:gd name="T35" fmla="*/ 609877864 h 1014"/>
                <a:gd name="T36" fmla="*/ 2147483647 w 2437"/>
                <a:gd name="T37" fmla="*/ 814011265 h 1014"/>
                <a:gd name="T38" fmla="*/ 1844754668 w 2437"/>
                <a:gd name="T39" fmla="*/ 839213020 h 1014"/>
                <a:gd name="T40" fmla="*/ 1234876624 w 2437"/>
                <a:gd name="T41" fmla="*/ 493950705 h 1014"/>
                <a:gd name="T42" fmla="*/ 609877845 w 2437"/>
                <a:gd name="T43" fmla="*/ 506552276 h 1014"/>
                <a:gd name="T44" fmla="*/ 0 w 2437"/>
                <a:gd name="T45" fmla="*/ 2147173402 h 10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7"/>
                <a:gd name="T70" fmla="*/ 0 h 1014"/>
                <a:gd name="T71" fmla="*/ 2437 w 2437"/>
                <a:gd name="T72" fmla="*/ 1014 h 10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7" h="1014">
                  <a:moveTo>
                    <a:pt x="0" y="852"/>
                  </a:moveTo>
                  <a:lnTo>
                    <a:pt x="0" y="837"/>
                  </a:lnTo>
                  <a:lnTo>
                    <a:pt x="242" y="65"/>
                  </a:lnTo>
                  <a:lnTo>
                    <a:pt x="490" y="0"/>
                  </a:lnTo>
                  <a:lnTo>
                    <a:pt x="732" y="186"/>
                  </a:lnTo>
                  <a:lnTo>
                    <a:pt x="974" y="201"/>
                  </a:lnTo>
                  <a:lnTo>
                    <a:pt x="1221" y="121"/>
                  </a:lnTo>
                  <a:lnTo>
                    <a:pt x="1463" y="90"/>
                  </a:lnTo>
                  <a:lnTo>
                    <a:pt x="1705" y="171"/>
                  </a:lnTo>
                  <a:lnTo>
                    <a:pt x="1948" y="348"/>
                  </a:lnTo>
                  <a:lnTo>
                    <a:pt x="2195" y="640"/>
                  </a:lnTo>
                  <a:lnTo>
                    <a:pt x="2437" y="1004"/>
                  </a:lnTo>
                  <a:lnTo>
                    <a:pt x="2437" y="1014"/>
                  </a:lnTo>
                  <a:lnTo>
                    <a:pt x="2195" y="706"/>
                  </a:lnTo>
                  <a:lnTo>
                    <a:pt x="1948" y="413"/>
                  </a:lnTo>
                  <a:lnTo>
                    <a:pt x="1705" y="262"/>
                  </a:lnTo>
                  <a:lnTo>
                    <a:pt x="1463" y="206"/>
                  </a:lnTo>
                  <a:lnTo>
                    <a:pt x="1221" y="242"/>
                  </a:lnTo>
                  <a:lnTo>
                    <a:pt x="974" y="323"/>
                  </a:lnTo>
                  <a:lnTo>
                    <a:pt x="732" y="333"/>
                  </a:lnTo>
                  <a:lnTo>
                    <a:pt x="490" y="196"/>
                  </a:lnTo>
                  <a:lnTo>
                    <a:pt x="242" y="201"/>
                  </a:lnTo>
                  <a:lnTo>
                    <a:pt x="0" y="852"/>
                  </a:lnTo>
                  <a:close/>
                </a:path>
              </a:pathLst>
            </a:custGeom>
            <a:solidFill>
              <a:srgbClr val="808000"/>
            </a:solidFill>
            <a:ln w="9525">
              <a:noFill/>
              <a:round/>
              <a:headEnd/>
              <a:tailEnd/>
            </a:ln>
          </p:spPr>
          <p:txBody>
            <a:bodyPr/>
            <a:lstStyle/>
            <a:p>
              <a:endParaRPr lang="en-US"/>
            </a:p>
          </p:txBody>
        </p:sp>
        <p:sp>
          <p:nvSpPr>
            <p:cNvPr id="64542" name="Freeform 33"/>
            <p:cNvSpPr>
              <a:spLocks/>
            </p:cNvSpPr>
            <p:nvPr/>
          </p:nvSpPr>
          <p:spPr bwMode="auto">
            <a:xfrm>
              <a:off x="622300" y="3810000"/>
              <a:ext cx="3868738" cy="1047750"/>
            </a:xfrm>
            <a:custGeom>
              <a:avLst/>
              <a:gdLst>
                <a:gd name="T0" fmla="*/ 0 w 2437"/>
                <a:gd name="T1" fmla="*/ 1663302907 h 660"/>
                <a:gd name="T2" fmla="*/ 0 w 2437"/>
                <a:gd name="T3" fmla="*/ 1524695158 h 660"/>
                <a:gd name="T4" fmla="*/ 609877845 w 2437"/>
                <a:gd name="T5" fmla="*/ 252015631 h 660"/>
                <a:gd name="T6" fmla="*/ 1234876624 w 2437"/>
                <a:gd name="T7" fmla="*/ 0 h 660"/>
                <a:gd name="T8" fmla="*/ 1844754668 w 2437"/>
                <a:gd name="T9" fmla="*/ 456149105 h 660"/>
                <a:gd name="T10" fmla="*/ 2147483647 w 2437"/>
                <a:gd name="T11" fmla="*/ 635079339 h 660"/>
                <a:gd name="T12" fmla="*/ 2147483647 w 2437"/>
                <a:gd name="T13" fmla="*/ 660280892 h 660"/>
                <a:gd name="T14" fmla="*/ 2147483647 w 2437"/>
                <a:gd name="T15" fmla="*/ 647680909 h 660"/>
                <a:gd name="T16" fmla="*/ 2147483647 w 2437"/>
                <a:gd name="T17" fmla="*/ 698084015 h 660"/>
                <a:gd name="T18" fmla="*/ 2147483647 w 2437"/>
                <a:gd name="T19" fmla="*/ 902216001 h 660"/>
                <a:gd name="T20" fmla="*/ 2147483647 w 2437"/>
                <a:gd name="T21" fmla="*/ 1333163354 h 660"/>
                <a:gd name="T22" fmla="*/ 2147483647 w 2437"/>
                <a:gd name="T23" fmla="*/ 1587698247 h 660"/>
                <a:gd name="T24" fmla="*/ 2147483647 w 2437"/>
                <a:gd name="T25" fmla="*/ 1663302907 h 660"/>
                <a:gd name="T26" fmla="*/ 2147483647 w 2437"/>
                <a:gd name="T27" fmla="*/ 1663302907 h 660"/>
                <a:gd name="T28" fmla="*/ 2147483647 w 2437"/>
                <a:gd name="T29" fmla="*/ 1663302907 h 660"/>
                <a:gd name="T30" fmla="*/ 2147483647 w 2437"/>
                <a:gd name="T31" fmla="*/ 1663302907 h 660"/>
                <a:gd name="T32" fmla="*/ 2147483647 w 2437"/>
                <a:gd name="T33" fmla="*/ 1663302907 h 660"/>
                <a:gd name="T34" fmla="*/ 2147483647 w 2437"/>
                <a:gd name="T35" fmla="*/ 1663302907 h 660"/>
                <a:gd name="T36" fmla="*/ 2147483647 w 2437"/>
                <a:gd name="T37" fmla="*/ 1663302907 h 660"/>
                <a:gd name="T38" fmla="*/ 1844754668 w 2437"/>
                <a:gd name="T39" fmla="*/ 1663302907 h 660"/>
                <a:gd name="T40" fmla="*/ 1234876624 w 2437"/>
                <a:gd name="T41" fmla="*/ 1663302907 h 660"/>
                <a:gd name="T42" fmla="*/ 609877845 w 2437"/>
                <a:gd name="T43" fmla="*/ 1663302907 h 660"/>
                <a:gd name="T44" fmla="*/ 0 w 2437"/>
                <a:gd name="T45" fmla="*/ 1663302907 h 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7"/>
                <a:gd name="T70" fmla="*/ 0 h 660"/>
                <a:gd name="T71" fmla="*/ 2437 w 2437"/>
                <a:gd name="T72" fmla="*/ 660 h 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7" h="660">
                  <a:moveTo>
                    <a:pt x="0" y="660"/>
                  </a:moveTo>
                  <a:lnTo>
                    <a:pt x="0" y="605"/>
                  </a:lnTo>
                  <a:lnTo>
                    <a:pt x="242" y="100"/>
                  </a:lnTo>
                  <a:lnTo>
                    <a:pt x="490" y="0"/>
                  </a:lnTo>
                  <a:lnTo>
                    <a:pt x="732" y="181"/>
                  </a:lnTo>
                  <a:lnTo>
                    <a:pt x="974" y="252"/>
                  </a:lnTo>
                  <a:lnTo>
                    <a:pt x="1221" y="262"/>
                  </a:lnTo>
                  <a:lnTo>
                    <a:pt x="1463" y="257"/>
                  </a:lnTo>
                  <a:lnTo>
                    <a:pt x="1705" y="277"/>
                  </a:lnTo>
                  <a:lnTo>
                    <a:pt x="1948" y="358"/>
                  </a:lnTo>
                  <a:lnTo>
                    <a:pt x="2195" y="529"/>
                  </a:lnTo>
                  <a:lnTo>
                    <a:pt x="2437" y="630"/>
                  </a:lnTo>
                  <a:lnTo>
                    <a:pt x="2437" y="660"/>
                  </a:lnTo>
                  <a:lnTo>
                    <a:pt x="2195" y="660"/>
                  </a:lnTo>
                  <a:lnTo>
                    <a:pt x="1948" y="660"/>
                  </a:lnTo>
                  <a:lnTo>
                    <a:pt x="1705" y="660"/>
                  </a:lnTo>
                  <a:lnTo>
                    <a:pt x="1463" y="660"/>
                  </a:lnTo>
                  <a:lnTo>
                    <a:pt x="1221" y="660"/>
                  </a:lnTo>
                  <a:lnTo>
                    <a:pt x="974" y="660"/>
                  </a:lnTo>
                  <a:lnTo>
                    <a:pt x="732" y="660"/>
                  </a:lnTo>
                  <a:lnTo>
                    <a:pt x="490" y="660"/>
                  </a:lnTo>
                  <a:lnTo>
                    <a:pt x="242" y="660"/>
                  </a:lnTo>
                  <a:lnTo>
                    <a:pt x="0" y="660"/>
                  </a:lnTo>
                </a:path>
              </a:pathLst>
            </a:custGeom>
            <a:noFill/>
            <a:ln w="7938">
              <a:solidFill>
                <a:srgbClr val="000000"/>
              </a:solidFill>
              <a:prstDash val="solid"/>
              <a:round/>
              <a:headEnd/>
              <a:tailEnd/>
            </a:ln>
          </p:spPr>
          <p:txBody>
            <a:bodyPr/>
            <a:lstStyle/>
            <a:p>
              <a:endParaRPr lang="en-US"/>
            </a:p>
          </p:txBody>
        </p:sp>
        <p:sp>
          <p:nvSpPr>
            <p:cNvPr id="64543" name="Freeform 34"/>
            <p:cNvSpPr>
              <a:spLocks/>
            </p:cNvSpPr>
            <p:nvPr/>
          </p:nvSpPr>
          <p:spPr bwMode="auto">
            <a:xfrm>
              <a:off x="622300" y="3424238"/>
              <a:ext cx="3868738" cy="1385887"/>
            </a:xfrm>
            <a:custGeom>
              <a:avLst/>
              <a:gdLst>
                <a:gd name="T0" fmla="*/ 0 w 2437"/>
                <a:gd name="T1" fmla="*/ 2137091925 h 873"/>
                <a:gd name="T2" fmla="*/ 0 w 2437"/>
                <a:gd name="T3" fmla="*/ 1653221838 h 873"/>
                <a:gd name="T4" fmla="*/ 609877845 w 2437"/>
                <a:gd name="T5" fmla="*/ 12599983 h 873"/>
                <a:gd name="T6" fmla="*/ 1234876624 w 2437"/>
                <a:gd name="T7" fmla="*/ 0 h 873"/>
                <a:gd name="T8" fmla="*/ 1844754668 w 2437"/>
                <a:gd name="T9" fmla="*/ 345260491 h 873"/>
                <a:gd name="T10" fmla="*/ 2147483647 w 2437"/>
                <a:gd name="T11" fmla="*/ 320058944 h 873"/>
                <a:gd name="T12" fmla="*/ 2147483647 w 2437"/>
                <a:gd name="T13" fmla="*/ 115927163 h 873"/>
                <a:gd name="T14" fmla="*/ 2147483647 w 2437"/>
                <a:gd name="T15" fmla="*/ 25201553 h 873"/>
                <a:gd name="T16" fmla="*/ 2147483647 w 2437"/>
                <a:gd name="T17" fmla="*/ 166330256 h 873"/>
                <a:gd name="T18" fmla="*/ 2147483647 w 2437"/>
                <a:gd name="T19" fmla="*/ 546872961 h 873"/>
                <a:gd name="T20" fmla="*/ 2147483647 w 2437"/>
                <a:gd name="T21" fmla="*/ 1285279261 h 873"/>
                <a:gd name="T22" fmla="*/ 2147483647 w 2437"/>
                <a:gd name="T23" fmla="*/ 2061487286 h 873"/>
                <a:gd name="T24" fmla="*/ 2147483647 w 2437"/>
                <a:gd name="T25" fmla="*/ 2147483647 h 873"/>
                <a:gd name="T26" fmla="*/ 2147483647 w 2437"/>
                <a:gd name="T27" fmla="*/ 1945560173 h 873"/>
                <a:gd name="T28" fmla="*/ 2147483647 w 2437"/>
                <a:gd name="T29" fmla="*/ 1514612539 h 873"/>
                <a:gd name="T30" fmla="*/ 2147483647 w 2437"/>
                <a:gd name="T31" fmla="*/ 1310480808 h 873"/>
                <a:gd name="T32" fmla="*/ 2147483647 w 2437"/>
                <a:gd name="T33" fmla="*/ 1260077715 h 873"/>
                <a:gd name="T34" fmla="*/ 2147483647 w 2437"/>
                <a:gd name="T35" fmla="*/ 1272677694 h 873"/>
                <a:gd name="T36" fmla="*/ 2147483647 w 2437"/>
                <a:gd name="T37" fmla="*/ 1247476148 h 873"/>
                <a:gd name="T38" fmla="*/ 1844754668 w 2437"/>
                <a:gd name="T39" fmla="*/ 1068545963 h 873"/>
                <a:gd name="T40" fmla="*/ 1234876624 w 2437"/>
                <a:gd name="T41" fmla="*/ 612396981 h 873"/>
                <a:gd name="T42" fmla="*/ 609877845 w 2437"/>
                <a:gd name="T43" fmla="*/ 864412643 h 873"/>
                <a:gd name="T44" fmla="*/ 0 w 2437"/>
                <a:gd name="T45" fmla="*/ 2137091925 h 8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7"/>
                <a:gd name="T70" fmla="*/ 0 h 873"/>
                <a:gd name="T71" fmla="*/ 2437 w 2437"/>
                <a:gd name="T72" fmla="*/ 873 h 8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7" h="873">
                  <a:moveTo>
                    <a:pt x="0" y="848"/>
                  </a:moveTo>
                  <a:lnTo>
                    <a:pt x="0" y="656"/>
                  </a:lnTo>
                  <a:lnTo>
                    <a:pt x="242" y="5"/>
                  </a:lnTo>
                  <a:lnTo>
                    <a:pt x="490" y="0"/>
                  </a:lnTo>
                  <a:lnTo>
                    <a:pt x="732" y="137"/>
                  </a:lnTo>
                  <a:lnTo>
                    <a:pt x="974" y="127"/>
                  </a:lnTo>
                  <a:lnTo>
                    <a:pt x="1221" y="46"/>
                  </a:lnTo>
                  <a:lnTo>
                    <a:pt x="1463" y="10"/>
                  </a:lnTo>
                  <a:lnTo>
                    <a:pt x="1705" y="66"/>
                  </a:lnTo>
                  <a:lnTo>
                    <a:pt x="1948" y="217"/>
                  </a:lnTo>
                  <a:lnTo>
                    <a:pt x="2195" y="510"/>
                  </a:lnTo>
                  <a:lnTo>
                    <a:pt x="2437" y="818"/>
                  </a:lnTo>
                  <a:lnTo>
                    <a:pt x="2437" y="873"/>
                  </a:lnTo>
                  <a:lnTo>
                    <a:pt x="2195" y="772"/>
                  </a:lnTo>
                  <a:lnTo>
                    <a:pt x="1948" y="601"/>
                  </a:lnTo>
                  <a:lnTo>
                    <a:pt x="1705" y="520"/>
                  </a:lnTo>
                  <a:lnTo>
                    <a:pt x="1463" y="500"/>
                  </a:lnTo>
                  <a:lnTo>
                    <a:pt x="1221" y="505"/>
                  </a:lnTo>
                  <a:lnTo>
                    <a:pt x="974" y="495"/>
                  </a:lnTo>
                  <a:lnTo>
                    <a:pt x="732" y="424"/>
                  </a:lnTo>
                  <a:lnTo>
                    <a:pt x="490" y="243"/>
                  </a:lnTo>
                  <a:lnTo>
                    <a:pt x="242" y="343"/>
                  </a:lnTo>
                  <a:lnTo>
                    <a:pt x="0" y="848"/>
                  </a:lnTo>
                </a:path>
              </a:pathLst>
            </a:custGeom>
            <a:noFill/>
            <a:ln w="7938">
              <a:solidFill>
                <a:srgbClr val="000000"/>
              </a:solidFill>
              <a:prstDash val="solid"/>
              <a:round/>
              <a:headEnd/>
              <a:tailEnd/>
            </a:ln>
          </p:spPr>
          <p:txBody>
            <a:bodyPr/>
            <a:lstStyle/>
            <a:p>
              <a:endParaRPr lang="en-US"/>
            </a:p>
          </p:txBody>
        </p:sp>
        <p:sp>
          <p:nvSpPr>
            <p:cNvPr id="64544" name="Freeform 35"/>
            <p:cNvSpPr>
              <a:spLocks/>
            </p:cNvSpPr>
            <p:nvPr/>
          </p:nvSpPr>
          <p:spPr bwMode="auto">
            <a:xfrm>
              <a:off x="622300" y="3113088"/>
              <a:ext cx="3868738" cy="1609725"/>
            </a:xfrm>
            <a:custGeom>
              <a:avLst/>
              <a:gdLst>
                <a:gd name="T0" fmla="*/ 0 w 2437"/>
                <a:gd name="T1" fmla="*/ 2147173402 h 1014"/>
                <a:gd name="T2" fmla="*/ 0 w 2437"/>
                <a:gd name="T3" fmla="*/ 2109371861 h 1014"/>
                <a:gd name="T4" fmla="*/ 609877845 w 2437"/>
                <a:gd name="T5" fmla="*/ 163810960 h 1014"/>
                <a:gd name="T6" fmla="*/ 1234876624 w 2437"/>
                <a:gd name="T7" fmla="*/ 0 h 1014"/>
                <a:gd name="T8" fmla="*/ 1844754668 w 2437"/>
                <a:gd name="T9" fmla="*/ 468749148 h 1014"/>
                <a:gd name="T10" fmla="*/ 2147483647 w 2437"/>
                <a:gd name="T11" fmla="*/ 506552276 h 1014"/>
                <a:gd name="T12" fmla="*/ 2147483647 w 2437"/>
                <a:gd name="T13" fmla="*/ 304939726 h 1014"/>
                <a:gd name="T14" fmla="*/ 2147483647 w 2437"/>
                <a:gd name="T15" fmla="*/ 226814107 h 1014"/>
                <a:gd name="T16" fmla="*/ 2147483647 w 2437"/>
                <a:gd name="T17" fmla="*/ 430947607 h 1014"/>
                <a:gd name="T18" fmla="*/ 2147483647 w 2437"/>
                <a:gd name="T19" fmla="*/ 877014561 h 1014"/>
                <a:gd name="T20" fmla="*/ 2147483647 w 2437"/>
                <a:gd name="T21" fmla="*/ 1612900009 h 1014"/>
                <a:gd name="T22" fmla="*/ 2147483647 w 2437"/>
                <a:gd name="T23" fmla="*/ 2147483647 h 1014"/>
                <a:gd name="T24" fmla="*/ 2147483647 w 2437"/>
                <a:gd name="T25" fmla="*/ 2147483647 h 1014"/>
                <a:gd name="T26" fmla="*/ 2147483647 w 2437"/>
                <a:gd name="T27" fmla="*/ 1779230678 h 1014"/>
                <a:gd name="T28" fmla="*/ 2147483647 w 2437"/>
                <a:gd name="T29" fmla="*/ 1040825471 h 1014"/>
                <a:gd name="T30" fmla="*/ 2147483647 w 2437"/>
                <a:gd name="T31" fmla="*/ 660280977 h 1014"/>
                <a:gd name="T32" fmla="*/ 2147483647 w 2437"/>
                <a:gd name="T33" fmla="*/ 519152261 h 1014"/>
                <a:gd name="T34" fmla="*/ 2147483647 w 2437"/>
                <a:gd name="T35" fmla="*/ 609877864 h 1014"/>
                <a:gd name="T36" fmla="*/ 2147483647 w 2437"/>
                <a:gd name="T37" fmla="*/ 814011265 h 1014"/>
                <a:gd name="T38" fmla="*/ 1844754668 w 2437"/>
                <a:gd name="T39" fmla="*/ 839213020 h 1014"/>
                <a:gd name="T40" fmla="*/ 1234876624 w 2437"/>
                <a:gd name="T41" fmla="*/ 493950705 h 1014"/>
                <a:gd name="T42" fmla="*/ 609877845 w 2437"/>
                <a:gd name="T43" fmla="*/ 506552276 h 1014"/>
                <a:gd name="T44" fmla="*/ 0 w 2437"/>
                <a:gd name="T45" fmla="*/ 2147173402 h 10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7"/>
                <a:gd name="T70" fmla="*/ 0 h 1014"/>
                <a:gd name="T71" fmla="*/ 2437 w 2437"/>
                <a:gd name="T72" fmla="*/ 1014 h 10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7" h="1014">
                  <a:moveTo>
                    <a:pt x="0" y="852"/>
                  </a:moveTo>
                  <a:lnTo>
                    <a:pt x="0" y="837"/>
                  </a:lnTo>
                  <a:lnTo>
                    <a:pt x="242" y="65"/>
                  </a:lnTo>
                  <a:lnTo>
                    <a:pt x="490" y="0"/>
                  </a:lnTo>
                  <a:lnTo>
                    <a:pt x="732" y="186"/>
                  </a:lnTo>
                  <a:lnTo>
                    <a:pt x="974" y="201"/>
                  </a:lnTo>
                  <a:lnTo>
                    <a:pt x="1221" y="121"/>
                  </a:lnTo>
                  <a:lnTo>
                    <a:pt x="1463" y="90"/>
                  </a:lnTo>
                  <a:lnTo>
                    <a:pt x="1705" y="171"/>
                  </a:lnTo>
                  <a:lnTo>
                    <a:pt x="1948" y="348"/>
                  </a:lnTo>
                  <a:lnTo>
                    <a:pt x="2195" y="640"/>
                  </a:lnTo>
                  <a:lnTo>
                    <a:pt x="2437" y="1004"/>
                  </a:lnTo>
                  <a:lnTo>
                    <a:pt x="2437" y="1014"/>
                  </a:lnTo>
                  <a:lnTo>
                    <a:pt x="2195" y="706"/>
                  </a:lnTo>
                  <a:lnTo>
                    <a:pt x="1948" y="413"/>
                  </a:lnTo>
                  <a:lnTo>
                    <a:pt x="1705" y="262"/>
                  </a:lnTo>
                  <a:lnTo>
                    <a:pt x="1463" y="206"/>
                  </a:lnTo>
                  <a:lnTo>
                    <a:pt x="1221" y="242"/>
                  </a:lnTo>
                  <a:lnTo>
                    <a:pt x="974" y="323"/>
                  </a:lnTo>
                  <a:lnTo>
                    <a:pt x="732" y="333"/>
                  </a:lnTo>
                  <a:lnTo>
                    <a:pt x="490" y="196"/>
                  </a:lnTo>
                  <a:lnTo>
                    <a:pt x="242" y="201"/>
                  </a:lnTo>
                  <a:lnTo>
                    <a:pt x="0" y="852"/>
                  </a:lnTo>
                </a:path>
              </a:pathLst>
            </a:custGeom>
            <a:noFill/>
            <a:ln w="7938">
              <a:solidFill>
                <a:srgbClr val="000000"/>
              </a:solidFill>
              <a:prstDash val="solid"/>
              <a:round/>
              <a:headEnd/>
              <a:tailEnd/>
            </a:ln>
          </p:spPr>
          <p:txBody>
            <a:bodyPr/>
            <a:lstStyle/>
            <a:p>
              <a:endParaRPr lang="en-US"/>
            </a:p>
          </p:txBody>
        </p:sp>
        <p:sp>
          <p:nvSpPr>
            <p:cNvPr id="64545" name="Line 36"/>
            <p:cNvSpPr>
              <a:spLocks noChangeShapeType="1"/>
            </p:cNvSpPr>
            <p:nvPr/>
          </p:nvSpPr>
          <p:spPr bwMode="auto">
            <a:xfrm>
              <a:off x="622300" y="2416175"/>
              <a:ext cx="0" cy="2441575"/>
            </a:xfrm>
            <a:prstGeom prst="line">
              <a:avLst/>
            </a:prstGeom>
            <a:noFill/>
            <a:ln w="0">
              <a:solidFill>
                <a:srgbClr val="000000"/>
              </a:solidFill>
              <a:round/>
              <a:headEnd/>
              <a:tailEnd/>
            </a:ln>
          </p:spPr>
          <p:txBody>
            <a:bodyPr/>
            <a:lstStyle/>
            <a:p>
              <a:endParaRPr lang="en-US"/>
            </a:p>
          </p:txBody>
        </p:sp>
        <p:sp>
          <p:nvSpPr>
            <p:cNvPr id="64546" name="Line 37"/>
            <p:cNvSpPr>
              <a:spLocks noChangeShapeType="1"/>
            </p:cNvSpPr>
            <p:nvPr/>
          </p:nvSpPr>
          <p:spPr bwMode="auto">
            <a:xfrm>
              <a:off x="622300" y="4857750"/>
              <a:ext cx="33338" cy="0"/>
            </a:xfrm>
            <a:prstGeom prst="line">
              <a:avLst/>
            </a:prstGeom>
            <a:noFill/>
            <a:ln w="0">
              <a:solidFill>
                <a:srgbClr val="000000"/>
              </a:solidFill>
              <a:round/>
              <a:headEnd/>
              <a:tailEnd/>
            </a:ln>
          </p:spPr>
          <p:txBody>
            <a:bodyPr/>
            <a:lstStyle/>
            <a:p>
              <a:endParaRPr lang="en-US"/>
            </a:p>
          </p:txBody>
        </p:sp>
        <p:sp>
          <p:nvSpPr>
            <p:cNvPr id="64547" name="Line 38"/>
            <p:cNvSpPr>
              <a:spLocks noChangeShapeType="1"/>
            </p:cNvSpPr>
            <p:nvPr/>
          </p:nvSpPr>
          <p:spPr bwMode="auto">
            <a:xfrm>
              <a:off x="622300" y="4618038"/>
              <a:ext cx="33338" cy="0"/>
            </a:xfrm>
            <a:prstGeom prst="line">
              <a:avLst/>
            </a:prstGeom>
            <a:noFill/>
            <a:ln w="0">
              <a:solidFill>
                <a:srgbClr val="000000"/>
              </a:solidFill>
              <a:round/>
              <a:headEnd/>
              <a:tailEnd/>
            </a:ln>
          </p:spPr>
          <p:txBody>
            <a:bodyPr/>
            <a:lstStyle/>
            <a:p>
              <a:endParaRPr lang="en-US"/>
            </a:p>
          </p:txBody>
        </p:sp>
        <p:sp>
          <p:nvSpPr>
            <p:cNvPr id="64548" name="Line 39"/>
            <p:cNvSpPr>
              <a:spLocks noChangeShapeType="1"/>
            </p:cNvSpPr>
            <p:nvPr/>
          </p:nvSpPr>
          <p:spPr bwMode="auto">
            <a:xfrm>
              <a:off x="622300" y="4370388"/>
              <a:ext cx="33338" cy="0"/>
            </a:xfrm>
            <a:prstGeom prst="line">
              <a:avLst/>
            </a:prstGeom>
            <a:noFill/>
            <a:ln w="0">
              <a:solidFill>
                <a:srgbClr val="000000"/>
              </a:solidFill>
              <a:round/>
              <a:headEnd/>
              <a:tailEnd/>
            </a:ln>
          </p:spPr>
          <p:txBody>
            <a:bodyPr/>
            <a:lstStyle/>
            <a:p>
              <a:endParaRPr lang="en-US"/>
            </a:p>
          </p:txBody>
        </p:sp>
        <p:sp>
          <p:nvSpPr>
            <p:cNvPr id="64549" name="Line 40"/>
            <p:cNvSpPr>
              <a:spLocks noChangeShapeType="1"/>
            </p:cNvSpPr>
            <p:nvPr/>
          </p:nvSpPr>
          <p:spPr bwMode="auto">
            <a:xfrm>
              <a:off x="622300" y="4129088"/>
              <a:ext cx="33338" cy="0"/>
            </a:xfrm>
            <a:prstGeom prst="line">
              <a:avLst/>
            </a:prstGeom>
            <a:noFill/>
            <a:ln w="0">
              <a:solidFill>
                <a:srgbClr val="000000"/>
              </a:solidFill>
              <a:round/>
              <a:headEnd/>
              <a:tailEnd/>
            </a:ln>
          </p:spPr>
          <p:txBody>
            <a:bodyPr/>
            <a:lstStyle/>
            <a:p>
              <a:endParaRPr lang="en-US"/>
            </a:p>
          </p:txBody>
        </p:sp>
        <p:sp>
          <p:nvSpPr>
            <p:cNvPr id="64550" name="Line 41"/>
            <p:cNvSpPr>
              <a:spLocks noChangeShapeType="1"/>
            </p:cNvSpPr>
            <p:nvPr/>
          </p:nvSpPr>
          <p:spPr bwMode="auto">
            <a:xfrm>
              <a:off x="622300" y="3881438"/>
              <a:ext cx="33338" cy="0"/>
            </a:xfrm>
            <a:prstGeom prst="line">
              <a:avLst/>
            </a:prstGeom>
            <a:noFill/>
            <a:ln w="0">
              <a:solidFill>
                <a:srgbClr val="000000"/>
              </a:solidFill>
              <a:round/>
              <a:headEnd/>
              <a:tailEnd/>
            </a:ln>
          </p:spPr>
          <p:txBody>
            <a:bodyPr/>
            <a:lstStyle/>
            <a:p>
              <a:endParaRPr lang="en-US"/>
            </a:p>
          </p:txBody>
        </p:sp>
        <p:sp>
          <p:nvSpPr>
            <p:cNvPr id="64551" name="Line 48"/>
            <p:cNvSpPr>
              <a:spLocks noChangeShapeType="1"/>
            </p:cNvSpPr>
            <p:nvPr/>
          </p:nvSpPr>
          <p:spPr bwMode="auto">
            <a:xfrm>
              <a:off x="622300" y="4857750"/>
              <a:ext cx="3868738" cy="0"/>
            </a:xfrm>
            <a:prstGeom prst="line">
              <a:avLst/>
            </a:prstGeom>
            <a:noFill/>
            <a:ln w="0">
              <a:solidFill>
                <a:srgbClr val="000000"/>
              </a:solidFill>
              <a:round/>
              <a:headEnd/>
              <a:tailEnd/>
            </a:ln>
          </p:spPr>
          <p:txBody>
            <a:bodyPr/>
            <a:lstStyle/>
            <a:p>
              <a:endParaRPr lang="en-US"/>
            </a:p>
          </p:txBody>
        </p:sp>
        <p:sp>
          <p:nvSpPr>
            <p:cNvPr id="64552" name="Line 49"/>
            <p:cNvSpPr>
              <a:spLocks noChangeShapeType="1"/>
            </p:cNvSpPr>
            <p:nvPr/>
          </p:nvSpPr>
          <p:spPr bwMode="auto">
            <a:xfrm flipV="1">
              <a:off x="622300" y="4826000"/>
              <a:ext cx="0" cy="31750"/>
            </a:xfrm>
            <a:prstGeom prst="line">
              <a:avLst/>
            </a:prstGeom>
            <a:noFill/>
            <a:ln w="0">
              <a:solidFill>
                <a:srgbClr val="000000"/>
              </a:solidFill>
              <a:round/>
              <a:headEnd/>
              <a:tailEnd/>
            </a:ln>
          </p:spPr>
          <p:txBody>
            <a:bodyPr/>
            <a:lstStyle/>
            <a:p>
              <a:endParaRPr lang="en-US"/>
            </a:p>
          </p:txBody>
        </p:sp>
        <p:sp>
          <p:nvSpPr>
            <p:cNvPr id="64553" name="Line 50"/>
            <p:cNvSpPr>
              <a:spLocks noChangeShapeType="1"/>
            </p:cNvSpPr>
            <p:nvPr/>
          </p:nvSpPr>
          <p:spPr bwMode="auto">
            <a:xfrm flipV="1">
              <a:off x="1006475" y="4826000"/>
              <a:ext cx="0" cy="31750"/>
            </a:xfrm>
            <a:prstGeom prst="line">
              <a:avLst/>
            </a:prstGeom>
            <a:noFill/>
            <a:ln w="0">
              <a:solidFill>
                <a:srgbClr val="000000"/>
              </a:solidFill>
              <a:round/>
              <a:headEnd/>
              <a:tailEnd/>
            </a:ln>
          </p:spPr>
          <p:txBody>
            <a:bodyPr/>
            <a:lstStyle/>
            <a:p>
              <a:endParaRPr lang="en-US"/>
            </a:p>
          </p:txBody>
        </p:sp>
        <p:sp>
          <p:nvSpPr>
            <p:cNvPr id="64554" name="Line 51"/>
            <p:cNvSpPr>
              <a:spLocks noChangeShapeType="1"/>
            </p:cNvSpPr>
            <p:nvPr/>
          </p:nvSpPr>
          <p:spPr bwMode="auto">
            <a:xfrm flipV="1">
              <a:off x="1400175" y="4826000"/>
              <a:ext cx="0" cy="31750"/>
            </a:xfrm>
            <a:prstGeom prst="line">
              <a:avLst/>
            </a:prstGeom>
            <a:noFill/>
            <a:ln w="0">
              <a:solidFill>
                <a:srgbClr val="000000"/>
              </a:solidFill>
              <a:round/>
              <a:headEnd/>
              <a:tailEnd/>
            </a:ln>
          </p:spPr>
          <p:txBody>
            <a:bodyPr/>
            <a:lstStyle/>
            <a:p>
              <a:endParaRPr lang="en-US"/>
            </a:p>
          </p:txBody>
        </p:sp>
        <p:sp>
          <p:nvSpPr>
            <p:cNvPr id="64555" name="Line 52"/>
            <p:cNvSpPr>
              <a:spLocks noChangeShapeType="1"/>
            </p:cNvSpPr>
            <p:nvPr/>
          </p:nvSpPr>
          <p:spPr bwMode="auto">
            <a:xfrm flipV="1">
              <a:off x="1784350" y="4826000"/>
              <a:ext cx="0" cy="31750"/>
            </a:xfrm>
            <a:prstGeom prst="line">
              <a:avLst/>
            </a:prstGeom>
            <a:noFill/>
            <a:ln w="0">
              <a:solidFill>
                <a:srgbClr val="000000"/>
              </a:solidFill>
              <a:round/>
              <a:headEnd/>
              <a:tailEnd/>
            </a:ln>
          </p:spPr>
          <p:txBody>
            <a:bodyPr/>
            <a:lstStyle/>
            <a:p>
              <a:endParaRPr lang="en-US"/>
            </a:p>
          </p:txBody>
        </p:sp>
        <p:sp>
          <p:nvSpPr>
            <p:cNvPr id="64556" name="Line 53"/>
            <p:cNvSpPr>
              <a:spLocks noChangeShapeType="1"/>
            </p:cNvSpPr>
            <p:nvPr/>
          </p:nvSpPr>
          <p:spPr bwMode="auto">
            <a:xfrm flipV="1">
              <a:off x="2168525" y="4826000"/>
              <a:ext cx="0" cy="31750"/>
            </a:xfrm>
            <a:prstGeom prst="line">
              <a:avLst/>
            </a:prstGeom>
            <a:noFill/>
            <a:ln w="0">
              <a:solidFill>
                <a:srgbClr val="000000"/>
              </a:solidFill>
              <a:round/>
              <a:headEnd/>
              <a:tailEnd/>
            </a:ln>
          </p:spPr>
          <p:txBody>
            <a:bodyPr/>
            <a:lstStyle/>
            <a:p>
              <a:endParaRPr lang="en-US"/>
            </a:p>
          </p:txBody>
        </p:sp>
        <p:sp>
          <p:nvSpPr>
            <p:cNvPr id="64557" name="Line 58"/>
            <p:cNvSpPr>
              <a:spLocks noChangeShapeType="1"/>
            </p:cNvSpPr>
            <p:nvPr/>
          </p:nvSpPr>
          <p:spPr bwMode="auto">
            <a:xfrm flipV="1">
              <a:off x="4106863" y="4826000"/>
              <a:ext cx="0" cy="31750"/>
            </a:xfrm>
            <a:prstGeom prst="line">
              <a:avLst/>
            </a:prstGeom>
            <a:noFill/>
            <a:ln w="0">
              <a:solidFill>
                <a:srgbClr val="000000"/>
              </a:solidFill>
              <a:round/>
              <a:headEnd/>
              <a:tailEnd/>
            </a:ln>
          </p:spPr>
          <p:txBody>
            <a:bodyPr/>
            <a:lstStyle/>
            <a:p>
              <a:endParaRPr lang="en-US"/>
            </a:p>
          </p:txBody>
        </p:sp>
        <p:sp>
          <p:nvSpPr>
            <p:cNvPr id="64558" name="Rectangle 60"/>
            <p:cNvSpPr>
              <a:spLocks noChangeArrowheads="1"/>
            </p:cNvSpPr>
            <p:nvPr/>
          </p:nvSpPr>
          <p:spPr bwMode="auto">
            <a:xfrm>
              <a:off x="911225" y="437038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36.4</a:t>
              </a:r>
              <a:endParaRPr lang="en-US" altLang="ja-JP">
                <a:solidFill>
                  <a:srgbClr val="000000"/>
                </a:solidFill>
              </a:endParaRPr>
            </a:p>
          </p:txBody>
        </p:sp>
        <p:sp>
          <p:nvSpPr>
            <p:cNvPr id="64559" name="Rectangle 61"/>
            <p:cNvSpPr>
              <a:spLocks noChangeArrowheads="1"/>
            </p:cNvSpPr>
            <p:nvPr/>
          </p:nvSpPr>
          <p:spPr bwMode="auto">
            <a:xfrm>
              <a:off x="1303338" y="428942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42.8</a:t>
              </a:r>
              <a:endParaRPr lang="en-US" altLang="ja-JP">
                <a:solidFill>
                  <a:srgbClr val="000000"/>
                </a:solidFill>
              </a:endParaRPr>
            </a:p>
          </p:txBody>
        </p:sp>
        <p:sp>
          <p:nvSpPr>
            <p:cNvPr id="64560" name="Rectangle 62"/>
            <p:cNvSpPr>
              <a:spLocks noChangeArrowheads="1"/>
            </p:cNvSpPr>
            <p:nvPr/>
          </p:nvSpPr>
          <p:spPr bwMode="auto">
            <a:xfrm>
              <a:off x="1687513" y="443388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31.3</a:t>
              </a:r>
              <a:endParaRPr lang="en-US" altLang="ja-JP">
                <a:solidFill>
                  <a:srgbClr val="000000"/>
                </a:solidFill>
              </a:endParaRPr>
            </a:p>
          </p:txBody>
        </p:sp>
        <p:sp>
          <p:nvSpPr>
            <p:cNvPr id="64561" name="Rectangle 63"/>
            <p:cNvSpPr>
              <a:spLocks noChangeArrowheads="1"/>
            </p:cNvSpPr>
            <p:nvPr/>
          </p:nvSpPr>
          <p:spPr bwMode="auto">
            <a:xfrm>
              <a:off x="2071688" y="448945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26.7</a:t>
              </a:r>
              <a:endParaRPr lang="en-US" altLang="ja-JP">
                <a:solidFill>
                  <a:srgbClr val="000000"/>
                </a:solidFill>
              </a:endParaRPr>
            </a:p>
          </p:txBody>
        </p:sp>
        <p:sp>
          <p:nvSpPr>
            <p:cNvPr id="64562" name="Rectangle 64"/>
            <p:cNvSpPr>
              <a:spLocks noChangeArrowheads="1"/>
            </p:cNvSpPr>
            <p:nvPr/>
          </p:nvSpPr>
          <p:spPr bwMode="auto">
            <a:xfrm>
              <a:off x="2465388" y="449738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25.9</a:t>
              </a:r>
              <a:endParaRPr lang="en-US" altLang="ja-JP">
                <a:solidFill>
                  <a:srgbClr val="000000"/>
                </a:solidFill>
              </a:endParaRPr>
            </a:p>
          </p:txBody>
        </p:sp>
        <p:sp>
          <p:nvSpPr>
            <p:cNvPr id="64563" name="Rectangle 68"/>
            <p:cNvSpPr>
              <a:spLocks noChangeArrowheads="1"/>
            </p:cNvSpPr>
            <p:nvPr/>
          </p:nvSpPr>
          <p:spPr bwMode="auto">
            <a:xfrm>
              <a:off x="4041775" y="47069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8.5</a:t>
              </a:r>
              <a:endParaRPr lang="en-US" altLang="ja-JP">
                <a:solidFill>
                  <a:srgbClr val="000000"/>
                </a:solidFill>
              </a:endParaRPr>
            </a:p>
          </p:txBody>
        </p:sp>
        <p:sp>
          <p:nvSpPr>
            <p:cNvPr id="64564" name="Rectangle 72"/>
            <p:cNvSpPr>
              <a:spLocks noChangeArrowheads="1"/>
            </p:cNvSpPr>
            <p:nvPr/>
          </p:nvSpPr>
          <p:spPr bwMode="auto">
            <a:xfrm>
              <a:off x="1687513" y="382587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18.6</a:t>
              </a:r>
              <a:endParaRPr lang="en-US" altLang="ja-JP">
                <a:solidFill>
                  <a:srgbClr val="000000"/>
                </a:solidFill>
              </a:endParaRPr>
            </a:p>
          </p:txBody>
        </p:sp>
        <p:sp>
          <p:nvSpPr>
            <p:cNvPr id="64565" name="Rectangle 73"/>
            <p:cNvSpPr>
              <a:spLocks noChangeArrowheads="1"/>
            </p:cNvSpPr>
            <p:nvPr/>
          </p:nvSpPr>
          <p:spPr bwMode="auto">
            <a:xfrm>
              <a:off x="2071688" y="387350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23.8</a:t>
              </a:r>
              <a:endParaRPr lang="en-US" altLang="ja-JP">
                <a:solidFill>
                  <a:srgbClr val="000000"/>
                </a:solidFill>
              </a:endParaRPr>
            </a:p>
          </p:txBody>
        </p:sp>
        <p:sp>
          <p:nvSpPr>
            <p:cNvPr id="64566" name="Rectangle 74"/>
            <p:cNvSpPr>
              <a:spLocks noChangeArrowheads="1"/>
            </p:cNvSpPr>
            <p:nvPr/>
          </p:nvSpPr>
          <p:spPr bwMode="auto">
            <a:xfrm>
              <a:off x="2465388" y="381793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29.9</a:t>
              </a:r>
              <a:endParaRPr lang="en-US" altLang="ja-JP">
                <a:solidFill>
                  <a:srgbClr val="000000"/>
                </a:solidFill>
              </a:endParaRPr>
            </a:p>
          </p:txBody>
        </p:sp>
        <p:sp>
          <p:nvSpPr>
            <p:cNvPr id="64567" name="Rectangle 78"/>
            <p:cNvSpPr>
              <a:spLocks noChangeArrowheads="1"/>
            </p:cNvSpPr>
            <p:nvPr/>
          </p:nvSpPr>
          <p:spPr bwMode="auto">
            <a:xfrm>
              <a:off x="4010025" y="439420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17.2</a:t>
              </a:r>
              <a:endParaRPr lang="en-US" altLang="ja-JP">
                <a:solidFill>
                  <a:srgbClr val="000000"/>
                </a:solidFill>
              </a:endParaRPr>
            </a:p>
          </p:txBody>
        </p:sp>
        <p:sp>
          <p:nvSpPr>
            <p:cNvPr id="64568" name="Rectangle 79"/>
            <p:cNvSpPr>
              <a:spLocks noChangeArrowheads="1"/>
            </p:cNvSpPr>
            <p:nvPr/>
          </p:nvSpPr>
          <p:spPr bwMode="auto">
            <a:xfrm>
              <a:off x="630238" y="473868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3.7</a:t>
              </a:r>
              <a:endParaRPr lang="en-US" altLang="ja-JP">
                <a:solidFill>
                  <a:srgbClr val="000000"/>
                </a:solidFill>
              </a:endParaRPr>
            </a:p>
          </p:txBody>
        </p:sp>
        <p:sp>
          <p:nvSpPr>
            <p:cNvPr id="64569" name="Rectangle 80"/>
            <p:cNvSpPr>
              <a:spLocks noChangeArrowheads="1"/>
            </p:cNvSpPr>
            <p:nvPr/>
          </p:nvSpPr>
          <p:spPr bwMode="auto">
            <a:xfrm>
              <a:off x="542925" y="44815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12.6</a:t>
              </a:r>
              <a:endParaRPr lang="en-US" altLang="ja-JP">
                <a:solidFill>
                  <a:srgbClr val="000000"/>
                </a:solidFill>
              </a:endParaRPr>
            </a:p>
          </p:txBody>
        </p:sp>
        <p:sp>
          <p:nvSpPr>
            <p:cNvPr id="64570" name="Rectangle 83"/>
            <p:cNvSpPr>
              <a:spLocks noChangeArrowheads="1"/>
            </p:cNvSpPr>
            <p:nvPr/>
          </p:nvSpPr>
          <p:spPr bwMode="auto">
            <a:xfrm>
              <a:off x="4114800" y="402590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4.2</a:t>
              </a:r>
              <a:endParaRPr lang="en-US" altLang="ja-JP">
                <a:solidFill>
                  <a:srgbClr val="000000"/>
                </a:solidFill>
              </a:endParaRPr>
            </a:p>
          </p:txBody>
        </p:sp>
        <p:sp>
          <p:nvSpPr>
            <p:cNvPr id="64571" name="Rectangle 92"/>
            <p:cNvSpPr>
              <a:spLocks noChangeArrowheads="1"/>
            </p:cNvSpPr>
            <p:nvPr/>
          </p:nvSpPr>
          <p:spPr bwMode="auto">
            <a:xfrm>
              <a:off x="519113" y="4144963"/>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0.9</a:t>
              </a:r>
              <a:endParaRPr lang="en-US" altLang="ja-JP">
                <a:solidFill>
                  <a:srgbClr val="000000"/>
                </a:solidFill>
              </a:endParaRPr>
            </a:p>
          </p:txBody>
        </p:sp>
        <p:sp>
          <p:nvSpPr>
            <p:cNvPr id="64572" name="Rectangle 93"/>
            <p:cNvSpPr>
              <a:spLocks noChangeArrowheads="1"/>
            </p:cNvSpPr>
            <p:nvPr/>
          </p:nvSpPr>
          <p:spPr bwMode="auto">
            <a:xfrm>
              <a:off x="374650" y="481012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0.0</a:t>
              </a:r>
              <a:endParaRPr lang="en-US" altLang="ja-JP">
                <a:solidFill>
                  <a:srgbClr val="000000"/>
                </a:solidFill>
              </a:endParaRPr>
            </a:p>
          </p:txBody>
        </p:sp>
        <p:sp>
          <p:nvSpPr>
            <p:cNvPr id="64573" name="Rectangle 94"/>
            <p:cNvSpPr>
              <a:spLocks noChangeArrowheads="1"/>
            </p:cNvSpPr>
            <p:nvPr/>
          </p:nvSpPr>
          <p:spPr bwMode="auto">
            <a:xfrm>
              <a:off x="319088" y="45704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10.0</a:t>
              </a:r>
              <a:endParaRPr lang="en-US" altLang="ja-JP">
                <a:solidFill>
                  <a:srgbClr val="000000"/>
                </a:solidFill>
              </a:endParaRPr>
            </a:p>
          </p:txBody>
        </p:sp>
        <p:sp>
          <p:nvSpPr>
            <p:cNvPr id="64574" name="Rectangle 95"/>
            <p:cNvSpPr>
              <a:spLocks noChangeArrowheads="1"/>
            </p:cNvSpPr>
            <p:nvPr/>
          </p:nvSpPr>
          <p:spPr bwMode="auto">
            <a:xfrm>
              <a:off x="319088" y="4321175"/>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20.0</a:t>
              </a:r>
              <a:endParaRPr lang="en-US" altLang="ja-JP">
                <a:solidFill>
                  <a:srgbClr val="000000"/>
                </a:solidFill>
              </a:endParaRPr>
            </a:p>
          </p:txBody>
        </p:sp>
        <p:sp>
          <p:nvSpPr>
            <p:cNvPr id="64575" name="Rectangle 96"/>
            <p:cNvSpPr>
              <a:spLocks noChangeArrowheads="1"/>
            </p:cNvSpPr>
            <p:nvPr/>
          </p:nvSpPr>
          <p:spPr bwMode="auto">
            <a:xfrm>
              <a:off x="319088" y="408146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30.0</a:t>
              </a:r>
              <a:endParaRPr lang="en-US" altLang="ja-JP">
                <a:solidFill>
                  <a:srgbClr val="000000"/>
                </a:solidFill>
              </a:endParaRPr>
            </a:p>
          </p:txBody>
        </p:sp>
        <p:sp>
          <p:nvSpPr>
            <p:cNvPr id="64576" name="Rectangle 97"/>
            <p:cNvSpPr>
              <a:spLocks noChangeArrowheads="1"/>
            </p:cNvSpPr>
            <p:nvPr/>
          </p:nvSpPr>
          <p:spPr bwMode="auto">
            <a:xfrm>
              <a:off x="319088" y="38338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40.0</a:t>
              </a:r>
              <a:endParaRPr lang="en-US" altLang="ja-JP">
                <a:solidFill>
                  <a:srgbClr val="000000"/>
                </a:solidFill>
              </a:endParaRPr>
            </a:p>
          </p:txBody>
        </p:sp>
        <p:sp>
          <p:nvSpPr>
            <p:cNvPr id="64577" name="Rectangle 104"/>
            <p:cNvSpPr>
              <a:spLocks noChangeArrowheads="1"/>
            </p:cNvSpPr>
            <p:nvPr/>
          </p:nvSpPr>
          <p:spPr bwMode="auto">
            <a:xfrm>
              <a:off x="519113" y="4954588"/>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15-19</a:t>
              </a:r>
              <a:endParaRPr lang="ja-JP" altLang="en-US" sz="800">
                <a:solidFill>
                  <a:srgbClr val="000000"/>
                </a:solidFill>
              </a:endParaRPr>
            </a:p>
          </p:txBody>
        </p:sp>
        <p:sp>
          <p:nvSpPr>
            <p:cNvPr id="64578" name="Rectangle 106"/>
            <p:cNvSpPr>
              <a:spLocks noChangeArrowheads="1"/>
            </p:cNvSpPr>
            <p:nvPr/>
          </p:nvSpPr>
          <p:spPr bwMode="auto">
            <a:xfrm>
              <a:off x="895350" y="4954588"/>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20-24</a:t>
              </a:r>
              <a:endParaRPr lang="ja-JP" altLang="en-US" sz="800">
                <a:solidFill>
                  <a:srgbClr val="000000"/>
                </a:solidFill>
              </a:endParaRPr>
            </a:p>
          </p:txBody>
        </p:sp>
        <p:sp>
          <p:nvSpPr>
            <p:cNvPr id="64579" name="Rectangle 108"/>
            <p:cNvSpPr>
              <a:spLocks noChangeArrowheads="1"/>
            </p:cNvSpPr>
            <p:nvPr/>
          </p:nvSpPr>
          <p:spPr bwMode="auto">
            <a:xfrm>
              <a:off x="1271588" y="4954588"/>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25-29</a:t>
              </a:r>
              <a:endParaRPr lang="ja-JP" altLang="en-US" sz="800">
                <a:solidFill>
                  <a:srgbClr val="000000"/>
                </a:solidFill>
              </a:endParaRPr>
            </a:p>
          </p:txBody>
        </p:sp>
        <p:sp>
          <p:nvSpPr>
            <p:cNvPr id="64580" name="Rectangle 110"/>
            <p:cNvSpPr>
              <a:spLocks noChangeArrowheads="1"/>
            </p:cNvSpPr>
            <p:nvPr/>
          </p:nvSpPr>
          <p:spPr bwMode="auto">
            <a:xfrm>
              <a:off x="1647825" y="4954588"/>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30-34</a:t>
              </a:r>
              <a:endParaRPr lang="ja-JP" altLang="en-US" sz="800">
                <a:solidFill>
                  <a:srgbClr val="000000"/>
                </a:solidFill>
              </a:endParaRPr>
            </a:p>
          </p:txBody>
        </p:sp>
        <p:sp>
          <p:nvSpPr>
            <p:cNvPr id="64581" name="Rectangle 112"/>
            <p:cNvSpPr>
              <a:spLocks noChangeArrowheads="1"/>
            </p:cNvSpPr>
            <p:nvPr/>
          </p:nvSpPr>
          <p:spPr bwMode="auto">
            <a:xfrm>
              <a:off x="2024063" y="4954588"/>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35-39</a:t>
              </a:r>
              <a:endParaRPr lang="ja-JP" altLang="en-US" sz="800">
                <a:solidFill>
                  <a:srgbClr val="000000"/>
                </a:solidFill>
              </a:endParaRPr>
            </a:p>
          </p:txBody>
        </p:sp>
        <p:sp>
          <p:nvSpPr>
            <p:cNvPr id="64582" name="Rectangle 114"/>
            <p:cNvSpPr>
              <a:spLocks noChangeArrowheads="1"/>
            </p:cNvSpPr>
            <p:nvPr/>
          </p:nvSpPr>
          <p:spPr bwMode="auto">
            <a:xfrm>
              <a:off x="2400300" y="4954588"/>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40-44</a:t>
              </a:r>
              <a:endParaRPr lang="ja-JP" altLang="en-US" sz="800">
                <a:solidFill>
                  <a:srgbClr val="000000"/>
                </a:solidFill>
              </a:endParaRPr>
            </a:p>
          </p:txBody>
        </p:sp>
        <p:sp>
          <p:nvSpPr>
            <p:cNvPr id="64583" name="Rectangle 122"/>
            <p:cNvSpPr>
              <a:spLocks noChangeArrowheads="1"/>
            </p:cNvSpPr>
            <p:nvPr/>
          </p:nvSpPr>
          <p:spPr bwMode="auto">
            <a:xfrm>
              <a:off x="3905250" y="4954588"/>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60-64</a:t>
              </a:r>
              <a:endParaRPr lang="ja-JP" altLang="en-US" sz="800">
                <a:solidFill>
                  <a:srgbClr val="000000"/>
                </a:solidFill>
              </a:endParaRPr>
            </a:p>
          </p:txBody>
        </p:sp>
        <p:sp>
          <p:nvSpPr>
            <p:cNvPr id="64584" name="Rectangle 124"/>
            <p:cNvSpPr>
              <a:spLocks noChangeArrowheads="1"/>
            </p:cNvSpPr>
            <p:nvPr/>
          </p:nvSpPr>
          <p:spPr bwMode="auto">
            <a:xfrm>
              <a:off x="4283075" y="4954588"/>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 65</a:t>
              </a:r>
              <a:endParaRPr lang="ja-JP" altLang="en-US" sz="800">
                <a:solidFill>
                  <a:srgbClr val="000000"/>
                </a:solidFill>
              </a:endParaRPr>
            </a:p>
          </p:txBody>
        </p:sp>
        <p:sp>
          <p:nvSpPr>
            <p:cNvPr id="64585" name="AutoShape 14"/>
            <p:cNvSpPr>
              <a:spLocks noChangeArrowheads="1"/>
            </p:cNvSpPr>
            <p:nvPr/>
          </p:nvSpPr>
          <p:spPr bwMode="auto">
            <a:xfrm>
              <a:off x="1763713" y="2846388"/>
              <a:ext cx="574675" cy="577850"/>
            </a:xfrm>
            <a:prstGeom prst="downArrow">
              <a:avLst>
                <a:gd name="adj1" fmla="val 47907"/>
                <a:gd name="adj2" fmla="val 43321"/>
              </a:avLst>
            </a:prstGeom>
            <a:solidFill>
              <a:srgbClr val="FF0000"/>
            </a:solidFill>
            <a:ln w="9525">
              <a:noFill/>
              <a:miter lim="800000"/>
              <a:headEnd/>
              <a:tailEnd/>
            </a:ln>
          </p:spPr>
          <p:txBody>
            <a:bodyPr vert="eaVert" wrap="none" anchor="ctr"/>
            <a:lstStyle/>
            <a:p>
              <a:endParaRPr lang="ja-JP" altLang="en-US">
                <a:solidFill>
                  <a:srgbClr val="000000"/>
                </a:solidFill>
              </a:endParaRPr>
            </a:p>
          </p:txBody>
        </p:sp>
        <p:sp>
          <p:nvSpPr>
            <p:cNvPr id="64586" name="Line 42"/>
            <p:cNvSpPr>
              <a:spLocks noChangeShapeType="1"/>
            </p:cNvSpPr>
            <p:nvPr/>
          </p:nvSpPr>
          <p:spPr bwMode="auto">
            <a:xfrm>
              <a:off x="622300" y="3641725"/>
              <a:ext cx="33338" cy="0"/>
            </a:xfrm>
            <a:prstGeom prst="line">
              <a:avLst/>
            </a:prstGeom>
            <a:noFill/>
            <a:ln w="0">
              <a:solidFill>
                <a:srgbClr val="000000"/>
              </a:solidFill>
              <a:round/>
              <a:headEnd/>
              <a:tailEnd/>
            </a:ln>
          </p:spPr>
          <p:txBody>
            <a:bodyPr/>
            <a:lstStyle/>
            <a:p>
              <a:endParaRPr lang="en-US"/>
            </a:p>
          </p:txBody>
        </p:sp>
        <p:sp>
          <p:nvSpPr>
            <p:cNvPr id="64587" name="Line 43"/>
            <p:cNvSpPr>
              <a:spLocks noChangeShapeType="1"/>
            </p:cNvSpPr>
            <p:nvPr/>
          </p:nvSpPr>
          <p:spPr bwMode="auto">
            <a:xfrm>
              <a:off x="622300" y="3392488"/>
              <a:ext cx="33338" cy="0"/>
            </a:xfrm>
            <a:prstGeom prst="line">
              <a:avLst/>
            </a:prstGeom>
            <a:noFill/>
            <a:ln w="0">
              <a:solidFill>
                <a:srgbClr val="000000"/>
              </a:solidFill>
              <a:round/>
              <a:headEnd/>
              <a:tailEnd/>
            </a:ln>
          </p:spPr>
          <p:txBody>
            <a:bodyPr/>
            <a:lstStyle/>
            <a:p>
              <a:endParaRPr lang="en-US"/>
            </a:p>
          </p:txBody>
        </p:sp>
        <p:sp>
          <p:nvSpPr>
            <p:cNvPr id="64588" name="Line 44"/>
            <p:cNvSpPr>
              <a:spLocks noChangeShapeType="1"/>
            </p:cNvSpPr>
            <p:nvPr/>
          </p:nvSpPr>
          <p:spPr bwMode="auto">
            <a:xfrm>
              <a:off x="622300" y="3152775"/>
              <a:ext cx="33338" cy="0"/>
            </a:xfrm>
            <a:prstGeom prst="line">
              <a:avLst/>
            </a:prstGeom>
            <a:noFill/>
            <a:ln w="0">
              <a:solidFill>
                <a:srgbClr val="000000"/>
              </a:solidFill>
              <a:round/>
              <a:headEnd/>
              <a:tailEnd/>
            </a:ln>
          </p:spPr>
          <p:txBody>
            <a:bodyPr/>
            <a:lstStyle/>
            <a:p>
              <a:endParaRPr lang="en-US"/>
            </a:p>
          </p:txBody>
        </p:sp>
        <p:sp>
          <p:nvSpPr>
            <p:cNvPr id="64589" name="Line 45"/>
            <p:cNvSpPr>
              <a:spLocks noChangeShapeType="1"/>
            </p:cNvSpPr>
            <p:nvPr/>
          </p:nvSpPr>
          <p:spPr bwMode="auto">
            <a:xfrm>
              <a:off x="622300" y="2903538"/>
              <a:ext cx="33338" cy="0"/>
            </a:xfrm>
            <a:prstGeom prst="line">
              <a:avLst/>
            </a:prstGeom>
            <a:noFill/>
            <a:ln w="0">
              <a:solidFill>
                <a:srgbClr val="000000"/>
              </a:solidFill>
              <a:round/>
              <a:headEnd/>
              <a:tailEnd/>
            </a:ln>
          </p:spPr>
          <p:txBody>
            <a:bodyPr/>
            <a:lstStyle/>
            <a:p>
              <a:endParaRPr lang="en-US"/>
            </a:p>
          </p:txBody>
        </p:sp>
        <p:sp>
          <p:nvSpPr>
            <p:cNvPr id="64590" name="Line 46"/>
            <p:cNvSpPr>
              <a:spLocks noChangeShapeType="1"/>
            </p:cNvSpPr>
            <p:nvPr/>
          </p:nvSpPr>
          <p:spPr bwMode="auto">
            <a:xfrm>
              <a:off x="622300" y="2663825"/>
              <a:ext cx="33338" cy="0"/>
            </a:xfrm>
            <a:prstGeom prst="line">
              <a:avLst/>
            </a:prstGeom>
            <a:noFill/>
            <a:ln w="0">
              <a:solidFill>
                <a:srgbClr val="000000"/>
              </a:solidFill>
              <a:round/>
              <a:headEnd/>
              <a:tailEnd/>
            </a:ln>
          </p:spPr>
          <p:txBody>
            <a:bodyPr/>
            <a:lstStyle/>
            <a:p>
              <a:endParaRPr lang="en-US"/>
            </a:p>
          </p:txBody>
        </p:sp>
        <p:sp>
          <p:nvSpPr>
            <p:cNvPr id="64591" name="Line 47"/>
            <p:cNvSpPr>
              <a:spLocks noChangeShapeType="1"/>
            </p:cNvSpPr>
            <p:nvPr/>
          </p:nvSpPr>
          <p:spPr bwMode="auto">
            <a:xfrm>
              <a:off x="622300" y="2416175"/>
              <a:ext cx="33338" cy="0"/>
            </a:xfrm>
            <a:prstGeom prst="line">
              <a:avLst/>
            </a:prstGeom>
            <a:noFill/>
            <a:ln w="0">
              <a:solidFill>
                <a:srgbClr val="000000"/>
              </a:solidFill>
              <a:round/>
              <a:headEnd/>
              <a:tailEnd/>
            </a:ln>
          </p:spPr>
          <p:txBody>
            <a:bodyPr/>
            <a:lstStyle/>
            <a:p>
              <a:endParaRPr lang="en-US"/>
            </a:p>
          </p:txBody>
        </p:sp>
        <p:sp>
          <p:nvSpPr>
            <p:cNvPr id="64592" name="Rectangle 70"/>
            <p:cNvSpPr>
              <a:spLocks noChangeArrowheads="1"/>
            </p:cNvSpPr>
            <p:nvPr/>
          </p:nvSpPr>
          <p:spPr bwMode="auto">
            <a:xfrm>
              <a:off x="911225" y="365760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22.0</a:t>
              </a:r>
              <a:endParaRPr lang="en-US" altLang="ja-JP">
                <a:solidFill>
                  <a:srgbClr val="000000"/>
                </a:solidFill>
              </a:endParaRPr>
            </a:p>
          </p:txBody>
        </p:sp>
        <p:sp>
          <p:nvSpPr>
            <p:cNvPr id="64593" name="Rectangle 71"/>
            <p:cNvSpPr>
              <a:spLocks noChangeArrowheads="1"/>
            </p:cNvSpPr>
            <p:nvPr/>
          </p:nvSpPr>
          <p:spPr bwMode="auto">
            <a:xfrm>
              <a:off x="1303338" y="356870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16.0</a:t>
              </a:r>
              <a:endParaRPr lang="en-US" altLang="ja-JP">
                <a:solidFill>
                  <a:srgbClr val="000000"/>
                </a:solidFill>
              </a:endParaRPr>
            </a:p>
          </p:txBody>
        </p:sp>
        <p:sp>
          <p:nvSpPr>
            <p:cNvPr id="64594" name="Rectangle 87"/>
            <p:cNvSpPr>
              <a:spLocks noChangeArrowheads="1"/>
            </p:cNvSpPr>
            <p:nvPr/>
          </p:nvSpPr>
          <p:spPr bwMode="auto">
            <a:xfrm>
              <a:off x="2481263" y="313690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7.8</a:t>
              </a:r>
              <a:endParaRPr lang="en-US" altLang="ja-JP">
                <a:solidFill>
                  <a:srgbClr val="000000"/>
                </a:solidFill>
              </a:endParaRPr>
            </a:p>
          </p:txBody>
        </p:sp>
        <p:sp>
          <p:nvSpPr>
            <p:cNvPr id="64595" name="Rectangle 88"/>
            <p:cNvSpPr>
              <a:spLocks noChangeArrowheads="1"/>
            </p:cNvSpPr>
            <p:nvPr/>
          </p:nvSpPr>
          <p:spPr bwMode="auto">
            <a:xfrm>
              <a:off x="2071688" y="323215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8.0</a:t>
              </a:r>
              <a:endParaRPr lang="en-US" altLang="ja-JP">
                <a:solidFill>
                  <a:srgbClr val="000000"/>
                </a:solidFill>
              </a:endParaRPr>
            </a:p>
          </p:txBody>
        </p:sp>
        <p:sp>
          <p:nvSpPr>
            <p:cNvPr id="64596" name="Rectangle 89"/>
            <p:cNvSpPr>
              <a:spLocks noChangeArrowheads="1"/>
            </p:cNvSpPr>
            <p:nvPr/>
          </p:nvSpPr>
          <p:spPr bwMode="auto">
            <a:xfrm>
              <a:off x="1752600" y="321627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9.6</a:t>
              </a:r>
              <a:endParaRPr lang="en-US" altLang="ja-JP">
                <a:solidFill>
                  <a:srgbClr val="000000"/>
                </a:solidFill>
              </a:endParaRPr>
            </a:p>
          </p:txBody>
        </p:sp>
        <p:sp>
          <p:nvSpPr>
            <p:cNvPr id="64597" name="Rectangle 90"/>
            <p:cNvSpPr>
              <a:spLocks noChangeArrowheads="1"/>
            </p:cNvSpPr>
            <p:nvPr/>
          </p:nvSpPr>
          <p:spPr bwMode="auto">
            <a:xfrm>
              <a:off x="1311275" y="2992438"/>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12.6</a:t>
              </a:r>
              <a:endParaRPr lang="en-US" altLang="ja-JP">
                <a:solidFill>
                  <a:srgbClr val="000000"/>
                </a:solidFill>
              </a:endParaRPr>
            </a:p>
          </p:txBody>
        </p:sp>
        <p:sp>
          <p:nvSpPr>
            <p:cNvPr id="64598" name="Rectangle 91"/>
            <p:cNvSpPr>
              <a:spLocks noChangeArrowheads="1"/>
            </p:cNvSpPr>
            <p:nvPr/>
          </p:nvSpPr>
          <p:spPr bwMode="auto">
            <a:xfrm>
              <a:off x="887413" y="3136900"/>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9.0</a:t>
              </a:r>
              <a:endParaRPr lang="en-US" altLang="ja-JP">
                <a:solidFill>
                  <a:srgbClr val="000000"/>
                </a:solidFill>
              </a:endParaRPr>
            </a:p>
          </p:txBody>
        </p:sp>
        <p:sp>
          <p:nvSpPr>
            <p:cNvPr id="64599" name="Rectangle 98"/>
            <p:cNvSpPr>
              <a:spLocks noChangeArrowheads="1"/>
            </p:cNvSpPr>
            <p:nvPr/>
          </p:nvSpPr>
          <p:spPr bwMode="auto">
            <a:xfrm>
              <a:off x="319088" y="35925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50.0</a:t>
              </a:r>
              <a:endParaRPr lang="en-US" altLang="ja-JP">
                <a:solidFill>
                  <a:srgbClr val="000000"/>
                </a:solidFill>
              </a:endParaRPr>
            </a:p>
          </p:txBody>
        </p:sp>
        <p:sp>
          <p:nvSpPr>
            <p:cNvPr id="64600" name="Rectangle 99"/>
            <p:cNvSpPr>
              <a:spLocks noChangeArrowheads="1"/>
            </p:cNvSpPr>
            <p:nvPr/>
          </p:nvSpPr>
          <p:spPr bwMode="auto">
            <a:xfrm>
              <a:off x="319088" y="334486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60.0</a:t>
              </a:r>
              <a:endParaRPr lang="en-US" altLang="ja-JP">
                <a:solidFill>
                  <a:srgbClr val="000000"/>
                </a:solidFill>
              </a:endParaRPr>
            </a:p>
          </p:txBody>
        </p:sp>
        <p:sp>
          <p:nvSpPr>
            <p:cNvPr id="64601" name="Rectangle 100"/>
            <p:cNvSpPr>
              <a:spLocks noChangeArrowheads="1"/>
            </p:cNvSpPr>
            <p:nvPr/>
          </p:nvSpPr>
          <p:spPr bwMode="auto">
            <a:xfrm>
              <a:off x="319088" y="310515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70.0</a:t>
              </a:r>
              <a:endParaRPr lang="en-US" altLang="ja-JP">
                <a:solidFill>
                  <a:srgbClr val="000000"/>
                </a:solidFill>
              </a:endParaRPr>
            </a:p>
          </p:txBody>
        </p:sp>
        <p:sp>
          <p:nvSpPr>
            <p:cNvPr id="64602" name="Rectangle 101"/>
            <p:cNvSpPr>
              <a:spLocks noChangeArrowheads="1"/>
            </p:cNvSpPr>
            <p:nvPr/>
          </p:nvSpPr>
          <p:spPr bwMode="auto">
            <a:xfrm>
              <a:off x="319088" y="28559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80.0</a:t>
              </a:r>
              <a:endParaRPr lang="en-US" altLang="ja-JP">
                <a:solidFill>
                  <a:srgbClr val="000000"/>
                </a:solidFill>
              </a:endParaRPr>
            </a:p>
          </p:txBody>
        </p:sp>
        <p:sp>
          <p:nvSpPr>
            <p:cNvPr id="64603" name="Rectangle 102"/>
            <p:cNvSpPr>
              <a:spLocks noChangeArrowheads="1"/>
            </p:cNvSpPr>
            <p:nvPr/>
          </p:nvSpPr>
          <p:spPr bwMode="auto">
            <a:xfrm>
              <a:off x="319088" y="261620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90.0</a:t>
              </a:r>
              <a:endParaRPr lang="en-US" altLang="ja-JP">
                <a:solidFill>
                  <a:srgbClr val="000000"/>
                </a:solidFill>
              </a:endParaRPr>
            </a:p>
          </p:txBody>
        </p:sp>
        <p:sp>
          <p:nvSpPr>
            <p:cNvPr id="64604" name="Rectangle 126"/>
            <p:cNvSpPr>
              <a:spLocks noChangeArrowheads="1"/>
            </p:cNvSpPr>
            <p:nvPr/>
          </p:nvSpPr>
          <p:spPr bwMode="auto">
            <a:xfrm>
              <a:off x="419100" y="2476500"/>
              <a:ext cx="152400" cy="119063"/>
            </a:xfrm>
            <a:prstGeom prst="rect">
              <a:avLst/>
            </a:prstGeom>
            <a:solidFill>
              <a:srgbClr val="FFFFFF"/>
            </a:solidFill>
            <a:ln w="9525">
              <a:noFill/>
              <a:miter lim="800000"/>
              <a:headEnd/>
              <a:tailEnd/>
            </a:ln>
          </p:spPr>
          <p:txBody>
            <a:bodyPr/>
            <a:lstStyle/>
            <a:p>
              <a:pPr algn="ctr"/>
              <a:endParaRPr lang="ja-JP" altLang="en-US">
                <a:solidFill>
                  <a:srgbClr val="000000"/>
                </a:solidFill>
                <a:latin typeface="Calibri" pitchFamily="34" charset="0"/>
              </a:endParaRPr>
            </a:p>
          </p:txBody>
        </p:sp>
        <p:sp>
          <p:nvSpPr>
            <p:cNvPr id="64605" name="Rectangle 127"/>
            <p:cNvSpPr>
              <a:spLocks noChangeArrowheads="1"/>
            </p:cNvSpPr>
            <p:nvPr/>
          </p:nvSpPr>
          <p:spPr bwMode="auto">
            <a:xfrm>
              <a:off x="446088" y="2503488"/>
              <a:ext cx="90487"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a:t>
              </a:r>
              <a:endParaRPr lang="en-US" altLang="ja-JP">
                <a:solidFill>
                  <a:srgbClr val="000000"/>
                </a:solidFill>
              </a:endParaRPr>
            </a:p>
          </p:txBody>
        </p:sp>
        <p:sp>
          <p:nvSpPr>
            <p:cNvPr id="64606" name="AutoShape 15"/>
            <p:cNvSpPr>
              <a:spLocks noChangeArrowheads="1"/>
            </p:cNvSpPr>
            <p:nvPr/>
          </p:nvSpPr>
          <p:spPr bwMode="auto">
            <a:xfrm>
              <a:off x="2771775" y="3275013"/>
              <a:ext cx="504825" cy="935037"/>
            </a:xfrm>
            <a:prstGeom prst="upDownArrow">
              <a:avLst>
                <a:gd name="adj1" fmla="val 50000"/>
                <a:gd name="adj2" fmla="val 37044"/>
              </a:avLst>
            </a:prstGeom>
            <a:solidFill>
              <a:srgbClr val="FFFFFF"/>
            </a:solidFill>
            <a:ln w="9525">
              <a:solidFill>
                <a:schemeClr val="tx1"/>
              </a:solidFill>
              <a:miter lim="800000"/>
              <a:headEnd/>
              <a:tailEnd/>
            </a:ln>
          </p:spPr>
          <p:txBody>
            <a:bodyPr vert="eaVert" wrap="none" anchor="ctr"/>
            <a:lstStyle/>
            <a:p>
              <a:endParaRPr lang="ja-JP" altLang="en-US">
                <a:solidFill>
                  <a:srgbClr val="000000"/>
                </a:solidFill>
              </a:endParaRPr>
            </a:p>
          </p:txBody>
        </p:sp>
        <p:sp>
          <p:nvSpPr>
            <p:cNvPr id="64607" name="Line 54"/>
            <p:cNvSpPr>
              <a:spLocks noChangeShapeType="1"/>
            </p:cNvSpPr>
            <p:nvPr/>
          </p:nvSpPr>
          <p:spPr bwMode="auto">
            <a:xfrm flipV="1">
              <a:off x="2560638" y="4826000"/>
              <a:ext cx="0" cy="31750"/>
            </a:xfrm>
            <a:prstGeom prst="line">
              <a:avLst/>
            </a:prstGeom>
            <a:noFill/>
            <a:ln w="0">
              <a:solidFill>
                <a:srgbClr val="000000"/>
              </a:solidFill>
              <a:round/>
              <a:headEnd/>
              <a:tailEnd/>
            </a:ln>
          </p:spPr>
          <p:txBody>
            <a:bodyPr/>
            <a:lstStyle/>
            <a:p>
              <a:endParaRPr lang="en-US"/>
            </a:p>
          </p:txBody>
        </p:sp>
        <p:sp>
          <p:nvSpPr>
            <p:cNvPr id="64608" name="Line 55"/>
            <p:cNvSpPr>
              <a:spLocks noChangeShapeType="1"/>
            </p:cNvSpPr>
            <p:nvPr/>
          </p:nvSpPr>
          <p:spPr bwMode="auto">
            <a:xfrm flipV="1">
              <a:off x="2944813" y="4826000"/>
              <a:ext cx="0" cy="31750"/>
            </a:xfrm>
            <a:prstGeom prst="line">
              <a:avLst/>
            </a:prstGeom>
            <a:noFill/>
            <a:ln w="0">
              <a:solidFill>
                <a:srgbClr val="000000"/>
              </a:solidFill>
              <a:round/>
              <a:headEnd/>
              <a:tailEnd/>
            </a:ln>
          </p:spPr>
          <p:txBody>
            <a:bodyPr/>
            <a:lstStyle/>
            <a:p>
              <a:endParaRPr lang="en-US"/>
            </a:p>
          </p:txBody>
        </p:sp>
        <p:sp>
          <p:nvSpPr>
            <p:cNvPr id="64609" name="Line 56"/>
            <p:cNvSpPr>
              <a:spLocks noChangeShapeType="1"/>
            </p:cNvSpPr>
            <p:nvPr/>
          </p:nvSpPr>
          <p:spPr bwMode="auto">
            <a:xfrm flipV="1">
              <a:off x="3328988" y="4826000"/>
              <a:ext cx="0" cy="31750"/>
            </a:xfrm>
            <a:prstGeom prst="line">
              <a:avLst/>
            </a:prstGeom>
            <a:noFill/>
            <a:ln w="0">
              <a:solidFill>
                <a:srgbClr val="000000"/>
              </a:solidFill>
              <a:round/>
              <a:headEnd/>
              <a:tailEnd/>
            </a:ln>
          </p:spPr>
          <p:txBody>
            <a:bodyPr/>
            <a:lstStyle/>
            <a:p>
              <a:endParaRPr lang="en-US"/>
            </a:p>
          </p:txBody>
        </p:sp>
        <p:sp>
          <p:nvSpPr>
            <p:cNvPr id="64610" name="Line 57"/>
            <p:cNvSpPr>
              <a:spLocks noChangeShapeType="1"/>
            </p:cNvSpPr>
            <p:nvPr/>
          </p:nvSpPr>
          <p:spPr bwMode="auto">
            <a:xfrm flipV="1">
              <a:off x="3714750" y="4826000"/>
              <a:ext cx="0" cy="31750"/>
            </a:xfrm>
            <a:prstGeom prst="line">
              <a:avLst/>
            </a:prstGeom>
            <a:noFill/>
            <a:ln w="0">
              <a:solidFill>
                <a:srgbClr val="000000"/>
              </a:solidFill>
              <a:round/>
              <a:headEnd/>
              <a:tailEnd/>
            </a:ln>
          </p:spPr>
          <p:txBody>
            <a:bodyPr/>
            <a:lstStyle/>
            <a:p>
              <a:endParaRPr lang="en-US"/>
            </a:p>
          </p:txBody>
        </p:sp>
        <p:sp>
          <p:nvSpPr>
            <p:cNvPr id="64611" name="Rectangle 65"/>
            <p:cNvSpPr>
              <a:spLocks noChangeArrowheads="1"/>
            </p:cNvSpPr>
            <p:nvPr/>
          </p:nvSpPr>
          <p:spPr bwMode="auto">
            <a:xfrm>
              <a:off x="2849563" y="448945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26.3</a:t>
              </a:r>
              <a:endParaRPr lang="en-US" altLang="ja-JP">
                <a:solidFill>
                  <a:srgbClr val="000000"/>
                </a:solidFill>
              </a:endParaRPr>
            </a:p>
          </p:txBody>
        </p:sp>
        <p:sp>
          <p:nvSpPr>
            <p:cNvPr id="64612" name="Rectangle 66"/>
            <p:cNvSpPr>
              <a:spLocks noChangeArrowheads="1"/>
            </p:cNvSpPr>
            <p:nvPr/>
          </p:nvSpPr>
          <p:spPr bwMode="auto">
            <a:xfrm>
              <a:off x="3233738" y="45069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24.9</a:t>
              </a:r>
              <a:endParaRPr lang="en-US" altLang="ja-JP">
                <a:solidFill>
                  <a:srgbClr val="000000"/>
                </a:solidFill>
              </a:endParaRPr>
            </a:p>
          </p:txBody>
        </p:sp>
        <p:sp>
          <p:nvSpPr>
            <p:cNvPr id="64613" name="Rectangle 67"/>
            <p:cNvSpPr>
              <a:spLocks noChangeArrowheads="1"/>
            </p:cNvSpPr>
            <p:nvPr/>
          </p:nvSpPr>
          <p:spPr bwMode="auto">
            <a:xfrm>
              <a:off x="3617913" y="4570413"/>
              <a:ext cx="20002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19.6</a:t>
              </a:r>
              <a:endParaRPr lang="en-US" altLang="ja-JP">
                <a:solidFill>
                  <a:srgbClr val="000000"/>
                </a:solidFill>
              </a:endParaRPr>
            </a:p>
          </p:txBody>
        </p:sp>
        <p:sp>
          <p:nvSpPr>
            <p:cNvPr id="64614" name="Rectangle 75"/>
            <p:cNvSpPr>
              <a:spLocks noChangeArrowheads="1"/>
            </p:cNvSpPr>
            <p:nvPr/>
          </p:nvSpPr>
          <p:spPr bwMode="auto">
            <a:xfrm>
              <a:off x="2849563" y="378460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31.8</a:t>
              </a:r>
              <a:endParaRPr lang="en-US" altLang="ja-JP">
                <a:solidFill>
                  <a:srgbClr val="000000"/>
                </a:solidFill>
              </a:endParaRPr>
            </a:p>
          </p:txBody>
        </p:sp>
        <p:sp>
          <p:nvSpPr>
            <p:cNvPr id="64615" name="Rectangle 76"/>
            <p:cNvSpPr>
              <a:spLocks noChangeArrowheads="1"/>
            </p:cNvSpPr>
            <p:nvPr/>
          </p:nvSpPr>
          <p:spPr bwMode="auto">
            <a:xfrm>
              <a:off x="3233738" y="384175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29.6</a:t>
              </a:r>
              <a:endParaRPr lang="en-US" altLang="ja-JP">
                <a:solidFill>
                  <a:srgbClr val="000000"/>
                </a:solidFill>
              </a:endParaRPr>
            </a:p>
          </p:txBody>
        </p:sp>
        <p:sp>
          <p:nvSpPr>
            <p:cNvPr id="64616" name="Rectangle 77"/>
            <p:cNvSpPr>
              <a:spLocks noChangeArrowheads="1"/>
            </p:cNvSpPr>
            <p:nvPr/>
          </p:nvSpPr>
          <p:spPr bwMode="auto">
            <a:xfrm>
              <a:off x="3617913" y="4025900"/>
              <a:ext cx="20002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25.0</a:t>
              </a:r>
              <a:endParaRPr lang="en-US" altLang="ja-JP">
                <a:solidFill>
                  <a:srgbClr val="000000"/>
                </a:solidFill>
              </a:endParaRPr>
            </a:p>
          </p:txBody>
        </p:sp>
        <p:sp>
          <p:nvSpPr>
            <p:cNvPr id="64617" name="Rectangle 84"/>
            <p:cNvSpPr>
              <a:spLocks noChangeArrowheads="1"/>
            </p:cNvSpPr>
            <p:nvPr/>
          </p:nvSpPr>
          <p:spPr bwMode="auto">
            <a:xfrm>
              <a:off x="3706813" y="35766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4.4</a:t>
              </a:r>
              <a:endParaRPr lang="en-US" altLang="ja-JP">
                <a:solidFill>
                  <a:srgbClr val="000000"/>
                </a:solidFill>
              </a:endParaRPr>
            </a:p>
          </p:txBody>
        </p:sp>
        <p:sp>
          <p:nvSpPr>
            <p:cNvPr id="64618" name="Rectangle 85"/>
            <p:cNvSpPr>
              <a:spLocks noChangeArrowheads="1"/>
            </p:cNvSpPr>
            <p:nvPr/>
          </p:nvSpPr>
          <p:spPr bwMode="auto">
            <a:xfrm>
              <a:off x="3297238" y="3273425"/>
              <a:ext cx="142875" cy="122238"/>
            </a:xfrm>
            <a:prstGeom prst="rect">
              <a:avLst/>
            </a:prstGeom>
            <a:noFill/>
            <a:ln w="9525">
              <a:noFill/>
              <a:miter lim="800000"/>
              <a:headEnd/>
              <a:tailEnd/>
            </a:ln>
          </p:spPr>
          <p:txBody>
            <a:bodyPr wrap="none" lIns="0" tIns="0" rIns="0" bIns="0">
              <a:spAutoFit/>
            </a:bodyPr>
            <a:lstStyle/>
            <a:p>
              <a:r>
                <a:rPr lang="en-US" altLang="ja-JP" sz="800">
                  <a:solidFill>
                    <a:srgbClr val="000000"/>
                  </a:solidFill>
                </a:rPr>
                <a:t>5.7</a:t>
              </a:r>
              <a:endParaRPr lang="en-US" altLang="ja-JP">
                <a:solidFill>
                  <a:srgbClr val="000000"/>
                </a:solidFill>
              </a:endParaRPr>
            </a:p>
          </p:txBody>
        </p:sp>
        <p:sp>
          <p:nvSpPr>
            <p:cNvPr id="64619" name="Rectangle 116"/>
            <p:cNvSpPr>
              <a:spLocks noChangeArrowheads="1"/>
            </p:cNvSpPr>
            <p:nvPr/>
          </p:nvSpPr>
          <p:spPr bwMode="auto">
            <a:xfrm>
              <a:off x="2776538" y="4954588"/>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45-49</a:t>
              </a:r>
              <a:endParaRPr lang="ja-JP" altLang="en-US" sz="800">
                <a:solidFill>
                  <a:srgbClr val="000000"/>
                </a:solidFill>
              </a:endParaRPr>
            </a:p>
          </p:txBody>
        </p:sp>
        <p:sp>
          <p:nvSpPr>
            <p:cNvPr id="64620" name="Rectangle 118"/>
            <p:cNvSpPr>
              <a:spLocks noChangeArrowheads="1"/>
            </p:cNvSpPr>
            <p:nvPr/>
          </p:nvSpPr>
          <p:spPr bwMode="auto">
            <a:xfrm>
              <a:off x="3152775" y="4954588"/>
              <a:ext cx="261938"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50-54</a:t>
              </a:r>
              <a:endParaRPr lang="ja-JP" altLang="en-US" sz="800">
                <a:solidFill>
                  <a:srgbClr val="000000"/>
                </a:solidFill>
              </a:endParaRPr>
            </a:p>
          </p:txBody>
        </p:sp>
        <p:sp>
          <p:nvSpPr>
            <p:cNvPr id="64621" name="Rectangle 120"/>
            <p:cNvSpPr>
              <a:spLocks noChangeArrowheads="1"/>
            </p:cNvSpPr>
            <p:nvPr/>
          </p:nvSpPr>
          <p:spPr bwMode="auto">
            <a:xfrm>
              <a:off x="3529013" y="4954588"/>
              <a:ext cx="261937" cy="244475"/>
            </a:xfrm>
            <a:prstGeom prst="rect">
              <a:avLst/>
            </a:prstGeom>
            <a:noFill/>
            <a:ln w="9525">
              <a:noFill/>
              <a:miter lim="800000"/>
              <a:headEnd/>
              <a:tailEnd/>
            </a:ln>
          </p:spPr>
          <p:txBody>
            <a:bodyPr wrap="none" lIns="0" tIns="0" rIns="0" bIns="0">
              <a:spAutoFit/>
            </a:bodyPr>
            <a:lstStyle/>
            <a:p>
              <a:r>
                <a:rPr lang="en-US" altLang="en-US" sz="800">
                  <a:solidFill>
                    <a:srgbClr val="000000"/>
                  </a:solidFill>
                </a:rPr>
                <a:t>Ages </a:t>
              </a:r>
              <a:r>
                <a:rPr lang="en-US" altLang="ja-JP" sz="800">
                  <a:solidFill>
                    <a:srgbClr val="000000"/>
                  </a:solidFill>
                </a:rPr>
                <a:t/>
              </a:r>
              <a:br>
                <a:rPr lang="en-US" altLang="ja-JP" sz="800">
                  <a:solidFill>
                    <a:srgbClr val="000000"/>
                  </a:solidFill>
                </a:rPr>
              </a:br>
              <a:r>
                <a:rPr lang="en-US" altLang="en-US" sz="800">
                  <a:solidFill>
                    <a:srgbClr val="000000"/>
                  </a:solidFill>
                </a:rPr>
                <a:t>55-59</a:t>
              </a:r>
              <a:endParaRPr lang="ja-JP" altLang="en-US" sz="800">
                <a:solidFill>
                  <a:srgbClr val="000000"/>
                </a:solidFill>
              </a:endParaRPr>
            </a:p>
          </p:txBody>
        </p:sp>
        <p:sp>
          <p:nvSpPr>
            <p:cNvPr id="64622" name="Rectangle 86"/>
            <p:cNvSpPr>
              <a:spLocks noChangeArrowheads="1"/>
            </p:cNvSpPr>
            <p:nvPr/>
          </p:nvSpPr>
          <p:spPr bwMode="auto">
            <a:xfrm>
              <a:off x="2889250" y="3144838"/>
              <a:ext cx="1428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7.4</a:t>
              </a:r>
              <a:endParaRPr lang="en-US" altLang="ja-JP">
                <a:solidFill>
                  <a:srgbClr val="000000"/>
                </a:solidFill>
              </a:endParaRPr>
            </a:p>
          </p:txBody>
        </p:sp>
        <p:sp>
          <p:nvSpPr>
            <p:cNvPr id="64623" name="Rectangle 103"/>
            <p:cNvSpPr>
              <a:spLocks noChangeArrowheads="1"/>
            </p:cNvSpPr>
            <p:nvPr/>
          </p:nvSpPr>
          <p:spPr bwMode="auto">
            <a:xfrm>
              <a:off x="261938" y="2366963"/>
              <a:ext cx="257175" cy="122237"/>
            </a:xfrm>
            <a:prstGeom prst="rect">
              <a:avLst/>
            </a:prstGeom>
            <a:noFill/>
            <a:ln w="9525">
              <a:noFill/>
              <a:miter lim="800000"/>
              <a:headEnd/>
              <a:tailEnd/>
            </a:ln>
          </p:spPr>
          <p:txBody>
            <a:bodyPr wrap="none" lIns="0" tIns="0" rIns="0" bIns="0">
              <a:spAutoFit/>
            </a:bodyPr>
            <a:lstStyle/>
            <a:p>
              <a:r>
                <a:rPr lang="en-US" altLang="ja-JP" sz="800">
                  <a:solidFill>
                    <a:srgbClr val="000000"/>
                  </a:solidFill>
                </a:rPr>
                <a:t>100.0</a:t>
              </a:r>
              <a:endParaRPr lang="en-US" altLang="ja-JP">
                <a:solidFill>
                  <a:srgbClr val="000000"/>
                </a:solidFill>
              </a:endParaRPr>
            </a:p>
          </p:txBody>
        </p:sp>
      </p:grpSp>
      <p:sp>
        <p:nvSpPr>
          <p:cNvPr id="227" name="Text Box 17"/>
          <p:cNvSpPr txBox="1">
            <a:spLocks noChangeArrowheads="1"/>
          </p:cNvSpPr>
          <p:nvPr/>
        </p:nvSpPr>
        <p:spPr bwMode="auto">
          <a:xfrm>
            <a:off x="190500" y="5295900"/>
            <a:ext cx="8580438" cy="1568450"/>
          </a:xfrm>
          <a:prstGeom prst="rect">
            <a:avLst/>
          </a:prstGeom>
          <a:noFill/>
          <a:ln>
            <a:noFill/>
          </a:ln>
          <a:extLst>
            <a:ext uri="{909E8E84-426E-40DD-AFC4-6F175D3DCCD1}"/>
            <a:ext uri="{91240B29-F687-4F45-9708-019B960494DF}"/>
          </a:extLst>
        </p:spPr>
        <p:txBody>
          <a:bodyPr>
            <a:spAutoFit/>
          </a:bodyPr>
          <a:lstStyle>
            <a:lvl1pPr marL="534988" indent="-534988"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marL="900113" indent="-900113" eaLnBrk="1" hangingPunct="1">
              <a:defRPr/>
            </a:pPr>
            <a:r>
              <a:rPr lang="en-US" altLang="ja-JP" dirty="0" smtClean="0">
                <a:solidFill>
                  <a:srgbClr val="000000"/>
                </a:solidFill>
                <a:latin typeface="Arial" charset="0"/>
              </a:rPr>
              <a:t>Source:	 “</a:t>
            </a:r>
            <a:r>
              <a:rPr lang="en-US" altLang="ja-JP" b="1" dirty="0" smtClean="0">
                <a:solidFill>
                  <a:srgbClr val="00B050"/>
                </a:solidFill>
                <a:latin typeface="Arial" charset="0"/>
              </a:rPr>
              <a:t>Employment Status Survey </a:t>
            </a:r>
            <a:r>
              <a:rPr lang="en-US" altLang="ja-JP" dirty="0">
                <a:latin typeface="Arial" charset="0"/>
              </a:rPr>
              <a:t>” </a:t>
            </a:r>
            <a:r>
              <a:rPr lang="en-US" altLang="ja-JP" b="1" dirty="0" smtClean="0">
                <a:latin typeface="Arial" charset="0"/>
              </a:rPr>
              <a:t>(</a:t>
            </a:r>
            <a:r>
              <a:rPr lang="en-US" altLang="ja-JP" dirty="0" smtClean="0">
                <a:latin typeface="Arial" charset="0"/>
              </a:rPr>
              <a:t>2007)  </a:t>
            </a:r>
            <a:r>
              <a:rPr lang="en-US" altLang="ja-JP" dirty="0" smtClean="0">
                <a:solidFill>
                  <a:srgbClr val="000000"/>
                </a:solidFill>
                <a:latin typeface="Arial" charset="0"/>
              </a:rPr>
              <a:t>Ministry of Internal Affairs and Communications. </a:t>
            </a:r>
            <a:endParaRPr lang="ja-JP" altLang="en-US" dirty="0" smtClean="0">
              <a:solidFill>
                <a:srgbClr val="000000"/>
              </a:solidFill>
              <a:latin typeface="Arial" charset="0"/>
            </a:endParaRPr>
          </a:p>
          <a:p>
            <a:pPr eaLnBrk="1" hangingPunct="1">
              <a:defRPr/>
            </a:pPr>
            <a:r>
              <a:rPr lang="en-US" altLang="ja-JP" sz="1400" dirty="0" smtClean="0">
                <a:solidFill>
                  <a:srgbClr val="000000"/>
                </a:solidFill>
                <a:latin typeface="Arial" charset="0"/>
              </a:rPr>
              <a:t>Note 1:	Employees excluding executives of companies or corporations </a:t>
            </a:r>
            <a:r>
              <a:rPr lang="ja-JP" altLang="en-US" sz="1400" dirty="0" smtClean="0">
                <a:solidFill>
                  <a:srgbClr val="000000"/>
                </a:solidFill>
                <a:latin typeface="Arial" charset="0"/>
              </a:rPr>
              <a:t>	</a:t>
            </a:r>
          </a:p>
          <a:p>
            <a:pPr eaLnBrk="1" hangingPunct="1">
              <a:defRPr/>
            </a:pPr>
            <a:r>
              <a:rPr lang="en-US" altLang="ja-JP" sz="1400" dirty="0" smtClean="0">
                <a:solidFill>
                  <a:srgbClr val="000000"/>
                </a:solidFill>
                <a:latin typeface="Arial" charset="0"/>
              </a:rPr>
              <a:t>Note 2:	“Regular staffs” are officers and employees; and “dispatched workers/entrusted employees/others” are dispatched workers from temporary labor agencies, contract employees, entrusted employees, and others.</a:t>
            </a:r>
            <a:r>
              <a:rPr lang="ja-JP" altLang="en-US" dirty="0" smtClean="0">
                <a:solidFill>
                  <a:srgbClr val="000000"/>
                </a:solidFill>
                <a:latin typeface="Arial" charset="0"/>
              </a:rPr>
              <a:t>	</a:t>
            </a:r>
          </a:p>
        </p:txBody>
      </p:sp>
      <p:sp>
        <p:nvSpPr>
          <p:cNvPr id="64520" name="Rectangle 236"/>
          <p:cNvSpPr>
            <a:spLocks noChangeArrowheads="1"/>
          </p:cNvSpPr>
          <p:nvPr/>
        </p:nvSpPr>
        <p:spPr bwMode="auto">
          <a:xfrm>
            <a:off x="4800600" y="4875213"/>
            <a:ext cx="4292600" cy="434975"/>
          </a:xfrm>
          <a:prstGeom prst="rect">
            <a:avLst/>
          </a:prstGeom>
          <a:solidFill>
            <a:srgbClr val="FFFFFF"/>
          </a:solidFill>
          <a:ln w="0">
            <a:solidFill>
              <a:srgbClr val="000000"/>
            </a:solidFill>
            <a:miter lim="800000"/>
            <a:headEnd/>
            <a:tailEnd/>
          </a:ln>
        </p:spPr>
        <p:txBody>
          <a:bodyPr/>
          <a:lstStyle/>
          <a:p>
            <a:pPr algn="ctr"/>
            <a:endParaRPr lang="ja-JP" altLang="en-US">
              <a:solidFill>
                <a:srgbClr val="000000"/>
              </a:solidFill>
              <a:latin typeface="Calibri" pitchFamily="34" charset="0"/>
            </a:endParaRPr>
          </a:p>
        </p:txBody>
      </p:sp>
      <p:sp>
        <p:nvSpPr>
          <p:cNvPr id="64521" name="Rectangle 237"/>
          <p:cNvSpPr>
            <a:spLocks noChangeArrowheads="1"/>
          </p:cNvSpPr>
          <p:nvPr/>
        </p:nvSpPr>
        <p:spPr bwMode="auto">
          <a:xfrm>
            <a:off x="4840288" y="4926013"/>
            <a:ext cx="120650" cy="112712"/>
          </a:xfrm>
          <a:prstGeom prst="rect">
            <a:avLst/>
          </a:prstGeom>
          <a:solidFill>
            <a:srgbClr val="008000"/>
          </a:solidFill>
          <a:ln w="7938">
            <a:solidFill>
              <a:srgbClr val="000000"/>
            </a:solidFill>
            <a:miter lim="800000"/>
            <a:headEnd/>
            <a:tailEnd/>
          </a:ln>
        </p:spPr>
        <p:txBody>
          <a:bodyPr/>
          <a:lstStyle/>
          <a:p>
            <a:pPr algn="ctr"/>
            <a:endParaRPr lang="ja-JP" altLang="en-US">
              <a:solidFill>
                <a:srgbClr val="000000"/>
              </a:solidFill>
              <a:latin typeface="Calibri" pitchFamily="34" charset="0"/>
            </a:endParaRPr>
          </a:p>
        </p:txBody>
      </p:sp>
      <p:sp>
        <p:nvSpPr>
          <p:cNvPr id="64522" name="Rectangle 238"/>
          <p:cNvSpPr>
            <a:spLocks noChangeArrowheads="1"/>
          </p:cNvSpPr>
          <p:nvPr/>
        </p:nvSpPr>
        <p:spPr bwMode="auto">
          <a:xfrm>
            <a:off x="4984750" y="4902200"/>
            <a:ext cx="779463" cy="152400"/>
          </a:xfrm>
          <a:prstGeom prst="rect">
            <a:avLst/>
          </a:prstGeom>
          <a:noFill/>
          <a:ln w="9525">
            <a:noFill/>
            <a:miter lim="800000"/>
            <a:headEnd/>
            <a:tailEnd/>
          </a:ln>
        </p:spPr>
        <p:txBody>
          <a:bodyPr wrap="none" lIns="0" tIns="0" rIns="0" bIns="0">
            <a:spAutoFit/>
          </a:bodyPr>
          <a:lstStyle/>
          <a:p>
            <a:r>
              <a:rPr lang="en-US" altLang="ja-JP" sz="1000">
                <a:solidFill>
                  <a:srgbClr val="000000"/>
                </a:solidFill>
              </a:rPr>
              <a:t>Regular staffs</a:t>
            </a:r>
            <a:endParaRPr lang="ja-JP" altLang="en-US" sz="1000">
              <a:solidFill>
                <a:srgbClr val="000000"/>
              </a:solidFill>
            </a:endParaRPr>
          </a:p>
        </p:txBody>
      </p:sp>
      <p:sp>
        <p:nvSpPr>
          <p:cNvPr id="64523" name="Rectangle 239"/>
          <p:cNvSpPr>
            <a:spLocks noChangeArrowheads="1"/>
          </p:cNvSpPr>
          <p:nvPr/>
        </p:nvSpPr>
        <p:spPr bwMode="auto">
          <a:xfrm>
            <a:off x="5873750" y="4933950"/>
            <a:ext cx="128588" cy="109538"/>
          </a:xfrm>
          <a:prstGeom prst="rect">
            <a:avLst/>
          </a:prstGeom>
          <a:solidFill>
            <a:srgbClr val="99CC00"/>
          </a:solidFill>
          <a:ln w="7938">
            <a:solidFill>
              <a:srgbClr val="000000"/>
            </a:solidFill>
            <a:miter lim="800000"/>
            <a:headEnd/>
            <a:tailEnd/>
          </a:ln>
        </p:spPr>
        <p:txBody>
          <a:bodyPr/>
          <a:lstStyle/>
          <a:p>
            <a:pPr algn="ctr"/>
            <a:endParaRPr lang="ja-JP" altLang="en-US">
              <a:solidFill>
                <a:srgbClr val="000000"/>
              </a:solidFill>
              <a:latin typeface="Calibri" pitchFamily="34" charset="0"/>
            </a:endParaRPr>
          </a:p>
        </p:txBody>
      </p:sp>
      <p:sp>
        <p:nvSpPr>
          <p:cNvPr id="64524" name="Rectangle 240"/>
          <p:cNvSpPr>
            <a:spLocks noChangeArrowheads="1"/>
          </p:cNvSpPr>
          <p:nvPr/>
        </p:nvSpPr>
        <p:spPr bwMode="auto">
          <a:xfrm>
            <a:off x="6064250" y="4911725"/>
            <a:ext cx="1138238" cy="304800"/>
          </a:xfrm>
          <a:prstGeom prst="rect">
            <a:avLst/>
          </a:prstGeom>
          <a:noFill/>
          <a:ln w="9525">
            <a:noFill/>
            <a:miter lim="800000"/>
            <a:headEnd/>
            <a:tailEnd/>
          </a:ln>
        </p:spPr>
        <p:txBody>
          <a:bodyPr lIns="0" tIns="0" rIns="0" bIns="0">
            <a:spAutoFit/>
          </a:bodyPr>
          <a:lstStyle/>
          <a:p>
            <a:r>
              <a:rPr lang="en-US" altLang="ja-JP" sz="1000">
                <a:solidFill>
                  <a:srgbClr val="000000"/>
                </a:solidFill>
              </a:rPr>
              <a:t>Part-time workers/</a:t>
            </a:r>
            <a:br>
              <a:rPr lang="en-US" altLang="ja-JP" sz="1000">
                <a:solidFill>
                  <a:srgbClr val="000000"/>
                </a:solidFill>
              </a:rPr>
            </a:br>
            <a:r>
              <a:rPr lang="en-US" altLang="ja-JP" sz="1000">
                <a:solidFill>
                  <a:srgbClr val="000000"/>
                </a:solidFill>
              </a:rPr>
              <a:t>temporary workers</a:t>
            </a:r>
            <a:endParaRPr lang="ja-JP" altLang="en-US" sz="1000">
              <a:solidFill>
                <a:srgbClr val="000000"/>
              </a:solidFill>
            </a:endParaRPr>
          </a:p>
        </p:txBody>
      </p:sp>
      <p:sp>
        <p:nvSpPr>
          <p:cNvPr id="64525" name="Rectangle 241"/>
          <p:cNvSpPr>
            <a:spLocks noChangeArrowheads="1"/>
          </p:cNvSpPr>
          <p:nvPr/>
        </p:nvSpPr>
        <p:spPr bwMode="auto">
          <a:xfrm>
            <a:off x="7250113" y="4924425"/>
            <a:ext cx="111125" cy="111125"/>
          </a:xfrm>
          <a:prstGeom prst="rect">
            <a:avLst/>
          </a:prstGeom>
          <a:solidFill>
            <a:srgbClr val="808000"/>
          </a:solidFill>
          <a:ln w="7938">
            <a:solidFill>
              <a:srgbClr val="000000"/>
            </a:solidFill>
            <a:miter lim="800000"/>
            <a:headEnd/>
            <a:tailEnd/>
          </a:ln>
        </p:spPr>
        <p:txBody>
          <a:bodyPr/>
          <a:lstStyle/>
          <a:p>
            <a:pPr algn="ctr"/>
            <a:endParaRPr lang="ja-JP" altLang="en-US">
              <a:solidFill>
                <a:srgbClr val="000000"/>
              </a:solidFill>
              <a:latin typeface="Calibri" pitchFamily="34" charset="0"/>
            </a:endParaRPr>
          </a:p>
        </p:txBody>
      </p:sp>
      <p:sp>
        <p:nvSpPr>
          <p:cNvPr id="64526" name="Rectangle 242"/>
          <p:cNvSpPr>
            <a:spLocks noChangeArrowheads="1"/>
          </p:cNvSpPr>
          <p:nvPr/>
        </p:nvSpPr>
        <p:spPr bwMode="auto">
          <a:xfrm>
            <a:off x="7432675" y="4910138"/>
            <a:ext cx="1573213" cy="304800"/>
          </a:xfrm>
          <a:prstGeom prst="rect">
            <a:avLst/>
          </a:prstGeom>
          <a:noFill/>
          <a:ln w="9525">
            <a:noFill/>
            <a:miter lim="800000"/>
            <a:headEnd/>
            <a:tailEnd/>
          </a:ln>
        </p:spPr>
        <p:txBody>
          <a:bodyPr lIns="0" tIns="0" rIns="0" bIns="0">
            <a:spAutoFit/>
          </a:bodyPr>
          <a:lstStyle/>
          <a:p>
            <a:r>
              <a:rPr lang="en-US" altLang="ja-JP" sz="1000">
                <a:solidFill>
                  <a:srgbClr val="000000"/>
                </a:solidFill>
              </a:rPr>
              <a:t>Dispatched workers/</a:t>
            </a:r>
            <a:br>
              <a:rPr lang="en-US" altLang="ja-JP" sz="1000">
                <a:solidFill>
                  <a:srgbClr val="000000"/>
                </a:solidFill>
              </a:rPr>
            </a:br>
            <a:r>
              <a:rPr lang="en-US" altLang="ja-JP" sz="1000">
                <a:solidFill>
                  <a:srgbClr val="000000"/>
                </a:solidFill>
              </a:rPr>
              <a:t>entrusted employees/others</a:t>
            </a:r>
            <a:endParaRPr lang="ja-JP" altLang="en-US" sz="100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角丸四角形 222"/>
          <p:cNvSpPr/>
          <p:nvPr/>
        </p:nvSpPr>
        <p:spPr>
          <a:xfrm>
            <a:off x="374650" y="333375"/>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sp>
        <p:nvSpPr>
          <p:cNvPr id="224" name="コンテンツ プレースホルダー 2"/>
          <p:cNvSpPr txBox="1">
            <a:spLocks/>
          </p:cNvSpPr>
          <p:nvPr/>
        </p:nvSpPr>
        <p:spPr>
          <a:xfrm>
            <a:off x="1763713" y="981075"/>
            <a:ext cx="5672137" cy="512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Women’s Huge potential</a:t>
            </a:r>
          </a:p>
          <a:p>
            <a:pPr marL="82296" indent="0" algn="ctr" fontAlgn="auto">
              <a:spcAft>
                <a:spcPts val="0"/>
              </a:spcAft>
              <a:buFont typeface="Wingdings 2"/>
              <a:buNone/>
              <a:defRPr/>
            </a:pP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ja-JP" altLang="en-US" dirty="0"/>
          </a:p>
        </p:txBody>
      </p:sp>
      <p:sp>
        <p:nvSpPr>
          <p:cNvPr id="225" name="スライド番号プレースホルダー 1"/>
          <p:cNvSpPr>
            <a:spLocks noGrp="1"/>
          </p:cNvSpPr>
          <p:nvPr>
            <p:ph type="sldNum" sz="quarter" idx="12"/>
          </p:nvPr>
        </p:nvSpPr>
        <p:spPr>
          <a:xfrm>
            <a:off x="6927850" y="6429375"/>
            <a:ext cx="2133600" cy="365125"/>
          </a:xfrm>
        </p:spPr>
        <p:txBody>
          <a:bodyPr/>
          <a:lstStyle/>
          <a:p>
            <a:pPr>
              <a:defRPr/>
            </a:pPr>
            <a:r>
              <a:rPr lang="en-US" altLang="ja-JP" dirty="0"/>
              <a:t>17</a:t>
            </a:r>
            <a:endParaRPr lang="ja-JP" altLang="en-US" dirty="0"/>
          </a:p>
        </p:txBody>
      </p:sp>
      <p:pic>
        <p:nvPicPr>
          <p:cNvPr id="65540" name="Picture 4"/>
          <p:cNvPicPr>
            <a:picLocks noChangeAspect="1" noChangeArrowheads="1"/>
          </p:cNvPicPr>
          <p:nvPr/>
        </p:nvPicPr>
        <p:blipFill>
          <a:blip r:embed="rId3"/>
          <a:srcRect/>
          <a:stretch>
            <a:fillRect/>
          </a:stretch>
        </p:blipFill>
        <p:spPr bwMode="auto">
          <a:xfrm>
            <a:off x="2251075" y="1846263"/>
            <a:ext cx="6408738" cy="3241675"/>
          </a:xfrm>
          <a:prstGeom prst="rect">
            <a:avLst/>
          </a:prstGeom>
          <a:noFill/>
          <a:ln w="9525">
            <a:noFill/>
            <a:miter lim="800000"/>
            <a:headEnd/>
            <a:tailEnd/>
          </a:ln>
        </p:spPr>
      </p:pic>
      <p:sp>
        <p:nvSpPr>
          <p:cNvPr id="10" name="四角形吹き出し 9"/>
          <p:cNvSpPr/>
          <p:nvPr/>
        </p:nvSpPr>
        <p:spPr>
          <a:xfrm>
            <a:off x="250825" y="2316163"/>
            <a:ext cx="2576513" cy="1150937"/>
          </a:xfrm>
          <a:prstGeom prst="wedgeRectCallout">
            <a:avLst>
              <a:gd name="adj1" fmla="val 80445"/>
              <a:gd name="adj2" fmla="val -35828"/>
            </a:avLst>
          </a:prstGeom>
          <a:solidFill>
            <a:schemeClr val="bg1"/>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dirty="0">
                <a:solidFill>
                  <a:schemeClr val="tx1"/>
                </a:solidFill>
              </a:rPr>
              <a:t>Women who are willing to work but are not included in the labor force</a:t>
            </a:r>
          </a:p>
        </p:txBody>
      </p:sp>
      <p:sp>
        <p:nvSpPr>
          <p:cNvPr id="65542" name="テキスト ボックス 4"/>
          <p:cNvSpPr txBox="1">
            <a:spLocks noChangeArrowheads="1"/>
          </p:cNvSpPr>
          <p:nvPr/>
        </p:nvSpPr>
        <p:spPr bwMode="auto">
          <a:xfrm>
            <a:off x="4308475" y="3829050"/>
            <a:ext cx="2951163" cy="307975"/>
          </a:xfrm>
          <a:prstGeom prst="rect">
            <a:avLst/>
          </a:prstGeom>
          <a:solidFill>
            <a:schemeClr val="bg1"/>
          </a:solidFill>
          <a:ln w="9525">
            <a:solidFill>
              <a:srgbClr val="FF0000"/>
            </a:solidFill>
            <a:miter lim="800000"/>
            <a:headEnd/>
            <a:tailEnd/>
          </a:ln>
        </p:spPr>
        <p:txBody>
          <a:bodyPr>
            <a:spAutoFit/>
          </a:bodyPr>
          <a:lstStyle/>
          <a:p>
            <a:r>
              <a:rPr lang="en-US" altLang="ja-JP" sz="1400">
                <a:solidFill>
                  <a:srgbClr val="FF0000"/>
                </a:solidFill>
              </a:rPr>
              <a:t>Ratio of self-employed (right axis)</a:t>
            </a:r>
            <a:endParaRPr lang="ja-JP" altLang="en-US" sz="1400">
              <a:solidFill>
                <a:srgbClr val="FF0000"/>
              </a:solidFill>
            </a:endParaRPr>
          </a:p>
        </p:txBody>
      </p:sp>
      <p:sp>
        <p:nvSpPr>
          <p:cNvPr id="65543" name="テキスト ボックス 4"/>
          <p:cNvSpPr txBox="1">
            <a:spLocks noChangeArrowheads="1"/>
          </p:cNvSpPr>
          <p:nvPr/>
        </p:nvSpPr>
        <p:spPr bwMode="auto">
          <a:xfrm>
            <a:off x="3508375" y="2935288"/>
            <a:ext cx="2808288" cy="307975"/>
          </a:xfrm>
          <a:prstGeom prst="rect">
            <a:avLst/>
          </a:prstGeom>
          <a:solidFill>
            <a:schemeClr val="bg1"/>
          </a:solidFill>
          <a:ln w="9525">
            <a:solidFill>
              <a:srgbClr val="009900"/>
            </a:solidFill>
            <a:miter lim="800000"/>
            <a:headEnd/>
            <a:tailEnd/>
          </a:ln>
        </p:spPr>
        <p:txBody>
          <a:bodyPr>
            <a:spAutoFit/>
          </a:bodyPr>
          <a:lstStyle/>
          <a:p>
            <a:r>
              <a:rPr lang="en-US" altLang="ja-JP" sz="1400">
                <a:solidFill>
                  <a:srgbClr val="009900"/>
                </a:solidFill>
              </a:rPr>
              <a:t>Labor participation rate (left axis)</a:t>
            </a:r>
            <a:endParaRPr lang="ja-JP" altLang="en-US" sz="1400">
              <a:solidFill>
                <a:srgbClr val="009900"/>
              </a:solidFill>
            </a:endParaRPr>
          </a:p>
        </p:txBody>
      </p:sp>
      <p:sp>
        <p:nvSpPr>
          <p:cNvPr id="65544" name="テキスト ボックス 4"/>
          <p:cNvSpPr txBox="1">
            <a:spLocks noChangeArrowheads="1"/>
          </p:cNvSpPr>
          <p:nvPr/>
        </p:nvSpPr>
        <p:spPr bwMode="auto">
          <a:xfrm>
            <a:off x="4376738" y="1935163"/>
            <a:ext cx="3559175" cy="307975"/>
          </a:xfrm>
          <a:prstGeom prst="rect">
            <a:avLst/>
          </a:prstGeom>
          <a:solidFill>
            <a:schemeClr val="bg1"/>
          </a:solidFill>
          <a:ln w="9525">
            <a:solidFill>
              <a:srgbClr val="009900"/>
            </a:solidFill>
            <a:miter lim="800000"/>
            <a:headEnd/>
            <a:tailEnd/>
          </a:ln>
        </p:spPr>
        <p:txBody>
          <a:bodyPr>
            <a:spAutoFit/>
          </a:bodyPr>
          <a:lstStyle/>
          <a:p>
            <a:r>
              <a:rPr lang="en-US" altLang="ja-JP" sz="1400">
                <a:solidFill>
                  <a:srgbClr val="009900"/>
                </a:solidFill>
              </a:rPr>
              <a:t>Potential labor participation rate (left axis)</a:t>
            </a:r>
            <a:endParaRPr lang="ja-JP" altLang="en-US" sz="1400">
              <a:solidFill>
                <a:srgbClr val="009900"/>
              </a:solidFill>
            </a:endParaRPr>
          </a:p>
        </p:txBody>
      </p:sp>
      <p:sp>
        <p:nvSpPr>
          <p:cNvPr id="65545" name="テキスト ボックス 8"/>
          <p:cNvSpPr txBox="1">
            <a:spLocks noChangeArrowheads="1"/>
          </p:cNvSpPr>
          <p:nvPr/>
        </p:nvSpPr>
        <p:spPr bwMode="auto">
          <a:xfrm>
            <a:off x="2474913" y="5300663"/>
            <a:ext cx="6192837" cy="646112"/>
          </a:xfrm>
          <a:prstGeom prst="rect">
            <a:avLst/>
          </a:prstGeom>
          <a:noFill/>
          <a:ln w="9525">
            <a:noFill/>
            <a:prstDash val="sysDash"/>
            <a:miter lim="800000"/>
            <a:headEnd/>
            <a:tailEnd/>
          </a:ln>
        </p:spPr>
        <p:txBody>
          <a:bodyPr>
            <a:spAutoFit/>
          </a:bodyPr>
          <a:lstStyle/>
          <a:p>
            <a:pPr eaLnBrk="0" hangingPunct="0"/>
            <a:r>
              <a:rPr lang="en-US" altLang="ja-JP"/>
              <a:t>3.4million</a:t>
            </a:r>
            <a:r>
              <a:rPr lang="ja-JP" altLang="en-US"/>
              <a:t> </a:t>
            </a:r>
            <a:r>
              <a:rPr lang="en-US" altLang="ja-JP"/>
              <a:t>women, non-labor-force but willing to work,</a:t>
            </a:r>
          </a:p>
          <a:p>
            <a:pPr eaLnBrk="0" hangingPunct="0"/>
            <a:r>
              <a:rPr lang="en-US" altLang="ja-JP"/>
              <a:t>could boost  the Japanese GDP by 1.5%. </a:t>
            </a:r>
          </a:p>
        </p:txBody>
      </p:sp>
      <p:sp>
        <p:nvSpPr>
          <p:cNvPr id="15" name="正方形/長方形 14"/>
          <p:cNvSpPr/>
          <p:nvPr/>
        </p:nvSpPr>
        <p:spPr>
          <a:xfrm>
            <a:off x="250825" y="6165850"/>
            <a:ext cx="8950325" cy="530225"/>
          </a:xfrm>
          <a:prstGeom prst="rect">
            <a:avLst/>
          </a:prstGeom>
        </p:spPr>
        <p:txBody>
          <a:bodyPr>
            <a:spAutoFit/>
          </a:bodyPr>
          <a:lstStyle/>
          <a:p>
            <a:pPr fontAlgn="auto">
              <a:spcBef>
                <a:spcPts val="0"/>
              </a:spcBef>
              <a:spcAft>
                <a:spcPts val="0"/>
              </a:spcAft>
              <a:defRPr/>
            </a:pPr>
            <a:r>
              <a:rPr lang="en-US" altLang="ja-JP" dirty="0">
                <a:ea typeface="ＭＳ Ｐゴシック" charset="-128"/>
              </a:rPr>
              <a:t>Source: </a:t>
            </a:r>
            <a:r>
              <a:rPr lang="en-US" altLang="ja-JP" dirty="0">
                <a:latin typeface="+mn-lt"/>
                <a:ea typeface="+mn-ea"/>
              </a:rPr>
              <a:t>“</a:t>
            </a:r>
            <a:r>
              <a:rPr lang="en-US" altLang="ja-JP" b="1" dirty="0" err="1">
                <a:solidFill>
                  <a:srgbClr val="00B050"/>
                </a:solidFill>
                <a:ea typeface="ＭＳ Ｐゴシック" charset="-128"/>
              </a:rPr>
              <a:t>Labour</a:t>
            </a:r>
            <a:r>
              <a:rPr lang="en-US" altLang="ja-JP" b="1" dirty="0">
                <a:solidFill>
                  <a:srgbClr val="00B050"/>
                </a:solidFill>
                <a:ea typeface="ＭＳ Ｐゴシック" charset="-128"/>
              </a:rPr>
              <a:t> Force Survey</a:t>
            </a:r>
            <a:r>
              <a:rPr lang="en-US" altLang="ja-JP" dirty="0">
                <a:latin typeface="+mn-lt"/>
                <a:ea typeface="+mn-ea"/>
              </a:rPr>
              <a:t> </a:t>
            </a:r>
            <a:r>
              <a:rPr lang="en-US" altLang="ja-JP" dirty="0">
                <a:latin typeface="+mn-lt"/>
                <a:ea typeface="+mn-ea"/>
              </a:rPr>
              <a:t>” </a:t>
            </a:r>
            <a:r>
              <a:rPr lang="en-US" altLang="ja-JP" dirty="0">
                <a:ea typeface="ＭＳ Ｐゴシック" charset="-128"/>
              </a:rPr>
              <a:t>Ministry of Internal Affairs and Communications  </a:t>
            </a:r>
            <a:br>
              <a:rPr lang="en-US" altLang="ja-JP" dirty="0">
                <a:ea typeface="ＭＳ Ｐゴシック" charset="-128"/>
              </a:rPr>
            </a:br>
            <a:r>
              <a:rPr lang="en-US" altLang="ja-JP" sz="1050" dirty="0">
                <a:latin typeface="+mn-lt"/>
                <a:ea typeface="+mn-ea"/>
              </a:rPr>
              <a:t>               </a:t>
            </a:r>
            <a:endParaRPr lang="ja-JP" altLang="en-US" sz="1050" dirty="0">
              <a:latin typeface="+mn-lt"/>
              <a:ea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srcRect/>
          <a:stretch>
            <a:fillRect/>
          </a:stretch>
        </p:blipFill>
        <p:spPr bwMode="auto">
          <a:xfrm>
            <a:off x="714375" y="1949450"/>
            <a:ext cx="8505825" cy="3478213"/>
          </a:xfrm>
          <a:prstGeom prst="rect">
            <a:avLst/>
          </a:prstGeom>
          <a:noFill/>
          <a:ln w="9525">
            <a:noFill/>
            <a:miter lim="800000"/>
            <a:headEnd/>
            <a:tailEnd/>
          </a:ln>
        </p:spPr>
      </p:pic>
      <p:sp>
        <p:nvSpPr>
          <p:cNvPr id="6" name="テキスト ボックス 5"/>
          <p:cNvSpPr txBox="1"/>
          <p:nvPr/>
        </p:nvSpPr>
        <p:spPr>
          <a:xfrm>
            <a:off x="392113" y="695325"/>
            <a:ext cx="8656637" cy="1016000"/>
          </a:xfrm>
          <a:prstGeom prst="rect">
            <a:avLst/>
          </a:prstGeom>
          <a:noFill/>
          <a:ln>
            <a:solidFill>
              <a:schemeClr val="accent5"/>
            </a:solidFill>
          </a:ln>
        </p:spPr>
        <p:txBody>
          <a:bodyPr>
            <a:spAutoFit/>
          </a:bodyPr>
          <a:lstStyle/>
          <a:p>
            <a:pPr fontAlgn="auto">
              <a:spcBef>
                <a:spcPts val="0"/>
              </a:spcBef>
              <a:spcAft>
                <a:spcPts val="0"/>
              </a:spcAft>
              <a:defRPr/>
            </a:pPr>
            <a:r>
              <a:rPr lang="en-US" altLang="ja-JP" sz="2000" b="1" dirty="0">
                <a:latin typeface="+mn-lt"/>
                <a:ea typeface="+mn-ea"/>
              </a:rPr>
              <a:t>(Examples of performance objectives)</a:t>
            </a:r>
          </a:p>
          <a:p>
            <a:pPr fontAlgn="auto">
              <a:spcBef>
                <a:spcPts val="0"/>
              </a:spcBef>
              <a:spcAft>
                <a:spcPts val="0"/>
              </a:spcAft>
              <a:defRPr/>
            </a:pPr>
            <a:r>
              <a:rPr lang="en-US" altLang="ja-JP" sz="2000" b="1" dirty="0">
                <a:latin typeface="+mn-lt"/>
                <a:ea typeface="+mn-ea"/>
              </a:rPr>
              <a:t>-Rate of continued employment for women before and after delivering their</a:t>
            </a:r>
          </a:p>
          <a:p>
            <a:pPr fontAlgn="auto">
              <a:spcBef>
                <a:spcPts val="0"/>
              </a:spcBef>
              <a:spcAft>
                <a:spcPts val="0"/>
              </a:spcAft>
              <a:defRPr/>
            </a:pPr>
            <a:r>
              <a:rPr lang="en-US" altLang="ja-JP" sz="2000" b="1" dirty="0">
                <a:latin typeface="+mn-lt"/>
                <a:ea typeface="+mn-ea"/>
              </a:rPr>
              <a:t> first child</a:t>
            </a:r>
            <a:r>
              <a:rPr lang="ja-JP" altLang="en-US" sz="2000" b="1" dirty="0">
                <a:latin typeface="+mn-lt"/>
                <a:ea typeface="+mn-ea"/>
              </a:rPr>
              <a:t>　　　　　　　　　　　　　　　　　　　　　　</a:t>
            </a:r>
            <a:r>
              <a:rPr lang="en-US" altLang="ja-JP" sz="2000" b="1" dirty="0">
                <a:latin typeface="+mn-lt"/>
                <a:ea typeface="+mn-ea"/>
              </a:rPr>
              <a:t>38%(2005)</a:t>
            </a:r>
            <a:r>
              <a:rPr lang="ja-JP" altLang="en-US" sz="2000" b="1" dirty="0">
                <a:latin typeface="+mn-lt"/>
                <a:ea typeface="+mn-ea"/>
              </a:rPr>
              <a:t>→</a:t>
            </a:r>
            <a:r>
              <a:rPr lang="en-US" altLang="ja-JP" sz="2000" b="1" dirty="0">
                <a:latin typeface="+mn-lt"/>
                <a:ea typeface="+mn-ea"/>
              </a:rPr>
              <a:t>55%(2020)</a:t>
            </a:r>
          </a:p>
        </p:txBody>
      </p:sp>
      <p:sp>
        <p:nvSpPr>
          <p:cNvPr id="8" name="テキスト ボックス 7"/>
          <p:cNvSpPr txBox="1">
            <a:spLocks noChangeArrowheads="1"/>
          </p:cNvSpPr>
          <p:nvPr/>
        </p:nvSpPr>
        <p:spPr bwMode="auto">
          <a:xfrm>
            <a:off x="7938" y="5949950"/>
            <a:ext cx="9144000" cy="706438"/>
          </a:xfrm>
          <a:prstGeom prst="rect">
            <a:avLst/>
          </a:prstGeom>
          <a:noFill/>
          <a:ln w="9525">
            <a:noFill/>
            <a:miter lim="800000"/>
            <a:headEnd/>
            <a:tailEnd/>
          </a:ln>
        </p:spPr>
        <p:txBody>
          <a:bodyPr>
            <a:spAutoFit/>
          </a:bodyPr>
          <a:lstStyle/>
          <a:p>
            <a:pPr marL="900113" indent="-900113"/>
            <a:r>
              <a:rPr lang="en-US" altLang="ja-JP" sz="2000">
                <a:solidFill>
                  <a:srgbClr val="000000"/>
                </a:solidFill>
              </a:rPr>
              <a:t>Source:	 </a:t>
            </a:r>
            <a:r>
              <a:rPr lang="en-US" altLang="ja-JP" sz="2000" b="1">
                <a:solidFill>
                  <a:srgbClr val="008000"/>
                </a:solidFill>
              </a:rPr>
              <a:t>“T</a:t>
            </a:r>
            <a:r>
              <a:rPr lang="en-US" altLang="ja-JP" sz="2000" b="1">
                <a:solidFill>
                  <a:srgbClr val="00B050"/>
                </a:solidFill>
              </a:rPr>
              <a:t>he 13th National Fertility Survey “ </a:t>
            </a:r>
            <a:r>
              <a:rPr lang="en-US" altLang="ja-JP" sz="2000"/>
              <a:t>(Survey of Married Couples)    </a:t>
            </a:r>
          </a:p>
          <a:p>
            <a:pPr marL="900113" indent="-900113"/>
            <a:r>
              <a:rPr lang="en-US" altLang="ja-JP" sz="2000">
                <a:solidFill>
                  <a:srgbClr val="00B050"/>
                </a:solidFill>
              </a:rPr>
              <a:t>             </a:t>
            </a:r>
            <a:r>
              <a:rPr lang="en-US" altLang="ja-JP" sz="2000"/>
              <a:t>The National Institute of Population and Social Security Research</a:t>
            </a:r>
            <a:endParaRPr lang="ja-JP" altLang="en-US" sz="2000">
              <a:solidFill>
                <a:srgbClr val="000000"/>
              </a:solidFill>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pPr>
              <a:defRPr/>
            </a:pPr>
            <a:r>
              <a:rPr lang="en-US" altLang="ja-JP" dirty="0"/>
              <a:t>22</a:t>
            </a:r>
            <a:endParaRPr lang="ja-JP" altLang="en-US" dirty="0"/>
          </a:p>
        </p:txBody>
      </p:sp>
      <p:sp>
        <p:nvSpPr>
          <p:cNvPr id="67589" name="テキスト ボックス 6"/>
          <p:cNvSpPr txBox="1">
            <a:spLocks noChangeArrowheads="1"/>
          </p:cNvSpPr>
          <p:nvPr/>
        </p:nvSpPr>
        <p:spPr bwMode="auto">
          <a:xfrm>
            <a:off x="4860925" y="5337175"/>
            <a:ext cx="3998913" cy="369888"/>
          </a:xfrm>
          <a:prstGeom prst="rect">
            <a:avLst/>
          </a:prstGeom>
          <a:noFill/>
          <a:ln w="9525">
            <a:noFill/>
            <a:miter lim="800000"/>
            <a:headEnd/>
            <a:tailEnd/>
          </a:ln>
        </p:spPr>
        <p:txBody>
          <a:bodyPr>
            <a:spAutoFit/>
          </a:bodyPr>
          <a:lstStyle/>
          <a:p>
            <a:pPr algn="r"/>
            <a:r>
              <a:rPr lang="en-US" altLang="ja-JP">
                <a:latin typeface="Calibri" pitchFamily="34" charset="0"/>
              </a:rPr>
              <a:t>(P8, Women and Men in Japan 2012 )</a:t>
            </a:r>
            <a:endParaRPr lang="ja-JP" altLang="en-US">
              <a:latin typeface="Calibri" pitchFamily="34" charset="0"/>
            </a:endParaRPr>
          </a:p>
        </p:txBody>
      </p:sp>
      <p:sp>
        <p:nvSpPr>
          <p:cNvPr id="9" name="角丸四角形 8"/>
          <p:cNvSpPr/>
          <p:nvPr/>
        </p:nvSpPr>
        <p:spPr>
          <a:xfrm>
            <a:off x="158750" y="115888"/>
            <a:ext cx="1676400" cy="433387"/>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sp>
        <p:nvSpPr>
          <p:cNvPr id="10" name="コンテンツ プレースホルダー 2"/>
          <p:cNvSpPr txBox="1">
            <a:spLocks/>
          </p:cNvSpPr>
          <p:nvPr/>
        </p:nvSpPr>
        <p:spPr>
          <a:xfrm>
            <a:off x="1187450" y="1763713"/>
            <a:ext cx="5672138" cy="51276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1900" b="1" dirty="0" smtClean="0">
                <a:solidFill>
                  <a:schemeClr val="tx2">
                    <a:lumMod val="50000"/>
                  </a:schemeClr>
                </a:solidFill>
                <a:effectLst>
                  <a:outerShdw blurRad="38100" dist="38100" dir="2700000" algn="tl">
                    <a:srgbClr val="000000">
                      <a:alpha val="43137"/>
                    </a:srgbClr>
                  </a:outerShdw>
                </a:effectLst>
              </a:rPr>
              <a:t>Employed worker annual income according to sex </a:t>
            </a: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ja-JP" altLang="en-US" dirty="0"/>
          </a:p>
        </p:txBody>
      </p:sp>
      <p:cxnSp>
        <p:nvCxnSpPr>
          <p:cNvPr id="4" name="直線コネクタ 3"/>
          <p:cNvCxnSpPr/>
          <p:nvPr/>
        </p:nvCxnSpPr>
        <p:spPr>
          <a:xfrm>
            <a:off x="1562100" y="3398838"/>
            <a:ext cx="720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859088" y="3365500"/>
            <a:ext cx="719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010025" y="3340100"/>
            <a:ext cx="720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233988" y="3249613"/>
            <a:ext cx="720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282825" y="3365500"/>
            <a:ext cx="576263" cy="3333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578225" y="3365500"/>
            <a:ext cx="4318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4730750" y="3249613"/>
            <a:ext cx="503238" cy="90487"/>
          </a:xfrm>
          <a:prstGeom prst="straightConnector1">
            <a:avLst/>
          </a:prstGeom>
          <a:ln w="28575">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4" name="上下矢印 23"/>
          <p:cNvSpPr/>
          <p:nvPr/>
        </p:nvSpPr>
        <p:spPr>
          <a:xfrm>
            <a:off x="1328738" y="3398838"/>
            <a:ext cx="334962" cy="1616075"/>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7600" name="テキスト ボックス 24"/>
          <p:cNvSpPr txBox="1">
            <a:spLocks noChangeArrowheads="1"/>
          </p:cNvSpPr>
          <p:nvPr/>
        </p:nvSpPr>
        <p:spPr bwMode="auto">
          <a:xfrm>
            <a:off x="158750" y="3398838"/>
            <a:ext cx="1028700" cy="1938337"/>
          </a:xfrm>
          <a:prstGeom prst="rect">
            <a:avLst/>
          </a:prstGeom>
          <a:noFill/>
          <a:ln w="19050">
            <a:noFill/>
            <a:prstDash val="sysDash"/>
            <a:miter lim="800000"/>
            <a:headEnd/>
            <a:tailEnd/>
          </a:ln>
        </p:spPr>
        <p:txBody>
          <a:bodyPr>
            <a:spAutoFit/>
          </a:bodyPr>
          <a:lstStyle/>
          <a:p>
            <a:pPr>
              <a:lnSpc>
                <a:spcPts val="1600"/>
              </a:lnSpc>
            </a:pPr>
            <a:r>
              <a:rPr lang="en-US" altLang="ja-JP">
                <a:solidFill>
                  <a:srgbClr val="FF0000"/>
                </a:solidFill>
                <a:latin typeface="Calibri" pitchFamily="34" charset="0"/>
              </a:rPr>
              <a:t>Rate of  women working in the labor market before having 1</a:t>
            </a:r>
            <a:r>
              <a:rPr lang="en-US" altLang="ja-JP" baseline="30000">
                <a:solidFill>
                  <a:srgbClr val="FF0000"/>
                </a:solidFill>
                <a:latin typeface="Calibri" pitchFamily="34" charset="0"/>
              </a:rPr>
              <a:t>st</a:t>
            </a:r>
            <a:r>
              <a:rPr lang="en-US" altLang="ja-JP">
                <a:solidFill>
                  <a:srgbClr val="FF0000"/>
                </a:solidFill>
                <a:latin typeface="Calibri" pitchFamily="34" charset="0"/>
              </a:rPr>
              <a:t>  child</a:t>
            </a:r>
            <a:endParaRPr lang="ja-JP" altLang="en-US">
              <a:solidFill>
                <a:srgbClr val="FF0000"/>
              </a:solidFill>
              <a:latin typeface="Calibri" pitchFamily="34" charset="0"/>
            </a:endParaRPr>
          </a:p>
        </p:txBody>
      </p:sp>
      <p:sp>
        <p:nvSpPr>
          <p:cNvPr id="26" name="四角形吹き出し 25"/>
          <p:cNvSpPr/>
          <p:nvPr/>
        </p:nvSpPr>
        <p:spPr>
          <a:xfrm>
            <a:off x="158750" y="3294063"/>
            <a:ext cx="1028700" cy="2043112"/>
          </a:xfrm>
          <a:prstGeom prst="wedgeRectCallout">
            <a:avLst>
              <a:gd name="adj1" fmla="val 69499"/>
              <a:gd name="adj2" fmla="val -20922"/>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0675" y="1052513"/>
            <a:ext cx="8656638" cy="708025"/>
          </a:xfrm>
          <a:prstGeom prst="rect">
            <a:avLst/>
          </a:prstGeom>
          <a:noFill/>
          <a:ln>
            <a:solidFill>
              <a:schemeClr val="accent5"/>
            </a:solidFill>
          </a:ln>
        </p:spPr>
        <p:txBody>
          <a:bodyPr>
            <a:spAutoFit/>
          </a:bodyPr>
          <a:lstStyle/>
          <a:p>
            <a:pPr fontAlgn="auto">
              <a:spcBef>
                <a:spcPts val="0"/>
              </a:spcBef>
              <a:spcAft>
                <a:spcPts val="0"/>
              </a:spcAft>
              <a:defRPr/>
            </a:pPr>
            <a:r>
              <a:rPr lang="en-US" altLang="ja-JP" sz="2000" b="1" dirty="0">
                <a:latin typeface="+mn-lt"/>
                <a:ea typeface="+mn-ea"/>
              </a:rPr>
              <a:t>(Examples of performance objectives)</a:t>
            </a:r>
          </a:p>
          <a:p>
            <a:pPr fontAlgn="auto">
              <a:spcBef>
                <a:spcPts val="0"/>
              </a:spcBef>
              <a:spcAft>
                <a:spcPts val="0"/>
              </a:spcAft>
              <a:defRPr/>
            </a:pPr>
            <a:r>
              <a:rPr lang="en-US" altLang="ja-JP" sz="2000" b="1" dirty="0">
                <a:latin typeface="+mn-lt"/>
                <a:ea typeface="+mn-ea"/>
              </a:rPr>
              <a:t>-Percentage of men who take child care leave: 1.72%(2009)</a:t>
            </a:r>
            <a:r>
              <a:rPr lang="ja-JP" altLang="en-US" sz="2000" b="1" dirty="0">
                <a:latin typeface="+mn-lt"/>
                <a:ea typeface="+mn-ea"/>
              </a:rPr>
              <a:t>→</a:t>
            </a:r>
            <a:r>
              <a:rPr lang="en-US" altLang="ja-JP" sz="2000" b="1" dirty="0">
                <a:latin typeface="+mn-lt"/>
                <a:ea typeface="+mn-ea"/>
              </a:rPr>
              <a:t>13% (2020)</a:t>
            </a:r>
          </a:p>
        </p:txBody>
      </p:sp>
      <p:sp>
        <p:nvSpPr>
          <p:cNvPr id="2" name="スライド番号プレースホルダー 1"/>
          <p:cNvSpPr>
            <a:spLocks noGrp="1"/>
          </p:cNvSpPr>
          <p:nvPr>
            <p:ph type="sldNum" sz="quarter" idx="12"/>
          </p:nvPr>
        </p:nvSpPr>
        <p:spPr/>
        <p:txBody>
          <a:bodyPr/>
          <a:lstStyle/>
          <a:p>
            <a:pPr>
              <a:defRPr/>
            </a:pPr>
            <a:r>
              <a:rPr lang="en-US" altLang="ja-JP" dirty="0"/>
              <a:t>24</a:t>
            </a:r>
            <a:endParaRPr lang="ja-JP" altLang="en-US" dirty="0"/>
          </a:p>
        </p:txBody>
      </p:sp>
      <p:sp>
        <p:nvSpPr>
          <p:cNvPr id="9" name="角丸四角形 8"/>
          <p:cNvSpPr/>
          <p:nvPr/>
        </p:nvSpPr>
        <p:spPr>
          <a:xfrm>
            <a:off x="320675" y="476250"/>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sp>
        <p:nvSpPr>
          <p:cNvPr id="68612" name="正方形/長方形 10"/>
          <p:cNvSpPr>
            <a:spLocks noChangeArrowheads="1"/>
          </p:cNvSpPr>
          <p:nvPr/>
        </p:nvSpPr>
        <p:spPr bwMode="auto">
          <a:xfrm>
            <a:off x="358775" y="5654675"/>
            <a:ext cx="7092950" cy="655638"/>
          </a:xfrm>
          <a:prstGeom prst="rect">
            <a:avLst/>
          </a:prstGeom>
          <a:solidFill>
            <a:schemeClr val="bg1"/>
          </a:solidFill>
          <a:ln w="9525">
            <a:noFill/>
            <a:miter lim="800000"/>
            <a:headEnd/>
            <a:tailEnd/>
          </a:ln>
        </p:spPr>
        <p:txBody>
          <a:bodyPr>
            <a:spAutoFit/>
          </a:bodyPr>
          <a:lstStyle/>
          <a:p>
            <a:pPr>
              <a:lnSpc>
                <a:spcPts val="2200"/>
              </a:lnSpc>
            </a:pPr>
            <a:r>
              <a:rPr lang="en-US" altLang="ja-JP">
                <a:latin typeface="Calibri" pitchFamily="34" charset="0"/>
              </a:rPr>
              <a:t>Source: “</a:t>
            </a:r>
            <a:r>
              <a:rPr lang="en-US" altLang="ja-JP" b="1">
                <a:solidFill>
                  <a:srgbClr val="008000"/>
                </a:solidFill>
                <a:latin typeface="Calibri" pitchFamily="34" charset="0"/>
              </a:rPr>
              <a:t>Basic Survey on Equal Employment</a:t>
            </a:r>
            <a:r>
              <a:rPr lang="en-US" altLang="ja-JP">
                <a:latin typeface="Calibri" pitchFamily="34" charset="0"/>
              </a:rPr>
              <a:t>, 2009,” </a:t>
            </a:r>
          </a:p>
          <a:p>
            <a:pPr>
              <a:lnSpc>
                <a:spcPts val="2200"/>
              </a:lnSpc>
            </a:pPr>
            <a:r>
              <a:rPr lang="en-US" altLang="ja-JP">
                <a:latin typeface="Calibri" pitchFamily="34" charset="0"/>
              </a:rPr>
              <a:t>                 Ministry of Health, Labour and Welfare            </a:t>
            </a:r>
            <a:endParaRPr lang="ja-JP" altLang="en-US">
              <a:latin typeface="Calibri" pitchFamily="34" charset="0"/>
            </a:endParaRPr>
          </a:p>
        </p:txBody>
      </p:sp>
      <p:pic>
        <p:nvPicPr>
          <p:cNvPr id="68613" name="Picture 2"/>
          <p:cNvPicPr>
            <a:picLocks noChangeAspect="1" noChangeArrowheads="1"/>
          </p:cNvPicPr>
          <p:nvPr/>
        </p:nvPicPr>
        <p:blipFill>
          <a:blip r:embed="rId2"/>
          <a:srcRect/>
          <a:stretch>
            <a:fillRect/>
          </a:stretch>
        </p:blipFill>
        <p:spPr bwMode="auto">
          <a:xfrm>
            <a:off x="1192213" y="2636838"/>
            <a:ext cx="6908800" cy="3100387"/>
          </a:xfrm>
          <a:prstGeom prst="rect">
            <a:avLst/>
          </a:prstGeom>
          <a:noFill/>
          <a:ln w="9525">
            <a:noFill/>
            <a:miter lim="800000"/>
            <a:headEnd/>
            <a:tailEnd/>
          </a:ln>
        </p:spPr>
      </p:pic>
      <p:sp>
        <p:nvSpPr>
          <p:cNvPr id="10" name="コンテンツ プレースホルダー 2"/>
          <p:cNvSpPr txBox="1">
            <a:spLocks/>
          </p:cNvSpPr>
          <p:nvPr/>
        </p:nvSpPr>
        <p:spPr>
          <a:xfrm>
            <a:off x="558800" y="1930400"/>
            <a:ext cx="8102600" cy="719138"/>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2900" b="1" dirty="0">
                <a:solidFill>
                  <a:schemeClr val="tx2">
                    <a:lumMod val="50000"/>
                  </a:schemeClr>
                </a:solidFill>
                <a:effectLst>
                  <a:outerShdw blurRad="38100" dist="38100" dir="2700000" algn="tl">
                    <a:srgbClr val="000000">
                      <a:alpha val="43137"/>
                    </a:srgbClr>
                  </a:outerShdw>
                </a:effectLst>
              </a:rPr>
              <a:t>Time spent on housework and child care by husbands with a child or</a:t>
            </a:r>
          </a:p>
          <a:p>
            <a:pPr marL="82296" indent="0" algn="ctr" fontAlgn="auto">
              <a:spcAft>
                <a:spcPts val="0"/>
              </a:spcAft>
              <a:buFont typeface="Wingdings 2"/>
              <a:buNone/>
              <a:defRPr/>
            </a:pPr>
            <a:r>
              <a:rPr lang="en-US" altLang="ja-JP" sz="2900" b="1" dirty="0">
                <a:solidFill>
                  <a:schemeClr val="tx2">
                    <a:lumMod val="50000"/>
                  </a:schemeClr>
                </a:solidFill>
                <a:effectLst>
                  <a:outerShdw blurRad="38100" dist="38100" dir="2700000" algn="tl">
                    <a:srgbClr val="000000">
                      <a:alpha val="43137"/>
                    </a:srgbClr>
                  </a:outerShdw>
                </a:effectLst>
              </a:rPr>
              <a:t>children less than six years old (per day)</a:t>
            </a:r>
          </a:p>
          <a:p>
            <a:pPr marL="82296" indent="0" algn="ctr" fontAlgn="auto">
              <a:spcAft>
                <a:spcPts val="0"/>
              </a:spcAft>
              <a:buFont typeface="Wingdings 2"/>
              <a:buNone/>
              <a:defRPr/>
            </a:pPr>
            <a:endParaRPr lang="ja-JP" altLang="en-US" dirty="0"/>
          </a:p>
        </p:txBody>
      </p:sp>
      <p:sp>
        <p:nvSpPr>
          <p:cNvPr id="68615" name="テキスト ボックス 7"/>
          <p:cNvSpPr txBox="1">
            <a:spLocks noChangeArrowheads="1"/>
          </p:cNvSpPr>
          <p:nvPr/>
        </p:nvSpPr>
        <p:spPr bwMode="auto">
          <a:xfrm>
            <a:off x="3563938" y="6278563"/>
            <a:ext cx="4862512" cy="368300"/>
          </a:xfrm>
          <a:prstGeom prst="rect">
            <a:avLst/>
          </a:prstGeom>
          <a:solidFill>
            <a:schemeClr val="bg1"/>
          </a:solidFill>
          <a:ln w="9525">
            <a:noFill/>
            <a:miter lim="800000"/>
            <a:headEnd/>
            <a:tailEnd/>
          </a:ln>
        </p:spPr>
        <p:txBody>
          <a:bodyPr>
            <a:spAutoFit/>
          </a:bodyPr>
          <a:lstStyle/>
          <a:p>
            <a:pPr algn="r"/>
            <a:r>
              <a:rPr lang="en-US" altLang="ja-JP">
                <a:latin typeface="Calibri" pitchFamily="34" charset="0"/>
              </a:rPr>
              <a:t>(refer to P11, Women and Men in Japan 2012 )</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74650" y="836613"/>
            <a:ext cx="8656638" cy="1016000"/>
          </a:xfrm>
          <a:prstGeom prst="rect">
            <a:avLst/>
          </a:prstGeom>
          <a:noFill/>
          <a:ln>
            <a:solidFill>
              <a:schemeClr val="accent5"/>
            </a:solidFill>
          </a:ln>
        </p:spPr>
        <p:txBody>
          <a:bodyPr>
            <a:spAutoFit/>
          </a:bodyPr>
          <a:lstStyle/>
          <a:p>
            <a:pPr fontAlgn="auto">
              <a:spcBef>
                <a:spcPts val="0"/>
              </a:spcBef>
              <a:spcAft>
                <a:spcPts val="0"/>
              </a:spcAft>
              <a:defRPr/>
            </a:pPr>
            <a:r>
              <a:rPr lang="en-US" altLang="ja-JP" sz="2000" b="1" dirty="0">
                <a:latin typeface="+mn-lt"/>
                <a:ea typeface="+mn-ea"/>
              </a:rPr>
              <a:t>(Examples of performance objectives)</a:t>
            </a:r>
          </a:p>
          <a:p>
            <a:pPr fontAlgn="auto">
              <a:spcBef>
                <a:spcPts val="0"/>
              </a:spcBef>
              <a:spcAft>
                <a:spcPts val="0"/>
              </a:spcAft>
              <a:defRPr/>
            </a:pPr>
            <a:r>
              <a:rPr lang="en-US" altLang="ja-JP" sz="2000" b="1" dirty="0">
                <a:latin typeface="+mn-lt"/>
                <a:ea typeface="+mn-ea"/>
              </a:rPr>
              <a:t>-Time spent on housework and child care by husbands with a child or children</a:t>
            </a:r>
          </a:p>
          <a:p>
            <a:pPr fontAlgn="auto">
              <a:spcBef>
                <a:spcPts val="0"/>
              </a:spcBef>
              <a:spcAft>
                <a:spcPts val="0"/>
              </a:spcAft>
              <a:defRPr/>
            </a:pPr>
            <a:r>
              <a:rPr lang="en-US" altLang="ja-JP" sz="2000" b="1" dirty="0">
                <a:latin typeface="+mn-lt"/>
                <a:ea typeface="+mn-ea"/>
              </a:rPr>
              <a:t> less than six years old: 60 min. a day (2006)</a:t>
            </a:r>
            <a:r>
              <a:rPr lang="ja-JP" altLang="en-US" sz="2000" b="1" dirty="0">
                <a:latin typeface="+mn-lt"/>
                <a:ea typeface="+mn-ea"/>
              </a:rPr>
              <a:t>　→　</a:t>
            </a:r>
            <a:r>
              <a:rPr lang="en-US" altLang="ja-JP" sz="2000" b="1" dirty="0">
                <a:latin typeface="+mn-lt"/>
                <a:ea typeface="+mn-ea"/>
              </a:rPr>
              <a:t>2hr. 30min. a day (2020)</a:t>
            </a:r>
          </a:p>
        </p:txBody>
      </p:sp>
      <p:sp>
        <p:nvSpPr>
          <p:cNvPr id="2" name="スライド番号プレースホルダー 1"/>
          <p:cNvSpPr>
            <a:spLocks noGrp="1"/>
          </p:cNvSpPr>
          <p:nvPr>
            <p:ph type="sldNum" sz="quarter" idx="12"/>
          </p:nvPr>
        </p:nvSpPr>
        <p:spPr/>
        <p:txBody>
          <a:bodyPr/>
          <a:lstStyle/>
          <a:p>
            <a:pPr>
              <a:defRPr/>
            </a:pPr>
            <a:r>
              <a:rPr lang="en-US" altLang="ja-JP" dirty="0"/>
              <a:t>23</a:t>
            </a:r>
            <a:endParaRPr lang="ja-JP" altLang="en-US" dirty="0"/>
          </a:p>
        </p:txBody>
      </p:sp>
      <p:sp>
        <p:nvSpPr>
          <p:cNvPr id="8" name="角丸四角形 7"/>
          <p:cNvSpPr/>
          <p:nvPr/>
        </p:nvSpPr>
        <p:spPr>
          <a:xfrm>
            <a:off x="374650" y="333375"/>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pic>
        <p:nvPicPr>
          <p:cNvPr id="69636" name="Picture 2"/>
          <p:cNvPicPr>
            <a:picLocks noChangeAspect="1" noChangeArrowheads="1"/>
          </p:cNvPicPr>
          <p:nvPr/>
        </p:nvPicPr>
        <p:blipFill>
          <a:blip r:embed="rId2"/>
          <a:srcRect/>
          <a:stretch>
            <a:fillRect/>
          </a:stretch>
        </p:blipFill>
        <p:spPr bwMode="auto">
          <a:xfrm>
            <a:off x="358775" y="2813050"/>
            <a:ext cx="8450263" cy="3384550"/>
          </a:xfrm>
          <a:prstGeom prst="rect">
            <a:avLst/>
          </a:prstGeom>
          <a:noFill/>
          <a:ln w="9525">
            <a:noFill/>
            <a:miter lim="800000"/>
            <a:headEnd/>
            <a:tailEnd/>
          </a:ln>
        </p:spPr>
      </p:pic>
      <p:sp>
        <p:nvSpPr>
          <p:cNvPr id="9" name="コンテンツ プレースホルダー 2"/>
          <p:cNvSpPr txBox="1">
            <a:spLocks/>
          </p:cNvSpPr>
          <p:nvPr/>
        </p:nvSpPr>
        <p:spPr>
          <a:xfrm>
            <a:off x="558800" y="2092325"/>
            <a:ext cx="8102600" cy="720725"/>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2900" b="1" dirty="0">
                <a:solidFill>
                  <a:schemeClr val="tx2">
                    <a:lumMod val="50000"/>
                  </a:schemeClr>
                </a:solidFill>
                <a:effectLst>
                  <a:outerShdw blurRad="38100" dist="38100" dir="2700000" algn="tl">
                    <a:srgbClr val="000000">
                      <a:alpha val="43137"/>
                    </a:srgbClr>
                  </a:outerShdw>
                </a:effectLst>
              </a:rPr>
              <a:t>Time spent on housework and child care by husbands with a child or</a:t>
            </a:r>
          </a:p>
          <a:p>
            <a:pPr marL="82296" indent="0" algn="ctr" fontAlgn="auto">
              <a:spcAft>
                <a:spcPts val="0"/>
              </a:spcAft>
              <a:buFont typeface="Wingdings 2"/>
              <a:buNone/>
              <a:defRPr/>
            </a:pPr>
            <a:r>
              <a:rPr lang="en-US" altLang="ja-JP" sz="2900" b="1" dirty="0">
                <a:solidFill>
                  <a:schemeClr val="tx2">
                    <a:lumMod val="50000"/>
                  </a:schemeClr>
                </a:solidFill>
                <a:effectLst>
                  <a:outerShdw blurRad="38100" dist="38100" dir="2700000" algn="tl">
                    <a:srgbClr val="000000">
                      <a:alpha val="43137"/>
                    </a:srgbClr>
                  </a:outerShdw>
                </a:effectLst>
              </a:rPr>
              <a:t>children less than six years old (per day)</a:t>
            </a:r>
          </a:p>
          <a:p>
            <a:pPr marL="82296" indent="0" algn="ctr" fontAlgn="auto">
              <a:spcAft>
                <a:spcPts val="0"/>
              </a:spcAft>
              <a:buFont typeface="Wingdings 2"/>
              <a:buNone/>
              <a:defRPr/>
            </a:pPr>
            <a:endParaRPr lang="ja-JP" altLang="en-US" dirty="0"/>
          </a:p>
        </p:txBody>
      </p:sp>
      <p:sp>
        <p:nvSpPr>
          <p:cNvPr id="69638" name="正方形/長方形 9"/>
          <p:cNvSpPr>
            <a:spLocks noChangeArrowheads="1"/>
          </p:cNvSpPr>
          <p:nvPr/>
        </p:nvSpPr>
        <p:spPr bwMode="auto">
          <a:xfrm>
            <a:off x="358775" y="5654675"/>
            <a:ext cx="4645025" cy="900113"/>
          </a:xfrm>
          <a:prstGeom prst="rect">
            <a:avLst/>
          </a:prstGeom>
          <a:solidFill>
            <a:schemeClr val="bg1"/>
          </a:solidFill>
          <a:ln w="9525">
            <a:noFill/>
            <a:miter lim="800000"/>
            <a:headEnd/>
            <a:tailEnd/>
          </a:ln>
        </p:spPr>
        <p:txBody>
          <a:bodyPr>
            <a:spAutoFit/>
          </a:bodyPr>
          <a:lstStyle/>
          <a:p>
            <a:pPr>
              <a:lnSpc>
                <a:spcPts val="2200"/>
              </a:lnSpc>
            </a:pPr>
            <a:r>
              <a:rPr lang="en-US" altLang="ja-JP">
                <a:latin typeface="Calibri" pitchFamily="34" charset="0"/>
              </a:rPr>
              <a:t>Source: “</a:t>
            </a:r>
            <a:r>
              <a:rPr lang="en-US" altLang="ja-JP" b="1">
                <a:solidFill>
                  <a:srgbClr val="008000"/>
                </a:solidFill>
                <a:latin typeface="Calibri" pitchFamily="34" charset="0"/>
              </a:rPr>
              <a:t>Survey on time use and leisure activities</a:t>
            </a:r>
            <a:r>
              <a:rPr lang="en-US" altLang="ja-JP">
                <a:latin typeface="Calibri" pitchFamily="34" charset="0"/>
              </a:rPr>
              <a:t>” (2006) Ministry of Internal Affairs and Communications               </a:t>
            </a:r>
            <a:endParaRPr lang="ja-JP" altLang="en-US">
              <a:latin typeface="Calibri" pitchFamily="34" charset="0"/>
            </a:endParaRPr>
          </a:p>
        </p:txBody>
      </p:sp>
      <p:sp>
        <p:nvSpPr>
          <p:cNvPr id="69639" name="テキスト ボックス 6"/>
          <p:cNvSpPr txBox="1">
            <a:spLocks noChangeArrowheads="1"/>
          </p:cNvSpPr>
          <p:nvPr/>
        </p:nvSpPr>
        <p:spPr bwMode="auto">
          <a:xfrm>
            <a:off x="4284663" y="6426200"/>
            <a:ext cx="3997325" cy="369888"/>
          </a:xfrm>
          <a:prstGeom prst="rect">
            <a:avLst/>
          </a:prstGeom>
          <a:solidFill>
            <a:schemeClr val="bg1"/>
          </a:solidFill>
          <a:ln w="9525">
            <a:noFill/>
            <a:miter lim="800000"/>
            <a:headEnd/>
            <a:tailEnd/>
          </a:ln>
        </p:spPr>
        <p:txBody>
          <a:bodyPr>
            <a:spAutoFit/>
          </a:bodyPr>
          <a:lstStyle/>
          <a:p>
            <a:r>
              <a:rPr lang="en-US" altLang="ja-JP">
                <a:latin typeface="Calibri" pitchFamily="34" charset="0"/>
              </a:rPr>
              <a:t>(P10, Women and Men in Japan 2012 )</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srcRect/>
          <a:stretch>
            <a:fillRect/>
          </a:stretch>
        </p:blipFill>
        <p:spPr bwMode="auto">
          <a:xfrm>
            <a:off x="282575" y="1204913"/>
            <a:ext cx="8520113" cy="4489450"/>
          </a:xfrm>
          <a:prstGeom prst="rect">
            <a:avLst/>
          </a:prstGeom>
          <a:noFill/>
          <a:ln w="9525">
            <a:noFill/>
            <a:miter lim="800000"/>
            <a:headEnd/>
            <a:tailEnd/>
          </a:ln>
        </p:spPr>
      </p:pic>
      <p:sp>
        <p:nvSpPr>
          <p:cNvPr id="18" name="コンテンツ プレースホルダー 2"/>
          <p:cNvSpPr txBox="1">
            <a:spLocks/>
          </p:cNvSpPr>
          <p:nvPr/>
        </p:nvSpPr>
        <p:spPr>
          <a:xfrm>
            <a:off x="1725613" y="985838"/>
            <a:ext cx="5672137" cy="51276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1900" b="1" dirty="0" smtClean="0">
                <a:solidFill>
                  <a:schemeClr val="tx2">
                    <a:lumMod val="50000"/>
                  </a:schemeClr>
                </a:solidFill>
                <a:effectLst>
                  <a:outerShdw blurRad="38100" dist="38100" dir="2700000" algn="tl">
                    <a:srgbClr val="000000">
                      <a:alpha val="43137"/>
                    </a:srgbClr>
                  </a:outerShdw>
                </a:effectLst>
              </a:rPr>
              <a:t>Number of Employees by Industry and sex</a:t>
            </a: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ja-JP" altLang="en-US" dirty="0"/>
          </a:p>
        </p:txBody>
      </p:sp>
      <p:sp>
        <p:nvSpPr>
          <p:cNvPr id="2" name="スライド番号プレースホルダー 1"/>
          <p:cNvSpPr>
            <a:spLocks noGrp="1"/>
          </p:cNvSpPr>
          <p:nvPr>
            <p:ph type="sldNum" sz="quarter" idx="12"/>
          </p:nvPr>
        </p:nvSpPr>
        <p:spPr>
          <a:xfrm>
            <a:off x="6927850" y="6429375"/>
            <a:ext cx="2133600" cy="365125"/>
          </a:xfrm>
        </p:spPr>
        <p:txBody>
          <a:bodyPr/>
          <a:lstStyle/>
          <a:p>
            <a:pPr>
              <a:defRPr/>
            </a:pPr>
            <a:r>
              <a:rPr lang="en-US" altLang="ja-JP" dirty="0"/>
              <a:t>17</a:t>
            </a:r>
            <a:endParaRPr lang="ja-JP" altLang="en-US" dirty="0"/>
          </a:p>
        </p:txBody>
      </p:sp>
      <p:sp>
        <p:nvSpPr>
          <p:cNvPr id="22" name="角丸四角形 21"/>
          <p:cNvSpPr/>
          <p:nvPr/>
        </p:nvSpPr>
        <p:spPr>
          <a:xfrm>
            <a:off x="276225" y="336550"/>
            <a:ext cx="8569325" cy="46831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prstClr val="white"/>
                </a:solidFill>
              </a:rPr>
              <a:t>8</a:t>
            </a:r>
            <a:r>
              <a:rPr lang="en-US" altLang="ja-JP" sz="2000" b="1" dirty="0">
                <a:solidFill>
                  <a:prstClr val="white"/>
                </a:solidFill>
              </a:rPr>
              <a:t>. Percentage distribution of the employed population by sector, each sex</a:t>
            </a:r>
          </a:p>
        </p:txBody>
      </p:sp>
      <p:sp>
        <p:nvSpPr>
          <p:cNvPr id="70661" name="テキスト ボックス 2"/>
          <p:cNvSpPr txBox="1">
            <a:spLocks noChangeArrowheads="1"/>
          </p:cNvSpPr>
          <p:nvPr/>
        </p:nvSpPr>
        <p:spPr bwMode="auto">
          <a:xfrm>
            <a:off x="282575" y="5694363"/>
            <a:ext cx="8682038" cy="369887"/>
          </a:xfrm>
          <a:prstGeom prst="rect">
            <a:avLst/>
          </a:prstGeom>
          <a:noFill/>
          <a:ln w="9525">
            <a:noFill/>
            <a:miter lim="800000"/>
            <a:headEnd/>
            <a:tailEnd/>
          </a:ln>
        </p:spPr>
        <p:txBody>
          <a:bodyPr>
            <a:spAutoFit/>
          </a:bodyPr>
          <a:lstStyle/>
          <a:p>
            <a:r>
              <a:rPr lang="en-US" altLang="ja-JP">
                <a:latin typeface="Calibri" pitchFamily="34" charset="0"/>
              </a:rPr>
              <a:t>Source: “</a:t>
            </a:r>
            <a:r>
              <a:rPr lang="en-US" altLang="ja-JP" b="1">
                <a:solidFill>
                  <a:srgbClr val="008000"/>
                </a:solidFill>
                <a:latin typeface="Calibri" pitchFamily="34" charset="0"/>
              </a:rPr>
              <a:t>Labour Force Survey</a:t>
            </a:r>
            <a:r>
              <a:rPr lang="en-US" altLang="ja-JP">
                <a:latin typeface="Calibri" pitchFamily="34" charset="0"/>
              </a:rPr>
              <a:t>,” Ministry of Internal Affairs and Communications</a:t>
            </a:r>
          </a:p>
        </p:txBody>
      </p:sp>
      <p:sp>
        <p:nvSpPr>
          <p:cNvPr id="70662" name="テキスト ボックス 6"/>
          <p:cNvSpPr txBox="1">
            <a:spLocks noChangeArrowheads="1"/>
          </p:cNvSpPr>
          <p:nvPr/>
        </p:nvSpPr>
        <p:spPr bwMode="auto">
          <a:xfrm>
            <a:off x="2916238" y="6064250"/>
            <a:ext cx="5602287" cy="368300"/>
          </a:xfrm>
          <a:prstGeom prst="rect">
            <a:avLst/>
          </a:prstGeom>
          <a:noFill/>
          <a:ln w="9525">
            <a:noFill/>
            <a:miter lim="800000"/>
            <a:headEnd/>
            <a:tailEnd/>
          </a:ln>
        </p:spPr>
        <p:txBody>
          <a:bodyPr>
            <a:spAutoFit/>
          </a:bodyPr>
          <a:lstStyle/>
          <a:p>
            <a:pPr algn="r"/>
            <a:r>
              <a:rPr lang="en-US" altLang="ja-JP">
                <a:latin typeface="Calibri" pitchFamily="34" charset="0"/>
              </a:rPr>
              <a:t>(refer to P6, Women and Men in Japan 2012 )</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52425" y="319088"/>
            <a:ext cx="7748588" cy="57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t>Contents of Part1</a:t>
            </a:r>
            <a:endParaRPr lang="ja-JP" altLang="en-US" sz="2800" dirty="0"/>
          </a:p>
        </p:txBody>
      </p:sp>
      <p:sp>
        <p:nvSpPr>
          <p:cNvPr id="5" name="テキスト ボックス 4"/>
          <p:cNvSpPr txBox="1"/>
          <p:nvPr/>
        </p:nvSpPr>
        <p:spPr>
          <a:xfrm>
            <a:off x="107950" y="1412875"/>
            <a:ext cx="9007475" cy="2892425"/>
          </a:xfrm>
          <a:prstGeom prst="rect">
            <a:avLst/>
          </a:prstGeom>
          <a:noFill/>
        </p:spPr>
        <p:txBody>
          <a:bodyPr>
            <a:spAutoFit/>
          </a:bodyPr>
          <a:lstStyle/>
          <a:p>
            <a:pPr fontAlgn="auto">
              <a:spcBef>
                <a:spcPts val="0"/>
              </a:spcBef>
              <a:spcAft>
                <a:spcPts val="0"/>
              </a:spcAft>
              <a:defRPr/>
            </a:pPr>
            <a:r>
              <a:rPr lang="ja-JP" altLang="en-US" sz="2000" b="1" dirty="0">
                <a:latin typeface="+mn-lt"/>
                <a:ea typeface="+mn-ea"/>
              </a:rPr>
              <a:t>１</a:t>
            </a:r>
            <a:r>
              <a:rPr lang="ja-JP" altLang="en-US" sz="2000" b="1" dirty="0">
                <a:latin typeface="+mn-lt"/>
                <a:ea typeface="+mn-ea"/>
              </a:rPr>
              <a:t>．</a:t>
            </a:r>
            <a:r>
              <a:rPr lang="en-US" altLang="ja-JP" sz="2000" b="1" dirty="0">
                <a:latin typeface="+mn-lt"/>
                <a:ea typeface="+mn-ea"/>
              </a:rPr>
              <a:t>The Basic Act for a Gender-equal Society </a:t>
            </a:r>
          </a:p>
          <a:p>
            <a:pPr fontAlgn="auto">
              <a:spcBef>
                <a:spcPts val="0"/>
              </a:spcBef>
              <a:spcAft>
                <a:spcPts val="0"/>
              </a:spcAft>
              <a:defRPr/>
            </a:pPr>
            <a:endParaRPr lang="en-US" altLang="ja-JP" sz="2000" b="1" dirty="0">
              <a:latin typeface="+mn-lt"/>
              <a:ea typeface="+mn-ea"/>
            </a:endParaRPr>
          </a:p>
          <a:p>
            <a:pPr fontAlgn="auto">
              <a:spcBef>
                <a:spcPts val="0"/>
              </a:spcBef>
              <a:spcAft>
                <a:spcPts val="0"/>
              </a:spcAft>
              <a:defRPr/>
            </a:pPr>
            <a:r>
              <a:rPr lang="ja-JP" altLang="en-US" sz="2000" b="1" dirty="0">
                <a:latin typeface="+mn-lt"/>
                <a:ea typeface="+mn-ea"/>
              </a:rPr>
              <a:t>２．</a:t>
            </a:r>
            <a:r>
              <a:rPr lang="en-US" altLang="ja-JP" sz="2000" b="1" dirty="0">
                <a:latin typeface="+mn-lt"/>
                <a:ea typeface="+mn-ea"/>
              </a:rPr>
              <a:t>Main </a:t>
            </a:r>
            <a:r>
              <a:rPr lang="en-US" altLang="ja-JP" sz="2000" b="1" dirty="0">
                <a:latin typeface="+mn-lt"/>
                <a:ea typeface="+mn-ea"/>
              </a:rPr>
              <a:t>actions taken towards gender equality in Japan and the United </a:t>
            </a:r>
            <a:r>
              <a:rPr lang="en-US" altLang="ja-JP" sz="2000" b="1" dirty="0">
                <a:latin typeface="+mn-lt"/>
                <a:ea typeface="+mn-ea"/>
              </a:rPr>
              <a:t>Nations</a:t>
            </a:r>
          </a:p>
          <a:p>
            <a:pPr fontAlgn="auto">
              <a:spcBef>
                <a:spcPts val="0"/>
              </a:spcBef>
              <a:spcAft>
                <a:spcPts val="0"/>
              </a:spcAft>
              <a:defRPr/>
            </a:pPr>
            <a:endParaRPr lang="en-US" altLang="ja-JP" sz="2000" b="1" dirty="0">
              <a:latin typeface="+mn-lt"/>
              <a:ea typeface="+mn-ea"/>
            </a:endParaRPr>
          </a:p>
          <a:p>
            <a:pPr fontAlgn="auto">
              <a:spcBef>
                <a:spcPts val="0"/>
              </a:spcBef>
              <a:spcAft>
                <a:spcPts val="0"/>
              </a:spcAft>
              <a:defRPr/>
            </a:pPr>
            <a:r>
              <a:rPr lang="ja-JP" altLang="en-US" sz="2000" b="1" dirty="0">
                <a:latin typeface="+mn-lt"/>
                <a:ea typeface="+mn-ea"/>
              </a:rPr>
              <a:t>３</a:t>
            </a:r>
            <a:r>
              <a:rPr lang="ja-JP" altLang="en-US" sz="2000" b="1" dirty="0">
                <a:latin typeface="+mn-lt"/>
                <a:ea typeface="+mn-ea"/>
              </a:rPr>
              <a:t> ．</a:t>
            </a:r>
            <a:r>
              <a:rPr lang="en-US" altLang="ja-JP" sz="2000" b="1" dirty="0">
                <a:latin typeface="+mn-lt"/>
                <a:ea typeface="+mn-ea"/>
              </a:rPr>
              <a:t>Framework for the promotion of Gender </a:t>
            </a:r>
            <a:r>
              <a:rPr lang="en-US" altLang="ja-JP" sz="2000" b="1" dirty="0">
                <a:latin typeface="+mn-lt"/>
                <a:ea typeface="+mn-ea"/>
              </a:rPr>
              <a:t>Equality</a:t>
            </a:r>
          </a:p>
          <a:p>
            <a:pPr fontAlgn="auto">
              <a:spcBef>
                <a:spcPts val="0"/>
              </a:spcBef>
              <a:spcAft>
                <a:spcPts val="0"/>
              </a:spcAft>
              <a:defRPr/>
            </a:pPr>
            <a:endParaRPr lang="en-US" altLang="ja-JP" sz="2000" b="1" dirty="0">
              <a:latin typeface="+mn-lt"/>
              <a:ea typeface="+mn-ea"/>
            </a:endParaRPr>
          </a:p>
          <a:p>
            <a:pPr fontAlgn="auto">
              <a:spcBef>
                <a:spcPts val="0"/>
              </a:spcBef>
              <a:spcAft>
                <a:spcPts val="0"/>
              </a:spcAft>
              <a:defRPr/>
            </a:pPr>
            <a:r>
              <a:rPr lang="en-US" altLang="ja-JP" sz="2200" b="1" dirty="0">
                <a:latin typeface="+mn-ea"/>
                <a:ea typeface="+mn-ea"/>
              </a:rPr>
              <a:t>4 </a:t>
            </a:r>
            <a:r>
              <a:rPr lang="ja-JP" altLang="en-US" sz="2000" b="1" dirty="0" err="1">
                <a:latin typeface="+mn-lt"/>
                <a:ea typeface="+mn-ea"/>
              </a:rPr>
              <a:t>．</a:t>
            </a:r>
            <a:r>
              <a:rPr lang="en-US" altLang="ja-JP" sz="2000" b="1" dirty="0">
                <a:latin typeface="+mn-lt"/>
                <a:ea typeface="+mn-ea"/>
              </a:rPr>
              <a:t>The </a:t>
            </a:r>
            <a:r>
              <a:rPr lang="en-US" altLang="ja-JP" sz="2000" b="1" dirty="0">
                <a:latin typeface="+mn-lt"/>
                <a:ea typeface="+mn-ea"/>
              </a:rPr>
              <a:t>Third Basic Plan for Gender Equality</a:t>
            </a:r>
          </a:p>
          <a:p>
            <a:pPr fontAlgn="auto">
              <a:spcBef>
                <a:spcPts val="0"/>
              </a:spcBef>
              <a:spcAft>
                <a:spcPts val="0"/>
              </a:spcAft>
              <a:defRPr/>
            </a:pPr>
            <a:endParaRPr lang="en-US" altLang="ja-JP" sz="2000" b="1" dirty="0">
              <a:latin typeface="+mn-lt"/>
              <a:ea typeface="+mn-ea"/>
            </a:endParaRPr>
          </a:p>
          <a:p>
            <a:pPr fontAlgn="auto">
              <a:spcBef>
                <a:spcPts val="0"/>
              </a:spcBef>
              <a:spcAft>
                <a:spcPts val="0"/>
              </a:spcAft>
              <a:defRPr/>
            </a:pPr>
            <a:r>
              <a:rPr lang="en-US" altLang="ja-JP" sz="2000" b="1" dirty="0">
                <a:latin typeface="+mn-lt"/>
                <a:ea typeface="+mn-ea"/>
              </a:rPr>
              <a:t> </a:t>
            </a:r>
            <a:endParaRPr lang="ja-JP" altLang="en-US" b="1" dirty="0">
              <a:latin typeface="+mn-lt"/>
              <a:ea typeface="+mn-ea"/>
            </a:endParaRPr>
          </a:p>
        </p:txBody>
      </p:sp>
      <p:sp>
        <p:nvSpPr>
          <p:cNvPr id="2" name="スライド番号プレースホルダー 1"/>
          <p:cNvSpPr>
            <a:spLocks noGrp="1"/>
          </p:cNvSpPr>
          <p:nvPr>
            <p:ph type="sldNum" sz="quarter" idx="12"/>
          </p:nvPr>
        </p:nvSpPr>
        <p:spPr/>
        <p:txBody>
          <a:bodyPr/>
          <a:lstStyle/>
          <a:p>
            <a:pPr>
              <a:defRPr/>
            </a:pPr>
            <a:r>
              <a:rPr lang="ja-JP" altLang="en-US" dirty="0"/>
              <a:t>３</a:t>
            </a:r>
            <a:endParaRPr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27850" y="6429375"/>
            <a:ext cx="2133600" cy="365125"/>
          </a:xfrm>
        </p:spPr>
        <p:txBody>
          <a:bodyPr/>
          <a:lstStyle/>
          <a:p>
            <a:pPr>
              <a:defRPr/>
            </a:pPr>
            <a:r>
              <a:rPr lang="en-US" altLang="ja-JP" dirty="0"/>
              <a:t>17</a:t>
            </a:r>
            <a:endParaRPr lang="ja-JP" altLang="en-US" dirty="0"/>
          </a:p>
        </p:txBody>
      </p:sp>
      <p:sp>
        <p:nvSpPr>
          <p:cNvPr id="14" name="コンテンツ プレースホルダー 2"/>
          <p:cNvSpPr txBox="1">
            <a:spLocks/>
          </p:cNvSpPr>
          <p:nvPr/>
        </p:nvSpPr>
        <p:spPr>
          <a:xfrm>
            <a:off x="911225" y="1033463"/>
            <a:ext cx="7497763" cy="720725"/>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fontAlgn="auto">
              <a:spcAft>
                <a:spcPts val="0"/>
              </a:spcAft>
              <a:buFont typeface="Wingdings 2"/>
              <a:buNone/>
              <a:defRPr/>
            </a:pPr>
            <a:r>
              <a:rPr lang="en-US" altLang="ja-JP" sz="2000" b="1" dirty="0">
                <a:solidFill>
                  <a:schemeClr val="tx2">
                    <a:lumMod val="50000"/>
                  </a:schemeClr>
                </a:solidFill>
                <a:effectLst>
                  <a:outerShdw blurRad="38100" dist="38100" dir="2700000" algn="tl">
                    <a:srgbClr val="000000">
                      <a:alpha val="43137"/>
                    </a:srgbClr>
                  </a:outerShdw>
                </a:effectLst>
              </a:rPr>
              <a:t>Increase and decrease  in the number of male and female employees in each industry</a:t>
            </a:r>
            <a:r>
              <a:rPr lang="ja-JP" altLang="en-US" sz="2400" dirty="0">
                <a:effectLst>
                  <a:outerShdw blurRad="38100" dist="38100" dir="2700000" algn="tl">
                    <a:srgbClr val="000000">
                      <a:alpha val="43137"/>
                    </a:srgbClr>
                  </a:outerShdw>
                </a:effectLst>
              </a:rPr>
              <a:t>　</a:t>
            </a:r>
            <a:r>
              <a:rPr lang="ja-JP" altLang="en-US" sz="2000" dirty="0">
                <a:effectLst>
                  <a:outerShdw blurRad="38100" dist="38100" dir="2700000" algn="tl">
                    <a:srgbClr val="000000">
                      <a:alpha val="43137"/>
                    </a:srgbClr>
                  </a:outerShdw>
                </a:effectLst>
              </a:rPr>
              <a:t>（</a:t>
            </a:r>
            <a:r>
              <a:rPr lang="en-US" altLang="ja-JP" sz="2000" dirty="0">
                <a:effectLst>
                  <a:outerShdw blurRad="38100" dist="38100" dir="2700000" algn="tl">
                    <a:srgbClr val="000000">
                      <a:alpha val="43137"/>
                    </a:srgbClr>
                  </a:outerShdw>
                </a:effectLst>
              </a:rPr>
              <a:t>Year 2002⇒Year </a:t>
            </a:r>
            <a:r>
              <a:rPr lang="en-US" altLang="ja-JP" sz="2000" dirty="0" smtClean="0">
                <a:effectLst>
                  <a:outerShdw blurRad="38100" dist="38100" dir="2700000" algn="tl">
                    <a:srgbClr val="000000">
                      <a:alpha val="43137"/>
                    </a:srgbClr>
                  </a:outerShdw>
                </a:effectLst>
              </a:rPr>
              <a:t>2012)</a:t>
            </a:r>
            <a:endParaRPr lang="en-US" altLang="ja-JP" sz="2000" dirty="0">
              <a:effectLst>
                <a:outerShdw blurRad="38100" dist="38100" dir="2700000" algn="tl">
                  <a:srgbClr val="000000">
                    <a:alpha val="43137"/>
                  </a:srgbClr>
                </a:outerShdw>
              </a:effectLst>
            </a:endParaRPr>
          </a:p>
          <a:p>
            <a:pPr marL="82296" indent="0" fontAlgn="auto">
              <a:spcAft>
                <a:spcPts val="0"/>
              </a:spcAft>
              <a:buFont typeface="Wingdings 2"/>
              <a:buNone/>
              <a:defRPr/>
            </a:pPr>
            <a:endParaRPr lang="ja-JP" altLang="en-US" sz="1800" dirty="0"/>
          </a:p>
        </p:txBody>
      </p:sp>
      <p:pic>
        <p:nvPicPr>
          <p:cNvPr id="71683" name="図 7"/>
          <p:cNvPicPr>
            <a:picLocks noChangeAspect="1" noChangeArrowheads="1"/>
          </p:cNvPicPr>
          <p:nvPr/>
        </p:nvPicPr>
        <p:blipFill>
          <a:blip r:embed="rId2"/>
          <a:srcRect/>
          <a:stretch>
            <a:fillRect/>
          </a:stretch>
        </p:blipFill>
        <p:spPr bwMode="auto">
          <a:xfrm>
            <a:off x="695325" y="2255838"/>
            <a:ext cx="8064500" cy="3481387"/>
          </a:xfrm>
          <a:prstGeom prst="rect">
            <a:avLst/>
          </a:prstGeom>
          <a:noFill/>
          <a:ln w="9525">
            <a:noFill/>
            <a:miter lim="800000"/>
            <a:headEnd/>
            <a:tailEnd/>
          </a:ln>
        </p:spPr>
      </p:pic>
      <p:sp>
        <p:nvSpPr>
          <p:cNvPr id="71684" name="テキスト ボックス 4"/>
          <p:cNvSpPr txBox="1">
            <a:spLocks noChangeArrowheads="1"/>
          </p:cNvSpPr>
          <p:nvPr/>
        </p:nvSpPr>
        <p:spPr bwMode="auto">
          <a:xfrm>
            <a:off x="1882775" y="4503738"/>
            <a:ext cx="1439863" cy="461962"/>
          </a:xfrm>
          <a:prstGeom prst="rect">
            <a:avLst/>
          </a:prstGeom>
          <a:solidFill>
            <a:schemeClr val="bg1"/>
          </a:solidFill>
          <a:ln w="9525">
            <a:noFill/>
            <a:miter lim="800000"/>
            <a:headEnd/>
            <a:tailEnd/>
          </a:ln>
        </p:spPr>
        <p:txBody>
          <a:bodyPr>
            <a:spAutoFit/>
          </a:bodyPr>
          <a:lstStyle/>
          <a:p>
            <a:r>
              <a:rPr lang="en-US" altLang="ja-JP" sz="1200"/>
              <a:t>All industries</a:t>
            </a:r>
          </a:p>
          <a:p>
            <a:r>
              <a:rPr lang="en-US" altLang="ja-JP" sz="1200"/>
              <a:t>1.32million people</a:t>
            </a:r>
            <a:endParaRPr lang="ja-JP" altLang="en-US" sz="1200"/>
          </a:p>
        </p:txBody>
      </p:sp>
      <p:sp>
        <p:nvSpPr>
          <p:cNvPr id="71685" name="テキスト ボックス 12"/>
          <p:cNvSpPr txBox="1">
            <a:spLocks noChangeArrowheads="1"/>
          </p:cNvSpPr>
          <p:nvPr/>
        </p:nvSpPr>
        <p:spPr bwMode="auto">
          <a:xfrm>
            <a:off x="2963863" y="3697288"/>
            <a:ext cx="1828800" cy="461962"/>
          </a:xfrm>
          <a:prstGeom prst="rect">
            <a:avLst/>
          </a:prstGeom>
          <a:solidFill>
            <a:schemeClr val="bg1"/>
          </a:solidFill>
          <a:ln w="9525">
            <a:noFill/>
            <a:miter lim="800000"/>
            <a:headEnd/>
            <a:tailEnd/>
          </a:ln>
        </p:spPr>
        <p:txBody>
          <a:bodyPr>
            <a:spAutoFit/>
          </a:bodyPr>
          <a:lstStyle/>
          <a:p>
            <a:r>
              <a:rPr lang="en-US" altLang="ja-JP" sz="1200"/>
              <a:t>Construction industry</a:t>
            </a:r>
          </a:p>
          <a:p>
            <a:r>
              <a:rPr lang="ja-JP" altLang="en-US" sz="1200"/>
              <a:t>△</a:t>
            </a:r>
            <a:r>
              <a:rPr lang="en-US" altLang="ja-JP" sz="1200"/>
              <a:t>0.99million people</a:t>
            </a:r>
            <a:endParaRPr lang="ja-JP" altLang="en-US" sz="1200"/>
          </a:p>
        </p:txBody>
      </p:sp>
      <p:sp>
        <p:nvSpPr>
          <p:cNvPr id="71686" name="テキスト ボックス 14"/>
          <p:cNvSpPr txBox="1">
            <a:spLocks noChangeArrowheads="1"/>
          </p:cNvSpPr>
          <p:nvPr/>
        </p:nvSpPr>
        <p:spPr bwMode="auto">
          <a:xfrm>
            <a:off x="4792663" y="3533775"/>
            <a:ext cx="1619250" cy="611188"/>
          </a:xfrm>
          <a:prstGeom prst="rect">
            <a:avLst/>
          </a:prstGeom>
          <a:solidFill>
            <a:schemeClr val="bg1"/>
          </a:solidFill>
          <a:ln w="9525">
            <a:noFill/>
            <a:miter lim="800000"/>
            <a:headEnd/>
            <a:tailEnd/>
          </a:ln>
        </p:spPr>
        <p:txBody>
          <a:bodyPr>
            <a:spAutoFit/>
          </a:bodyPr>
          <a:lstStyle/>
          <a:p>
            <a:r>
              <a:rPr lang="en-US" altLang="ja-JP" sz="1200"/>
              <a:t>Manufacturing  industry</a:t>
            </a:r>
          </a:p>
          <a:p>
            <a:r>
              <a:rPr lang="ja-JP" altLang="en-US" sz="1200"/>
              <a:t>△</a:t>
            </a:r>
            <a:r>
              <a:rPr lang="en-US" altLang="ja-JP" sz="1200"/>
              <a:t>1.15 million people</a:t>
            </a:r>
            <a:endParaRPr lang="ja-JP" altLang="en-US" sz="1200"/>
          </a:p>
        </p:txBody>
      </p:sp>
      <p:sp>
        <p:nvSpPr>
          <p:cNvPr id="71687" name="テキスト ボックス 15"/>
          <p:cNvSpPr txBox="1">
            <a:spLocks noChangeArrowheads="1"/>
          </p:cNvSpPr>
          <p:nvPr/>
        </p:nvSpPr>
        <p:spPr bwMode="auto">
          <a:xfrm>
            <a:off x="6276975" y="4179888"/>
            <a:ext cx="1727200" cy="646112"/>
          </a:xfrm>
          <a:prstGeom prst="rect">
            <a:avLst/>
          </a:prstGeom>
          <a:solidFill>
            <a:schemeClr val="bg1"/>
          </a:solidFill>
          <a:ln w="9525">
            <a:noFill/>
            <a:miter lim="800000"/>
            <a:headEnd/>
            <a:tailEnd/>
          </a:ln>
        </p:spPr>
        <p:txBody>
          <a:bodyPr>
            <a:spAutoFit/>
          </a:bodyPr>
          <a:lstStyle/>
          <a:p>
            <a:r>
              <a:rPr lang="en-US" altLang="ja-JP" sz="1200"/>
              <a:t>Medical and welfare   industry</a:t>
            </a:r>
          </a:p>
          <a:p>
            <a:r>
              <a:rPr lang="en-US" altLang="ja-JP" sz="1200"/>
              <a:t>1.8million people</a:t>
            </a:r>
            <a:endParaRPr lang="ja-JP" altLang="en-US" sz="1200"/>
          </a:p>
        </p:txBody>
      </p:sp>
      <p:sp>
        <p:nvSpPr>
          <p:cNvPr id="71688" name="テキスト ボックス 16"/>
          <p:cNvSpPr txBox="1">
            <a:spLocks noChangeArrowheads="1"/>
          </p:cNvSpPr>
          <p:nvPr/>
        </p:nvSpPr>
        <p:spPr bwMode="auto">
          <a:xfrm>
            <a:off x="3467100" y="2568575"/>
            <a:ext cx="1584325" cy="584200"/>
          </a:xfrm>
          <a:prstGeom prst="rect">
            <a:avLst/>
          </a:prstGeom>
          <a:solidFill>
            <a:schemeClr val="bg1"/>
          </a:solidFill>
          <a:ln w="9525">
            <a:noFill/>
            <a:miter lim="800000"/>
            <a:headEnd/>
            <a:tailEnd/>
          </a:ln>
        </p:spPr>
        <p:txBody>
          <a:bodyPr>
            <a:spAutoFit/>
          </a:bodyPr>
          <a:lstStyle/>
          <a:p>
            <a:r>
              <a:rPr lang="en-US" altLang="ja-JP" sz="1600"/>
              <a:t>Men</a:t>
            </a:r>
          </a:p>
          <a:p>
            <a:r>
              <a:rPr lang="en-US" altLang="ja-JP" sz="1600"/>
              <a:t>Women</a:t>
            </a:r>
            <a:endParaRPr lang="ja-JP" altLang="en-US" sz="1600"/>
          </a:p>
        </p:txBody>
      </p:sp>
      <p:sp>
        <p:nvSpPr>
          <p:cNvPr id="71689" name="テキスト ボックス 12"/>
          <p:cNvSpPr txBox="1">
            <a:spLocks noChangeArrowheads="1"/>
          </p:cNvSpPr>
          <p:nvPr/>
        </p:nvSpPr>
        <p:spPr bwMode="auto">
          <a:xfrm>
            <a:off x="731838" y="2095500"/>
            <a:ext cx="1008062" cy="3416300"/>
          </a:xfrm>
          <a:prstGeom prst="rect">
            <a:avLst/>
          </a:prstGeom>
          <a:solidFill>
            <a:schemeClr val="bg1"/>
          </a:solidFill>
          <a:ln w="9525">
            <a:noFill/>
            <a:miter lim="800000"/>
            <a:headEnd/>
            <a:tailEnd/>
          </a:ln>
        </p:spPr>
        <p:txBody>
          <a:bodyPr>
            <a:spAutoFit/>
          </a:bodyPr>
          <a:lstStyle/>
          <a:p>
            <a:pPr algn="r"/>
            <a:r>
              <a:rPr lang="en-US" altLang="ja-JP" sz="1200"/>
              <a:t>(million people)</a:t>
            </a:r>
          </a:p>
          <a:p>
            <a:pPr algn="r"/>
            <a:r>
              <a:rPr lang="en-US" altLang="ja-JP" sz="1200"/>
              <a:t>2</a:t>
            </a:r>
          </a:p>
          <a:p>
            <a:pPr algn="r"/>
            <a:endParaRPr lang="en-US" altLang="ja-JP" sz="1200"/>
          </a:p>
          <a:p>
            <a:pPr algn="r"/>
            <a:r>
              <a:rPr lang="en-US" altLang="ja-JP" sz="1200"/>
              <a:t>1.5</a:t>
            </a:r>
          </a:p>
          <a:p>
            <a:pPr algn="r"/>
            <a:endParaRPr lang="en-US" altLang="ja-JP" sz="1200"/>
          </a:p>
          <a:p>
            <a:pPr algn="r"/>
            <a:r>
              <a:rPr lang="en-US" altLang="ja-JP" sz="1200"/>
              <a:t>1</a:t>
            </a:r>
          </a:p>
          <a:p>
            <a:pPr algn="r"/>
            <a:endParaRPr lang="en-US" altLang="ja-JP" sz="1200"/>
          </a:p>
          <a:p>
            <a:pPr algn="r"/>
            <a:r>
              <a:rPr lang="en-US" altLang="ja-JP" sz="1200"/>
              <a:t>0.5</a:t>
            </a:r>
          </a:p>
          <a:p>
            <a:pPr algn="r"/>
            <a:endParaRPr lang="en-US" altLang="ja-JP" sz="1200"/>
          </a:p>
          <a:p>
            <a:pPr algn="r"/>
            <a:endParaRPr lang="en-US" altLang="ja-JP" sz="1200"/>
          </a:p>
          <a:p>
            <a:pPr algn="r"/>
            <a:r>
              <a:rPr lang="en-US" altLang="ja-JP" sz="1200"/>
              <a:t>0</a:t>
            </a:r>
          </a:p>
          <a:p>
            <a:pPr algn="r"/>
            <a:endParaRPr lang="en-US" altLang="ja-JP" sz="1200"/>
          </a:p>
          <a:p>
            <a:pPr algn="r"/>
            <a:r>
              <a:rPr lang="en-US" altLang="ja-JP" sz="1200"/>
              <a:t>-0.5</a:t>
            </a:r>
          </a:p>
          <a:p>
            <a:pPr algn="r"/>
            <a:endParaRPr lang="en-US" altLang="ja-JP" sz="1200"/>
          </a:p>
          <a:p>
            <a:pPr algn="r"/>
            <a:r>
              <a:rPr lang="en-US" altLang="ja-JP" sz="1200"/>
              <a:t>-1</a:t>
            </a:r>
          </a:p>
          <a:p>
            <a:pPr algn="r"/>
            <a:endParaRPr lang="en-US" altLang="ja-JP" sz="1200"/>
          </a:p>
          <a:p>
            <a:pPr algn="r"/>
            <a:r>
              <a:rPr lang="en-US" altLang="ja-JP" sz="1200"/>
              <a:t>-1.5</a:t>
            </a:r>
            <a:endParaRPr lang="ja-JP" altLang="en-US" sz="1200"/>
          </a:p>
        </p:txBody>
      </p:sp>
      <p:sp>
        <p:nvSpPr>
          <p:cNvPr id="24" name="正方形/長方形 23"/>
          <p:cNvSpPr/>
          <p:nvPr/>
        </p:nvSpPr>
        <p:spPr>
          <a:xfrm>
            <a:off x="731838" y="6021388"/>
            <a:ext cx="7680325" cy="530225"/>
          </a:xfrm>
          <a:prstGeom prst="rect">
            <a:avLst/>
          </a:prstGeom>
        </p:spPr>
        <p:txBody>
          <a:bodyPr>
            <a:spAutoFit/>
          </a:bodyPr>
          <a:lstStyle/>
          <a:p>
            <a:pPr fontAlgn="auto">
              <a:spcBef>
                <a:spcPts val="0"/>
              </a:spcBef>
              <a:spcAft>
                <a:spcPts val="0"/>
              </a:spcAft>
              <a:defRPr/>
            </a:pPr>
            <a:r>
              <a:rPr lang="en-US" altLang="ja-JP" dirty="0">
                <a:latin typeface="+mn-lt"/>
                <a:ea typeface="+mn-ea"/>
              </a:rPr>
              <a:t>Source: “</a:t>
            </a:r>
            <a:r>
              <a:rPr lang="en-US" altLang="ja-JP" b="1" dirty="0" err="1">
                <a:solidFill>
                  <a:srgbClr val="008000"/>
                </a:solidFill>
                <a:latin typeface="+mn-lt"/>
                <a:ea typeface="+mn-ea"/>
              </a:rPr>
              <a:t>Labour</a:t>
            </a:r>
            <a:r>
              <a:rPr lang="en-US" altLang="ja-JP" b="1" dirty="0">
                <a:solidFill>
                  <a:srgbClr val="008000"/>
                </a:solidFill>
                <a:latin typeface="+mn-lt"/>
                <a:ea typeface="+mn-ea"/>
              </a:rPr>
              <a:t> Force </a:t>
            </a:r>
            <a:r>
              <a:rPr lang="en-US" altLang="ja-JP" b="1" dirty="0">
                <a:solidFill>
                  <a:srgbClr val="008000"/>
                </a:solidFill>
                <a:latin typeface="+mn-lt"/>
                <a:ea typeface="+mn-ea"/>
              </a:rPr>
              <a:t>Survey </a:t>
            </a:r>
            <a:r>
              <a:rPr lang="en-US" altLang="ja-JP" dirty="0">
                <a:latin typeface="+mn-lt"/>
                <a:ea typeface="+mn-ea"/>
              </a:rPr>
              <a:t>” </a:t>
            </a:r>
            <a:r>
              <a:rPr lang="en-US" altLang="ja-JP" dirty="0">
                <a:solidFill>
                  <a:srgbClr val="000000"/>
                </a:solidFill>
                <a:latin typeface="+mn-lt"/>
                <a:ea typeface="+mn-ea"/>
              </a:rPr>
              <a:t>Ministry </a:t>
            </a:r>
            <a:r>
              <a:rPr lang="en-US" altLang="ja-JP" dirty="0">
                <a:solidFill>
                  <a:srgbClr val="000000"/>
                </a:solidFill>
                <a:latin typeface="+mn-lt"/>
                <a:ea typeface="+mn-ea"/>
              </a:rPr>
              <a:t>of Internal Affairs and Communications</a:t>
            </a:r>
            <a:r>
              <a:rPr lang="en-US" altLang="ja-JP" dirty="0">
                <a:latin typeface="+mn-lt"/>
                <a:ea typeface="+mn-ea"/>
              </a:rPr>
              <a:t>  </a:t>
            </a:r>
            <a:r>
              <a:rPr lang="en-US" altLang="ja-JP" dirty="0">
                <a:latin typeface="+mn-lt"/>
                <a:ea typeface="+mn-ea"/>
              </a:rPr>
              <a:t/>
            </a:r>
            <a:br>
              <a:rPr lang="en-US" altLang="ja-JP" dirty="0">
                <a:latin typeface="+mn-lt"/>
                <a:ea typeface="+mn-ea"/>
              </a:rPr>
            </a:br>
            <a:r>
              <a:rPr lang="en-US" altLang="ja-JP" sz="1050" dirty="0">
                <a:latin typeface="+mn-lt"/>
                <a:ea typeface="+mn-ea"/>
              </a:rPr>
              <a:t>               </a:t>
            </a:r>
            <a:endParaRPr lang="ja-JP" altLang="en-US" sz="1050" dirty="0">
              <a:latin typeface="+mn-lt"/>
              <a:ea typeface="+mn-ea"/>
            </a:endParaRPr>
          </a:p>
        </p:txBody>
      </p:sp>
      <p:sp>
        <p:nvSpPr>
          <p:cNvPr id="25" name="角丸四角形 24"/>
          <p:cNvSpPr/>
          <p:nvPr/>
        </p:nvSpPr>
        <p:spPr>
          <a:xfrm>
            <a:off x="374650" y="333375"/>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27850" y="6429375"/>
            <a:ext cx="2133600" cy="365125"/>
          </a:xfrm>
        </p:spPr>
        <p:txBody>
          <a:bodyPr/>
          <a:lstStyle/>
          <a:p>
            <a:pPr>
              <a:defRPr/>
            </a:pPr>
            <a:r>
              <a:rPr lang="en-US" altLang="ja-JP" dirty="0"/>
              <a:t>17</a:t>
            </a:r>
            <a:endParaRPr lang="ja-JP" altLang="en-US" dirty="0"/>
          </a:p>
        </p:txBody>
      </p:sp>
      <p:sp>
        <p:nvSpPr>
          <p:cNvPr id="18" name="コンテンツ プレースホルダー 2"/>
          <p:cNvSpPr txBox="1">
            <a:spLocks/>
          </p:cNvSpPr>
          <p:nvPr/>
        </p:nvSpPr>
        <p:spPr>
          <a:xfrm>
            <a:off x="1403350" y="1141413"/>
            <a:ext cx="5672138" cy="860425"/>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1900" b="1" dirty="0" smtClean="0">
                <a:solidFill>
                  <a:schemeClr val="tx2">
                    <a:lumMod val="50000"/>
                  </a:schemeClr>
                </a:solidFill>
                <a:effectLst>
                  <a:outerShdw blurRad="38100" dist="38100" dir="2700000" algn="tl">
                    <a:srgbClr val="000000">
                      <a:alpha val="43137"/>
                    </a:srgbClr>
                  </a:outerShdw>
                </a:effectLst>
              </a:rPr>
              <a:t>Change in Average Hourly Wage for Workers</a:t>
            </a:r>
          </a:p>
          <a:p>
            <a:pPr marL="82296" indent="0" algn="ctr" fontAlgn="auto">
              <a:spcAft>
                <a:spcPts val="0"/>
              </a:spcAft>
              <a:buFont typeface="Wingdings 2"/>
              <a:buNone/>
              <a:defRPr/>
            </a:pPr>
            <a:r>
              <a:rPr lang="en-US" altLang="ja-JP" sz="1900" b="1" dirty="0" smtClean="0">
                <a:solidFill>
                  <a:schemeClr val="tx2">
                    <a:lumMod val="50000"/>
                  </a:schemeClr>
                </a:solidFill>
                <a:effectLst>
                  <a:outerShdw blurRad="38100" dist="38100" dir="2700000" algn="tl">
                    <a:srgbClr val="000000">
                      <a:alpha val="43137"/>
                    </a:srgbClr>
                  </a:outerShdw>
                </a:effectLst>
              </a:rPr>
              <a:t>(hourly wage of male regular workers = 100)</a:t>
            </a: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ja-JP" altLang="en-US" dirty="0"/>
          </a:p>
        </p:txBody>
      </p:sp>
      <p:sp>
        <p:nvSpPr>
          <p:cNvPr id="22" name="角丸四角形 21"/>
          <p:cNvSpPr/>
          <p:nvPr/>
        </p:nvSpPr>
        <p:spPr>
          <a:xfrm>
            <a:off x="276225" y="336550"/>
            <a:ext cx="8569325" cy="46831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prstClr val="white"/>
                </a:solidFill>
              </a:rPr>
              <a:t>13. </a:t>
            </a:r>
            <a:r>
              <a:rPr lang="en-US" altLang="ja-JP" sz="2000" b="1" dirty="0">
                <a:solidFill>
                  <a:prstClr val="white"/>
                </a:solidFill>
              </a:rPr>
              <a:t>Gender gap in wages</a:t>
            </a:r>
          </a:p>
        </p:txBody>
      </p:sp>
      <p:pic>
        <p:nvPicPr>
          <p:cNvPr id="72708" name="Picture 2"/>
          <p:cNvPicPr>
            <a:picLocks noChangeAspect="1" noChangeArrowheads="1"/>
          </p:cNvPicPr>
          <p:nvPr/>
        </p:nvPicPr>
        <p:blipFill>
          <a:blip r:embed="rId2"/>
          <a:srcRect/>
          <a:stretch>
            <a:fillRect/>
          </a:stretch>
        </p:blipFill>
        <p:spPr bwMode="auto">
          <a:xfrm>
            <a:off x="34925" y="2001838"/>
            <a:ext cx="9091613" cy="3168650"/>
          </a:xfrm>
          <a:prstGeom prst="rect">
            <a:avLst/>
          </a:prstGeom>
          <a:noFill/>
          <a:ln w="9525">
            <a:noFill/>
            <a:miter lim="800000"/>
            <a:headEnd/>
            <a:tailEnd/>
          </a:ln>
        </p:spPr>
      </p:pic>
      <p:sp>
        <p:nvSpPr>
          <p:cNvPr id="7" name="テキスト ボックス 6"/>
          <p:cNvSpPr txBox="1">
            <a:spLocks noChangeArrowheads="1"/>
          </p:cNvSpPr>
          <p:nvPr/>
        </p:nvSpPr>
        <p:spPr bwMode="auto">
          <a:xfrm>
            <a:off x="963613" y="5949950"/>
            <a:ext cx="6777037" cy="706438"/>
          </a:xfrm>
          <a:prstGeom prst="rect">
            <a:avLst/>
          </a:prstGeom>
          <a:noFill/>
          <a:ln w="9525">
            <a:noFill/>
            <a:miter lim="800000"/>
            <a:headEnd/>
            <a:tailEnd/>
          </a:ln>
        </p:spPr>
        <p:txBody>
          <a:bodyPr>
            <a:spAutoFit/>
          </a:bodyPr>
          <a:lstStyle/>
          <a:p>
            <a:pPr marL="900113" indent="-900113"/>
            <a:r>
              <a:rPr lang="en-US" altLang="ja-JP" sz="2000">
                <a:solidFill>
                  <a:srgbClr val="000000"/>
                </a:solidFill>
              </a:rPr>
              <a:t>Source:	 </a:t>
            </a:r>
            <a:r>
              <a:rPr lang="en-US" altLang="ja-JP" sz="2000" b="1">
                <a:solidFill>
                  <a:srgbClr val="008000"/>
                </a:solidFill>
              </a:rPr>
              <a:t>““Basic Survey of the Wage Structure” </a:t>
            </a:r>
            <a:endParaRPr lang="en-US" altLang="ja-JP" sz="2000"/>
          </a:p>
          <a:p>
            <a:pPr marL="900113" indent="-900113"/>
            <a:r>
              <a:rPr lang="en-US" altLang="ja-JP" sz="2000"/>
              <a:t>                 Ministry of Health, Labour and Welfare</a:t>
            </a:r>
            <a:endParaRPr lang="ja-JP" altLang="en-US" sz="2000">
              <a:solidFill>
                <a:srgbClr val="000000"/>
              </a:solidFill>
            </a:endParaRPr>
          </a:p>
        </p:txBody>
      </p:sp>
      <p:sp>
        <p:nvSpPr>
          <p:cNvPr id="72710" name="テキスト ボックス 7"/>
          <p:cNvSpPr txBox="1">
            <a:spLocks noChangeArrowheads="1"/>
          </p:cNvSpPr>
          <p:nvPr/>
        </p:nvSpPr>
        <p:spPr bwMode="auto">
          <a:xfrm>
            <a:off x="3924300" y="5337175"/>
            <a:ext cx="4935538" cy="369888"/>
          </a:xfrm>
          <a:prstGeom prst="rect">
            <a:avLst/>
          </a:prstGeom>
          <a:noFill/>
          <a:ln w="9525">
            <a:noFill/>
            <a:miter lim="800000"/>
            <a:headEnd/>
            <a:tailEnd/>
          </a:ln>
        </p:spPr>
        <p:txBody>
          <a:bodyPr>
            <a:spAutoFit/>
          </a:bodyPr>
          <a:lstStyle/>
          <a:p>
            <a:pPr algn="r"/>
            <a:r>
              <a:rPr lang="en-US" altLang="ja-JP">
                <a:latin typeface="Calibri" pitchFamily="34" charset="0"/>
              </a:rPr>
              <a:t>(refer to P9, Women and Men in Japan 2012 )</a:t>
            </a:r>
            <a:endParaRPr lang="ja-JP" altLang="en-US">
              <a:latin typeface="Calibri" pitchFamily="34" charset="0"/>
            </a:endParaRPr>
          </a:p>
        </p:txBody>
      </p:sp>
      <p:sp>
        <p:nvSpPr>
          <p:cNvPr id="9" name="四角形吹き出し 8"/>
          <p:cNvSpPr/>
          <p:nvPr/>
        </p:nvSpPr>
        <p:spPr>
          <a:xfrm>
            <a:off x="5508625" y="4351338"/>
            <a:ext cx="1258888" cy="431800"/>
          </a:xfrm>
          <a:prstGeom prst="wedgeRectCallout">
            <a:avLst>
              <a:gd name="adj1" fmla="val 36770"/>
              <a:gd name="adj2" fmla="val -11067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712" name="テキスト ボックス 9"/>
          <p:cNvSpPr txBox="1">
            <a:spLocks noChangeArrowheads="1"/>
          </p:cNvSpPr>
          <p:nvPr/>
        </p:nvSpPr>
        <p:spPr bwMode="auto">
          <a:xfrm>
            <a:off x="5508625" y="4414838"/>
            <a:ext cx="1389063" cy="368300"/>
          </a:xfrm>
          <a:prstGeom prst="rect">
            <a:avLst/>
          </a:prstGeom>
          <a:noFill/>
          <a:ln w="9525">
            <a:noFill/>
            <a:miter lim="800000"/>
            <a:headEnd/>
            <a:tailEnd/>
          </a:ln>
        </p:spPr>
        <p:txBody>
          <a:bodyPr>
            <a:spAutoFit/>
          </a:bodyPr>
          <a:lstStyle/>
          <a:p>
            <a:r>
              <a:rPr lang="en-US" altLang="ja-JP">
                <a:solidFill>
                  <a:srgbClr val="FF0000"/>
                </a:solidFill>
                <a:latin typeface="Calibri" pitchFamily="34" charset="0"/>
              </a:rPr>
              <a:t>50.3 </a:t>
            </a:r>
            <a:r>
              <a:rPr lang="en-US" altLang="ja-JP">
                <a:latin typeface="Calibri" pitchFamily="34" charset="0"/>
              </a:rPr>
              <a:t>(2011)</a:t>
            </a:r>
            <a:endParaRPr lang="ja-JP" altLang="en-US">
              <a:latin typeface="Calibri" pitchFamily="34" charset="0"/>
            </a:endParaRPr>
          </a:p>
        </p:txBody>
      </p:sp>
      <p:sp>
        <p:nvSpPr>
          <p:cNvPr id="11" name="四角形吹き出し 10"/>
          <p:cNvSpPr/>
          <p:nvPr/>
        </p:nvSpPr>
        <p:spPr>
          <a:xfrm>
            <a:off x="7105650" y="1787525"/>
            <a:ext cx="1258888" cy="433388"/>
          </a:xfrm>
          <a:prstGeom prst="wedgeRectCallout">
            <a:avLst>
              <a:gd name="adj1" fmla="val -84182"/>
              <a:gd name="adj2" fmla="val 4723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714" name="テキスト ボックス 11"/>
          <p:cNvSpPr txBox="1">
            <a:spLocks noChangeArrowheads="1"/>
          </p:cNvSpPr>
          <p:nvPr/>
        </p:nvSpPr>
        <p:spPr bwMode="auto">
          <a:xfrm>
            <a:off x="7075488" y="1817688"/>
            <a:ext cx="1390650" cy="368300"/>
          </a:xfrm>
          <a:prstGeom prst="rect">
            <a:avLst/>
          </a:prstGeom>
          <a:noFill/>
          <a:ln w="9525">
            <a:noFill/>
            <a:miter lim="800000"/>
            <a:headEnd/>
            <a:tailEnd/>
          </a:ln>
        </p:spPr>
        <p:txBody>
          <a:bodyPr>
            <a:spAutoFit/>
          </a:bodyPr>
          <a:lstStyle/>
          <a:p>
            <a:r>
              <a:rPr lang="en-US" altLang="ja-JP">
                <a:solidFill>
                  <a:srgbClr val="0070C0"/>
                </a:solidFill>
                <a:latin typeface="Calibri" pitchFamily="34" charset="0"/>
              </a:rPr>
              <a:t>71.9 </a:t>
            </a:r>
            <a:r>
              <a:rPr lang="en-US" altLang="ja-JP">
                <a:latin typeface="Calibri" pitchFamily="34" charset="0"/>
              </a:rPr>
              <a:t>(2011)</a:t>
            </a:r>
            <a:endParaRPr lang="ja-JP" altLang="en-US">
              <a:latin typeface="Calibri" pitchFamily="34" charset="0"/>
            </a:endParaRPr>
          </a:p>
        </p:txBody>
      </p:sp>
      <p:sp>
        <p:nvSpPr>
          <p:cNvPr id="13" name="四角形吹き出し 12"/>
          <p:cNvSpPr/>
          <p:nvPr/>
        </p:nvSpPr>
        <p:spPr>
          <a:xfrm>
            <a:off x="5508625" y="3076575"/>
            <a:ext cx="1258888" cy="360363"/>
          </a:xfrm>
          <a:prstGeom prst="wedgeRectCallout">
            <a:avLst>
              <a:gd name="adj1" fmla="val 33314"/>
              <a:gd name="adj2" fmla="val 8150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716" name="テキスト ボックス 13"/>
          <p:cNvSpPr txBox="1">
            <a:spLocks noChangeArrowheads="1"/>
          </p:cNvSpPr>
          <p:nvPr/>
        </p:nvSpPr>
        <p:spPr bwMode="auto">
          <a:xfrm>
            <a:off x="5472113" y="3070225"/>
            <a:ext cx="1389062" cy="368300"/>
          </a:xfrm>
          <a:prstGeom prst="rect">
            <a:avLst/>
          </a:prstGeom>
          <a:noFill/>
          <a:ln w="9525">
            <a:noFill/>
            <a:miter lim="800000"/>
            <a:headEnd/>
            <a:tailEnd/>
          </a:ln>
        </p:spPr>
        <p:txBody>
          <a:bodyPr>
            <a:spAutoFit/>
          </a:bodyPr>
          <a:lstStyle/>
          <a:p>
            <a:r>
              <a:rPr lang="en-US" altLang="ja-JP">
                <a:solidFill>
                  <a:srgbClr val="00B050"/>
                </a:solidFill>
                <a:latin typeface="Calibri" pitchFamily="34" charset="0"/>
              </a:rPr>
              <a:t>55.5</a:t>
            </a:r>
            <a:r>
              <a:rPr lang="en-US" altLang="ja-JP">
                <a:solidFill>
                  <a:srgbClr val="FF0000"/>
                </a:solidFill>
                <a:latin typeface="Calibri" pitchFamily="34" charset="0"/>
              </a:rPr>
              <a:t> </a:t>
            </a:r>
            <a:r>
              <a:rPr lang="en-US" altLang="ja-JP">
                <a:latin typeface="Calibri" pitchFamily="34" charset="0"/>
              </a:rPr>
              <a:t>(2011)</a:t>
            </a:r>
            <a:endParaRPr lang="ja-JP"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テキスト ボックス 21"/>
          <p:cNvSpPr txBox="1">
            <a:spLocks noChangeArrowheads="1"/>
          </p:cNvSpPr>
          <p:nvPr/>
        </p:nvSpPr>
        <p:spPr bwMode="auto">
          <a:xfrm>
            <a:off x="7781925" y="4481513"/>
            <a:ext cx="433388" cy="400050"/>
          </a:xfrm>
          <a:prstGeom prst="rect">
            <a:avLst/>
          </a:prstGeom>
          <a:noFill/>
          <a:ln w="9525">
            <a:noFill/>
            <a:miter lim="800000"/>
            <a:headEnd/>
            <a:tailEnd/>
          </a:ln>
        </p:spPr>
        <p:txBody>
          <a:bodyPr>
            <a:spAutoFit/>
          </a:bodyPr>
          <a:lstStyle/>
          <a:p>
            <a:r>
              <a:rPr lang="en-US" altLang="ja-JP" sz="2000"/>
              <a:t>×</a:t>
            </a:r>
            <a:endParaRPr lang="ja-JP" altLang="en-US" sz="2000"/>
          </a:p>
        </p:txBody>
      </p:sp>
      <p:sp>
        <p:nvSpPr>
          <p:cNvPr id="73730" name="テキスト ボックス 22"/>
          <p:cNvSpPr txBox="1">
            <a:spLocks noChangeArrowheads="1"/>
          </p:cNvSpPr>
          <p:nvPr/>
        </p:nvSpPr>
        <p:spPr bwMode="auto">
          <a:xfrm>
            <a:off x="7781925" y="3405188"/>
            <a:ext cx="431800" cy="400050"/>
          </a:xfrm>
          <a:prstGeom prst="rect">
            <a:avLst/>
          </a:prstGeom>
          <a:noFill/>
          <a:ln w="9525">
            <a:noFill/>
            <a:miter lim="800000"/>
            <a:headEnd/>
            <a:tailEnd/>
          </a:ln>
        </p:spPr>
        <p:txBody>
          <a:bodyPr>
            <a:spAutoFit/>
          </a:bodyPr>
          <a:lstStyle/>
          <a:p>
            <a:r>
              <a:rPr lang="en-US" altLang="ja-JP" sz="2000"/>
              <a:t>×</a:t>
            </a:r>
            <a:endParaRPr lang="ja-JP" altLang="en-US" sz="2000"/>
          </a:p>
        </p:txBody>
      </p:sp>
      <p:sp>
        <p:nvSpPr>
          <p:cNvPr id="73731" name="テキスト ボックス 23"/>
          <p:cNvSpPr txBox="1">
            <a:spLocks noChangeArrowheads="1"/>
          </p:cNvSpPr>
          <p:nvPr/>
        </p:nvSpPr>
        <p:spPr bwMode="auto">
          <a:xfrm rot="-5400000">
            <a:off x="7766050" y="2495550"/>
            <a:ext cx="431800" cy="400050"/>
          </a:xfrm>
          <a:prstGeom prst="rect">
            <a:avLst/>
          </a:prstGeom>
          <a:noFill/>
          <a:ln w="9525">
            <a:noFill/>
            <a:miter lim="800000"/>
            <a:headEnd/>
            <a:tailEnd/>
          </a:ln>
        </p:spPr>
        <p:txBody>
          <a:bodyPr>
            <a:spAutoFit/>
          </a:bodyPr>
          <a:lstStyle/>
          <a:p>
            <a:r>
              <a:rPr lang="ja-JP" altLang="en-US" sz="2000"/>
              <a:t>⇒</a:t>
            </a:r>
          </a:p>
        </p:txBody>
      </p:sp>
      <p:pic>
        <p:nvPicPr>
          <p:cNvPr id="73732" name="Picture 45"/>
          <p:cNvPicPr>
            <a:picLocks noChangeAspect="1" noChangeArrowheads="1"/>
          </p:cNvPicPr>
          <p:nvPr/>
        </p:nvPicPr>
        <p:blipFill>
          <a:blip r:embed="rId2"/>
          <a:srcRect/>
          <a:stretch>
            <a:fillRect/>
          </a:stretch>
        </p:blipFill>
        <p:spPr bwMode="auto">
          <a:xfrm>
            <a:off x="395288" y="1916113"/>
            <a:ext cx="4137025" cy="4348162"/>
          </a:xfrm>
          <a:prstGeom prst="rect">
            <a:avLst/>
          </a:prstGeom>
          <a:noFill/>
          <a:ln w="9525">
            <a:noFill/>
            <a:miter lim="800000"/>
            <a:headEnd/>
            <a:tailEnd/>
          </a:ln>
        </p:spPr>
      </p:pic>
      <p:sp>
        <p:nvSpPr>
          <p:cNvPr id="73733" name="テキスト ボックス 19"/>
          <p:cNvSpPr txBox="1">
            <a:spLocks noChangeArrowheads="1"/>
          </p:cNvSpPr>
          <p:nvPr/>
        </p:nvSpPr>
        <p:spPr bwMode="auto">
          <a:xfrm>
            <a:off x="163513" y="836613"/>
            <a:ext cx="8661400" cy="923925"/>
          </a:xfrm>
          <a:prstGeom prst="rect">
            <a:avLst/>
          </a:prstGeom>
          <a:noFill/>
          <a:ln w="9525">
            <a:noFill/>
            <a:miter lim="800000"/>
            <a:headEnd/>
            <a:tailEnd/>
          </a:ln>
        </p:spPr>
        <p:txBody>
          <a:bodyPr>
            <a:spAutoFit/>
          </a:bodyPr>
          <a:lstStyle/>
          <a:p>
            <a:r>
              <a:rPr lang="en-US" altLang="ja-JP" b="1">
                <a:latin typeface="Calibri" pitchFamily="34" charset="0"/>
              </a:rPr>
              <a:t>In Japan , the total wages for female is less than 40% of males’.</a:t>
            </a:r>
          </a:p>
          <a:p>
            <a:r>
              <a:rPr lang="en-US" altLang="ja-JP" b="1">
                <a:latin typeface="Calibri" pitchFamily="34" charset="0"/>
              </a:rPr>
              <a:t>That is because, female/male ratio of 1)employed workers,  2)working hours and 3)wages   are around 70%.</a:t>
            </a:r>
            <a:endParaRPr lang="ja-JP" altLang="en-US" b="1">
              <a:latin typeface="Calibri" pitchFamily="34" charset="0"/>
            </a:endParaRPr>
          </a:p>
        </p:txBody>
      </p:sp>
      <p:sp>
        <p:nvSpPr>
          <p:cNvPr id="73734" name="正方形/長方形 6"/>
          <p:cNvSpPr>
            <a:spLocks noChangeArrowheads="1"/>
          </p:cNvSpPr>
          <p:nvPr/>
        </p:nvSpPr>
        <p:spPr bwMode="auto">
          <a:xfrm>
            <a:off x="4221163" y="2049463"/>
            <a:ext cx="4633912" cy="646112"/>
          </a:xfrm>
          <a:prstGeom prst="rect">
            <a:avLst/>
          </a:prstGeom>
          <a:noFill/>
          <a:ln w="9525">
            <a:noFill/>
            <a:miter lim="800000"/>
            <a:headEnd/>
            <a:tailEnd/>
          </a:ln>
        </p:spPr>
        <p:txBody>
          <a:bodyPr wrap="none">
            <a:spAutoFit/>
          </a:bodyPr>
          <a:lstStyle/>
          <a:p>
            <a:r>
              <a:rPr lang="en-US" altLang="ja-JP" b="1">
                <a:latin typeface="Calibri" pitchFamily="34" charset="0"/>
              </a:rPr>
              <a:t>Female/male ratio of total wages: Around 40%</a:t>
            </a:r>
          </a:p>
          <a:p>
            <a:r>
              <a:rPr lang="en-US" altLang="ja-JP" b="1">
                <a:latin typeface="Calibri" pitchFamily="34" charset="0"/>
              </a:rPr>
              <a:t>                                                                     </a:t>
            </a:r>
            <a:endParaRPr lang="ja-JP" altLang="en-US" b="1">
              <a:latin typeface="Calibri" pitchFamily="34" charset="0"/>
            </a:endParaRPr>
          </a:p>
        </p:txBody>
      </p:sp>
      <p:sp>
        <p:nvSpPr>
          <p:cNvPr id="73735" name="正方形/長方形 8"/>
          <p:cNvSpPr>
            <a:spLocks noChangeArrowheads="1"/>
          </p:cNvSpPr>
          <p:nvPr/>
        </p:nvSpPr>
        <p:spPr bwMode="auto">
          <a:xfrm>
            <a:off x="4535488" y="2760663"/>
            <a:ext cx="4256087" cy="646112"/>
          </a:xfrm>
          <a:prstGeom prst="rect">
            <a:avLst/>
          </a:prstGeom>
          <a:noFill/>
          <a:ln w="9525">
            <a:noFill/>
            <a:miter lim="800000"/>
            <a:headEnd/>
            <a:tailEnd/>
          </a:ln>
        </p:spPr>
        <p:txBody>
          <a:bodyPr wrap="none">
            <a:spAutoFit/>
          </a:bodyPr>
          <a:lstStyle/>
          <a:p>
            <a:r>
              <a:rPr lang="en-US" altLang="ja-JP" b="1">
                <a:latin typeface="Calibri" pitchFamily="34" charset="0"/>
              </a:rPr>
              <a:t>Female/male ratio </a:t>
            </a:r>
            <a:br>
              <a:rPr lang="en-US" altLang="ja-JP" b="1">
                <a:latin typeface="Calibri" pitchFamily="34" charset="0"/>
              </a:rPr>
            </a:br>
            <a:r>
              <a:rPr lang="en-US" altLang="ja-JP" b="1">
                <a:latin typeface="Calibri" pitchFamily="34" charset="0"/>
              </a:rPr>
              <a:t>of employed workers</a:t>
            </a:r>
            <a:r>
              <a:rPr lang="ja-JP" altLang="en-US" b="1">
                <a:latin typeface="Calibri" pitchFamily="34" charset="0"/>
              </a:rPr>
              <a:t>：　　　　　</a:t>
            </a:r>
            <a:r>
              <a:rPr lang="en-US" altLang="ja-JP" b="1">
                <a:latin typeface="Calibri" pitchFamily="34" charset="0"/>
              </a:rPr>
              <a:t>Around 70%</a:t>
            </a:r>
          </a:p>
        </p:txBody>
      </p:sp>
      <p:sp>
        <p:nvSpPr>
          <p:cNvPr id="73736" name="正方形/長方形 9"/>
          <p:cNvSpPr>
            <a:spLocks noChangeArrowheads="1"/>
          </p:cNvSpPr>
          <p:nvPr/>
        </p:nvSpPr>
        <p:spPr bwMode="auto">
          <a:xfrm>
            <a:off x="4546600" y="3605213"/>
            <a:ext cx="4303713" cy="922337"/>
          </a:xfrm>
          <a:prstGeom prst="rect">
            <a:avLst/>
          </a:prstGeom>
          <a:noFill/>
          <a:ln w="9525">
            <a:noFill/>
            <a:miter lim="800000"/>
            <a:headEnd/>
            <a:tailEnd/>
          </a:ln>
        </p:spPr>
        <p:txBody>
          <a:bodyPr wrap="none">
            <a:spAutoFit/>
          </a:bodyPr>
          <a:lstStyle/>
          <a:p>
            <a:r>
              <a:rPr lang="en-US" altLang="ja-JP" b="1">
                <a:latin typeface="Calibri" pitchFamily="34" charset="0"/>
              </a:rPr>
              <a:t>Female/male ratio </a:t>
            </a:r>
          </a:p>
          <a:p>
            <a:r>
              <a:rPr lang="en-US" altLang="ja-JP" b="1">
                <a:latin typeface="Calibri" pitchFamily="34" charset="0"/>
              </a:rPr>
              <a:t>of working hours:                        Around 70%</a:t>
            </a:r>
          </a:p>
          <a:p>
            <a:r>
              <a:rPr lang="en-US" altLang="ja-JP" b="1">
                <a:latin typeface="Calibri" pitchFamily="34" charset="0"/>
              </a:rPr>
              <a:t> </a:t>
            </a:r>
            <a:endParaRPr lang="ja-JP" altLang="en-US" b="1">
              <a:latin typeface="Calibri" pitchFamily="34" charset="0"/>
            </a:endParaRPr>
          </a:p>
        </p:txBody>
      </p:sp>
      <p:sp>
        <p:nvSpPr>
          <p:cNvPr id="73737" name="正方形/長方形 10"/>
          <p:cNvSpPr>
            <a:spLocks noChangeArrowheads="1"/>
          </p:cNvSpPr>
          <p:nvPr/>
        </p:nvSpPr>
        <p:spPr bwMode="auto">
          <a:xfrm>
            <a:off x="4557713" y="4892675"/>
            <a:ext cx="4343400" cy="646113"/>
          </a:xfrm>
          <a:prstGeom prst="rect">
            <a:avLst/>
          </a:prstGeom>
          <a:noFill/>
          <a:ln w="9525">
            <a:noFill/>
            <a:miter lim="800000"/>
            <a:headEnd/>
            <a:tailEnd/>
          </a:ln>
        </p:spPr>
        <p:txBody>
          <a:bodyPr wrap="none">
            <a:spAutoFit/>
          </a:bodyPr>
          <a:lstStyle/>
          <a:p>
            <a:r>
              <a:rPr lang="en-US" altLang="ja-JP" b="1">
                <a:latin typeface="Calibri" pitchFamily="34" charset="0"/>
              </a:rPr>
              <a:t>Female/male ratio of wages:     Around 70%</a:t>
            </a:r>
          </a:p>
          <a:p>
            <a:r>
              <a:rPr lang="en-US" altLang="ja-JP" b="1">
                <a:latin typeface="Calibri" pitchFamily="34" charset="0"/>
              </a:rPr>
              <a:t> </a:t>
            </a:r>
          </a:p>
        </p:txBody>
      </p:sp>
      <p:sp>
        <p:nvSpPr>
          <p:cNvPr id="73738" name="テキスト ボックス 25"/>
          <p:cNvSpPr txBox="1">
            <a:spLocks noChangeArrowheads="1"/>
          </p:cNvSpPr>
          <p:nvPr/>
        </p:nvSpPr>
        <p:spPr bwMode="auto">
          <a:xfrm>
            <a:off x="684213" y="5216525"/>
            <a:ext cx="3322637" cy="1074738"/>
          </a:xfrm>
          <a:prstGeom prst="rect">
            <a:avLst/>
          </a:prstGeom>
          <a:solidFill>
            <a:schemeClr val="bg1"/>
          </a:solidFill>
          <a:ln w="9525">
            <a:noFill/>
            <a:miter lim="800000"/>
            <a:headEnd/>
            <a:tailEnd/>
          </a:ln>
        </p:spPr>
        <p:txBody>
          <a:bodyPr vert="eaVert">
            <a:spAutoFit/>
          </a:bodyPr>
          <a:lstStyle/>
          <a:p>
            <a:r>
              <a:rPr lang="en-US" altLang="ja-JP" sz="1700">
                <a:latin typeface="Calibri" pitchFamily="34" charset="0"/>
              </a:rPr>
              <a:t>Finland</a:t>
            </a:r>
          </a:p>
          <a:p>
            <a:r>
              <a:rPr lang="en-US" altLang="ja-JP" sz="1700">
                <a:latin typeface="Calibri" pitchFamily="34" charset="0"/>
              </a:rPr>
              <a:t>Sweden</a:t>
            </a:r>
          </a:p>
          <a:p>
            <a:r>
              <a:rPr lang="en-US" altLang="ja-JP" sz="1700">
                <a:latin typeface="Calibri" pitchFamily="34" charset="0"/>
              </a:rPr>
              <a:t>Denmark</a:t>
            </a:r>
          </a:p>
          <a:p>
            <a:r>
              <a:rPr lang="en-US" altLang="ja-JP" sz="1700">
                <a:latin typeface="Calibri" pitchFamily="34" charset="0"/>
              </a:rPr>
              <a:t>France</a:t>
            </a:r>
          </a:p>
          <a:p>
            <a:r>
              <a:rPr lang="en-US" altLang="ja-JP" sz="1700">
                <a:latin typeface="Calibri" pitchFamily="34" charset="0"/>
              </a:rPr>
              <a:t>USA</a:t>
            </a:r>
          </a:p>
          <a:p>
            <a:r>
              <a:rPr lang="en-US" altLang="ja-JP" sz="1700">
                <a:latin typeface="Calibri" pitchFamily="34" charset="0"/>
              </a:rPr>
              <a:t>Canada</a:t>
            </a:r>
          </a:p>
          <a:p>
            <a:r>
              <a:rPr lang="en-US" altLang="ja-JP" sz="1700">
                <a:latin typeface="Calibri" pitchFamily="34" charset="0"/>
              </a:rPr>
              <a:t>Australia</a:t>
            </a:r>
          </a:p>
          <a:p>
            <a:r>
              <a:rPr lang="en-US" altLang="ja-JP" sz="1700">
                <a:latin typeface="Calibri" pitchFamily="34" charset="0"/>
              </a:rPr>
              <a:t>UK</a:t>
            </a:r>
          </a:p>
          <a:p>
            <a:r>
              <a:rPr lang="en-US" altLang="ja-JP" sz="1700">
                <a:latin typeface="Calibri" pitchFamily="34" charset="0"/>
              </a:rPr>
              <a:t>Germany</a:t>
            </a:r>
          </a:p>
          <a:p>
            <a:r>
              <a:rPr lang="en-US" altLang="ja-JP" sz="1700">
                <a:latin typeface="Calibri" pitchFamily="34" charset="0"/>
              </a:rPr>
              <a:t>South Korea</a:t>
            </a:r>
          </a:p>
          <a:p>
            <a:r>
              <a:rPr lang="en-US" altLang="ja-JP" sz="1700">
                <a:latin typeface="Calibri" pitchFamily="34" charset="0"/>
              </a:rPr>
              <a:t>Japan</a:t>
            </a:r>
          </a:p>
        </p:txBody>
      </p:sp>
      <p:sp>
        <p:nvSpPr>
          <p:cNvPr id="2" name="スライド番号プレースホルダー 1"/>
          <p:cNvSpPr>
            <a:spLocks noGrp="1"/>
          </p:cNvSpPr>
          <p:nvPr>
            <p:ph type="sldNum" sz="quarter" idx="12"/>
          </p:nvPr>
        </p:nvSpPr>
        <p:spPr/>
        <p:txBody>
          <a:bodyPr/>
          <a:lstStyle/>
          <a:p>
            <a:pPr>
              <a:defRPr/>
            </a:pPr>
            <a:r>
              <a:rPr lang="en-US" altLang="ja-JP" dirty="0"/>
              <a:t>15</a:t>
            </a:r>
            <a:endParaRPr lang="ja-JP" altLang="en-US" dirty="0"/>
          </a:p>
        </p:txBody>
      </p:sp>
      <p:sp>
        <p:nvSpPr>
          <p:cNvPr id="73740" name="テキスト ボックス 14"/>
          <p:cNvSpPr txBox="1">
            <a:spLocks noChangeArrowheads="1"/>
          </p:cNvSpPr>
          <p:nvPr/>
        </p:nvSpPr>
        <p:spPr bwMode="auto">
          <a:xfrm>
            <a:off x="4625975" y="5568950"/>
            <a:ext cx="3998913" cy="369888"/>
          </a:xfrm>
          <a:prstGeom prst="rect">
            <a:avLst/>
          </a:prstGeom>
          <a:noFill/>
          <a:ln w="9525">
            <a:noFill/>
            <a:miter lim="800000"/>
            <a:headEnd/>
            <a:tailEnd/>
          </a:ln>
        </p:spPr>
        <p:txBody>
          <a:bodyPr>
            <a:spAutoFit/>
          </a:bodyPr>
          <a:lstStyle/>
          <a:p>
            <a:r>
              <a:rPr lang="en-US" altLang="ja-JP">
                <a:latin typeface="Calibri" pitchFamily="34" charset="0"/>
              </a:rPr>
              <a:t>(White paper on Gender Equality 2010)</a:t>
            </a:r>
            <a:endParaRPr lang="ja-JP" altLang="en-US">
              <a:latin typeface="Calibri" pitchFamily="34" charset="0"/>
            </a:endParaRPr>
          </a:p>
        </p:txBody>
      </p:sp>
      <p:sp>
        <p:nvSpPr>
          <p:cNvPr id="73741" name="正方形/長方形 2"/>
          <p:cNvSpPr>
            <a:spLocks noChangeArrowheads="1"/>
          </p:cNvSpPr>
          <p:nvPr/>
        </p:nvSpPr>
        <p:spPr bwMode="auto">
          <a:xfrm>
            <a:off x="336550" y="1989138"/>
            <a:ext cx="3706813" cy="400050"/>
          </a:xfrm>
          <a:prstGeom prst="rect">
            <a:avLst/>
          </a:prstGeom>
          <a:solidFill>
            <a:schemeClr val="bg1"/>
          </a:solidFill>
          <a:ln w="9525">
            <a:noFill/>
            <a:miter lim="800000"/>
            <a:headEnd/>
            <a:tailEnd/>
          </a:ln>
        </p:spPr>
        <p:txBody>
          <a:bodyPr wrap="none">
            <a:spAutoFit/>
          </a:bodyPr>
          <a:lstStyle/>
          <a:p>
            <a:r>
              <a:rPr lang="en-US" altLang="ja-JP" sz="2000" b="1">
                <a:latin typeface="Calibri" pitchFamily="34" charset="0"/>
              </a:rPr>
              <a:t>Female/male ratio of total wages</a:t>
            </a:r>
            <a:endParaRPr lang="ja-JP" altLang="en-US" sz="2000">
              <a:latin typeface="Calibri" pitchFamily="34" charset="0"/>
            </a:endParaRPr>
          </a:p>
        </p:txBody>
      </p:sp>
      <p:sp>
        <p:nvSpPr>
          <p:cNvPr id="16" name="角丸四角形 15"/>
          <p:cNvSpPr/>
          <p:nvPr/>
        </p:nvSpPr>
        <p:spPr>
          <a:xfrm>
            <a:off x="374650" y="333375"/>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a:t>17</a:t>
            </a:r>
            <a:endParaRPr lang="ja-JP" altLang="en-US" dirty="0"/>
          </a:p>
        </p:txBody>
      </p:sp>
      <p:sp>
        <p:nvSpPr>
          <p:cNvPr id="74754" name="タイトル 1"/>
          <p:cNvSpPr txBox="1">
            <a:spLocks/>
          </p:cNvSpPr>
          <p:nvPr/>
        </p:nvSpPr>
        <p:spPr bwMode="auto">
          <a:xfrm>
            <a:off x="279400" y="188913"/>
            <a:ext cx="8569325" cy="431800"/>
          </a:xfrm>
          <a:prstGeom prst="rect">
            <a:avLst/>
          </a:prstGeom>
          <a:solidFill>
            <a:srgbClr val="FFC000"/>
          </a:solidFill>
          <a:ln w="9525">
            <a:noFill/>
            <a:miter lim="800000"/>
            <a:headEnd/>
            <a:tailEnd/>
          </a:ln>
        </p:spPr>
        <p:txBody>
          <a:bodyPr anchor="ctr"/>
          <a:lstStyle/>
          <a:p>
            <a:pPr>
              <a:lnSpc>
                <a:spcPts val="2200"/>
              </a:lnSpc>
            </a:pPr>
            <a:r>
              <a:rPr lang="en-US" altLang="ja-JP" sz="2200" b="1">
                <a:solidFill>
                  <a:schemeClr val="bg1"/>
                </a:solidFill>
                <a:latin typeface="Calibri" pitchFamily="34" charset="0"/>
              </a:rPr>
              <a:t>Ⅱ</a:t>
            </a:r>
            <a:r>
              <a:rPr lang="ja-JP" altLang="en-US" sz="2200" b="1">
                <a:solidFill>
                  <a:schemeClr val="bg1"/>
                </a:solidFill>
                <a:latin typeface="Calibri" pitchFamily="34" charset="0"/>
              </a:rPr>
              <a:t>．</a:t>
            </a:r>
            <a:r>
              <a:rPr lang="en-US" altLang="ja-JP" sz="2200" b="1">
                <a:solidFill>
                  <a:schemeClr val="bg1"/>
                </a:solidFill>
                <a:latin typeface="Calibri" pitchFamily="34" charset="0"/>
              </a:rPr>
              <a:t> Education</a:t>
            </a:r>
            <a:endParaRPr lang="ja-JP" altLang="en-US" sz="2200" b="1">
              <a:solidFill>
                <a:schemeClr val="bg1"/>
              </a:solidFill>
              <a:latin typeface="Calibri" pitchFamily="34" charset="0"/>
            </a:endParaRPr>
          </a:p>
        </p:txBody>
      </p:sp>
      <p:sp>
        <p:nvSpPr>
          <p:cNvPr id="22" name="角丸四角形 21"/>
          <p:cNvSpPr/>
          <p:nvPr/>
        </p:nvSpPr>
        <p:spPr>
          <a:xfrm>
            <a:off x="254000" y="692150"/>
            <a:ext cx="8569325" cy="65722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25. </a:t>
            </a:r>
            <a:r>
              <a:rPr lang="en-US" altLang="ja-JP" sz="2000" b="1" dirty="0">
                <a:solidFill>
                  <a:prstClr val="white"/>
                </a:solidFill>
              </a:rPr>
              <a:t>Share of graduates in science,  and </a:t>
            </a:r>
            <a:r>
              <a:rPr lang="en-US" altLang="ja-JP" sz="2000" b="1" dirty="0" err="1">
                <a:solidFill>
                  <a:prstClr val="white"/>
                </a:solidFill>
              </a:rPr>
              <a:t>engeeniring</a:t>
            </a:r>
            <a:r>
              <a:rPr lang="en-US" altLang="ja-JP" sz="2000" b="1" dirty="0">
                <a:solidFill>
                  <a:prstClr val="white"/>
                </a:solidFill>
              </a:rPr>
              <a:t>, manufacturing and </a:t>
            </a:r>
            <a:endParaRPr lang="en-US" altLang="ja-JP" sz="2000" b="1" dirty="0">
              <a:solidFill>
                <a:prstClr val="white"/>
              </a:solidFill>
            </a:endParaRPr>
          </a:p>
          <a:p>
            <a:pPr fontAlgn="auto">
              <a:lnSpc>
                <a:spcPts val="2200"/>
              </a:lnSpc>
              <a:spcBef>
                <a:spcPts val="0"/>
              </a:spcBef>
              <a:spcAft>
                <a:spcPts val="0"/>
              </a:spcAft>
              <a:defRPr/>
            </a:pPr>
            <a:r>
              <a:rPr lang="ja-JP" altLang="en-US" sz="2000" b="1" dirty="0">
                <a:solidFill>
                  <a:prstClr val="white"/>
                </a:solidFill>
              </a:rPr>
              <a:t>　</a:t>
            </a:r>
            <a:r>
              <a:rPr lang="ja-JP" altLang="en-US" sz="2000" b="1" dirty="0">
                <a:solidFill>
                  <a:prstClr val="white"/>
                </a:solidFill>
              </a:rPr>
              <a:t>　</a:t>
            </a:r>
            <a:r>
              <a:rPr lang="en-US" altLang="ja-JP" sz="2000" b="1" dirty="0">
                <a:solidFill>
                  <a:prstClr val="white"/>
                </a:solidFill>
              </a:rPr>
              <a:t>construction </a:t>
            </a:r>
            <a:r>
              <a:rPr lang="en-US" altLang="ja-JP" sz="2000" b="1" dirty="0">
                <a:solidFill>
                  <a:prstClr val="white"/>
                </a:solidFill>
              </a:rPr>
              <a:t>tertiary level, who are women</a:t>
            </a:r>
          </a:p>
        </p:txBody>
      </p:sp>
      <p:sp>
        <p:nvSpPr>
          <p:cNvPr id="5" name="コンテンツ プレースホルダー 2"/>
          <p:cNvSpPr txBox="1">
            <a:spLocks/>
          </p:cNvSpPr>
          <p:nvPr/>
        </p:nvSpPr>
        <p:spPr>
          <a:xfrm>
            <a:off x="684213" y="1385888"/>
            <a:ext cx="7499350" cy="720725"/>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OECD Program for International Student Assessment (PISA)</a:t>
            </a:r>
            <a:br>
              <a:rPr lang="en-US" altLang="ja-JP" sz="1900" b="1" dirty="0">
                <a:solidFill>
                  <a:schemeClr val="tx2">
                    <a:lumMod val="50000"/>
                  </a:schemeClr>
                </a:solidFill>
                <a:effectLst>
                  <a:outerShdw blurRad="38100" dist="38100" dir="2700000" algn="tl">
                    <a:srgbClr val="000000">
                      <a:alpha val="43137"/>
                    </a:srgbClr>
                  </a:outerShdw>
                </a:effectLst>
              </a:rPr>
            </a:br>
            <a:r>
              <a:rPr lang="ja-JP" altLang="en-US" sz="1900" b="1" dirty="0">
                <a:solidFill>
                  <a:schemeClr val="tx2">
                    <a:lumMod val="50000"/>
                  </a:schemeClr>
                </a:solidFill>
                <a:effectLst>
                  <a:outerShdw blurRad="38100" dist="38100" dir="2700000" algn="tl">
                    <a:srgbClr val="000000">
                      <a:alpha val="43137"/>
                    </a:srgbClr>
                  </a:outerShdw>
                </a:effectLst>
              </a:rPr>
              <a:t>＆ </a:t>
            </a:r>
            <a:r>
              <a:rPr lang="en-US" altLang="ja-JP" sz="1900" b="1" dirty="0">
                <a:solidFill>
                  <a:schemeClr val="tx2">
                    <a:lumMod val="50000"/>
                  </a:schemeClr>
                </a:solidFill>
                <a:effectLst>
                  <a:outerShdw blurRad="38100" dist="38100" dir="2700000" algn="tl">
                    <a:srgbClr val="000000">
                      <a:alpha val="43137"/>
                    </a:srgbClr>
                  </a:outerShdw>
                </a:effectLst>
              </a:rPr>
              <a:t>Proportion of females awarded tertiary degrees</a:t>
            </a:r>
            <a:endParaRPr lang="ja-JP" altLang="en-US" sz="1900" b="1" dirty="0">
              <a:solidFill>
                <a:schemeClr val="tx2">
                  <a:lumMod val="50000"/>
                </a:schemeClr>
              </a:solidFill>
              <a:effectLst>
                <a:outerShdw blurRad="38100" dist="38100" dir="2700000" algn="tl">
                  <a:srgbClr val="000000">
                    <a:alpha val="43137"/>
                  </a:srgbClr>
                </a:outerShdw>
              </a:effectLst>
            </a:endParaRPr>
          </a:p>
        </p:txBody>
      </p:sp>
      <p:pic>
        <p:nvPicPr>
          <p:cNvPr id="74757" name="Picture 4"/>
          <p:cNvPicPr>
            <a:picLocks noChangeAspect="1" noChangeArrowheads="1"/>
          </p:cNvPicPr>
          <p:nvPr/>
        </p:nvPicPr>
        <p:blipFill>
          <a:blip r:embed="rId2"/>
          <a:srcRect/>
          <a:stretch>
            <a:fillRect/>
          </a:stretch>
        </p:blipFill>
        <p:spPr bwMode="auto">
          <a:xfrm>
            <a:off x="804863" y="5081588"/>
            <a:ext cx="7894637" cy="1728787"/>
          </a:xfrm>
          <a:prstGeom prst="rect">
            <a:avLst/>
          </a:prstGeom>
          <a:noFill/>
          <a:ln w="9525">
            <a:noFill/>
            <a:miter lim="800000"/>
            <a:headEnd/>
            <a:tailEnd/>
          </a:ln>
        </p:spPr>
      </p:pic>
      <p:pic>
        <p:nvPicPr>
          <p:cNvPr id="74758" name="Picture 5"/>
          <p:cNvPicPr>
            <a:picLocks noChangeAspect="1" noChangeArrowheads="1"/>
          </p:cNvPicPr>
          <p:nvPr/>
        </p:nvPicPr>
        <p:blipFill>
          <a:blip r:embed="rId3"/>
          <a:srcRect/>
          <a:stretch>
            <a:fillRect/>
          </a:stretch>
        </p:blipFill>
        <p:spPr bwMode="auto">
          <a:xfrm>
            <a:off x="817563" y="2409825"/>
            <a:ext cx="8037512" cy="1381125"/>
          </a:xfrm>
          <a:prstGeom prst="rect">
            <a:avLst/>
          </a:prstGeom>
          <a:noFill/>
          <a:ln w="9525">
            <a:noFill/>
            <a:miter lim="800000"/>
            <a:headEnd/>
            <a:tailEnd/>
          </a:ln>
        </p:spPr>
      </p:pic>
      <p:pic>
        <p:nvPicPr>
          <p:cNvPr id="74759" name="Picture 6"/>
          <p:cNvPicPr>
            <a:picLocks noChangeAspect="1" noChangeArrowheads="1"/>
          </p:cNvPicPr>
          <p:nvPr/>
        </p:nvPicPr>
        <p:blipFill>
          <a:blip r:embed="rId4"/>
          <a:srcRect/>
          <a:stretch>
            <a:fillRect/>
          </a:stretch>
        </p:blipFill>
        <p:spPr bwMode="auto">
          <a:xfrm>
            <a:off x="755650" y="4035425"/>
            <a:ext cx="8050213" cy="1241425"/>
          </a:xfrm>
          <a:prstGeom prst="rect">
            <a:avLst/>
          </a:prstGeom>
          <a:noFill/>
          <a:ln w="9525">
            <a:noFill/>
            <a:miter lim="800000"/>
            <a:headEnd/>
            <a:tailEnd/>
          </a:ln>
        </p:spPr>
      </p:pic>
      <p:sp>
        <p:nvSpPr>
          <p:cNvPr id="74760" name="テキスト ボックス 2"/>
          <p:cNvSpPr txBox="1">
            <a:spLocks noChangeArrowheads="1"/>
          </p:cNvSpPr>
          <p:nvPr/>
        </p:nvSpPr>
        <p:spPr bwMode="auto">
          <a:xfrm>
            <a:off x="1019175" y="2222500"/>
            <a:ext cx="5316538" cy="307975"/>
          </a:xfrm>
          <a:prstGeom prst="rect">
            <a:avLst/>
          </a:prstGeom>
          <a:noFill/>
          <a:ln w="9525">
            <a:noFill/>
            <a:miter lim="800000"/>
            <a:headEnd/>
            <a:tailEnd/>
          </a:ln>
        </p:spPr>
        <p:txBody>
          <a:bodyPr>
            <a:spAutoFit/>
          </a:bodyPr>
          <a:lstStyle/>
          <a:p>
            <a:r>
              <a:rPr lang="en-US" altLang="ja-JP" sz="1400"/>
              <a:t>PISA mean scores in mathematics  (2009) </a:t>
            </a:r>
            <a:endParaRPr lang="ja-JP" altLang="en-US" sz="1400"/>
          </a:p>
        </p:txBody>
      </p:sp>
      <p:sp>
        <p:nvSpPr>
          <p:cNvPr id="74761" name="正方形/長方形 3"/>
          <p:cNvSpPr>
            <a:spLocks noChangeArrowheads="1"/>
          </p:cNvSpPr>
          <p:nvPr/>
        </p:nvSpPr>
        <p:spPr bwMode="auto">
          <a:xfrm>
            <a:off x="995363" y="3886200"/>
            <a:ext cx="4732337" cy="307975"/>
          </a:xfrm>
          <a:prstGeom prst="rect">
            <a:avLst/>
          </a:prstGeom>
          <a:noFill/>
          <a:ln w="9525">
            <a:noFill/>
            <a:miter lim="800000"/>
            <a:headEnd/>
            <a:tailEnd/>
          </a:ln>
        </p:spPr>
        <p:txBody>
          <a:bodyPr>
            <a:spAutoFit/>
          </a:bodyPr>
          <a:lstStyle/>
          <a:p>
            <a:r>
              <a:rPr lang="en-US" altLang="ja-JP" sz="1400">
                <a:latin typeface="Calibri" pitchFamily="34" charset="0"/>
              </a:rPr>
              <a:t>PISA mean scores in science  (2009)</a:t>
            </a:r>
            <a:r>
              <a:rPr lang="ja-JP" altLang="en-US" sz="1400">
                <a:latin typeface="Calibri" pitchFamily="34" charset="0"/>
              </a:rPr>
              <a:t>　</a:t>
            </a:r>
          </a:p>
        </p:txBody>
      </p:sp>
      <p:sp>
        <p:nvSpPr>
          <p:cNvPr id="74762" name="正方形/長方形 9"/>
          <p:cNvSpPr>
            <a:spLocks noChangeArrowheads="1"/>
          </p:cNvSpPr>
          <p:nvPr/>
        </p:nvSpPr>
        <p:spPr bwMode="auto">
          <a:xfrm>
            <a:off x="868363" y="5281613"/>
            <a:ext cx="7986712" cy="523875"/>
          </a:xfrm>
          <a:prstGeom prst="rect">
            <a:avLst/>
          </a:prstGeom>
          <a:noFill/>
          <a:ln w="9525">
            <a:noFill/>
            <a:miter lim="800000"/>
            <a:headEnd/>
            <a:tailEnd/>
          </a:ln>
        </p:spPr>
        <p:txBody>
          <a:bodyPr>
            <a:spAutoFit/>
          </a:bodyPr>
          <a:lstStyle/>
          <a:p>
            <a:r>
              <a:rPr lang="en-US" altLang="ja-JP" sz="1400">
                <a:latin typeface="Calibri" pitchFamily="34" charset="0"/>
              </a:rPr>
              <a:t>Proportion of females awarded tertiary degrees in engineering, manufacturing and</a:t>
            </a:r>
            <a:r>
              <a:rPr lang="ja-JP" altLang="en-US" sz="1400">
                <a:latin typeface="Calibri" pitchFamily="34" charset="0"/>
              </a:rPr>
              <a:t>　</a:t>
            </a:r>
            <a:r>
              <a:rPr lang="en-US" altLang="ja-JP" sz="1400">
                <a:latin typeface="Calibri" pitchFamily="34" charset="0"/>
              </a:rPr>
              <a:t>construction (2008) </a:t>
            </a:r>
            <a:r>
              <a:rPr lang="ja-JP" altLang="en-US" sz="1400">
                <a:latin typeface="Calibri" pitchFamily="34" charset="0"/>
              </a:rPr>
              <a:t>　</a:t>
            </a:r>
          </a:p>
        </p:txBody>
      </p:sp>
      <p:sp>
        <p:nvSpPr>
          <p:cNvPr id="13" name="下矢印 12"/>
          <p:cNvSpPr/>
          <p:nvPr/>
        </p:nvSpPr>
        <p:spPr>
          <a:xfrm flipV="1">
            <a:off x="1784350" y="3551238"/>
            <a:ext cx="215900" cy="2270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 name="下矢印 13"/>
          <p:cNvSpPr/>
          <p:nvPr/>
        </p:nvSpPr>
        <p:spPr>
          <a:xfrm flipV="1">
            <a:off x="1552575" y="5049838"/>
            <a:ext cx="215900" cy="2270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 name="下矢印 14"/>
          <p:cNvSpPr/>
          <p:nvPr/>
        </p:nvSpPr>
        <p:spPr>
          <a:xfrm flipV="1">
            <a:off x="7967663" y="6456363"/>
            <a:ext cx="215900" cy="2159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4766" name="正方形/長方形 15"/>
          <p:cNvSpPr>
            <a:spLocks noChangeArrowheads="1"/>
          </p:cNvSpPr>
          <p:nvPr/>
        </p:nvSpPr>
        <p:spPr bwMode="auto">
          <a:xfrm>
            <a:off x="6954838" y="1920875"/>
            <a:ext cx="1957387" cy="369888"/>
          </a:xfrm>
          <a:prstGeom prst="rect">
            <a:avLst/>
          </a:prstGeom>
          <a:noFill/>
          <a:ln w="9525">
            <a:noFill/>
            <a:miter lim="800000"/>
            <a:headEnd/>
            <a:tailEnd/>
          </a:ln>
        </p:spPr>
        <p:txBody>
          <a:bodyPr>
            <a:spAutoFit/>
          </a:bodyPr>
          <a:lstStyle/>
          <a:p>
            <a:r>
              <a:rPr lang="en-US" altLang="ja-JP">
                <a:cs typeface="Arial" charset="0"/>
              </a:rPr>
              <a:t>Source: </a:t>
            </a:r>
            <a:r>
              <a:rPr lang="en-US" altLang="ja-JP" b="1">
                <a:solidFill>
                  <a:srgbClr val="008000"/>
                </a:solidFill>
                <a:cs typeface="Arial" charset="0"/>
              </a:rPr>
              <a:t>OECD</a:t>
            </a:r>
            <a:endParaRPr lang="ja-JP" altLang="en-US" b="1">
              <a:solidFill>
                <a:srgbClr val="008000"/>
              </a:solidFill>
              <a:cs typeface="Arial" charset="0"/>
            </a:endParaRPr>
          </a:p>
        </p:txBody>
      </p:sp>
      <p:sp>
        <p:nvSpPr>
          <p:cNvPr id="74767" name="正方形/長方形 2"/>
          <p:cNvSpPr>
            <a:spLocks noChangeArrowheads="1"/>
          </p:cNvSpPr>
          <p:nvPr/>
        </p:nvSpPr>
        <p:spPr bwMode="auto">
          <a:xfrm>
            <a:off x="6335713" y="2441575"/>
            <a:ext cx="639762" cy="261938"/>
          </a:xfrm>
          <a:prstGeom prst="rect">
            <a:avLst/>
          </a:prstGeom>
          <a:solidFill>
            <a:schemeClr val="bg1"/>
          </a:solidFill>
          <a:ln w="9525">
            <a:noFill/>
            <a:miter lim="800000"/>
            <a:headEnd/>
            <a:tailEnd/>
          </a:ln>
        </p:spPr>
        <p:txBody>
          <a:bodyPr wrap="none">
            <a:spAutoFit/>
          </a:bodyPr>
          <a:lstStyle/>
          <a:p>
            <a:r>
              <a:rPr lang="en-US" altLang="ja-JP" sz="1100">
                <a:latin typeface="Calibri" pitchFamily="34" charset="0"/>
              </a:rPr>
              <a:t>women</a:t>
            </a:r>
            <a:endParaRPr lang="ja-JP" altLang="en-US" sz="1100">
              <a:latin typeface="Calibri" pitchFamily="34" charset="0"/>
            </a:endParaRPr>
          </a:p>
        </p:txBody>
      </p:sp>
      <p:sp>
        <p:nvSpPr>
          <p:cNvPr id="74768" name="正方形/長方形 15"/>
          <p:cNvSpPr>
            <a:spLocks noChangeArrowheads="1"/>
          </p:cNvSpPr>
          <p:nvPr/>
        </p:nvSpPr>
        <p:spPr bwMode="auto">
          <a:xfrm>
            <a:off x="7129463" y="2484438"/>
            <a:ext cx="458787" cy="261937"/>
          </a:xfrm>
          <a:prstGeom prst="rect">
            <a:avLst/>
          </a:prstGeom>
          <a:solidFill>
            <a:schemeClr val="bg1"/>
          </a:solidFill>
          <a:ln w="9525">
            <a:noFill/>
            <a:miter lim="800000"/>
            <a:headEnd/>
            <a:tailEnd/>
          </a:ln>
        </p:spPr>
        <p:txBody>
          <a:bodyPr wrap="none">
            <a:spAutoFit/>
          </a:bodyPr>
          <a:lstStyle/>
          <a:p>
            <a:r>
              <a:rPr lang="en-US" altLang="ja-JP" sz="1100">
                <a:latin typeface="Calibri" pitchFamily="34" charset="0"/>
              </a:rPr>
              <a:t>men</a:t>
            </a:r>
            <a:endParaRPr lang="ja-JP" altLang="en-US" sz="1100">
              <a:latin typeface="Calibri" pitchFamily="34" charset="0"/>
            </a:endParaRPr>
          </a:p>
        </p:txBody>
      </p:sp>
      <p:sp>
        <p:nvSpPr>
          <p:cNvPr id="74769" name="正方形/長方形 16"/>
          <p:cNvSpPr>
            <a:spLocks noChangeArrowheads="1"/>
          </p:cNvSpPr>
          <p:nvPr/>
        </p:nvSpPr>
        <p:spPr bwMode="auto">
          <a:xfrm>
            <a:off x="5965825" y="4040188"/>
            <a:ext cx="641350" cy="261937"/>
          </a:xfrm>
          <a:prstGeom prst="rect">
            <a:avLst/>
          </a:prstGeom>
          <a:solidFill>
            <a:schemeClr val="bg1"/>
          </a:solidFill>
          <a:ln w="9525">
            <a:noFill/>
            <a:miter lim="800000"/>
            <a:headEnd/>
            <a:tailEnd/>
          </a:ln>
        </p:spPr>
        <p:txBody>
          <a:bodyPr wrap="none">
            <a:spAutoFit/>
          </a:bodyPr>
          <a:lstStyle/>
          <a:p>
            <a:r>
              <a:rPr lang="en-US" altLang="ja-JP" sz="1100">
                <a:latin typeface="Calibri" pitchFamily="34" charset="0"/>
              </a:rPr>
              <a:t>women</a:t>
            </a:r>
            <a:endParaRPr lang="ja-JP" altLang="en-US" sz="1100">
              <a:latin typeface="Calibri" pitchFamily="34" charset="0"/>
            </a:endParaRPr>
          </a:p>
        </p:txBody>
      </p:sp>
      <p:sp>
        <p:nvSpPr>
          <p:cNvPr id="74770" name="正方形/長方形 17"/>
          <p:cNvSpPr>
            <a:spLocks noChangeArrowheads="1"/>
          </p:cNvSpPr>
          <p:nvPr/>
        </p:nvSpPr>
        <p:spPr bwMode="auto">
          <a:xfrm>
            <a:off x="6851650" y="4040188"/>
            <a:ext cx="458788" cy="261937"/>
          </a:xfrm>
          <a:prstGeom prst="rect">
            <a:avLst/>
          </a:prstGeom>
          <a:solidFill>
            <a:schemeClr val="bg1"/>
          </a:solidFill>
          <a:ln w="9525">
            <a:noFill/>
            <a:miter lim="800000"/>
            <a:headEnd/>
            <a:tailEnd/>
          </a:ln>
        </p:spPr>
        <p:txBody>
          <a:bodyPr wrap="none">
            <a:spAutoFit/>
          </a:bodyPr>
          <a:lstStyle/>
          <a:p>
            <a:r>
              <a:rPr lang="en-US" altLang="ja-JP" sz="1100">
                <a:latin typeface="Calibri" pitchFamily="34" charset="0"/>
              </a:rPr>
              <a:t>men</a:t>
            </a:r>
            <a:endParaRPr lang="ja-JP" altLang="en-US" sz="110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27850" y="6429375"/>
            <a:ext cx="2133600" cy="365125"/>
          </a:xfrm>
        </p:spPr>
        <p:txBody>
          <a:bodyPr/>
          <a:lstStyle/>
          <a:p>
            <a:pPr>
              <a:defRPr/>
            </a:pPr>
            <a:r>
              <a:rPr lang="en-US" altLang="ja-JP" dirty="0"/>
              <a:t>17</a:t>
            </a:r>
            <a:endParaRPr lang="ja-JP" altLang="en-US" dirty="0"/>
          </a:p>
        </p:txBody>
      </p:sp>
      <p:sp>
        <p:nvSpPr>
          <p:cNvPr id="4" name="コンテンツ プレースホルダー 2"/>
          <p:cNvSpPr txBox="1">
            <a:spLocks/>
          </p:cNvSpPr>
          <p:nvPr/>
        </p:nvSpPr>
        <p:spPr>
          <a:xfrm>
            <a:off x="1725613" y="1158875"/>
            <a:ext cx="5672137" cy="512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1900" b="1" dirty="0" smtClean="0">
                <a:solidFill>
                  <a:schemeClr val="tx2">
                    <a:lumMod val="50000"/>
                  </a:schemeClr>
                </a:solidFill>
                <a:effectLst>
                  <a:outerShdw blurRad="38100" dist="38100" dir="2700000" algn="tl">
                    <a:srgbClr val="000000">
                      <a:alpha val="43137"/>
                    </a:srgbClr>
                  </a:outerShdw>
                </a:effectLst>
              </a:rPr>
              <a:t>Number of Undergraduate Students by Specialization</a:t>
            </a: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en-US" altLang="ja-JP" sz="1900" b="1" dirty="0">
              <a:solidFill>
                <a:schemeClr val="tx2">
                  <a:lumMod val="50000"/>
                </a:schemeClr>
              </a:solidFill>
              <a:effectLst>
                <a:outerShdw blurRad="38100" dist="38100" dir="2700000" algn="tl">
                  <a:srgbClr val="000000">
                    <a:alpha val="43137"/>
                  </a:srgbClr>
                </a:outerShdw>
              </a:effectLst>
            </a:endParaRPr>
          </a:p>
          <a:p>
            <a:pPr marL="82296" indent="0" algn="ctr" fontAlgn="auto">
              <a:spcAft>
                <a:spcPts val="0"/>
              </a:spcAft>
              <a:buFont typeface="Wingdings 2"/>
              <a:buNone/>
              <a:defRPr/>
            </a:pPr>
            <a:endParaRPr lang="ja-JP" altLang="en-US" dirty="0"/>
          </a:p>
        </p:txBody>
      </p:sp>
      <p:sp>
        <p:nvSpPr>
          <p:cNvPr id="5" name="角丸四角形 4"/>
          <p:cNvSpPr/>
          <p:nvPr/>
        </p:nvSpPr>
        <p:spPr>
          <a:xfrm>
            <a:off x="374650" y="333375"/>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pic>
        <p:nvPicPr>
          <p:cNvPr id="75780" name="Picture 2"/>
          <p:cNvPicPr>
            <a:picLocks noChangeAspect="1" noChangeArrowheads="1"/>
          </p:cNvPicPr>
          <p:nvPr/>
        </p:nvPicPr>
        <p:blipFill>
          <a:blip r:embed="rId2"/>
          <a:srcRect/>
          <a:stretch>
            <a:fillRect/>
          </a:stretch>
        </p:blipFill>
        <p:spPr bwMode="auto">
          <a:xfrm>
            <a:off x="0" y="1671638"/>
            <a:ext cx="9144000" cy="3052762"/>
          </a:xfrm>
          <a:prstGeom prst="rect">
            <a:avLst/>
          </a:prstGeom>
          <a:noFill/>
          <a:ln w="9525">
            <a:noFill/>
            <a:miter lim="800000"/>
            <a:headEnd/>
            <a:tailEnd/>
          </a:ln>
        </p:spPr>
      </p:pic>
      <p:sp>
        <p:nvSpPr>
          <p:cNvPr id="19" name="テキスト ボックス 18"/>
          <p:cNvSpPr txBox="1">
            <a:spLocks noChangeArrowheads="1"/>
          </p:cNvSpPr>
          <p:nvPr/>
        </p:nvSpPr>
        <p:spPr bwMode="auto">
          <a:xfrm>
            <a:off x="374650" y="5084763"/>
            <a:ext cx="8518525" cy="779462"/>
          </a:xfrm>
          <a:prstGeom prst="rect">
            <a:avLst/>
          </a:prstGeom>
          <a:noFill/>
          <a:ln w="9525">
            <a:noFill/>
            <a:miter lim="800000"/>
            <a:headEnd/>
            <a:tailEnd/>
          </a:ln>
        </p:spPr>
        <p:txBody>
          <a:bodyPr>
            <a:spAutoFit/>
          </a:bodyPr>
          <a:lstStyle/>
          <a:p>
            <a:pPr marL="900113" indent="-900113">
              <a:lnSpc>
                <a:spcPts val="2800"/>
              </a:lnSpc>
            </a:pPr>
            <a:r>
              <a:rPr lang="en-US" altLang="ja-JP" sz="2000">
                <a:solidFill>
                  <a:srgbClr val="000000"/>
                </a:solidFill>
              </a:rPr>
              <a:t>Source: “</a:t>
            </a:r>
            <a:r>
              <a:rPr lang="en-US" altLang="ja-JP" sz="2000" b="1">
                <a:solidFill>
                  <a:srgbClr val="008000"/>
                </a:solidFill>
              </a:rPr>
              <a:t>School Basic Survey</a:t>
            </a:r>
            <a:r>
              <a:rPr lang="en-US" altLang="ja-JP" sz="2000">
                <a:solidFill>
                  <a:srgbClr val="000000"/>
                </a:solidFill>
              </a:rPr>
              <a:t>” </a:t>
            </a:r>
          </a:p>
          <a:p>
            <a:pPr marL="900113" indent="-900113">
              <a:lnSpc>
                <a:spcPts val="2800"/>
              </a:lnSpc>
            </a:pPr>
            <a:r>
              <a:rPr lang="en-US" altLang="ja-JP" sz="2000">
                <a:solidFill>
                  <a:srgbClr val="000000"/>
                </a:solidFill>
              </a:rPr>
              <a:t>               Ministry of Education, Culture, Sports, Science &amp; Technology</a:t>
            </a:r>
            <a:endParaRPr lang="ja-JP" altLang="en-US" sz="2000">
              <a:solidFill>
                <a:srgbClr val="000000"/>
              </a:solidFill>
            </a:endParaRPr>
          </a:p>
        </p:txBody>
      </p:sp>
      <p:sp>
        <p:nvSpPr>
          <p:cNvPr id="75782" name="テキスト ボックス 19"/>
          <p:cNvSpPr txBox="1">
            <a:spLocks noChangeArrowheads="1"/>
          </p:cNvSpPr>
          <p:nvPr/>
        </p:nvSpPr>
        <p:spPr bwMode="auto">
          <a:xfrm>
            <a:off x="3203575" y="6021388"/>
            <a:ext cx="5427663" cy="369887"/>
          </a:xfrm>
          <a:prstGeom prst="rect">
            <a:avLst/>
          </a:prstGeom>
          <a:noFill/>
          <a:ln w="9525">
            <a:noFill/>
            <a:miter lim="800000"/>
            <a:headEnd/>
            <a:tailEnd/>
          </a:ln>
        </p:spPr>
        <p:txBody>
          <a:bodyPr>
            <a:spAutoFit/>
          </a:bodyPr>
          <a:lstStyle/>
          <a:p>
            <a:pPr algn="r"/>
            <a:r>
              <a:rPr lang="en-US" altLang="ja-JP">
                <a:latin typeface="Calibri" pitchFamily="34" charset="0"/>
              </a:rPr>
              <a:t>(refer to  P22, Women and Men in Japan 2012 )</a:t>
            </a:r>
            <a:endParaRPr lang="ja-JP"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a:t>17</a:t>
            </a:r>
            <a:endParaRPr lang="ja-JP" altLang="en-US" dirty="0"/>
          </a:p>
        </p:txBody>
      </p:sp>
      <p:sp>
        <p:nvSpPr>
          <p:cNvPr id="22" name="角丸四角形 21"/>
          <p:cNvSpPr/>
          <p:nvPr/>
        </p:nvSpPr>
        <p:spPr>
          <a:xfrm>
            <a:off x="254000" y="393700"/>
            <a:ext cx="8569325" cy="514350"/>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25. </a:t>
            </a:r>
            <a:r>
              <a:rPr lang="en-US" altLang="ja-JP" sz="2000" b="1" dirty="0">
                <a:solidFill>
                  <a:prstClr val="white"/>
                </a:solidFill>
              </a:rPr>
              <a:t>Proportion female among third-level teachers or professors</a:t>
            </a:r>
          </a:p>
        </p:txBody>
      </p:sp>
      <p:sp>
        <p:nvSpPr>
          <p:cNvPr id="5" name="コンテンツ プレースホルダー 2"/>
          <p:cNvSpPr txBox="1">
            <a:spLocks/>
          </p:cNvSpPr>
          <p:nvPr/>
        </p:nvSpPr>
        <p:spPr>
          <a:xfrm>
            <a:off x="395288" y="1268413"/>
            <a:ext cx="8428037" cy="479425"/>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Proportion of Female Full-time Teachers to the Total of Full-time Teachers (2009)</a:t>
            </a:r>
            <a:endParaRPr lang="ja-JP" altLang="en-US" sz="1900" b="1" dirty="0">
              <a:solidFill>
                <a:schemeClr val="tx2">
                  <a:lumMod val="50000"/>
                </a:schemeClr>
              </a:solidFill>
              <a:effectLst>
                <a:outerShdw blurRad="38100" dist="38100" dir="2700000" algn="tl">
                  <a:srgbClr val="000000">
                    <a:alpha val="43137"/>
                  </a:srgbClr>
                </a:outerShdw>
              </a:effectLst>
            </a:endParaRPr>
          </a:p>
        </p:txBody>
      </p:sp>
      <p:sp>
        <p:nvSpPr>
          <p:cNvPr id="76804" name="正方形/長方形 20"/>
          <p:cNvSpPr>
            <a:spLocks noChangeArrowheads="1"/>
          </p:cNvSpPr>
          <p:nvPr/>
        </p:nvSpPr>
        <p:spPr bwMode="auto">
          <a:xfrm>
            <a:off x="917575" y="5292725"/>
            <a:ext cx="7923213" cy="657225"/>
          </a:xfrm>
          <a:prstGeom prst="rect">
            <a:avLst/>
          </a:prstGeom>
          <a:noFill/>
          <a:ln w="9525">
            <a:noFill/>
            <a:miter lim="800000"/>
            <a:headEnd/>
            <a:tailEnd/>
          </a:ln>
        </p:spPr>
        <p:txBody>
          <a:bodyPr>
            <a:spAutoFit/>
          </a:bodyPr>
          <a:lstStyle/>
          <a:p>
            <a:pPr>
              <a:lnSpc>
                <a:spcPts val="2200"/>
              </a:lnSpc>
            </a:pPr>
            <a:r>
              <a:rPr lang="en-US" altLang="ja-JP">
                <a:cs typeface="Arial" charset="0"/>
              </a:rPr>
              <a:t>Source: “</a:t>
            </a:r>
            <a:r>
              <a:rPr lang="en-US" altLang="ja-JP" b="1">
                <a:solidFill>
                  <a:srgbClr val="008000"/>
                </a:solidFill>
                <a:cs typeface="Arial" charset="0"/>
              </a:rPr>
              <a:t>School Basic Survey</a:t>
            </a:r>
            <a:r>
              <a:rPr lang="en-US" altLang="ja-JP">
                <a:cs typeface="Arial" charset="0"/>
              </a:rPr>
              <a:t>,” </a:t>
            </a:r>
          </a:p>
          <a:p>
            <a:pPr>
              <a:lnSpc>
                <a:spcPts val="2200"/>
              </a:lnSpc>
            </a:pPr>
            <a:r>
              <a:rPr lang="en-US" altLang="ja-JP">
                <a:cs typeface="Arial" charset="0"/>
              </a:rPr>
              <a:t>                </a:t>
            </a:r>
            <a:r>
              <a:rPr lang="en-US" altLang="ja-JP">
                <a:solidFill>
                  <a:srgbClr val="000000"/>
                </a:solidFill>
              </a:rPr>
              <a:t>Ministry of Education, Culture, Sports, Science &amp; Technology</a:t>
            </a:r>
            <a:endParaRPr lang="ja-JP" altLang="en-US" b="1">
              <a:solidFill>
                <a:srgbClr val="008000"/>
              </a:solidFill>
              <a:cs typeface="Arial" charset="0"/>
            </a:endParaRPr>
          </a:p>
        </p:txBody>
      </p:sp>
      <p:sp>
        <p:nvSpPr>
          <p:cNvPr id="76805" name="テキスト ボックス 22"/>
          <p:cNvSpPr txBox="1">
            <a:spLocks noChangeArrowheads="1"/>
          </p:cNvSpPr>
          <p:nvPr/>
        </p:nvSpPr>
        <p:spPr bwMode="auto">
          <a:xfrm>
            <a:off x="3348038" y="5949950"/>
            <a:ext cx="5365750" cy="368300"/>
          </a:xfrm>
          <a:prstGeom prst="rect">
            <a:avLst/>
          </a:prstGeom>
          <a:noFill/>
          <a:ln w="9525">
            <a:noFill/>
            <a:miter lim="800000"/>
            <a:headEnd/>
            <a:tailEnd/>
          </a:ln>
        </p:spPr>
        <p:txBody>
          <a:bodyPr>
            <a:spAutoFit/>
          </a:bodyPr>
          <a:lstStyle/>
          <a:p>
            <a:pPr algn="r"/>
            <a:r>
              <a:rPr lang="en-US" altLang="ja-JP">
                <a:latin typeface="Calibri" pitchFamily="34" charset="0"/>
              </a:rPr>
              <a:t>(P23, Women and Men in Japan 2012 )</a:t>
            </a:r>
            <a:endParaRPr lang="ja-JP" altLang="en-US">
              <a:latin typeface="Calibri" pitchFamily="34" charset="0"/>
            </a:endParaRPr>
          </a:p>
        </p:txBody>
      </p:sp>
      <p:pic>
        <p:nvPicPr>
          <p:cNvPr id="76806" name="Picture 4"/>
          <p:cNvPicPr>
            <a:picLocks noChangeAspect="1" noChangeArrowheads="1"/>
          </p:cNvPicPr>
          <p:nvPr/>
        </p:nvPicPr>
        <p:blipFill>
          <a:blip r:embed="rId2"/>
          <a:srcRect/>
          <a:stretch>
            <a:fillRect/>
          </a:stretch>
        </p:blipFill>
        <p:spPr bwMode="auto">
          <a:xfrm>
            <a:off x="635000" y="1735138"/>
            <a:ext cx="7805738"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a:t>17</a:t>
            </a:r>
            <a:endParaRPr lang="ja-JP" altLang="en-US" dirty="0"/>
          </a:p>
        </p:txBody>
      </p:sp>
      <p:sp>
        <p:nvSpPr>
          <p:cNvPr id="77826" name="タイトル 1"/>
          <p:cNvSpPr txBox="1">
            <a:spLocks/>
          </p:cNvSpPr>
          <p:nvPr/>
        </p:nvSpPr>
        <p:spPr bwMode="auto">
          <a:xfrm>
            <a:off x="279400" y="188913"/>
            <a:ext cx="8569325" cy="576262"/>
          </a:xfrm>
          <a:prstGeom prst="rect">
            <a:avLst/>
          </a:prstGeom>
          <a:solidFill>
            <a:srgbClr val="FFC000"/>
          </a:solidFill>
          <a:ln w="9525">
            <a:noFill/>
            <a:miter lim="800000"/>
            <a:headEnd/>
            <a:tailEnd/>
          </a:ln>
        </p:spPr>
        <p:txBody>
          <a:bodyPr anchor="ctr"/>
          <a:lstStyle/>
          <a:p>
            <a:pPr>
              <a:lnSpc>
                <a:spcPts val="2200"/>
              </a:lnSpc>
            </a:pPr>
            <a:r>
              <a:rPr lang="en-US" altLang="ja-JP" sz="2200" b="1">
                <a:solidFill>
                  <a:schemeClr val="bg1"/>
                </a:solidFill>
                <a:latin typeface="Calibri" pitchFamily="34" charset="0"/>
              </a:rPr>
              <a:t>Ⅲ</a:t>
            </a:r>
            <a:r>
              <a:rPr lang="ja-JP" altLang="en-US" sz="2200" b="1">
                <a:solidFill>
                  <a:schemeClr val="bg1"/>
                </a:solidFill>
                <a:latin typeface="Calibri" pitchFamily="34" charset="0"/>
              </a:rPr>
              <a:t>．</a:t>
            </a:r>
            <a:r>
              <a:rPr lang="en-US" altLang="ja-JP" sz="2200" b="1">
                <a:solidFill>
                  <a:schemeClr val="bg1"/>
                </a:solidFill>
                <a:latin typeface="Calibri" pitchFamily="34" charset="0"/>
              </a:rPr>
              <a:t> Health and related services</a:t>
            </a:r>
            <a:endParaRPr lang="ja-JP" altLang="en-US" sz="2200" b="1">
              <a:solidFill>
                <a:schemeClr val="bg1"/>
              </a:solidFill>
              <a:latin typeface="Calibri" pitchFamily="34" charset="0"/>
            </a:endParaRPr>
          </a:p>
        </p:txBody>
      </p:sp>
      <p:sp>
        <p:nvSpPr>
          <p:cNvPr id="22" name="角丸四角形 21"/>
          <p:cNvSpPr/>
          <p:nvPr/>
        </p:nvSpPr>
        <p:spPr>
          <a:xfrm>
            <a:off x="303213" y="942975"/>
            <a:ext cx="8569325" cy="433388"/>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33. Under-five mortality rate by sex</a:t>
            </a:r>
            <a:endParaRPr lang="en-US" altLang="ja-JP" sz="2000" b="1" dirty="0">
              <a:solidFill>
                <a:prstClr val="white"/>
              </a:solidFill>
            </a:endParaRPr>
          </a:p>
        </p:txBody>
      </p:sp>
      <p:sp>
        <p:nvSpPr>
          <p:cNvPr id="5" name="コンテンツ プレースホルダー 2"/>
          <p:cNvSpPr txBox="1">
            <a:spLocks/>
          </p:cNvSpPr>
          <p:nvPr/>
        </p:nvSpPr>
        <p:spPr>
          <a:xfrm>
            <a:off x="684213" y="1628775"/>
            <a:ext cx="7499350" cy="47783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Maternal / Perinatal / Neonatal / Infant Mortality Rate</a:t>
            </a:r>
            <a:endParaRPr lang="ja-JP" altLang="en-US" sz="1900" b="1" dirty="0">
              <a:solidFill>
                <a:schemeClr val="tx2">
                  <a:lumMod val="50000"/>
                </a:schemeClr>
              </a:solidFill>
              <a:effectLst>
                <a:outerShdw blurRad="38100" dist="38100" dir="2700000" algn="tl">
                  <a:srgbClr val="000000">
                    <a:alpha val="43137"/>
                  </a:srgbClr>
                </a:outerShdw>
              </a:effectLst>
            </a:endParaRPr>
          </a:p>
        </p:txBody>
      </p:sp>
      <p:pic>
        <p:nvPicPr>
          <p:cNvPr id="77829" name="Picture 2"/>
          <p:cNvPicPr>
            <a:picLocks noChangeAspect="1" noChangeArrowheads="1"/>
          </p:cNvPicPr>
          <p:nvPr/>
        </p:nvPicPr>
        <p:blipFill>
          <a:blip r:embed="rId2"/>
          <a:srcRect/>
          <a:stretch>
            <a:fillRect/>
          </a:stretch>
        </p:blipFill>
        <p:spPr bwMode="auto">
          <a:xfrm>
            <a:off x="401638" y="2106613"/>
            <a:ext cx="8372475" cy="3122612"/>
          </a:xfrm>
          <a:prstGeom prst="rect">
            <a:avLst/>
          </a:prstGeom>
          <a:noFill/>
          <a:ln w="9525">
            <a:noFill/>
            <a:miter lim="800000"/>
            <a:headEnd/>
            <a:tailEnd/>
          </a:ln>
        </p:spPr>
      </p:pic>
      <p:sp>
        <p:nvSpPr>
          <p:cNvPr id="77830" name="テキスト ボックス 2"/>
          <p:cNvSpPr txBox="1">
            <a:spLocks noChangeArrowheads="1"/>
          </p:cNvSpPr>
          <p:nvPr/>
        </p:nvSpPr>
        <p:spPr bwMode="auto">
          <a:xfrm>
            <a:off x="7851775" y="5268913"/>
            <a:ext cx="912813" cy="369887"/>
          </a:xfrm>
          <a:prstGeom prst="rect">
            <a:avLst/>
          </a:prstGeom>
          <a:noFill/>
          <a:ln w="9525">
            <a:noFill/>
            <a:miter lim="800000"/>
            <a:headEnd/>
            <a:tailEnd/>
          </a:ln>
        </p:spPr>
        <p:txBody>
          <a:bodyPr>
            <a:spAutoFit/>
          </a:bodyPr>
          <a:lstStyle/>
          <a:p>
            <a:r>
              <a:rPr lang="en-US" altLang="ja-JP">
                <a:latin typeface="Calibri" pitchFamily="34" charset="0"/>
              </a:rPr>
              <a:t>(year)</a:t>
            </a:r>
            <a:endParaRPr lang="ja-JP" altLang="en-US">
              <a:latin typeface="Calibri" pitchFamily="34" charset="0"/>
            </a:endParaRPr>
          </a:p>
        </p:txBody>
      </p:sp>
      <p:sp>
        <p:nvSpPr>
          <p:cNvPr id="23" name="テキスト ボックス 22"/>
          <p:cNvSpPr txBox="1">
            <a:spLocks noChangeArrowheads="1"/>
          </p:cNvSpPr>
          <p:nvPr/>
        </p:nvSpPr>
        <p:spPr bwMode="auto">
          <a:xfrm>
            <a:off x="395288" y="5638800"/>
            <a:ext cx="8516937" cy="420688"/>
          </a:xfrm>
          <a:prstGeom prst="rect">
            <a:avLst/>
          </a:prstGeom>
          <a:noFill/>
          <a:ln w="9525">
            <a:noFill/>
            <a:miter lim="800000"/>
            <a:headEnd/>
            <a:tailEnd/>
          </a:ln>
        </p:spPr>
        <p:txBody>
          <a:bodyPr>
            <a:spAutoFit/>
          </a:bodyPr>
          <a:lstStyle/>
          <a:p>
            <a:pPr marL="900113" indent="-900113">
              <a:lnSpc>
                <a:spcPts val="2800"/>
              </a:lnSpc>
            </a:pPr>
            <a:r>
              <a:rPr lang="en-US" altLang="ja-JP" sz="2000">
                <a:solidFill>
                  <a:srgbClr val="000000"/>
                </a:solidFill>
              </a:rPr>
              <a:t>Source: “</a:t>
            </a:r>
            <a:r>
              <a:rPr lang="en-US" altLang="ja-JP" sz="2000">
                <a:solidFill>
                  <a:srgbClr val="008000"/>
                </a:solidFill>
              </a:rPr>
              <a:t>Vital Statistics of Japan</a:t>
            </a:r>
            <a:r>
              <a:rPr lang="en-US" altLang="ja-JP" sz="2000">
                <a:solidFill>
                  <a:srgbClr val="000000"/>
                </a:solidFill>
              </a:rPr>
              <a:t>,” Ministry of Health, Labour and Welfare</a:t>
            </a:r>
            <a:endParaRPr lang="ja-JP" altLang="en-US" sz="2000">
              <a:solidFill>
                <a:srgbClr val="000000"/>
              </a:solidFill>
            </a:endParaRPr>
          </a:p>
        </p:txBody>
      </p:sp>
      <p:sp>
        <p:nvSpPr>
          <p:cNvPr id="77832" name="テキスト ボックス 23"/>
          <p:cNvSpPr txBox="1">
            <a:spLocks noChangeArrowheads="1"/>
          </p:cNvSpPr>
          <p:nvPr/>
        </p:nvSpPr>
        <p:spPr bwMode="auto">
          <a:xfrm>
            <a:off x="2987675" y="6259513"/>
            <a:ext cx="5430838" cy="369887"/>
          </a:xfrm>
          <a:prstGeom prst="rect">
            <a:avLst/>
          </a:prstGeom>
          <a:noFill/>
          <a:ln w="9525">
            <a:noFill/>
            <a:miter lim="800000"/>
            <a:headEnd/>
            <a:tailEnd/>
          </a:ln>
        </p:spPr>
        <p:txBody>
          <a:bodyPr>
            <a:spAutoFit/>
          </a:bodyPr>
          <a:lstStyle/>
          <a:p>
            <a:pPr algn="r"/>
            <a:r>
              <a:rPr lang="en-US" altLang="ja-JP">
                <a:latin typeface="Calibri" pitchFamily="34" charset="0"/>
              </a:rPr>
              <a:t>(refer to P20, Women and Men in Japan 2012 )</a:t>
            </a:r>
            <a:endParaRPr lang="ja-JP"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a:t>17</a:t>
            </a:r>
            <a:endParaRPr lang="ja-JP" altLang="en-US" dirty="0"/>
          </a:p>
        </p:txBody>
      </p:sp>
      <p:sp>
        <p:nvSpPr>
          <p:cNvPr id="22" name="角丸四角形 21"/>
          <p:cNvSpPr/>
          <p:nvPr/>
        </p:nvSpPr>
        <p:spPr>
          <a:xfrm>
            <a:off x="395288" y="328613"/>
            <a:ext cx="8569325" cy="433387"/>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41. </a:t>
            </a:r>
            <a:r>
              <a:rPr lang="en-US" altLang="ja-JP" sz="2000" b="1" dirty="0">
                <a:solidFill>
                  <a:prstClr val="white"/>
                </a:solidFill>
              </a:rPr>
              <a:t>Life expectancy at age 60, by sex</a:t>
            </a:r>
          </a:p>
        </p:txBody>
      </p:sp>
      <p:sp>
        <p:nvSpPr>
          <p:cNvPr id="23" name="テキスト ボックス 22"/>
          <p:cNvSpPr txBox="1">
            <a:spLocks noChangeArrowheads="1"/>
          </p:cNvSpPr>
          <p:nvPr/>
        </p:nvSpPr>
        <p:spPr bwMode="auto">
          <a:xfrm>
            <a:off x="379413" y="5653088"/>
            <a:ext cx="8518525" cy="779462"/>
          </a:xfrm>
          <a:prstGeom prst="rect">
            <a:avLst/>
          </a:prstGeom>
          <a:noFill/>
          <a:ln w="9525">
            <a:noFill/>
            <a:miter lim="800000"/>
            <a:headEnd/>
            <a:tailEnd/>
          </a:ln>
        </p:spPr>
        <p:txBody>
          <a:bodyPr>
            <a:spAutoFit/>
          </a:bodyPr>
          <a:lstStyle/>
          <a:p>
            <a:pPr marL="900113" indent="-900113">
              <a:lnSpc>
                <a:spcPts val="2800"/>
              </a:lnSpc>
            </a:pPr>
            <a:r>
              <a:rPr lang="en-US" altLang="ja-JP" sz="2000">
                <a:solidFill>
                  <a:srgbClr val="000000"/>
                </a:solidFill>
              </a:rPr>
              <a:t>Source: “</a:t>
            </a:r>
            <a:r>
              <a:rPr lang="en-US" altLang="ja-JP" sz="2000" b="1">
                <a:solidFill>
                  <a:srgbClr val="008000"/>
                </a:solidFill>
              </a:rPr>
              <a:t>Abridged Life Tables for Japan 2009</a:t>
            </a:r>
            <a:r>
              <a:rPr lang="en-US" altLang="ja-JP" sz="2000">
                <a:solidFill>
                  <a:srgbClr val="000000"/>
                </a:solidFill>
              </a:rPr>
              <a:t>”</a:t>
            </a:r>
          </a:p>
          <a:p>
            <a:pPr marL="900113" indent="-900113">
              <a:lnSpc>
                <a:spcPts val="2800"/>
              </a:lnSpc>
            </a:pPr>
            <a:r>
              <a:rPr lang="en-US" altLang="ja-JP" sz="2000">
                <a:solidFill>
                  <a:srgbClr val="000000"/>
                </a:solidFill>
              </a:rPr>
              <a:t>             Ministry of Health, Labour and Welfare</a:t>
            </a:r>
            <a:endParaRPr lang="ja-JP" altLang="en-US" sz="2000">
              <a:solidFill>
                <a:srgbClr val="000000"/>
              </a:solidFill>
            </a:endParaRPr>
          </a:p>
        </p:txBody>
      </p:sp>
      <p:sp>
        <p:nvSpPr>
          <p:cNvPr id="78852" name="テキスト ボックス 23"/>
          <p:cNvSpPr txBox="1">
            <a:spLocks noChangeArrowheads="1"/>
          </p:cNvSpPr>
          <p:nvPr/>
        </p:nvSpPr>
        <p:spPr bwMode="auto">
          <a:xfrm>
            <a:off x="3132138" y="6510338"/>
            <a:ext cx="5049837" cy="369887"/>
          </a:xfrm>
          <a:prstGeom prst="rect">
            <a:avLst/>
          </a:prstGeom>
          <a:noFill/>
          <a:ln w="9525">
            <a:noFill/>
            <a:miter lim="800000"/>
            <a:headEnd/>
            <a:tailEnd/>
          </a:ln>
        </p:spPr>
        <p:txBody>
          <a:bodyPr>
            <a:spAutoFit/>
          </a:bodyPr>
          <a:lstStyle/>
          <a:p>
            <a:pPr algn="r"/>
            <a:r>
              <a:rPr lang="en-US" altLang="ja-JP">
                <a:latin typeface="Calibri" pitchFamily="34" charset="0"/>
              </a:rPr>
              <a:t>Refer to P19, Women and Men in Japan 2012 )</a:t>
            </a:r>
            <a:endParaRPr lang="ja-JP" altLang="en-US">
              <a:latin typeface="Calibri" pitchFamily="34" charset="0"/>
            </a:endParaRPr>
          </a:p>
        </p:txBody>
      </p:sp>
      <p:sp>
        <p:nvSpPr>
          <p:cNvPr id="8" name="角丸四角形 7"/>
          <p:cNvSpPr/>
          <p:nvPr/>
        </p:nvSpPr>
        <p:spPr>
          <a:xfrm>
            <a:off x="519113" y="946150"/>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pic>
        <p:nvPicPr>
          <p:cNvPr id="78854" name="Picture 2"/>
          <p:cNvPicPr>
            <a:picLocks noChangeAspect="1" noChangeArrowheads="1"/>
          </p:cNvPicPr>
          <p:nvPr/>
        </p:nvPicPr>
        <p:blipFill>
          <a:blip r:embed="rId2"/>
          <a:srcRect/>
          <a:stretch>
            <a:fillRect/>
          </a:stretch>
        </p:blipFill>
        <p:spPr bwMode="auto">
          <a:xfrm>
            <a:off x="809625" y="1576388"/>
            <a:ext cx="6886575" cy="3949700"/>
          </a:xfrm>
          <a:prstGeom prst="rect">
            <a:avLst/>
          </a:prstGeom>
          <a:noFill/>
          <a:ln w="9525">
            <a:noFill/>
            <a:miter lim="800000"/>
            <a:headEnd/>
            <a:tailEnd/>
          </a:ln>
        </p:spPr>
      </p:pic>
      <p:sp>
        <p:nvSpPr>
          <p:cNvPr id="5" name="コンテンツ プレースホルダー 2"/>
          <p:cNvSpPr txBox="1">
            <a:spLocks/>
          </p:cNvSpPr>
          <p:nvPr/>
        </p:nvSpPr>
        <p:spPr>
          <a:xfrm>
            <a:off x="2555875" y="1190625"/>
            <a:ext cx="5411788" cy="47783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Life Expectancy </a:t>
            </a:r>
            <a:r>
              <a:rPr lang="en-US" altLang="ja-JP" sz="1900" b="1" dirty="0">
                <a:solidFill>
                  <a:srgbClr val="0070C0"/>
                </a:solidFill>
                <a:effectLst>
                  <a:outerShdw blurRad="38100" dist="38100" dir="2700000" algn="tl">
                    <a:srgbClr val="000000">
                      <a:alpha val="43137"/>
                    </a:srgbClr>
                  </a:outerShdw>
                </a:effectLst>
              </a:rPr>
              <a:t>at </a:t>
            </a:r>
            <a:r>
              <a:rPr lang="en-US" altLang="ja-JP" sz="1900" b="1" dirty="0" smtClean="0">
                <a:solidFill>
                  <a:srgbClr val="0070C0"/>
                </a:solidFill>
                <a:effectLst>
                  <a:outerShdw blurRad="38100" dist="38100" dir="2700000" algn="tl">
                    <a:srgbClr val="000000">
                      <a:alpha val="43137"/>
                    </a:srgbClr>
                  </a:outerShdw>
                </a:effectLst>
              </a:rPr>
              <a:t>Birth </a:t>
            </a:r>
            <a:endParaRPr lang="ja-JP" altLang="en-US" sz="1900" b="1" dirty="0">
              <a:solidFill>
                <a:srgbClr val="0070C0"/>
              </a:solidFill>
              <a:effectLst>
                <a:outerShdw blurRad="38100" dist="38100" dir="2700000" algn="tl">
                  <a:srgbClr val="000000">
                    <a:alpha val="43137"/>
                  </a:srgbClr>
                </a:outerShdw>
              </a:effectLst>
            </a:endParaRPr>
          </a:p>
        </p:txBody>
      </p:sp>
      <p:sp>
        <p:nvSpPr>
          <p:cNvPr id="3" name="四角形吹き出し 2"/>
          <p:cNvSpPr/>
          <p:nvPr/>
        </p:nvSpPr>
        <p:spPr>
          <a:xfrm>
            <a:off x="7308850" y="1839913"/>
            <a:ext cx="1258888" cy="433387"/>
          </a:xfrm>
          <a:prstGeom prst="wedgeRectCallout">
            <a:avLst>
              <a:gd name="adj1" fmla="val -84182"/>
              <a:gd name="adj2" fmla="val 4723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8857" name="テキスト ボックス 3"/>
          <p:cNvSpPr txBox="1">
            <a:spLocks noChangeArrowheads="1"/>
          </p:cNvSpPr>
          <p:nvPr/>
        </p:nvSpPr>
        <p:spPr bwMode="auto">
          <a:xfrm>
            <a:off x="7278688" y="1870075"/>
            <a:ext cx="1390650" cy="368300"/>
          </a:xfrm>
          <a:prstGeom prst="rect">
            <a:avLst/>
          </a:prstGeom>
          <a:noFill/>
          <a:ln w="9525">
            <a:noFill/>
            <a:miter lim="800000"/>
            <a:headEnd/>
            <a:tailEnd/>
          </a:ln>
        </p:spPr>
        <p:txBody>
          <a:bodyPr>
            <a:spAutoFit/>
          </a:bodyPr>
          <a:lstStyle/>
          <a:p>
            <a:r>
              <a:rPr lang="en-US" altLang="ja-JP">
                <a:solidFill>
                  <a:srgbClr val="FF0000"/>
                </a:solidFill>
                <a:latin typeface="Calibri" pitchFamily="34" charset="0"/>
              </a:rPr>
              <a:t>85.90</a:t>
            </a:r>
            <a:r>
              <a:rPr lang="en-US" altLang="ja-JP">
                <a:latin typeface="Calibri" pitchFamily="34" charset="0"/>
              </a:rPr>
              <a:t>(2011)</a:t>
            </a:r>
            <a:endParaRPr lang="ja-JP" altLang="en-US">
              <a:latin typeface="Calibri" pitchFamily="34" charset="0"/>
            </a:endParaRPr>
          </a:p>
        </p:txBody>
      </p:sp>
      <p:sp>
        <p:nvSpPr>
          <p:cNvPr id="11" name="四角形吹き出し 10"/>
          <p:cNvSpPr/>
          <p:nvPr/>
        </p:nvSpPr>
        <p:spPr>
          <a:xfrm>
            <a:off x="7300913" y="2608263"/>
            <a:ext cx="1260475" cy="431800"/>
          </a:xfrm>
          <a:prstGeom prst="wedgeRectCallout">
            <a:avLst>
              <a:gd name="adj1" fmla="val -84182"/>
              <a:gd name="adj2" fmla="val 4723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8859" name="テキスト ボックス 11"/>
          <p:cNvSpPr txBox="1">
            <a:spLocks noChangeArrowheads="1"/>
          </p:cNvSpPr>
          <p:nvPr/>
        </p:nvSpPr>
        <p:spPr bwMode="auto">
          <a:xfrm>
            <a:off x="7272338" y="2636838"/>
            <a:ext cx="1389062" cy="369887"/>
          </a:xfrm>
          <a:prstGeom prst="rect">
            <a:avLst/>
          </a:prstGeom>
          <a:noFill/>
          <a:ln w="9525">
            <a:noFill/>
            <a:miter lim="800000"/>
            <a:headEnd/>
            <a:tailEnd/>
          </a:ln>
        </p:spPr>
        <p:txBody>
          <a:bodyPr>
            <a:spAutoFit/>
          </a:bodyPr>
          <a:lstStyle/>
          <a:p>
            <a:r>
              <a:rPr lang="en-US" altLang="ja-JP">
                <a:solidFill>
                  <a:srgbClr val="0070C0"/>
                </a:solidFill>
                <a:latin typeface="Calibri" pitchFamily="34" charset="0"/>
              </a:rPr>
              <a:t>79.44</a:t>
            </a:r>
            <a:r>
              <a:rPr lang="en-US" altLang="ja-JP">
                <a:latin typeface="Calibri" pitchFamily="34" charset="0"/>
              </a:rPr>
              <a:t>(2011)</a:t>
            </a:r>
            <a:endParaRPr lang="ja-JP"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6"/>
          <p:cNvPicPr>
            <a:picLocks noChangeAspect="1" noChangeArrowheads="1"/>
          </p:cNvPicPr>
          <p:nvPr/>
        </p:nvPicPr>
        <p:blipFill>
          <a:blip r:embed="rId2"/>
          <a:srcRect/>
          <a:stretch>
            <a:fillRect/>
          </a:stretch>
        </p:blipFill>
        <p:spPr bwMode="auto">
          <a:xfrm>
            <a:off x="409575" y="2755900"/>
            <a:ext cx="9418638" cy="4202113"/>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7005638" y="6381750"/>
            <a:ext cx="2133600" cy="365125"/>
          </a:xfrm>
        </p:spPr>
        <p:txBody>
          <a:bodyPr/>
          <a:lstStyle/>
          <a:p>
            <a:pPr>
              <a:defRPr/>
            </a:pPr>
            <a:r>
              <a:rPr lang="en-US" altLang="ja-JP" dirty="0"/>
              <a:t>17</a:t>
            </a:r>
            <a:endParaRPr lang="ja-JP" altLang="en-US" dirty="0"/>
          </a:p>
        </p:txBody>
      </p:sp>
      <p:sp>
        <p:nvSpPr>
          <p:cNvPr id="79875" name="タイトル 1"/>
          <p:cNvSpPr txBox="1">
            <a:spLocks/>
          </p:cNvSpPr>
          <p:nvPr/>
        </p:nvSpPr>
        <p:spPr bwMode="auto">
          <a:xfrm>
            <a:off x="279400" y="188913"/>
            <a:ext cx="8532813" cy="431800"/>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Ⅳ</a:t>
            </a:r>
            <a:r>
              <a:rPr lang="ja-JP" altLang="en-US" sz="2200" b="1">
                <a:solidFill>
                  <a:schemeClr val="bg1"/>
                </a:solidFill>
                <a:latin typeface="Calibri" pitchFamily="34" charset="0"/>
              </a:rPr>
              <a:t>．</a:t>
            </a:r>
            <a:r>
              <a:rPr lang="en-US" altLang="ja-JP" sz="2200" b="1">
                <a:solidFill>
                  <a:schemeClr val="bg1"/>
                </a:solidFill>
                <a:latin typeface="Calibri" pitchFamily="34" charset="0"/>
              </a:rPr>
              <a:t>Public life and decision-making</a:t>
            </a:r>
            <a:endParaRPr lang="ja-JP" altLang="en-US" sz="2200" b="1">
              <a:solidFill>
                <a:schemeClr val="bg1"/>
              </a:solidFill>
              <a:latin typeface="Calibri" pitchFamily="34" charset="0"/>
            </a:endParaRPr>
          </a:p>
        </p:txBody>
      </p:sp>
      <p:sp>
        <p:nvSpPr>
          <p:cNvPr id="13" name="角丸四角形 12"/>
          <p:cNvSpPr/>
          <p:nvPr/>
        </p:nvSpPr>
        <p:spPr>
          <a:xfrm>
            <a:off x="279400" y="685800"/>
            <a:ext cx="8569325" cy="287338"/>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42. </a:t>
            </a:r>
            <a:r>
              <a:rPr lang="en-US" altLang="ja-JP" sz="2000" b="1" dirty="0">
                <a:solidFill>
                  <a:prstClr val="white"/>
                </a:solidFill>
              </a:rPr>
              <a:t>Women's share of Government ministerial positions</a:t>
            </a:r>
          </a:p>
        </p:txBody>
      </p:sp>
      <p:sp>
        <p:nvSpPr>
          <p:cNvPr id="14" name="コンテンツ プレースホルダー 2"/>
          <p:cNvSpPr txBox="1">
            <a:spLocks/>
          </p:cNvSpPr>
          <p:nvPr/>
        </p:nvSpPr>
        <p:spPr>
          <a:xfrm>
            <a:off x="279400" y="2233613"/>
            <a:ext cx="7648575" cy="619125"/>
          </a:xfrm>
          <a:prstGeom prst="rect">
            <a:avLst/>
          </a:prstGeom>
          <a:solidFill>
            <a:schemeClr val="bg1"/>
          </a:solidFill>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2900" b="1" dirty="0">
                <a:solidFill>
                  <a:schemeClr val="tx2">
                    <a:lumMod val="50000"/>
                  </a:schemeClr>
                </a:solidFill>
                <a:effectLst>
                  <a:outerShdw blurRad="38100" dist="38100" dir="2700000" algn="tl">
                    <a:srgbClr val="000000">
                      <a:alpha val="43137"/>
                    </a:srgbClr>
                  </a:outerShdw>
                </a:effectLst>
              </a:rPr>
              <a:t>Share of Women in Leadership Positions in Various Fields</a:t>
            </a:r>
          </a:p>
          <a:p>
            <a:pPr marL="82296" indent="0" algn="ctr" fontAlgn="auto">
              <a:spcAft>
                <a:spcPts val="0"/>
              </a:spcAft>
              <a:buFont typeface="Wingdings 2"/>
              <a:buNone/>
              <a:defRPr/>
            </a:pPr>
            <a:r>
              <a:rPr lang="en-US" altLang="ja-JP" sz="1900" b="1" dirty="0">
                <a:solidFill>
                  <a:schemeClr val="tx2">
                    <a:lumMod val="50000"/>
                  </a:schemeClr>
                </a:solidFill>
                <a:effectLst>
                  <a:outerShdw blurRad="38100" dist="38100" dir="2700000" algn="tl">
                    <a:srgbClr val="000000">
                      <a:alpha val="43137"/>
                    </a:srgbClr>
                  </a:outerShdw>
                </a:effectLst>
              </a:rPr>
              <a:t>“Target of increasing the share of women in leadership positions to at least 30% by 2020”</a:t>
            </a:r>
            <a:endParaRPr lang="ja-JP" altLang="en-US" sz="1900" b="1" dirty="0">
              <a:solidFill>
                <a:schemeClr val="tx2">
                  <a:lumMod val="50000"/>
                </a:schemeClr>
              </a:solidFill>
              <a:effectLst>
                <a:outerShdw blurRad="38100" dist="38100" dir="2700000" algn="tl">
                  <a:srgbClr val="000000">
                    <a:alpha val="43137"/>
                  </a:srgbClr>
                </a:outerShdw>
              </a:effectLst>
            </a:endParaRPr>
          </a:p>
        </p:txBody>
      </p:sp>
      <p:sp>
        <p:nvSpPr>
          <p:cNvPr id="79878" name="テキスト ボックス 14"/>
          <p:cNvSpPr txBox="1">
            <a:spLocks noChangeArrowheads="1"/>
          </p:cNvSpPr>
          <p:nvPr/>
        </p:nvSpPr>
        <p:spPr bwMode="auto">
          <a:xfrm>
            <a:off x="3492500" y="6510338"/>
            <a:ext cx="4689475" cy="369887"/>
          </a:xfrm>
          <a:prstGeom prst="rect">
            <a:avLst/>
          </a:prstGeom>
          <a:noFill/>
          <a:ln w="9525">
            <a:noFill/>
            <a:miter lim="800000"/>
            <a:headEnd/>
            <a:tailEnd/>
          </a:ln>
        </p:spPr>
        <p:txBody>
          <a:bodyPr>
            <a:spAutoFit/>
          </a:bodyPr>
          <a:lstStyle/>
          <a:p>
            <a:pPr algn="r"/>
            <a:r>
              <a:rPr lang="en-US" altLang="ja-JP">
                <a:latin typeface="Calibri" pitchFamily="34" charset="0"/>
              </a:rPr>
              <a:t>(P4, Women and Men in Japan 2012 )</a:t>
            </a:r>
            <a:endParaRPr lang="ja-JP" altLang="en-US">
              <a:latin typeface="Calibri" pitchFamily="34" charset="0"/>
            </a:endParaRPr>
          </a:p>
        </p:txBody>
      </p:sp>
      <p:sp>
        <p:nvSpPr>
          <p:cNvPr id="16" name="角丸四角形 15"/>
          <p:cNvSpPr/>
          <p:nvPr/>
        </p:nvSpPr>
        <p:spPr>
          <a:xfrm>
            <a:off x="279400" y="1039813"/>
            <a:ext cx="8569325" cy="28892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43 . Proportion of seats held by women in national parliament</a:t>
            </a:r>
            <a:r>
              <a:rPr lang="en-US" altLang="ja-JP" sz="2000" b="1" dirty="0">
                <a:solidFill>
                  <a:prstClr val="white"/>
                </a:solidFill>
              </a:rPr>
              <a:t> </a:t>
            </a:r>
            <a:endParaRPr lang="en-US" altLang="ja-JP" sz="2000" b="1" dirty="0">
              <a:solidFill>
                <a:prstClr val="white"/>
              </a:solidFill>
            </a:endParaRPr>
          </a:p>
        </p:txBody>
      </p:sp>
      <p:sp>
        <p:nvSpPr>
          <p:cNvPr id="17" name="角丸四角形 16"/>
          <p:cNvSpPr/>
          <p:nvPr/>
        </p:nvSpPr>
        <p:spPr>
          <a:xfrm>
            <a:off x="304800" y="1384300"/>
            <a:ext cx="8569325" cy="28892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44. </a:t>
            </a:r>
            <a:r>
              <a:rPr lang="en-US" altLang="ja-JP" sz="2000" b="1" dirty="0">
                <a:solidFill>
                  <a:prstClr val="white"/>
                </a:solidFill>
              </a:rPr>
              <a:t>Women's share of managerial positions</a:t>
            </a:r>
          </a:p>
        </p:txBody>
      </p:sp>
      <p:sp>
        <p:nvSpPr>
          <p:cNvPr id="18" name="角丸四角形 17"/>
          <p:cNvSpPr/>
          <p:nvPr/>
        </p:nvSpPr>
        <p:spPr>
          <a:xfrm>
            <a:off x="279400" y="1738313"/>
            <a:ext cx="8569325" cy="287337"/>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46. </a:t>
            </a:r>
            <a:r>
              <a:rPr lang="en-US" altLang="ja-JP" sz="2000" b="1" dirty="0">
                <a:solidFill>
                  <a:prstClr val="white"/>
                </a:solidFill>
              </a:rPr>
              <a:t>Percentage female among judges</a:t>
            </a:r>
          </a:p>
        </p:txBody>
      </p:sp>
      <p:sp>
        <p:nvSpPr>
          <p:cNvPr id="3" name="角丸四角形 2"/>
          <p:cNvSpPr/>
          <p:nvPr/>
        </p:nvSpPr>
        <p:spPr>
          <a:xfrm>
            <a:off x="7740650" y="4883150"/>
            <a:ext cx="395288" cy="16192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角丸四角形 18"/>
          <p:cNvSpPr/>
          <p:nvPr/>
        </p:nvSpPr>
        <p:spPr>
          <a:xfrm>
            <a:off x="7337425" y="4883150"/>
            <a:ext cx="395288" cy="161925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角丸四角形 19"/>
          <p:cNvSpPr/>
          <p:nvPr/>
        </p:nvSpPr>
        <p:spPr>
          <a:xfrm>
            <a:off x="7150100" y="4883150"/>
            <a:ext cx="179388" cy="12969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角丸四角形 20"/>
          <p:cNvSpPr/>
          <p:nvPr/>
        </p:nvSpPr>
        <p:spPr>
          <a:xfrm>
            <a:off x="6713538" y="4883150"/>
            <a:ext cx="395287" cy="161925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角丸四角形 21"/>
          <p:cNvSpPr/>
          <p:nvPr/>
        </p:nvSpPr>
        <p:spPr>
          <a:xfrm>
            <a:off x="3937000" y="4854575"/>
            <a:ext cx="395288" cy="1620838"/>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角丸四角形 22"/>
          <p:cNvSpPr/>
          <p:nvPr/>
        </p:nvSpPr>
        <p:spPr>
          <a:xfrm>
            <a:off x="5692775" y="4868863"/>
            <a:ext cx="288925" cy="105568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a:t>17</a:t>
            </a:r>
            <a:endParaRPr lang="ja-JP" altLang="en-US" dirty="0"/>
          </a:p>
        </p:txBody>
      </p:sp>
      <p:sp>
        <p:nvSpPr>
          <p:cNvPr id="8" name="角丸四角形 7"/>
          <p:cNvSpPr/>
          <p:nvPr/>
        </p:nvSpPr>
        <p:spPr>
          <a:xfrm>
            <a:off x="544513" y="730250"/>
            <a:ext cx="1676400" cy="431800"/>
          </a:xfrm>
          <a:prstGeom prst="round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solidFill>
                  <a:srgbClr val="008000"/>
                </a:solidFill>
              </a:rPr>
              <a:t>Reference</a:t>
            </a:r>
            <a:endParaRPr lang="en-US" altLang="ja-JP" sz="2000" b="1" dirty="0">
              <a:solidFill>
                <a:srgbClr val="008000"/>
              </a:solidFill>
            </a:endParaRPr>
          </a:p>
        </p:txBody>
      </p:sp>
      <p:pic>
        <p:nvPicPr>
          <p:cNvPr id="80899" name="Picture 3"/>
          <p:cNvPicPr>
            <a:picLocks noChangeAspect="1" noChangeArrowheads="1"/>
          </p:cNvPicPr>
          <p:nvPr/>
        </p:nvPicPr>
        <p:blipFill>
          <a:blip r:embed="rId2"/>
          <a:srcRect/>
          <a:stretch>
            <a:fillRect/>
          </a:stretch>
        </p:blipFill>
        <p:spPr bwMode="auto">
          <a:xfrm>
            <a:off x="611188" y="1885950"/>
            <a:ext cx="8335962" cy="3922713"/>
          </a:xfrm>
          <a:prstGeom prst="rect">
            <a:avLst/>
          </a:prstGeom>
          <a:noFill/>
          <a:ln w="9525">
            <a:noFill/>
            <a:miter lim="800000"/>
            <a:headEnd/>
            <a:tailEnd/>
          </a:ln>
        </p:spPr>
      </p:pic>
      <p:sp>
        <p:nvSpPr>
          <p:cNvPr id="10" name="コンテンツ プレースホルダー 2"/>
          <p:cNvSpPr txBox="1">
            <a:spLocks/>
          </p:cNvSpPr>
          <p:nvPr/>
        </p:nvSpPr>
        <p:spPr>
          <a:xfrm>
            <a:off x="1243013" y="1354138"/>
            <a:ext cx="7497762" cy="512762"/>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fontAlgn="auto">
              <a:spcAft>
                <a:spcPts val="0"/>
              </a:spcAft>
              <a:buFont typeface="Wingdings 2"/>
              <a:buNone/>
              <a:defRPr/>
            </a:pPr>
            <a:r>
              <a:rPr lang="en-US" altLang="ja-JP" sz="2000" b="1" dirty="0">
                <a:solidFill>
                  <a:schemeClr val="tx2">
                    <a:lumMod val="50000"/>
                  </a:schemeClr>
                </a:solidFill>
                <a:effectLst>
                  <a:outerShdw blurRad="38100" dist="38100" dir="2700000" algn="tl">
                    <a:srgbClr val="000000">
                      <a:alpha val="43137"/>
                    </a:srgbClr>
                  </a:outerShdw>
                </a:effectLst>
              </a:rPr>
              <a:t>Women are decision makers in their households</a:t>
            </a:r>
            <a:endParaRPr lang="ja-JP" altLang="en-US" sz="2000" b="1" dirty="0">
              <a:solidFill>
                <a:schemeClr val="tx2">
                  <a:lumMod val="50000"/>
                </a:schemeClr>
              </a:solidFill>
              <a:effectLst>
                <a:outerShdw blurRad="38100" dist="38100" dir="2700000" algn="tl">
                  <a:srgbClr val="000000">
                    <a:alpha val="43137"/>
                  </a:srgbClr>
                </a:outerShdw>
              </a:effectLst>
            </a:endParaRPr>
          </a:p>
        </p:txBody>
      </p:sp>
      <p:sp>
        <p:nvSpPr>
          <p:cNvPr id="80901" name="正方形/長方形 10"/>
          <p:cNvSpPr>
            <a:spLocks noChangeArrowheads="1"/>
          </p:cNvSpPr>
          <p:nvPr/>
        </p:nvSpPr>
        <p:spPr bwMode="auto">
          <a:xfrm>
            <a:off x="520700" y="5864225"/>
            <a:ext cx="8416925" cy="860425"/>
          </a:xfrm>
          <a:prstGeom prst="rect">
            <a:avLst/>
          </a:prstGeom>
          <a:noFill/>
          <a:ln w="9525">
            <a:noFill/>
            <a:miter lim="800000"/>
            <a:headEnd/>
            <a:tailEnd/>
          </a:ln>
        </p:spPr>
        <p:txBody>
          <a:bodyPr>
            <a:spAutoFit/>
          </a:bodyPr>
          <a:lstStyle/>
          <a:p>
            <a:r>
              <a:rPr lang="en-US" altLang="ja-JP">
                <a:cs typeface="Arial" charset="0"/>
              </a:rPr>
              <a:t>Source: “</a:t>
            </a:r>
            <a:r>
              <a:rPr lang="en-US" altLang="ja-JP" b="1">
                <a:solidFill>
                  <a:srgbClr val="008000"/>
                </a:solidFill>
                <a:cs typeface="Arial" charset="0"/>
              </a:rPr>
              <a:t>A survey on concerns bout  the saving and consumption</a:t>
            </a:r>
            <a:r>
              <a:rPr lang="en-US" altLang="ja-JP">
                <a:cs typeface="Arial" charset="0"/>
              </a:rPr>
              <a:t>”</a:t>
            </a:r>
          </a:p>
          <a:p>
            <a:r>
              <a:rPr lang="ja-JP" altLang="en-US">
                <a:cs typeface="Arial" charset="0"/>
              </a:rPr>
              <a:t>　　　　　　</a:t>
            </a:r>
            <a:r>
              <a:rPr lang="en-US" altLang="ja-JP">
                <a:cs typeface="Arial" charset="0"/>
              </a:rPr>
              <a:t> Cabinet office, Japan (2010) </a:t>
            </a:r>
            <a:br>
              <a:rPr lang="en-US" altLang="ja-JP">
                <a:cs typeface="Arial" charset="0"/>
              </a:rPr>
            </a:br>
            <a:endParaRPr lang="ja-JP" altLang="en-US" sz="1400">
              <a:cs typeface="Arial" charset="0"/>
            </a:endParaRPr>
          </a:p>
        </p:txBody>
      </p:sp>
      <p:sp>
        <p:nvSpPr>
          <p:cNvPr id="80902" name="テキスト ボックス 11"/>
          <p:cNvSpPr txBox="1">
            <a:spLocks noChangeArrowheads="1"/>
          </p:cNvSpPr>
          <p:nvPr/>
        </p:nvSpPr>
        <p:spPr bwMode="auto">
          <a:xfrm>
            <a:off x="2484438" y="2028825"/>
            <a:ext cx="5327650" cy="369888"/>
          </a:xfrm>
          <a:prstGeom prst="rect">
            <a:avLst/>
          </a:prstGeom>
          <a:noFill/>
          <a:ln w="9525">
            <a:noFill/>
            <a:miter lim="800000"/>
            <a:headEnd/>
            <a:tailEnd/>
          </a:ln>
        </p:spPr>
        <p:txBody>
          <a:bodyPr>
            <a:spAutoFit/>
          </a:bodyPr>
          <a:lstStyle/>
          <a:p>
            <a:r>
              <a:rPr lang="en-US" altLang="ja-JP" u="sng">
                <a:solidFill>
                  <a:srgbClr val="7030A0"/>
                </a:solidFill>
                <a:latin typeface="Calibri" pitchFamily="34" charset="0"/>
              </a:rPr>
              <a:t>Q:Who is the decision maker in the household?</a:t>
            </a:r>
            <a:endParaRPr lang="ja-JP" altLang="en-US" u="sng">
              <a:solidFill>
                <a:srgbClr val="7030A0"/>
              </a:solidFill>
              <a:latin typeface="Calibri" pitchFamily="34" charset="0"/>
            </a:endParaRPr>
          </a:p>
        </p:txBody>
      </p:sp>
      <p:sp>
        <p:nvSpPr>
          <p:cNvPr id="80903" name="正方形/長方形 12"/>
          <p:cNvSpPr>
            <a:spLocks noChangeArrowheads="1"/>
          </p:cNvSpPr>
          <p:nvPr/>
        </p:nvSpPr>
        <p:spPr bwMode="auto">
          <a:xfrm>
            <a:off x="2987675" y="5373688"/>
            <a:ext cx="5011738" cy="307975"/>
          </a:xfrm>
          <a:prstGeom prst="rect">
            <a:avLst/>
          </a:prstGeom>
          <a:noFill/>
          <a:ln w="9525">
            <a:noFill/>
            <a:miter lim="800000"/>
            <a:headEnd/>
            <a:tailEnd/>
          </a:ln>
        </p:spPr>
        <p:txBody>
          <a:bodyPr>
            <a:spAutoFit/>
          </a:bodyPr>
          <a:lstStyle/>
          <a:p>
            <a:r>
              <a:rPr lang="en-US" altLang="ja-JP" sz="1400">
                <a:cs typeface="Arial" charset="0"/>
              </a:rPr>
              <a:t>N=6,432 (married males=3,023</a:t>
            </a:r>
            <a:r>
              <a:rPr lang="ja-JP" altLang="en-US" sz="1400">
                <a:cs typeface="Arial" charset="0"/>
              </a:rPr>
              <a:t>　</a:t>
            </a:r>
            <a:r>
              <a:rPr lang="en-US" altLang="ja-JP" sz="1400">
                <a:cs typeface="Arial" charset="0"/>
              </a:rPr>
              <a:t>married females=3,409</a:t>
            </a:r>
            <a:r>
              <a:rPr lang="ja-JP" altLang="en-US" sz="1400">
                <a:cs typeface="Arial"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タイトル 1"/>
          <p:cNvSpPr txBox="1">
            <a:spLocks/>
          </p:cNvSpPr>
          <p:nvPr/>
        </p:nvSpPr>
        <p:spPr bwMode="auto">
          <a:xfrm>
            <a:off x="484188" y="96838"/>
            <a:ext cx="8229600" cy="504825"/>
          </a:xfrm>
          <a:prstGeom prst="rect">
            <a:avLst/>
          </a:prstGeom>
          <a:solidFill>
            <a:srgbClr val="FFC000"/>
          </a:solidFill>
          <a:ln w="9525">
            <a:noFill/>
            <a:miter lim="800000"/>
            <a:headEnd/>
            <a:tailEnd/>
          </a:ln>
        </p:spPr>
        <p:txBody>
          <a:bodyPr anchor="ctr"/>
          <a:lstStyle/>
          <a:p>
            <a:r>
              <a:rPr lang="en-US" altLang="ja-JP" sz="2000" b="1">
                <a:solidFill>
                  <a:schemeClr val="bg1"/>
                </a:solidFill>
                <a:latin typeface="Calibri" pitchFamily="34" charset="0"/>
              </a:rPr>
              <a:t>1</a:t>
            </a:r>
            <a:r>
              <a:rPr lang="ja-JP" altLang="en-US" sz="2000" b="1">
                <a:solidFill>
                  <a:schemeClr val="bg1"/>
                </a:solidFill>
                <a:latin typeface="Calibri" pitchFamily="34" charset="0"/>
              </a:rPr>
              <a:t>．</a:t>
            </a:r>
            <a:r>
              <a:rPr lang="en-US" altLang="ja-JP" sz="2000" b="1">
                <a:solidFill>
                  <a:schemeClr val="bg1"/>
                </a:solidFill>
                <a:latin typeface="Calibri" pitchFamily="34" charset="0"/>
              </a:rPr>
              <a:t>The Basic Act for a Gender-equal Society   (Enacted in 1999)</a:t>
            </a:r>
            <a:endParaRPr lang="ja-JP" altLang="en-US" sz="2000" b="1">
              <a:solidFill>
                <a:schemeClr val="bg1"/>
              </a:solidFill>
              <a:latin typeface="Calibri" pitchFamily="34" charset="0"/>
            </a:endParaRPr>
          </a:p>
        </p:txBody>
      </p:sp>
      <p:sp>
        <p:nvSpPr>
          <p:cNvPr id="9" name="角丸四角形 8"/>
          <p:cNvSpPr/>
          <p:nvPr/>
        </p:nvSpPr>
        <p:spPr>
          <a:xfrm>
            <a:off x="404813" y="727075"/>
            <a:ext cx="2944812" cy="3587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Foregoing remark</a:t>
            </a:r>
            <a:endParaRPr lang="en-US" altLang="ja-JP" sz="2000" b="1" dirty="0"/>
          </a:p>
        </p:txBody>
      </p:sp>
      <p:sp>
        <p:nvSpPr>
          <p:cNvPr id="31747" name="テキスト ボックス 16"/>
          <p:cNvSpPr txBox="1">
            <a:spLocks noChangeArrowheads="1"/>
          </p:cNvSpPr>
          <p:nvPr/>
        </p:nvSpPr>
        <p:spPr bwMode="auto">
          <a:xfrm>
            <a:off x="296863" y="1085850"/>
            <a:ext cx="8642350" cy="5694363"/>
          </a:xfrm>
          <a:prstGeom prst="rect">
            <a:avLst/>
          </a:prstGeom>
          <a:noFill/>
          <a:ln w="9525">
            <a:noFill/>
            <a:miter lim="800000"/>
            <a:headEnd/>
            <a:tailEnd/>
          </a:ln>
        </p:spPr>
        <p:txBody>
          <a:bodyPr>
            <a:spAutoFit/>
          </a:bodyPr>
          <a:lstStyle/>
          <a:p>
            <a:r>
              <a:rPr lang="en-US" altLang="ja-JP" u="sng">
                <a:latin typeface="Calibri" pitchFamily="34" charset="0"/>
              </a:rPr>
              <a:t>Considering respect for individuals and equality under the law expressly stipulated under the Constitution</a:t>
            </a:r>
            <a:r>
              <a:rPr lang="en-US" altLang="ja-JP">
                <a:latin typeface="Calibri" pitchFamily="34" charset="0"/>
              </a:rPr>
              <a:t>, steady progress has been made in Japan through a number of efforts toward the realization of genuine equality between women and men together with efforts taken by the international community. However, even greater effort is required. </a:t>
            </a:r>
          </a:p>
          <a:p>
            <a:pPr>
              <a:spcBef>
                <a:spcPts val="1200"/>
              </a:spcBef>
            </a:pPr>
            <a:r>
              <a:rPr lang="en-US" altLang="ja-JP">
                <a:latin typeface="Calibri" pitchFamily="34" charset="0"/>
              </a:rPr>
              <a:t>At the same time</a:t>
            </a:r>
            <a:r>
              <a:rPr lang="en-US" altLang="ja-JP" u="sng">
                <a:latin typeface="Calibri" pitchFamily="34" charset="0"/>
              </a:rPr>
              <a:t>, to respond to the rapid changes occurring in Japan's socioeconomic situation, such as the trend toward fewer children, the aging of the population, and the maturation of domestic economic activities</a:t>
            </a:r>
            <a:r>
              <a:rPr lang="en-US" altLang="ja-JP">
                <a:latin typeface="Calibri" pitchFamily="34" charset="0"/>
              </a:rPr>
              <a:t>, it has become a matter of urgent importance to realize a </a:t>
            </a:r>
            <a:r>
              <a:rPr lang="en-US" altLang="ja-JP" sz="2000" b="1" u="sng">
                <a:solidFill>
                  <a:srgbClr val="FF0000"/>
                </a:solidFill>
                <a:latin typeface="Calibri" pitchFamily="34" charset="0"/>
              </a:rPr>
              <a:t>Gender-equal Society </a:t>
            </a:r>
            <a:r>
              <a:rPr lang="en-US" altLang="ja-JP" u="sng">
                <a:solidFill>
                  <a:srgbClr val="FF0000"/>
                </a:solidFill>
                <a:latin typeface="Calibri" pitchFamily="34" charset="0"/>
              </a:rPr>
              <a:t>in which men and women respect the other's human rights and share their responsibilities, and every citizen is able to fully exercise their individuality and abilities regardless of gender.</a:t>
            </a:r>
          </a:p>
          <a:p>
            <a:pPr>
              <a:spcBef>
                <a:spcPts val="1200"/>
              </a:spcBef>
            </a:pPr>
            <a:r>
              <a:rPr lang="en-US" altLang="ja-JP">
                <a:latin typeface="Calibri" pitchFamily="34" charset="0"/>
              </a:rPr>
              <a:t>In light of this situation, it is vital to </a:t>
            </a:r>
            <a:r>
              <a:rPr lang="en-US" altLang="ja-JP" u="sng">
                <a:latin typeface="Calibri" pitchFamily="34" charset="0"/>
              </a:rPr>
              <a:t>position </a:t>
            </a:r>
            <a:r>
              <a:rPr lang="en-US" altLang="ja-JP" sz="2000" b="1" u="sng">
                <a:solidFill>
                  <a:srgbClr val="FF0000"/>
                </a:solidFill>
                <a:latin typeface="Calibri" pitchFamily="34" charset="0"/>
              </a:rPr>
              <a:t>the realization of a Gender-equal Society as a top-priority task </a:t>
            </a:r>
            <a:r>
              <a:rPr lang="en-US" altLang="ja-JP" u="sng">
                <a:solidFill>
                  <a:srgbClr val="FF0000"/>
                </a:solidFill>
                <a:latin typeface="Calibri" pitchFamily="34" charset="0"/>
              </a:rPr>
              <a:t>in determining the framework of 21st-century Japan</a:t>
            </a:r>
            <a:r>
              <a:rPr lang="en-US" altLang="ja-JP">
                <a:solidFill>
                  <a:srgbClr val="FF0000"/>
                </a:solidFill>
                <a:latin typeface="Calibri" pitchFamily="34" charset="0"/>
              </a:rPr>
              <a:t>, </a:t>
            </a:r>
            <a:r>
              <a:rPr lang="en-US" altLang="ja-JP">
                <a:latin typeface="Calibri" pitchFamily="34" charset="0"/>
              </a:rPr>
              <a:t>and implement policies related to promotion of formation of a Gender-equal Society in all fields. </a:t>
            </a:r>
          </a:p>
          <a:p>
            <a:pPr>
              <a:spcBef>
                <a:spcPts val="1200"/>
              </a:spcBef>
            </a:pPr>
            <a:r>
              <a:rPr lang="en-US" altLang="ja-JP">
                <a:latin typeface="Calibri" pitchFamily="34" charset="0"/>
              </a:rPr>
              <a:t>This law is hereby established in order to clarify the basic principles with regard to formation of a Gender-equal Society, to set a course to this end</a:t>
            </a:r>
            <a:r>
              <a:rPr lang="en-US" altLang="ja-JP" u="sng">
                <a:latin typeface="Calibri" pitchFamily="34" charset="0"/>
              </a:rPr>
              <a:t>, and to promote </a:t>
            </a:r>
            <a:r>
              <a:rPr lang="en-US" altLang="ja-JP" sz="2000" b="1" u="sng">
                <a:solidFill>
                  <a:srgbClr val="FF0000"/>
                </a:solidFill>
                <a:latin typeface="Calibri" pitchFamily="34" charset="0"/>
              </a:rPr>
              <a:t>efforts by the State and local governments and citizens</a:t>
            </a:r>
            <a:r>
              <a:rPr lang="en-US" altLang="ja-JP" u="sng">
                <a:latin typeface="Calibri" pitchFamily="34" charset="0"/>
              </a:rPr>
              <a:t> </a:t>
            </a:r>
            <a:r>
              <a:rPr lang="en-US" altLang="ja-JP">
                <a:latin typeface="Calibri" pitchFamily="34" charset="0"/>
              </a:rPr>
              <a:t>with regard to formation of a Gender-equal Society comprehensively and systematically.</a:t>
            </a:r>
            <a:endParaRPr lang="ja-JP" altLang="en-US">
              <a:solidFill>
                <a:srgbClr val="FF0000"/>
              </a:solidFill>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r>
              <a:rPr lang="ja-JP" altLang="en-US" dirty="0"/>
              <a:t>８</a:t>
            </a:r>
            <a:endParaRPr lang="ja-JP" altLang="en-US" dirty="0"/>
          </a:p>
        </p:txBody>
      </p:sp>
      <p:sp>
        <p:nvSpPr>
          <p:cNvPr id="31749" name="テキスト ボックス 2"/>
          <p:cNvSpPr txBox="1">
            <a:spLocks noChangeArrowheads="1"/>
          </p:cNvSpPr>
          <p:nvPr/>
        </p:nvSpPr>
        <p:spPr bwMode="auto">
          <a:xfrm>
            <a:off x="4716463" y="703263"/>
            <a:ext cx="3997325" cy="369887"/>
          </a:xfrm>
          <a:prstGeom prst="rect">
            <a:avLst/>
          </a:prstGeom>
          <a:noFill/>
          <a:ln w="9525">
            <a:noFill/>
            <a:miter lim="800000"/>
            <a:headEnd/>
            <a:tailEnd/>
          </a:ln>
        </p:spPr>
        <p:txBody>
          <a:bodyPr>
            <a:spAutoFit/>
          </a:bodyPr>
          <a:lstStyle/>
          <a:p>
            <a:r>
              <a:rPr lang="en-US" altLang="ja-JP">
                <a:latin typeface="Calibri" pitchFamily="34" charset="0"/>
              </a:rPr>
              <a:t>(P30, Women and Men in Japan 2012 )</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5638" y="6381750"/>
            <a:ext cx="2133600" cy="365125"/>
          </a:xfrm>
        </p:spPr>
        <p:txBody>
          <a:bodyPr/>
          <a:lstStyle/>
          <a:p>
            <a:pPr>
              <a:defRPr/>
            </a:pPr>
            <a:r>
              <a:rPr lang="en-US" altLang="ja-JP" dirty="0"/>
              <a:t>17</a:t>
            </a:r>
            <a:endParaRPr lang="ja-JP" altLang="en-US" dirty="0"/>
          </a:p>
        </p:txBody>
      </p:sp>
      <p:sp>
        <p:nvSpPr>
          <p:cNvPr id="81922" name="タイトル 1"/>
          <p:cNvSpPr txBox="1">
            <a:spLocks/>
          </p:cNvSpPr>
          <p:nvPr/>
        </p:nvSpPr>
        <p:spPr bwMode="auto">
          <a:xfrm>
            <a:off x="279400" y="371475"/>
            <a:ext cx="8532813" cy="504825"/>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Ⅴ</a:t>
            </a:r>
            <a:r>
              <a:rPr lang="ja-JP" altLang="en-US" sz="2200" b="1">
                <a:solidFill>
                  <a:schemeClr val="bg1"/>
                </a:solidFill>
                <a:latin typeface="Calibri" pitchFamily="34" charset="0"/>
              </a:rPr>
              <a:t>．</a:t>
            </a:r>
            <a:r>
              <a:rPr lang="en-US" altLang="ja-JP" sz="2200" b="1">
                <a:solidFill>
                  <a:schemeClr val="bg1"/>
                </a:solidFill>
                <a:latin typeface="Calibri" pitchFamily="34" charset="0"/>
              </a:rPr>
              <a:t>Human rights of women and girl children</a:t>
            </a:r>
            <a:endParaRPr lang="ja-JP" altLang="en-US" sz="2200" b="1">
              <a:solidFill>
                <a:schemeClr val="bg1"/>
              </a:solidFill>
              <a:latin typeface="Calibri" pitchFamily="34" charset="0"/>
            </a:endParaRPr>
          </a:p>
        </p:txBody>
      </p:sp>
      <p:sp>
        <p:nvSpPr>
          <p:cNvPr id="14" name="コンテンツ プレースホルダー 2"/>
          <p:cNvSpPr txBox="1">
            <a:spLocks/>
          </p:cNvSpPr>
          <p:nvPr/>
        </p:nvSpPr>
        <p:spPr>
          <a:xfrm>
            <a:off x="360363" y="1928813"/>
            <a:ext cx="7648575" cy="617537"/>
          </a:xfrm>
          <a:prstGeom prst="rect">
            <a:avLst/>
          </a:prstGeom>
          <a:solidFill>
            <a:schemeClr val="bg1"/>
          </a:solidFill>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2000" b="1" dirty="0">
                <a:solidFill>
                  <a:schemeClr val="tx2">
                    <a:lumMod val="50000"/>
                  </a:schemeClr>
                </a:solidFill>
                <a:effectLst>
                  <a:outerShdw blurRad="38100" dist="38100" dir="2700000" algn="tl">
                    <a:srgbClr val="000000">
                      <a:alpha val="43137"/>
                    </a:srgbClr>
                  </a:outerShdw>
                </a:effectLst>
              </a:rPr>
              <a:t>Damage Caused by Violence from Spouse</a:t>
            </a:r>
            <a:endParaRPr lang="ja-JP" altLang="en-US" sz="2000" b="1" dirty="0">
              <a:solidFill>
                <a:schemeClr val="tx2">
                  <a:lumMod val="50000"/>
                </a:schemeClr>
              </a:solidFill>
              <a:effectLst>
                <a:outerShdw blurRad="38100" dist="38100" dir="2700000" algn="tl">
                  <a:srgbClr val="000000">
                    <a:alpha val="43137"/>
                  </a:srgbClr>
                </a:outerShdw>
              </a:effectLst>
            </a:endParaRPr>
          </a:p>
        </p:txBody>
      </p:sp>
      <p:sp>
        <p:nvSpPr>
          <p:cNvPr id="18" name="角丸四角形 17"/>
          <p:cNvSpPr/>
          <p:nvPr/>
        </p:nvSpPr>
        <p:spPr>
          <a:xfrm>
            <a:off x="292100" y="1016000"/>
            <a:ext cx="8569325" cy="3968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47. </a:t>
            </a:r>
            <a:r>
              <a:rPr lang="en-US" altLang="ja-JP" sz="2000" b="1" dirty="0">
                <a:solidFill>
                  <a:prstClr val="white"/>
                </a:solidFill>
              </a:rPr>
              <a:t>Damage Caused by Violence from Spouse</a:t>
            </a:r>
          </a:p>
        </p:txBody>
      </p:sp>
      <p:pic>
        <p:nvPicPr>
          <p:cNvPr id="81925" name="Picture 2"/>
          <p:cNvPicPr>
            <a:picLocks noChangeAspect="1" noChangeArrowheads="1"/>
          </p:cNvPicPr>
          <p:nvPr/>
        </p:nvPicPr>
        <p:blipFill>
          <a:blip r:embed="rId2"/>
          <a:srcRect/>
          <a:stretch>
            <a:fillRect/>
          </a:stretch>
        </p:blipFill>
        <p:spPr bwMode="auto">
          <a:xfrm>
            <a:off x="423863" y="2546350"/>
            <a:ext cx="8243887" cy="1603375"/>
          </a:xfrm>
          <a:prstGeom prst="rect">
            <a:avLst/>
          </a:prstGeom>
          <a:noFill/>
          <a:ln w="9525">
            <a:noFill/>
            <a:miter lim="800000"/>
            <a:headEnd/>
            <a:tailEnd/>
          </a:ln>
        </p:spPr>
      </p:pic>
      <p:sp>
        <p:nvSpPr>
          <p:cNvPr id="24" name="テキスト ボックス 23"/>
          <p:cNvSpPr txBox="1">
            <a:spLocks noChangeArrowheads="1"/>
          </p:cNvSpPr>
          <p:nvPr/>
        </p:nvSpPr>
        <p:spPr bwMode="auto">
          <a:xfrm>
            <a:off x="558800" y="4440238"/>
            <a:ext cx="7974013" cy="809625"/>
          </a:xfrm>
          <a:prstGeom prst="rect">
            <a:avLst/>
          </a:prstGeom>
          <a:noFill/>
          <a:ln w="9525">
            <a:noFill/>
            <a:miter lim="800000"/>
            <a:headEnd/>
            <a:tailEnd/>
          </a:ln>
        </p:spPr>
        <p:txBody>
          <a:bodyPr>
            <a:spAutoFit/>
          </a:bodyPr>
          <a:lstStyle/>
          <a:p>
            <a:pPr marL="900113" indent="-900113">
              <a:lnSpc>
                <a:spcPts val="2800"/>
              </a:lnSpc>
            </a:pPr>
            <a:r>
              <a:rPr lang="en-US" altLang="ja-JP" sz="2000">
                <a:solidFill>
                  <a:srgbClr val="000000"/>
                </a:solidFill>
              </a:rPr>
              <a:t>Source: “</a:t>
            </a:r>
            <a:r>
              <a:rPr lang="en-US" altLang="ja-JP" sz="2000" b="1">
                <a:solidFill>
                  <a:srgbClr val="008000"/>
                </a:solidFill>
              </a:rPr>
              <a:t>Survey on Violence between Men and Women (2008)</a:t>
            </a:r>
            <a:r>
              <a:rPr lang="en-US" altLang="ja-JP" sz="2000" b="1"/>
              <a:t>”</a:t>
            </a:r>
            <a:r>
              <a:rPr lang="en-US" altLang="ja-JP" sz="2000" b="1">
                <a:solidFill>
                  <a:srgbClr val="008000"/>
                </a:solidFill>
              </a:rPr>
              <a:t> </a:t>
            </a:r>
          </a:p>
          <a:p>
            <a:pPr marL="900113" indent="-900113">
              <a:lnSpc>
                <a:spcPts val="2800"/>
              </a:lnSpc>
            </a:pPr>
            <a:r>
              <a:rPr lang="en-US" altLang="ja-JP" sz="2000" b="1">
                <a:solidFill>
                  <a:srgbClr val="008000"/>
                </a:solidFill>
              </a:rPr>
              <a:t>               </a:t>
            </a:r>
            <a:r>
              <a:rPr lang="en-US" altLang="ja-JP" sz="2000">
                <a:solidFill>
                  <a:srgbClr val="000000"/>
                </a:solidFill>
              </a:rPr>
              <a:t>Data from the Cabinet Office, </a:t>
            </a:r>
            <a:endParaRPr lang="ja-JP" altLang="en-US"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5638" y="6381750"/>
            <a:ext cx="2133600" cy="365125"/>
          </a:xfrm>
        </p:spPr>
        <p:txBody>
          <a:bodyPr/>
          <a:lstStyle/>
          <a:p>
            <a:pPr>
              <a:defRPr/>
            </a:pPr>
            <a:r>
              <a:rPr lang="en-US" altLang="ja-JP" dirty="0"/>
              <a:t>17</a:t>
            </a:r>
            <a:endParaRPr lang="ja-JP" altLang="en-US" dirty="0"/>
          </a:p>
        </p:txBody>
      </p:sp>
      <p:sp>
        <p:nvSpPr>
          <p:cNvPr id="82946" name="タイトル 1"/>
          <p:cNvSpPr txBox="1">
            <a:spLocks/>
          </p:cNvSpPr>
          <p:nvPr/>
        </p:nvSpPr>
        <p:spPr bwMode="auto">
          <a:xfrm>
            <a:off x="279400" y="371475"/>
            <a:ext cx="8532813" cy="504825"/>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Ⅵ</a:t>
            </a:r>
            <a:r>
              <a:rPr lang="ja-JP" altLang="en-US" sz="2200" b="1">
                <a:solidFill>
                  <a:schemeClr val="bg1"/>
                </a:solidFill>
                <a:latin typeface="Calibri" pitchFamily="34" charset="0"/>
              </a:rPr>
              <a:t>．</a:t>
            </a:r>
            <a:r>
              <a:rPr lang="en-US" altLang="ja-JP" sz="2200" b="1">
                <a:solidFill>
                  <a:schemeClr val="bg1"/>
                </a:solidFill>
                <a:latin typeface="Calibri" pitchFamily="34" charset="0"/>
              </a:rPr>
              <a:t>Poverty</a:t>
            </a:r>
            <a:endParaRPr lang="ja-JP" altLang="en-US" sz="2200" b="1">
              <a:solidFill>
                <a:schemeClr val="bg1"/>
              </a:solidFill>
              <a:latin typeface="Calibri" pitchFamily="34" charset="0"/>
            </a:endParaRPr>
          </a:p>
        </p:txBody>
      </p:sp>
      <p:sp>
        <p:nvSpPr>
          <p:cNvPr id="14" name="コンテンツ プレースホルダー 2"/>
          <p:cNvSpPr txBox="1">
            <a:spLocks/>
          </p:cNvSpPr>
          <p:nvPr/>
        </p:nvSpPr>
        <p:spPr>
          <a:xfrm>
            <a:off x="498475" y="1619250"/>
            <a:ext cx="7648575" cy="619125"/>
          </a:xfrm>
          <a:prstGeom prst="rect">
            <a:avLst/>
          </a:prstGeom>
          <a:solidFill>
            <a:schemeClr val="bg1"/>
          </a:solidFill>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1"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296" indent="0" algn="ctr" fontAlgn="auto">
              <a:spcAft>
                <a:spcPts val="0"/>
              </a:spcAft>
              <a:buFont typeface="Wingdings 2"/>
              <a:buNone/>
              <a:defRPr/>
            </a:pPr>
            <a:r>
              <a:rPr lang="en-US" altLang="ja-JP" sz="2000" b="1" dirty="0">
                <a:solidFill>
                  <a:schemeClr val="tx2">
                    <a:lumMod val="50000"/>
                  </a:schemeClr>
                </a:solidFill>
                <a:effectLst>
                  <a:outerShdw blurRad="38100" dist="38100" dir="2700000" algn="tl">
                    <a:srgbClr val="000000">
                      <a:alpha val="43137"/>
                    </a:srgbClr>
                  </a:outerShdw>
                </a:effectLst>
              </a:rPr>
              <a:t>Relative Poverty Rates by Gender and Age </a:t>
            </a:r>
            <a:r>
              <a:rPr lang="en-US" altLang="ja-JP" sz="2000" b="1" dirty="0" smtClean="0">
                <a:solidFill>
                  <a:schemeClr val="tx2">
                    <a:lumMod val="50000"/>
                  </a:schemeClr>
                </a:solidFill>
                <a:effectLst>
                  <a:outerShdw blurRad="38100" dist="38100" dir="2700000" algn="tl">
                    <a:srgbClr val="000000">
                      <a:alpha val="43137"/>
                    </a:srgbClr>
                  </a:outerShdw>
                </a:effectLst>
              </a:rPr>
              <a:t>Group</a:t>
            </a:r>
            <a:endParaRPr lang="en-US" altLang="ja-JP" sz="2000" b="1" dirty="0">
              <a:solidFill>
                <a:schemeClr val="tx2">
                  <a:lumMod val="50000"/>
                </a:schemeClr>
              </a:solidFill>
              <a:effectLst>
                <a:outerShdw blurRad="38100" dist="38100" dir="2700000" algn="tl">
                  <a:srgbClr val="000000">
                    <a:alpha val="43137"/>
                  </a:srgbClr>
                </a:outerShdw>
              </a:effectLst>
            </a:endParaRPr>
          </a:p>
        </p:txBody>
      </p:sp>
      <p:sp>
        <p:nvSpPr>
          <p:cNvPr id="18" name="角丸四角形 17"/>
          <p:cNvSpPr/>
          <p:nvPr/>
        </p:nvSpPr>
        <p:spPr>
          <a:xfrm>
            <a:off x="292100" y="1016000"/>
            <a:ext cx="8569325" cy="3968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200"/>
              </a:lnSpc>
              <a:spcBef>
                <a:spcPts val="0"/>
              </a:spcBef>
              <a:spcAft>
                <a:spcPts val="0"/>
              </a:spcAft>
              <a:defRPr/>
            </a:pPr>
            <a:r>
              <a:rPr lang="en-US" altLang="ja-JP" sz="2000" b="1" dirty="0">
                <a:solidFill>
                  <a:prstClr val="white"/>
                </a:solidFill>
              </a:rPr>
              <a:t>Relative Poverty Rates by Gender and Age Group</a:t>
            </a:r>
            <a:endParaRPr lang="en-US" altLang="ja-JP" sz="2000" b="1" dirty="0">
              <a:solidFill>
                <a:prstClr val="white"/>
              </a:solidFill>
            </a:endParaRPr>
          </a:p>
        </p:txBody>
      </p:sp>
      <p:sp>
        <p:nvSpPr>
          <p:cNvPr id="24" name="テキスト ボックス 23"/>
          <p:cNvSpPr txBox="1">
            <a:spLocks noChangeArrowheads="1"/>
          </p:cNvSpPr>
          <p:nvPr/>
        </p:nvSpPr>
        <p:spPr bwMode="auto">
          <a:xfrm>
            <a:off x="538163" y="5351463"/>
            <a:ext cx="8302625" cy="1246187"/>
          </a:xfrm>
          <a:prstGeom prst="rect">
            <a:avLst/>
          </a:prstGeom>
          <a:noFill/>
          <a:ln w="9525">
            <a:noFill/>
            <a:miter lim="800000"/>
            <a:headEnd/>
            <a:tailEnd/>
          </a:ln>
        </p:spPr>
        <p:txBody>
          <a:bodyPr>
            <a:spAutoFit/>
          </a:bodyPr>
          <a:lstStyle/>
          <a:p>
            <a:pPr marL="623888" indent="-623888">
              <a:lnSpc>
                <a:spcPts val="1800"/>
              </a:lnSpc>
            </a:pPr>
            <a:r>
              <a:rPr lang="en-US" altLang="ja-JP" sz="1600">
                <a:solidFill>
                  <a:srgbClr val="000000"/>
                </a:solidFill>
              </a:rPr>
              <a:t>Note:  Created from a special calculation by a working group on women and the economy (member Aya ABE) from the Specialist Committee on Basic Issues and Gender Impact Assessment and Evaluation under the Council for Gender Equality, based on </a:t>
            </a:r>
            <a:r>
              <a:rPr lang="en-US" altLang="ja-JP" sz="2000" b="1">
                <a:solidFill>
                  <a:srgbClr val="000000"/>
                </a:solidFill>
              </a:rPr>
              <a:t>Comprehensive Survey of Living Conditions </a:t>
            </a:r>
            <a:r>
              <a:rPr lang="en-US" altLang="ja-JP" sz="1600">
                <a:solidFill>
                  <a:srgbClr val="000000"/>
                </a:solidFill>
              </a:rPr>
              <a:t>(Ministry of Health, Labour and Welfare)</a:t>
            </a:r>
            <a:endParaRPr lang="ja-JP" altLang="en-US" sz="1600">
              <a:solidFill>
                <a:srgbClr val="000000"/>
              </a:solidFill>
            </a:endParaRPr>
          </a:p>
        </p:txBody>
      </p:sp>
      <p:sp>
        <p:nvSpPr>
          <p:cNvPr id="82950" name="テキスト ボックス 7"/>
          <p:cNvSpPr txBox="1">
            <a:spLocks noChangeArrowheads="1"/>
          </p:cNvSpPr>
          <p:nvPr/>
        </p:nvSpPr>
        <p:spPr bwMode="auto">
          <a:xfrm>
            <a:off x="3492500" y="6510338"/>
            <a:ext cx="4689475" cy="369887"/>
          </a:xfrm>
          <a:prstGeom prst="rect">
            <a:avLst/>
          </a:prstGeom>
          <a:noFill/>
          <a:ln w="9525">
            <a:noFill/>
            <a:miter lim="800000"/>
            <a:headEnd/>
            <a:tailEnd/>
          </a:ln>
        </p:spPr>
        <p:txBody>
          <a:bodyPr>
            <a:spAutoFit/>
          </a:bodyPr>
          <a:lstStyle/>
          <a:p>
            <a:pPr algn="r"/>
            <a:r>
              <a:rPr lang="en-US" altLang="ja-JP">
                <a:latin typeface="Calibri" pitchFamily="34" charset="0"/>
              </a:rPr>
              <a:t>(P12, Women and Men in Japan 2012 )</a:t>
            </a:r>
            <a:endParaRPr lang="ja-JP" altLang="en-US">
              <a:latin typeface="Calibri" pitchFamily="34" charset="0"/>
            </a:endParaRPr>
          </a:p>
        </p:txBody>
      </p:sp>
      <p:pic>
        <p:nvPicPr>
          <p:cNvPr id="82951" name="Picture 4"/>
          <p:cNvPicPr>
            <a:picLocks noChangeAspect="1" noChangeArrowheads="1"/>
          </p:cNvPicPr>
          <p:nvPr/>
        </p:nvPicPr>
        <p:blipFill>
          <a:blip r:embed="rId2"/>
          <a:srcRect/>
          <a:stretch>
            <a:fillRect/>
          </a:stretch>
        </p:blipFill>
        <p:spPr bwMode="auto">
          <a:xfrm>
            <a:off x="1192213" y="2017713"/>
            <a:ext cx="6769100" cy="334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テキスト ボックス 19"/>
          <p:cNvSpPr txBox="1">
            <a:spLocks noChangeArrowheads="1"/>
          </p:cNvSpPr>
          <p:nvPr/>
        </p:nvSpPr>
        <p:spPr bwMode="auto">
          <a:xfrm>
            <a:off x="301625" y="6075363"/>
            <a:ext cx="8374063" cy="752475"/>
          </a:xfrm>
          <a:prstGeom prst="rect">
            <a:avLst/>
          </a:prstGeom>
          <a:noFill/>
          <a:ln w="9525">
            <a:noFill/>
            <a:miter lim="800000"/>
            <a:headEnd/>
            <a:tailEnd/>
          </a:ln>
        </p:spPr>
        <p:txBody>
          <a:bodyPr>
            <a:spAutoFit/>
          </a:bodyPr>
          <a:lstStyle/>
          <a:p>
            <a:pPr>
              <a:lnSpc>
                <a:spcPts val="1700"/>
              </a:lnSpc>
            </a:pPr>
            <a:r>
              <a:rPr lang="en-US" altLang="ja-JP" b="1">
                <a:latin typeface="Calibri" pitchFamily="34" charset="0"/>
              </a:rPr>
              <a:t>Source; Report on the Gender Initiative: Gender Equality in Education,</a:t>
            </a:r>
          </a:p>
          <a:p>
            <a:pPr>
              <a:lnSpc>
                <a:spcPts val="1700"/>
              </a:lnSpc>
            </a:pPr>
            <a:r>
              <a:rPr lang="en-US" altLang="ja-JP" b="1">
                <a:latin typeface="Calibri" pitchFamily="34" charset="0"/>
              </a:rPr>
              <a:t>Employment and Entrepreneurship Meeting of the OECD Council at Ministerial Level</a:t>
            </a:r>
          </a:p>
          <a:p>
            <a:pPr>
              <a:lnSpc>
                <a:spcPts val="1700"/>
              </a:lnSpc>
            </a:pPr>
            <a:r>
              <a:rPr lang="en-US" altLang="ja-JP" b="1">
                <a:latin typeface="Calibri" pitchFamily="34" charset="0"/>
              </a:rPr>
              <a:t>Paris, 25-26 May 2011</a:t>
            </a:r>
            <a:endParaRPr lang="ja-JP" altLang="en-US" b="1">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r>
              <a:rPr lang="en-US" altLang="ja-JP" dirty="0"/>
              <a:t>16</a:t>
            </a:r>
            <a:endParaRPr lang="ja-JP" altLang="en-US" dirty="0"/>
          </a:p>
        </p:txBody>
      </p:sp>
      <p:sp>
        <p:nvSpPr>
          <p:cNvPr id="14" name="角丸四角形 13"/>
          <p:cNvSpPr/>
          <p:nvPr/>
        </p:nvSpPr>
        <p:spPr>
          <a:xfrm>
            <a:off x="273050" y="349250"/>
            <a:ext cx="8374063" cy="431800"/>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prstClr val="white"/>
                </a:solidFill>
              </a:rPr>
              <a:t>An evidence of disparity between Men and Women in economic activities </a:t>
            </a:r>
            <a:endParaRPr lang="en-US" altLang="ja-JP" sz="2000" b="1" dirty="0">
              <a:solidFill>
                <a:prstClr val="white"/>
              </a:solidFill>
            </a:endParaRPr>
          </a:p>
        </p:txBody>
      </p:sp>
      <p:graphicFrame>
        <p:nvGraphicFramePr>
          <p:cNvPr id="16" name="表 15"/>
          <p:cNvGraphicFramePr>
            <a:graphicFrameLocks noGrp="1"/>
          </p:cNvGraphicFramePr>
          <p:nvPr/>
        </p:nvGraphicFramePr>
        <p:xfrm>
          <a:off x="349250" y="1512888"/>
          <a:ext cx="8467725" cy="4183062"/>
        </p:xfrm>
        <a:graphic>
          <a:graphicData uri="http://schemas.openxmlformats.org/drawingml/2006/table">
            <a:tbl>
              <a:tblPr/>
              <a:tblGrid>
                <a:gridCol w="5616575"/>
                <a:gridCol w="1584325"/>
                <a:gridCol w="1266825"/>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rgbClr val="FFFFFF"/>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Calibri" pitchFamily="34" charset="0"/>
                          <a:ea typeface="ＭＳ Ｐゴシック" pitchFamily="34" charset="-128"/>
                        </a:rPr>
                        <a:t>OECD</a:t>
                      </a:r>
                      <a:r>
                        <a:rPr kumimoji="1" lang="ja-JP" altLang="en-US" sz="1800" b="1" i="0" u="none" strike="noStrike" cap="none" normalizeH="0" baseline="0" smtClean="0">
                          <a:ln>
                            <a:noFill/>
                          </a:ln>
                          <a:solidFill>
                            <a:srgbClr val="FFFFFF"/>
                          </a:solidFill>
                          <a:effectLst/>
                          <a:latin typeface="Calibri" pitchFamily="34" charset="0"/>
                          <a:ea typeface="ＭＳ Ｐゴシック" pitchFamily="34" charset="-128"/>
                        </a:rPr>
                        <a:t> </a:t>
                      </a:r>
                      <a:r>
                        <a:rPr kumimoji="1" lang="en-US" altLang="ja-JP" sz="1800" b="1" i="0" u="none" strike="noStrike" cap="none" normalizeH="0" baseline="0" smtClean="0">
                          <a:ln>
                            <a:noFill/>
                          </a:ln>
                          <a:solidFill>
                            <a:srgbClr val="FFFFFF"/>
                          </a:solidFill>
                          <a:effectLst/>
                          <a:latin typeface="Calibri" pitchFamily="34" charset="0"/>
                          <a:ea typeface="ＭＳ Ｐゴシック" pitchFamily="34" charset="-128"/>
                        </a:rPr>
                        <a:t>Average</a:t>
                      </a:r>
                      <a:endParaRPr kumimoji="1" lang="ja-JP" altLang="en-US" sz="1800" b="1" i="0" u="none" strike="noStrike" cap="none" normalizeH="0" baseline="0" smtClean="0">
                        <a:ln>
                          <a:noFill/>
                        </a:ln>
                        <a:solidFill>
                          <a:srgbClr val="FFFFFF"/>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3000"/>
                        </a:lnSpc>
                        <a:spcBef>
                          <a:spcPct val="0"/>
                        </a:spcBef>
                        <a:spcAft>
                          <a:spcPct val="0"/>
                        </a:spcAft>
                        <a:buClrTx/>
                        <a:buSzTx/>
                        <a:buFontTx/>
                        <a:buNone/>
                        <a:tabLst/>
                      </a:pPr>
                      <a:r>
                        <a:rPr kumimoji="1" lang="en-US" altLang="ja-JP" sz="1800" b="1" i="0" u="none" strike="noStrike" cap="none" normalizeH="0" baseline="0" smtClean="0">
                          <a:ln>
                            <a:noFill/>
                          </a:ln>
                          <a:solidFill>
                            <a:srgbClr val="FFFFFF"/>
                          </a:solidFill>
                          <a:effectLst/>
                          <a:latin typeface="Calibri" pitchFamily="34" charset="0"/>
                          <a:ea typeface="ＭＳ Ｐゴシック" pitchFamily="34" charset="-128"/>
                        </a:rPr>
                        <a:t>Japan</a:t>
                      </a:r>
                      <a:endParaRPr kumimoji="1" lang="ja-JP" altLang="en-US" sz="1800" b="1" i="0" u="none" strike="noStrike" cap="none" normalizeH="0" baseline="0" smtClean="0">
                        <a:ln>
                          <a:noFill/>
                        </a:ln>
                        <a:solidFill>
                          <a:srgbClr val="FFFFFF"/>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85788">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1" lang="en-US" altLang="zh-CN" sz="1800" b="0" i="0" u="none" strike="noStrike" cap="none" normalizeH="0" baseline="0" smtClean="0">
                          <a:ln>
                            <a:noFill/>
                          </a:ln>
                          <a:solidFill>
                            <a:srgbClr val="000000"/>
                          </a:solidFill>
                          <a:effectLst/>
                          <a:latin typeface="Calibri" pitchFamily="34" charset="0"/>
                          <a:ea typeface="SimSun" pitchFamily="2" charset="-122"/>
                        </a:rPr>
                        <a:t>Labor participation rate</a:t>
                      </a:r>
                    </a:p>
                    <a:p>
                      <a:pPr marL="0" marR="0" lvl="0" indent="0" algn="l" defTabSz="914400" rtl="0" eaLnBrk="1" fontAlgn="base" latinLnBrk="0" hangingPunct="1">
                        <a:lnSpc>
                          <a:spcPts val="1800"/>
                        </a:lnSpc>
                        <a:spcBef>
                          <a:spcPct val="0"/>
                        </a:spcBef>
                        <a:spcAft>
                          <a:spcPct val="0"/>
                        </a:spcAft>
                        <a:buClrTx/>
                        <a:buSzTx/>
                        <a:buFontTx/>
                        <a:buNone/>
                        <a:tabLst/>
                      </a:pP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ts val="60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18</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26</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592138">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Employment to population ratio</a:t>
                      </a:r>
                    </a:p>
                    <a:p>
                      <a:pPr marL="0" marR="0" lvl="0" indent="0" algn="l" defTabSz="914400" rtl="0" eaLnBrk="1" fontAlgn="base" latinLnBrk="0" hangingPunct="1">
                        <a:lnSpc>
                          <a:spcPts val="1800"/>
                        </a:lnSpc>
                        <a:spcBef>
                          <a:spcPct val="0"/>
                        </a:spcBef>
                        <a:spcAft>
                          <a:spcPct val="0"/>
                        </a:spcAft>
                        <a:buClrTx/>
                        <a:buSzTx/>
                        <a:buFontTx/>
                        <a:buNone/>
                        <a:tabLst/>
                      </a:pP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ts val="60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18</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25</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585788">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Employment to population ratio-fulltime equivalent </a:t>
                      </a:r>
                      <a:r>
                        <a:rPr kumimoji="1" lang="ja-JP" altLang="en-US" sz="14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400" b="0" i="0" u="none" strike="noStrike" cap="none" normalizeH="0" baseline="0" smtClean="0">
                          <a:ln>
                            <a:noFill/>
                          </a:ln>
                          <a:solidFill>
                            <a:srgbClr val="000000"/>
                          </a:solidFill>
                          <a:effectLst/>
                          <a:latin typeface="Calibri" pitchFamily="34" charset="0"/>
                          <a:ea typeface="ＭＳ Ｐゴシック" pitchFamily="34" charset="-128"/>
                        </a:rPr>
                        <a:t>※</a:t>
                      </a:r>
                      <a:r>
                        <a:rPr kumimoji="1" lang="ja-JP" altLang="en-US" sz="1400" b="0" i="0" u="none" strike="noStrike" cap="none" normalizeH="0" baseline="0" smtClean="0">
                          <a:ln>
                            <a:noFill/>
                          </a:ln>
                          <a:solidFill>
                            <a:srgbClr val="000000"/>
                          </a:solidFill>
                          <a:effectLst/>
                          <a:latin typeface="Calibri" pitchFamily="34" charset="0"/>
                          <a:ea typeface="ＭＳ Ｐゴシック" pitchFamily="34" charset="-128"/>
                        </a:rPr>
                        <a:t>１）</a:t>
                      </a:r>
                      <a:endParaRPr kumimoji="1" lang="en-US" altLang="ja-JP" sz="1400" b="0" i="0" u="none" strike="noStrike" cap="none" normalizeH="0" baseline="0" smtClean="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ts val="1800"/>
                        </a:lnSpc>
                        <a:spcBef>
                          <a:spcPct val="0"/>
                        </a:spcBef>
                        <a:spcAft>
                          <a:spcPct val="0"/>
                        </a:spcAft>
                        <a:buClrTx/>
                        <a:buSzTx/>
                        <a:buFontTx/>
                        <a:buNone/>
                        <a:tabLst/>
                      </a:pP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ts val="60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32</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Temporary employment as a proportion of dependent employment</a:t>
                      </a:r>
                    </a:p>
                    <a:p>
                      <a:pPr marL="0" marR="0" lvl="0" indent="0" algn="l" defTabSz="914400" rtl="0" eaLnBrk="1" fontAlgn="base" latinLnBrk="0" hangingPunct="1">
                        <a:lnSpc>
                          <a:spcPts val="18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ts val="60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15</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+78</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585788">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Average minutes of unpaid work per day  </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ts val="60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15</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+78</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r h="585788">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Median earnings </a:t>
                      </a:r>
                    </a:p>
                    <a:p>
                      <a:pPr marL="0" marR="0" lvl="0" indent="0" algn="l" defTabSz="914400" rtl="0" eaLnBrk="1" fontAlgn="base" latinLnBrk="0" hangingPunct="1">
                        <a:lnSpc>
                          <a:spcPts val="1800"/>
                        </a:lnSpc>
                        <a:spcBef>
                          <a:spcPct val="0"/>
                        </a:spcBef>
                        <a:spcAft>
                          <a:spcPct val="0"/>
                        </a:spcAft>
                        <a:buClrTx/>
                        <a:buSzTx/>
                        <a:buFontTx/>
                        <a:buNone/>
                        <a:tabLst/>
                      </a:pP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female</a:t>
                      </a:r>
                      <a:r>
                        <a:rPr kumimoji="1" lang="zh-CN" altLang="en-US" sz="1800" b="0" i="0" u="none" strike="noStrike" cap="none" normalizeH="0" baseline="0" smtClean="0">
                          <a:ln>
                            <a:noFill/>
                          </a:ln>
                          <a:solidFill>
                            <a:srgbClr val="000000"/>
                          </a:solidFill>
                          <a:effectLst/>
                          <a:latin typeface="Calibri" pitchFamily="34" charset="0"/>
                          <a:ea typeface="SimSun" pitchFamily="2" charset="-122"/>
                        </a:rPr>
                        <a:t>）</a:t>
                      </a:r>
                      <a:r>
                        <a:rPr kumimoji="1" lang="en-US" altLang="zh-CN" sz="1800" b="0" i="0" u="none" strike="noStrike" cap="none" normalizeH="0" baseline="0" smtClean="0">
                          <a:ln>
                            <a:noFill/>
                          </a:ln>
                          <a:solidFill>
                            <a:srgbClr val="000000"/>
                          </a:solidFill>
                          <a:effectLst/>
                          <a:latin typeface="Calibri" pitchFamily="34" charset="0"/>
                          <a:ea typeface="SimSun" pitchFamily="2" charset="-122"/>
                        </a:rPr>
                        <a:t>/male</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16</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rPr>
                        <a:t>＋</a:t>
                      </a:r>
                      <a:r>
                        <a:rPr kumimoji="1" lang="en-US" altLang="ja-JP" sz="1800" b="0" i="0" u="none" strike="noStrike" cap="none" normalizeH="0" baseline="0" smtClean="0">
                          <a:ln>
                            <a:noFill/>
                          </a:ln>
                          <a:solidFill>
                            <a:srgbClr val="000000"/>
                          </a:solidFill>
                          <a:effectLst/>
                          <a:latin typeface="Calibri" pitchFamily="34" charset="0"/>
                          <a:ea typeface="ＭＳ Ｐゴシック" pitchFamily="34" charset="-128"/>
                        </a:rPr>
                        <a:t>31</a:t>
                      </a:r>
                      <a:endParaRPr kumimoji="1" lang="ja-JP" altLang="en-US" sz="1800" b="0" i="0" u="none" strike="noStrike" cap="none" normalizeH="0" baseline="0" smtClean="0">
                        <a:ln>
                          <a:noFill/>
                        </a:ln>
                        <a:solidFill>
                          <a:srgbClr val="000000"/>
                        </a:solidFill>
                        <a:effectLst/>
                        <a:latin typeface="Calibri" pitchFamily="34" charset="0"/>
                        <a:ea typeface="ＭＳ Ｐゴシック" pitchFamily="34" charset="-128"/>
                      </a:endParaRPr>
                    </a:p>
                  </a:txBody>
                  <a:tcPr marL="91442" marR="9144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r>
            </a:tbl>
          </a:graphicData>
        </a:graphic>
      </p:graphicFrame>
      <p:sp>
        <p:nvSpPr>
          <p:cNvPr id="84010" name="テキスト ボックス 3"/>
          <p:cNvSpPr txBox="1">
            <a:spLocks noChangeArrowheads="1"/>
          </p:cNvSpPr>
          <p:nvPr/>
        </p:nvSpPr>
        <p:spPr bwMode="auto">
          <a:xfrm>
            <a:off x="273050" y="792163"/>
            <a:ext cx="8620125" cy="706437"/>
          </a:xfrm>
          <a:prstGeom prst="rect">
            <a:avLst/>
          </a:prstGeom>
          <a:noFill/>
          <a:ln w="9525">
            <a:noFill/>
            <a:miter lim="800000"/>
            <a:headEnd/>
            <a:tailEnd/>
          </a:ln>
        </p:spPr>
        <p:txBody>
          <a:bodyPr>
            <a:spAutoFit/>
          </a:bodyPr>
          <a:lstStyle/>
          <a:p>
            <a:r>
              <a:rPr lang="en-US" altLang="ja-JP" sz="2000" b="1">
                <a:latin typeface="Calibri" pitchFamily="34" charset="0"/>
              </a:rPr>
              <a:t>“There is no country that significantly underperforms the others in all</a:t>
            </a:r>
          </a:p>
          <a:p>
            <a:r>
              <a:rPr lang="en-US" altLang="ja-JP" sz="2000" b="1">
                <a:latin typeface="Calibri" pitchFamily="34" charset="0"/>
              </a:rPr>
              <a:t>outcome areas, except for Japan.”</a:t>
            </a:r>
            <a:endParaRPr lang="ja-JP" altLang="en-US" sz="2000" b="1">
              <a:latin typeface="Calibri" pitchFamily="34" charset="0"/>
            </a:endParaRPr>
          </a:p>
        </p:txBody>
      </p:sp>
      <p:sp>
        <p:nvSpPr>
          <p:cNvPr id="84011" name="テキスト ボックス 4"/>
          <p:cNvSpPr txBox="1">
            <a:spLocks noChangeArrowheads="1"/>
          </p:cNvSpPr>
          <p:nvPr/>
        </p:nvSpPr>
        <p:spPr bwMode="auto">
          <a:xfrm>
            <a:off x="468313" y="5721350"/>
            <a:ext cx="8178800" cy="354013"/>
          </a:xfrm>
          <a:prstGeom prst="rect">
            <a:avLst/>
          </a:prstGeom>
          <a:noFill/>
          <a:ln w="9525">
            <a:noFill/>
            <a:miter lim="800000"/>
            <a:headEnd/>
            <a:tailEnd/>
          </a:ln>
        </p:spPr>
        <p:txBody>
          <a:bodyPr>
            <a:spAutoFit/>
          </a:bodyPr>
          <a:lstStyle/>
          <a:p>
            <a:pPr marL="450850" indent="-450850">
              <a:lnSpc>
                <a:spcPts val="1000"/>
              </a:lnSpc>
            </a:pPr>
            <a:r>
              <a:rPr lang="ja-JP" altLang="en-US" sz="1100">
                <a:latin typeface="Calibri" pitchFamily="34" charset="0"/>
              </a:rPr>
              <a:t>（</a:t>
            </a:r>
            <a:r>
              <a:rPr lang="en-US" altLang="ja-JP" sz="1100">
                <a:latin typeface="Calibri" pitchFamily="34" charset="0"/>
              </a:rPr>
              <a:t>※1</a:t>
            </a:r>
            <a:r>
              <a:rPr lang="ja-JP" altLang="en-US" sz="1100">
                <a:latin typeface="Calibri" pitchFamily="34" charset="0"/>
              </a:rPr>
              <a:t>）　</a:t>
            </a:r>
            <a:r>
              <a:rPr lang="en-US" altLang="ja-JP" sz="1100">
                <a:latin typeface="Calibri" pitchFamily="34" charset="0"/>
              </a:rPr>
              <a:t>Full-time equivalent employment rates are calculated by multiplying the employment to population ration by the average</a:t>
            </a:r>
            <a:r>
              <a:rPr lang="ja-JP" altLang="en-US" sz="1100">
                <a:latin typeface="Calibri" pitchFamily="34" charset="0"/>
              </a:rPr>
              <a:t>　</a:t>
            </a:r>
            <a:r>
              <a:rPr lang="en-US" altLang="ja-JP" sz="1100">
                <a:latin typeface="Calibri" pitchFamily="34" charset="0"/>
              </a:rPr>
              <a:t>weekly hours worked by all employees and dividing by 40.</a:t>
            </a:r>
            <a:endParaRPr lang="ja-JP" altLang="en-US" sz="110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404813"/>
            <a:ext cx="4310063" cy="395287"/>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t>Global Gender Gap Index (GGI)</a:t>
            </a:r>
            <a:endParaRPr lang="en-US" altLang="ja-JP" sz="2000" b="1" dirty="0"/>
          </a:p>
        </p:txBody>
      </p:sp>
      <p:sp>
        <p:nvSpPr>
          <p:cNvPr id="84994" name="テキスト ボックス 8"/>
          <p:cNvSpPr txBox="1">
            <a:spLocks noChangeArrowheads="1"/>
          </p:cNvSpPr>
          <p:nvPr/>
        </p:nvSpPr>
        <p:spPr bwMode="auto">
          <a:xfrm>
            <a:off x="3995738" y="6550025"/>
            <a:ext cx="4692650" cy="307975"/>
          </a:xfrm>
          <a:prstGeom prst="rect">
            <a:avLst/>
          </a:prstGeom>
          <a:noFill/>
          <a:ln w="9525">
            <a:noFill/>
            <a:miter lim="800000"/>
            <a:headEnd/>
            <a:tailEnd/>
          </a:ln>
        </p:spPr>
        <p:txBody>
          <a:bodyPr>
            <a:spAutoFit/>
          </a:bodyPr>
          <a:lstStyle/>
          <a:p>
            <a:r>
              <a:rPr lang="en-US" altLang="ja-JP" sz="1400">
                <a:latin typeface="Calibri" pitchFamily="34" charset="0"/>
              </a:rPr>
              <a:t>World Economic Forum “ The Global Gender Gap Report”</a:t>
            </a:r>
            <a:endParaRPr lang="ja-JP" altLang="en-US" sz="1400">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r>
              <a:rPr lang="en-US" altLang="ja-JP" dirty="0"/>
              <a:t>14</a:t>
            </a:r>
            <a:endParaRPr lang="ja-JP" altLang="en-US" dirty="0"/>
          </a:p>
        </p:txBody>
      </p:sp>
      <p:pic>
        <p:nvPicPr>
          <p:cNvPr id="84996" name="Picture 3"/>
          <p:cNvPicPr>
            <a:picLocks noChangeAspect="1" noChangeArrowheads="1"/>
          </p:cNvPicPr>
          <p:nvPr/>
        </p:nvPicPr>
        <p:blipFill>
          <a:blip r:embed="rId2"/>
          <a:srcRect/>
          <a:stretch>
            <a:fillRect/>
          </a:stretch>
        </p:blipFill>
        <p:spPr bwMode="auto">
          <a:xfrm>
            <a:off x="-514350" y="2954338"/>
            <a:ext cx="9628188" cy="3595687"/>
          </a:xfrm>
          <a:prstGeom prst="rect">
            <a:avLst/>
          </a:prstGeom>
          <a:noFill/>
          <a:ln w="9525">
            <a:noFill/>
            <a:miter lim="800000"/>
            <a:headEnd/>
            <a:tailEnd/>
          </a:ln>
        </p:spPr>
      </p:pic>
      <p:sp>
        <p:nvSpPr>
          <p:cNvPr id="84997" name="テキスト ボックス 9"/>
          <p:cNvSpPr txBox="1">
            <a:spLocks noChangeArrowheads="1"/>
          </p:cNvSpPr>
          <p:nvPr/>
        </p:nvSpPr>
        <p:spPr bwMode="auto">
          <a:xfrm>
            <a:off x="468313" y="1014413"/>
            <a:ext cx="5241925" cy="1939925"/>
          </a:xfrm>
          <a:prstGeom prst="rect">
            <a:avLst/>
          </a:prstGeom>
          <a:noFill/>
          <a:ln w="9525">
            <a:solidFill>
              <a:srgbClr val="FF0000"/>
            </a:solidFill>
            <a:miter lim="800000"/>
            <a:headEnd/>
            <a:tailEnd/>
          </a:ln>
        </p:spPr>
        <p:txBody>
          <a:bodyPr>
            <a:spAutoFit/>
          </a:bodyPr>
          <a:lstStyle/>
          <a:p>
            <a:r>
              <a:rPr lang="en-US" altLang="ja-JP" sz="2000" b="1">
                <a:latin typeface="Calibri" pitchFamily="34" charset="0"/>
              </a:rPr>
              <a:t>Japan invested in “Health” and “Education” enough, but  haven’t removed the barriers of women’s “economic  participation” and women’s “political empowerment”. Japan are not reaping the rewards  of those initial investment.</a:t>
            </a:r>
          </a:p>
        </p:txBody>
      </p:sp>
      <p:pic>
        <p:nvPicPr>
          <p:cNvPr id="84998" name="Picture 5" descr="http://cdnbakmi.kaltura.com/p/546541/sp/54654100/thumbnail/entry_id/1_h529ykq4/width/539/height/300/"/>
          <p:cNvPicPr>
            <a:picLocks noChangeAspect="1" noChangeArrowheads="1"/>
          </p:cNvPicPr>
          <p:nvPr/>
        </p:nvPicPr>
        <p:blipFill>
          <a:blip r:embed="rId3"/>
          <a:srcRect/>
          <a:stretch>
            <a:fillRect/>
          </a:stretch>
        </p:blipFill>
        <p:spPr bwMode="auto">
          <a:xfrm>
            <a:off x="5613400" y="422275"/>
            <a:ext cx="3436938" cy="1930400"/>
          </a:xfrm>
          <a:prstGeom prst="rect">
            <a:avLst/>
          </a:prstGeom>
          <a:noFill/>
          <a:ln w="9525">
            <a:noFill/>
            <a:miter lim="800000"/>
            <a:headEnd/>
            <a:tailEnd/>
          </a:ln>
        </p:spPr>
      </p:pic>
      <p:sp>
        <p:nvSpPr>
          <p:cNvPr id="84999" name="テキスト ボックス 2"/>
          <p:cNvSpPr txBox="1">
            <a:spLocks noChangeArrowheads="1"/>
          </p:cNvSpPr>
          <p:nvPr/>
        </p:nvSpPr>
        <p:spPr bwMode="auto">
          <a:xfrm>
            <a:off x="5854700" y="2378075"/>
            <a:ext cx="3195638" cy="1293813"/>
          </a:xfrm>
          <a:prstGeom prst="rect">
            <a:avLst/>
          </a:prstGeom>
          <a:noFill/>
          <a:ln w="9525">
            <a:noFill/>
            <a:miter lim="800000"/>
            <a:headEnd/>
            <a:tailEnd/>
          </a:ln>
        </p:spPr>
        <p:txBody>
          <a:bodyPr>
            <a:spAutoFit/>
          </a:bodyPr>
          <a:lstStyle/>
          <a:p>
            <a:r>
              <a:rPr lang="en-US" altLang="ja-JP" sz="2400">
                <a:solidFill>
                  <a:srgbClr val="0070C0"/>
                </a:solidFill>
                <a:latin typeface="Calibri" pitchFamily="34" charset="0"/>
              </a:rPr>
              <a:t>Ms.Saadia Zahidi, </a:t>
            </a:r>
          </a:p>
          <a:p>
            <a:r>
              <a:rPr lang="en-US" altLang="ja-JP">
                <a:latin typeface="Calibri" pitchFamily="34" charset="0"/>
              </a:rPr>
              <a:t>Senior Director, Head of Constituents at the World Economic Forum</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328613"/>
            <a:ext cx="4310063" cy="431800"/>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t>Global Gender Gap Index (GGI)</a:t>
            </a:r>
            <a:endParaRPr lang="en-US" altLang="ja-JP" sz="2000" b="1" dirty="0"/>
          </a:p>
        </p:txBody>
      </p:sp>
      <p:graphicFrame>
        <p:nvGraphicFramePr>
          <p:cNvPr id="5" name="表 4"/>
          <p:cNvGraphicFramePr>
            <a:graphicFrameLocks noGrp="1"/>
          </p:cNvGraphicFramePr>
          <p:nvPr/>
        </p:nvGraphicFramePr>
        <p:xfrm>
          <a:off x="684213" y="2422525"/>
          <a:ext cx="7343775" cy="4046538"/>
        </p:xfrm>
        <a:graphic>
          <a:graphicData uri="http://schemas.openxmlformats.org/drawingml/2006/table">
            <a:tbl>
              <a:tblPr>
                <a:tableStyleId>{5C22544A-7EE6-4342-B048-85BDC9FD1C3A}</a:tableStyleId>
              </a:tblPr>
              <a:tblGrid>
                <a:gridCol w="552243"/>
                <a:gridCol w="1361813"/>
                <a:gridCol w="1086152"/>
                <a:gridCol w="1086152"/>
                <a:gridCol w="1086152"/>
                <a:gridCol w="1086152"/>
                <a:gridCol w="1086152"/>
              </a:tblGrid>
              <a:tr h="205159">
                <a:tc gridSpan="2">
                  <a:txBody>
                    <a:bodyPr/>
                    <a:lstStyle/>
                    <a:p>
                      <a:pPr algn="l" fontAlgn="ctr"/>
                      <a:r>
                        <a:rPr lang="en-US" sz="1100" b="1" u="none" strike="noStrike" dirty="0">
                          <a:effectLst/>
                        </a:rPr>
                        <a:t>Gender Gap Index</a:t>
                      </a:r>
                      <a:endParaRPr lang="en-US" sz="1100" b="1" i="0" u="none" strike="noStrike" dirty="0">
                        <a:solidFill>
                          <a:srgbClr val="000000"/>
                        </a:solidFill>
                        <a:effectLst/>
                        <a:latin typeface="ＭＳ Ｐゴシック"/>
                      </a:endParaRPr>
                    </a:p>
                  </a:txBody>
                  <a:tcPr marL="8313" marR="8313" marT="8313" marB="0" anchor="ctr"/>
                </a:tc>
                <a:tc hMerge="1">
                  <a:txBody>
                    <a:bodyPr/>
                    <a:lstStyle/>
                    <a:p>
                      <a:endParaRPr kumimoji="1" lang="ja-JP" altLang="en-US"/>
                    </a:p>
                  </a:txBody>
                  <a:tcPr/>
                </a:tc>
                <a:tc>
                  <a:txBody>
                    <a:bodyPr/>
                    <a:lstStyle/>
                    <a:p>
                      <a:pPr algn="l" fontAlgn="ctr"/>
                      <a:endParaRPr lang="ja-JP" altLang="en-US" sz="1100" b="1" i="0" u="none" strike="noStrike">
                        <a:solidFill>
                          <a:srgbClr val="000000"/>
                        </a:solidFill>
                        <a:effectLst/>
                        <a:latin typeface="ＭＳ Ｐゴシック"/>
                      </a:endParaRPr>
                    </a:p>
                  </a:txBody>
                  <a:tcPr marL="8313" marR="8313" marT="8313" marB="0" anchor="ctr"/>
                </a:tc>
                <a:tc>
                  <a:txBody>
                    <a:bodyPr/>
                    <a:lstStyle/>
                    <a:p>
                      <a:pPr algn="l" fontAlgn="ctr"/>
                      <a:endParaRPr lang="ja-JP" altLang="en-US" sz="1100" b="1" i="0" u="none" strike="noStrike">
                        <a:solidFill>
                          <a:srgbClr val="000000"/>
                        </a:solidFill>
                        <a:effectLst/>
                        <a:latin typeface="ＭＳ Ｐゴシック"/>
                      </a:endParaRPr>
                    </a:p>
                  </a:txBody>
                  <a:tcPr marL="8313" marR="8313" marT="8313" marB="0" anchor="ctr"/>
                </a:tc>
                <a:tc>
                  <a:txBody>
                    <a:bodyPr/>
                    <a:lstStyle/>
                    <a:p>
                      <a:pPr algn="l" fontAlgn="ctr"/>
                      <a:endParaRPr lang="ja-JP" altLang="en-US" sz="1100" b="1" i="0" u="none" strike="noStrike">
                        <a:solidFill>
                          <a:srgbClr val="000000"/>
                        </a:solidFill>
                        <a:effectLst/>
                        <a:latin typeface="ＭＳ Ｐゴシック"/>
                      </a:endParaRPr>
                    </a:p>
                  </a:txBody>
                  <a:tcPr marL="8313" marR="8313" marT="8313" marB="0" anchor="ctr"/>
                </a:tc>
                <a:tc>
                  <a:txBody>
                    <a:bodyPr/>
                    <a:lstStyle/>
                    <a:p>
                      <a:pPr algn="l" fontAlgn="ctr"/>
                      <a:endParaRPr lang="ja-JP" altLang="en-US" sz="1100" b="1" i="0" u="none" strike="noStrike">
                        <a:solidFill>
                          <a:srgbClr val="000000"/>
                        </a:solidFill>
                        <a:effectLst/>
                        <a:latin typeface="ＭＳ Ｐゴシック"/>
                      </a:endParaRPr>
                    </a:p>
                  </a:txBody>
                  <a:tcPr marL="8313" marR="8313" marT="8313" marB="0" anchor="ctr"/>
                </a:tc>
                <a:tc>
                  <a:txBody>
                    <a:bodyPr/>
                    <a:lstStyle/>
                    <a:p>
                      <a:pPr algn="l" fontAlgn="ctr"/>
                      <a:endParaRPr lang="ja-JP" altLang="en-US" sz="1100" b="1" i="0" u="none" strike="noStrike" dirty="0">
                        <a:solidFill>
                          <a:srgbClr val="000000"/>
                        </a:solidFill>
                        <a:effectLst/>
                        <a:latin typeface="ＭＳ Ｐゴシック"/>
                      </a:endParaRPr>
                    </a:p>
                  </a:txBody>
                  <a:tcPr marL="8313" marR="8313" marT="8313" marB="0" anchor="ctr"/>
                </a:tc>
              </a:tr>
              <a:tr h="969187">
                <a:tc>
                  <a:txBody>
                    <a:bodyPr/>
                    <a:lstStyle/>
                    <a:p>
                      <a:pPr algn="l" fontAlgn="ctr"/>
                      <a:endParaRPr lang="ja-JP" altLang="en-US" sz="1100" b="1" i="0" u="none" strike="noStrike">
                        <a:solidFill>
                          <a:srgbClr val="000000"/>
                        </a:solidFill>
                        <a:effectLst/>
                        <a:latin typeface="ＭＳ Ｐゴシック"/>
                      </a:endParaRPr>
                    </a:p>
                  </a:txBody>
                  <a:tcPr marL="8313" marR="8313" marT="8313" marB="0" anchor="ctr"/>
                </a:tc>
                <a:tc>
                  <a:txBody>
                    <a:bodyPr/>
                    <a:lstStyle/>
                    <a:p>
                      <a:pPr algn="l" fontAlgn="ctr"/>
                      <a:endParaRPr lang="ja-JP" altLang="en-US" sz="1100" b="1" i="0" u="none" strike="noStrike">
                        <a:solidFill>
                          <a:srgbClr val="000000"/>
                        </a:solidFill>
                        <a:effectLst/>
                        <a:latin typeface="ＭＳ Ｐゴシック"/>
                      </a:endParaRPr>
                    </a:p>
                  </a:txBody>
                  <a:tcPr marL="8313" marR="8313" marT="8313" marB="0" anchor="ctr"/>
                </a:tc>
                <a:tc>
                  <a:txBody>
                    <a:bodyPr/>
                    <a:lstStyle/>
                    <a:p>
                      <a:pPr algn="l" fontAlgn="ctr"/>
                      <a:endParaRPr lang="ja-JP" altLang="en-US"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Economic participation and opportunity</a:t>
                      </a:r>
                      <a:endParaRPr lang="en-US"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Educational attainment</a:t>
                      </a:r>
                      <a:endParaRPr lang="en-US"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Health and Survival</a:t>
                      </a:r>
                      <a:endParaRPr lang="en-US"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Political Empowerment</a:t>
                      </a:r>
                      <a:endParaRPr lang="en-US" sz="1100" b="1" i="0" u="none" strike="noStrike" dirty="0">
                        <a:solidFill>
                          <a:srgbClr val="000000"/>
                        </a:solidFill>
                        <a:effectLst/>
                        <a:latin typeface="ＭＳ Ｐゴシック"/>
                      </a:endParaRPr>
                    </a:p>
                  </a:txBody>
                  <a:tcPr marL="8313" marR="8313" marT="8313" marB="0" anchor="ctr"/>
                </a:tc>
              </a:tr>
              <a:tr h="205159">
                <a:tc>
                  <a:txBody>
                    <a:bodyPr/>
                    <a:lstStyle/>
                    <a:p>
                      <a:pPr algn="l" fontAlgn="ctr"/>
                      <a:r>
                        <a:rPr lang="en-US" sz="1100" b="1" u="none" strike="noStrike">
                          <a:effectLst/>
                        </a:rPr>
                        <a:t>rank</a:t>
                      </a:r>
                      <a:endParaRPr lang="en-US"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country name</a:t>
                      </a:r>
                      <a:endParaRPr lang="en-US"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score</a:t>
                      </a:r>
                      <a:endParaRPr lang="en-US"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rank</a:t>
                      </a:r>
                      <a:endParaRPr lang="en-US"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rank</a:t>
                      </a:r>
                      <a:endParaRPr lang="en-US"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rank</a:t>
                      </a:r>
                      <a:endParaRPr lang="en-US"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rank</a:t>
                      </a:r>
                      <a:endParaRPr lang="en-US" sz="1100" b="1" i="0" u="none" strike="noStrike">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a:effectLst/>
                        </a:rPr>
                        <a:t>1</a:t>
                      </a:r>
                      <a:endParaRPr lang="en-US" altLang="ja-JP" sz="1100" b="1" i="0" u="none" strike="noStrike">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Iceland</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0.8640</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27</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a:effectLst/>
                        </a:rPr>
                        <a:t>1</a:t>
                      </a:r>
                      <a:endParaRPr lang="en-US" altLang="ja-JP"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98</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a:effectLst/>
                        </a:rPr>
                        <a:t>1</a:t>
                      </a:r>
                      <a:endParaRPr lang="en-US" altLang="ja-JP" sz="1100" b="1" i="0" u="none" strike="noStrike">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a:effectLst/>
                        </a:rPr>
                        <a:t>2</a:t>
                      </a:r>
                      <a:endParaRPr lang="en-US" altLang="ja-JP" sz="1100" b="1" i="0" u="none" strike="noStrike">
                        <a:solidFill>
                          <a:srgbClr val="000000"/>
                        </a:solidFill>
                        <a:effectLst/>
                        <a:latin typeface="ＭＳ Ｐゴシック"/>
                      </a:endParaRPr>
                    </a:p>
                  </a:txBody>
                  <a:tcPr marL="8313" marR="8313" marT="8313"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1" u="none" strike="noStrike" dirty="0" smtClean="0">
                          <a:effectLst/>
                        </a:rPr>
                        <a:t>Finland</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0.8451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14</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a:effectLst/>
                        </a:rPr>
                        <a:t>1</a:t>
                      </a:r>
                      <a:endParaRPr lang="en-US" altLang="ja-JP"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2</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a:effectLst/>
                        </a:rPr>
                        <a:t>3</a:t>
                      </a:r>
                      <a:endParaRPr lang="en-US" altLang="ja-JP" sz="1100" b="1" i="0" u="none" strike="noStrike">
                        <a:solidFill>
                          <a:srgbClr val="000000"/>
                        </a:solidFill>
                        <a:effectLst/>
                        <a:latin typeface="ＭＳ Ｐゴシック"/>
                      </a:endParaRPr>
                    </a:p>
                  </a:txBody>
                  <a:tcPr marL="8313" marR="8313" marT="8313" marB="0" anchor="ctr"/>
                </a:tc>
                <a:tc>
                  <a:txBody>
                    <a:bodyPr/>
                    <a:lstStyle/>
                    <a:p>
                      <a:pPr algn="l" fontAlgn="ctr"/>
                      <a:r>
                        <a:rPr lang="en-US" altLang="ja-JP" sz="1100" b="1" u="none" strike="noStrike" dirty="0" smtClean="0">
                          <a:effectLst/>
                        </a:rPr>
                        <a:t>Norway</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0.8403</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chemeClr val="dk1"/>
                          </a:solidFill>
                          <a:effectLst/>
                          <a:latin typeface="+mn-lt"/>
                        </a:rPr>
                        <a:t>4</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94</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3</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i="0" u="none" strike="noStrike" dirty="0" smtClean="0">
                          <a:solidFill>
                            <a:srgbClr val="000000"/>
                          </a:solidFill>
                          <a:effectLst/>
                          <a:latin typeface="ＭＳ Ｐゴシック"/>
                        </a:rPr>
                        <a:t>8</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Philippines</a:t>
                      </a:r>
                      <a:endParaRPr lang="en-US"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0.7757</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17</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14</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i="0" u="none" strike="noStrike" dirty="0" smtClean="0">
                          <a:solidFill>
                            <a:srgbClr val="000000"/>
                          </a:solidFill>
                          <a:effectLst/>
                          <a:latin typeface="ＭＳ Ｐゴシック"/>
                        </a:rPr>
                        <a:t>39</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Sri Lanka</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0.7122</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105</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48</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a:effectLst/>
                        </a:rPr>
                        <a:t>1</a:t>
                      </a:r>
                      <a:endParaRPr lang="en-US" altLang="ja-JP"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33</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i="0" u="none" strike="noStrike" dirty="0" smtClean="0">
                          <a:solidFill>
                            <a:srgbClr val="000000"/>
                          </a:solidFill>
                          <a:effectLst/>
                          <a:latin typeface="ＭＳ Ｐゴシック"/>
                        </a:rPr>
                        <a:t>44</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Mongolia</a:t>
                      </a:r>
                      <a:endParaRPr lang="en-US"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0.7111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50</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a:effectLst/>
                        </a:rPr>
                        <a:t>1</a:t>
                      </a:r>
                      <a:endParaRPr lang="en-US" altLang="ja-JP"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127</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i="0" u="none" strike="noStrike" dirty="0" smtClean="0">
                          <a:solidFill>
                            <a:srgbClr val="000000"/>
                          </a:solidFill>
                          <a:effectLst/>
                          <a:latin typeface="ＭＳ Ｐゴシック"/>
                        </a:rPr>
                        <a:t>65</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Thailand</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0.6893</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49</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78</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a:effectLst/>
                        </a:rPr>
                        <a:t>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93</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dirty="0" smtClean="0">
                          <a:effectLst/>
                        </a:rPr>
                        <a:t>69</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China</a:t>
                      </a:r>
                      <a:endParaRPr lang="en-US"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0.6853</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59</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85</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132</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58</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dirty="0" smtClean="0">
                          <a:solidFill>
                            <a:srgbClr val="FF0000"/>
                          </a:solidFill>
                          <a:effectLst/>
                        </a:rPr>
                        <a:t>101</a:t>
                      </a:r>
                      <a:endParaRPr lang="en-US" altLang="ja-JP" sz="1100" b="1" i="0" u="none" strike="noStrike" dirty="0">
                        <a:solidFill>
                          <a:srgbClr val="FF0000"/>
                        </a:solidFill>
                        <a:effectLst/>
                        <a:latin typeface="ＭＳ Ｐゴシック"/>
                      </a:endParaRPr>
                    </a:p>
                  </a:txBody>
                  <a:tcPr marL="8313" marR="8313" marT="8313" marB="0" anchor="ctr"/>
                </a:tc>
                <a:tc>
                  <a:txBody>
                    <a:bodyPr/>
                    <a:lstStyle/>
                    <a:p>
                      <a:pPr algn="l" fontAlgn="ctr"/>
                      <a:r>
                        <a:rPr lang="en-US" sz="1100" b="1" u="none" strike="noStrike" dirty="0">
                          <a:solidFill>
                            <a:srgbClr val="FF0000"/>
                          </a:solidFill>
                          <a:effectLst/>
                        </a:rPr>
                        <a:t>Japan</a:t>
                      </a:r>
                      <a:endParaRPr lang="en-US" sz="1100" b="1" i="0" u="none" strike="noStrike" dirty="0">
                        <a:solidFill>
                          <a:srgbClr val="FF0000"/>
                        </a:solidFill>
                        <a:effectLst/>
                        <a:latin typeface="ＭＳ Ｐゴシック"/>
                      </a:endParaRPr>
                    </a:p>
                  </a:txBody>
                  <a:tcPr marL="8313" marR="8313" marT="8313" marB="0" anchor="ctr"/>
                </a:tc>
                <a:tc>
                  <a:txBody>
                    <a:bodyPr/>
                    <a:lstStyle/>
                    <a:p>
                      <a:pPr algn="r" fontAlgn="ctr"/>
                      <a:r>
                        <a:rPr lang="en-US" altLang="ja-JP" sz="1100" b="1" u="none" strike="noStrike" dirty="0" smtClean="0">
                          <a:solidFill>
                            <a:srgbClr val="FF0000"/>
                          </a:solidFill>
                          <a:effectLst/>
                        </a:rPr>
                        <a:t>0.6530</a:t>
                      </a:r>
                      <a:endParaRPr lang="en-US" altLang="ja-JP" sz="1100" b="1" i="0" u="none" strike="noStrike" dirty="0">
                        <a:solidFill>
                          <a:srgbClr val="FF0000"/>
                        </a:solidFill>
                        <a:effectLst/>
                        <a:latin typeface="ＭＳ Ｐゴシック"/>
                      </a:endParaRPr>
                    </a:p>
                  </a:txBody>
                  <a:tcPr marL="8313" marR="8313" marT="8313" marB="0" anchor="ctr"/>
                </a:tc>
                <a:tc>
                  <a:txBody>
                    <a:bodyPr/>
                    <a:lstStyle/>
                    <a:p>
                      <a:pPr algn="r" fontAlgn="ctr"/>
                      <a:r>
                        <a:rPr lang="en-US" altLang="ja-JP" sz="1100" b="1" u="none" strike="noStrike" dirty="0" smtClean="0">
                          <a:solidFill>
                            <a:srgbClr val="FF0000"/>
                          </a:solidFill>
                          <a:effectLst/>
                        </a:rPr>
                        <a:t>102</a:t>
                      </a:r>
                      <a:endParaRPr lang="en-US" altLang="ja-JP" sz="1100" b="1" i="0" u="none" strike="noStrike" dirty="0">
                        <a:solidFill>
                          <a:srgbClr val="FF0000"/>
                        </a:solidFill>
                        <a:effectLst/>
                        <a:latin typeface="ＭＳ Ｐゴシック"/>
                      </a:endParaRPr>
                    </a:p>
                  </a:txBody>
                  <a:tcPr marL="8313" marR="8313" marT="8313" marB="0" anchor="ctr"/>
                </a:tc>
                <a:tc>
                  <a:txBody>
                    <a:bodyPr/>
                    <a:lstStyle/>
                    <a:p>
                      <a:pPr algn="r" fontAlgn="ctr"/>
                      <a:r>
                        <a:rPr lang="en-US" altLang="ja-JP" sz="1100" b="1" u="none" strike="noStrike" dirty="0" smtClean="0">
                          <a:solidFill>
                            <a:srgbClr val="FF0000"/>
                          </a:solidFill>
                          <a:effectLst/>
                        </a:rPr>
                        <a:t>81</a:t>
                      </a:r>
                      <a:endParaRPr lang="en-US" altLang="ja-JP" sz="1100" b="1" i="0" u="none" strike="noStrike" dirty="0">
                        <a:solidFill>
                          <a:srgbClr val="FF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FF0000"/>
                          </a:solidFill>
                          <a:effectLst/>
                          <a:latin typeface="ＭＳ Ｐゴシック"/>
                        </a:rPr>
                        <a:t>34</a:t>
                      </a:r>
                      <a:endParaRPr lang="en-US" altLang="ja-JP" sz="1100" b="1" i="0" u="none" strike="noStrike" dirty="0">
                        <a:solidFill>
                          <a:srgbClr val="FF0000"/>
                        </a:solidFill>
                        <a:effectLst/>
                        <a:latin typeface="ＭＳ Ｐゴシック"/>
                      </a:endParaRPr>
                    </a:p>
                  </a:txBody>
                  <a:tcPr marL="8313" marR="8313" marT="8313" marB="0" anchor="ctr"/>
                </a:tc>
                <a:tc>
                  <a:txBody>
                    <a:bodyPr/>
                    <a:lstStyle/>
                    <a:p>
                      <a:pPr algn="r" fontAlgn="ctr"/>
                      <a:r>
                        <a:rPr lang="en-US" altLang="ja-JP" sz="1100" b="1" u="none" strike="noStrike" dirty="0" smtClean="0">
                          <a:solidFill>
                            <a:srgbClr val="FF0000"/>
                          </a:solidFill>
                          <a:effectLst/>
                        </a:rPr>
                        <a:t>110</a:t>
                      </a:r>
                      <a:endParaRPr lang="en-US" altLang="ja-JP" sz="1100" b="1" i="0" u="none" strike="noStrike" dirty="0">
                        <a:solidFill>
                          <a:srgbClr val="FF0000"/>
                        </a:solidFill>
                        <a:effectLst/>
                        <a:latin typeface="ＭＳ Ｐゴシック"/>
                      </a:endParaRPr>
                    </a:p>
                  </a:txBody>
                  <a:tcPr marL="8313" marR="8313" marT="8313" marB="0" anchor="ctr"/>
                </a:tc>
              </a:tr>
              <a:tr h="205159">
                <a:tc>
                  <a:txBody>
                    <a:bodyPr/>
                    <a:lstStyle/>
                    <a:p>
                      <a:pPr algn="r" fontAlgn="ctr"/>
                      <a:r>
                        <a:rPr lang="en-US" altLang="ja-JP" sz="1100" b="1" u="none" strike="noStrike" dirty="0" smtClean="0">
                          <a:effectLst/>
                        </a:rPr>
                        <a:t>105</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a:effectLst/>
                        </a:rPr>
                        <a:t>India</a:t>
                      </a:r>
                      <a:endParaRPr lang="en-US" sz="1100" b="1" i="0" u="none" strike="noStrike">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0.6442</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123</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121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134</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17</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dirty="0" smtClean="0">
                          <a:effectLst/>
                        </a:rPr>
                        <a:t>123</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Nepal</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0.6026</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120</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a:effectLst/>
                        </a:rPr>
                        <a:t>126</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111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37</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dirty="0" smtClean="0">
                          <a:effectLst/>
                        </a:rPr>
                        <a:t>127</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dirty="0" smtClean="0">
                          <a:effectLst/>
                        </a:rPr>
                        <a:t>Iran, Islamic Rep.</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0.5927</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130</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i="0" u="none" strike="noStrike" dirty="0" smtClean="0">
                          <a:solidFill>
                            <a:srgbClr val="000000"/>
                          </a:solidFill>
                          <a:effectLst/>
                          <a:latin typeface="ＭＳ Ｐゴシック"/>
                        </a:rPr>
                        <a:t>101</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87</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126</a:t>
                      </a:r>
                      <a:endParaRPr lang="en-US" altLang="ja-JP" sz="1100" b="1" i="0" u="none" strike="noStrike" dirty="0">
                        <a:solidFill>
                          <a:srgbClr val="000000"/>
                        </a:solidFill>
                        <a:effectLst/>
                        <a:latin typeface="ＭＳ Ｐゴシック"/>
                      </a:endParaRPr>
                    </a:p>
                  </a:txBody>
                  <a:tcPr marL="8313" marR="8313" marT="8313" marB="0" anchor="ctr"/>
                </a:tc>
              </a:tr>
              <a:tr h="205159">
                <a:tc>
                  <a:txBody>
                    <a:bodyPr/>
                    <a:lstStyle/>
                    <a:p>
                      <a:pPr algn="r" fontAlgn="ctr"/>
                      <a:r>
                        <a:rPr lang="en-US" altLang="ja-JP" sz="1100" b="1" u="none" strike="noStrike" dirty="0" smtClean="0">
                          <a:effectLst/>
                        </a:rPr>
                        <a:t>134</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l" fontAlgn="ctr"/>
                      <a:r>
                        <a:rPr lang="en-US" sz="1100" b="1" u="none" strike="noStrike" dirty="0">
                          <a:effectLst/>
                        </a:rPr>
                        <a:t>Pakistan</a:t>
                      </a:r>
                      <a:endParaRPr lang="en-US"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0.5478</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134</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129</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smtClean="0">
                          <a:effectLst/>
                        </a:rPr>
                        <a:t>123</a:t>
                      </a:r>
                      <a:endParaRPr lang="en-US" altLang="ja-JP" sz="1100" b="1" i="0" u="none" strike="noStrike" dirty="0">
                        <a:solidFill>
                          <a:srgbClr val="000000"/>
                        </a:solidFill>
                        <a:effectLst/>
                        <a:latin typeface="ＭＳ Ｐゴシック"/>
                      </a:endParaRPr>
                    </a:p>
                  </a:txBody>
                  <a:tcPr marL="8313" marR="8313" marT="8313" marB="0" anchor="ctr"/>
                </a:tc>
                <a:tc>
                  <a:txBody>
                    <a:bodyPr/>
                    <a:lstStyle/>
                    <a:p>
                      <a:pPr algn="r" fontAlgn="ctr"/>
                      <a:r>
                        <a:rPr lang="en-US" altLang="ja-JP" sz="1100" b="1" u="none" strike="noStrike" dirty="0">
                          <a:effectLst/>
                        </a:rPr>
                        <a:t>52</a:t>
                      </a:r>
                      <a:endParaRPr lang="en-US" altLang="ja-JP" sz="1100" b="1" i="0" u="none" strike="noStrike" dirty="0">
                        <a:solidFill>
                          <a:srgbClr val="000000"/>
                        </a:solidFill>
                        <a:effectLst/>
                        <a:latin typeface="ＭＳ Ｐゴシック"/>
                      </a:endParaRPr>
                    </a:p>
                  </a:txBody>
                  <a:tcPr marL="8313" marR="8313" marT="8313" marB="0" anchor="ctr"/>
                </a:tc>
              </a:tr>
            </a:tbl>
          </a:graphicData>
        </a:graphic>
      </p:graphicFrame>
      <p:sp>
        <p:nvSpPr>
          <p:cNvPr id="86155" name="テキスト ボックス 5"/>
          <p:cNvSpPr txBox="1">
            <a:spLocks noChangeArrowheads="1"/>
          </p:cNvSpPr>
          <p:nvPr/>
        </p:nvSpPr>
        <p:spPr bwMode="auto">
          <a:xfrm>
            <a:off x="261938" y="792163"/>
            <a:ext cx="8640762" cy="1630362"/>
          </a:xfrm>
          <a:prstGeom prst="rect">
            <a:avLst/>
          </a:prstGeom>
          <a:noFill/>
          <a:ln w="9525">
            <a:noFill/>
            <a:miter lim="800000"/>
            <a:headEnd/>
            <a:tailEnd/>
          </a:ln>
        </p:spPr>
        <p:txBody>
          <a:bodyPr>
            <a:spAutoFit/>
          </a:bodyPr>
          <a:lstStyle/>
          <a:p>
            <a:r>
              <a:rPr lang="en-US" altLang="ja-JP" sz="2000" b="1">
                <a:latin typeface="Calibri" pitchFamily="34" charset="0"/>
              </a:rPr>
              <a:t>Japan ranks at 101st among 135 countries of the Global Gender Gap Index (GGI). Japan performs relatively well especially concerning health. However, </a:t>
            </a:r>
            <a:r>
              <a:rPr lang="en-US" altLang="ja-JP" sz="2000" b="1">
                <a:solidFill>
                  <a:srgbClr val="FF0000"/>
                </a:solidFill>
                <a:latin typeface="Calibri" pitchFamily="34" charset="0"/>
              </a:rPr>
              <a:t> Japanese performance in the area of</a:t>
            </a:r>
            <a:r>
              <a:rPr lang="en-US" altLang="ja-JP" sz="2000" b="1" u="sng">
                <a:solidFill>
                  <a:srgbClr val="FF0000"/>
                </a:solidFill>
                <a:latin typeface="Calibri" pitchFamily="34" charset="0"/>
              </a:rPr>
              <a:t> economic participation and opportunity </a:t>
            </a:r>
            <a:r>
              <a:rPr lang="en-US" altLang="ja-JP" sz="2000" b="1">
                <a:solidFill>
                  <a:srgbClr val="FF0000"/>
                </a:solidFill>
                <a:latin typeface="Calibri" pitchFamily="34" charset="0"/>
              </a:rPr>
              <a:t>and </a:t>
            </a:r>
            <a:r>
              <a:rPr lang="en-US" altLang="ja-JP" sz="2000" b="1" u="sng">
                <a:solidFill>
                  <a:srgbClr val="FF0000"/>
                </a:solidFill>
                <a:latin typeface="Calibri" pitchFamily="34" charset="0"/>
              </a:rPr>
              <a:t>political empowerment</a:t>
            </a:r>
            <a:r>
              <a:rPr lang="en-US" altLang="ja-JP" sz="2000" b="1">
                <a:solidFill>
                  <a:srgbClr val="FF0000"/>
                </a:solidFill>
                <a:latin typeface="Calibri" pitchFamily="34" charset="0"/>
              </a:rPr>
              <a:t> isn’t so good</a:t>
            </a:r>
            <a:r>
              <a:rPr lang="en-US" altLang="ja-JP" sz="2000" b="1">
                <a:latin typeface="Calibri" pitchFamily="34" charset="0"/>
              </a:rPr>
              <a:t>, which is the main reason that Japan is generally regarded lagging left behind other developed countries.</a:t>
            </a:r>
            <a:endParaRPr lang="ja-JP" altLang="en-US" sz="2000" b="1">
              <a:latin typeface="Calibri" pitchFamily="34" charset="0"/>
            </a:endParaRPr>
          </a:p>
        </p:txBody>
      </p:sp>
      <p:sp>
        <p:nvSpPr>
          <p:cNvPr id="86156" name="テキスト ボックス 8"/>
          <p:cNvSpPr txBox="1">
            <a:spLocks noChangeArrowheads="1"/>
          </p:cNvSpPr>
          <p:nvPr/>
        </p:nvSpPr>
        <p:spPr bwMode="auto">
          <a:xfrm>
            <a:off x="3348038" y="6550025"/>
            <a:ext cx="5340350" cy="307975"/>
          </a:xfrm>
          <a:prstGeom prst="rect">
            <a:avLst/>
          </a:prstGeom>
          <a:noFill/>
          <a:ln w="9525">
            <a:noFill/>
            <a:miter lim="800000"/>
            <a:headEnd/>
            <a:tailEnd/>
          </a:ln>
        </p:spPr>
        <p:txBody>
          <a:bodyPr>
            <a:spAutoFit/>
          </a:bodyPr>
          <a:lstStyle/>
          <a:p>
            <a:r>
              <a:rPr lang="en-US" altLang="ja-JP" sz="1400">
                <a:latin typeface="Calibri" pitchFamily="34" charset="0"/>
              </a:rPr>
              <a:t>World Economic Forum “ The Global Gender Gap Report 2012”</a:t>
            </a:r>
            <a:endParaRPr lang="ja-JP" altLang="en-US" sz="1400">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r>
              <a:rPr lang="en-US" altLang="ja-JP" dirty="0"/>
              <a:t>13</a:t>
            </a:r>
            <a:endParaRPr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a:t>16</a:t>
            </a:r>
            <a:endParaRPr lang="ja-JP" altLang="en-US" dirty="0"/>
          </a:p>
        </p:txBody>
      </p:sp>
      <p:sp>
        <p:nvSpPr>
          <p:cNvPr id="14" name="角丸四角形 13"/>
          <p:cNvSpPr/>
          <p:nvPr/>
        </p:nvSpPr>
        <p:spPr>
          <a:xfrm>
            <a:off x="273050" y="349250"/>
            <a:ext cx="8374063" cy="431800"/>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prstClr val="white"/>
                </a:solidFill>
              </a:rPr>
              <a:t>The </a:t>
            </a:r>
            <a:r>
              <a:rPr lang="en-US" altLang="ja-JP" sz="2000" b="1" dirty="0">
                <a:solidFill>
                  <a:prstClr val="white"/>
                </a:solidFill>
              </a:rPr>
              <a:t>Strategy for Rebirth of Japan (Thursday, December 22, </a:t>
            </a:r>
            <a:r>
              <a:rPr lang="en-US" altLang="ja-JP" sz="2000" b="1" dirty="0">
                <a:solidFill>
                  <a:prstClr val="white"/>
                </a:solidFill>
              </a:rPr>
              <a:t>2011)</a:t>
            </a:r>
            <a:endParaRPr lang="en-US" altLang="ja-JP" sz="2000" b="1" dirty="0">
              <a:solidFill>
                <a:prstClr val="white"/>
              </a:solidFill>
            </a:endParaRPr>
          </a:p>
        </p:txBody>
      </p:sp>
      <p:sp>
        <p:nvSpPr>
          <p:cNvPr id="87043" name="テキスト ボックス 3"/>
          <p:cNvSpPr txBox="1">
            <a:spLocks noChangeArrowheads="1"/>
          </p:cNvSpPr>
          <p:nvPr/>
        </p:nvSpPr>
        <p:spPr bwMode="auto">
          <a:xfrm>
            <a:off x="273050" y="792163"/>
            <a:ext cx="8620125" cy="400050"/>
          </a:xfrm>
          <a:prstGeom prst="rect">
            <a:avLst/>
          </a:prstGeom>
          <a:noFill/>
          <a:ln w="9525">
            <a:noFill/>
            <a:miter lim="800000"/>
            <a:headEnd/>
            <a:tailEnd/>
          </a:ln>
        </p:spPr>
        <p:txBody>
          <a:bodyPr>
            <a:spAutoFit/>
          </a:bodyPr>
          <a:lstStyle/>
          <a:p>
            <a:r>
              <a:rPr lang="en-US" altLang="ja-JP" sz="2000" b="1">
                <a:latin typeface="Calibri" pitchFamily="34" charset="0"/>
              </a:rPr>
              <a:t>- Overcoming crises and embarking on new frontiers</a:t>
            </a:r>
          </a:p>
        </p:txBody>
      </p:sp>
      <p:sp>
        <p:nvSpPr>
          <p:cNvPr id="87044" name="テキスト ボックス 7"/>
          <p:cNvSpPr txBox="1">
            <a:spLocks noChangeArrowheads="1"/>
          </p:cNvSpPr>
          <p:nvPr/>
        </p:nvSpPr>
        <p:spPr bwMode="auto">
          <a:xfrm>
            <a:off x="1111250" y="1341438"/>
            <a:ext cx="7348538" cy="830262"/>
          </a:xfrm>
          <a:prstGeom prst="rect">
            <a:avLst/>
          </a:prstGeom>
          <a:noFill/>
          <a:ln w="9525">
            <a:noFill/>
            <a:miter lim="800000"/>
            <a:headEnd/>
            <a:tailEnd/>
          </a:ln>
        </p:spPr>
        <p:txBody>
          <a:bodyPr>
            <a:spAutoFit/>
          </a:bodyPr>
          <a:lstStyle/>
          <a:p>
            <a:r>
              <a:rPr lang="en-US" altLang="ja-JP" sz="2400" b="1">
                <a:solidFill>
                  <a:srgbClr val="FF0000"/>
                </a:solidFill>
                <a:latin typeface="Calibri" pitchFamily="34" charset="0"/>
              </a:rPr>
              <a:t>Women will be in the front line </a:t>
            </a:r>
          </a:p>
          <a:p>
            <a:r>
              <a:rPr lang="en-US" altLang="ja-JP" sz="2400" b="1">
                <a:solidFill>
                  <a:srgbClr val="FF0000"/>
                </a:solidFill>
                <a:latin typeface="Calibri" pitchFamily="34" charset="0"/>
              </a:rPr>
              <a:t>as ”the greatest potential  to move Japan forwards”</a:t>
            </a:r>
            <a:endParaRPr lang="ja-JP" altLang="en-US" sz="2400">
              <a:solidFill>
                <a:srgbClr val="FF0000"/>
              </a:solidFill>
              <a:latin typeface="Calibri" pitchFamily="34" charset="0"/>
            </a:endParaRPr>
          </a:p>
        </p:txBody>
      </p:sp>
      <p:sp>
        <p:nvSpPr>
          <p:cNvPr id="87045" name="テキスト ボックス 5"/>
          <p:cNvSpPr txBox="1">
            <a:spLocks noChangeArrowheads="1"/>
          </p:cNvSpPr>
          <p:nvPr/>
        </p:nvSpPr>
        <p:spPr bwMode="auto">
          <a:xfrm>
            <a:off x="1331913" y="2565400"/>
            <a:ext cx="7127875" cy="2216150"/>
          </a:xfrm>
          <a:prstGeom prst="rect">
            <a:avLst/>
          </a:prstGeom>
          <a:noFill/>
          <a:ln w="9525">
            <a:noFill/>
            <a:miter lim="800000"/>
            <a:headEnd/>
            <a:tailEnd/>
          </a:ln>
        </p:spPr>
        <p:txBody>
          <a:bodyPr>
            <a:spAutoFit/>
          </a:bodyPr>
          <a:lstStyle/>
          <a:p>
            <a:r>
              <a:rPr lang="en-US" altLang="ja-JP" sz="2400">
                <a:solidFill>
                  <a:srgbClr val="008000"/>
                </a:solidFill>
                <a:latin typeface="Calibri" pitchFamily="34" charset="0"/>
              </a:rPr>
              <a:t>Raising female participation could provide an important boost to growth, </a:t>
            </a:r>
            <a:r>
              <a:rPr lang="en-US" altLang="ja-JP">
                <a:latin typeface="Calibri" pitchFamily="34" charset="0"/>
              </a:rPr>
              <a:t>but women face two hurdles in participating in the workforce in Japan. First, few working women start out in career-track positions, and second, many women drop out of the workforce following childbirth. To increase women’s attachment to work Japan should consider policies to reduce the gender gap in career positions and to provide better support for working mothers. </a:t>
            </a:r>
            <a:endParaRPr lang="ja-JP" altLang="en-US">
              <a:latin typeface="Calibri" pitchFamily="34" charset="0"/>
            </a:endParaRPr>
          </a:p>
        </p:txBody>
      </p:sp>
      <p:sp>
        <p:nvSpPr>
          <p:cNvPr id="87046" name="テキスト ボックス 6"/>
          <p:cNvSpPr txBox="1">
            <a:spLocks noChangeArrowheads="1"/>
          </p:cNvSpPr>
          <p:nvPr/>
        </p:nvSpPr>
        <p:spPr bwMode="auto">
          <a:xfrm>
            <a:off x="3203575" y="4959350"/>
            <a:ext cx="4248150" cy="738188"/>
          </a:xfrm>
          <a:prstGeom prst="rect">
            <a:avLst/>
          </a:prstGeom>
          <a:noFill/>
          <a:ln w="9525">
            <a:noFill/>
            <a:miter lim="800000"/>
            <a:headEnd/>
            <a:tailEnd/>
          </a:ln>
        </p:spPr>
        <p:txBody>
          <a:bodyPr>
            <a:spAutoFit/>
          </a:bodyPr>
          <a:lstStyle/>
          <a:p>
            <a:r>
              <a:rPr lang="en-US" altLang="ja-JP" sz="2400" b="1">
                <a:latin typeface="Calibri" pitchFamily="34" charset="0"/>
              </a:rPr>
              <a:t>“Can Women Save Japan?”</a:t>
            </a:r>
          </a:p>
          <a:p>
            <a:r>
              <a:rPr lang="en-US" altLang="ja-JP" b="1">
                <a:latin typeface="Calibri" pitchFamily="34" charset="0"/>
              </a:rPr>
              <a:t>Working Paper of IMF, October 15, 2012</a:t>
            </a:r>
            <a:endParaRPr lang="ja-JP" altLang="en-US" b="1">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a:solidFill>
                  <a:schemeClr val="tx1"/>
                </a:solidFill>
              </a:rPr>
              <a:t>36</a:t>
            </a:r>
          </a:p>
        </p:txBody>
      </p:sp>
      <p:sp>
        <p:nvSpPr>
          <p:cNvPr id="4" name="角丸四角形 3"/>
          <p:cNvSpPr/>
          <p:nvPr/>
        </p:nvSpPr>
        <p:spPr>
          <a:xfrm>
            <a:off x="539750" y="1628775"/>
            <a:ext cx="7920038" cy="90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400"/>
              </a:lnSpc>
              <a:spcBef>
                <a:spcPts val="600"/>
              </a:spcBef>
              <a:spcAft>
                <a:spcPts val="0"/>
              </a:spcAft>
              <a:defRPr/>
            </a:pPr>
            <a:r>
              <a:rPr lang="en-US" altLang="ja-JP" sz="2800" dirty="0"/>
              <a:t>Part4</a:t>
            </a:r>
            <a:r>
              <a:rPr lang="ja-JP" altLang="en-US" sz="2800" dirty="0"/>
              <a:t>：</a:t>
            </a:r>
            <a:r>
              <a:rPr lang="en-US" altLang="ja-JP" sz="2800" dirty="0"/>
              <a:t> </a:t>
            </a:r>
            <a:r>
              <a:rPr lang="en-US" altLang="ja-JP" sz="2800" dirty="0"/>
              <a:t>Examples </a:t>
            </a:r>
            <a:r>
              <a:rPr lang="en-US" altLang="ja-JP" sz="2800" dirty="0"/>
              <a:t>of </a:t>
            </a:r>
            <a:r>
              <a:rPr lang="en-US" altLang="ja-JP" sz="2800" dirty="0"/>
              <a:t>gender impact </a:t>
            </a:r>
            <a:r>
              <a:rPr lang="en-US" altLang="ja-JP" sz="2800" dirty="0"/>
              <a:t>assessment </a:t>
            </a:r>
            <a:endParaRPr lang="en-US" altLang="ja-JP" sz="2800" dirty="0"/>
          </a:p>
          <a:p>
            <a:pPr fontAlgn="auto">
              <a:lnSpc>
                <a:spcPts val="2400"/>
              </a:lnSpc>
              <a:spcBef>
                <a:spcPts val="600"/>
              </a:spcBef>
              <a:spcAft>
                <a:spcPts val="0"/>
              </a:spcAft>
              <a:defRPr/>
            </a:pPr>
            <a:r>
              <a:rPr lang="en-US" altLang="ja-JP" sz="2800" dirty="0"/>
              <a:t> </a:t>
            </a:r>
            <a:r>
              <a:rPr lang="en-US" altLang="ja-JP" sz="2800" dirty="0"/>
              <a:t>           and </a:t>
            </a:r>
            <a:r>
              <a:rPr lang="en-US" altLang="ja-JP" sz="2800" dirty="0"/>
              <a:t>evaluation in Japan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a:t>37</a:t>
            </a:r>
          </a:p>
        </p:txBody>
      </p:sp>
      <p:sp>
        <p:nvSpPr>
          <p:cNvPr id="7" name="角丸四角形 6"/>
          <p:cNvSpPr/>
          <p:nvPr/>
        </p:nvSpPr>
        <p:spPr>
          <a:xfrm>
            <a:off x="352425" y="476250"/>
            <a:ext cx="774858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800" dirty="0"/>
              <a:t>Contents of Part4</a:t>
            </a:r>
            <a:endParaRPr lang="ja-JP" altLang="en-US" sz="2800" dirty="0"/>
          </a:p>
        </p:txBody>
      </p:sp>
      <p:sp>
        <p:nvSpPr>
          <p:cNvPr id="89091" name="テキスト ボックス 7"/>
          <p:cNvSpPr txBox="1">
            <a:spLocks noChangeArrowheads="1"/>
          </p:cNvSpPr>
          <p:nvPr/>
        </p:nvSpPr>
        <p:spPr bwMode="auto">
          <a:xfrm>
            <a:off x="352425" y="1557338"/>
            <a:ext cx="8467725" cy="1887537"/>
          </a:xfrm>
          <a:prstGeom prst="rect">
            <a:avLst/>
          </a:prstGeom>
          <a:noFill/>
          <a:ln w="9525">
            <a:noFill/>
            <a:miter lim="800000"/>
            <a:headEnd/>
            <a:tailEnd/>
          </a:ln>
        </p:spPr>
        <p:txBody>
          <a:bodyPr>
            <a:spAutoFit/>
          </a:bodyPr>
          <a:lstStyle/>
          <a:p>
            <a:pPr>
              <a:lnSpc>
                <a:spcPts val="2800"/>
              </a:lnSpc>
            </a:pPr>
            <a:r>
              <a:rPr lang="en-US" altLang="ja-JP" sz="2000" b="1">
                <a:latin typeface="Calibri" pitchFamily="34" charset="0"/>
              </a:rPr>
              <a:t>1. Gender impact assessment and evaluation</a:t>
            </a:r>
          </a:p>
          <a:p>
            <a:pPr>
              <a:lnSpc>
                <a:spcPts val="2800"/>
              </a:lnSpc>
            </a:pPr>
            <a:endParaRPr lang="en-US" altLang="ja-JP" sz="2000" b="1">
              <a:latin typeface="Calibri" pitchFamily="34" charset="0"/>
            </a:endParaRPr>
          </a:p>
          <a:p>
            <a:pPr>
              <a:lnSpc>
                <a:spcPts val="2800"/>
              </a:lnSpc>
            </a:pPr>
            <a:r>
              <a:rPr lang="en-US" altLang="ja-JP" sz="2000" b="1">
                <a:latin typeface="Calibri" pitchFamily="34" charset="0"/>
              </a:rPr>
              <a:t>2. Measurement of Caring Responsibilities of Women and Men in Japan</a:t>
            </a:r>
          </a:p>
          <a:p>
            <a:pPr>
              <a:lnSpc>
                <a:spcPts val="2800"/>
              </a:lnSpc>
            </a:pPr>
            <a:endParaRPr lang="en-US" altLang="ja-JP" sz="2000" b="1">
              <a:latin typeface="Calibri" pitchFamily="34" charset="0"/>
            </a:endParaRPr>
          </a:p>
          <a:p>
            <a:pPr>
              <a:lnSpc>
                <a:spcPts val="2800"/>
              </a:lnSpc>
            </a:pPr>
            <a:endParaRPr lang="en-US" altLang="ja-JP" sz="2000" b="1">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スライド番号プレースホルダ 3"/>
          <p:cNvSpPr>
            <a:spLocks noGrp="1"/>
          </p:cNvSpPr>
          <p:nvPr>
            <p:ph type="sldNum" sz="quarter" idx="12"/>
          </p:nvPr>
        </p:nvSpPr>
        <p:spPr bwMode="auto">
          <a:xfrm>
            <a:off x="6642100" y="6453188"/>
            <a:ext cx="2133600" cy="404812"/>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t>38</a:t>
            </a:r>
          </a:p>
        </p:txBody>
      </p:sp>
      <p:sp>
        <p:nvSpPr>
          <p:cNvPr id="90114" name="タイトル 1"/>
          <p:cNvSpPr txBox="1">
            <a:spLocks/>
          </p:cNvSpPr>
          <p:nvPr/>
        </p:nvSpPr>
        <p:spPr bwMode="auto">
          <a:xfrm>
            <a:off x="250825" y="260350"/>
            <a:ext cx="8686800" cy="539750"/>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1</a:t>
            </a:r>
            <a:r>
              <a:rPr lang="ja-JP" altLang="en-US" sz="2200" b="1">
                <a:solidFill>
                  <a:schemeClr val="bg1"/>
                </a:solidFill>
                <a:latin typeface="Calibri" pitchFamily="34" charset="0"/>
              </a:rPr>
              <a:t>．</a:t>
            </a:r>
            <a:r>
              <a:rPr lang="en-US" altLang="ja-JP" sz="2200" b="1">
                <a:solidFill>
                  <a:schemeClr val="bg1"/>
                </a:solidFill>
                <a:latin typeface="Calibri" pitchFamily="34" charset="0"/>
              </a:rPr>
              <a:t>Gender impact assessment</a:t>
            </a:r>
            <a:endParaRPr lang="ja-JP" altLang="en-US" sz="2200" b="1">
              <a:solidFill>
                <a:schemeClr val="bg1"/>
              </a:solidFill>
              <a:latin typeface="Calibri" pitchFamily="34" charset="0"/>
            </a:endParaRPr>
          </a:p>
        </p:txBody>
      </p:sp>
      <p:sp>
        <p:nvSpPr>
          <p:cNvPr id="11" name="角丸四角形 10"/>
          <p:cNvSpPr/>
          <p:nvPr/>
        </p:nvSpPr>
        <p:spPr>
          <a:xfrm>
            <a:off x="200025" y="981075"/>
            <a:ext cx="5319713" cy="395288"/>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foundation</a:t>
            </a:r>
            <a:endParaRPr lang="en-US" altLang="ja-JP" sz="2400" dirty="0"/>
          </a:p>
        </p:txBody>
      </p:sp>
      <p:sp>
        <p:nvSpPr>
          <p:cNvPr id="14" name="Rectangle 3"/>
          <p:cNvSpPr txBox="1">
            <a:spLocks noChangeArrowheads="1"/>
          </p:cNvSpPr>
          <p:nvPr/>
        </p:nvSpPr>
        <p:spPr>
          <a:xfrm>
            <a:off x="220663" y="1484313"/>
            <a:ext cx="8542337" cy="4824412"/>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ts val="1800"/>
              </a:lnSpc>
              <a:spcBef>
                <a:spcPts val="200"/>
              </a:spcBef>
              <a:spcAft>
                <a:spcPts val="0"/>
              </a:spcAft>
              <a:buFont typeface="Arial" pitchFamily="34" charset="0"/>
              <a:buNone/>
              <a:defRPr/>
            </a:pPr>
            <a:r>
              <a:rPr lang="en-US" altLang="ja-JP" sz="2200" dirty="0" smtClean="0"/>
              <a:t>The Basic Act for Gender-Equal Society  (Article 22) stipulate the gender impact assessment (impact survey </a:t>
            </a:r>
            <a:r>
              <a:rPr lang="en-US" altLang="ja-JP" sz="2200" dirty="0"/>
              <a:t>) and </a:t>
            </a:r>
            <a:r>
              <a:rPr lang="en-US" altLang="ja-JP" sz="2200" dirty="0" smtClean="0"/>
              <a:t>statement of opinion to the Prime Minister or relevant Ministers is a task of the Council for gender equality</a:t>
            </a:r>
          </a:p>
          <a:p>
            <a:pPr marL="0" indent="0" fontAlgn="auto">
              <a:lnSpc>
                <a:spcPts val="1800"/>
              </a:lnSpc>
              <a:spcBef>
                <a:spcPts val="200"/>
              </a:spcBef>
              <a:spcAft>
                <a:spcPts val="0"/>
              </a:spcAft>
              <a:buFont typeface="Arial" pitchFamily="34" charset="0"/>
              <a:buNone/>
              <a:defRPr/>
            </a:pPr>
            <a:endParaRPr lang="en-US" altLang="ja-JP" sz="2200" dirty="0"/>
          </a:p>
          <a:p>
            <a:pPr marL="0" indent="0" fontAlgn="auto">
              <a:lnSpc>
                <a:spcPts val="1800"/>
              </a:lnSpc>
              <a:spcBef>
                <a:spcPts val="400"/>
              </a:spcBef>
              <a:spcAft>
                <a:spcPts val="600"/>
              </a:spcAft>
              <a:buFont typeface="Arial" pitchFamily="34" charset="0"/>
              <a:buNone/>
              <a:defRPr/>
            </a:pPr>
            <a:r>
              <a:rPr lang="en-US" altLang="ja-JP" sz="2200" dirty="0" smtClean="0"/>
              <a:t>The </a:t>
            </a:r>
            <a:r>
              <a:rPr lang="en-US" altLang="ja-JP" sz="2200" dirty="0"/>
              <a:t>Council shall be in charge of the following tasks: </a:t>
            </a:r>
            <a:endParaRPr lang="en-US" altLang="ja-JP" sz="2200" dirty="0" smtClean="0"/>
          </a:p>
          <a:p>
            <a:pPr fontAlgn="auto">
              <a:lnSpc>
                <a:spcPts val="1800"/>
              </a:lnSpc>
              <a:spcBef>
                <a:spcPts val="400"/>
              </a:spcBef>
              <a:spcAft>
                <a:spcPts val="0"/>
              </a:spcAft>
              <a:buFont typeface="Wingdings" pitchFamily="2" charset="2"/>
              <a:buChar char="p"/>
              <a:defRPr/>
            </a:pPr>
            <a:r>
              <a:rPr lang="en-US" altLang="ja-JP" sz="2200" dirty="0" smtClean="0"/>
              <a:t>In </a:t>
            </a:r>
            <a:r>
              <a:rPr lang="en-US" altLang="ja-JP" sz="2200" dirty="0"/>
              <a:t>addition to the task referred to in the preceding item, </a:t>
            </a:r>
            <a:r>
              <a:rPr lang="en-US" altLang="ja-JP" sz="2200" b="1" dirty="0"/>
              <a:t>to study and deliberate on basic and comprehensive policies and important matters with regard to promotion of formation of a Gender-Equal Society in response to the consultation by the Prime Minister or other respective Ministers concerned</a:t>
            </a:r>
            <a:r>
              <a:rPr lang="en-US" altLang="ja-JP" sz="2200" dirty="0"/>
              <a:t>.</a:t>
            </a:r>
          </a:p>
          <a:p>
            <a:pPr fontAlgn="auto">
              <a:lnSpc>
                <a:spcPts val="1800"/>
              </a:lnSpc>
              <a:spcBef>
                <a:spcPts val="400"/>
              </a:spcBef>
              <a:spcAft>
                <a:spcPts val="0"/>
              </a:spcAft>
              <a:buFont typeface="Wingdings" pitchFamily="2" charset="2"/>
              <a:buChar char="p"/>
              <a:defRPr/>
            </a:pPr>
            <a:r>
              <a:rPr lang="en-US" altLang="ja-JP" sz="2200" b="1" dirty="0" smtClean="0"/>
              <a:t> </a:t>
            </a:r>
            <a:r>
              <a:rPr lang="en-US" altLang="ja-JP" sz="2200" b="1" dirty="0" smtClean="0">
                <a:solidFill>
                  <a:srgbClr val="FF0000"/>
                </a:solidFill>
              </a:rPr>
              <a:t>The Council </a:t>
            </a:r>
            <a:r>
              <a:rPr lang="en-US" altLang="ja-JP" sz="2200" b="1" dirty="0">
                <a:solidFill>
                  <a:srgbClr val="FF0000"/>
                </a:solidFill>
              </a:rPr>
              <a:t>may submit its opinions to the Prime Minister or other respective Ministers concerned </a:t>
            </a:r>
            <a:r>
              <a:rPr lang="en-US" altLang="ja-JP" sz="2200" dirty="0"/>
              <a:t>with regard to the matters stipulated in the preceding paragraph</a:t>
            </a:r>
            <a:r>
              <a:rPr lang="en-US" altLang="ja-JP" sz="2200" dirty="0" smtClean="0"/>
              <a:t>.</a:t>
            </a:r>
          </a:p>
          <a:p>
            <a:pPr fontAlgn="auto">
              <a:lnSpc>
                <a:spcPts val="1800"/>
              </a:lnSpc>
              <a:spcBef>
                <a:spcPts val="400"/>
              </a:spcBef>
              <a:spcAft>
                <a:spcPts val="0"/>
              </a:spcAft>
              <a:buFont typeface="Wingdings" pitchFamily="2" charset="2"/>
              <a:buChar char="p"/>
              <a:defRPr/>
            </a:pPr>
            <a:r>
              <a:rPr lang="en-US" altLang="ja-JP" sz="2200" dirty="0" smtClean="0"/>
              <a:t>Monitoring </a:t>
            </a:r>
            <a:r>
              <a:rPr lang="en-US" altLang="ja-JP" sz="2200" dirty="0"/>
              <a:t>of the state of implementation of government policies for promoting the establishment of a gender equal society, </a:t>
            </a:r>
            <a:r>
              <a:rPr lang="en-US" altLang="ja-JP" sz="2200" b="1" dirty="0">
                <a:solidFill>
                  <a:srgbClr val="FF0000"/>
                </a:solidFill>
              </a:rPr>
              <a:t>conduction of </a:t>
            </a:r>
            <a:r>
              <a:rPr lang="en-US" altLang="ja-JP" sz="2200" b="1" u="sng" dirty="0">
                <a:solidFill>
                  <a:srgbClr val="FF0000"/>
                </a:solidFill>
              </a:rPr>
              <a:t>impact surveys </a:t>
            </a:r>
            <a:r>
              <a:rPr lang="en-US" altLang="ja-JP" sz="2200" b="1" dirty="0">
                <a:solidFill>
                  <a:srgbClr val="FF0000"/>
                </a:solidFill>
              </a:rPr>
              <a:t>to determine the effect of these government policies on the establishment of a gender equal society </a:t>
            </a:r>
            <a:r>
              <a:rPr lang="en-US" altLang="ja-JP" sz="2200" dirty="0"/>
              <a:t>and </a:t>
            </a:r>
            <a:r>
              <a:rPr lang="en-US" altLang="ja-JP" sz="2200" b="1" dirty="0">
                <a:solidFill>
                  <a:srgbClr val="FF0000"/>
                </a:solidFill>
              </a:rPr>
              <a:t>when deemed necessary, </a:t>
            </a:r>
            <a:r>
              <a:rPr lang="en-US" altLang="ja-JP" sz="2200" b="1" u="sng" dirty="0">
                <a:solidFill>
                  <a:srgbClr val="FF0000"/>
                </a:solidFill>
              </a:rPr>
              <a:t>statement of opinions to the Prime Minister or relevant Ministers.</a:t>
            </a:r>
          </a:p>
          <a:p>
            <a:pPr marL="0" indent="0" fontAlgn="auto">
              <a:spcBef>
                <a:spcPct val="40000"/>
              </a:spcBef>
              <a:spcAft>
                <a:spcPts val="0"/>
              </a:spcAft>
              <a:buFont typeface="Arial" pitchFamily="34" charset="0"/>
              <a:buNone/>
              <a:defRPr/>
            </a:pPr>
            <a:endParaRPr lang="en-US" altLang="ja-JP" sz="2200" dirty="0" smtClean="0"/>
          </a:p>
        </p:txBody>
      </p:sp>
      <p:sp>
        <p:nvSpPr>
          <p:cNvPr id="2" name="正方形/長方形 1"/>
          <p:cNvSpPr/>
          <p:nvPr/>
        </p:nvSpPr>
        <p:spPr>
          <a:xfrm>
            <a:off x="157163" y="2565400"/>
            <a:ext cx="8569325" cy="3870325"/>
          </a:xfrm>
          <a:prstGeom prst="rect">
            <a:avLst/>
          </a:pr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t>38</a:t>
            </a:r>
          </a:p>
        </p:txBody>
      </p:sp>
      <p:sp>
        <p:nvSpPr>
          <p:cNvPr id="91138" name="Rectangle 3"/>
          <p:cNvSpPr>
            <a:spLocks noGrp="1" noChangeArrowheads="1"/>
          </p:cNvSpPr>
          <p:nvPr>
            <p:ph type="body" idx="4294967295"/>
          </p:nvPr>
        </p:nvSpPr>
        <p:spPr>
          <a:xfrm>
            <a:off x="684213" y="1666875"/>
            <a:ext cx="8135937" cy="4824413"/>
          </a:xfrm>
        </p:spPr>
        <p:txBody>
          <a:bodyPr/>
          <a:lstStyle/>
          <a:p>
            <a:pPr>
              <a:spcBef>
                <a:spcPct val="40000"/>
              </a:spcBef>
            </a:pPr>
            <a:r>
              <a:rPr lang="en-US" altLang="ja-JP" sz="2600" smtClean="0"/>
              <a:t>“Comprehensive Survey of Living Conditions”</a:t>
            </a:r>
          </a:p>
          <a:p>
            <a:pPr>
              <a:spcBef>
                <a:spcPct val="0"/>
              </a:spcBef>
              <a:buFont typeface="Wingdings" pitchFamily="2" charset="2"/>
              <a:buNone/>
            </a:pPr>
            <a:r>
              <a:rPr lang="en-US" altLang="ja-JP" sz="2600" smtClean="0"/>
              <a:t>                                                   (</a:t>
            </a:r>
            <a:r>
              <a:rPr lang="en-US" altLang="ja-JP" sz="2600" u="sng" smtClean="0">
                <a:solidFill>
                  <a:srgbClr val="FF0000"/>
                </a:solidFill>
              </a:rPr>
              <a:t>every 3 years</a:t>
            </a:r>
            <a:r>
              <a:rPr lang="en-US" altLang="ja-JP" sz="2600" u="sng" smtClean="0"/>
              <a:t>)</a:t>
            </a:r>
            <a:endParaRPr lang="ja-JP" altLang="en-US" sz="2600" smtClean="0"/>
          </a:p>
          <a:p>
            <a:pPr>
              <a:spcBef>
                <a:spcPct val="40000"/>
              </a:spcBef>
            </a:pPr>
            <a:r>
              <a:rPr lang="en-US" altLang="ja-JP" sz="2600" smtClean="0"/>
              <a:t>“</a:t>
            </a:r>
            <a:r>
              <a:rPr lang="en-US" altLang="en-US" sz="2600" smtClean="0">
                <a:ea typeface="ＭＳ Ｐゴシック" pitchFamily="34" charset="-128"/>
              </a:rPr>
              <a:t>Survey of Long-term Care Benefit Expenditures</a:t>
            </a:r>
            <a:r>
              <a:rPr lang="en-US" altLang="ja-JP" sz="2600" smtClean="0"/>
              <a:t>”</a:t>
            </a:r>
            <a:r>
              <a:rPr lang="en-US" altLang="ja-JP" smtClean="0"/>
              <a:t>                                                              </a:t>
            </a:r>
          </a:p>
          <a:p>
            <a:pPr>
              <a:spcBef>
                <a:spcPct val="0"/>
              </a:spcBef>
              <a:buFont typeface="Wingdings" pitchFamily="2" charset="2"/>
              <a:buNone/>
            </a:pPr>
            <a:r>
              <a:rPr lang="en-US" altLang="ja-JP" sz="2600" smtClean="0"/>
              <a:t>                                                   (</a:t>
            </a:r>
            <a:r>
              <a:rPr lang="en-US" altLang="ja-JP" sz="2600" u="sng" smtClean="0">
                <a:solidFill>
                  <a:srgbClr val="FF0000"/>
                </a:solidFill>
              </a:rPr>
              <a:t>monthly</a:t>
            </a:r>
            <a:r>
              <a:rPr lang="en-US" altLang="ja-JP" sz="2600" smtClean="0"/>
              <a:t>)</a:t>
            </a:r>
            <a:endParaRPr lang="ja-JP" altLang="en-US" sz="2600" smtClean="0"/>
          </a:p>
          <a:p>
            <a:pPr lvl="4">
              <a:spcBef>
                <a:spcPct val="0"/>
              </a:spcBef>
              <a:buFont typeface="Wingdings" pitchFamily="2" charset="2"/>
              <a:buChar char="Ø"/>
            </a:pPr>
            <a:r>
              <a:rPr lang="en-US" altLang="ja-JP" sz="2200" smtClean="0"/>
              <a:t>Ministry of Health, Labour and Welfare</a:t>
            </a:r>
          </a:p>
          <a:p>
            <a:pPr>
              <a:spcBef>
                <a:spcPts val="2400"/>
              </a:spcBef>
            </a:pPr>
            <a:r>
              <a:rPr lang="en-US" altLang="ja-JP" sz="2600" smtClean="0"/>
              <a:t>“Survey on Time Use and Leisure Activities”</a:t>
            </a:r>
          </a:p>
          <a:p>
            <a:pPr>
              <a:lnSpc>
                <a:spcPts val="125"/>
              </a:lnSpc>
              <a:spcBef>
                <a:spcPts val="1800"/>
              </a:spcBef>
              <a:buFont typeface="Wingdings" pitchFamily="2" charset="2"/>
              <a:buNone/>
            </a:pPr>
            <a:r>
              <a:rPr lang="en-US" altLang="ja-JP" sz="2600" smtClean="0"/>
              <a:t>                                                   (</a:t>
            </a:r>
            <a:r>
              <a:rPr lang="en-US" altLang="ja-JP" sz="2600" u="sng" smtClean="0">
                <a:solidFill>
                  <a:srgbClr val="FF0000"/>
                </a:solidFill>
              </a:rPr>
              <a:t>every 5 years</a:t>
            </a:r>
            <a:r>
              <a:rPr lang="en-US" altLang="ja-JP" sz="2600" smtClean="0"/>
              <a:t>)</a:t>
            </a:r>
          </a:p>
          <a:p>
            <a:pPr lvl="4">
              <a:lnSpc>
                <a:spcPts val="2800"/>
              </a:lnSpc>
              <a:spcBef>
                <a:spcPts val="600"/>
              </a:spcBef>
              <a:buFont typeface="Wingdings" pitchFamily="2" charset="2"/>
              <a:buChar char="Ø"/>
            </a:pPr>
            <a:r>
              <a:rPr lang="en-US" altLang="ja-JP" sz="2200" smtClean="0"/>
              <a:t>Ministry of Internal Affairs and Communications”</a:t>
            </a:r>
          </a:p>
          <a:p>
            <a:pPr>
              <a:spcBef>
                <a:spcPts val="1200"/>
              </a:spcBef>
            </a:pPr>
            <a:r>
              <a:rPr lang="en-US" altLang="ja-JP" sz="2600" smtClean="0"/>
              <a:t>“Survey on Independent Life of Elderly”</a:t>
            </a:r>
          </a:p>
          <a:p>
            <a:pPr>
              <a:lnSpc>
                <a:spcPts val="2800"/>
              </a:lnSpc>
              <a:spcBef>
                <a:spcPct val="0"/>
              </a:spcBef>
              <a:buFont typeface="Wingdings" pitchFamily="2" charset="2"/>
              <a:buNone/>
            </a:pPr>
            <a:r>
              <a:rPr lang="en-US" altLang="ja-JP" sz="2600" smtClean="0"/>
              <a:t>                                                  </a:t>
            </a:r>
            <a:r>
              <a:rPr lang="ja-JP" altLang="en-US" sz="2600" smtClean="0"/>
              <a:t>（</a:t>
            </a:r>
            <a:r>
              <a:rPr lang="en-US" altLang="ja-JP" sz="2600" u="sng" smtClean="0">
                <a:solidFill>
                  <a:srgbClr val="FF0000"/>
                </a:solidFill>
              </a:rPr>
              <a:t>2008, ad hoc</a:t>
            </a:r>
            <a:r>
              <a:rPr lang="ja-JP" altLang="en-US" sz="2600" smtClean="0"/>
              <a:t>）</a:t>
            </a:r>
          </a:p>
          <a:p>
            <a:pPr lvl="4">
              <a:lnSpc>
                <a:spcPts val="2200"/>
              </a:lnSpc>
              <a:spcBef>
                <a:spcPct val="0"/>
              </a:spcBef>
              <a:buFont typeface="Wingdings" pitchFamily="2" charset="2"/>
              <a:buChar char="Ø"/>
            </a:pPr>
            <a:r>
              <a:rPr lang="en-US" altLang="ja-JP" sz="2200" smtClean="0"/>
              <a:t>Cabinet Office</a:t>
            </a:r>
          </a:p>
        </p:txBody>
      </p:sp>
      <p:sp>
        <p:nvSpPr>
          <p:cNvPr id="91139" name="タイトル 1"/>
          <p:cNvSpPr txBox="1">
            <a:spLocks/>
          </p:cNvSpPr>
          <p:nvPr/>
        </p:nvSpPr>
        <p:spPr bwMode="auto">
          <a:xfrm>
            <a:off x="250825" y="260350"/>
            <a:ext cx="8686800" cy="539750"/>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2</a:t>
            </a:r>
            <a:r>
              <a:rPr lang="ja-JP" altLang="en-US" sz="2200" b="1">
                <a:solidFill>
                  <a:schemeClr val="bg1"/>
                </a:solidFill>
                <a:latin typeface="Calibri" pitchFamily="34" charset="0"/>
              </a:rPr>
              <a:t>．</a:t>
            </a:r>
            <a:r>
              <a:rPr lang="en-US" altLang="ja-JP" sz="2200" b="1">
                <a:solidFill>
                  <a:schemeClr val="bg1"/>
                </a:solidFill>
                <a:latin typeface="Calibri" pitchFamily="34" charset="0"/>
              </a:rPr>
              <a:t>Measurement of Caring Responsibilities of Women and Men in Japan</a:t>
            </a:r>
            <a:endParaRPr lang="ja-JP" altLang="en-US" sz="2200" b="1">
              <a:solidFill>
                <a:schemeClr val="bg1"/>
              </a:solidFill>
              <a:latin typeface="Calibri" pitchFamily="34" charset="0"/>
            </a:endParaRPr>
          </a:p>
        </p:txBody>
      </p:sp>
      <p:sp>
        <p:nvSpPr>
          <p:cNvPr id="6" name="角丸四角形 5"/>
          <p:cNvSpPr/>
          <p:nvPr/>
        </p:nvSpPr>
        <p:spPr>
          <a:xfrm>
            <a:off x="539750" y="1628775"/>
            <a:ext cx="75612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40000"/>
              </a:spcBef>
              <a:spcAft>
                <a:spcPts val="0"/>
              </a:spcAft>
              <a:defRPr/>
            </a:pPr>
            <a:r>
              <a:rPr lang="en-US" altLang="ja-JP" sz="2400" dirty="0"/>
              <a:t>“Comprehensive Survey of Living Conditions”</a:t>
            </a:r>
          </a:p>
        </p:txBody>
      </p:sp>
      <p:sp>
        <p:nvSpPr>
          <p:cNvPr id="7" name="角丸四角形 6"/>
          <p:cNvSpPr/>
          <p:nvPr/>
        </p:nvSpPr>
        <p:spPr>
          <a:xfrm>
            <a:off x="539750" y="2747963"/>
            <a:ext cx="75612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40000"/>
              </a:spcBef>
              <a:spcAft>
                <a:spcPts val="0"/>
              </a:spcAft>
              <a:defRPr/>
            </a:pPr>
            <a:r>
              <a:rPr lang="en-US" altLang="ja-JP" sz="2400" dirty="0"/>
              <a:t>“Survey of Long-term Care Benefit Expenditures” </a:t>
            </a:r>
          </a:p>
        </p:txBody>
      </p:sp>
      <p:sp>
        <p:nvSpPr>
          <p:cNvPr id="8" name="角丸四角形 7"/>
          <p:cNvSpPr/>
          <p:nvPr/>
        </p:nvSpPr>
        <p:spPr>
          <a:xfrm>
            <a:off x="522288" y="4149725"/>
            <a:ext cx="7561262"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2400"/>
              </a:spcBef>
              <a:spcAft>
                <a:spcPts val="0"/>
              </a:spcAft>
              <a:defRPr/>
            </a:pPr>
            <a:r>
              <a:rPr lang="en-US" altLang="ja-JP" sz="2400" dirty="0"/>
              <a:t>“Survey on Time Use and Leisure Activities”</a:t>
            </a:r>
          </a:p>
        </p:txBody>
      </p:sp>
      <p:sp>
        <p:nvSpPr>
          <p:cNvPr id="9" name="角丸四角形 8"/>
          <p:cNvSpPr/>
          <p:nvPr/>
        </p:nvSpPr>
        <p:spPr>
          <a:xfrm>
            <a:off x="539750" y="5411788"/>
            <a:ext cx="7561263"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2400"/>
              </a:spcBef>
              <a:spcAft>
                <a:spcPts val="0"/>
              </a:spcAft>
              <a:defRPr/>
            </a:pPr>
            <a:r>
              <a:rPr lang="en-US" altLang="ja-JP" sz="2400" dirty="0"/>
              <a:t>“Survey on Independent Life of Elderly”</a:t>
            </a:r>
          </a:p>
        </p:txBody>
      </p:sp>
      <p:sp>
        <p:nvSpPr>
          <p:cNvPr id="11" name="角丸四角形 10"/>
          <p:cNvSpPr/>
          <p:nvPr/>
        </p:nvSpPr>
        <p:spPr>
          <a:xfrm>
            <a:off x="250825" y="909638"/>
            <a:ext cx="5321300" cy="3968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Main Surveys regarding Caring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84213" y="1052513"/>
            <a:ext cx="6538912" cy="287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Respect for the human rights of women and men</a:t>
            </a:r>
            <a:endParaRPr lang="ja-JP" altLang="en-US" b="1" dirty="0">
              <a:solidFill>
                <a:prstClr val="white"/>
              </a:solidFill>
            </a:endParaRPr>
          </a:p>
        </p:txBody>
      </p:sp>
      <p:sp>
        <p:nvSpPr>
          <p:cNvPr id="7" name="角丸四角形 6"/>
          <p:cNvSpPr/>
          <p:nvPr/>
        </p:nvSpPr>
        <p:spPr>
          <a:xfrm>
            <a:off x="706438" y="1470025"/>
            <a:ext cx="6516687"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Consideration of social systems or practices</a:t>
            </a:r>
            <a:endParaRPr lang="ja-JP" altLang="en-US" b="1" dirty="0">
              <a:solidFill>
                <a:prstClr val="white"/>
              </a:solidFill>
            </a:endParaRPr>
          </a:p>
        </p:txBody>
      </p:sp>
      <p:sp>
        <p:nvSpPr>
          <p:cNvPr id="8" name="角丸四角形 7"/>
          <p:cNvSpPr/>
          <p:nvPr/>
        </p:nvSpPr>
        <p:spPr>
          <a:xfrm>
            <a:off x="711200" y="1895475"/>
            <a:ext cx="6511925" cy="295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Joint participation in planning and deciding policies, etc.</a:t>
            </a:r>
            <a:endParaRPr lang="ja-JP" altLang="en-US" b="1" dirty="0">
              <a:solidFill>
                <a:prstClr val="white"/>
              </a:solidFill>
            </a:endParaRPr>
          </a:p>
        </p:txBody>
      </p:sp>
      <p:sp>
        <p:nvSpPr>
          <p:cNvPr id="9" name="角丸四角形 8"/>
          <p:cNvSpPr/>
          <p:nvPr/>
        </p:nvSpPr>
        <p:spPr>
          <a:xfrm>
            <a:off x="403225" y="476250"/>
            <a:ext cx="7993063" cy="3603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srgbClr val="FF0000"/>
                </a:solidFill>
              </a:rPr>
              <a:t>5 Pillars (</a:t>
            </a:r>
            <a:r>
              <a:rPr lang="en-US" altLang="ja-JP" sz="2100" b="1" dirty="0">
                <a:solidFill>
                  <a:srgbClr val="FF0000"/>
                </a:solidFill>
              </a:rPr>
              <a:t>principles</a:t>
            </a:r>
            <a:r>
              <a:rPr lang="en-US" altLang="ja-JP" sz="2000" b="1" dirty="0">
                <a:solidFill>
                  <a:srgbClr val="FF0000"/>
                </a:solidFill>
              </a:rPr>
              <a:t>) </a:t>
            </a:r>
            <a:r>
              <a:rPr lang="en-US" altLang="ja-JP" b="1" dirty="0">
                <a:solidFill>
                  <a:prstClr val="white"/>
                </a:solidFill>
              </a:rPr>
              <a:t>Regarding the Creation of a Gender-equal Society</a:t>
            </a:r>
            <a:endParaRPr lang="en-US" altLang="ja-JP" b="1" dirty="0">
              <a:solidFill>
                <a:prstClr val="white"/>
              </a:solidFill>
            </a:endParaRPr>
          </a:p>
        </p:txBody>
      </p:sp>
      <p:sp>
        <p:nvSpPr>
          <p:cNvPr id="10" name="角丸四角形 9"/>
          <p:cNvSpPr/>
          <p:nvPr/>
        </p:nvSpPr>
        <p:spPr>
          <a:xfrm>
            <a:off x="706438" y="2349500"/>
            <a:ext cx="6516687"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Compatibility of activities in family life and other activities</a:t>
            </a:r>
            <a:endParaRPr lang="ja-JP" altLang="en-US" b="1" dirty="0">
              <a:solidFill>
                <a:prstClr val="white"/>
              </a:solidFill>
            </a:endParaRPr>
          </a:p>
        </p:txBody>
      </p:sp>
      <p:sp>
        <p:nvSpPr>
          <p:cNvPr id="11" name="角丸四角形 10"/>
          <p:cNvSpPr/>
          <p:nvPr/>
        </p:nvSpPr>
        <p:spPr>
          <a:xfrm>
            <a:off x="684213" y="2781300"/>
            <a:ext cx="6611937"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International cooperation</a:t>
            </a:r>
            <a:endParaRPr lang="ja-JP" altLang="en-US" b="1" dirty="0">
              <a:solidFill>
                <a:prstClr val="white"/>
              </a:solidFill>
            </a:endParaRPr>
          </a:p>
        </p:txBody>
      </p:sp>
      <p:sp>
        <p:nvSpPr>
          <p:cNvPr id="12" name="角丸四角形 11"/>
          <p:cNvSpPr/>
          <p:nvPr/>
        </p:nvSpPr>
        <p:spPr>
          <a:xfrm>
            <a:off x="419100" y="3500438"/>
            <a:ext cx="7993063" cy="360362"/>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100" b="1" dirty="0">
                <a:solidFill>
                  <a:srgbClr val="FF0000"/>
                </a:solidFill>
              </a:rPr>
              <a:t>Roles</a:t>
            </a:r>
            <a:r>
              <a:rPr lang="en-US" altLang="ja-JP" b="1" dirty="0">
                <a:solidFill>
                  <a:prstClr val="white"/>
                </a:solidFill>
              </a:rPr>
              <a:t> of the State, Local Governments and Citizens</a:t>
            </a:r>
            <a:endParaRPr lang="en-US" altLang="ja-JP" b="1" dirty="0">
              <a:solidFill>
                <a:prstClr val="white"/>
              </a:solidFill>
            </a:endParaRPr>
          </a:p>
        </p:txBody>
      </p:sp>
      <p:sp>
        <p:nvSpPr>
          <p:cNvPr id="32776" name="スライド番号プレースホルダー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ja-JP" altLang="en-US">
                <a:solidFill>
                  <a:srgbClr val="898989"/>
                </a:solidFill>
              </a:rPr>
              <a:t>９</a:t>
            </a:r>
          </a:p>
        </p:txBody>
      </p:sp>
      <p:grpSp>
        <p:nvGrpSpPr>
          <p:cNvPr id="28" name="グループ化 27"/>
          <p:cNvGrpSpPr>
            <a:grpSpLocks/>
          </p:cNvGrpSpPr>
          <p:nvPr/>
        </p:nvGrpSpPr>
        <p:grpSpPr bwMode="auto">
          <a:xfrm>
            <a:off x="493713" y="5876925"/>
            <a:ext cx="1446212" cy="576263"/>
            <a:chOff x="493089" y="5877272"/>
            <a:chExt cx="1447273" cy="576064"/>
          </a:xfrm>
        </p:grpSpPr>
        <p:sp>
          <p:nvSpPr>
            <p:cNvPr id="20" name="ホームベース 19"/>
            <p:cNvSpPr/>
            <p:nvPr/>
          </p:nvSpPr>
          <p:spPr>
            <a:xfrm>
              <a:off x="494677" y="5910598"/>
              <a:ext cx="1445685" cy="468150"/>
            </a:xfrm>
            <a:prstGeom prst="homePlate">
              <a:avLst>
                <a:gd name="adj" fmla="val 52326"/>
              </a:avLst>
            </a:prstGeom>
            <a:gradFill flip="none" rotWithShape="1">
              <a:gsLst>
                <a:gs pos="0">
                  <a:schemeClr val="accent1"/>
                </a:gs>
                <a:gs pos="69000">
                  <a:schemeClr val="accent1">
                    <a:tint val="44500"/>
                    <a:satMod val="160000"/>
                  </a:schemeClr>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角丸四角形 17"/>
            <p:cNvSpPr/>
            <p:nvPr/>
          </p:nvSpPr>
          <p:spPr>
            <a:xfrm>
              <a:off x="493089" y="5877272"/>
              <a:ext cx="1345598" cy="576064"/>
            </a:xfrm>
            <a:prstGeom prst="roundRect">
              <a:avLst>
                <a:gd name="adj" fmla="val 223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srgbClr val="002060"/>
                  </a:solidFill>
                </a:rPr>
                <a:t>Citizens:</a:t>
              </a:r>
              <a:endParaRPr lang="ja-JP" altLang="en-US" sz="2000" b="1" dirty="0">
                <a:solidFill>
                  <a:srgbClr val="002060"/>
                </a:solidFill>
              </a:endParaRPr>
            </a:p>
          </p:txBody>
        </p:sp>
      </p:grpSp>
      <p:grpSp>
        <p:nvGrpSpPr>
          <p:cNvPr id="27" name="グループ化 26"/>
          <p:cNvGrpSpPr>
            <a:grpSpLocks/>
          </p:cNvGrpSpPr>
          <p:nvPr/>
        </p:nvGrpSpPr>
        <p:grpSpPr bwMode="auto">
          <a:xfrm>
            <a:off x="395288" y="4702175"/>
            <a:ext cx="1728787" cy="1100138"/>
            <a:chOff x="395659" y="4702630"/>
            <a:chExt cx="1728069" cy="1098901"/>
          </a:xfrm>
        </p:grpSpPr>
        <p:sp>
          <p:nvSpPr>
            <p:cNvPr id="19" name="ホームベース 18"/>
            <p:cNvSpPr/>
            <p:nvPr/>
          </p:nvSpPr>
          <p:spPr>
            <a:xfrm>
              <a:off x="465480" y="4742273"/>
              <a:ext cx="1547169" cy="1059258"/>
            </a:xfrm>
            <a:prstGeom prst="homePlate">
              <a:avLst>
                <a:gd name="adj" fmla="val 33566"/>
              </a:avLst>
            </a:prstGeom>
            <a:gradFill flip="none" rotWithShape="1">
              <a:gsLst>
                <a:gs pos="0">
                  <a:schemeClr val="accent1"/>
                </a:gs>
                <a:gs pos="69000">
                  <a:schemeClr val="accent1">
                    <a:tint val="44500"/>
                    <a:satMod val="160000"/>
                  </a:schemeClr>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角丸四角形 16"/>
            <p:cNvSpPr/>
            <p:nvPr/>
          </p:nvSpPr>
          <p:spPr>
            <a:xfrm>
              <a:off x="395659" y="4702630"/>
              <a:ext cx="1728069" cy="10275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srgbClr val="002060"/>
                  </a:solidFill>
                </a:rPr>
                <a:t>Local governments</a:t>
              </a:r>
              <a:endParaRPr lang="ja-JP" altLang="en-US" sz="2000" b="1" dirty="0">
                <a:solidFill>
                  <a:srgbClr val="002060"/>
                </a:solidFill>
              </a:endParaRPr>
            </a:p>
          </p:txBody>
        </p:sp>
      </p:grpSp>
      <p:grpSp>
        <p:nvGrpSpPr>
          <p:cNvPr id="26" name="グループ化 25"/>
          <p:cNvGrpSpPr>
            <a:grpSpLocks/>
          </p:cNvGrpSpPr>
          <p:nvPr/>
        </p:nvGrpSpPr>
        <p:grpSpPr bwMode="auto">
          <a:xfrm>
            <a:off x="446088" y="4095750"/>
            <a:ext cx="1544637" cy="508000"/>
            <a:chOff x="445452" y="4095112"/>
            <a:chExt cx="1545146" cy="508383"/>
          </a:xfrm>
        </p:grpSpPr>
        <p:sp>
          <p:nvSpPr>
            <p:cNvPr id="5" name="ホームベース 4"/>
            <p:cNvSpPr/>
            <p:nvPr/>
          </p:nvSpPr>
          <p:spPr>
            <a:xfrm>
              <a:off x="445452" y="4095112"/>
              <a:ext cx="1545146" cy="508383"/>
            </a:xfrm>
            <a:prstGeom prst="homePlate">
              <a:avLst/>
            </a:prstGeom>
            <a:gradFill flip="none" rotWithShape="1">
              <a:gsLst>
                <a:gs pos="0">
                  <a:schemeClr val="accent1"/>
                </a:gs>
                <a:gs pos="69000">
                  <a:schemeClr val="accent1">
                    <a:tint val="44500"/>
                    <a:satMod val="160000"/>
                  </a:schemeClr>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角丸四角形 15"/>
            <p:cNvSpPr/>
            <p:nvPr/>
          </p:nvSpPr>
          <p:spPr>
            <a:xfrm>
              <a:off x="445452" y="4095112"/>
              <a:ext cx="1345055" cy="5083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solidFill>
                    <a:schemeClr val="tx2">
                      <a:lumMod val="75000"/>
                    </a:schemeClr>
                  </a:solidFill>
                </a:rPr>
                <a:t>The state</a:t>
              </a:r>
              <a:endParaRPr lang="ja-JP" altLang="en-US" sz="2000" b="1" dirty="0">
                <a:solidFill>
                  <a:schemeClr val="tx2">
                    <a:lumMod val="75000"/>
                  </a:schemeClr>
                </a:solidFill>
              </a:endParaRPr>
            </a:p>
          </p:txBody>
        </p:sp>
      </p:grpSp>
      <p:sp>
        <p:nvSpPr>
          <p:cNvPr id="21" name="山形 20"/>
          <p:cNvSpPr/>
          <p:nvPr/>
        </p:nvSpPr>
        <p:spPr>
          <a:xfrm>
            <a:off x="1816100" y="4060825"/>
            <a:ext cx="909638" cy="574675"/>
          </a:xfrm>
          <a:prstGeom prst="chevron">
            <a:avLst/>
          </a:prstGeom>
          <a:gradFill>
            <a:gsLst>
              <a:gs pos="79000">
                <a:schemeClr val="accent1">
                  <a:lumMod val="40000"/>
                  <a:lumOff val="60000"/>
                </a:schemeClr>
              </a:gs>
              <a:gs pos="100000">
                <a:schemeClr val="accent1"/>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3" name="角丸四角形 12"/>
          <p:cNvSpPr/>
          <p:nvPr/>
        </p:nvSpPr>
        <p:spPr>
          <a:xfrm>
            <a:off x="2301875" y="4062413"/>
            <a:ext cx="6302375"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-formulation of the Basic Plan</a:t>
            </a:r>
          </a:p>
          <a:p>
            <a:pPr fontAlgn="auto">
              <a:spcBef>
                <a:spcPts val="0"/>
              </a:spcBef>
              <a:spcAft>
                <a:spcPts val="0"/>
              </a:spcAft>
              <a:defRPr/>
            </a:pPr>
            <a:r>
              <a:rPr lang="en-US" altLang="ja-JP" b="1" dirty="0">
                <a:solidFill>
                  <a:prstClr val="white"/>
                </a:solidFill>
              </a:rPr>
              <a:t>-comprehensive formulation and implementation of policies</a:t>
            </a:r>
            <a:endParaRPr lang="ja-JP" altLang="en-US" b="1" dirty="0">
              <a:solidFill>
                <a:prstClr val="white"/>
              </a:solidFill>
            </a:endParaRPr>
          </a:p>
        </p:txBody>
      </p:sp>
      <p:sp>
        <p:nvSpPr>
          <p:cNvPr id="22" name="山形 21"/>
          <p:cNvSpPr/>
          <p:nvPr/>
        </p:nvSpPr>
        <p:spPr>
          <a:xfrm>
            <a:off x="1752600" y="4732338"/>
            <a:ext cx="1414463" cy="1079500"/>
          </a:xfrm>
          <a:prstGeom prst="chevron">
            <a:avLst>
              <a:gd name="adj" fmla="val 33874"/>
            </a:avLst>
          </a:prstGeom>
          <a:gradFill>
            <a:gsLst>
              <a:gs pos="79000">
                <a:schemeClr val="accent1">
                  <a:lumMod val="40000"/>
                  <a:lumOff val="60000"/>
                </a:schemeClr>
              </a:gs>
              <a:gs pos="100000">
                <a:schemeClr val="accent1"/>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4" name="角丸四角形 13"/>
          <p:cNvSpPr/>
          <p:nvPr/>
        </p:nvSpPr>
        <p:spPr>
          <a:xfrm>
            <a:off x="2449513" y="4722813"/>
            <a:ext cx="6154737" cy="1079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-implementation of policies pursuant to the basic policies</a:t>
            </a:r>
          </a:p>
          <a:p>
            <a:pPr fontAlgn="auto">
              <a:spcBef>
                <a:spcPts val="0"/>
              </a:spcBef>
              <a:spcAft>
                <a:spcPts val="0"/>
              </a:spcAft>
              <a:defRPr/>
            </a:pPr>
            <a:r>
              <a:rPr lang="en-US" altLang="ja-JP" b="1" dirty="0">
                <a:solidFill>
                  <a:prstClr val="white"/>
                </a:solidFill>
              </a:rPr>
              <a:t>-implementation of other policies in accordance with the</a:t>
            </a:r>
            <a:br>
              <a:rPr lang="en-US" altLang="ja-JP" b="1" dirty="0">
                <a:solidFill>
                  <a:prstClr val="white"/>
                </a:solidFill>
              </a:rPr>
            </a:br>
            <a:r>
              <a:rPr lang="en-US" altLang="ja-JP" b="1" dirty="0">
                <a:solidFill>
                  <a:prstClr val="white"/>
                </a:solidFill>
              </a:rPr>
              <a:t> nature of the areas of local governments</a:t>
            </a:r>
            <a:endParaRPr lang="ja-JP" altLang="en-US" b="1" dirty="0">
              <a:solidFill>
                <a:prstClr val="white"/>
              </a:solidFill>
            </a:endParaRPr>
          </a:p>
        </p:txBody>
      </p:sp>
      <p:sp>
        <p:nvSpPr>
          <p:cNvPr id="23" name="山形 22"/>
          <p:cNvSpPr/>
          <p:nvPr/>
        </p:nvSpPr>
        <p:spPr>
          <a:xfrm>
            <a:off x="1812925" y="5875338"/>
            <a:ext cx="909638" cy="503237"/>
          </a:xfrm>
          <a:prstGeom prst="chevron">
            <a:avLst/>
          </a:prstGeom>
          <a:gradFill>
            <a:gsLst>
              <a:gs pos="79000">
                <a:schemeClr val="accent1">
                  <a:lumMod val="40000"/>
                  <a:lumOff val="60000"/>
                </a:schemeClr>
              </a:gs>
              <a:gs pos="100000">
                <a:schemeClr val="accent1"/>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5" name="角丸四角形 14"/>
          <p:cNvSpPr/>
          <p:nvPr/>
        </p:nvSpPr>
        <p:spPr>
          <a:xfrm>
            <a:off x="2051050" y="5875338"/>
            <a:ext cx="6553200" cy="503237"/>
          </a:xfrm>
          <a:prstGeom prst="roundRect">
            <a:avLst/>
          </a:prstGeom>
          <a:gradFill>
            <a:gsLst>
              <a:gs pos="7000">
                <a:srgbClr val="759CCB"/>
              </a:gs>
              <a:gs pos="100000">
                <a:schemeClr val="accent1"/>
              </a:gs>
              <a:gs pos="0">
                <a:schemeClr val="accent1">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-expected to contribute to the formation of a gender-equal society</a:t>
            </a:r>
            <a:endParaRPr lang="ja-JP" altLang="en-US" b="1" dirty="0">
              <a:solidFill>
                <a:prstClr val="white"/>
              </a:solidFill>
            </a:endParaRPr>
          </a:p>
        </p:txBody>
      </p:sp>
      <p:sp>
        <p:nvSpPr>
          <p:cNvPr id="24" name="角丸四角形 23"/>
          <p:cNvSpPr/>
          <p:nvPr/>
        </p:nvSpPr>
        <p:spPr>
          <a:xfrm>
            <a:off x="2263775" y="4062413"/>
            <a:ext cx="6302375" cy="576262"/>
          </a:xfrm>
          <a:prstGeom prst="roundRect">
            <a:avLst/>
          </a:prstGeom>
          <a:gradFill>
            <a:gsLst>
              <a:gs pos="7000">
                <a:srgbClr val="759CCB"/>
              </a:gs>
              <a:gs pos="100000">
                <a:schemeClr val="accent1"/>
              </a:gs>
              <a:gs pos="0">
                <a:schemeClr val="accent1">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-formulation of the Basic Plan</a:t>
            </a:r>
          </a:p>
          <a:p>
            <a:pPr fontAlgn="auto">
              <a:spcBef>
                <a:spcPts val="0"/>
              </a:spcBef>
              <a:spcAft>
                <a:spcPts val="0"/>
              </a:spcAft>
              <a:defRPr/>
            </a:pPr>
            <a:r>
              <a:rPr lang="en-US" altLang="ja-JP" b="1" dirty="0">
                <a:solidFill>
                  <a:prstClr val="white"/>
                </a:solidFill>
              </a:rPr>
              <a:t>-comprehensive formulation and implementation of policies</a:t>
            </a:r>
            <a:endParaRPr lang="ja-JP" altLang="en-US" b="1" dirty="0">
              <a:solidFill>
                <a:prstClr val="white"/>
              </a:solidFill>
            </a:endParaRPr>
          </a:p>
        </p:txBody>
      </p:sp>
      <p:sp>
        <p:nvSpPr>
          <p:cNvPr id="25" name="角丸四角形 24"/>
          <p:cNvSpPr/>
          <p:nvPr/>
        </p:nvSpPr>
        <p:spPr>
          <a:xfrm>
            <a:off x="2124075" y="4722813"/>
            <a:ext cx="6442075" cy="1079500"/>
          </a:xfrm>
          <a:prstGeom prst="roundRect">
            <a:avLst/>
          </a:prstGeom>
          <a:gradFill>
            <a:gsLst>
              <a:gs pos="7000">
                <a:srgbClr val="759CCB"/>
              </a:gs>
              <a:gs pos="100000">
                <a:schemeClr val="accent1"/>
              </a:gs>
              <a:gs pos="0">
                <a:schemeClr val="accent1">
                  <a:lumMod val="40000"/>
                  <a:lumOff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prstClr val="white"/>
                </a:solidFill>
              </a:rPr>
              <a:t>-implementation of policies pursuant to the basic policies</a:t>
            </a:r>
          </a:p>
          <a:p>
            <a:pPr fontAlgn="auto">
              <a:spcBef>
                <a:spcPts val="0"/>
              </a:spcBef>
              <a:spcAft>
                <a:spcPts val="0"/>
              </a:spcAft>
              <a:defRPr/>
            </a:pPr>
            <a:r>
              <a:rPr lang="en-US" altLang="ja-JP" b="1" dirty="0">
                <a:solidFill>
                  <a:prstClr val="white"/>
                </a:solidFill>
              </a:rPr>
              <a:t>-implementation of other policies in accordance with the</a:t>
            </a:r>
            <a:br>
              <a:rPr lang="en-US" altLang="ja-JP" b="1" dirty="0">
                <a:solidFill>
                  <a:prstClr val="white"/>
                </a:solidFill>
              </a:rPr>
            </a:br>
            <a:r>
              <a:rPr lang="en-US" altLang="ja-JP" b="1" dirty="0">
                <a:solidFill>
                  <a:prstClr val="white"/>
                </a:solidFill>
              </a:rPr>
              <a:t> nature of the areas of local governments</a:t>
            </a:r>
            <a:endParaRPr lang="ja-JP" altLang="en-US" b="1"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t>38</a:t>
            </a:r>
          </a:p>
        </p:txBody>
      </p:sp>
      <p:sp>
        <p:nvSpPr>
          <p:cNvPr id="92162" name="Rectangle 3"/>
          <p:cNvSpPr>
            <a:spLocks noGrp="1" noChangeArrowheads="1"/>
          </p:cNvSpPr>
          <p:nvPr>
            <p:ph type="body" idx="4294967295"/>
          </p:nvPr>
        </p:nvSpPr>
        <p:spPr>
          <a:xfrm>
            <a:off x="684213" y="1666875"/>
            <a:ext cx="8135937" cy="4824413"/>
          </a:xfrm>
        </p:spPr>
        <p:txBody>
          <a:bodyPr/>
          <a:lstStyle/>
          <a:p>
            <a:pPr>
              <a:spcBef>
                <a:spcPct val="40000"/>
              </a:spcBef>
            </a:pPr>
            <a:r>
              <a:rPr lang="en-US" altLang="ja-JP" sz="2600" smtClean="0"/>
              <a:t>“Comprehensive Survey of Living Conditions”</a:t>
            </a:r>
          </a:p>
          <a:p>
            <a:pPr>
              <a:spcBef>
                <a:spcPct val="0"/>
              </a:spcBef>
              <a:buFont typeface="Wingdings" pitchFamily="2" charset="2"/>
              <a:buNone/>
            </a:pPr>
            <a:r>
              <a:rPr lang="en-US" altLang="ja-JP" sz="2600" smtClean="0"/>
              <a:t>                                                   (</a:t>
            </a:r>
            <a:r>
              <a:rPr lang="en-US" altLang="ja-JP" sz="2600" u="sng" smtClean="0">
                <a:solidFill>
                  <a:srgbClr val="FF0000"/>
                </a:solidFill>
              </a:rPr>
              <a:t>every 3 years</a:t>
            </a:r>
            <a:r>
              <a:rPr lang="en-US" altLang="ja-JP" sz="2600" u="sng" smtClean="0"/>
              <a:t>)</a:t>
            </a:r>
            <a:endParaRPr lang="ja-JP" altLang="en-US" sz="2600" smtClean="0"/>
          </a:p>
          <a:p>
            <a:pPr>
              <a:spcBef>
                <a:spcPct val="40000"/>
              </a:spcBef>
            </a:pPr>
            <a:r>
              <a:rPr lang="en-US" altLang="ja-JP" sz="2600" smtClean="0"/>
              <a:t>“</a:t>
            </a:r>
            <a:r>
              <a:rPr lang="en-US" altLang="en-US" sz="2600" smtClean="0">
                <a:ea typeface="ＭＳ Ｐゴシック" pitchFamily="34" charset="-128"/>
              </a:rPr>
              <a:t>Survey of Long-term Care Benefit Expenditures</a:t>
            </a:r>
            <a:r>
              <a:rPr lang="en-US" altLang="ja-JP" sz="2600" smtClean="0"/>
              <a:t>”</a:t>
            </a:r>
            <a:r>
              <a:rPr lang="en-US" altLang="ja-JP" smtClean="0"/>
              <a:t>                                                              </a:t>
            </a:r>
          </a:p>
          <a:p>
            <a:pPr>
              <a:spcBef>
                <a:spcPct val="0"/>
              </a:spcBef>
              <a:buFont typeface="Wingdings" pitchFamily="2" charset="2"/>
              <a:buNone/>
            </a:pPr>
            <a:r>
              <a:rPr lang="en-US" altLang="ja-JP" sz="2600" smtClean="0"/>
              <a:t>                                                   (</a:t>
            </a:r>
            <a:r>
              <a:rPr lang="en-US" altLang="ja-JP" sz="2600" u="sng" smtClean="0">
                <a:solidFill>
                  <a:srgbClr val="FF0000"/>
                </a:solidFill>
              </a:rPr>
              <a:t>monthly</a:t>
            </a:r>
            <a:r>
              <a:rPr lang="en-US" altLang="ja-JP" sz="2600" smtClean="0"/>
              <a:t>)</a:t>
            </a:r>
            <a:endParaRPr lang="ja-JP" altLang="en-US" sz="2600" smtClean="0"/>
          </a:p>
          <a:p>
            <a:pPr lvl="4">
              <a:spcBef>
                <a:spcPct val="0"/>
              </a:spcBef>
              <a:buFont typeface="Wingdings" pitchFamily="2" charset="2"/>
              <a:buChar char="Ø"/>
            </a:pPr>
            <a:r>
              <a:rPr lang="en-US" altLang="ja-JP" sz="2200" smtClean="0"/>
              <a:t>Ministry of Health, Labour and Welfare</a:t>
            </a:r>
          </a:p>
          <a:p>
            <a:pPr>
              <a:spcBef>
                <a:spcPts val="2400"/>
              </a:spcBef>
            </a:pPr>
            <a:r>
              <a:rPr lang="en-US" altLang="ja-JP" sz="2600" smtClean="0"/>
              <a:t>“Survey on Time Use and Leisure Activities”</a:t>
            </a:r>
          </a:p>
          <a:p>
            <a:pPr>
              <a:lnSpc>
                <a:spcPts val="125"/>
              </a:lnSpc>
              <a:spcBef>
                <a:spcPts val="1800"/>
              </a:spcBef>
              <a:buFont typeface="Wingdings" pitchFamily="2" charset="2"/>
              <a:buNone/>
            </a:pPr>
            <a:r>
              <a:rPr lang="en-US" altLang="ja-JP" sz="2600" smtClean="0"/>
              <a:t>                                                   (</a:t>
            </a:r>
            <a:r>
              <a:rPr lang="en-US" altLang="ja-JP" sz="2600" u="sng" smtClean="0">
                <a:solidFill>
                  <a:srgbClr val="FF0000"/>
                </a:solidFill>
              </a:rPr>
              <a:t>every 5 years</a:t>
            </a:r>
            <a:r>
              <a:rPr lang="en-US" altLang="ja-JP" sz="2600" smtClean="0"/>
              <a:t>)</a:t>
            </a:r>
          </a:p>
          <a:p>
            <a:pPr lvl="4">
              <a:lnSpc>
                <a:spcPts val="2800"/>
              </a:lnSpc>
              <a:spcBef>
                <a:spcPts val="600"/>
              </a:spcBef>
              <a:buFont typeface="Wingdings" pitchFamily="2" charset="2"/>
              <a:buChar char="Ø"/>
            </a:pPr>
            <a:r>
              <a:rPr lang="en-US" altLang="ja-JP" sz="2200" smtClean="0"/>
              <a:t>Ministry of Internal Affairs and Communications”</a:t>
            </a:r>
          </a:p>
          <a:p>
            <a:pPr>
              <a:spcBef>
                <a:spcPts val="1200"/>
              </a:spcBef>
            </a:pPr>
            <a:r>
              <a:rPr lang="en-US" altLang="ja-JP" sz="2600" smtClean="0"/>
              <a:t>“Survey on Independent Life of Elderly”</a:t>
            </a:r>
          </a:p>
          <a:p>
            <a:pPr>
              <a:lnSpc>
                <a:spcPts val="2800"/>
              </a:lnSpc>
              <a:spcBef>
                <a:spcPct val="0"/>
              </a:spcBef>
              <a:buFont typeface="Wingdings" pitchFamily="2" charset="2"/>
              <a:buNone/>
            </a:pPr>
            <a:r>
              <a:rPr lang="en-US" altLang="ja-JP" sz="2600" smtClean="0"/>
              <a:t>                                                  </a:t>
            </a:r>
            <a:r>
              <a:rPr lang="ja-JP" altLang="en-US" sz="2600" smtClean="0"/>
              <a:t>（</a:t>
            </a:r>
            <a:r>
              <a:rPr lang="en-US" altLang="ja-JP" sz="2600" u="sng" smtClean="0">
                <a:solidFill>
                  <a:srgbClr val="FF0000"/>
                </a:solidFill>
              </a:rPr>
              <a:t>2008, ad hoc</a:t>
            </a:r>
            <a:r>
              <a:rPr lang="ja-JP" altLang="en-US" sz="2600" smtClean="0"/>
              <a:t>）</a:t>
            </a:r>
          </a:p>
          <a:p>
            <a:pPr lvl="4">
              <a:lnSpc>
                <a:spcPts val="2200"/>
              </a:lnSpc>
              <a:spcBef>
                <a:spcPct val="0"/>
              </a:spcBef>
              <a:buFont typeface="Wingdings" pitchFamily="2" charset="2"/>
              <a:buChar char="Ø"/>
            </a:pPr>
            <a:r>
              <a:rPr lang="en-US" altLang="ja-JP" sz="2200" smtClean="0"/>
              <a:t>Cabinet Office</a:t>
            </a:r>
          </a:p>
        </p:txBody>
      </p:sp>
      <p:sp>
        <p:nvSpPr>
          <p:cNvPr id="92163" name="タイトル 1"/>
          <p:cNvSpPr txBox="1">
            <a:spLocks/>
          </p:cNvSpPr>
          <p:nvPr/>
        </p:nvSpPr>
        <p:spPr bwMode="auto">
          <a:xfrm>
            <a:off x="250825" y="260350"/>
            <a:ext cx="8686800" cy="539750"/>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2</a:t>
            </a:r>
            <a:r>
              <a:rPr lang="ja-JP" altLang="en-US" sz="2200" b="1">
                <a:solidFill>
                  <a:schemeClr val="bg1"/>
                </a:solidFill>
                <a:latin typeface="Calibri" pitchFamily="34" charset="0"/>
              </a:rPr>
              <a:t>．</a:t>
            </a:r>
            <a:r>
              <a:rPr lang="en-US" altLang="ja-JP" sz="2200" b="1">
                <a:solidFill>
                  <a:schemeClr val="bg1"/>
                </a:solidFill>
                <a:latin typeface="Calibri" pitchFamily="34" charset="0"/>
              </a:rPr>
              <a:t>Measurement of Caring Responsibilities of Women and Men in Japan</a:t>
            </a:r>
            <a:endParaRPr lang="ja-JP" altLang="en-US" sz="2200" b="1">
              <a:solidFill>
                <a:schemeClr val="bg1"/>
              </a:solidFill>
              <a:latin typeface="Calibri" pitchFamily="34" charset="0"/>
            </a:endParaRPr>
          </a:p>
        </p:txBody>
      </p:sp>
      <p:sp>
        <p:nvSpPr>
          <p:cNvPr id="6" name="角丸四角形 5"/>
          <p:cNvSpPr/>
          <p:nvPr/>
        </p:nvSpPr>
        <p:spPr>
          <a:xfrm>
            <a:off x="539750" y="1628775"/>
            <a:ext cx="75612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40000"/>
              </a:spcBef>
              <a:spcAft>
                <a:spcPts val="0"/>
              </a:spcAft>
              <a:defRPr/>
            </a:pPr>
            <a:r>
              <a:rPr lang="en-US" altLang="ja-JP" sz="2400" dirty="0"/>
              <a:t>“Comprehensive Survey of Living Conditions”</a:t>
            </a:r>
          </a:p>
        </p:txBody>
      </p:sp>
      <p:sp>
        <p:nvSpPr>
          <p:cNvPr id="7" name="角丸四角形 6"/>
          <p:cNvSpPr/>
          <p:nvPr/>
        </p:nvSpPr>
        <p:spPr>
          <a:xfrm>
            <a:off x="539750" y="2747963"/>
            <a:ext cx="7561263"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40000"/>
              </a:spcBef>
              <a:spcAft>
                <a:spcPts val="0"/>
              </a:spcAft>
              <a:defRPr/>
            </a:pPr>
            <a:r>
              <a:rPr lang="en-US" altLang="ja-JP" sz="2400" dirty="0"/>
              <a:t>“Survey of Long-term Care Benefit Expenditures” </a:t>
            </a:r>
          </a:p>
        </p:txBody>
      </p:sp>
      <p:sp>
        <p:nvSpPr>
          <p:cNvPr id="8" name="角丸四角形 7"/>
          <p:cNvSpPr/>
          <p:nvPr/>
        </p:nvSpPr>
        <p:spPr>
          <a:xfrm>
            <a:off x="522288" y="4149725"/>
            <a:ext cx="7561262" cy="43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2400"/>
              </a:spcBef>
              <a:spcAft>
                <a:spcPts val="0"/>
              </a:spcAft>
              <a:defRPr/>
            </a:pPr>
            <a:r>
              <a:rPr lang="en-US" altLang="ja-JP" sz="2400" dirty="0"/>
              <a:t>“Survey on Time Use and Leisure Activities”</a:t>
            </a:r>
          </a:p>
        </p:txBody>
      </p:sp>
      <p:sp>
        <p:nvSpPr>
          <p:cNvPr id="9" name="角丸四角形 8"/>
          <p:cNvSpPr/>
          <p:nvPr/>
        </p:nvSpPr>
        <p:spPr>
          <a:xfrm>
            <a:off x="539750" y="5411788"/>
            <a:ext cx="7561263"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2400"/>
              </a:spcBef>
              <a:spcAft>
                <a:spcPts val="0"/>
              </a:spcAft>
              <a:defRPr/>
            </a:pPr>
            <a:r>
              <a:rPr lang="en-US" altLang="ja-JP" sz="2400" dirty="0"/>
              <a:t>“Survey on Independent Life of Elderly”</a:t>
            </a:r>
          </a:p>
        </p:txBody>
      </p:sp>
      <p:sp>
        <p:nvSpPr>
          <p:cNvPr id="11" name="角丸四角形 10"/>
          <p:cNvSpPr/>
          <p:nvPr/>
        </p:nvSpPr>
        <p:spPr>
          <a:xfrm>
            <a:off x="250825" y="909638"/>
            <a:ext cx="5321300" cy="3968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Main Surveys regarding Caring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39</a:t>
            </a:r>
          </a:p>
        </p:txBody>
      </p:sp>
      <p:sp>
        <p:nvSpPr>
          <p:cNvPr id="93186" name="Rectangle 3"/>
          <p:cNvSpPr>
            <a:spLocks noGrp="1" noChangeArrowheads="1"/>
          </p:cNvSpPr>
          <p:nvPr>
            <p:ph type="body" idx="4294967295"/>
          </p:nvPr>
        </p:nvSpPr>
        <p:spPr>
          <a:xfrm>
            <a:off x="107950" y="1268413"/>
            <a:ext cx="9036050" cy="576262"/>
          </a:xfrm>
        </p:spPr>
        <p:txBody>
          <a:bodyPr/>
          <a:lstStyle/>
          <a:p>
            <a:pPr marL="452438" indent="-452438">
              <a:lnSpc>
                <a:spcPct val="90000"/>
              </a:lnSpc>
              <a:spcBef>
                <a:spcPct val="40000"/>
              </a:spcBef>
            </a:pPr>
            <a:r>
              <a:rPr lang="en-US" altLang="ja-JP" sz="2400" smtClean="0"/>
              <a:t>Issues of rapid aging and falling birthrates</a:t>
            </a:r>
          </a:p>
          <a:p>
            <a:pPr marL="452438" indent="-452438">
              <a:lnSpc>
                <a:spcPct val="90000"/>
              </a:lnSpc>
              <a:spcBef>
                <a:spcPct val="40000"/>
              </a:spcBef>
            </a:pPr>
            <a:endParaRPr lang="ja-JP" altLang="en-US" sz="2400" smtClean="0"/>
          </a:p>
        </p:txBody>
      </p:sp>
      <p:sp>
        <p:nvSpPr>
          <p:cNvPr id="93187" name="AutoShape 14"/>
          <p:cNvSpPr>
            <a:spLocks noChangeArrowheads="1"/>
          </p:cNvSpPr>
          <p:nvPr/>
        </p:nvSpPr>
        <p:spPr bwMode="auto">
          <a:xfrm>
            <a:off x="5646738" y="2132013"/>
            <a:ext cx="3175000" cy="2592387"/>
          </a:xfrm>
          <a:prstGeom prst="roundRect">
            <a:avLst>
              <a:gd name="adj" fmla="val 6472"/>
            </a:avLst>
          </a:prstGeom>
          <a:noFill/>
          <a:ln w="9525">
            <a:solidFill>
              <a:schemeClr val="folHlink"/>
            </a:solidFill>
            <a:round/>
            <a:headEnd/>
            <a:tailEnd/>
          </a:ln>
        </p:spPr>
        <p:txBody>
          <a:bodyPr wrap="none" anchor="ctr"/>
          <a:lstStyle/>
          <a:p>
            <a:endParaRPr lang="ja-JP" altLang="en-US">
              <a:solidFill>
                <a:srgbClr val="000000"/>
              </a:solidFill>
              <a:latin typeface="Times New Roman" pitchFamily="18" charset="0"/>
            </a:endParaRPr>
          </a:p>
        </p:txBody>
      </p:sp>
      <p:sp>
        <p:nvSpPr>
          <p:cNvPr id="93188" name="AutoShape 13"/>
          <p:cNvSpPr>
            <a:spLocks noChangeArrowheads="1"/>
          </p:cNvSpPr>
          <p:nvPr/>
        </p:nvSpPr>
        <p:spPr bwMode="auto">
          <a:xfrm>
            <a:off x="2824163" y="2276475"/>
            <a:ext cx="2735262" cy="2447925"/>
          </a:xfrm>
          <a:prstGeom prst="roundRect">
            <a:avLst>
              <a:gd name="adj" fmla="val 6472"/>
            </a:avLst>
          </a:prstGeom>
          <a:noFill/>
          <a:ln w="9525">
            <a:solidFill>
              <a:schemeClr val="folHlink"/>
            </a:solidFill>
            <a:round/>
            <a:headEnd/>
            <a:tailEnd/>
          </a:ln>
        </p:spPr>
        <p:txBody>
          <a:bodyPr wrap="none" anchor="ctr"/>
          <a:lstStyle/>
          <a:p>
            <a:endParaRPr lang="ja-JP" altLang="en-US">
              <a:solidFill>
                <a:srgbClr val="000000"/>
              </a:solidFill>
              <a:latin typeface="Times New Roman" pitchFamily="18" charset="0"/>
            </a:endParaRPr>
          </a:p>
        </p:txBody>
      </p:sp>
      <p:sp>
        <p:nvSpPr>
          <p:cNvPr id="93189" name="AutoShape 12"/>
          <p:cNvSpPr>
            <a:spLocks noChangeArrowheads="1"/>
          </p:cNvSpPr>
          <p:nvPr/>
        </p:nvSpPr>
        <p:spPr bwMode="auto">
          <a:xfrm>
            <a:off x="317500" y="2132013"/>
            <a:ext cx="2413000" cy="2592387"/>
          </a:xfrm>
          <a:prstGeom prst="roundRect">
            <a:avLst>
              <a:gd name="adj" fmla="val 6472"/>
            </a:avLst>
          </a:prstGeom>
          <a:noFill/>
          <a:ln w="9525">
            <a:solidFill>
              <a:schemeClr val="folHlink"/>
            </a:solidFill>
            <a:round/>
            <a:headEnd/>
            <a:tailEnd/>
          </a:ln>
        </p:spPr>
        <p:txBody>
          <a:bodyPr wrap="none" anchor="ctr"/>
          <a:lstStyle/>
          <a:p>
            <a:endParaRPr lang="ja-JP" altLang="en-US">
              <a:solidFill>
                <a:srgbClr val="000000"/>
              </a:solidFill>
              <a:latin typeface="Times New Roman" pitchFamily="18" charset="0"/>
            </a:endParaRPr>
          </a:p>
        </p:txBody>
      </p:sp>
      <p:sp>
        <p:nvSpPr>
          <p:cNvPr id="93190" name="AutoShape 9"/>
          <p:cNvSpPr>
            <a:spLocks noChangeArrowheads="1"/>
          </p:cNvSpPr>
          <p:nvPr/>
        </p:nvSpPr>
        <p:spPr bwMode="auto">
          <a:xfrm>
            <a:off x="317500" y="1844675"/>
            <a:ext cx="2413000" cy="719138"/>
          </a:xfrm>
          <a:prstGeom prst="roundRect">
            <a:avLst>
              <a:gd name="adj" fmla="val 16667"/>
            </a:avLst>
          </a:prstGeom>
          <a:solidFill>
            <a:schemeClr val="accent1"/>
          </a:solidFill>
          <a:ln w="9525">
            <a:noFill/>
            <a:round/>
            <a:headEnd/>
            <a:tailEnd/>
          </a:ln>
        </p:spPr>
        <p:txBody>
          <a:bodyPr wrap="none" anchor="ctr"/>
          <a:lstStyle/>
          <a:p>
            <a:endParaRPr lang="ja-JP" altLang="en-US">
              <a:solidFill>
                <a:srgbClr val="000000"/>
              </a:solidFill>
              <a:latin typeface="Times New Roman" pitchFamily="18" charset="0"/>
            </a:endParaRPr>
          </a:p>
        </p:txBody>
      </p:sp>
      <p:sp>
        <p:nvSpPr>
          <p:cNvPr id="93191" name="Text Box 6"/>
          <p:cNvSpPr txBox="1">
            <a:spLocks noChangeArrowheads="1"/>
          </p:cNvSpPr>
          <p:nvPr/>
        </p:nvSpPr>
        <p:spPr bwMode="auto">
          <a:xfrm>
            <a:off x="246063" y="1844675"/>
            <a:ext cx="2519362" cy="576263"/>
          </a:xfrm>
          <a:prstGeom prst="rect">
            <a:avLst/>
          </a:prstGeom>
          <a:noFill/>
          <a:ln w="9525">
            <a:noFill/>
            <a:miter lim="800000"/>
            <a:headEnd/>
            <a:tailEnd/>
          </a:ln>
        </p:spPr>
        <p:txBody>
          <a:bodyPr/>
          <a:lstStyle/>
          <a:p>
            <a:pPr algn="ctr">
              <a:lnSpc>
                <a:spcPct val="90000"/>
              </a:lnSpc>
              <a:spcBef>
                <a:spcPct val="50000"/>
              </a:spcBef>
            </a:pPr>
            <a:r>
              <a:rPr lang="en-US" altLang="ja-JP" sz="2000">
                <a:solidFill>
                  <a:srgbClr val="FFFFFF"/>
                </a:solidFill>
              </a:rPr>
              <a:t>The rate of</a:t>
            </a:r>
            <a:r>
              <a:rPr lang="ja-JP" altLang="en-US" sz="2000">
                <a:solidFill>
                  <a:srgbClr val="FFFFFF"/>
                </a:solidFill>
              </a:rPr>
              <a:t> </a:t>
            </a:r>
            <a:r>
              <a:rPr lang="en-US" altLang="ja-JP" sz="2000">
                <a:solidFill>
                  <a:srgbClr val="FFFFFF"/>
                </a:solidFill>
              </a:rPr>
              <a:t>senior citizens aged ≧65</a:t>
            </a:r>
          </a:p>
        </p:txBody>
      </p:sp>
      <p:sp>
        <p:nvSpPr>
          <p:cNvPr id="93192" name="AutoShape 10"/>
          <p:cNvSpPr>
            <a:spLocks noChangeArrowheads="1"/>
          </p:cNvSpPr>
          <p:nvPr/>
        </p:nvSpPr>
        <p:spPr bwMode="auto">
          <a:xfrm>
            <a:off x="2824163" y="1844675"/>
            <a:ext cx="2735262" cy="719138"/>
          </a:xfrm>
          <a:prstGeom prst="roundRect">
            <a:avLst>
              <a:gd name="adj" fmla="val 16667"/>
            </a:avLst>
          </a:prstGeom>
          <a:solidFill>
            <a:schemeClr val="accent1"/>
          </a:solidFill>
          <a:ln w="9525">
            <a:noFill/>
            <a:round/>
            <a:headEnd/>
            <a:tailEnd/>
          </a:ln>
        </p:spPr>
        <p:txBody>
          <a:bodyPr wrap="none" anchor="ctr"/>
          <a:lstStyle/>
          <a:p>
            <a:endParaRPr lang="ja-JP" altLang="en-US">
              <a:solidFill>
                <a:srgbClr val="FFFFFF"/>
              </a:solidFill>
              <a:latin typeface="Times New Roman" pitchFamily="18" charset="0"/>
            </a:endParaRPr>
          </a:p>
        </p:txBody>
      </p:sp>
      <p:sp>
        <p:nvSpPr>
          <p:cNvPr id="93193" name="Text Box 7"/>
          <p:cNvSpPr txBox="1">
            <a:spLocks noChangeArrowheads="1"/>
          </p:cNvSpPr>
          <p:nvPr/>
        </p:nvSpPr>
        <p:spPr bwMode="auto">
          <a:xfrm>
            <a:off x="2579688" y="1844675"/>
            <a:ext cx="3095625" cy="647700"/>
          </a:xfrm>
          <a:prstGeom prst="rect">
            <a:avLst/>
          </a:prstGeom>
          <a:noFill/>
          <a:ln w="9525">
            <a:noFill/>
            <a:miter lim="800000"/>
            <a:headEnd/>
            <a:tailEnd/>
          </a:ln>
        </p:spPr>
        <p:txBody>
          <a:bodyPr/>
          <a:lstStyle/>
          <a:p>
            <a:pPr algn="ctr">
              <a:spcBef>
                <a:spcPct val="50000"/>
              </a:spcBef>
            </a:pPr>
            <a:r>
              <a:rPr lang="en-US" altLang="ja-JP" sz="2000">
                <a:solidFill>
                  <a:srgbClr val="FFFFFF"/>
                </a:solidFill>
              </a:rPr>
              <a:t>The number of seniors </a:t>
            </a:r>
          </a:p>
          <a:p>
            <a:pPr algn="ctr"/>
            <a:r>
              <a:rPr lang="en-US" altLang="ja-JP" sz="2000">
                <a:solidFill>
                  <a:srgbClr val="FFFFFF"/>
                </a:solidFill>
              </a:rPr>
              <a:t>requiring nursing care</a:t>
            </a:r>
            <a:r>
              <a:rPr lang="en-US" altLang="ja-JP" sz="2000">
                <a:solidFill>
                  <a:srgbClr val="EAEAEA"/>
                </a:solidFill>
              </a:rPr>
              <a:t> </a:t>
            </a:r>
          </a:p>
        </p:txBody>
      </p:sp>
      <p:sp>
        <p:nvSpPr>
          <p:cNvPr id="93194" name="AutoShape 11"/>
          <p:cNvSpPr>
            <a:spLocks noChangeArrowheads="1"/>
          </p:cNvSpPr>
          <p:nvPr/>
        </p:nvSpPr>
        <p:spPr bwMode="auto">
          <a:xfrm>
            <a:off x="5646738" y="1844675"/>
            <a:ext cx="3175000" cy="719138"/>
          </a:xfrm>
          <a:prstGeom prst="roundRect">
            <a:avLst>
              <a:gd name="adj" fmla="val 16667"/>
            </a:avLst>
          </a:prstGeom>
          <a:solidFill>
            <a:schemeClr val="accent1"/>
          </a:solidFill>
          <a:ln w="9525">
            <a:noFill/>
            <a:round/>
            <a:headEnd/>
            <a:tailEnd/>
          </a:ln>
        </p:spPr>
        <p:txBody>
          <a:bodyPr wrap="none" anchor="ctr"/>
          <a:lstStyle/>
          <a:p>
            <a:endParaRPr lang="ja-JP" altLang="en-US">
              <a:solidFill>
                <a:srgbClr val="FFFFFF"/>
              </a:solidFill>
              <a:latin typeface="Times New Roman" pitchFamily="18" charset="0"/>
            </a:endParaRPr>
          </a:p>
        </p:txBody>
      </p:sp>
      <p:sp>
        <p:nvSpPr>
          <p:cNvPr id="93195" name="Text Box 8"/>
          <p:cNvSpPr txBox="1">
            <a:spLocks noChangeArrowheads="1"/>
          </p:cNvSpPr>
          <p:nvPr/>
        </p:nvSpPr>
        <p:spPr bwMode="auto">
          <a:xfrm>
            <a:off x="5581650" y="1862138"/>
            <a:ext cx="3095625" cy="720725"/>
          </a:xfrm>
          <a:prstGeom prst="rect">
            <a:avLst/>
          </a:prstGeom>
          <a:noFill/>
          <a:ln w="9525">
            <a:noFill/>
            <a:miter lim="800000"/>
            <a:headEnd/>
            <a:tailEnd/>
          </a:ln>
        </p:spPr>
        <p:txBody>
          <a:bodyPr>
            <a:spAutoFit/>
          </a:bodyPr>
          <a:lstStyle/>
          <a:p>
            <a:pPr algn="ctr">
              <a:lnSpc>
                <a:spcPct val="90000"/>
              </a:lnSpc>
              <a:spcBef>
                <a:spcPts val="600"/>
              </a:spcBef>
            </a:pPr>
            <a:r>
              <a:rPr lang="en-US" altLang="ja-JP" sz="2100">
                <a:solidFill>
                  <a:srgbClr val="FFFFFF"/>
                </a:solidFill>
              </a:rPr>
              <a:t>The Change of</a:t>
            </a:r>
          </a:p>
          <a:p>
            <a:pPr algn="ctr">
              <a:lnSpc>
                <a:spcPct val="90000"/>
              </a:lnSpc>
              <a:spcBef>
                <a:spcPts val="400"/>
              </a:spcBef>
            </a:pPr>
            <a:r>
              <a:rPr lang="en-US" altLang="ja-JP" sz="2100">
                <a:solidFill>
                  <a:srgbClr val="FFFFFF"/>
                </a:solidFill>
              </a:rPr>
              <a:t>family structure</a:t>
            </a:r>
          </a:p>
        </p:txBody>
      </p:sp>
      <p:sp>
        <p:nvSpPr>
          <p:cNvPr id="8206" name="Text Box 15"/>
          <p:cNvSpPr txBox="1">
            <a:spLocks noChangeArrowheads="1"/>
          </p:cNvSpPr>
          <p:nvPr/>
        </p:nvSpPr>
        <p:spPr bwMode="auto">
          <a:xfrm>
            <a:off x="576263" y="5099050"/>
            <a:ext cx="7920037" cy="1016000"/>
          </a:xfrm>
          <a:prstGeom prst="rect">
            <a:avLst/>
          </a:prstGeom>
          <a:noFill/>
          <a:ln w="9525">
            <a:noFill/>
            <a:miter lim="800000"/>
            <a:headEnd/>
            <a:tailEnd/>
          </a:ln>
        </p:spPr>
        <p:txBody>
          <a:bodyPr>
            <a:spAutoFit/>
          </a:bodyPr>
          <a:lstStyle/>
          <a:p>
            <a:pPr>
              <a:spcBef>
                <a:spcPct val="50000"/>
              </a:spcBef>
              <a:buClr>
                <a:srgbClr val="003399"/>
              </a:buClr>
              <a:buFont typeface="Wingdings" pitchFamily="2" charset="2"/>
              <a:buChar char="ü"/>
            </a:pPr>
            <a:r>
              <a:rPr lang="en-US" altLang="ja-JP" sz="2800">
                <a:solidFill>
                  <a:srgbClr val="000000"/>
                </a:solidFill>
              </a:rPr>
              <a:t>Established</a:t>
            </a:r>
          </a:p>
          <a:p>
            <a:pPr>
              <a:buClr>
                <a:srgbClr val="808000"/>
              </a:buClr>
              <a:buFont typeface="Wingdings" pitchFamily="2" charset="2"/>
              <a:buNone/>
            </a:pPr>
            <a:r>
              <a:rPr lang="ja-JP" altLang="en-US" sz="3200">
                <a:solidFill>
                  <a:srgbClr val="000000"/>
                </a:solidFill>
              </a:rPr>
              <a:t>“</a:t>
            </a:r>
            <a:r>
              <a:rPr lang="en-US" altLang="ja-JP" sz="2800" b="1" i="1">
                <a:solidFill>
                  <a:srgbClr val="FF0000"/>
                </a:solidFill>
              </a:rPr>
              <a:t>Long-term Care Insurance System</a:t>
            </a:r>
            <a:r>
              <a:rPr lang="en-US" altLang="ja-JP" sz="2800"/>
              <a:t>”</a:t>
            </a:r>
            <a:r>
              <a:rPr lang="en-US" altLang="ja-JP" sz="2800" b="1" i="1"/>
              <a:t> </a:t>
            </a:r>
            <a:r>
              <a:rPr lang="en-US" altLang="ja-JP" sz="2800" b="1"/>
              <a:t>(2000)</a:t>
            </a:r>
            <a:endParaRPr lang="en-US" altLang="ja-JP" sz="2800"/>
          </a:p>
        </p:txBody>
      </p:sp>
      <p:sp>
        <p:nvSpPr>
          <p:cNvPr id="93197" name="Text Box 16"/>
          <p:cNvSpPr txBox="1">
            <a:spLocks noChangeArrowheads="1"/>
          </p:cNvSpPr>
          <p:nvPr/>
        </p:nvSpPr>
        <p:spPr bwMode="auto">
          <a:xfrm>
            <a:off x="534988" y="2854325"/>
            <a:ext cx="2519362"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rPr>
              <a:t> 23</a:t>
            </a:r>
            <a:r>
              <a:rPr lang="ja-JP" altLang="en-US" sz="2400">
                <a:solidFill>
                  <a:srgbClr val="000000"/>
                </a:solidFill>
              </a:rPr>
              <a:t>％ </a:t>
            </a:r>
            <a:r>
              <a:rPr lang="en-US" altLang="ja-JP" sz="2400">
                <a:solidFill>
                  <a:srgbClr val="000000"/>
                </a:solidFill>
              </a:rPr>
              <a:t>(2010)</a:t>
            </a:r>
            <a:endParaRPr lang="ja-JP" altLang="en-US" sz="2400">
              <a:solidFill>
                <a:srgbClr val="000000"/>
              </a:solidFill>
            </a:endParaRPr>
          </a:p>
        </p:txBody>
      </p:sp>
      <p:sp>
        <p:nvSpPr>
          <p:cNvPr id="93198" name="Text Box 17"/>
          <p:cNvSpPr txBox="1">
            <a:spLocks noChangeArrowheads="1"/>
          </p:cNvSpPr>
          <p:nvPr/>
        </p:nvSpPr>
        <p:spPr bwMode="auto">
          <a:xfrm>
            <a:off x="549275" y="3762375"/>
            <a:ext cx="2519363" cy="457200"/>
          </a:xfrm>
          <a:prstGeom prst="rect">
            <a:avLst/>
          </a:prstGeom>
          <a:noFill/>
          <a:ln w="9525">
            <a:noFill/>
            <a:miter lim="800000"/>
            <a:headEnd/>
            <a:tailEnd/>
          </a:ln>
        </p:spPr>
        <p:txBody>
          <a:bodyPr>
            <a:spAutoFit/>
          </a:bodyPr>
          <a:lstStyle/>
          <a:p>
            <a:pPr>
              <a:spcBef>
                <a:spcPct val="50000"/>
              </a:spcBef>
            </a:pPr>
            <a:r>
              <a:rPr lang="ja-JP" altLang="en-US" sz="2400">
                <a:solidFill>
                  <a:srgbClr val="000000"/>
                </a:solidFill>
              </a:rPr>
              <a:t> </a:t>
            </a:r>
            <a:r>
              <a:rPr lang="en-US" altLang="ja-JP" sz="2400">
                <a:solidFill>
                  <a:srgbClr val="000000"/>
                </a:solidFill>
              </a:rPr>
              <a:t>40</a:t>
            </a:r>
            <a:r>
              <a:rPr lang="ja-JP" altLang="en-US" sz="2400">
                <a:solidFill>
                  <a:srgbClr val="000000"/>
                </a:solidFill>
              </a:rPr>
              <a:t>％ </a:t>
            </a:r>
            <a:r>
              <a:rPr lang="en-US" altLang="ja-JP" sz="2400">
                <a:solidFill>
                  <a:srgbClr val="000000"/>
                </a:solidFill>
              </a:rPr>
              <a:t>(2055)</a:t>
            </a:r>
            <a:endParaRPr lang="ja-JP" altLang="en-US" sz="2400">
              <a:solidFill>
                <a:srgbClr val="000000"/>
              </a:solidFill>
            </a:endParaRPr>
          </a:p>
        </p:txBody>
      </p:sp>
      <p:sp>
        <p:nvSpPr>
          <p:cNvPr id="93199" name="Text Box 19"/>
          <p:cNvSpPr txBox="1">
            <a:spLocks noChangeArrowheads="1"/>
          </p:cNvSpPr>
          <p:nvPr/>
        </p:nvSpPr>
        <p:spPr bwMode="auto">
          <a:xfrm>
            <a:off x="461963" y="4248150"/>
            <a:ext cx="2374900" cy="476250"/>
          </a:xfrm>
          <a:prstGeom prst="rect">
            <a:avLst/>
          </a:prstGeom>
          <a:noFill/>
          <a:ln w="9525">
            <a:noFill/>
            <a:miter lim="800000"/>
            <a:headEnd/>
            <a:tailEnd/>
          </a:ln>
        </p:spPr>
        <p:txBody>
          <a:bodyPr>
            <a:spAutoFit/>
          </a:bodyPr>
          <a:lstStyle/>
          <a:p>
            <a:pPr>
              <a:lnSpc>
                <a:spcPct val="70000"/>
              </a:lnSpc>
            </a:pPr>
            <a:r>
              <a:rPr lang="en-US" altLang="ja-JP">
                <a:solidFill>
                  <a:srgbClr val="000000"/>
                </a:solidFill>
                <a:latin typeface="Times New Roman" pitchFamily="18" charset="0"/>
              </a:rPr>
              <a:t>*estimated under certain assumptions)</a:t>
            </a:r>
          </a:p>
        </p:txBody>
      </p:sp>
      <p:sp>
        <p:nvSpPr>
          <p:cNvPr id="93200" name="Text Box 21"/>
          <p:cNvSpPr txBox="1">
            <a:spLocks noChangeArrowheads="1"/>
          </p:cNvSpPr>
          <p:nvPr/>
        </p:nvSpPr>
        <p:spPr bwMode="auto">
          <a:xfrm>
            <a:off x="5588000" y="3435350"/>
            <a:ext cx="2879725" cy="457200"/>
          </a:xfrm>
          <a:prstGeom prst="rect">
            <a:avLst/>
          </a:prstGeom>
          <a:noFill/>
          <a:ln w="9525">
            <a:noFill/>
            <a:miter lim="800000"/>
            <a:headEnd/>
            <a:tailEnd/>
          </a:ln>
        </p:spPr>
        <p:txBody>
          <a:bodyPr>
            <a:spAutoFit/>
          </a:bodyPr>
          <a:lstStyle/>
          <a:p>
            <a:pPr>
              <a:spcBef>
                <a:spcPct val="50000"/>
              </a:spcBef>
            </a:pPr>
            <a:r>
              <a:rPr lang="ja-JP" altLang="en-US" sz="2400">
                <a:solidFill>
                  <a:srgbClr val="000000"/>
                </a:solidFill>
              </a:rPr>
              <a:t>・</a:t>
            </a:r>
            <a:r>
              <a:rPr lang="en-US" altLang="ja-JP" sz="2400">
                <a:solidFill>
                  <a:srgbClr val="000000"/>
                </a:solidFill>
              </a:rPr>
              <a:t>Nuclear families</a:t>
            </a:r>
            <a:endParaRPr lang="ja-JP" altLang="en-US" sz="2400">
              <a:solidFill>
                <a:srgbClr val="000000"/>
              </a:solidFill>
            </a:endParaRPr>
          </a:p>
        </p:txBody>
      </p:sp>
      <p:sp>
        <p:nvSpPr>
          <p:cNvPr id="93201" name="Text Box 22"/>
          <p:cNvSpPr txBox="1">
            <a:spLocks noChangeArrowheads="1"/>
          </p:cNvSpPr>
          <p:nvPr/>
        </p:nvSpPr>
        <p:spPr bwMode="auto">
          <a:xfrm>
            <a:off x="5588000" y="3048000"/>
            <a:ext cx="1727200" cy="461963"/>
          </a:xfrm>
          <a:prstGeom prst="rect">
            <a:avLst/>
          </a:prstGeom>
          <a:noFill/>
          <a:ln w="9525">
            <a:noFill/>
            <a:miter lim="800000"/>
            <a:headEnd/>
            <a:tailEnd/>
          </a:ln>
        </p:spPr>
        <p:txBody>
          <a:bodyPr>
            <a:spAutoFit/>
          </a:bodyPr>
          <a:lstStyle/>
          <a:p>
            <a:pPr>
              <a:spcBef>
                <a:spcPct val="50000"/>
              </a:spcBef>
            </a:pPr>
            <a:r>
              <a:rPr lang="ja-JP" altLang="en-US" sz="2400">
                <a:solidFill>
                  <a:srgbClr val="000000"/>
                </a:solidFill>
              </a:rPr>
              <a:t>・</a:t>
            </a:r>
            <a:r>
              <a:rPr lang="en-US" altLang="ja-JP" sz="2400">
                <a:solidFill>
                  <a:srgbClr val="000000"/>
                </a:solidFill>
              </a:rPr>
              <a:t>Children</a:t>
            </a:r>
            <a:endParaRPr lang="ja-JP" altLang="en-US" sz="2400">
              <a:solidFill>
                <a:srgbClr val="000000"/>
              </a:solidFill>
            </a:endParaRPr>
          </a:p>
        </p:txBody>
      </p:sp>
      <p:sp>
        <p:nvSpPr>
          <p:cNvPr id="93202" name="Text Box 23"/>
          <p:cNvSpPr txBox="1">
            <a:spLocks noChangeArrowheads="1"/>
          </p:cNvSpPr>
          <p:nvPr/>
        </p:nvSpPr>
        <p:spPr bwMode="auto">
          <a:xfrm>
            <a:off x="5588000" y="4113213"/>
            <a:ext cx="3295650" cy="682625"/>
          </a:xfrm>
          <a:prstGeom prst="rect">
            <a:avLst/>
          </a:prstGeom>
          <a:noFill/>
          <a:ln w="9525">
            <a:noFill/>
            <a:miter lim="800000"/>
            <a:headEnd/>
            <a:tailEnd/>
          </a:ln>
        </p:spPr>
        <p:txBody>
          <a:bodyPr>
            <a:spAutoFit/>
          </a:bodyPr>
          <a:lstStyle/>
          <a:p>
            <a:pPr>
              <a:lnSpc>
                <a:spcPct val="80000"/>
              </a:lnSpc>
              <a:spcBef>
                <a:spcPct val="50000"/>
              </a:spcBef>
            </a:pPr>
            <a:r>
              <a:rPr lang="ja-JP" altLang="en-US" sz="2400">
                <a:solidFill>
                  <a:srgbClr val="000000"/>
                </a:solidFill>
              </a:rPr>
              <a:t>・</a:t>
            </a:r>
            <a:r>
              <a:rPr lang="en-US" altLang="ja-JP" sz="2400">
                <a:solidFill>
                  <a:srgbClr val="000000"/>
                </a:solidFill>
              </a:rPr>
              <a:t>Elderly single-person </a:t>
            </a:r>
          </a:p>
          <a:p>
            <a:pPr>
              <a:lnSpc>
                <a:spcPct val="80000"/>
              </a:lnSpc>
            </a:pPr>
            <a:r>
              <a:rPr lang="ja-JP" altLang="en-US" sz="2400">
                <a:solidFill>
                  <a:srgbClr val="000000"/>
                </a:solidFill>
              </a:rPr>
              <a:t>　</a:t>
            </a:r>
            <a:r>
              <a:rPr lang="en-US" altLang="ja-JP" sz="2400">
                <a:solidFill>
                  <a:srgbClr val="000000"/>
                </a:solidFill>
              </a:rPr>
              <a:t>households</a:t>
            </a:r>
            <a:endParaRPr lang="ja-JP" altLang="en-US" sz="2400">
              <a:solidFill>
                <a:srgbClr val="000000"/>
              </a:solidFill>
            </a:endParaRPr>
          </a:p>
        </p:txBody>
      </p:sp>
      <p:sp>
        <p:nvSpPr>
          <p:cNvPr id="93203" name="Text Box 24"/>
          <p:cNvSpPr txBox="1">
            <a:spLocks noChangeArrowheads="1"/>
          </p:cNvSpPr>
          <p:nvPr/>
        </p:nvSpPr>
        <p:spPr bwMode="auto">
          <a:xfrm>
            <a:off x="2897188" y="2852738"/>
            <a:ext cx="2808287"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rPr>
              <a:t>2.2 million (2000)</a:t>
            </a:r>
            <a:endParaRPr lang="ja-JP" altLang="en-US" sz="2400">
              <a:solidFill>
                <a:srgbClr val="000000"/>
              </a:solidFill>
            </a:endParaRPr>
          </a:p>
        </p:txBody>
      </p:sp>
      <p:sp>
        <p:nvSpPr>
          <p:cNvPr id="93204" name="Text Box 25"/>
          <p:cNvSpPr txBox="1">
            <a:spLocks noChangeArrowheads="1"/>
          </p:cNvSpPr>
          <p:nvPr/>
        </p:nvSpPr>
        <p:spPr bwMode="auto">
          <a:xfrm>
            <a:off x="2898775" y="3762375"/>
            <a:ext cx="2806700"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rPr>
              <a:t>4.7 million (2009)</a:t>
            </a:r>
            <a:endParaRPr lang="ja-JP" altLang="en-US" sz="2400">
              <a:solidFill>
                <a:srgbClr val="000000"/>
              </a:solidFill>
            </a:endParaRPr>
          </a:p>
        </p:txBody>
      </p:sp>
      <p:sp>
        <p:nvSpPr>
          <p:cNvPr id="8215" name="AutoShape 26"/>
          <p:cNvSpPr>
            <a:spLocks noChangeArrowheads="1"/>
          </p:cNvSpPr>
          <p:nvPr/>
        </p:nvSpPr>
        <p:spPr bwMode="auto">
          <a:xfrm flipV="1">
            <a:off x="1038225" y="3354388"/>
            <a:ext cx="720725" cy="217487"/>
          </a:xfrm>
          <a:prstGeom prst="triangle">
            <a:avLst>
              <a:gd name="adj" fmla="val 50000"/>
            </a:avLst>
          </a:prstGeom>
          <a:gradFill rotWithShape="1">
            <a:gsLst>
              <a:gs pos="0">
                <a:schemeClr val="accent2"/>
              </a:gs>
              <a:gs pos="100000">
                <a:schemeClr val="hlink"/>
              </a:gs>
            </a:gsLst>
            <a:lin ang="5400000" scaled="1"/>
          </a:gradFill>
          <a:ln w="9525">
            <a:noFill/>
            <a:miter lim="800000"/>
            <a:headEnd/>
            <a:tailEnd/>
          </a:ln>
        </p:spPr>
        <p:txBody>
          <a:bodyPr rot="10800000" wrap="none" anchor="ctr"/>
          <a:lstStyle/>
          <a:p>
            <a:endParaRPr lang="ja-JP" altLang="en-US">
              <a:solidFill>
                <a:srgbClr val="000000"/>
              </a:solidFill>
              <a:latin typeface="Times New Roman" pitchFamily="18" charset="0"/>
            </a:endParaRPr>
          </a:p>
        </p:txBody>
      </p:sp>
      <p:sp>
        <p:nvSpPr>
          <p:cNvPr id="8216" name="AutoShape 27"/>
          <p:cNvSpPr>
            <a:spLocks noChangeArrowheads="1"/>
          </p:cNvSpPr>
          <p:nvPr/>
        </p:nvSpPr>
        <p:spPr bwMode="auto">
          <a:xfrm flipV="1">
            <a:off x="3687763" y="3354388"/>
            <a:ext cx="720725" cy="217487"/>
          </a:xfrm>
          <a:prstGeom prst="triangle">
            <a:avLst>
              <a:gd name="adj" fmla="val 50000"/>
            </a:avLst>
          </a:prstGeom>
          <a:gradFill rotWithShape="1">
            <a:gsLst>
              <a:gs pos="0">
                <a:schemeClr val="accent2"/>
              </a:gs>
              <a:gs pos="100000">
                <a:schemeClr val="hlink"/>
              </a:gs>
            </a:gsLst>
            <a:lin ang="5400000" scaled="1"/>
          </a:gradFill>
          <a:ln w="9525">
            <a:noFill/>
            <a:miter lim="800000"/>
            <a:headEnd/>
            <a:tailEnd/>
          </a:ln>
        </p:spPr>
        <p:txBody>
          <a:bodyPr rot="10800000" wrap="none" anchor="ctr"/>
          <a:lstStyle/>
          <a:p>
            <a:endParaRPr lang="ja-JP" altLang="en-US">
              <a:solidFill>
                <a:srgbClr val="000000"/>
              </a:solidFill>
              <a:latin typeface="Times New Roman" pitchFamily="18" charset="0"/>
            </a:endParaRPr>
          </a:p>
        </p:txBody>
      </p:sp>
      <p:sp>
        <p:nvSpPr>
          <p:cNvPr id="93207" name="Text Box 28"/>
          <p:cNvSpPr txBox="1">
            <a:spLocks noChangeArrowheads="1"/>
          </p:cNvSpPr>
          <p:nvPr/>
        </p:nvSpPr>
        <p:spPr bwMode="auto">
          <a:xfrm>
            <a:off x="2808288" y="4248150"/>
            <a:ext cx="2989262" cy="476250"/>
          </a:xfrm>
          <a:prstGeom prst="rect">
            <a:avLst/>
          </a:prstGeom>
          <a:noFill/>
          <a:ln w="9525">
            <a:noFill/>
            <a:miter lim="800000"/>
            <a:headEnd/>
            <a:tailEnd/>
          </a:ln>
        </p:spPr>
        <p:txBody>
          <a:bodyPr>
            <a:spAutoFit/>
          </a:bodyPr>
          <a:lstStyle/>
          <a:p>
            <a:pPr>
              <a:lnSpc>
                <a:spcPct val="70000"/>
              </a:lnSpc>
            </a:pPr>
            <a:r>
              <a:rPr lang="en-US" altLang="ja-JP">
                <a:solidFill>
                  <a:srgbClr val="000000"/>
                </a:solidFill>
                <a:latin typeface="Times New Roman" pitchFamily="18" charset="0"/>
              </a:rPr>
              <a:t>*number of users of Long</a:t>
            </a:r>
          </a:p>
          <a:p>
            <a:pPr>
              <a:lnSpc>
                <a:spcPct val="70000"/>
              </a:lnSpc>
            </a:pPr>
            <a:r>
              <a:rPr lang="en-US" altLang="ja-JP">
                <a:solidFill>
                  <a:srgbClr val="000000"/>
                </a:solidFill>
                <a:latin typeface="Times New Roman" pitchFamily="18" charset="0"/>
              </a:rPr>
              <a:t>-term Care Insurance system</a:t>
            </a:r>
          </a:p>
        </p:txBody>
      </p:sp>
      <p:sp>
        <p:nvSpPr>
          <p:cNvPr id="93208" name="テキスト ボックス 25"/>
          <p:cNvSpPr txBox="1">
            <a:spLocks noChangeArrowheads="1"/>
          </p:cNvSpPr>
          <p:nvPr/>
        </p:nvSpPr>
        <p:spPr bwMode="auto">
          <a:xfrm>
            <a:off x="2897188" y="3500438"/>
            <a:ext cx="935037" cy="369887"/>
          </a:xfrm>
          <a:prstGeom prst="rect">
            <a:avLst/>
          </a:prstGeom>
          <a:noFill/>
          <a:ln w="9525">
            <a:noFill/>
            <a:miter lim="800000"/>
            <a:headEnd/>
            <a:tailEnd/>
          </a:ln>
        </p:spPr>
        <p:txBody>
          <a:bodyPr>
            <a:spAutoFit/>
          </a:bodyPr>
          <a:lstStyle/>
          <a:p>
            <a:r>
              <a:rPr lang="en-US" altLang="ja-JP">
                <a:solidFill>
                  <a:srgbClr val="000000"/>
                </a:solidFill>
                <a:latin typeface="Calibri" pitchFamily="34" charset="0"/>
              </a:rPr>
              <a:t>about</a:t>
            </a:r>
            <a:endParaRPr lang="ja-JP" altLang="en-US">
              <a:solidFill>
                <a:srgbClr val="000000"/>
              </a:solidFill>
              <a:latin typeface="Calibri" pitchFamily="34" charset="0"/>
            </a:endParaRPr>
          </a:p>
        </p:txBody>
      </p:sp>
      <p:sp>
        <p:nvSpPr>
          <p:cNvPr id="93209" name="テキスト ボックス 26"/>
          <p:cNvSpPr txBox="1">
            <a:spLocks noChangeArrowheads="1"/>
          </p:cNvSpPr>
          <p:nvPr/>
        </p:nvSpPr>
        <p:spPr bwMode="auto">
          <a:xfrm>
            <a:off x="549275" y="3529013"/>
            <a:ext cx="936625" cy="369887"/>
          </a:xfrm>
          <a:prstGeom prst="rect">
            <a:avLst/>
          </a:prstGeom>
          <a:noFill/>
          <a:ln w="9525">
            <a:noFill/>
            <a:miter lim="800000"/>
            <a:headEnd/>
            <a:tailEnd/>
          </a:ln>
        </p:spPr>
        <p:txBody>
          <a:bodyPr>
            <a:spAutoFit/>
          </a:bodyPr>
          <a:lstStyle/>
          <a:p>
            <a:r>
              <a:rPr lang="en-US" altLang="ja-JP">
                <a:solidFill>
                  <a:srgbClr val="000000"/>
                </a:solidFill>
                <a:latin typeface="Calibri" pitchFamily="34" charset="0"/>
              </a:rPr>
              <a:t>about</a:t>
            </a:r>
            <a:endParaRPr lang="ja-JP" altLang="en-US">
              <a:solidFill>
                <a:srgbClr val="000000"/>
              </a:solidFill>
              <a:latin typeface="Calibri" pitchFamily="34" charset="0"/>
            </a:endParaRPr>
          </a:p>
        </p:txBody>
      </p:sp>
      <p:sp>
        <p:nvSpPr>
          <p:cNvPr id="93210" name="テキスト ボックス 27"/>
          <p:cNvSpPr txBox="1">
            <a:spLocks noChangeArrowheads="1"/>
          </p:cNvSpPr>
          <p:nvPr/>
        </p:nvSpPr>
        <p:spPr bwMode="auto">
          <a:xfrm>
            <a:off x="576263" y="2597150"/>
            <a:ext cx="935037" cy="369888"/>
          </a:xfrm>
          <a:prstGeom prst="rect">
            <a:avLst/>
          </a:prstGeom>
          <a:noFill/>
          <a:ln w="9525">
            <a:noFill/>
            <a:miter lim="800000"/>
            <a:headEnd/>
            <a:tailEnd/>
          </a:ln>
        </p:spPr>
        <p:txBody>
          <a:bodyPr>
            <a:spAutoFit/>
          </a:bodyPr>
          <a:lstStyle/>
          <a:p>
            <a:r>
              <a:rPr lang="en-US" altLang="ja-JP">
                <a:solidFill>
                  <a:srgbClr val="000000"/>
                </a:solidFill>
                <a:latin typeface="Calibri" pitchFamily="34" charset="0"/>
              </a:rPr>
              <a:t>about</a:t>
            </a:r>
            <a:endParaRPr lang="ja-JP" altLang="en-US">
              <a:solidFill>
                <a:srgbClr val="000000"/>
              </a:solidFill>
              <a:latin typeface="Calibri" pitchFamily="34" charset="0"/>
            </a:endParaRPr>
          </a:p>
        </p:txBody>
      </p:sp>
      <p:sp>
        <p:nvSpPr>
          <p:cNvPr id="93211" name="テキスト ボックス 28"/>
          <p:cNvSpPr txBox="1">
            <a:spLocks noChangeArrowheads="1"/>
          </p:cNvSpPr>
          <p:nvPr/>
        </p:nvSpPr>
        <p:spPr bwMode="auto">
          <a:xfrm>
            <a:off x="2897188" y="2563813"/>
            <a:ext cx="935037" cy="369887"/>
          </a:xfrm>
          <a:prstGeom prst="rect">
            <a:avLst/>
          </a:prstGeom>
          <a:noFill/>
          <a:ln w="9525">
            <a:noFill/>
            <a:miter lim="800000"/>
            <a:headEnd/>
            <a:tailEnd/>
          </a:ln>
        </p:spPr>
        <p:txBody>
          <a:bodyPr>
            <a:spAutoFit/>
          </a:bodyPr>
          <a:lstStyle/>
          <a:p>
            <a:r>
              <a:rPr lang="en-US" altLang="ja-JP">
                <a:solidFill>
                  <a:srgbClr val="000000"/>
                </a:solidFill>
                <a:latin typeface="Calibri" pitchFamily="34" charset="0"/>
              </a:rPr>
              <a:t>about</a:t>
            </a:r>
            <a:endParaRPr lang="ja-JP" altLang="en-US">
              <a:solidFill>
                <a:srgbClr val="000000"/>
              </a:solidFill>
              <a:latin typeface="Calibri" pitchFamily="34" charset="0"/>
            </a:endParaRPr>
          </a:p>
        </p:txBody>
      </p:sp>
      <p:sp>
        <p:nvSpPr>
          <p:cNvPr id="93212" name="テキスト ボックス 29"/>
          <p:cNvSpPr txBox="1">
            <a:spLocks noChangeArrowheads="1"/>
          </p:cNvSpPr>
          <p:nvPr/>
        </p:nvSpPr>
        <p:spPr bwMode="auto">
          <a:xfrm>
            <a:off x="5668963" y="2606675"/>
            <a:ext cx="3008312" cy="457200"/>
          </a:xfrm>
          <a:prstGeom prst="rect">
            <a:avLst/>
          </a:prstGeom>
          <a:noFill/>
          <a:ln w="9525">
            <a:noFill/>
            <a:miter lim="800000"/>
            <a:headEnd/>
            <a:tailEnd/>
          </a:ln>
        </p:spPr>
        <p:txBody>
          <a:bodyPr>
            <a:spAutoFit/>
          </a:bodyPr>
          <a:lstStyle/>
          <a:p>
            <a:r>
              <a:rPr lang="en-US" altLang="ja-JP" sz="2400">
                <a:solidFill>
                  <a:srgbClr val="000000"/>
                </a:solidFill>
              </a:rPr>
              <a:t>The number of </a:t>
            </a:r>
            <a:r>
              <a:rPr lang="en-US" altLang="ja-JP" sz="2400">
                <a:solidFill>
                  <a:srgbClr val="003399"/>
                </a:solidFill>
              </a:rPr>
              <a:t>…</a:t>
            </a:r>
            <a:endParaRPr lang="ja-JP" altLang="en-US" sz="2400">
              <a:solidFill>
                <a:srgbClr val="003399"/>
              </a:solidFill>
            </a:endParaRPr>
          </a:p>
        </p:txBody>
      </p:sp>
      <p:sp>
        <p:nvSpPr>
          <p:cNvPr id="31" name="上矢印 30"/>
          <p:cNvSpPr>
            <a:spLocks noChangeArrowheads="1"/>
          </p:cNvSpPr>
          <p:nvPr/>
        </p:nvSpPr>
        <p:spPr bwMode="auto">
          <a:xfrm rot="10800000">
            <a:off x="7021513" y="3140075"/>
            <a:ext cx="468312" cy="288925"/>
          </a:xfrm>
          <a:prstGeom prst="upArrow">
            <a:avLst>
              <a:gd name="adj1" fmla="val 50000"/>
              <a:gd name="adj2" fmla="val 50000"/>
            </a:avLst>
          </a:prstGeom>
          <a:gradFill rotWithShape="1">
            <a:gsLst>
              <a:gs pos="0">
                <a:schemeClr val="hlink"/>
              </a:gs>
              <a:gs pos="100000">
                <a:srgbClr val="6464D6"/>
              </a:gs>
            </a:gsLst>
            <a:lin ang="2700000" scaled="1"/>
          </a:gradFill>
          <a:ln w="25400" algn="ctr">
            <a:noFill/>
            <a:miter lim="800000"/>
            <a:headEnd/>
            <a:tailEnd/>
          </a:ln>
        </p:spPr>
        <p:txBody>
          <a:bodyPr rot="10800000" anchor="ctr"/>
          <a:lstStyle/>
          <a:p>
            <a:pPr algn="ctr"/>
            <a:endParaRPr lang="ja-JP" altLang="en-US">
              <a:solidFill>
                <a:srgbClr val="EAEAEA"/>
              </a:solidFill>
              <a:latin typeface="Calibri" pitchFamily="34" charset="0"/>
            </a:endParaRPr>
          </a:p>
        </p:txBody>
      </p:sp>
      <p:sp>
        <p:nvSpPr>
          <p:cNvPr id="32" name="上矢印 31"/>
          <p:cNvSpPr>
            <a:spLocks noChangeArrowheads="1"/>
          </p:cNvSpPr>
          <p:nvPr/>
        </p:nvSpPr>
        <p:spPr bwMode="auto">
          <a:xfrm>
            <a:off x="8151813" y="3494088"/>
            <a:ext cx="468312" cy="288925"/>
          </a:xfrm>
          <a:prstGeom prst="upArrow">
            <a:avLst>
              <a:gd name="adj1" fmla="val 50000"/>
              <a:gd name="adj2" fmla="val 50000"/>
            </a:avLst>
          </a:prstGeom>
          <a:gradFill rotWithShape="1">
            <a:gsLst>
              <a:gs pos="0">
                <a:schemeClr val="hlink"/>
              </a:gs>
              <a:gs pos="100000">
                <a:srgbClr val="6464D6"/>
              </a:gs>
            </a:gsLst>
            <a:lin ang="2700000" scaled="1"/>
          </a:gradFill>
          <a:ln w="25400" algn="ctr">
            <a:noFill/>
            <a:miter lim="800000"/>
            <a:headEnd/>
            <a:tailEnd/>
          </a:ln>
        </p:spPr>
        <p:txBody>
          <a:bodyPr anchor="ctr"/>
          <a:lstStyle/>
          <a:p>
            <a:pPr algn="ctr"/>
            <a:endParaRPr lang="ja-JP" altLang="en-US">
              <a:solidFill>
                <a:srgbClr val="EAEAEA"/>
              </a:solidFill>
              <a:latin typeface="Calibri" pitchFamily="34" charset="0"/>
            </a:endParaRPr>
          </a:p>
        </p:txBody>
      </p:sp>
      <p:sp>
        <p:nvSpPr>
          <p:cNvPr id="33" name="上矢印 32"/>
          <p:cNvSpPr>
            <a:spLocks noChangeArrowheads="1"/>
          </p:cNvSpPr>
          <p:nvPr/>
        </p:nvSpPr>
        <p:spPr bwMode="auto">
          <a:xfrm>
            <a:off x="8174038" y="4219575"/>
            <a:ext cx="466725" cy="288925"/>
          </a:xfrm>
          <a:prstGeom prst="upArrow">
            <a:avLst>
              <a:gd name="adj1" fmla="val 50000"/>
              <a:gd name="adj2" fmla="val 50000"/>
            </a:avLst>
          </a:prstGeom>
          <a:gradFill rotWithShape="1">
            <a:gsLst>
              <a:gs pos="0">
                <a:schemeClr val="hlink"/>
              </a:gs>
              <a:gs pos="100000">
                <a:srgbClr val="6464D6"/>
              </a:gs>
            </a:gsLst>
            <a:lin ang="2700000" scaled="1"/>
          </a:gradFill>
          <a:ln w="25400" algn="ctr">
            <a:noFill/>
            <a:miter lim="800000"/>
            <a:headEnd/>
            <a:tailEnd/>
          </a:ln>
        </p:spPr>
        <p:txBody>
          <a:bodyPr anchor="ctr"/>
          <a:lstStyle/>
          <a:p>
            <a:pPr algn="ctr"/>
            <a:endParaRPr lang="ja-JP" altLang="en-US">
              <a:solidFill>
                <a:srgbClr val="EAEAEA"/>
              </a:solidFill>
              <a:latin typeface="Calibri" pitchFamily="34" charset="0"/>
            </a:endParaRPr>
          </a:p>
        </p:txBody>
      </p:sp>
      <p:sp>
        <p:nvSpPr>
          <p:cNvPr id="35" name="角丸四角形 34"/>
          <p:cNvSpPr/>
          <p:nvPr/>
        </p:nvSpPr>
        <p:spPr>
          <a:xfrm>
            <a:off x="211138" y="561975"/>
            <a:ext cx="5586412" cy="395288"/>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Situation and estimation of our society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15"/>
                                        </p:tgtEl>
                                        <p:attrNameLst>
                                          <p:attrName>style.visibility</p:attrName>
                                        </p:attrNameLst>
                                      </p:cBhvr>
                                      <p:to>
                                        <p:strVal val="visible"/>
                                      </p:to>
                                    </p:set>
                                    <p:animEffect transition="in" filter="strips(downLeft)">
                                      <p:cBhvr>
                                        <p:cTn id="7" dur="500"/>
                                        <p:tgtEl>
                                          <p:spTgt spid="8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216"/>
                                        </p:tgtEl>
                                        <p:attrNameLst>
                                          <p:attrName>style.visibility</p:attrName>
                                        </p:attrNameLst>
                                      </p:cBhvr>
                                      <p:to>
                                        <p:strVal val="visible"/>
                                      </p:to>
                                    </p:set>
                                    <p:animEffect transition="in" filter="strips(downLeft)">
                                      <p:cBhvr>
                                        <p:cTn id="12" dur="500"/>
                                        <p:tgtEl>
                                          <p:spTgt spid="8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downLeft)">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trips(upLeft)">
                                      <p:cBhvr>
                                        <p:cTn id="22" dur="500"/>
                                        <p:tgtEl>
                                          <p:spTgt spid="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strips(upRight)">
                                      <p:cBhvr>
                                        <p:cTn id="27" dur="500"/>
                                        <p:tgtEl>
                                          <p:spTgt spid="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p:bldP spid="8215" grpId="0" animBg="1"/>
      <p:bldP spid="8216" grpId="0" animBg="1"/>
      <p:bldP spid="31" grpId="0" animBg="1"/>
      <p:bldP spid="32" grpId="0" animBg="1"/>
      <p:bldP spid="3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p:cNvPicPr>
            <a:picLocks noChangeAspect="1" noChangeArrowheads="1"/>
          </p:cNvPicPr>
          <p:nvPr/>
        </p:nvPicPr>
        <p:blipFill>
          <a:blip r:embed="rId2"/>
          <a:srcRect/>
          <a:stretch>
            <a:fillRect/>
          </a:stretch>
        </p:blipFill>
        <p:spPr bwMode="auto">
          <a:xfrm>
            <a:off x="179388" y="908050"/>
            <a:ext cx="8772525" cy="5499100"/>
          </a:xfrm>
          <a:prstGeom prst="rect">
            <a:avLst/>
          </a:prstGeom>
          <a:noFill/>
          <a:ln w="9525">
            <a:noFill/>
            <a:miter lim="800000"/>
            <a:headEnd/>
            <a:tailEnd/>
          </a:ln>
        </p:spPr>
      </p:pic>
      <p:sp>
        <p:nvSpPr>
          <p:cNvPr id="6" name="角丸四角形 5"/>
          <p:cNvSpPr/>
          <p:nvPr/>
        </p:nvSpPr>
        <p:spPr>
          <a:xfrm>
            <a:off x="6875463" y="0"/>
            <a:ext cx="2268537" cy="404813"/>
          </a:xfrm>
          <a:prstGeom prst="round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rgbClr val="EAEAEA"/>
                </a:solidFill>
              </a:rPr>
              <a:t>Reference 1 </a:t>
            </a:r>
            <a:endParaRPr lang="ja-JP" altLang="en-US" sz="2400" dirty="0">
              <a:solidFill>
                <a:srgbClr val="EAEAEA"/>
              </a:solidFill>
            </a:endParaRPr>
          </a:p>
        </p:txBody>
      </p:sp>
      <p:pic>
        <p:nvPicPr>
          <p:cNvPr id="94211" name="Picture 3"/>
          <p:cNvPicPr>
            <a:picLocks noChangeAspect="1" noChangeArrowheads="1"/>
          </p:cNvPicPr>
          <p:nvPr/>
        </p:nvPicPr>
        <p:blipFill>
          <a:blip r:embed="rId3"/>
          <a:srcRect/>
          <a:stretch>
            <a:fillRect/>
          </a:stretch>
        </p:blipFill>
        <p:spPr bwMode="auto">
          <a:xfrm>
            <a:off x="179388" y="6381750"/>
            <a:ext cx="8785225" cy="257175"/>
          </a:xfrm>
          <a:prstGeom prst="rect">
            <a:avLst/>
          </a:prstGeom>
          <a:noFill/>
          <a:ln w="9525">
            <a:noFill/>
            <a:miter lim="800000"/>
            <a:headEnd/>
            <a:tailEnd/>
          </a:ln>
        </p:spPr>
      </p:pic>
      <p:sp>
        <p:nvSpPr>
          <p:cNvPr id="7" name="テキスト ボックス 6"/>
          <p:cNvSpPr txBox="1"/>
          <p:nvPr/>
        </p:nvSpPr>
        <p:spPr>
          <a:xfrm>
            <a:off x="827088" y="476250"/>
            <a:ext cx="7345362" cy="415925"/>
          </a:xfrm>
          <a:prstGeom prst="rect">
            <a:avLst/>
          </a:prstGeom>
          <a:solidFill>
            <a:srgbClr val="CCFF99"/>
          </a:solidFill>
          <a:ln w="6350">
            <a:solidFill>
              <a:schemeClr val="bg2"/>
            </a:solidFill>
          </a:ln>
          <a:effectLst>
            <a:outerShdw blurRad="50800" dist="38100" dir="2700000" sx="101000" sy="101000" algn="tl" rotWithShape="0">
              <a:prstClr val="black">
                <a:alpha val="40000"/>
              </a:prstClr>
            </a:outerShdw>
          </a:effectLst>
        </p:spPr>
        <p:txBody>
          <a:bodyPr>
            <a:spAutoFit/>
          </a:bodyPr>
          <a:lstStyle/>
          <a:p>
            <a:pPr>
              <a:lnSpc>
                <a:spcPts val="2500"/>
              </a:lnSpc>
              <a:defRPr/>
            </a:pPr>
            <a:r>
              <a:rPr lang="en-US" altLang="ja-JP" sz="2400" dirty="0">
                <a:solidFill>
                  <a:srgbClr val="000000"/>
                </a:solidFill>
                <a:latin typeface="Times New Roman" pitchFamily="18" charset="0"/>
                <a:ea typeface="+mn-ea"/>
              </a:rPr>
              <a:t>Increase in the Number of </a:t>
            </a:r>
            <a:r>
              <a:rPr lang="en-US" altLang="ja-JP" sz="2400" dirty="0">
                <a:solidFill>
                  <a:srgbClr val="FF0000"/>
                </a:solidFill>
                <a:latin typeface="Times New Roman" pitchFamily="18" charset="0"/>
                <a:ea typeface="+mn-ea"/>
              </a:rPr>
              <a:t>Elderly People </a:t>
            </a:r>
            <a:r>
              <a:rPr lang="en-US" altLang="ja-JP" sz="2400" dirty="0">
                <a:solidFill>
                  <a:srgbClr val="000000"/>
                </a:solidFill>
                <a:latin typeface="Times New Roman" pitchFamily="18" charset="0"/>
                <a:ea typeface="+mn-ea"/>
              </a:rPr>
              <a:t>Aged 75 or over</a:t>
            </a:r>
            <a:endParaRPr lang="ja-JP" altLang="en-US" sz="2400" dirty="0">
              <a:solidFill>
                <a:srgbClr val="000000"/>
              </a:solidFill>
              <a:latin typeface="Times New Roman" pitchFamily="18" charset="0"/>
              <a:ea typeface="+mn-ea"/>
            </a:endParaRPr>
          </a:p>
        </p:txBody>
      </p:sp>
      <p:sp>
        <p:nvSpPr>
          <p:cNvPr id="94213" name="スライド番号プレースホルダ 3"/>
          <p:cNvSpPr>
            <a:spLocks noGrp="1"/>
          </p:cNvSpPr>
          <p:nvPr>
            <p:ph type="sldNum" sz="quarter" idx="12"/>
          </p:nvPr>
        </p:nvSpPr>
        <p:spPr bwMode="auto">
          <a:xfrm>
            <a:off x="6804025" y="6237288"/>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40</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41</a:t>
            </a:r>
          </a:p>
        </p:txBody>
      </p:sp>
      <p:sp>
        <p:nvSpPr>
          <p:cNvPr id="95234" name="Text Box 4"/>
          <p:cNvSpPr txBox="1">
            <a:spLocks noChangeArrowheads="1"/>
          </p:cNvSpPr>
          <p:nvPr/>
        </p:nvSpPr>
        <p:spPr bwMode="auto">
          <a:xfrm>
            <a:off x="508000" y="4365625"/>
            <a:ext cx="8056563" cy="1600200"/>
          </a:xfrm>
          <a:prstGeom prst="rect">
            <a:avLst/>
          </a:prstGeom>
          <a:noFill/>
          <a:ln w="9525">
            <a:noFill/>
            <a:miter lim="800000"/>
            <a:headEnd/>
            <a:tailEnd/>
          </a:ln>
        </p:spPr>
        <p:txBody>
          <a:bodyPr>
            <a:spAutoFit/>
          </a:bodyPr>
          <a:lstStyle/>
          <a:p>
            <a:pPr>
              <a:spcBef>
                <a:spcPct val="50000"/>
              </a:spcBef>
              <a:buClr>
                <a:srgbClr val="003399"/>
              </a:buClr>
              <a:buFont typeface="Wingdings" pitchFamily="2" charset="2"/>
              <a:buChar char="ü"/>
            </a:pPr>
            <a:r>
              <a:rPr lang="en-US" altLang="ja-JP" sz="2800">
                <a:solidFill>
                  <a:srgbClr val="000000"/>
                </a:solidFill>
              </a:rPr>
              <a:t>Needed and constructed </a:t>
            </a:r>
            <a:r>
              <a:rPr lang="en-US" altLang="ja-JP" sz="2800" i="1">
                <a:solidFill>
                  <a:srgbClr val="000000"/>
                </a:solidFill>
              </a:rPr>
              <a:t>Statistical </a:t>
            </a:r>
            <a:r>
              <a:rPr lang="en-US" altLang="ja-JP" sz="2800" i="1"/>
              <a:t>system </a:t>
            </a:r>
          </a:p>
          <a:p>
            <a:pPr>
              <a:spcBef>
                <a:spcPct val="50000"/>
              </a:spcBef>
              <a:buClr>
                <a:srgbClr val="003399"/>
              </a:buClr>
            </a:pPr>
            <a:r>
              <a:rPr lang="en-US" altLang="ja-JP" sz="2800" i="1"/>
              <a:t>   to </a:t>
            </a:r>
            <a:r>
              <a:rPr lang="en-US" altLang="ja-JP" sz="2800" b="1" i="1">
                <a:solidFill>
                  <a:srgbClr val="FF0000"/>
                </a:solidFill>
              </a:rPr>
              <a:t>collect national data on   </a:t>
            </a:r>
          </a:p>
          <a:p>
            <a:pPr>
              <a:buClr>
                <a:srgbClr val="808000"/>
              </a:buClr>
              <a:buFont typeface="Wingdings" pitchFamily="2" charset="2"/>
              <a:buNone/>
            </a:pPr>
            <a:r>
              <a:rPr lang="en-US" altLang="ja-JP" sz="2800" b="1" i="1">
                <a:solidFill>
                  <a:srgbClr val="FF0000"/>
                </a:solidFill>
              </a:rPr>
              <a:t>       insured and users segregated by sex</a:t>
            </a:r>
            <a:endParaRPr lang="en-US" altLang="ja-JP" sz="2800">
              <a:solidFill>
                <a:srgbClr val="FF0000"/>
              </a:solidFill>
            </a:endParaRPr>
          </a:p>
        </p:txBody>
      </p:sp>
      <p:sp>
        <p:nvSpPr>
          <p:cNvPr id="7" name="角丸四角形 6"/>
          <p:cNvSpPr/>
          <p:nvPr/>
        </p:nvSpPr>
        <p:spPr>
          <a:xfrm>
            <a:off x="771525" y="1628775"/>
            <a:ext cx="7561263"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40000"/>
              </a:spcBef>
              <a:spcAft>
                <a:spcPts val="0"/>
              </a:spcAft>
              <a:buFont typeface="ＭＳ ゴシック" pitchFamily="49" charset="-128"/>
              <a:buChar char="-"/>
              <a:defRPr/>
            </a:pPr>
            <a:r>
              <a:rPr lang="en-US" altLang="ja-JP" sz="2400" dirty="0"/>
              <a:t>System to </a:t>
            </a:r>
            <a:r>
              <a:rPr lang="en-US" altLang="ja-JP" sz="2600" dirty="0">
                <a:solidFill>
                  <a:srgbClr val="FF0000"/>
                </a:solidFill>
              </a:rPr>
              <a:t>support</a:t>
            </a:r>
            <a:r>
              <a:rPr lang="en-US" altLang="ja-JP" sz="2600" dirty="0"/>
              <a:t> </a:t>
            </a:r>
            <a:r>
              <a:rPr lang="en-US" altLang="ja-JP" sz="2400" dirty="0"/>
              <a:t>the nursing care of elderly people </a:t>
            </a:r>
            <a:r>
              <a:rPr lang="en-US" altLang="ja-JP" sz="2600" dirty="0">
                <a:solidFill>
                  <a:srgbClr val="FF0000"/>
                </a:solidFill>
              </a:rPr>
              <a:t>across society</a:t>
            </a:r>
          </a:p>
        </p:txBody>
      </p:sp>
      <p:sp>
        <p:nvSpPr>
          <p:cNvPr id="8" name="角丸四角形 7"/>
          <p:cNvSpPr/>
          <p:nvPr/>
        </p:nvSpPr>
        <p:spPr>
          <a:xfrm>
            <a:off x="771525" y="2957513"/>
            <a:ext cx="7561263" cy="121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40000"/>
              </a:spcBef>
              <a:spcAft>
                <a:spcPts val="0"/>
              </a:spcAft>
              <a:buFont typeface="ＭＳ ゴシック" pitchFamily="49" charset="-128"/>
              <a:buChar char="-"/>
              <a:defRPr/>
            </a:pPr>
            <a:r>
              <a:rPr lang="en-US" altLang="ja-JP" sz="2600" dirty="0">
                <a:solidFill>
                  <a:srgbClr val="FF0000"/>
                </a:solidFill>
              </a:rPr>
              <a:t>Premiums</a:t>
            </a:r>
            <a:r>
              <a:rPr lang="en-US" altLang="ja-JP" sz="2400" dirty="0"/>
              <a:t> are decided based on financial condition and projected service cost so that financial conditions can be balanced</a:t>
            </a:r>
          </a:p>
        </p:txBody>
      </p:sp>
      <p:sp>
        <p:nvSpPr>
          <p:cNvPr id="9" name="角丸四角形 8"/>
          <p:cNvSpPr/>
          <p:nvPr/>
        </p:nvSpPr>
        <p:spPr>
          <a:xfrm>
            <a:off x="211138" y="760413"/>
            <a:ext cx="7240587" cy="395287"/>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dirty="0"/>
              <a:t>Outline of the Long-Term Care Insurance System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a:srcRect/>
          <a:stretch>
            <a:fillRect/>
          </a:stretch>
        </p:blipFill>
        <p:spPr bwMode="auto">
          <a:xfrm>
            <a:off x="107950" y="476250"/>
            <a:ext cx="8974138" cy="5986463"/>
          </a:xfrm>
          <a:prstGeom prst="rect">
            <a:avLst/>
          </a:prstGeom>
          <a:noFill/>
          <a:ln w="9525">
            <a:noFill/>
            <a:miter lim="800000"/>
            <a:headEnd/>
            <a:tailEnd/>
          </a:ln>
        </p:spPr>
      </p:pic>
      <p:sp>
        <p:nvSpPr>
          <p:cNvPr id="96258" name="スライド番号プレースホルダ 3"/>
          <p:cNvSpPr>
            <a:spLocks noGrp="1"/>
          </p:cNvSpPr>
          <p:nvPr>
            <p:ph type="sldNum" sz="quarter" idx="12"/>
          </p:nvPr>
        </p:nvSpPr>
        <p:spPr bwMode="auto">
          <a:xfrm>
            <a:off x="6553200" y="6453188"/>
            <a:ext cx="2133600" cy="268287"/>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42</a:t>
            </a:r>
          </a:p>
        </p:txBody>
      </p:sp>
      <p:sp>
        <p:nvSpPr>
          <p:cNvPr id="6" name="角丸四角形 5"/>
          <p:cNvSpPr/>
          <p:nvPr/>
        </p:nvSpPr>
        <p:spPr>
          <a:xfrm>
            <a:off x="6875463" y="0"/>
            <a:ext cx="2268537" cy="404813"/>
          </a:xfrm>
          <a:prstGeom prst="round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a:solidFill>
                  <a:srgbClr val="FFFFFF"/>
                </a:solidFill>
              </a:rPr>
              <a:t>Reference 2</a:t>
            </a:r>
            <a:endParaRPr lang="ja-JP" altLang="en-US" sz="240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43</a:t>
            </a:r>
          </a:p>
        </p:txBody>
      </p:sp>
      <p:sp>
        <p:nvSpPr>
          <p:cNvPr id="97282" name="Rectangle 3"/>
          <p:cNvSpPr>
            <a:spLocks noGrp="1" noChangeArrowheads="1"/>
          </p:cNvSpPr>
          <p:nvPr>
            <p:ph type="body" idx="4294967295"/>
          </p:nvPr>
        </p:nvSpPr>
        <p:spPr>
          <a:xfrm>
            <a:off x="53975" y="1341438"/>
            <a:ext cx="9036050" cy="503237"/>
          </a:xfrm>
        </p:spPr>
        <p:txBody>
          <a:bodyPr/>
          <a:lstStyle/>
          <a:p>
            <a:pPr marL="354013" indent="-354013">
              <a:lnSpc>
                <a:spcPct val="80000"/>
              </a:lnSpc>
              <a:spcBef>
                <a:spcPct val="40000"/>
              </a:spcBef>
            </a:pPr>
            <a:r>
              <a:rPr lang="en-US" altLang="ja-JP" sz="2400" smtClean="0"/>
              <a:t>Points</a:t>
            </a:r>
            <a:endParaRPr lang="ja-JP" altLang="en-US" sz="2400" smtClean="0"/>
          </a:p>
        </p:txBody>
      </p:sp>
      <p:sp>
        <p:nvSpPr>
          <p:cNvPr id="12" name="角丸四角形 11"/>
          <p:cNvSpPr/>
          <p:nvPr/>
        </p:nvSpPr>
        <p:spPr>
          <a:xfrm>
            <a:off x="468313" y="1844675"/>
            <a:ext cx="8207375" cy="504825"/>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200" b="1" dirty="0"/>
              <a:t>1. </a:t>
            </a:r>
            <a:r>
              <a:rPr lang="en-US" altLang="ja-JP" sz="2200" b="1" dirty="0">
                <a:solidFill>
                  <a:srgbClr val="FF0000"/>
                </a:solidFill>
              </a:rPr>
              <a:t>Main </a:t>
            </a:r>
            <a:r>
              <a:rPr lang="en-US" altLang="ja-JP" sz="2200" b="1" dirty="0">
                <a:solidFill>
                  <a:srgbClr val="FF0000"/>
                </a:solidFill>
              </a:rPr>
              <a:t>caregivers</a:t>
            </a:r>
            <a:r>
              <a:rPr lang="en-US" altLang="ja-JP" sz="2200" b="1" dirty="0"/>
              <a:t> in households are females. </a:t>
            </a:r>
          </a:p>
        </p:txBody>
      </p:sp>
      <p:sp>
        <p:nvSpPr>
          <p:cNvPr id="13" name="角丸四角形 12"/>
          <p:cNvSpPr/>
          <p:nvPr/>
        </p:nvSpPr>
        <p:spPr>
          <a:xfrm>
            <a:off x="487363" y="2492375"/>
            <a:ext cx="8207375" cy="720725"/>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fontAlgn="auto">
              <a:spcBef>
                <a:spcPts val="0"/>
              </a:spcBef>
              <a:spcAft>
                <a:spcPts val="0"/>
              </a:spcAft>
              <a:defRPr/>
            </a:pPr>
            <a:r>
              <a:rPr lang="en-US" altLang="ja-JP" sz="2200" b="1" dirty="0"/>
              <a:t>2. </a:t>
            </a:r>
            <a:r>
              <a:rPr lang="en-US" altLang="ja-JP" sz="2200" b="1" dirty="0">
                <a:solidFill>
                  <a:srgbClr val="FF0000"/>
                </a:solidFill>
              </a:rPr>
              <a:t>Most care workers </a:t>
            </a:r>
            <a:r>
              <a:rPr lang="en-US" altLang="ja-JP" sz="2200" b="1" dirty="0">
                <a:solidFill>
                  <a:schemeClr val="bg1"/>
                </a:solidFill>
              </a:rPr>
              <a:t>are female. About 40% of females care workers are non-regular employees.</a:t>
            </a:r>
          </a:p>
        </p:txBody>
      </p:sp>
      <p:sp>
        <p:nvSpPr>
          <p:cNvPr id="14" name="角丸四角形 13"/>
          <p:cNvSpPr/>
          <p:nvPr/>
        </p:nvSpPr>
        <p:spPr>
          <a:xfrm>
            <a:off x="468313" y="3357563"/>
            <a:ext cx="8207375" cy="503237"/>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3. </a:t>
            </a:r>
            <a:r>
              <a:rPr lang="en-US" altLang="ja-JP" sz="2200" b="1" dirty="0">
                <a:solidFill>
                  <a:srgbClr val="FF0000"/>
                </a:solidFill>
              </a:rPr>
              <a:t>Most users </a:t>
            </a:r>
            <a:r>
              <a:rPr lang="en-US" altLang="ja-JP" sz="2200" b="1" dirty="0">
                <a:solidFill>
                  <a:schemeClr val="bg1"/>
                </a:solidFill>
              </a:rPr>
              <a:t>of Long-term Care Insurance aged 65+ are also females.</a:t>
            </a:r>
          </a:p>
        </p:txBody>
      </p:sp>
      <p:sp>
        <p:nvSpPr>
          <p:cNvPr id="15" name="角丸四角形 14"/>
          <p:cNvSpPr/>
          <p:nvPr/>
        </p:nvSpPr>
        <p:spPr>
          <a:xfrm>
            <a:off x="468313" y="4005263"/>
            <a:ext cx="8207375" cy="503237"/>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200" b="1" dirty="0"/>
              <a:t>4. </a:t>
            </a:r>
            <a:r>
              <a:rPr lang="en-US" altLang="ja-JP" sz="2200" b="1" dirty="0">
                <a:solidFill>
                  <a:srgbClr val="FF0000"/>
                </a:solidFill>
              </a:rPr>
              <a:t>Females </a:t>
            </a:r>
            <a:r>
              <a:rPr lang="en-US" altLang="ja-JP" sz="2200" b="1" dirty="0">
                <a:solidFill>
                  <a:schemeClr val="bg1"/>
                </a:solidFill>
              </a:rPr>
              <a:t>tend to need care for longer periods than males.</a:t>
            </a:r>
            <a:endParaRPr lang="en-US" altLang="ja-JP" sz="2200" b="1" dirty="0">
              <a:solidFill>
                <a:schemeClr val="bg1"/>
              </a:solidFill>
            </a:endParaRPr>
          </a:p>
        </p:txBody>
      </p:sp>
      <p:sp>
        <p:nvSpPr>
          <p:cNvPr id="16" name="角丸四角形 15"/>
          <p:cNvSpPr/>
          <p:nvPr/>
        </p:nvSpPr>
        <p:spPr>
          <a:xfrm>
            <a:off x="487363" y="4652963"/>
            <a:ext cx="8207375" cy="504825"/>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200" b="1" dirty="0"/>
              <a:t>5. </a:t>
            </a:r>
            <a:r>
              <a:rPr lang="en-US" altLang="ja-JP" sz="2200" b="1" dirty="0">
                <a:solidFill>
                  <a:srgbClr val="FF0000"/>
                </a:solidFill>
              </a:rPr>
              <a:t>The cause of care needs </a:t>
            </a:r>
            <a:r>
              <a:rPr lang="en-US" altLang="ja-JP" sz="2200" b="1" dirty="0">
                <a:solidFill>
                  <a:schemeClr val="bg1"/>
                </a:solidFill>
              </a:rPr>
              <a:t>are different between women and men.</a:t>
            </a:r>
          </a:p>
        </p:txBody>
      </p:sp>
      <p:sp>
        <p:nvSpPr>
          <p:cNvPr id="17" name="角丸四角形 16"/>
          <p:cNvSpPr/>
          <p:nvPr/>
        </p:nvSpPr>
        <p:spPr>
          <a:xfrm>
            <a:off x="487363" y="5300663"/>
            <a:ext cx="8207375" cy="720725"/>
          </a:xfrm>
          <a:prstGeom prst="round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fontAlgn="auto">
              <a:spcBef>
                <a:spcPts val="0"/>
              </a:spcBef>
              <a:spcAft>
                <a:spcPts val="0"/>
              </a:spcAft>
              <a:defRPr/>
            </a:pPr>
            <a:r>
              <a:rPr lang="en-US" altLang="ja-JP" sz="2200" b="1" dirty="0"/>
              <a:t>6. </a:t>
            </a:r>
            <a:r>
              <a:rPr lang="en-US" altLang="ja-JP" sz="2200" b="1" dirty="0">
                <a:solidFill>
                  <a:schemeClr val="bg1"/>
                </a:solidFill>
              </a:rPr>
              <a:t>There are differences in </a:t>
            </a:r>
            <a:r>
              <a:rPr lang="en-US" altLang="ja-JP" sz="2200" b="1" dirty="0">
                <a:solidFill>
                  <a:srgbClr val="FF0000"/>
                </a:solidFill>
              </a:rPr>
              <a:t>time spent on caring activities</a:t>
            </a:r>
            <a:r>
              <a:rPr lang="en-US" altLang="ja-JP" sz="2200" b="1" dirty="0">
                <a:solidFill>
                  <a:schemeClr val="bg1"/>
                </a:solidFill>
              </a:rPr>
              <a:t> between women and men.</a:t>
            </a:r>
          </a:p>
        </p:txBody>
      </p:sp>
      <p:sp>
        <p:nvSpPr>
          <p:cNvPr id="18" name="角丸四角形 17"/>
          <p:cNvSpPr/>
          <p:nvPr/>
        </p:nvSpPr>
        <p:spPr>
          <a:xfrm>
            <a:off x="211138" y="760413"/>
            <a:ext cx="7240587" cy="395287"/>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400" b="1" dirty="0">
                <a:solidFill>
                  <a:schemeClr val="bg1"/>
                </a:solidFill>
              </a:rPr>
              <a:t>Caring </a:t>
            </a:r>
            <a:r>
              <a:rPr lang="en-US" altLang="ja-JP" sz="2400" b="1" dirty="0">
                <a:solidFill>
                  <a:schemeClr val="bg1"/>
                </a:solidFill>
              </a:rPr>
              <a:t>Responsibilities of Women and Men</a:t>
            </a:r>
            <a:endParaRPr lang="ja-JP" altLang="en-US" sz="2400"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1"/>
          <p:cNvPicPr>
            <a:picLocks noChangeAspect="1" noChangeArrowheads="1"/>
          </p:cNvPicPr>
          <p:nvPr/>
        </p:nvPicPr>
        <p:blipFill>
          <a:blip r:embed="rId2"/>
          <a:srcRect/>
          <a:stretch>
            <a:fillRect/>
          </a:stretch>
        </p:blipFill>
        <p:spPr bwMode="auto">
          <a:xfrm>
            <a:off x="1582738" y="2949575"/>
            <a:ext cx="5797550" cy="3352800"/>
          </a:xfrm>
          <a:prstGeom prst="rect">
            <a:avLst/>
          </a:prstGeom>
          <a:noFill/>
          <a:ln w="9525">
            <a:noFill/>
            <a:miter lim="800000"/>
            <a:headEnd/>
            <a:tailEnd/>
          </a:ln>
        </p:spPr>
      </p:pic>
      <p:sp>
        <p:nvSpPr>
          <p:cNvPr id="98306"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44</a:t>
            </a:r>
          </a:p>
        </p:txBody>
      </p:sp>
      <p:sp>
        <p:nvSpPr>
          <p:cNvPr id="98307" name="Text Box 8"/>
          <p:cNvSpPr txBox="1">
            <a:spLocks noChangeArrowheads="1"/>
          </p:cNvSpPr>
          <p:nvPr/>
        </p:nvSpPr>
        <p:spPr bwMode="auto">
          <a:xfrm>
            <a:off x="1187450" y="6027738"/>
            <a:ext cx="7058025" cy="274637"/>
          </a:xfrm>
          <a:prstGeom prst="rect">
            <a:avLst/>
          </a:prstGeom>
          <a:noFill/>
          <a:ln w="9525">
            <a:noFill/>
            <a:miter lim="800000"/>
            <a:headEnd/>
            <a:tailEnd/>
          </a:ln>
        </p:spPr>
        <p:txBody>
          <a:bodyPr>
            <a:spAutoFit/>
          </a:bodyPr>
          <a:lstStyle/>
          <a:p>
            <a:r>
              <a:rPr lang="en-US" altLang="ja-JP" sz="1200"/>
              <a:t>Data:</a:t>
            </a:r>
            <a:r>
              <a:rPr lang="ja-JP" altLang="en-US" sz="1200"/>
              <a:t> </a:t>
            </a:r>
            <a:r>
              <a:rPr lang="en-US" altLang="ja-JP" sz="1200"/>
              <a:t>“Comprehensive Survey of Living Conditions,” Ministry of Health, Labour and Welfare (2010)</a:t>
            </a:r>
          </a:p>
        </p:txBody>
      </p:sp>
      <p:sp>
        <p:nvSpPr>
          <p:cNvPr id="98308" name="Text Box 9"/>
          <p:cNvSpPr txBox="1">
            <a:spLocks noChangeArrowheads="1"/>
          </p:cNvSpPr>
          <p:nvPr/>
        </p:nvSpPr>
        <p:spPr bwMode="auto">
          <a:xfrm>
            <a:off x="1692275" y="2492375"/>
            <a:ext cx="5688013" cy="457200"/>
          </a:xfrm>
          <a:prstGeom prst="rect">
            <a:avLst/>
          </a:prstGeom>
          <a:noFill/>
          <a:ln w="9525">
            <a:noFill/>
            <a:miter lim="800000"/>
            <a:headEnd/>
            <a:tailEnd/>
          </a:ln>
        </p:spPr>
        <p:txBody>
          <a:bodyPr>
            <a:spAutoFit/>
          </a:bodyPr>
          <a:lstStyle/>
          <a:p>
            <a:pPr>
              <a:spcBef>
                <a:spcPct val="50000"/>
              </a:spcBef>
            </a:pPr>
            <a:r>
              <a:rPr lang="en-US" altLang="ja-JP" sz="2400" u="sng">
                <a:solidFill>
                  <a:srgbClr val="008000"/>
                </a:solidFill>
                <a:latin typeface="ＭＳ Ｐゴシック" pitchFamily="34" charset="-128"/>
              </a:rPr>
              <a:t>Main caregiver in the household by sex</a:t>
            </a:r>
            <a:endParaRPr lang="ja-JP" altLang="en-US" sz="2400" u="sng">
              <a:solidFill>
                <a:srgbClr val="008000"/>
              </a:solidFill>
              <a:latin typeface="ＭＳ Ｐゴシック" pitchFamily="34" charset="-128"/>
            </a:endParaRPr>
          </a:p>
        </p:txBody>
      </p:sp>
      <p:sp>
        <p:nvSpPr>
          <p:cNvPr id="98309" name="Text Box 12"/>
          <p:cNvSpPr txBox="1">
            <a:spLocks noChangeArrowheads="1"/>
          </p:cNvSpPr>
          <p:nvPr/>
        </p:nvSpPr>
        <p:spPr bwMode="auto">
          <a:xfrm>
            <a:off x="4427538" y="3644900"/>
            <a:ext cx="1150937" cy="831850"/>
          </a:xfrm>
          <a:prstGeom prst="rect">
            <a:avLst/>
          </a:prstGeom>
          <a:noFill/>
          <a:ln w="9525">
            <a:noFill/>
            <a:miter lim="800000"/>
            <a:headEnd/>
            <a:tailEnd/>
          </a:ln>
        </p:spPr>
        <p:txBody>
          <a:bodyPr>
            <a:spAutoFit/>
          </a:bodyPr>
          <a:lstStyle/>
          <a:p>
            <a:pPr>
              <a:spcBef>
                <a:spcPct val="50000"/>
              </a:spcBef>
            </a:pPr>
            <a:r>
              <a:rPr lang="en-US" altLang="ja-JP" sz="2400">
                <a:solidFill>
                  <a:srgbClr val="003399"/>
                </a:solidFill>
                <a:latin typeface="ＭＳ Ｐゴシック" pitchFamily="34" charset="-128"/>
              </a:rPr>
              <a:t>Male</a:t>
            </a:r>
            <a:r>
              <a:rPr lang="en-US" altLang="ja-JP" sz="2400">
                <a:solidFill>
                  <a:srgbClr val="000000"/>
                </a:solidFill>
                <a:latin typeface="ＭＳ Ｐゴシック" pitchFamily="34" charset="-128"/>
              </a:rPr>
              <a:t> </a:t>
            </a:r>
            <a:r>
              <a:rPr lang="en-US" altLang="ja-JP" sz="2400">
                <a:solidFill>
                  <a:srgbClr val="000000"/>
                </a:solidFill>
                <a:latin typeface="Times New Roman" pitchFamily="18" charset="0"/>
              </a:rPr>
              <a:t>30.6%</a:t>
            </a:r>
          </a:p>
        </p:txBody>
      </p:sp>
      <p:sp>
        <p:nvSpPr>
          <p:cNvPr id="98310" name="Text Box 13"/>
          <p:cNvSpPr txBox="1">
            <a:spLocks noChangeArrowheads="1"/>
          </p:cNvSpPr>
          <p:nvPr/>
        </p:nvSpPr>
        <p:spPr bwMode="auto">
          <a:xfrm>
            <a:off x="3203575" y="4581525"/>
            <a:ext cx="1150938" cy="831850"/>
          </a:xfrm>
          <a:prstGeom prst="rect">
            <a:avLst/>
          </a:prstGeom>
          <a:noFill/>
          <a:ln w="9525">
            <a:noFill/>
            <a:miter lim="800000"/>
            <a:headEnd/>
            <a:tailEnd/>
          </a:ln>
        </p:spPr>
        <p:txBody>
          <a:bodyPr>
            <a:spAutoFit/>
          </a:bodyPr>
          <a:lstStyle/>
          <a:p>
            <a:pPr>
              <a:spcBef>
                <a:spcPct val="50000"/>
              </a:spcBef>
            </a:pPr>
            <a:r>
              <a:rPr lang="en-US" altLang="ja-JP" sz="2400">
                <a:solidFill>
                  <a:srgbClr val="003399"/>
                </a:solidFill>
                <a:latin typeface="ＭＳ Ｐゴシック" pitchFamily="34" charset="-128"/>
              </a:rPr>
              <a:t>Female </a:t>
            </a:r>
            <a:r>
              <a:rPr lang="en-US" altLang="ja-JP" sz="2400">
                <a:solidFill>
                  <a:srgbClr val="000000"/>
                </a:solidFill>
                <a:latin typeface="Times New Roman" pitchFamily="18" charset="0"/>
              </a:rPr>
              <a:t>69.4%</a:t>
            </a:r>
          </a:p>
        </p:txBody>
      </p:sp>
      <p:sp>
        <p:nvSpPr>
          <p:cNvPr id="10" name="角丸四角形 9"/>
          <p:cNvSpPr/>
          <p:nvPr/>
        </p:nvSpPr>
        <p:spPr>
          <a:xfrm>
            <a:off x="414338" y="1341438"/>
            <a:ext cx="8207375" cy="50323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200" b="1" dirty="0"/>
              <a:t>1. </a:t>
            </a:r>
            <a:r>
              <a:rPr lang="en-US" altLang="ja-JP" sz="2200" b="1" dirty="0">
                <a:solidFill>
                  <a:srgbClr val="FF0000"/>
                </a:solidFill>
              </a:rPr>
              <a:t>Main </a:t>
            </a:r>
            <a:r>
              <a:rPr lang="en-US" altLang="ja-JP" sz="2200" b="1" dirty="0">
                <a:solidFill>
                  <a:srgbClr val="FF0000"/>
                </a:solidFill>
              </a:rPr>
              <a:t>caregivers</a:t>
            </a:r>
            <a:r>
              <a:rPr lang="en-US" altLang="ja-JP" sz="2200" b="1" dirty="0"/>
              <a:t> in households are females.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45</a:t>
            </a:r>
          </a:p>
        </p:txBody>
      </p:sp>
      <p:sp>
        <p:nvSpPr>
          <p:cNvPr id="99330" name="Text Box 4"/>
          <p:cNvSpPr txBox="1">
            <a:spLocks noChangeArrowheads="1"/>
          </p:cNvSpPr>
          <p:nvPr/>
        </p:nvSpPr>
        <p:spPr bwMode="auto">
          <a:xfrm>
            <a:off x="1187450" y="2452688"/>
            <a:ext cx="7345363" cy="457200"/>
          </a:xfrm>
          <a:prstGeom prst="rect">
            <a:avLst/>
          </a:prstGeom>
          <a:noFill/>
          <a:ln w="9525">
            <a:noFill/>
            <a:miter lim="800000"/>
            <a:headEnd/>
            <a:tailEnd/>
          </a:ln>
        </p:spPr>
        <p:txBody>
          <a:bodyPr>
            <a:spAutoFit/>
          </a:bodyPr>
          <a:lstStyle/>
          <a:p>
            <a:pPr>
              <a:spcBef>
                <a:spcPct val="50000"/>
              </a:spcBef>
            </a:pPr>
            <a:r>
              <a:rPr lang="en-US" altLang="ja-JP" sz="2400" u="sng">
                <a:solidFill>
                  <a:srgbClr val="008000"/>
                </a:solidFill>
                <a:latin typeface="ＭＳ Ｐゴシック" pitchFamily="34" charset="-128"/>
              </a:rPr>
              <a:t>Care workers by sex and employment situation</a:t>
            </a:r>
            <a:endParaRPr lang="ja-JP" altLang="en-US" sz="2400" u="sng">
              <a:solidFill>
                <a:srgbClr val="008000"/>
              </a:solidFill>
              <a:latin typeface="ＭＳ Ｐゴシック" pitchFamily="34" charset="-128"/>
            </a:endParaRPr>
          </a:p>
        </p:txBody>
      </p:sp>
      <p:graphicFrame>
        <p:nvGraphicFramePr>
          <p:cNvPr id="14376" name="Group 40"/>
          <p:cNvGraphicFramePr>
            <a:graphicFrameLocks noGrp="1"/>
          </p:cNvGraphicFramePr>
          <p:nvPr/>
        </p:nvGraphicFramePr>
        <p:xfrm>
          <a:off x="574675" y="3213100"/>
          <a:ext cx="7704138" cy="2120900"/>
        </p:xfrm>
        <a:graphic>
          <a:graphicData uri="http://schemas.openxmlformats.org/drawingml/2006/table">
            <a:tbl>
              <a:tblPr/>
              <a:tblGrid>
                <a:gridCol w="1590675"/>
                <a:gridCol w="1362075"/>
                <a:gridCol w="1584325"/>
                <a:gridCol w="1639888"/>
                <a:gridCol w="1527175"/>
              </a:tblGrid>
              <a:tr h="647625">
                <a:tc>
                  <a:txBody>
                    <a:bodyPr/>
                    <a:lstStyle/>
                    <a:p>
                      <a:pPr marL="342900" marR="0" lvl="0" indent="-342900" algn="l"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ja-JP" altLang="en-US" sz="2400" b="0" i="0" u="none" strike="noStrike" cap="none" normalizeH="0" baseline="0" dirty="0" smtClean="0">
                          <a:ln>
                            <a:noFill/>
                          </a:ln>
                          <a:solidFill>
                            <a:schemeClr val="folHlink"/>
                          </a:solidFill>
                          <a:effectLst>
                            <a:outerShdw blurRad="38100" dist="38100" dir="2700000" algn="tl">
                              <a:srgbClr val="000000"/>
                            </a:outerShdw>
                          </a:effectLst>
                          <a:latin typeface="Arial" charset="0"/>
                          <a:ea typeface="ＭＳ ゴシック" pitchFamily="49" charset="-128"/>
                          <a:cs typeface="ＭＳ Ｐゴシック" charset="-128"/>
                        </a:rPr>
                        <a:t>　</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rPr>
                        <a:t>N</a:t>
                      </a:r>
                      <a:endParaRPr kumimoji="1" lang="ja-JP" altLang="en-US"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latin typeface="Arial" charset="0"/>
                          <a:ea typeface="ＭＳ Ｐゴシック" charset="-128"/>
                        </a:rPr>
                        <a:t>Regular employment</a:t>
                      </a:r>
                      <a:endParaRPr kumimoji="1" lang="ja-JP" altLang="en-US"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latin typeface="Arial" charset="0"/>
                          <a:ea typeface="ＭＳ Ｐゴシック" charset="-128"/>
                        </a:rPr>
                        <a:t>Non-regular employment</a:t>
                      </a:r>
                      <a:endParaRPr kumimoji="1" lang="ja-JP" altLang="en-US"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rPr>
                        <a:t>Unknown</a:t>
                      </a:r>
                      <a:endParaRPr kumimoji="1" lang="ja-JP" altLang="en-US"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84083">
                <a:tc>
                  <a:txBody>
                    <a:bodyPr/>
                    <a:lstStyle/>
                    <a:p>
                      <a:pPr marL="342900" marR="0" lvl="0" indent="-342900" algn="ctr" defTabSz="914400" rtl="0" eaLnBrk="1" fontAlgn="base" latinLnBrk="0" hangingPunct="1">
                        <a:lnSpc>
                          <a:spcPct val="9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rPr>
                        <a:t>Female</a:t>
                      </a:r>
                      <a:endParaRPr kumimoji="1" lang="ja-JP" altLang="en-US"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23,330</a:t>
                      </a:r>
                      <a:endParaRPr kumimoji="1" lang="ja-JP" altLang="en-US"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60.7%</a:t>
                      </a:r>
                      <a:endParaRPr kumimoji="1" lang="ja-JP" altLang="en-US"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39.2%</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0.1%</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1714">
                <a:tc>
                  <a:txBody>
                    <a:bodyPr/>
                    <a:lstStyle/>
                    <a:p>
                      <a:pPr marL="342900" marR="0" lvl="0" indent="-342900" algn="ctr" defTabSz="914400" rtl="0" eaLnBrk="1" fontAlgn="base" latinLnBrk="0" hangingPunct="1">
                        <a:lnSpc>
                          <a:spcPct val="9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rPr>
                        <a:t>Male</a:t>
                      </a:r>
                      <a:endParaRPr kumimoji="1" lang="ja-JP" altLang="en-US"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endParaRPr>
                    </a:p>
                  </a:txBody>
                  <a:tcPr marT="45711" marB="4571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5,681</a:t>
                      </a:r>
                      <a:endParaRPr kumimoji="1" lang="ja-JP" altLang="en-US"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86.9%</a:t>
                      </a:r>
                      <a:endParaRPr kumimoji="1" lang="ja-JP" altLang="en-US"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12.9%</a:t>
                      </a:r>
                      <a:endParaRPr kumimoji="1" lang="ja-JP" altLang="en-US"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0.1%</a:t>
                      </a:r>
                      <a:endParaRPr kumimoji="1" lang="ja-JP" altLang="en-US"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57109">
                <a:tc>
                  <a:txBody>
                    <a:bodyPr/>
                    <a:lstStyle/>
                    <a:p>
                      <a:pPr marL="342900" marR="0" lvl="0" indent="-342900" algn="ctr" defTabSz="914400" rtl="0" eaLnBrk="1" fontAlgn="base" latinLnBrk="0" hangingPunct="1">
                        <a:lnSpc>
                          <a:spcPct val="9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rPr>
                        <a:t>Both sexes</a:t>
                      </a:r>
                      <a:endParaRPr kumimoji="1" lang="ja-JP" altLang="en-US" sz="1800" b="0" i="0" u="none" strike="noStrike" cap="none" normalizeH="0" baseline="0" dirty="0" smtClean="0">
                        <a:ln>
                          <a:noFill/>
                        </a:ln>
                        <a:solidFill>
                          <a:schemeClr val="folHlink"/>
                        </a:solidFill>
                        <a:effectLst/>
                        <a:latin typeface="Arial" charset="0"/>
                        <a:ea typeface="ＭＳ ゴシック" pitchFamily="49" charset="-128"/>
                        <a:cs typeface="ＭＳ Ｐゴシック" charset="-128"/>
                      </a:endParaRPr>
                    </a:p>
                  </a:txBody>
                  <a:tcPr marT="45711" marB="4571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29,124</a:t>
                      </a:r>
                    </a:p>
                  </a:txBody>
                  <a:tcPr marT="45711" marB="4571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65.8%</a:t>
                      </a:r>
                      <a:endParaRPr kumimoji="1" lang="ja-JP" altLang="en-US"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34.1%</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rPr>
                        <a:t>0.1%</a:t>
                      </a:r>
                      <a:endParaRPr kumimoji="1" lang="ja-JP" altLang="en-US" sz="1800" b="0" i="0" u="none" strike="noStrike" cap="none" normalizeH="0" baseline="0" dirty="0" smtClean="0">
                        <a:ln>
                          <a:noFill/>
                        </a:ln>
                        <a:solidFill>
                          <a:schemeClr val="folHlink"/>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99363" name="Text Box 144"/>
          <p:cNvSpPr txBox="1">
            <a:spLocks noChangeArrowheads="1"/>
          </p:cNvSpPr>
          <p:nvPr/>
        </p:nvSpPr>
        <p:spPr bwMode="auto">
          <a:xfrm>
            <a:off x="574675" y="5805488"/>
            <a:ext cx="7597775" cy="368300"/>
          </a:xfrm>
          <a:prstGeom prst="rect">
            <a:avLst/>
          </a:prstGeom>
          <a:noFill/>
          <a:ln w="9525">
            <a:noFill/>
            <a:miter lim="800000"/>
            <a:headEnd/>
            <a:tailEnd/>
          </a:ln>
        </p:spPr>
        <p:txBody>
          <a:bodyPr>
            <a:spAutoFit/>
          </a:bodyPr>
          <a:lstStyle/>
          <a:p>
            <a:pPr algn="r">
              <a:spcBef>
                <a:spcPct val="50000"/>
              </a:spcBef>
            </a:pPr>
            <a:r>
              <a:rPr lang="ja-JP" altLang="en-US">
                <a:latin typeface="Times New Roman" pitchFamily="18" charset="0"/>
              </a:rPr>
              <a:t>　</a:t>
            </a:r>
            <a:r>
              <a:rPr lang="en-US" altLang="ja-JP" sz="1400"/>
              <a:t>Data: Survey of working conditions of care workers, Care Work Foundation (2006)</a:t>
            </a:r>
            <a:endParaRPr lang="ja-JP" altLang="en-US" sz="1400"/>
          </a:p>
        </p:txBody>
      </p:sp>
      <p:sp>
        <p:nvSpPr>
          <p:cNvPr id="7" name="角丸四角形 6"/>
          <p:cNvSpPr/>
          <p:nvPr/>
        </p:nvSpPr>
        <p:spPr>
          <a:xfrm>
            <a:off x="574675" y="1341438"/>
            <a:ext cx="8208963" cy="71913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fontAlgn="auto">
              <a:spcBef>
                <a:spcPts val="0"/>
              </a:spcBef>
              <a:spcAft>
                <a:spcPts val="0"/>
              </a:spcAft>
              <a:defRPr/>
            </a:pPr>
            <a:r>
              <a:rPr lang="en-US" altLang="ja-JP" sz="2200" b="1" dirty="0"/>
              <a:t>2-1. </a:t>
            </a:r>
            <a:r>
              <a:rPr lang="en-US" altLang="ja-JP" sz="2200" b="1" dirty="0">
                <a:solidFill>
                  <a:srgbClr val="FF0000"/>
                </a:solidFill>
              </a:rPr>
              <a:t>Most care workers </a:t>
            </a:r>
            <a:r>
              <a:rPr lang="en-US" altLang="ja-JP" sz="2200" b="1" dirty="0">
                <a:solidFill>
                  <a:schemeClr val="bg1"/>
                </a:solidFill>
              </a:rPr>
              <a:t>are female. About 40% of females care workers are non-regular employees.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番号プレースホルダ 3"/>
          <p:cNvSpPr>
            <a:spLocks noGrp="1"/>
          </p:cNvSpPr>
          <p:nvPr>
            <p:ph type="sldNum" sz="quarter" idx="12"/>
          </p:nvPr>
        </p:nvSpPr>
        <p:spPr bwMode="auto">
          <a:xfrm>
            <a:off x="6732588" y="6381750"/>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46</a:t>
            </a:r>
          </a:p>
        </p:txBody>
      </p:sp>
      <p:graphicFrame>
        <p:nvGraphicFramePr>
          <p:cNvPr id="15448" name="Group 88"/>
          <p:cNvGraphicFramePr>
            <a:graphicFrameLocks noGrp="1"/>
          </p:cNvGraphicFramePr>
          <p:nvPr/>
        </p:nvGraphicFramePr>
        <p:xfrm>
          <a:off x="395288" y="2884488"/>
          <a:ext cx="8280400" cy="3403600"/>
        </p:xfrm>
        <a:graphic>
          <a:graphicData uri="http://schemas.openxmlformats.org/drawingml/2006/table">
            <a:tbl>
              <a:tblPr/>
              <a:tblGrid>
                <a:gridCol w="792163"/>
                <a:gridCol w="1404937"/>
                <a:gridCol w="735013"/>
                <a:gridCol w="879475"/>
                <a:gridCol w="1012825"/>
                <a:gridCol w="1368425"/>
                <a:gridCol w="990600"/>
                <a:gridCol w="1096962"/>
              </a:tblGrid>
              <a:tr h="471844">
                <a:tc rowSpan="2" gridSpan="2">
                  <a:txBody>
                    <a:bodyPr/>
                    <a:lstStyle/>
                    <a:p>
                      <a:pPr marL="342900" marR="0" lvl="0" indent="-342900" algn="l"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ja-JP" altLang="en-US" sz="1000" b="1" i="0" u="none" strike="noStrike" cap="none" normalizeH="0" baseline="0" dirty="0" smtClean="0">
                          <a:ln>
                            <a:noFill/>
                          </a:ln>
                          <a:solidFill>
                            <a:schemeClr val="tx1"/>
                          </a:solidFill>
                          <a:effectLst>
                            <a:outerShdw blurRad="38100" dist="38100" dir="2700000" algn="tl">
                              <a:srgbClr val="FFFFFF"/>
                            </a:outerShdw>
                          </a:effectLst>
                          <a:latin typeface="ＭＳ ゴシック" pitchFamily="49" charset="-128"/>
                          <a:ea typeface="ＭＳ ゴシック" pitchFamily="49" charset="-128"/>
                          <a:cs typeface="ＭＳ Ｐゴシック" charset="-128"/>
                        </a:rPr>
                        <a:t>　</a:t>
                      </a:r>
                      <a:endParaRPr kumimoji="1" lang="ja-JP" altLang="en-US" sz="18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ea typeface="ＭＳ ゴシック" pitchFamily="49" charset="-128"/>
                        <a:cs typeface="ＭＳ Ｐゴシック" charset="-128"/>
                      </a:endParaRPr>
                    </a:p>
                  </a:txBody>
                  <a:tcPr marT="45729" marB="45729"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ゴシック" pitchFamily="49" charset="-128"/>
                          <a:cs typeface="ＭＳ Ｐゴシック" charset="-128"/>
                        </a:rPr>
                        <a:t>Ave. age</a:t>
                      </a: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ゴシック" pitchFamily="49" charset="-128"/>
                        <a:cs typeface="ＭＳ Ｐゴシック" charset="-128"/>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ts val="12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dirty="0" smtClean="0">
                          <a:ln>
                            <a:noFill/>
                          </a:ln>
                          <a:solidFill>
                            <a:schemeClr val="tx1"/>
                          </a:solidFill>
                          <a:effectLst>
                            <a:outerShdw blurRad="38100" dist="38100" dir="2700000" algn="tl">
                              <a:srgbClr val="FFFFFF"/>
                            </a:outerShdw>
                          </a:effectLst>
                          <a:latin typeface="Arial" charset="0"/>
                          <a:ea typeface="ＭＳ ゴシック" pitchFamily="49" charset="-128"/>
                          <a:cs typeface="ＭＳ Ｐゴシック" charset="-128"/>
                        </a:rPr>
                        <a:t>Ave. service years</a:t>
                      </a:r>
                      <a:endParaRPr kumimoji="1" lang="ja-JP" altLang="en-US" sz="1200" b="1" i="0" u="none" strike="noStrike" cap="none" normalizeH="0" baseline="0" dirty="0" smtClean="0">
                        <a:ln>
                          <a:noFill/>
                        </a:ln>
                        <a:solidFill>
                          <a:schemeClr val="tx1"/>
                        </a:solidFill>
                        <a:effectLst>
                          <a:outerShdw blurRad="38100" dist="38100" dir="2700000" algn="tl">
                            <a:srgbClr val="FFFFFF"/>
                          </a:outerShdw>
                        </a:effectLst>
                        <a:latin typeface="Arial" charset="0"/>
                        <a:ea typeface="ＭＳ ゴシック" pitchFamily="49" charset="-128"/>
                        <a:cs typeface="ＭＳ Ｐゴシック" charset="-128"/>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endParaRPr kumimoji="1" lang="ja-JP" altLang="en-US" sz="1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ＭＳ ゴシック" pitchFamily="49" charset="-128"/>
                        <a:cs typeface="ＭＳ Ｐゴシック" charset="-128"/>
                      </a:endParaRPr>
                    </a:p>
                  </a:txBody>
                  <a:tcPr marT="45729" marB="45729" anchor="ctr" horzOverflow="overflow">
                    <a:lnL w="1270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endParaRPr kumimoji="1" lang="ja-JP" altLang="en-US" sz="14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29" marB="45729" anchor="ctr" horzOverflow="overflow">
                    <a:lnL>
                      <a:noFill/>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endParaRPr kumimoji="1" lang="ja-JP" altLang="en-US" sz="1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ＭＳ Ｐゴシック" charset="-128"/>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ts val="11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ゴシック" pitchFamily="49" charset="-128"/>
                          <a:cs typeface="Times New Roman" pitchFamily="18" charset="0"/>
                        </a:rPr>
                        <a:t>Estimate of annual earnings</a:t>
                      </a:r>
                    </a:p>
                    <a:p>
                      <a:pPr marL="0" marR="0" lvl="0" indent="0" algn="ctr" defTabSz="914400" rtl="0" eaLnBrk="1" fontAlgn="base" latinLnBrk="0" hangingPunct="1">
                        <a:lnSpc>
                          <a:spcPts val="1200"/>
                        </a:lnSpc>
                        <a:spcBef>
                          <a:spcPct val="0"/>
                        </a:spcBef>
                        <a:spcAft>
                          <a:spcPct val="0"/>
                        </a:spcAft>
                        <a:buClr>
                          <a:srgbClr val="3333CC"/>
                        </a:buClr>
                        <a:buSzPct val="70000"/>
                        <a:buFont typeface="Wingdings" pitchFamily="2" charset="2"/>
                        <a:buNone/>
                        <a:tabLst/>
                      </a:pP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ゴシック" pitchFamily="49" charset="-128"/>
                        <a:cs typeface="Times New Roman" pitchFamily="18" charset="0"/>
                      </a:endParaRPr>
                    </a:p>
                  </a:txBody>
                  <a:tcPr marT="45729" marB="45729"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39968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endParaRPr kumimoji="1" lang="ja-JP" altLang="en-US" sz="1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a typeface="ＭＳ Ｐゴシック" charset="-128"/>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tc vMerge="1">
                  <a:txBody>
                    <a:bodyPr/>
                    <a:lstStyle/>
                    <a:p>
                      <a:endParaRPr kumimoji="1" lang="ja-JP" altLang="en-US"/>
                    </a:p>
                  </a:txBody>
                  <a:tcPr/>
                </a:tc>
              </a:tr>
              <a:tr h="333066">
                <a:tc rowSpan="2">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All </a:t>
                      </a: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29" marB="45729"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100" b="1" i="0" u="none" strike="noStrike" cap="none" normalizeH="0" baseline="0" dirty="0" smtClean="0">
                          <a:ln>
                            <a:noFill/>
                          </a:ln>
                          <a:solidFill>
                            <a:srgbClr val="FF0000"/>
                          </a:solidFill>
                          <a:effectLst/>
                          <a:latin typeface="Arial" charset="0"/>
                          <a:ea typeface="ＭＳ Ｐゴシック" charset="-128"/>
                        </a:rPr>
                        <a:t>Male</a:t>
                      </a:r>
                      <a:r>
                        <a:rPr kumimoji="1" lang="en-US" altLang="ja-JP" sz="1100" b="0" i="0" u="none" strike="noStrike" cap="none" normalizeH="0" baseline="0" dirty="0" smtClean="0">
                          <a:ln>
                            <a:noFill/>
                          </a:ln>
                          <a:solidFill>
                            <a:srgbClr val="FF0000"/>
                          </a:solidFill>
                          <a:effectLst/>
                          <a:latin typeface="Arial" charset="0"/>
                          <a:ea typeface="ＭＳ Ｐゴシック" charset="-128"/>
                        </a:rPr>
                        <a:t> </a:t>
                      </a: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workers</a:t>
                      </a:r>
                      <a:endParaRPr kumimoji="1" lang="ja-JP" altLang="en-US"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41.9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13.3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372.4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336.7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1078.4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5118.8 </a:t>
                      </a:r>
                    </a:p>
                  </a:txBody>
                  <a:tcPr marT="45729" marB="45729"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066">
                <a:tc v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100" b="1" i="0" u="none" strike="noStrike" cap="none" normalizeH="0" baseline="0" dirty="0" smtClean="0">
                          <a:ln>
                            <a:noFill/>
                          </a:ln>
                          <a:solidFill>
                            <a:srgbClr val="FF0000"/>
                          </a:solidFill>
                          <a:effectLst/>
                          <a:latin typeface="Arial" charset="0"/>
                          <a:ea typeface="ＭＳ ゴシック" pitchFamily="49" charset="-128"/>
                          <a:cs typeface="ＭＳ Ｐゴシック" charset="-128"/>
                        </a:rPr>
                        <a:t>Fema</a:t>
                      </a:r>
                      <a:r>
                        <a:rPr kumimoji="1" lang="en-US" altLang="ja-JP" sz="11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ＭＳ ゴシック" pitchFamily="49" charset="-128"/>
                          <a:cs typeface="ＭＳ Ｐゴシック" charset="-128"/>
                        </a:rPr>
                        <a:t>le</a:t>
                      </a:r>
                      <a:r>
                        <a:rPr kumimoji="1" lang="en-US" altLang="ja-JP" sz="1100" b="1" i="0" u="none" strike="noStrike" cap="none" normalizeH="0" baseline="0" dirty="0" smtClean="0">
                          <a:ln>
                            <a:noFill/>
                          </a:ln>
                          <a:solidFill>
                            <a:srgbClr val="6600FF"/>
                          </a:solidFill>
                          <a:effectLst>
                            <a:outerShdw blurRad="38100" dist="38100" dir="2700000" algn="tl">
                              <a:srgbClr val="C0C0C0"/>
                            </a:outerShdw>
                          </a:effectLst>
                          <a:latin typeface="Arial" charset="0"/>
                          <a:ea typeface="ＭＳ ゴシック" pitchFamily="49" charset="-128"/>
                          <a:cs typeface="ＭＳ Ｐゴシック" charset="-128"/>
                        </a:rPr>
                        <a:t> </a:t>
                      </a: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workers</a:t>
                      </a:r>
                      <a:endParaRPr kumimoji="1" lang="ja-JP" altLang="en-US"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39.2 </a:t>
                      </a: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8.7 </a:t>
                      </a: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241.7 </a:t>
                      </a: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225.2 </a:t>
                      </a: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568.4 </a:t>
                      </a: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3270.8 </a:t>
                      </a:r>
                    </a:p>
                  </a:txBody>
                  <a:tcPr marT="45729" marB="45729"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r>
              <a:tr h="466293">
                <a:tc rowSpan="4">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Care workers</a:t>
                      </a: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29" marB="45729"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Nursing home care workers (</a:t>
                      </a:r>
                      <a:r>
                        <a:rPr kumimoji="1" lang="en-US" altLang="ja-JP" sz="1100" b="1" i="0" u="none" strike="noStrike" cap="none" normalizeH="0" baseline="0" dirty="0" smtClean="0">
                          <a:ln>
                            <a:noFill/>
                          </a:ln>
                          <a:solidFill>
                            <a:srgbClr val="FF0000"/>
                          </a:solidFill>
                          <a:effectLst/>
                          <a:latin typeface="Arial" charset="0"/>
                          <a:ea typeface="ＭＳ ゴシック" pitchFamily="49" charset="-128"/>
                          <a:cs typeface="ＭＳ Ｐゴシック" charset="-128"/>
                        </a:rPr>
                        <a:t>Male</a:t>
                      </a: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a:t>
                      </a:r>
                      <a:endParaRPr kumimoji="1" lang="ja-JP" altLang="en-US" sz="11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ＭＳ ゴシック" pitchFamily="49" charset="-128"/>
                        <a:cs typeface="ＭＳ Ｐゴシック" charset="-128"/>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32.6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4.9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225.9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213.6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514.2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3077.4 </a:t>
                      </a:r>
                    </a:p>
                  </a:txBody>
                  <a:tcPr marT="45729" marB="45729"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r>
              <a:tr h="46629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Nursing home care workers </a:t>
                      </a: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a:t>
                      </a:r>
                      <a:r>
                        <a:rPr kumimoji="1" lang="en-US" altLang="ja-JP" sz="1100" b="1" i="0" u="none" strike="noStrike" cap="none" normalizeH="0" baseline="0" dirty="0" smtClean="0">
                          <a:ln>
                            <a:noFill/>
                          </a:ln>
                          <a:solidFill>
                            <a:srgbClr val="FF0000"/>
                          </a:solidFill>
                          <a:effectLst/>
                          <a:latin typeface="Arial" charset="0"/>
                          <a:ea typeface="ＭＳ ゴシック" pitchFamily="49" charset="-128"/>
                          <a:cs typeface="ＭＳ Ｐゴシック" charset="-128"/>
                        </a:rPr>
                        <a:t>Female</a:t>
                      </a: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a:t>
                      </a:r>
                      <a:endParaRPr kumimoji="1" lang="ja-JP" altLang="en-US"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37.4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5.2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204.4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193.7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446.8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2771.2 </a:t>
                      </a:r>
                    </a:p>
                  </a:txBody>
                  <a:tcPr marT="45729" marB="45729"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r>
              <a:tr h="466293">
                <a:tc v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Home-care worker</a:t>
                      </a:r>
                    </a:p>
                    <a:p>
                      <a:pPr marL="342900" marR="0" lvl="0" indent="-34290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a:t>
                      </a:r>
                      <a:r>
                        <a:rPr kumimoji="1" lang="en-US" altLang="ja-JP" sz="1100" b="1" i="0" u="none" strike="noStrike" cap="none" normalizeH="0" baseline="0" dirty="0" smtClean="0">
                          <a:ln>
                            <a:noFill/>
                          </a:ln>
                          <a:solidFill>
                            <a:srgbClr val="FF0000"/>
                          </a:solidFill>
                          <a:effectLst/>
                          <a:latin typeface="Arial" charset="0"/>
                          <a:ea typeface="ＭＳ ゴシック" pitchFamily="49" charset="-128"/>
                          <a:cs typeface="ＭＳ Ｐゴシック" charset="-128"/>
                        </a:rPr>
                        <a:t>Female</a:t>
                      </a: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a:t>
                      </a:r>
                      <a:endParaRPr kumimoji="1" lang="ja-JP" altLang="en-US"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45.3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5.1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207.4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194.0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304.8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2632.8 </a:t>
                      </a:r>
                    </a:p>
                  </a:txBody>
                  <a:tcPr marT="45729" marB="45729"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r>
              <a:tr h="46629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Certified Care Manager (</a:t>
                      </a:r>
                      <a:r>
                        <a:rPr kumimoji="1" lang="en-US" altLang="ja-JP" sz="1100" b="1" i="0" u="none" strike="noStrike" cap="none" normalizeH="0" baseline="0" dirty="0" smtClean="0">
                          <a:ln>
                            <a:noFill/>
                          </a:ln>
                          <a:solidFill>
                            <a:srgbClr val="FF0000"/>
                          </a:solidFill>
                          <a:effectLst/>
                          <a:latin typeface="Arial" charset="0"/>
                          <a:ea typeface="ＭＳ ゴシック" pitchFamily="49" charset="-128"/>
                          <a:cs typeface="ＭＳ Ｐゴシック" charset="-128"/>
                        </a:rPr>
                        <a:t>Female</a:t>
                      </a: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rPr>
                        <a:t>)</a:t>
                      </a:r>
                      <a:endParaRPr kumimoji="1" lang="ja-JP" altLang="en-US"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ＭＳ Ｐゴシック" charset="-128"/>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45.0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7.1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261.8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253.3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636.3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4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ゴシック" pitchFamily="49" charset="-128"/>
                          <a:cs typeface="Times New Roman" pitchFamily="18" charset="0"/>
                        </a:rPr>
                        <a:t>3675.9 </a:t>
                      </a:r>
                    </a:p>
                  </a:txBody>
                  <a:tcPr marT="45729" marB="45729"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00425" name="Text Box 275"/>
          <p:cNvSpPr txBox="1">
            <a:spLocks noChangeArrowheads="1"/>
          </p:cNvSpPr>
          <p:nvPr/>
        </p:nvSpPr>
        <p:spPr bwMode="auto">
          <a:xfrm>
            <a:off x="908050" y="2251075"/>
            <a:ext cx="6911975" cy="457200"/>
          </a:xfrm>
          <a:prstGeom prst="rect">
            <a:avLst/>
          </a:prstGeom>
          <a:noFill/>
          <a:ln w="9525">
            <a:noFill/>
            <a:miter lim="800000"/>
            <a:headEnd/>
            <a:tailEnd/>
          </a:ln>
        </p:spPr>
        <p:txBody>
          <a:bodyPr>
            <a:spAutoFit/>
          </a:bodyPr>
          <a:lstStyle/>
          <a:p>
            <a:pPr algn="ctr">
              <a:spcBef>
                <a:spcPct val="50000"/>
              </a:spcBef>
            </a:pPr>
            <a:r>
              <a:rPr lang="en-US" altLang="ja-JP" sz="2400" u="sng">
                <a:solidFill>
                  <a:srgbClr val="008000"/>
                </a:solidFill>
              </a:rPr>
              <a:t>Contractual cash earnings by job and sex</a:t>
            </a:r>
            <a:endParaRPr lang="ja-JP" altLang="en-US" sz="2400" u="sng">
              <a:solidFill>
                <a:srgbClr val="008000"/>
              </a:solidFill>
            </a:endParaRPr>
          </a:p>
        </p:txBody>
      </p:sp>
      <p:sp>
        <p:nvSpPr>
          <p:cNvPr id="100426" name="Text Box 276"/>
          <p:cNvSpPr txBox="1">
            <a:spLocks noChangeArrowheads="1"/>
          </p:cNvSpPr>
          <p:nvPr/>
        </p:nvSpPr>
        <p:spPr bwMode="auto">
          <a:xfrm>
            <a:off x="2124075" y="6308725"/>
            <a:ext cx="6119813" cy="276225"/>
          </a:xfrm>
          <a:prstGeom prst="rect">
            <a:avLst/>
          </a:prstGeom>
          <a:noFill/>
          <a:ln w="9525">
            <a:noFill/>
            <a:miter lim="800000"/>
            <a:headEnd/>
            <a:tailEnd/>
          </a:ln>
        </p:spPr>
        <p:txBody>
          <a:bodyPr>
            <a:spAutoFit/>
          </a:bodyPr>
          <a:lstStyle/>
          <a:p>
            <a:r>
              <a:rPr lang="en-US" altLang="ja-JP" sz="1200"/>
              <a:t>Data: “Basic Survey on Wage Structure,” Ministry of Health, Labour and Welfare (2007)</a:t>
            </a:r>
            <a:endParaRPr lang="ja-JP" altLang="en-US" sz="1200"/>
          </a:p>
        </p:txBody>
      </p:sp>
      <p:sp>
        <p:nvSpPr>
          <p:cNvPr id="100427" name="テキスト ボックス 80"/>
          <p:cNvSpPr txBox="1">
            <a:spLocks noChangeArrowheads="1"/>
          </p:cNvSpPr>
          <p:nvPr/>
        </p:nvSpPr>
        <p:spPr bwMode="auto">
          <a:xfrm>
            <a:off x="4244975" y="2905125"/>
            <a:ext cx="2232025" cy="396875"/>
          </a:xfrm>
          <a:prstGeom prst="rect">
            <a:avLst/>
          </a:prstGeom>
          <a:noFill/>
          <a:ln w="9525">
            <a:noFill/>
            <a:miter lim="800000"/>
            <a:headEnd/>
            <a:tailEnd/>
          </a:ln>
        </p:spPr>
        <p:txBody>
          <a:bodyPr>
            <a:spAutoFit/>
          </a:bodyPr>
          <a:lstStyle/>
          <a:p>
            <a:pPr>
              <a:lnSpc>
                <a:spcPts val="1200"/>
              </a:lnSpc>
            </a:pPr>
            <a:r>
              <a:rPr lang="en-US" altLang="ja-JP" sz="1200" b="1">
                <a:solidFill>
                  <a:srgbClr val="000000"/>
                </a:solidFill>
              </a:rPr>
              <a:t>Contractual cash earnings</a:t>
            </a:r>
          </a:p>
          <a:p>
            <a:pPr>
              <a:lnSpc>
                <a:spcPts val="1200"/>
              </a:lnSpc>
            </a:pPr>
            <a:r>
              <a:rPr lang="en-US" altLang="ja-JP" sz="1200" b="1">
                <a:solidFill>
                  <a:srgbClr val="000000"/>
                </a:solidFill>
              </a:rPr>
              <a:t>(monthly)</a:t>
            </a:r>
            <a:endParaRPr lang="ja-JP" altLang="en-US" sz="1200" b="1">
              <a:solidFill>
                <a:srgbClr val="000000"/>
              </a:solidFill>
            </a:endParaRPr>
          </a:p>
        </p:txBody>
      </p:sp>
      <p:sp>
        <p:nvSpPr>
          <p:cNvPr id="100428" name="テキスト ボックス 81"/>
          <p:cNvSpPr txBox="1">
            <a:spLocks noChangeArrowheads="1"/>
          </p:cNvSpPr>
          <p:nvPr/>
        </p:nvSpPr>
        <p:spPr bwMode="auto">
          <a:xfrm>
            <a:off x="5148263" y="3411538"/>
            <a:ext cx="1527175" cy="396875"/>
          </a:xfrm>
          <a:prstGeom prst="rect">
            <a:avLst/>
          </a:prstGeom>
          <a:noFill/>
          <a:ln w="9525">
            <a:noFill/>
            <a:miter lim="800000"/>
            <a:headEnd/>
            <a:tailEnd/>
          </a:ln>
        </p:spPr>
        <p:txBody>
          <a:bodyPr>
            <a:spAutoFit/>
          </a:bodyPr>
          <a:lstStyle/>
          <a:p>
            <a:pPr>
              <a:lnSpc>
                <a:spcPts val="1200"/>
              </a:lnSpc>
            </a:pPr>
            <a:r>
              <a:rPr lang="en-US" altLang="ja-JP" sz="1200" b="1">
                <a:solidFill>
                  <a:srgbClr val="000000"/>
                </a:solidFill>
              </a:rPr>
              <a:t>Without overtime</a:t>
            </a:r>
          </a:p>
          <a:p>
            <a:pPr>
              <a:lnSpc>
                <a:spcPts val="1200"/>
              </a:lnSpc>
            </a:pPr>
            <a:r>
              <a:rPr lang="en-US" altLang="ja-JP" sz="1200" b="1">
                <a:solidFill>
                  <a:srgbClr val="000000"/>
                </a:solidFill>
              </a:rPr>
              <a:t>allowance</a:t>
            </a:r>
            <a:r>
              <a:rPr lang="en-US" altLang="ja-JP" sz="1200">
                <a:solidFill>
                  <a:srgbClr val="000000"/>
                </a:solidFill>
              </a:rPr>
              <a:t>  </a:t>
            </a:r>
            <a:endParaRPr lang="ja-JP" altLang="en-US" sz="1200">
              <a:solidFill>
                <a:srgbClr val="000000"/>
              </a:solidFill>
            </a:endParaRPr>
          </a:p>
        </p:txBody>
      </p:sp>
      <p:sp>
        <p:nvSpPr>
          <p:cNvPr id="100429" name="テキスト ボックス 83"/>
          <p:cNvSpPr txBox="1">
            <a:spLocks noChangeArrowheads="1"/>
          </p:cNvSpPr>
          <p:nvPr/>
        </p:nvSpPr>
        <p:spPr bwMode="auto">
          <a:xfrm>
            <a:off x="4202113" y="3511550"/>
            <a:ext cx="1008062" cy="244475"/>
          </a:xfrm>
          <a:prstGeom prst="rect">
            <a:avLst/>
          </a:prstGeom>
          <a:noFill/>
          <a:ln w="9525">
            <a:noFill/>
            <a:miter lim="800000"/>
            <a:headEnd/>
            <a:tailEnd/>
          </a:ln>
        </p:spPr>
        <p:txBody>
          <a:bodyPr>
            <a:spAutoFit/>
          </a:bodyPr>
          <a:lstStyle/>
          <a:p>
            <a:pPr>
              <a:lnSpc>
                <a:spcPts val="1200"/>
              </a:lnSpc>
            </a:pPr>
            <a:r>
              <a:rPr lang="en-US" altLang="ja-JP" sz="1200" b="1">
                <a:solidFill>
                  <a:srgbClr val="000000"/>
                </a:solidFill>
              </a:rPr>
              <a:t>(‘000 yen)</a:t>
            </a:r>
            <a:endParaRPr lang="ja-JP" altLang="en-US" sz="1200" b="1">
              <a:solidFill>
                <a:srgbClr val="000000"/>
              </a:solidFill>
            </a:endParaRPr>
          </a:p>
        </p:txBody>
      </p:sp>
      <p:sp>
        <p:nvSpPr>
          <p:cNvPr id="100430" name="テキスト ボックス 84"/>
          <p:cNvSpPr txBox="1">
            <a:spLocks noChangeArrowheads="1"/>
          </p:cNvSpPr>
          <p:nvPr/>
        </p:nvSpPr>
        <p:spPr bwMode="auto">
          <a:xfrm>
            <a:off x="6584950" y="3014663"/>
            <a:ext cx="993775" cy="396875"/>
          </a:xfrm>
          <a:prstGeom prst="rect">
            <a:avLst/>
          </a:prstGeom>
          <a:noFill/>
          <a:ln w="9525">
            <a:noFill/>
            <a:miter lim="800000"/>
            <a:headEnd/>
            <a:tailEnd/>
          </a:ln>
        </p:spPr>
        <p:txBody>
          <a:bodyPr>
            <a:spAutoFit/>
          </a:bodyPr>
          <a:lstStyle/>
          <a:p>
            <a:pPr>
              <a:lnSpc>
                <a:spcPts val="1200"/>
              </a:lnSpc>
            </a:pPr>
            <a:r>
              <a:rPr lang="en-US" altLang="ja-JP" sz="1200" b="1">
                <a:solidFill>
                  <a:srgbClr val="000000"/>
                </a:solidFill>
              </a:rPr>
              <a:t>Other allowance</a:t>
            </a:r>
            <a:endParaRPr lang="ja-JP" altLang="en-US" sz="1200" b="1">
              <a:solidFill>
                <a:srgbClr val="000000"/>
              </a:solidFill>
            </a:endParaRPr>
          </a:p>
        </p:txBody>
      </p:sp>
      <p:sp>
        <p:nvSpPr>
          <p:cNvPr id="100431" name="テキスト ボックス 85"/>
          <p:cNvSpPr txBox="1">
            <a:spLocks noChangeArrowheads="1"/>
          </p:cNvSpPr>
          <p:nvPr/>
        </p:nvSpPr>
        <p:spPr bwMode="auto">
          <a:xfrm>
            <a:off x="6659563" y="3511550"/>
            <a:ext cx="936625" cy="244475"/>
          </a:xfrm>
          <a:prstGeom prst="rect">
            <a:avLst/>
          </a:prstGeom>
          <a:noFill/>
          <a:ln w="9525">
            <a:noFill/>
            <a:miter lim="800000"/>
            <a:headEnd/>
            <a:tailEnd/>
          </a:ln>
        </p:spPr>
        <p:txBody>
          <a:bodyPr>
            <a:spAutoFit/>
          </a:bodyPr>
          <a:lstStyle/>
          <a:p>
            <a:pPr>
              <a:lnSpc>
                <a:spcPts val="1200"/>
              </a:lnSpc>
            </a:pPr>
            <a:r>
              <a:rPr lang="en-US" altLang="ja-JP" sz="1200" b="1">
                <a:solidFill>
                  <a:srgbClr val="000000"/>
                </a:solidFill>
              </a:rPr>
              <a:t>(‘000 yen)</a:t>
            </a:r>
            <a:endParaRPr lang="ja-JP" altLang="en-US" sz="1200" b="1">
              <a:solidFill>
                <a:srgbClr val="000000"/>
              </a:solidFill>
            </a:endParaRPr>
          </a:p>
        </p:txBody>
      </p:sp>
      <p:sp>
        <p:nvSpPr>
          <p:cNvPr id="100432" name="テキスト ボックス 86"/>
          <p:cNvSpPr txBox="1">
            <a:spLocks noChangeArrowheads="1"/>
          </p:cNvSpPr>
          <p:nvPr/>
        </p:nvSpPr>
        <p:spPr bwMode="auto">
          <a:xfrm>
            <a:off x="7740650" y="3511550"/>
            <a:ext cx="935038" cy="244475"/>
          </a:xfrm>
          <a:prstGeom prst="rect">
            <a:avLst/>
          </a:prstGeom>
          <a:noFill/>
          <a:ln w="9525">
            <a:noFill/>
            <a:miter lim="800000"/>
            <a:headEnd/>
            <a:tailEnd/>
          </a:ln>
        </p:spPr>
        <p:txBody>
          <a:bodyPr>
            <a:spAutoFit/>
          </a:bodyPr>
          <a:lstStyle/>
          <a:p>
            <a:pPr>
              <a:lnSpc>
                <a:spcPts val="1200"/>
              </a:lnSpc>
            </a:pPr>
            <a:r>
              <a:rPr lang="en-US" altLang="ja-JP" sz="1200" b="1">
                <a:solidFill>
                  <a:srgbClr val="000000"/>
                </a:solidFill>
              </a:rPr>
              <a:t>(‘000 yen)</a:t>
            </a:r>
            <a:endParaRPr lang="ja-JP" altLang="en-US" sz="1200" b="1">
              <a:solidFill>
                <a:srgbClr val="000000"/>
              </a:solidFill>
            </a:endParaRPr>
          </a:p>
        </p:txBody>
      </p:sp>
      <p:sp>
        <p:nvSpPr>
          <p:cNvPr id="14" name="角丸四角形 13"/>
          <p:cNvSpPr/>
          <p:nvPr/>
        </p:nvSpPr>
        <p:spPr>
          <a:xfrm>
            <a:off x="468313" y="1268413"/>
            <a:ext cx="8207375" cy="7207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fontAlgn="auto">
              <a:spcBef>
                <a:spcPts val="0"/>
              </a:spcBef>
              <a:spcAft>
                <a:spcPts val="0"/>
              </a:spcAft>
              <a:defRPr/>
            </a:pPr>
            <a:r>
              <a:rPr lang="en-US" altLang="ja-JP" sz="2200" b="1" dirty="0"/>
              <a:t>2-2. </a:t>
            </a:r>
            <a:r>
              <a:rPr lang="en-US" altLang="ja-JP" sz="2200" b="1" dirty="0">
                <a:solidFill>
                  <a:srgbClr val="FF0000"/>
                </a:solidFill>
              </a:rPr>
              <a:t>Earnings of care workers </a:t>
            </a:r>
            <a:r>
              <a:rPr lang="en-US" altLang="ja-JP" sz="2200" b="1" dirty="0">
                <a:solidFill>
                  <a:schemeClr val="bg1"/>
                </a:solidFill>
              </a:rPr>
              <a:t>tend to be lower than average earnings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88"/>
          <p:cNvSpPr txBox="1">
            <a:spLocks noChangeArrowheads="1"/>
          </p:cNvSpPr>
          <p:nvPr/>
        </p:nvSpPr>
        <p:spPr bwMode="auto">
          <a:xfrm>
            <a:off x="825500" y="2776538"/>
            <a:ext cx="7488238" cy="468312"/>
          </a:xfrm>
          <a:prstGeom prst="rect">
            <a:avLst/>
          </a:prstGeom>
          <a:solidFill>
            <a:schemeClr val="accent1"/>
          </a:solidFill>
          <a:ln w="9525">
            <a:noFill/>
            <a:miter lim="800000"/>
            <a:headEnd/>
            <a:tailEnd/>
          </a:ln>
        </p:spPr>
        <p:txBody>
          <a:bodyPr>
            <a:spAutoFit/>
          </a:bodyPr>
          <a:lstStyle/>
          <a:p>
            <a:pPr>
              <a:spcBef>
                <a:spcPct val="50000"/>
              </a:spcBef>
            </a:pPr>
            <a:endParaRPr lang="ja-JP" altLang="en-US">
              <a:solidFill>
                <a:srgbClr val="000000"/>
              </a:solidFill>
              <a:latin typeface="Times New Roman" pitchFamily="18" charset="0"/>
            </a:endParaRPr>
          </a:p>
        </p:txBody>
      </p:sp>
      <p:sp>
        <p:nvSpPr>
          <p:cNvPr id="101378" name="スライド番号プレースホルダー 1"/>
          <p:cNvSpPr>
            <a:spLocks noGrp="1"/>
          </p:cNvSpPr>
          <p:nvPr>
            <p:ph type="sldNum" sz="quarter" idx="12"/>
          </p:nvPr>
        </p:nvSpPr>
        <p:spPr bwMode="auto">
          <a:xfrm>
            <a:off x="6529388" y="6354763"/>
            <a:ext cx="21336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ja-JP">
                <a:solidFill>
                  <a:srgbClr val="000000"/>
                </a:solidFill>
              </a:rPr>
              <a:t>47</a:t>
            </a:r>
          </a:p>
        </p:txBody>
      </p:sp>
      <p:sp>
        <p:nvSpPr>
          <p:cNvPr id="101379" name="Text Box 275"/>
          <p:cNvSpPr txBox="1">
            <a:spLocks noChangeArrowheads="1"/>
          </p:cNvSpPr>
          <p:nvPr/>
        </p:nvSpPr>
        <p:spPr bwMode="auto">
          <a:xfrm>
            <a:off x="496888" y="2133600"/>
            <a:ext cx="8208962" cy="457200"/>
          </a:xfrm>
          <a:prstGeom prst="rect">
            <a:avLst/>
          </a:prstGeom>
          <a:noFill/>
          <a:ln w="9525">
            <a:noFill/>
            <a:miter lim="800000"/>
            <a:headEnd/>
            <a:tailEnd/>
          </a:ln>
        </p:spPr>
        <p:txBody>
          <a:bodyPr>
            <a:spAutoFit/>
          </a:bodyPr>
          <a:lstStyle/>
          <a:p>
            <a:pPr>
              <a:spcBef>
                <a:spcPct val="50000"/>
              </a:spcBef>
            </a:pPr>
            <a:r>
              <a:rPr lang="en-US" altLang="ja-JP" sz="2400" u="sng">
                <a:solidFill>
                  <a:srgbClr val="008000"/>
                </a:solidFill>
              </a:rPr>
              <a:t>Number of users of Long-term Care Insurance System</a:t>
            </a:r>
            <a:endParaRPr lang="ja-JP" altLang="en-US" sz="2400" u="sng">
              <a:solidFill>
                <a:srgbClr val="008000"/>
              </a:solidFill>
            </a:endParaRPr>
          </a:p>
        </p:txBody>
      </p:sp>
      <p:sp>
        <p:nvSpPr>
          <p:cNvPr id="101380" name="Rectangle 276"/>
          <p:cNvSpPr>
            <a:spLocks noChangeArrowheads="1"/>
          </p:cNvSpPr>
          <p:nvPr/>
        </p:nvSpPr>
        <p:spPr bwMode="auto">
          <a:xfrm>
            <a:off x="1414463" y="6189663"/>
            <a:ext cx="6838950" cy="274637"/>
          </a:xfrm>
          <a:prstGeom prst="rect">
            <a:avLst/>
          </a:prstGeom>
          <a:noFill/>
          <a:ln w="9525">
            <a:noFill/>
            <a:miter lim="800000"/>
            <a:headEnd/>
            <a:tailEnd/>
          </a:ln>
        </p:spPr>
        <p:txBody>
          <a:bodyPr anchor="ctr">
            <a:spAutoFit/>
          </a:bodyPr>
          <a:lstStyle/>
          <a:p>
            <a:r>
              <a:rPr lang="en-US" altLang="ja-JP" sz="1200">
                <a:latin typeface="Calibri" pitchFamily="34" charset="0"/>
                <a:ea typeface="Simplified Arabic Fixed"/>
                <a:cs typeface="Simplified Arabic Fixed"/>
              </a:rPr>
              <a:t>Data: “Survey of Long-term Care Benefit Expenditures,” Ministry of Health, Labour and Welfare (July 2010)</a:t>
            </a:r>
            <a:endParaRPr lang="ja-JP" altLang="en-US" sz="1200">
              <a:latin typeface="Calibri" pitchFamily="34" charset="0"/>
              <a:ea typeface="Simplified Arabic Fixed"/>
              <a:cs typeface="Simplified Arabic Fixed"/>
            </a:endParaRPr>
          </a:p>
        </p:txBody>
      </p:sp>
      <p:sp>
        <p:nvSpPr>
          <p:cNvPr id="101381" name="Rectangle 3"/>
          <p:cNvSpPr txBox="1">
            <a:spLocks noChangeArrowheads="1"/>
          </p:cNvSpPr>
          <p:nvPr/>
        </p:nvSpPr>
        <p:spPr bwMode="auto">
          <a:xfrm>
            <a:off x="850900" y="2708275"/>
            <a:ext cx="7402513" cy="503238"/>
          </a:xfrm>
          <a:prstGeom prst="rect">
            <a:avLst/>
          </a:prstGeom>
          <a:noFill/>
          <a:ln w="9525">
            <a:noFill/>
            <a:miter lim="800000"/>
            <a:headEnd/>
            <a:tailEnd/>
          </a:ln>
        </p:spPr>
        <p:txBody>
          <a:bodyPr/>
          <a:lstStyle/>
          <a:p>
            <a:pPr marL="342900" indent="-342900">
              <a:spcBef>
                <a:spcPct val="40000"/>
              </a:spcBef>
            </a:pPr>
            <a:r>
              <a:rPr lang="en-US" altLang="ja-JP" sz="2800" u="sng">
                <a:solidFill>
                  <a:srgbClr val="FFFFFF"/>
                </a:solidFill>
              </a:rPr>
              <a:t>Female</a:t>
            </a:r>
            <a:r>
              <a:rPr lang="en-US" altLang="ja-JP" sz="2800">
                <a:solidFill>
                  <a:srgbClr val="FFFFFF"/>
                </a:solidFill>
              </a:rPr>
              <a:t> </a:t>
            </a:r>
            <a:r>
              <a:rPr lang="en-US" altLang="ja-JP" sz="2000">
                <a:solidFill>
                  <a:srgbClr val="FFFFFF"/>
                </a:solidFill>
              </a:rPr>
              <a:t>about</a:t>
            </a:r>
            <a:r>
              <a:rPr lang="en-US" altLang="ja-JP" sz="2800">
                <a:solidFill>
                  <a:srgbClr val="FFFFFF"/>
                </a:solidFill>
              </a:rPr>
              <a:t> 2.8 million &gt;</a:t>
            </a:r>
            <a:r>
              <a:rPr lang="en-US" altLang="ja-JP" sz="2800" u="sng">
                <a:solidFill>
                  <a:srgbClr val="FFFFFF"/>
                </a:solidFill>
              </a:rPr>
              <a:t> Male</a:t>
            </a:r>
            <a:r>
              <a:rPr lang="en-US" altLang="ja-JP" sz="2800">
                <a:solidFill>
                  <a:srgbClr val="FFFFFF"/>
                </a:solidFill>
              </a:rPr>
              <a:t> </a:t>
            </a:r>
            <a:r>
              <a:rPr lang="en-US" altLang="ja-JP" sz="2000">
                <a:solidFill>
                  <a:srgbClr val="FFFFFF"/>
                </a:solidFill>
              </a:rPr>
              <a:t>about </a:t>
            </a:r>
            <a:r>
              <a:rPr lang="en-US" altLang="ja-JP" sz="2800">
                <a:solidFill>
                  <a:srgbClr val="FFFFFF"/>
                </a:solidFill>
              </a:rPr>
              <a:t>1.1 million</a:t>
            </a:r>
            <a:endParaRPr lang="ja-JP" altLang="en-US" sz="2800">
              <a:solidFill>
                <a:srgbClr val="FFFFFF"/>
              </a:solidFill>
            </a:endParaRPr>
          </a:p>
        </p:txBody>
      </p:sp>
      <p:sp>
        <p:nvSpPr>
          <p:cNvPr id="101382" name="テキスト ボックス 94"/>
          <p:cNvSpPr txBox="1">
            <a:spLocks noChangeArrowheads="1"/>
          </p:cNvSpPr>
          <p:nvPr/>
        </p:nvSpPr>
        <p:spPr bwMode="auto">
          <a:xfrm>
            <a:off x="7596188" y="3789363"/>
            <a:ext cx="935037" cy="274637"/>
          </a:xfrm>
          <a:prstGeom prst="rect">
            <a:avLst/>
          </a:prstGeom>
          <a:noFill/>
          <a:ln w="9525">
            <a:noFill/>
            <a:miter lim="800000"/>
            <a:headEnd/>
            <a:tailEnd/>
          </a:ln>
        </p:spPr>
        <p:txBody>
          <a:bodyPr>
            <a:spAutoFit/>
          </a:bodyPr>
          <a:lstStyle/>
          <a:p>
            <a:r>
              <a:rPr lang="en-US" altLang="ja-JP" sz="1200">
                <a:solidFill>
                  <a:srgbClr val="FFFFFF"/>
                </a:solidFill>
              </a:rPr>
              <a:t>(thousand)</a:t>
            </a:r>
            <a:endParaRPr lang="ja-JP" altLang="en-US" sz="1200">
              <a:solidFill>
                <a:srgbClr val="FFFFFF"/>
              </a:solidFill>
            </a:endParaRPr>
          </a:p>
        </p:txBody>
      </p:sp>
      <p:graphicFrame>
        <p:nvGraphicFramePr>
          <p:cNvPr id="16473" name="Group 89"/>
          <p:cNvGraphicFramePr>
            <a:graphicFrameLocks noGrp="1"/>
          </p:cNvGraphicFramePr>
          <p:nvPr/>
        </p:nvGraphicFramePr>
        <p:xfrm>
          <a:off x="768350" y="3644900"/>
          <a:ext cx="7704138" cy="2376488"/>
        </p:xfrm>
        <a:graphic>
          <a:graphicData uri="http://schemas.openxmlformats.org/drawingml/2006/table">
            <a:tbl>
              <a:tblPr/>
              <a:tblGrid>
                <a:gridCol w="1012825"/>
                <a:gridCol w="836612"/>
                <a:gridCol w="836613"/>
                <a:gridCol w="836612"/>
                <a:gridCol w="835025"/>
                <a:gridCol w="836613"/>
                <a:gridCol w="836612"/>
                <a:gridCol w="836613"/>
                <a:gridCol w="836612"/>
              </a:tblGrid>
              <a:tr h="532449">
                <a:tc>
                  <a:txBody>
                    <a:bodyPr/>
                    <a:lstStyle/>
                    <a:p>
                      <a:pPr marL="0" marR="0" lvl="0" indent="0" algn="l"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　</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　 </a:t>
                      </a: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N</a:t>
                      </a: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Support</a:t>
                      </a:r>
                      <a:b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b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Level 1</a:t>
                      </a: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Support</a:t>
                      </a:r>
                      <a:b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b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Level 2</a:t>
                      </a: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Care</a:t>
                      </a:r>
                      <a:b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b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 Level 1</a:t>
                      </a: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Care </a:t>
                      </a:r>
                      <a:b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b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Level 2</a:t>
                      </a: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Care </a:t>
                      </a:r>
                      <a:b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b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Level 3</a:t>
                      </a: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Care </a:t>
                      </a:r>
                      <a:b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b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Level 4</a:t>
                      </a: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Care </a:t>
                      </a:r>
                      <a:b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b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明朝" charset="-128"/>
                        </a:rPr>
                        <a:t>Level 5</a:t>
                      </a: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1476">
                <a:tc rowSpan="2">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Female</a:t>
                      </a:r>
                      <a:r>
                        <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　</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2,821.0</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280.4</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353.4</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494.9</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507.5</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435.6</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400.5</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348.7</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03163">
                <a:tc vMerge="1">
                  <a:txBody>
                    <a:bodyPr/>
                    <a:lstStyle/>
                    <a:p>
                      <a:endParaRPr kumimoji="1" lang="ja-JP" altLang="en-US"/>
                    </a:p>
                  </a:txBody>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(100.0%)</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(9.9%)</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(12.5%)</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(17.5%)</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(18.0%)</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(15.4%)</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(14.2%)</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(12.4%)</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11476">
                <a:tc rowSpan="2">
                  <a:txBody>
                    <a:bodyPr/>
                    <a:lstStyle/>
                    <a:p>
                      <a:pPr marL="0" marR="0" lvl="0" indent="0" algn="ctr" defTabSz="914400" rtl="0" eaLnBrk="1" fontAlgn="ctr" latinLnBrk="0" hangingPunct="1">
                        <a:lnSpc>
                          <a:spcPct val="7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Male</a:t>
                      </a: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p>
                      <a:pPr marL="0" marR="0" lvl="0" indent="0" algn="ctr" defTabSz="914400" rtl="0" eaLnBrk="1" fontAlgn="ctr" latinLnBrk="0" hangingPunct="1">
                        <a:lnSpc>
                          <a:spcPct val="70000"/>
                        </a:lnSpc>
                        <a:spcBef>
                          <a:spcPct val="0"/>
                        </a:spcBef>
                        <a:spcAft>
                          <a:spcPct val="0"/>
                        </a:spcAft>
                        <a:buClr>
                          <a:srgbClr val="3333CC"/>
                        </a:buClr>
                        <a:buSzPct val="70000"/>
                        <a:buFont typeface="Wingdings" pitchFamily="2" charset="2"/>
                        <a:buNone/>
                        <a:tabLst/>
                      </a:pP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1,103.5</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87.8</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106.6</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195.3</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238.1</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201.9</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159.8</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114.6</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r>
              <a:tr h="303163">
                <a:tc vMerge="1">
                  <a:txBody>
                    <a:bodyPr/>
                    <a:lstStyle/>
                    <a:p>
                      <a:endParaRPr kumimoji="1" lang="ja-JP" altLang="en-US"/>
                    </a:p>
                  </a:txBody>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(100.0%)</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(8.0%)</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(9.7%)</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(17.7%)</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(21.6%)</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(18.3%)</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(14.5%)</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(10.4%)</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11476">
                <a:tc rowSpan="2">
                  <a:txBody>
                    <a:bodyPr/>
                    <a:lstStyle/>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Both sexes</a:t>
                      </a:r>
                      <a:r>
                        <a:rPr kumimoji="1" lang="ja-JP" altLang="en-US" sz="11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　</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3,924.5</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368.2</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460</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690.2</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745.6</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637.5</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560.3</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463.3</a:t>
                      </a: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303163">
                <a:tc vMerge="1">
                  <a:txBody>
                    <a:bodyPr/>
                    <a:lstStyle/>
                    <a:p>
                      <a:endParaRPr kumimoji="1" lang="ja-JP" altLang="en-US"/>
                    </a:p>
                  </a:txBody>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(100.0%)</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(9.4%)</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(11.7%)</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(17.6%)</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(19.0%)</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(16.2%)</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(14.3%)</a:t>
                      </a:r>
                      <a:endPar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95000"/>
                        </a:lnSpc>
                        <a:spcBef>
                          <a:spcPct val="0"/>
                        </a:spcBef>
                        <a:spcAft>
                          <a:spcPct val="0"/>
                        </a:spcAft>
                        <a:buClr>
                          <a:srgbClr val="3333CC"/>
                        </a:buClr>
                        <a:buSzPct val="70000"/>
                        <a:buFont typeface="Wingdings" pitchFamily="2" charset="2"/>
                        <a:buNone/>
                        <a:tabLst/>
                      </a:pPr>
                      <a:r>
                        <a:rPr kumimoji="1" lang="en-US" altLang="ja-JP" sz="11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(11.8%)</a:t>
                      </a:r>
                      <a:endParaRPr kumimoji="1" lang="en-US" altLang="ja-JP" sz="1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01459" name="Text Box 495"/>
          <p:cNvSpPr txBox="1">
            <a:spLocks noChangeArrowheads="1"/>
          </p:cNvSpPr>
          <p:nvPr/>
        </p:nvSpPr>
        <p:spPr bwMode="auto">
          <a:xfrm>
            <a:off x="3779838" y="6021388"/>
            <a:ext cx="4681537" cy="304800"/>
          </a:xfrm>
          <a:prstGeom prst="rect">
            <a:avLst/>
          </a:prstGeom>
          <a:noFill/>
          <a:ln w="9525">
            <a:noFill/>
            <a:miter lim="800000"/>
            <a:headEnd/>
            <a:tailEnd/>
          </a:ln>
        </p:spPr>
        <p:txBody>
          <a:bodyPr>
            <a:spAutoFit/>
          </a:bodyPr>
          <a:lstStyle/>
          <a:p>
            <a:pPr algn="r">
              <a:spcBef>
                <a:spcPct val="50000"/>
              </a:spcBef>
            </a:pPr>
            <a:r>
              <a:rPr lang="en-US" altLang="ja-JP" sz="1400">
                <a:solidFill>
                  <a:srgbClr val="FFFFFF"/>
                </a:solidFill>
              </a:rPr>
              <a:t>(Users aged 6</a:t>
            </a:r>
            <a:r>
              <a:rPr lang="en-US" altLang="en-US" sz="1400">
                <a:solidFill>
                  <a:srgbClr val="FFFFFF"/>
                </a:solidFill>
              </a:rPr>
              <a:t>5 </a:t>
            </a:r>
            <a:r>
              <a:rPr lang="en-US" altLang="ja-JP" sz="1400">
                <a:solidFill>
                  <a:srgbClr val="FFFFFF"/>
                </a:solidFill>
              </a:rPr>
              <a:t>y</a:t>
            </a:r>
            <a:r>
              <a:rPr lang="en-US" altLang="en-US" sz="1400">
                <a:solidFill>
                  <a:srgbClr val="FFFFFF"/>
                </a:solidFill>
              </a:rPr>
              <a:t>ears </a:t>
            </a:r>
            <a:r>
              <a:rPr lang="en-US" altLang="ja-JP" sz="1400">
                <a:solidFill>
                  <a:srgbClr val="FFFFFF"/>
                </a:solidFill>
              </a:rPr>
              <a:t>o</a:t>
            </a:r>
            <a:r>
              <a:rPr lang="en-US" altLang="en-US" sz="1400">
                <a:solidFill>
                  <a:srgbClr val="FFFFFF"/>
                </a:solidFill>
              </a:rPr>
              <a:t>ld and </a:t>
            </a:r>
            <a:r>
              <a:rPr lang="en-US" altLang="ja-JP" sz="1400">
                <a:solidFill>
                  <a:srgbClr val="FFFFFF"/>
                </a:solidFill>
              </a:rPr>
              <a:t>o</a:t>
            </a:r>
            <a:r>
              <a:rPr lang="en-US" altLang="en-US" sz="1400">
                <a:solidFill>
                  <a:srgbClr val="FFFFFF"/>
                </a:solidFill>
              </a:rPr>
              <a:t>ver</a:t>
            </a:r>
            <a:r>
              <a:rPr lang="en-US" altLang="ja-JP" sz="1400">
                <a:solidFill>
                  <a:srgbClr val="FFFFFF"/>
                </a:solidFill>
              </a:rPr>
              <a:t>)</a:t>
            </a:r>
          </a:p>
        </p:txBody>
      </p:sp>
      <p:sp>
        <p:nvSpPr>
          <p:cNvPr id="11" name="角丸四角形 10"/>
          <p:cNvSpPr/>
          <p:nvPr/>
        </p:nvSpPr>
        <p:spPr>
          <a:xfrm>
            <a:off x="584200" y="1412875"/>
            <a:ext cx="8208963" cy="50323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3. </a:t>
            </a:r>
            <a:r>
              <a:rPr lang="en-US" altLang="ja-JP" sz="2200" b="1" dirty="0">
                <a:solidFill>
                  <a:srgbClr val="FF0000"/>
                </a:solidFill>
              </a:rPr>
              <a:t>Most users </a:t>
            </a:r>
            <a:r>
              <a:rPr lang="en-US" altLang="ja-JP" sz="2200" b="1" dirty="0">
                <a:solidFill>
                  <a:schemeClr val="bg1"/>
                </a:solidFill>
              </a:rPr>
              <a:t>of Long-term Care Insurance aged 65+ are also females.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txBox="1">
            <a:spLocks/>
          </p:cNvSpPr>
          <p:nvPr/>
        </p:nvSpPr>
        <p:spPr bwMode="auto">
          <a:xfrm>
            <a:off x="374650" y="382588"/>
            <a:ext cx="8339138" cy="530225"/>
          </a:xfrm>
          <a:prstGeom prst="rect">
            <a:avLst/>
          </a:prstGeom>
          <a:solidFill>
            <a:srgbClr val="FFC000"/>
          </a:solidFill>
          <a:ln w="9525">
            <a:noFill/>
            <a:miter lim="800000"/>
            <a:headEnd/>
            <a:tailEnd/>
          </a:ln>
        </p:spPr>
        <p:txBody>
          <a:bodyPr anchor="ctr"/>
          <a:lstStyle/>
          <a:p>
            <a:r>
              <a:rPr lang="ja-JP" altLang="en-US" b="1">
                <a:solidFill>
                  <a:schemeClr val="bg1"/>
                </a:solidFill>
                <a:latin typeface="Calibri" pitchFamily="34" charset="0"/>
              </a:rPr>
              <a:t>２．</a:t>
            </a:r>
            <a:r>
              <a:rPr lang="en-US" altLang="ja-JP" b="1">
                <a:solidFill>
                  <a:schemeClr val="bg1"/>
                </a:solidFill>
                <a:latin typeface="Calibri" pitchFamily="34" charset="0"/>
              </a:rPr>
              <a:t>Main actions taken towards gender equality in Japan and the United Nations (UN) </a:t>
            </a:r>
            <a:endParaRPr lang="ja-JP" altLang="en-US" b="1">
              <a:solidFill>
                <a:schemeClr val="bg1"/>
              </a:solidFill>
              <a:latin typeface="Calibri" pitchFamily="34" charset="0"/>
            </a:endParaRPr>
          </a:p>
        </p:txBody>
      </p:sp>
      <p:sp>
        <p:nvSpPr>
          <p:cNvPr id="5" name="スライド番号プレースホルダー 4"/>
          <p:cNvSpPr>
            <a:spLocks noGrp="1"/>
          </p:cNvSpPr>
          <p:nvPr>
            <p:ph type="sldNum" sz="quarter" idx="12"/>
          </p:nvPr>
        </p:nvSpPr>
        <p:spPr>
          <a:xfrm>
            <a:off x="6553200" y="6448425"/>
            <a:ext cx="2133600" cy="365125"/>
          </a:xfrm>
        </p:spPr>
        <p:txBody>
          <a:bodyPr/>
          <a:lstStyle/>
          <a:p>
            <a:pPr>
              <a:defRPr/>
            </a:pPr>
            <a:r>
              <a:rPr lang="ja-JP" altLang="en-US" dirty="0"/>
              <a:t>７</a:t>
            </a:r>
            <a:endParaRPr lang="ja-JP" altLang="en-US" dirty="0"/>
          </a:p>
        </p:txBody>
      </p:sp>
      <p:sp>
        <p:nvSpPr>
          <p:cNvPr id="34819" name="テキスト ボックス 11"/>
          <p:cNvSpPr txBox="1">
            <a:spLocks noChangeArrowheads="1"/>
          </p:cNvSpPr>
          <p:nvPr/>
        </p:nvSpPr>
        <p:spPr bwMode="auto">
          <a:xfrm>
            <a:off x="4706938" y="900113"/>
            <a:ext cx="3997325" cy="368300"/>
          </a:xfrm>
          <a:prstGeom prst="rect">
            <a:avLst/>
          </a:prstGeom>
          <a:noFill/>
          <a:ln w="9525">
            <a:noFill/>
            <a:miter lim="800000"/>
            <a:headEnd/>
            <a:tailEnd/>
          </a:ln>
        </p:spPr>
        <p:txBody>
          <a:bodyPr>
            <a:spAutoFit/>
          </a:bodyPr>
          <a:lstStyle/>
          <a:p>
            <a:r>
              <a:rPr lang="en-US" altLang="ja-JP">
                <a:latin typeface="Calibri" pitchFamily="34" charset="0"/>
              </a:rPr>
              <a:t>(P67, Women and Men in Japan 2012 )</a:t>
            </a:r>
            <a:endParaRPr lang="ja-JP" altLang="en-US">
              <a:latin typeface="Calibri" pitchFamily="34" charset="0"/>
            </a:endParaRPr>
          </a:p>
        </p:txBody>
      </p:sp>
      <p:sp>
        <p:nvSpPr>
          <p:cNvPr id="13" name="角丸四角形 12"/>
          <p:cNvSpPr/>
          <p:nvPr/>
        </p:nvSpPr>
        <p:spPr>
          <a:xfrm>
            <a:off x="1403350" y="1296988"/>
            <a:ext cx="7296150" cy="360362"/>
          </a:xfrm>
          <a:prstGeom prst="roundRect">
            <a:avLst/>
          </a:prstGeom>
          <a:solidFill>
            <a:srgbClr val="FFFF9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chemeClr val="tx1"/>
                </a:solidFill>
              </a:rPr>
              <a:t>The World Conference of the International Women’s Year  </a:t>
            </a:r>
            <a:r>
              <a:rPr lang="en-US" altLang="ja-JP" b="1" dirty="0">
                <a:solidFill>
                  <a:srgbClr val="FFC000"/>
                </a:solidFill>
              </a:rPr>
              <a:t>【UN】</a:t>
            </a:r>
            <a:endParaRPr lang="en-US" altLang="ja-JP" b="1" dirty="0">
              <a:solidFill>
                <a:srgbClr val="FFC000"/>
              </a:solidFill>
            </a:endParaRPr>
          </a:p>
        </p:txBody>
      </p:sp>
      <p:sp>
        <p:nvSpPr>
          <p:cNvPr id="14" name="角丸四角形 13"/>
          <p:cNvSpPr/>
          <p:nvPr/>
        </p:nvSpPr>
        <p:spPr>
          <a:xfrm>
            <a:off x="1403350" y="1728788"/>
            <a:ext cx="7300913" cy="468312"/>
          </a:xfrm>
          <a:prstGeom prst="roundRect">
            <a:avLst/>
          </a:prstGeom>
          <a:solidFill>
            <a:srgbClr val="FFFF9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800"/>
              </a:lnSpc>
              <a:spcBef>
                <a:spcPts val="0"/>
              </a:spcBef>
              <a:spcAft>
                <a:spcPts val="0"/>
              </a:spcAft>
              <a:defRPr/>
            </a:pPr>
            <a:r>
              <a:rPr lang="en-US" altLang="ja-JP" b="1" dirty="0">
                <a:solidFill>
                  <a:schemeClr val="tx1"/>
                </a:solidFill>
              </a:rPr>
              <a:t>Adoption of the Convention on the Elimination of All Form of Discrimination against Women  (</a:t>
            </a:r>
            <a:r>
              <a:rPr lang="en-US" altLang="ja-JP" b="1" dirty="0">
                <a:solidFill>
                  <a:schemeClr val="tx1"/>
                </a:solidFill>
              </a:rPr>
              <a:t>CEDAW) </a:t>
            </a:r>
            <a:r>
              <a:rPr lang="en-US" altLang="ja-JP" b="1" dirty="0">
                <a:solidFill>
                  <a:srgbClr val="FFC000"/>
                </a:solidFill>
              </a:rPr>
              <a:t>【UN</a:t>
            </a:r>
            <a:r>
              <a:rPr lang="en-US" altLang="ja-JP" b="1" dirty="0">
                <a:solidFill>
                  <a:srgbClr val="FFC000"/>
                </a:solidFill>
              </a:rPr>
              <a:t>】</a:t>
            </a:r>
            <a:endParaRPr lang="en-US" altLang="ja-JP" b="1" dirty="0">
              <a:solidFill>
                <a:srgbClr val="FFC000"/>
              </a:solidFill>
            </a:endParaRPr>
          </a:p>
        </p:txBody>
      </p:sp>
      <p:sp>
        <p:nvSpPr>
          <p:cNvPr id="15" name="角丸四角形 14"/>
          <p:cNvSpPr/>
          <p:nvPr/>
        </p:nvSpPr>
        <p:spPr>
          <a:xfrm>
            <a:off x="1403350" y="2293938"/>
            <a:ext cx="7300913" cy="504825"/>
          </a:xfrm>
          <a:prstGeom prst="roundRect">
            <a:avLst/>
          </a:prstGeom>
          <a:solidFill>
            <a:schemeClr val="accent3"/>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2000"/>
              </a:lnSpc>
              <a:spcBef>
                <a:spcPts val="0"/>
              </a:spcBef>
              <a:spcAft>
                <a:spcPts val="0"/>
              </a:spcAft>
              <a:defRPr/>
            </a:pPr>
            <a:r>
              <a:rPr lang="en-US" altLang="ja-JP" b="1" dirty="0">
                <a:solidFill>
                  <a:schemeClr val="bg1"/>
                </a:solidFill>
              </a:rPr>
              <a:t>Promulgation</a:t>
            </a:r>
            <a:r>
              <a:rPr lang="en-US" altLang="ja-JP" b="1" dirty="0">
                <a:solidFill>
                  <a:schemeClr val="bg1"/>
                </a:solidFill>
              </a:rPr>
              <a:t> of Law on Securing, Etc. of Equal Opportunity and </a:t>
            </a:r>
            <a:r>
              <a:rPr lang="ja-JP" altLang="en-US" b="1" dirty="0">
                <a:solidFill>
                  <a:schemeClr val="bg1"/>
                </a:solidFill>
              </a:rPr>
              <a:t>　　</a:t>
            </a:r>
            <a:r>
              <a:rPr lang="en-US" altLang="ja-JP" b="1" dirty="0">
                <a:solidFill>
                  <a:schemeClr val="bg1"/>
                </a:solidFill>
              </a:rPr>
              <a:t>Termination between Men and Women in Employment  </a:t>
            </a:r>
            <a:endParaRPr lang="en-US" altLang="ja-JP" b="1" dirty="0">
              <a:solidFill>
                <a:srgbClr val="FFC000"/>
              </a:solidFill>
            </a:endParaRPr>
          </a:p>
        </p:txBody>
      </p:sp>
      <p:sp>
        <p:nvSpPr>
          <p:cNvPr id="16" name="角丸四角形 15"/>
          <p:cNvSpPr/>
          <p:nvPr/>
        </p:nvSpPr>
        <p:spPr>
          <a:xfrm>
            <a:off x="1403350" y="2884488"/>
            <a:ext cx="7300913" cy="504825"/>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Ratification </a:t>
            </a:r>
            <a:r>
              <a:rPr lang="en-US" altLang="ja-JP" b="1" dirty="0"/>
              <a:t>of the Convention on the Elimination of All Form of Discrimination against Women  (CEDAW</a:t>
            </a:r>
            <a:r>
              <a:rPr lang="en-US" altLang="ja-JP" b="1" dirty="0"/>
              <a:t>)</a:t>
            </a:r>
            <a:endParaRPr lang="en-US" altLang="ja-JP" b="1" dirty="0"/>
          </a:p>
        </p:txBody>
      </p:sp>
      <p:sp>
        <p:nvSpPr>
          <p:cNvPr id="18" name="角丸四角形 17"/>
          <p:cNvSpPr/>
          <p:nvPr/>
        </p:nvSpPr>
        <p:spPr>
          <a:xfrm>
            <a:off x="1403350" y="4365625"/>
            <a:ext cx="7300913" cy="360363"/>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Promulgation and enforcement of the Basic Act for a Gender-equal Society</a:t>
            </a:r>
            <a:endParaRPr lang="en-US" altLang="ja-JP" b="1" dirty="0"/>
          </a:p>
        </p:txBody>
      </p:sp>
      <p:sp>
        <p:nvSpPr>
          <p:cNvPr id="19" name="角丸四角形 18"/>
          <p:cNvSpPr/>
          <p:nvPr/>
        </p:nvSpPr>
        <p:spPr>
          <a:xfrm>
            <a:off x="1403350" y="4800600"/>
            <a:ext cx="7296150" cy="360363"/>
          </a:xfrm>
          <a:prstGeom prst="roundRect">
            <a:avLst/>
          </a:prstGeom>
          <a:solidFill>
            <a:schemeClr val="accent3"/>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Formation of </a:t>
            </a:r>
            <a:r>
              <a:rPr lang="en-US" altLang="ja-JP" b="1" dirty="0">
                <a:solidFill>
                  <a:schemeClr val="bg1"/>
                </a:solidFill>
              </a:rPr>
              <a:t>the Basic Plan for Gender Equality</a:t>
            </a:r>
            <a:endParaRPr lang="en-US" altLang="ja-JP" b="1" dirty="0">
              <a:solidFill>
                <a:schemeClr val="bg1"/>
              </a:solidFill>
            </a:endParaRPr>
          </a:p>
        </p:txBody>
      </p:sp>
      <p:sp>
        <p:nvSpPr>
          <p:cNvPr id="20" name="角丸四角形 19"/>
          <p:cNvSpPr/>
          <p:nvPr/>
        </p:nvSpPr>
        <p:spPr>
          <a:xfrm>
            <a:off x="1403350" y="5715000"/>
            <a:ext cx="7305675" cy="360363"/>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Formation of </a:t>
            </a:r>
            <a:r>
              <a:rPr lang="en-US" altLang="ja-JP" b="1" dirty="0">
                <a:solidFill>
                  <a:schemeClr val="bg1"/>
                </a:solidFill>
              </a:rPr>
              <a:t>the Second Basic Plan for Gender Equality</a:t>
            </a:r>
            <a:endParaRPr lang="en-US" altLang="ja-JP" b="1" dirty="0">
              <a:solidFill>
                <a:schemeClr val="bg1"/>
              </a:solidFill>
            </a:endParaRPr>
          </a:p>
        </p:txBody>
      </p:sp>
      <p:sp>
        <p:nvSpPr>
          <p:cNvPr id="21" name="角丸四角形 20"/>
          <p:cNvSpPr/>
          <p:nvPr/>
        </p:nvSpPr>
        <p:spPr>
          <a:xfrm>
            <a:off x="1403350" y="6165850"/>
            <a:ext cx="7296150" cy="358775"/>
          </a:xfrm>
          <a:prstGeom prst="roundRect">
            <a:avLst/>
          </a:prstGeom>
          <a:solidFill>
            <a:schemeClr val="accent3"/>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Formation of </a:t>
            </a:r>
            <a:r>
              <a:rPr lang="en-US" altLang="ja-JP" b="1" dirty="0">
                <a:solidFill>
                  <a:schemeClr val="bg1"/>
                </a:solidFill>
              </a:rPr>
              <a:t>the Third Basic Plan for Gender Equality</a:t>
            </a:r>
            <a:endParaRPr lang="en-US" altLang="ja-JP" b="1" dirty="0">
              <a:solidFill>
                <a:schemeClr val="bg1"/>
              </a:solidFill>
            </a:endParaRPr>
          </a:p>
        </p:txBody>
      </p:sp>
      <p:sp>
        <p:nvSpPr>
          <p:cNvPr id="24" name="角丸四角形 23"/>
          <p:cNvSpPr/>
          <p:nvPr/>
        </p:nvSpPr>
        <p:spPr>
          <a:xfrm>
            <a:off x="1403350" y="5272088"/>
            <a:ext cx="7296150" cy="360362"/>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Establishment of the Gender Equality Bureau </a:t>
            </a:r>
            <a:endParaRPr lang="en-US" altLang="ja-JP" b="1" dirty="0"/>
          </a:p>
        </p:txBody>
      </p:sp>
      <p:sp>
        <p:nvSpPr>
          <p:cNvPr id="25" name="角丸四角形 24"/>
          <p:cNvSpPr/>
          <p:nvPr/>
        </p:nvSpPr>
        <p:spPr>
          <a:xfrm>
            <a:off x="500063" y="1296988"/>
            <a:ext cx="742950" cy="360362"/>
          </a:xfrm>
          <a:prstGeom prst="roundRect">
            <a:avLst/>
          </a:prstGeom>
          <a:solidFill>
            <a:srgbClr val="FFFF9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chemeClr val="tx1"/>
                </a:solidFill>
              </a:rPr>
              <a:t>1975</a:t>
            </a:r>
            <a:endParaRPr lang="en-US" altLang="ja-JP" b="1" dirty="0">
              <a:solidFill>
                <a:schemeClr val="tx1"/>
              </a:solidFill>
            </a:endParaRPr>
          </a:p>
        </p:txBody>
      </p:sp>
      <p:sp>
        <p:nvSpPr>
          <p:cNvPr id="26" name="角丸四角形 25"/>
          <p:cNvSpPr/>
          <p:nvPr/>
        </p:nvSpPr>
        <p:spPr>
          <a:xfrm>
            <a:off x="514350" y="1728788"/>
            <a:ext cx="741363" cy="468312"/>
          </a:xfrm>
          <a:prstGeom prst="roundRect">
            <a:avLst/>
          </a:prstGeom>
          <a:solidFill>
            <a:srgbClr val="FFFF9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chemeClr val="tx1"/>
                </a:solidFill>
              </a:rPr>
              <a:t>1979</a:t>
            </a:r>
            <a:endParaRPr lang="en-US" altLang="ja-JP" b="1" dirty="0">
              <a:solidFill>
                <a:schemeClr val="tx1"/>
              </a:solidFill>
            </a:endParaRPr>
          </a:p>
        </p:txBody>
      </p:sp>
      <p:sp>
        <p:nvSpPr>
          <p:cNvPr id="27" name="角丸四角形 26"/>
          <p:cNvSpPr/>
          <p:nvPr/>
        </p:nvSpPr>
        <p:spPr>
          <a:xfrm>
            <a:off x="514350" y="2293938"/>
            <a:ext cx="741363" cy="504825"/>
          </a:xfrm>
          <a:prstGeom prst="roundRect">
            <a:avLst/>
          </a:prstGeom>
          <a:solidFill>
            <a:srgbClr val="92D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chemeClr val="bg1"/>
                </a:solidFill>
              </a:rPr>
              <a:t>1985</a:t>
            </a:r>
            <a:endParaRPr lang="en-US" altLang="ja-JP" b="1" dirty="0">
              <a:solidFill>
                <a:schemeClr val="bg1"/>
              </a:solidFill>
            </a:endParaRPr>
          </a:p>
        </p:txBody>
      </p:sp>
      <p:sp>
        <p:nvSpPr>
          <p:cNvPr id="29" name="角丸四角形 28"/>
          <p:cNvSpPr/>
          <p:nvPr/>
        </p:nvSpPr>
        <p:spPr>
          <a:xfrm>
            <a:off x="492125" y="3473450"/>
            <a:ext cx="741363" cy="360363"/>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1991</a:t>
            </a:r>
            <a:endParaRPr lang="en-US" altLang="ja-JP" b="1" dirty="0"/>
          </a:p>
        </p:txBody>
      </p:sp>
      <p:sp>
        <p:nvSpPr>
          <p:cNvPr id="30" name="角丸四角形 29"/>
          <p:cNvSpPr/>
          <p:nvPr/>
        </p:nvSpPr>
        <p:spPr>
          <a:xfrm>
            <a:off x="492125" y="4365625"/>
            <a:ext cx="741363" cy="360363"/>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1999</a:t>
            </a:r>
            <a:endParaRPr lang="en-US" altLang="ja-JP" b="1" dirty="0"/>
          </a:p>
        </p:txBody>
      </p:sp>
      <p:sp>
        <p:nvSpPr>
          <p:cNvPr id="31" name="角丸四角形 30"/>
          <p:cNvSpPr/>
          <p:nvPr/>
        </p:nvSpPr>
        <p:spPr>
          <a:xfrm>
            <a:off x="1412875" y="3487738"/>
            <a:ext cx="7300913" cy="360362"/>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Promulgation of the Child Care Leave Law</a:t>
            </a:r>
            <a:endParaRPr lang="en-US" altLang="ja-JP" b="1" dirty="0"/>
          </a:p>
        </p:txBody>
      </p:sp>
      <p:sp>
        <p:nvSpPr>
          <p:cNvPr id="32" name="角丸四角形 31"/>
          <p:cNvSpPr/>
          <p:nvPr/>
        </p:nvSpPr>
        <p:spPr>
          <a:xfrm>
            <a:off x="492125" y="4800600"/>
            <a:ext cx="741363" cy="360363"/>
          </a:xfrm>
          <a:prstGeom prst="roundRect">
            <a:avLst/>
          </a:prstGeom>
          <a:solidFill>
            <a:schemeClr val="accent3"/>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2000</a:t>
            </a:r>
            <a:endParaRPr lang="en-US" altLang="ja-JP" b="1" dirty="0"/>
          </a:p>
        </p:txBody>
      </p:sp>
      <p:sp>
        <p:nvSpPr>
          <p:cNvPr id="33" name="角丸四角形 32"/>
          <p:cNvSpPr/>
          <p:nvPr/>
        </p:nvSpPr>
        <p:spPr>
          <a:xfrm>
            <a:off x="492125" y="5286375"/>
            <a:ext cx="741363" cy="360363"/>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2001</a:t>
            </a:r>
            <a:endParaRPr lang="en-US" altLang="ja-JP" b="1" dirty="0"/>
          </a:p>
        </p:txBody>
      </p:sp>
      <p:sp>
        <p:nvSpPr>
          <p:cNvPr id="34" name="角丸四角形 33"/>
          <p:cNvSpPr/>
          <p:nvPr/>
        </p:nvSpPr>
        <p:spPr>
          <a:xfrm>
            <a:off x="492125" y="5721350"/>
            <a:ext cx="741363" cy="360363"/>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2005</a:t>
            </a:r>
            <a:endParaRPr lang="en-US" altLang="ja-JP" b="1" dirty="0"/>
          </a:p>
        </p:txBody>
      </p:sp>
      <p:sp>
        <p:nvSpPr>
          <p:cNvPr id="35" name="角丸四角形 34"/>
          <p:cNvSpPr/>
          <p:nvPr/>
        </p:nvSpPr>
        <p:spPr>
          <a:xfrm>
            <a:off x="500063" y="6165850"/>
            <a:ext cx="742950" cy="358775"/>
          </a:xfrm>
          <a:prstGeom prst="roundRect">
            <a:avLst/>
          </a:prstGeom>
          <a:solidFill>
            <a:schemeClr val="accent3"/>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2010</a:t>
            </a:r>
            <a:endParaRPr lang="en-US" altLang="ja-JP" b="1" dirty="0"/>
          </a:p>
        </p:txBody>
      </p:sp>
      <p:sp>
        <p:nvSpPr>
          <p:cNvPr id="43" name="角丸四角形 42"/>
          <p:cNvSpPr/>
          <p:nvPr/>
        </p:nvSpPr>
        <p:spPr>
          <a:xfrm>
            <a:off x="492125" y="2884488"/>
            <a:ext cx="741363" cy="504825"/>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t>1985</a:t>
            </a:r>
            <a:endParaRPr lang="en-US" altLang="ja-JP" b="1" dirty="0"/>
          </a:p>
        </p:txBody>
      </p:sp>
      <p:sp>
        <p:nvSpPr>
          <p:cNvPr id="39" name="角丸四角形 38"/>
          <p:cNvSpPr/>
          <p:nvPr/>
        </p:nvSpPr>
        <p:spPr>
          <a:xfrm>
            <a:off x="1427163" y="3937000"/>
            <a:ext cx="7296150" cy="358775"/>
          </a:xfrm>
          <a:prstGeom prst="roundRect">
            <a:avLst/>
          </a:prstGeom>
          <a:solidFill>
            <a:srgbClr val="FFFF9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chemeClr val="tx1"/>
                </a:solidFill>
              </a:rPr>
              <a:t>The Four World Conference on Women  </a:t>
            </a:r>
            <a:r>
              <a:rPr lang="en-US" altLang="ja-JP" b="1" dirty="0">
                <a:solidFill>
                  <a:srgbClr val="FFC000"/>
                </a:solidFill>
              </a:rPr>
              <a:t>【UN】</a:t>
            </a:r>
            <a:endParaRPr lang="en-US" altLang="ja-JP" b="1" dirty="0">
              <a:solidFill>
                <a:srgbClr val="FFC000"/>
              </a:solidFill>
            </a:endParaRPr>
          </a:p>
        </p:txBody>
      </p:sp>
      <p:sp>
        <p:nvSpPr>
          <p:cNvPr id="40" name="角丸四角形 39"/>
          <p:cNvSpPr/>
          <p:nvPr/>
        </p:nvSpPr>
        <p:spPr>
          <a:xfrm>
            <a:off x="523875" y="3937000"/>
            <a:ext cx="742950" cy="358775"/>
          </a:xfrm>
          <a:prstGeom prst="roundRect">
            <a:avLst/>
          </a:prstGeom>
          <a:solidFill>
            <a:srgbClr val="FFFF9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chemeClr val="tx1"/>
                </a:solidFill>
              </a:rPr>
              <a:t>1995</a:t>
            </a:r>
            <a:endParaRPr lang="en-US" altLang="ja-JP" b="1"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正方形/長方形 26"/>
          <p:cNvSpPr>
            <a:spLocks noChangeArrowheads="1"/>
          </p:cNvSpPr>
          <p:nvPr/>
        </p:nvSpPr>
        <p:spPr bwMode="auto">
          <a:xfrm>
            <a:off x="7667625" y="3500438"/>
            <a:ext cx="1296988" cy="2089150"/>
          </a:xfrm>
          <a:prstGeom prst="rect">
            <a:avLst/>
          </a:prstGeom>
          <a:solidFill>
            <a:srgbClr val="FFFFFF"/>
          </a:solidFill>
          <a:ln w="25400" algn="ctr">
            <a:solidFill>
              <a:srgbClr val="595959"/>
            </a:solidFill>
            <a:prstDash val="dash"/>
            <a:miter lim="800000"/>
            <a:headEnd/>
            <a:tailEnd/>
          </a:ln>
        </p:spPr>
        <p:txBody>
          <a:bodyPr anchor="ctr"/>
          <a:lstStyle/>
          <a:p>
            <a:pPr algn="ctr"/>
            <a:endParaRPr lang="ja-JP" altLang="en-US">
              <a:solidFill>
                <a:srgbClr val="EAEAEA"/>
              </a:solidFill>
              <a:latin typeface="Calibri" pitchFamily="34" charset="0"/>
            </a:endParaRPr>
          </a:p>
        </p:txBody>
      </p:sp>
      <p:sp>
        <p:nvSpPr>
          <p:cNvPr id="102402" name="スライド番号プレースホルダ 3"/>
          <p:cNvSpPr>
            <a:spLocks noGrp="1"/>
          </p:cNvSpPr>
          <p:nvPr>
            <p:ph type="sldNum" sz="quarter" idx="12"/>
          </p:nvPr>
        </p:nvSpPr>
        <p:spPr bwMode="auto">
          <a:xfrm>
            <a:off x="6732588" y="6381750"/>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48</a:t>
            </a:r>
          </a:p>
        </p:txBody>
      </p:sp>
      <p:sp>
        <p:nvSpPr>
          <p:cNvPr id="102403" name="Text Box 5"/>
          <p:cNvSpPr txBox="1">
            <a:spLocks noChangeArrowheads="1"/>
          </p:cNvSpPr>
          <p:nvPr/>
        </p:nvSpPr>
        <p:spPr bwMode="auto">
          <a:xfrm>
            <a:off x="539750" y="2420938"/>
            <a:ext cx="7993063" cy="457200"/>
          </a:xfrm>
          <a:prstGeom prst="rect">
            <a:avLst/>
          </a:prstGeom>
          <a:noFill/>
          <a:ln w="9525">
            <a:noFill/>
            <a:miter lim="800000"/>
            <a:headEnd/>
            <a:tailEnd/>
          </a:ln>
        </p:spPr>
        <p:txBody>
          <a:bodyPr>
            <a:spAutoFit/>
          </a:bodyPr>
          <a:lstStyle/>
          <a:p>
            <a:pPr>
              <a:spcBef>
                <a:spcPct val="50000"/>
              </a:spcBef>
            </a:pPr>
            <a:r>
              <a:rPr lang="en-US" altLang="ja-JP" sz="2400" u="sng">
                <a:solidFill>
                  <a:srgbClr val="008000"/>
                </a:solidFill>
              </a:rPr>
              <a:t>Total life expectancy and active life expectancy by sex</a:t>
            </a:r>
            <a:endParaRPr lang="ja-JP" altLang="en-US" sz="2400" u="sng">
              <a:solidFill>
                <a:srgbClr val="008000"/>
              </a:solidFill>
            </a:endParaRPr>
          </a:p>
        </p:txBody>
      </p:sp>
      <p:sp>
        <p:nvSpPr>
          <p:cNvPr id="102404" name="Rectangle 6"/>
          <p:cNvSpPr>
            <a:spLocks noChangeArrowheads="1"/>
          </p:cNvSpPr>
          <p:nvPr/>
        </p:nvSpPr>
        <p:spPr bwMode="auto">
          <a:xfrm>
            <a:off x="1476375" y="6165850"/>
            <a:ext cx="6335713" cy="430213"/>
          </a:xfrm>
          <a:prstGeom prst="rect">
            <a:avLst/>
          </a:prstGeom>
          <a:noFill/>
          <a:ln w="9525">
            <a:noFill/>
            <a:miter lim="800000"/>
            <a:headEnd/>
            <a:tailEnd/>
          </a:ln>
        </p:spPr>
        <p:txBody>
          <a:bodyPr anchor="ctr">
            <a:spAutoFit/>
          </a:bodyPr>
          <a:lstStyle/>
          <a:p>
            <a:pPr marL="354013" indent="-354013"/>
            <a:r>
              <a:rPr lang="en-US" altLang="ja-JP" sz="1100">
                <a:latin typeface="Calibri" pitchFamily="34" charset="0"/>
              </a:rPr>
              <a:t>Data: </a:t>
            </a:r>
            <a:r>
              <a:rPr lang="fr-FR" altLang="ja-JP" sz="1100">
                <a:latin typeface="Calibri" pitchFamily="34" charset="0"/>
              </a:rPr>
              <a:t>Tsuji, I., Minami, Y., Fukao, A., et al. </a:t>
            </a:r>
            <a:r>
              <a:rPr lang="en-US" altLang="ja-JP" sz="1100">
                <a:latin typeface="Calibri" pitchFamily="34" charset="0"/>
              </a:rPr>
              <a:t>Active life expectancy among the elderly Japanese.   </a:t>
            </a:r>
          </a:p>
          <a:p>
            <a:pPr marL="354013" indent="-354013"/>
            <a:r>
              <a:rPr lang="en-US" altLang="ja-JP" sz="1100">
                <a:latin typeface="Calibri" pitchFamily="34" charset="0"/>
              </a:rPr>
              <a:t>          Journal of Gerontology, 1995; 50A:M173-M176.</a:t>
            </a:r>
            <a:endParaRPr lang="ja-JP" altLang="en-US" sz="1100">
              <a:latin typeface="Calibri" pitchFamily="34" charset="0"/>
            </a:endParaRPr>
          </a:p>
        </p:txBody>
      </p:sp>
      <p:sp>
        <p:nvSpPr>
          <p:cNvPr id="102405" name="テキスト ボックス 10"/>
          <p:cNvSpPr txBox="1">
            <a:spLocks noChangeArrowheads="1"/>
          </p:cNvSpPr>
          <p:nvPr/>
        </p:nvSpPr>
        <p:spPr bwMode="auto">
          <a:xfrm>
            <a:off x="1622425" y="3011488"/>
            <a:ext cx="684213" cy="346075"/>
          </a:xfrm>
          <a:prstGeom prst="rect">
            <a:avLst/>
          </a:prstGeom>
          <a:noFill/>
          <a:ln w="9525">
            <a:noFill/>
            <a:miter lim="800000"/>
            <a:headEnd/>
            <a:tailEnd/>
          </a:ln>
        </p:spPr>
        <p:txBody>
          <a:bodyPr>
            <a:spAutoFit/>
          </a:bodyPr>
          <a:lstStyle/>
          <a:p>
            <a:pPr>
              <a:lnSpc>
                <a:spcPts val="2000"/>
              </a:lnSpc>
            </a:pPr>
            <a:r>
              <a:rPr lang="en-US" altLang="ja-JP">
                <a:solidFill>
                  <a:srgbClr val="003399"/>
                </a:solidFill>
              </a:rPr>
              <a:t>Male</a:t>
            </a:r>
            <a:endParaRPr lang="ja-JP" altLang="en-US">
              <a:solidFill>
                <a:srgbClr val="003399"/>
              </a:solidFill>
            </a:endParaRPr>
          </a:p>
        </p:txBody>
      </p:sp>
      <p:sp>
        <p:nvSpPr>
          <p:cNvPr id="102406" name="テキスト ボックス 11"/>
          <p:cNvSpPr txBox="1">
            <a:spLocks noChangeArrowheads="1"/>
          </p:cNvSpPr>
          <p:nvPr/>
        </p:nvSpPr>
        <p:spPr bwMode="auto">
          <a:xfrm>
            <a:off x="1331913" y="3530600"/>
            <a:ext cx="971550" cy="320675"/>
          </a:xfrm>
          <a:prstGeom prst="rect">
            <a:avLst/>
          </a:prstGeom>
          <a:noFill/>
          <a:ln w="9525">
            <a:noFill/>
            <a:miter lim="800000"/>
            <a:headEnd/>
            <a:tailEnd/>
          </a:ln>
        </p:spPr>
        <p:txBody>
          <a:bodyPr>
            <a:spAutoFit/>
          </a:bodyPr>
          <a:lstStyle/>
          <a:p>
            <a:pPr>
              <a:lnSpc>
                <a:spcPts val="1800"/>
              </a:lnSpc>
            </a:pPr>
            <a:r>
              <a:rPr lang="en-US" altLang="ja-JP">
                <a:solidFill>
                  <a:srgbClr val="003399"/>
                </a:solidFill>
              </a:rPr>
              <a:t>Female</a:t>
            </a:r>
            <a:endParaRPr lang="ja-JP" altLang="en-US">
              <a:solidFill>
                <a:srgbClr val="003399"/>
              </a:solidFill>
            </a:endParaRPr>
          </a:p>
        </p:txBody>
      </p:sp>
      <p:sp>
        <p:nvSpPr>
          <p:cNvPr id="102407" name="テキスト ボックス 7"/>
          <p:cNvSpPr txBox="1">
            <a:spLocks noChangeArrowheads="1"/>
          </p:cNvSpPr>
          <p:nvPr/>
        </p:nvSpPr>
        <p:spPr bwMode="auto">
          <a:xfrm>
            <a:off x="323850" y="3213100"/>
            <a:ext cx="1223963" cy="287338"/>
          </a:xfrm>
          <a:prstGeom prst="rect">
            <a:avLst/>
          </a:prstGeom>
          <a:solidFill>
            <a:srgbClr val="FFFFFF"/>
          </a:solidFill>
          <a:ln w="19050">
            <a:solidFill>
              <a:schemeClr val="tx1"/>
            </a:solidFill>
            <a:prstDash val="dash"/>
            <a:miter lim="800000"/>
            <a:headEnd/>
            <a:tailEnd/>
          </a:ln>
        </p:spPr>
        <p:txBody>
          <a:bodyPr/>
          <a:lstStyle/>
          <a:p>
            <a:pPr>
              <a:lnSpc>
                <a:spcPct val="80000"/>
              </a:lnSpc>
            </a:pPr>
            <a:r>
              <a:rPr lang="en-US" altLang="ja-JP">
                <a:solidFill>
                  <a:srgbClr val="000000"/>
                </a:solidFill>
                <a:latin typeface="Times New Roman" pitchFamily="18" charset="0"/>
              </a:rPr>
              <a:t>At age 65</a:t>
            </a:r>
            <a:endParaRPr lang="ja-JP" altLang="en-US">
              <a:solidFill>
                <a:srgbClr val="000000"/>
              </a:solidFill>
              <a:latin typeface="Times New Roman" pitchFamily="18" charset="0"/>
            </a:endParaRPr>
          </a:p>
        </p:txBody>
      </p:sp>
      <p:sp>
        <p:nvSpPr>
          <p:cNvPr id="102408" name="テキスト ボックス 12"/>
          <p:cNvSpPr txBox="1">
            <a:spLocks noChangeArrowheads="1"/>
          </p:cNvSpPr>
          <p:nvPr/>
        </p:nvSpPr>
        <p:spPr bwMode="auto">
          <a:xfrm>
            <a:off x="1622425" y="4046538"/>
            <a:ext cx="684213" cy="320675"/>
          </a:xfrm>
          <a:prstGeom prst="rect">
            <a:avLst/>
          </a:prstGeom>
          <a:noFill/>
          <a:ln w="9525">
            <a:noFill/>
            <a:miter lim="800000"/>
            <a:headEnd/>
            <a:tailEnd/>
          </a:ln>
        </p:spPr>
        <p:txBody>
          <a:bodyPr>
            <a:spAutoFit/>
          </a:bodyPr>
          <a:lstStyle/>
          <a:p>
            <a:pPr>
              <a:lnSpc>
                <a:spcPts val="1800"/>
              </a:lnSpc>
            </a:pPr>
            <a:r>
              <a:rPr lang="en-US" altLang="ja-JP">
                <a:solidFill>
                  <a:srgbClr val="003399"/>
                </a:solidFill>
              </a:rPr>
              <a:t>Male</a:t>
            </a:r>
            <a:endParaRPr lang="ja-JP" altLang="en-US">
              <a:solidFill>
                <a:srgbClr val="003399"/>
              </a:solidFill>
            </a:endParaRPr>
          </a:p>
        </p:txBody>
      </p:sp>
      <p:sp>
        <p:nvSpPr>
          <p:cNvPr id="102409" name="テキスト ボックス 13"/>
          <p:cNvSpPr txBox="1">
            <a:spLocks noChangeArrowheads="1"/>
          </p:cNvSpPr>
          <p:nvPr/>
        </p:nvSpPr>
        <p:spPr bwMode="auto">
          <a:xfrm>
            <a:off x="1331913" y="4522788"/>
            <a:ext cx="971550" cy="346075"/>
          </a:xfrm>
          <a:prstGeom prst="rect">
            <a:avLst/>
          </a:prstGeom>
          <a:noFill/>
          <a:ln w="9525">
            <a:noFill/>
            <a:miter lim="800000"/>
            <a:headEnd/>
            <a:tailEnd/>
          </a:ln>
        </p:spPr>
        <p:txBody>
          <a:bodyPr>
            <a:spAutoFit/>
          </a:bodyPr>
          <a:lstStyle/>
          <a:p>
            <a:pPr>
              <a:lnSpc>
                <a:spcPts val="2000"/>
              </a:lnSpc>
            </a:pPr>
            <a:r>
              <a:rPr lang="en-US" altLang="ja-JP">
                <a:solidFill>
                  <a:srgbClr val="003399"/>
                </a:solidFill>
              </a:rPr>
              <a:t>Female</a:t>
            </a:r>
            <a:endParaRPr lang="ja-JP" altLang="en-US">
              <a:solidFill>
                <a:srgbClr val="003399"/>
              </a:solidFill>
            </a:endParaRPr>
          </a:p>
        </p:txBody>
      </p:sp>
      <p:sp>
        <p:nvSpPr>
          <p:cNvPr id="102410" name="テキスト ボックス 14"/>
          <p:cNvSpPr txBox="1">
            <a:spLocks noChangeArrowheads="1"/>
          </p:cNvSpPr>
          <p:nvPr/>
        </p:nvSpPr>
        <p:spPr bwMode="auto">
          <a:xfrm>
            <a:off x="1331913" y="5413375"/>
            <a:ext cx="971550" cy="320675"/>
          </a:xfrm>
          <a:prstGeom prst="rect">
            <a:avLst/>
          </a:prstGeom>
          <a:noFill/>
          <a:ln w="9525">
            <a:noFill/>
            <a:miter lim="800000"/>
            <a:headEnd/>
            <a:tailEnd/>
          </a:ln>
        </p:spPr>
        <p:txBody>
          <a:bodyPr>
            <a:spAutoFit/>
          </a:bodyPr>
          <a:lstStyle/>
          <a:p>
            <a:pPr>
              <a:lnSpc>
                <a:spcPts val="1800"/>
              </a:lnSpc>
            </a:pPr>
            <a:r>
              <a:rPr lang="en-US" altLang="ja-JP">
                <a:solidFill>
                  <a:srgbClr val="003399"/>
                </a:solidFill>
              </a:rPr>
              <a:t>Female</a:t>
            </a:r>
            <a:endParaRPr lang="ja-JP" altLang="en-US">
              <a:solidFill>
                <a:srgbClr val="003399"/>
              </a:solidFill>
            </a:endParaRPr>
          </a:p>
        </p:txBody>
      </p:sp>
      <p:sp>
        <p:nvSpPr>
          <p:cNvPr id="102411" name="テキスト ボックス 15"/>
          <p:cNvSpPr txBox="1">
            <a:spLocks noChangeArrowheads="1"/>
          </p:cNvSpPr>
          <p:nvPr/>
        </p:nvSpPr>
        <p:spPr bwMode="auto">
          <a:xfrm>
            <a:off x="1662113" y="5006975"/>
            <a:ext cx="684212" cy="320675"/>
          </a:xfrm>
          <a:prstGeom prst="rect">
            <a:avLst/>
          </a:prstGeom>
          <a:noFill/>
          <a:ln w="9525">
            <a:noFill/>
            <a:miter lim="800000"/>
            <a:headEnd/>
            <a:tailEnd/>
          </a:ln>
        </p:spPr>
        <p:txBody>
          <a:bodyPr>
            <a:spAutoFit/>
          </a:bodyPr>
          <a:lstStyle/>
          <a:p>
            <a:pPr>
              <a:lnSpc>
                <a:spcPts val="1800"/>
              </a:lnSpc>
            </a:pPr>
            <a:r>
              <a:rPr lang="en-US" altLang="ja-JP">
                <a:solidFill>
                  <a:srgbClr val="003399"/>
                </a:solidFill>
              </a:rPr>
              <a:t>Male</a:t>
            </a:r>
            <a:endParaRPr lang="ja-JP" altLang="en-US">
              <a:solidFill>
                <a:srgbClr val="003399"/>
              </a:solidFill>
            </a:endParaRPr>
          </a:p>
        </p:txBody>
      </p:sp>
      <p:sp>
        <p:nvSpPr>
          <p:cNvPr id="102412" name="テキスト ボックス 8"/>
          <p:cNvSpPr txBox="1">
            <a:spLocks noChangeArrowheads="1"/>
          </p:cNvSpPr>
          <p:nvPr/>
        </p:nvSpPr>
        <p:spPr bwMode="auto">
          <a:xfrm>
            <a:off x="323850" y="4211638"/>
            <a:ext cx="1223963" cy="287337"/>
          </a:xfrm>
          <a:prstGeom prst="rect">
            <a:avLst/>
          </a:prstGeom>
          <a:solidFill>
            <a:srgbClr val="FFFFFF"/>
          </a:solidFill>
          <a:ln w="19050">
            <a:solidFill>
              <a:schemeClr val="tx1"/>
            </a:solidFill>
            <a:prstDash val="dash"/>
            <a:miter lim="800000"/>
            <a:headEnd/>
            <a:tailEnd/>
          </a:ln>
        </p:spPr>
        <p:txBody>
          <a:bodyPr/>
          <a:lstStyle/>
          <a:p>
            <a:pPr>
              <a:lnSpc>
                <a:spcPct val="80000"/>
              </a:lnSpc>
            </a:pPr>
            <a:r>
              <a:rPr lang="en-US" altLang="ja-JP">
                <a:solidFill>
                  <a:srgbClr val="000000"/>
                </a:solidFill>
                <a:latin typeface="Times New Roman" pitchFamily="18" charset="0"/>
              </a:rPr>
              <a:t>At age 75</a:t>
            </a:r>
            <a:endParaRPr lang="ja-JP" altLang="en-US">
              <a:solidFill>
                <a:srgbClr val="000000"/>
              </a:solidFill>
              <a:latin typeface="Times New Roman" pitchFamily="18" charset="0"/>
            </a:endParaRPr>
          </a:p>
        </p:txBody>
      </p:sp>
      <p:sp>
        <p:nvSpPr>
          <p:cNvPr id="102413" name="テキスト ボックス 9"/>
          <p:cNvSpPr txBox="1">
            <a:spLocks noChangeArrowheads="1"/>
          </p:cNvSpPr>
          <p:nvPr/>
        </p:nvSpPr>
        <p:spPr bwMode="auto">
          <a:xfrm>
            <a:off x="330200" y="5148263"/>
            <a:ext cx="1223963" cy="287337"/>
          </a:xfrm>
          <a:prstGeom prst="rect">
            <a:avLst/>
          </a:prstGeom>
          <a:solidFill>
            <a:srgbClr val="FFFFFF"/>
          </a:solidFill>
          <a:ln w="19050">
            <a:solidFill>
              <a:schemeClr val="tx1"/>
            </a:solidFill>
            <a:prstDash val="dash"/>
            <a:miter lim="800000"/>
            <a:headEnd/>
            <a:tailEnd/>
          </a:ln>
        </p:spPr>
        <p:txBody>
          <a:bodyPr/>
          <a:lstStyle/>
          <a:p>
            <a:pPr>
              <a:lnSpc>
                <a:spcPct val="80000"/>
              </a:lnSpc>
            </a:pPr>
            <a:r>
              <a:rPr lang="en-US" altLang="ja-JP">
                <a:solidFill>
                  <a:srgbClr val="000000"/>
                </a:solidFill>
                <a:latin typeface="Times New Roman" pitchFamily="18" charset="0"/>
              </a:rPr>
              <a:t>At age 85</a:t>
            </a:r>
            <a:endParaRPr lang="ja-JP" altLang="en-US">
              <a:solidFill>
                <a:srgbClr val="000000"/>
              </a:solidFill>
              <a:latin typeface="Times New Roman" pitchFamily="18" charset="0"/>
            </a:endParaRPr>
          </a:p>
        </p:txBody>
      </p:sp>
      <p:sp>
        <p:nvSpPr>
          <p:cNvPr id="102414" name="テキスト ボックス 20"/>
          <p:cNvSpPr txBox="1">
            <a:spLocks noChangeArrowheads="1"/>
          </p:cNvSpPr>
          <p:nvPr/>
        </p:nvSpPr>
        <p:spPr bwMode="auto">
          <a:xfrm>
            <a:off x="7740650" y="3860800"/>
            <a:ext cx="1223963" cy="498475"/>
          </a:xfrm>
          <a:prstGeom prst="rect">
            <a:avLst/>
          </a:prstGeom>
          <a:noFill/>
          <a:ln w="9525">
            <a:noFill/>
            <a:miter lim="800000"/>
            <a:headEnd/>
            <a:tailEnd/>
          </a:ln>
        </p:spPr>
        <p:txBody>
          <a:bodyPr>
            <a:spAutoFit/>
          </a:bodyPr>
          <a:lstStyle/>
          <a:p>
            <a:pPr>
              <a:lnSpc>
                <a:spcPts val="1600"/>
              </a:lnSpc>
            </a:pPr>
            <a:r>
              <a:rPr lang="en-US" altLang="ja-JP">
                <a:solidFill>
                  <a:srgbClr val="000000"/>
                </a:solidFill>
                <a:latin typeface="Times New Roman" pitchFamily="18" charset="0"/>
              </a:rPr>
              <a:t>active life expectancy </a:t>
            </a:r>
            <a:endParaRPr lang="ja-JP" altLang="en-US">
              <a:solidFill>
                <a:srgbClr val="000000"/>
              </a:solidFill>
              <a:latin typeface="Times New Roman" pitchFamily="18" charset="0"/>
            </a:endParaRPr>
          </a:p>
        </p:txBody>
      </p:sp>
      <p:sp>
        <p:nvSpPr>
          <p:cNvPr id="102415" name="正方形/長方形 21"/>
          <p:cNvSpPr>
            <a:spLocks noChangeArrowheads="1"/>
          </p:cNvSpPr>
          <p:nvPr/>
        </p:nvSpPr>
        <p:spPr bwMode="auto">
          <a:xfrm>
            <a:off x="7740650" y="3644900"/>
            <a:ext cx="360363" cy="215900"/>
          </a:xfrm>
          <a:prstGeom prst="rect">
            <a:avLst/>
          </a:prstGeom>
          <a:solidFill>
            <a:srgbClr val="99CCFF"/>
          </a:solidFill>
          <a:ln w="6350" algn="ctr">
            <a:solidFill>
              <a:schemeClr val="tx1"/>
            </a:solidFill>
            <a:miter lim="800000"/>
            <a:headEnd/>
            <a:tailEnd/>
          </a:ln>
        </p:spPr>
        <p:txBody>
          <a:bodyPr anchor="ctr"/>
          <a:lstStyle/>
          <a:p>
            <a:pPr algn="ctr"/>
            <a:endParaRPr lang="ja-JP" altLang="en-US">
              <a:solidFill>
                <a:srgbClr val="EAEAEA"/>
              </a:solidFill>
              <a:latin typeface="Calibri" pitchFamily="34" charset="0"/>
            </a:endParaRPr>
          </a:p>
        </p:txBody>
      </p:sp>
      <p:sp>
        <p:nvSpPr>
          <p:cNvPr id="102416" name="正方形/長方形 22" descr="紙ふぶき (大)"/>
          <p:cNvSpPr>
            <a:spLocks noChangeArrowheads="1"/>
          </p:cNvSpPr>
          <p:nvPr/>
        </p:nvSpPr>
        <p:spPr bwMode="auto">
          <a:xfrm>
            <a:off x="8316913" y="4646613"/>
            <a:ext cx="360362" cy="215900"/>
          </a:xfrm>
          <a:prstGeom prst="rect">
            <a:avLst/>
          </a:prstGeom>
          <a:solidFill>
            <a:schemeClr val="folHlink"/>
          </a:solidFill>
          <a:ln w="6350" algn="ctr">
            <a:solidFill>
              <a:schemeClr val="tx1"/>
            </a:solidFill>
            <a:miter lim="800000"/>
            <a:headEnd/>
            <a:tailEnd/>
          </a:ln>
        </p:spPr>
        <p:txBody>
          <a:bodyPr anchor="ctr"/>
          <a:lstStyle/>
          <a:p>
            <a:pPr algn="ctr"/>
            <a:endParaRPr lang="ja-JP" altLang="en-US">
              <a:solidFill>
                <a:srgbClr val="EAEAEA"/>
              </a:solidFill>
              <a:latin typeface="Calibri" pitchFamily="34" charset="0"/>
            </a:endParaRPr>
          </a:p>
        </p:txBody>
      </p:sp>
      <p:sp>
        <p:nvSpPr>
          <p:cNvPr id="102417" name="テキスト ボックス 23"/>
          <p:cNvSpPr txBox="1">
            <a:spLocks noChangeArrowheads="1"/>
          </p:cNvSpPr>
          <p:nvPr/>
        </p:nvSpPr>
        <p:spPr bwMode="auto">
          <a:xfrm>
            <a:off x="7740650" y="4941888"/>
            <a:ext cx="1223963" cy="498475"/>
          </a:xfrm>
          <a:prstGeom prst="rect">
            <a:avLst/>
          </a:prstGeom>
          <a:noFill/>
          <a:ln w="9525">
            <a:noFill/>
            <a:miter lim="800000"/>
            <a:headEnd/>
            <a:tailEnd/>
          </a:ln>
        </p:spPr>
        <p:txBody>
          <a:bodyPr>
            <a:spAutoFit/>
          </a:bodyPr>
          <a:lstStyle/>
          <a:p>
            <a:pPr>
              <a:lnSpc>
                <a:spcPts val="1600"/>
              </a:lnSpc>
            </a:pPr>
            <a:r>
              <a:rPr lang="en-US" altLang="ja-JP">
                <a:solidFill>
                  <a:srgbClr val="000000"/>
                </a:solidFill>
                <a:latin typeface="Times New Roman" pitchFamily="18" charset="0"/>
              </a:rPr>
              <a:t>total life expectancy </a:t>
            </a:r>
            <a:endParaRPr lang="ja-JP" altLang="en-US">
              <a:solidFill>
                <a:srgbClr val="000000"/>
              </a:solidFill>
              <a:latin typeface="Times New Roman" pitchFamily="18" charset="0"/>
            </a:endParaRPr>
          </a:p>
        </p:txBody>
      </p:sp>
      <p:sp>
        <p:nvSpPr>
          <p:cNvPr id="102418" name="正方形/長方形 24"/>
          <p:cNvSpPr>
            <a:spLocks noChangeArrowheads="1"/>
          </p:cNvSpPr>
          <p:nvPr/>
        </p:nvSpPr>
        <p:spPr bwMode="auto">
          <a:xfrm>
            <a:off x="7713663" y="4646613"/>
            <a:ext cx="360362" cy="215900"/>
          </a:xfrm>
          <a:prstGeom prst="rect">
            <a:avLst/>
          </a:prstGeom>
          <a:solidFill>
            <a:srgbClr val="99CCFF"/>
          </a:solidFill>
          <a:ln w="6350" algn="ctr">
            <a:solidFill>
              <a:schemeClr val="tx1"/>
            </a:solidFill>
            <a:miter lim="800000"/>
            <a:headEnd/>
            <a:tailEnd/>
          </a:ln>
        </p:spPr>
        <p:txBody>
          <a:bodyPr anchor="ctr"/>
          <a:lstStyle/>
          <a:p>
            <a:pPr algn="ctr"/>
            <a:endParaRPr lang="ja-JP" altLang="en-US">
              <a:solidFill>
                <a:srgbClr val="EAEAEA"/>
              </a:solidFill>
              <a:latin typeface="Calibri" pitchFamily="34" charset="0"/>
            </a:endParaRPr>
          </a:p>
        </p:txBody>
      </p:sp>
      <p:sp>
        <p:nvSpPr>
          <p:cNvPr id="102419" name="テキスト ボックス 25"/>
          <p:cNvSpPr txBox="1">
            <a:spLocks noChangeArrowheads="1"/>
          </p:cNvSpPr>
          <p:nvPr/>
        </p:nvSpPr>
        <p:spPr bwMode="auto">
          <a:xfrm>
            <a:off x="8027988" y="4646613"/>
            <a:ext cx="358775" cy="295275"/>
          </a:xfrm>
          <a:prstGeom prst="rect">
            <a:avLst/>
          </a:prstGeom>
          <a:noFill/>
          <a:ln w="9525">
            <a:noFill/>
            <a:miter lim="800000"/>
            <a:headEnd/>
            <a:tailEnd/>
          </a:ln>
        </p:spPr>
        <p:txBody>
          <a:bodyPr>
            <a:spAutoFit/>
          </a:bodyPr>
          <a:lstStyle/>
          <a:p>
            <a:pPr>
              <a:lnSpc>
                <a:spcPts val="1600"/>
              </a:lnSpc>
            </a:pPr>
            <a:r>
              <a:rPr lang="en-US" altLang="ja-JP">
                <a:solidFill>
                  <a:srgbClr val="000000"/>
                </a:solidFill>
                <a:latin typeface="Times New Roman" pitchFamily="18" charset="0"/>
              </a:rPr>
              <a:t>+</a:t>
            </a:r>
            <a:endParaRPr lang="ja-JP" altLang="en-US">
              <a:solidFill>
                <a:srgbClr val="000000"/>
              </a:solidFill>
              <a:latin typeface="Times New Roman" pitchFamily="18" charset="0"/>
            </a:endParaRPr>
          </a:p>
        </p:txBody>
      </p:sp>
      <p:pic>
        <p:nvPicPr>
          <p:cNvPr id="102420" name="Picture 31"/>
          <p:cNvPicPr>
            <a:picLocks noChangeAspect="1" noChangeArrowheads="1"/>
          </p:cNvPicPr>
          <p:nvPr/>
        </p:nvPicPr>
        <p:blipFill>
          <a:blip r:embed="rId2"/>
          <a:srcRect/>
          <a:stretch>
            <a:fillRect/>
          </a:stretch>
        </p:blipFill>
        <p:spPr bwMode="auto">
          <a:xfrm>
            <a:off x="2124075" y="2997200"/>
            <a:ext cx="5457825" cy="3086100"/>
          </a:xfrm>
          <a:prstGeom prst="rect">
            <a:avLst/>
          </a:prstGeom>
          <a:noFill/>
          <a:ln w="9525">
            <a:noFill/>
            <a:miter lim="800000"/>
            <a:headEnd/>
            <a:tailEnd/>
          </a:ln>
        </p:spPr>
      </p:pic>
      <p:sp>
        <p:nvSpPr>
          <p:cNvPr id="24" name="角丸四角形 23"/>
          <p:cNvSpPr/>
          <p:nvPr/>
        </p:nvSpPr>
        <p:spPr>
          <a:xfrm>
            <a:off x="468313" y="1484313"/>
            <a:ext cx="8208962" cy="5048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200" b="1" dirty="0"/>
              <a:t>4. </a:t>
            </a:r>
            <a:r>
              <a:rPr lang="en-US" altLang="ja-JP" sz="2200" b="1" dirty="0">
                <a:solidFill>
                  <a:srgbClr val="FF0000"/>
                </a:solidFill>
              </a:rPr>
              <a:t>Females </a:t>
            </a:r>
            <a:r>
              <a:rPr lang="en-US" altLang="ja-JP" sz="2200" b="1" dirty="0">
                <a:solidFill>
                  <a:schemeClr val="bg1"/>
                </a:solidFill>
              </a:rPr>
              <a:t>tend to need care for longer periods than males.</a:t>
            </a:r>
            <a:endParaRPr lang="en-US" altLang="ja-JP" sz="2200" b="1"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番号プレースホルダ 3"/>
          <p:cNvSpPr>
            <a:spLocks noGrp="1"/>
          </p:cNvSpPr>
          <p:nvPr>
            <p:ph type="sldNum" sz="quarter" idx="12"/>
          </p:nvPr>
        </p:nvSpPr>
        <p:spPr bwMode="auto">
          <a:xfrm>
            <a:off x="6588125" y="6208713"/>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49</a:t>
            </a:r>
          </a:p>
        </p:txBody>
      </p:sp>
      <p:sp>
        <p:nvSpPr>
          <p:cNvPr id="103426" name="Rectangle 5"/>
          <p:cNvSpPr>
            <a:spLocks noChangeArrowheads="1"/>
          </p:cNvSpPr>
          <p:nvPr/>
        </p:nvSpPr>
        <p:spPr bwMode="auto">
          <a:xfrm>
            <a:off x="1692275" y="6308725"/>
            <a:ext cx="6624638" cy="274638"/>
          </a:xfrm>
          <a:prstGeom prst="rect">
            <a:avLst/>
          </a:prstGeom>
          <a:noFill/>
          <a:ln w="9525">
            <a:noFill/>
            <a:miter lim="800000"/>
            <a:headEnd/>
            <a:tailEnd/>
          </a:ln>
        </p:spPr>
        <p:txBody>
          <a:bodyPr anchor="ctr">
            <a:spAutoFit/>
          </a:bodyPr>
          <a:lstStyle/>
          <a:p>
            <a:pPr marL="530225" indent="-530225" eaLnBrk="0" hangingPunct="0">
              <a:tabLst>
                <a:tab pos="530225" algn="l"/>
              </a:tabLst>
            </a:pPr>
            <a:r>
              <a:rPr lang="en-US" altLang="ja-JP" sz="1200">
                <a:latin typeface="Calibri" pitchFamily="34" charset="0"/>
              </a:rPr>
              <a:t>Data: “Comprehensive Survey of Living Conditions,” Ministry of Health, Labour and Welfare (2007)</a:t>
            </a:r>
            <a:r>
              <a:rPr lang="ja-JP" altLang="en-US" sz="1200">
                <a:latin typeface="Calibri" pitchFamily="34" charset="0"/>
              </a:rPr>
              <a:t>　</a:t>
            </a:r>
          </a:p>
        </p:txBody>
      </p:sp>
      <p:pic>
        <p:nvPicPr>
          <p:cNvPr id="103427" name="Picture 18"/>
          <p:cNvPicPr>
            <a:picLocks noChangeAspect="1" noChangeArrowheads="1"/>
          </p:cNvPicPr>
          <p:nvPr/>
        </p:nvPicPr>
        <p:blipFill>
          <a:blip r:embed="rId2"/>
          <a:srcRect/>
          <a:stretch>
            <a:fillRect/>
          </a:stretch>
        </p:blipFill>
        <p:spPr bwMode="auto">
          <a:xfrm>
            <a:off x="642938" y="2444750"/>
            <a:ext cx="8189912" cy="3986213"/>
          </a:xfrm>
          <a:prstGeom prst="rect">
            <a:avLst/>
          </a:prstGeom>
          <a:noFill/>
          <a:ln w="9525">
            <a:noFill/>
            <a:miter lim="800000"/>
            <a:headEnd/>
            <a:tailEnd/>
          </a:ln>
        </p:spPr>
      </p:pic>
      <p:sp>
        <p:nvSpPr>
          <p:cNvPr id="103428" name="Text Box 6"/>
          <p:cNvSpPr txBox="1">
            <a:spLocks noChangeArrowheads="1"/>
          </p:cNvSpPr>
          <p:nvPr/>
        </p:nvSpPr>
        <p:spPr bwMode="auto">
          <a:xfrm>
            <a:off x="965200" y="2060575"/>
            <a:ext cx="7559675" cy="384175"/>
          </a:xfrm>
          <a:prstGeom prst="rect">
            <a:avLst/>
          </a:prstGeom>
          <a:noFill/>
          <a:ln w="9525">
            <a:noFill/>
            <a:miter lim="800000"/>
            <a:headEnd/>
            <a:tailEnd/>
          </a:ln>
        </p:spPr>
        <p:txBody>
          <a:bodyPr>
            <a:spAutoFit/>
          </a:bodyPr>
          <a:lstStyle/>
          <a:p>
            <a:pPr>
              <a:lnSpc>
                <a:spcPct val="80000"/>
              </a:lnSpc>
            </a:pPr>
            <a:r>
              <a:rPr lang="en-US" altLang="en-US" sz="2400" u="sng">
                <a:solidFill>
                  <a:srgbClr val="008000"/>
                </a:solidFill>
              </a:rPr>
              <a:t>Major </a:t>
            </a:r>
            <a:r>
              <a:rPr lang="en-US" altLang="ja-JP" sz="2400" u="sng">
                <a:solidFill>
                  <a:srgbClr val="008000"/>
                </a:solidFill>
              </a:rPr>
              <a:t>reasons for n</a:t>
            </a:r>
            <a:r>
              <a:rPr lang="en-US" altLang="en-US" sz="2400" u="sng">
                <a:solidFill>
                  <a:srgbClr val="008000"/>
                </a:solidFill>
              </a:rPr>
              <a:t>eed of </a:t>
            </a:r>
            <a:r>
              <a:rPr lang="en-US" altLang="ja-JP" sz="2400" u="sng">
                <a:solidFill>
                  <a:srgbClr val="008000"/>
                </a:solidFill>
              </a:rPr>
              <a:t>a</a:t>
            </a:r>
            <a:r>
              <a:rPr lang="en-US" altLang="en-US" sz="2400" u="sng">
                <a:solidFill>
                  <a:srgbClr val="008000"/>
                </a:solidFill>
              </a:rPr>
              <a:t>ssistance or </a:t>
            </a:r>
            <a:r>
              <a:rPr lang="en-US" altLang="ja-JP" sz="2400" u="sng">
                <a:solidFill>
                  <a:srgbClr val="008000"/>
                </a:solidFill>
              </a:rPr>
              <a:t>c</a:t>
            </a:r>
            <a:r>
              <a:rPr lang="en-US" altLang="en-US" sz="2400" u="sng">
                <a:solidFill>
                  <a:srgbClr val="008000"/>
                </a:solidFill>
              </a:rPr>
              <a:t>are by </a:t>
            </a:r>
            <a:r>
              <a:rPr lang="en-US" altLang="ja-JP" sz="2400" u="sng">
                <a:solidFill>
                  <a:srgbClr val="008000"/>
                </a:solidFill>
              </a:rPr>
              <a:t>s</a:t>
            </a:r>
            <a:r>
              <a:rPr lang="en-US" altLang="en-US" sz="2400" u="sng">
                <a:solidFill>
                  <a:srgbClr val="008000"/>
                </a:solidFill>
              </a:rPr>
              <a:t>ex</a:t>
            </a:r>
            <a:endParaRPr lang="ja-JP" altLang="en-US" sz="2400" u="sng">
              <a:solidFill>
                <a:srgbClr val="008000"/>
              </a:solidFill>
            </a:endParaRPr>
          </a:p>
        </p:txBody>
      </p:sp>
      <p:sp>
        <p:nvSpPr>
          <p:cNvPr id="8" name="角丸四角形 7"/>
          <p:cNvSpPr/>
          <p:nvPr/>
        </p:nvSpPr>
        <p:spPr>
          <a:xfrm>
            <a:off x="684213" y="1412875"/>
            <a:ext cx="8208962" cy="50323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200" b="1" dirty="0"/>
              <a:t>5. </a:t>
            </a:r>
            <a:r>
              <a:rPr lang="en-US" altLang="ja-JP" sz="2200" b="1" dirty="0">
                <a:solidFill>
                  <a:srgbClr val="FF0000"/>
                </a:solidFill>
              </a:rPr>
              <a:t>The cause of care needs </a:t>
            </a:r>
            <a:r>
              <a:rPr lang="en-US" altLang="ja-JP" sz="2200" b="1" dirty="0">
                <a:solidFill>
                  <a:schemeClr val="bg1"/>
                </a:solidFill>
              </a:rPr>
              <a:t>are different between women and men.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50</a:t>
            </a:r>
          </a:p>
        </p:txBody>
      </p:sp>
      <p:sp>
        <p:nvSpPr>
          <p:cNvPr id="104450" name="Text Box 5"/>
          <p:cNvSpPr txBox="1">
            <a:spLocks noChangeArrowheads="1"/>
          </p:cNvSpPr>
          <p:nvPr/>
        </p:nvSpPr>
        <p:spPr bwMode="auto">
          <a:xfrm>
            <a:off x="684213" y="2276475"/>
            <a:ext cx="7993062" cy="457200"/>
          </a:xfrm>
          <a:prstGeom prst="rect">
            <a:avLst/>
          </a:prstGeom>
          <a:noFill/>
          <a:ln w="9525">
            <a:noFill/>
            <a:miter lim="800000"/>
            <a:headEnd/>
            <a:tailEnd/>
          </a:ln>
        </p:spPr>
        <p:txBody>
          <a:bodyPr>
            <a:spAutoFit/>
          </a:bodyPr>
          <a:lstStyle/>
          <a:p>
            <a:pPr>
              <a:spcBef>
                <a:spcPct val="50000"/>
              </a:spcBef>
            </a:pPr>
            <a:r>
              <a:rPr lang="en-US" altLang="en-US" sz="2400" u="sng">
                <a:solidFill>
                  <a:srgbClr val="008000"/>
                </a:solidFill>
              </a:rPr>
              <a:t>Average </a:t>
            </a:r>
            <a:r>
              <a:rPr lang="en-US" altLang="ja-JP" sz="2400" u="sng">
                <a:solidFill>
                  <a:srgbClr val="008000"/>
                </a:solidFill>
              </a:rPr>
              <a:t>t</a:t>
            </a:r>
            <a:r>
              <a:rPr lang="en-US" altLang="en-US" sz="2400" u="sng">
                <a:solidFill>
                  <a:srgbClr val="008000"/>
                </a:solidFill>
              </a:rPr>
              <a:t>ime </a:t>
            </a:r>
            <a:r>
              <a:rPr lang="en-US" altLang="ja-JP" sz="2400" u="sng">
                <a:solidFill>
                  <a:srgbClr val="008000"/>
                </a:solidFill>
              </a:rPr>
              <a:t>s</a:t>
            </a:r>
            <a:r>
              <a:rPr lang="en-US" altLang="en-US" sz="2400" u="sng">
                <a:solidFill>
                  <a:srgbClr val="008000"/>
                </a:solidFill>
              </a:rPr>
              <a:t>pent</a:t>
            </a:r>
            <a:r>
              <a:rPr lang="en-US" altLang="ja-JP" sz="2400" u="sng">
                <a:solidFill>
                  <a:srgbClr val="008000"/>
                </a:solidFill>
              </a:rPr>
              <a:t> on c</a:t>
            </a:r>
            <a:r>
              <a:rPr lang="en-US" altLang="en-US" sz="2400" u="sng">
                <a:solidFill>
                  <a:srgbClr val="008000"/>
                </a:solidFill>
              </a:rPr>
              <a:t>aring or nursi</a:t>
            </a:r>
            <a:r>
              <a:rPr lang="en-US" altLang="ja-JP" sz="2400" u="sng">
                <a:solidFill>
                  <a:srgbClr val="008000"/>
                </a:solidFill>
              </a:rPr>
              <a:t>ng activities</a:t>
            </a:r>
            <a:endParaRPr lang="ja-JP" altLang="en-US" sz="2400" u="sng">
              <a:solidFill>
                <a:srgbClr val="008000"/>
              </a:solidFill>
            </a:endParaRPr>
          </a:p>
        </p:txBody>
      </p:sp>
      <p:sp>
        <p:nvSpPr>
          <p:cNvPr id="104451" name="Text Box 10"/>
          <p:cNvSpPr txBox="1">
            <a:spLocks noChangeArrowheads="1"/>
          </p:cNvSpPr>
          <p:nvPr/>
        </p:nvSpPr>
        <p:spPr bwMode="auto">
          <a:xfrm>
            <a:off x="3635375" y="5589588"/>
            <a:ext cx="4681538" cy="304800"/>
          </a:xfrm>
          <a:prstGeom prst="rect">
            <a:avLst/>
          </a:prstGeom>
          <a:noFill/>
          <a:ln w="9525">
            <a:noFill/>
            <a:miter lim="800000"/>
            <a:headEnd/>
            <a:tailEnd/>
          </a:ln>
        </p:spPr>
        <p:txBody>
          <a:bodyPr>
            <a:spAutoFit/>
          </a:bodyPr>
          <a:lstStyle/>
          <a:p>
            <a:pPr>
              <a:spcBef>
                <a:spcPct val="50000"/>
              </a:spcBef>
            </a:pPr>
            <a:r>
              <a:rPr lang="en-US" altLang="ja-JP" sz="1400">
                <a:solidFill>
                  <a:srgbClr val="FFFFFF"/>
                </a:solidFill>
              </a:rPr>
              <a:t>(</a:t>
            </a:r>
            <a:r>
              <a:rPr lang="en-US" altLang="en-US" sz="1400">
                <a:solidFill>
                  <a:srgbClr val="FFFFFF"/>
                </a:solidFill>
              </a:rPr>
              <a:t>Weekly </a:t>
            </a:r>
            <a:r>
              <a:rPr lang="en-US" altLang="ja-JP" sz="1400">
                <a:solidFill>
                  <a:srgbClr val="FFFFFF"/>
                </a:solidFill>
              </a:rPr>
              <a:t>a</a:t>
            </a:r>
            <a:r>
              <a:rPr lang="en-US" altLang="en-US" sz="1400">
                <a:solidFill>
                  <a:srgbClr val="FFFFFF"/>
                </a:solidFill>
              </a:rPr>
              <a:t>verage,</a:t>
            </a:r>
            <a:r>
              <a:rPr lang="en-US" altLang="ja-JP" sz="1400">
                <a:solidFill>
                  <a:srgbClr val="FFFFFF"/>
                </a:solidFill>
              </a:rPr>
              <a:t> persons aged </a:t>
            </a:r>
            <a:r>
              <a:rPr lang="en-US" altLang="en-US" sz="1400">
                <a:solidFill>
                  <a:srgbClr val="FFFFFF"/>
                </a:solidFill>
              </a:rPr>
              <a:t>15 </a:t>
            </a:r>
            <a:r>
              <a:rPr lang="en-US" altLang="ja-JP" sz="1400">
                <a:solidFill>
                  <a:srgbClr val="FFFFFF"/>
                </a:solidFill>
              </a:rPr>
              <a:t>y</a:t>
            </a:r>
            <a:r>
              <a:rPr lang="en-US" altLang="en-US" sz="1400">
                <a:solidFill>
                  <a:srgbClr val="FFFFFF"/>
                </a:solidFill>
              </a:rPr>
              <a:t>ears </a:t>
            </a:r>
            <a:r>
              <a:rPr lang="en-US" altLang="ja-JP" sz="1400">
                <a:solidFill>
                  <a:srgbClr val="FFFFFF"/>
                </a:solidFill>
              </a:rPr>
              <a:t>o</a:t>
            </a:r>
            <a:r>
              <a:rPr lang="en-US" altLang="en-US" sz="1400">
                <a:solidFill>
                  <a:srgbClr val="FFFFFF"/>
                </a:solidFill>
              </a:rPr>
              <a:t>ld and </a:t>
            </a:r>
            <a:r>
              <a:rPr lang="en-US" altLang="ja-JP" sz="1400">
                <a:solidFill>
                  <a:srgbClr val="FFFFFF"/>
                </a:solidFill>
              </a:rPr>
              <a:t>o</a:t>
            </a:r>
            <a:r>
              <a:rPr lang="en-US" altLang="en-US" sz="1400">
                <a:solidFill>
                  <a:srgbClr val="FFFFFF"/>
                </a:solidFill>
              </a:rPr>
              <a:t>ver</a:t>
            </a:r>
            <a:r>
              <a:rPr lang="en-US" altLang="ja-JP" sz="1400">
                <a:solidFill>
                  <a:srgbClr val="FFFFFF"/>
                </a:solidFill>
              </a:rPr>
              <a:t>)</a:t>
            </a:r>
          </a:p>
        </p:txBody>
      </p:sp>
      <p:graphicFrame>
        <p:nvGraphicFramePr>
          <p:cNvPr id="19505" name="Group 49"/>
          <p:cNvGraphicFramePr>
            <a:graphicFrameLocks noGrp="1"/>
          </p:cNvGraphicFramePr>
          <p:nvPr/>
        </p:nvGraphicFramePr>
        <p:xfrm>
          <a:off x="666750" y="2997200"/>
          <a:ext cx="8064500" cy="2481263"/>
        </p:xfrm>
        <a:graphic>
          <a:graphicData uri="http://schemas.openxmlformats.org/drawingml/2006/table">
            <a:tbl>
              <a:tblPr/>
              <a:tblGrid>
                <a:gridCol w="1439862"/>
                <a:gridCol w="1295400"/>
                <a:gridCol w="1296988"/>
                <a:gridCol w="1512887"/>
                <a:gridCol w="1223963"/>
                <a:gridCol w="1295400"/>
              </a:tblGrid>
              <a:tr h="332251">
                <a:tc rowSpan="2">
                  <a:txBody>
                    <a:bodyPr/>
                    <a:lstStyle/>
                    <a:p>
                      <a:pPr marL="0" marR="0" lvl="0" indent="0" algn="l"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endParaRPr kumimoji="1" lang="ja-JP" altLang="en-US" sz="1200" b="0" i="0" u="none" strike="noStrike" cap="none" normalizeH="0" baseline="0" dirty="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The number of caregivers</a:t>
                      </a:r>
                    </a:p>
                    <a:p>
                      <a:pPr marL="0" marR="0" lvl="0" indent="0" algn="ctr" defTabSz="914400" rtl="0" eaLnBrk="1" fontAlgn="base" latinLnBrk="0" hangingPunct="1">
                        <a:lnSpc>
                          <a:spcPct val="100000"/>
                        </a:lnSpc>
                        <a:spcBef>
                          <a:spcPct val="50000"/>
                        </a:spcBef>
                        <a:spcAft>
                          <a:spcPct val="0"/>
                        </a:spcAft>
                        <a:buClr>
                          <a:srgbClr val="3333CC"/>
                        </a:buClr>
                        <a:buSzPct val="70000"/>
                        <a:buFont typeface="Wingdings" pitchFamily="2" charset="2"/>
                        <a:buNone/>
                        <a:tabLst/>
                      </a:pP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p>
                      <a:pPr marL="0" marR="0" lvl="0" indent="0" algn="ctr" defTabSz="914400" rtl="0" eaLnBrk="1" fontAlgn="base" latinLnBrk="0" hangingPunct="1">
                        <a:lnSpc>
                          <a:spcPct val="100000"/>
                        </a:lnSpc>
                        <a:spcBef>
                          <a:spcPct val="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(thousand)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200" b="1" i="0" u="none" strike="noStrike" cap="none" normalizeH="0" baseline="0" dirty="0" smtClean="0">
                          <a:ln>
                            <a:noFill/>
                          </a:ln>
                          <a:solidFill>
                            <a:schemeClr val="tx1"/>
                          </a:solidFill>
                          <a:effectLst>
                            <a:outerShdw blurRad="38100" dist="38100" dir="2700000" algn="tl">
                              <a:srgbClr val="FFFFFF"/>
                            </a:outerShdw>
                          </a:effectLst>
                          <a:latin typeface="Arial" charset="0"/>
                          <a:ea typeface="ＭＳ Ｐゴシック" charset="-128"/>
                        </a:rPr>
                        <a:t>Participation rate</a:t>
                      </a:r>
                    </a:p>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endParaRPr kumimoji="1" lang="en-US" altLang="ja-JP" sz="1200" b="1" i="0" u="none" strike="noStrike" cap="none" normalizeH="0" baseline="0" dirty="0" smtClean="0">
                        <a:ln>
                          <a:noFill/>
                        </a:ln>
                        <a:solidFill>
                          <a:schemeClr val="tx1"/>
                        </a:solidFill>
                        <a:effectLst>
                          <a:outerShdw blurRad="38100" dist="38100" dir="2700000" algn="tl">
                            <a:srgbClr val="FFFFFF"/>
                          </a:outerShdw>
                        </a:effectLst>
                        <a:latin typeface="Arial"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200" b="1" i="0" u="none" strike="noStrike" cap="none" normalizeH="0" baseline="0" dirty="0" smtClean="0">
                          <a:ln>
                            <a:noFill/>
                          </a:ln>
                          <a:solidFill>
                            <a:schemeClr val="tx1"/>
                          </a:solidFill>
                          <a:effectLst>
                            <a:outerShdw blurRad="38100" dist="38100" dir="2700000" algn="tl">
                              <a:srgbClr val="FFFFFF"/>
                            </a:outerShdw>
                          </a:effectLst>
                          <a:latin typeface="Arial" charset="0"/>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Average time spent by all caregivers</a:t>
                      </a:r>
                    </a:p>
                    <a:p>
                      <a:pPr marL="0" marR="0" lvl="0" indent="0" algn="ctr" defTabSz="914400" rtl="0" eaLnBrk="1" fontAlgn="base" latinLnBrk="0" hangingPunct="1">
                        <a:lnSpc>
                          <a:spcPct val="100000"/>
                        </a:lnSpc>
                        <a:spcBef>
                          <a:spcPct val="5000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(hours:minutes)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l"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Total time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DDDDDD"/>
                    </a:solidFill>
                  </a:tcPr>
                </a:tc>
                <a:tc hMerge="1">
                  <a:txBody>
                    <a:bodyPr/>
                    <a:lstStyle/>
                    <a:p>
                      <a:endParaRPr kumimoji="1" lang="ja-JP" altLang="en-US"/>
                    </a:p>
                  </a:txBody>
                  <a:tcPr/>
                </a:tc>
              </a:tr>
              <a:tr h="81955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endPar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p>
                      <a:pPr marL="0" marR="0" lvl="0" indent="0" algn="l" defTabSz="914400" rtl="0" eaLnBrk="1" fontAlgn="base" latinLnBrk="0" hangingPunct="1">
                        <a:lnSpc>
                          <a:spcPct val="100000"/>
                        </a:lnSpc>
                        <a:spcBef>
                          <a:spcPct val="9000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(10 thousand)</a:t>
                      </a:r>
                      <a:endParaRPr kumimoji="1" lang="ja-JP" altLang="en-US"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Composition ratio</a:t>
                      </a:r>
                    </a:p>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200" b="1"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44154">
                <a:tc>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Female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3,329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38.6%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a:t>
                      </a:r>
                      <a:r>
                        <a:rPr kumimoji="1" lang="en-US" altLang="ja-JP" sz="1800" b="0" i="0" u="none" strike="noStrike" cap="none" normalizeH="0" baseline="0" smtClean="0">
                          <a:ln>
                            <a:noFill/>
                          </a:ln>
                          <a:solidFill>
                            <a:srgbClr val="FF0000"/>
                          </a:solidFill>
                          <a:effectLst>
                            <a:outerShdw blurRad="38100" dist="38100" dir="2700000" algn="tl">
                              <a:srgbClr val="C0C0C0"/>
                            </a:outerShdw>
                          </a:effectLst>
                          <a:latin typeface="Arial" charset="0"/>
                          <a:ea typeface="ＭＳ Ｐゴシック" charset="-128"/>
                        </a:rPr>
                        <a:t>:</a:t>
                      </a: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00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333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76.4%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3000">
                <a:tc>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Male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2,008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21.4%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0</a:t>
                      </a:r>
                      <a:r>
                        <a:rPr kumimoji="1" lang="en-US" altLang="ja-JP" sz="1800" b="0" i="0" u="none" strike="noStrike" cap="none" normalizeH="0" baseline="0" smtClean="0">
                          <a:ln>
                            <a:noFill/>
                          </a:ln>
                          <a:solidFill>
                            <a:srgbClr val="FF0000"/>
                          </a:solidFill>
                          <a:effectLst>
                            <a:outerShdw blurRad="38100" dist="38100" dir="2700000" algn="tl">
                              <a:srgbClr val="C0C0C0"/>
                            </a:outerShdw>
                          </a:effectLst>
                          <a:latin typeface="Arial" charset="0"/>
                          <a:ea typeface="ＭＳ Ｐゴシック" charset="-128"/>
                        </a:rPr>
                        <a:t>:</a:t>
                      </a: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104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23.8%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43000">
                <a:tc>
                  <a:txBody>
                    <a:bodyPr/>
                    <a:lstStyle/>
                    <a:p>
                      <a:pPr marL="0" marR="0" lvl="0" indent="0" algn="ct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FFFFFF"/>
                            </a:outerShdw>
                          </a:effectLst>
                          <a:latin typeface="Arial" charset="0"/>
                          <a:ea typeface="ＭＳ Ｐゴシック" charset="-128"/>
                        </a:rPr>
                        <a:t>Both sexes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5,336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32.2%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0</a:t>
                      </a:r>
                      <a:r>
                        <a:rPr kumimoji="1" lang="en-US" altLang="ja-JP" sz="1800" b="0" i="0" u="none" strike="noStrike" cap="none" normalizeH="0" baseline="0" dirty="0" smtClean="0">
                          <a:ln>
                            <a:noFill/>
                          </a:ln>
                          <a:solidFill>
                            <a:srgbClr val="FF0000"/>
                          </a:solidFill>
                          <a:effectLst>
                            <a:outerShdw blurRad="38100" dist="38100" dir="2700000" algn="tl">
                              <a:srgbClr val="C0C0C0"/>
                            </a:outerShdw>
                          </a:effectLst>
                          <a:latin typeface="Arial" charset="0"/>
                          <a:ea typeface="ＭＳ Ｐゴシック" charset="-128"/>
                        </a:rPr>
                        <a:t>:</a:t>
                      </a:r>
                      <a:r>
                        <a:rPr kumimoji="1" lang="en-US" altLang="ja-JP" sz="1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49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charset="-128"/>
                        </a:rPr>
                        <a:t>436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3333CC"/>
                        </a:buClr>
                        <a:buSzPct val="70000"/>
                        <a:buFont typeface="Wingdings" pitchFamily="2" charset="2"/>
                        <a:buNone/>
                        <a:tabLst/>
                      </a:pPr>
                      <a:r>
                        <a:rPr kumimoji="1" lang="en-US" altLang="ja-JP" sz="1800" b="0" i="0" u="none" strike="noStrike" cap="none" normalizeH="0" baseline="0" dirty="0" smtClean="0">
                          <a:ln>
                            <a:noFill/>
                          </a:ln>
                          <a:solidFill>
                            <a:schemeClr val="tx1"/>
                          </a:solidFill>
                          <a:effectLst>
                            <a:outerShdw blurRad="38100" dist="38100" dir="2700000" algn="tl">
                              <a:srgbClr val="C0C0C0"/>
                            </a:outerShdw>
                          </a:effectLst>
                          <a:latin typeface="Arial" charset="0"/>
                          <a:ea typeface="ＭＳ Ｐゴシック" charset="-128"/>
                        </a:rPr>
                        <a:t>100.0%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104491" name="Rectangle 6"/>
          <p:cNvSpPr>
            <a:spLocks noChangeArrowheads="1"/>
          </p:cNvSpPr>
          <p:nvPr/>
        </p:nvSpPr>
        <p:spPr bwMode="auto">
          <a:xfrm>
            <a:off x="1042988" y="5984875"/>
            <a:ext cx="7489825" cy="274638"/>
          </a:xfrm>
          <a:prstGeom prst="rect">
            <a:avLst/>
          </a:prstGeom>
          <a:noFill/>
          <a:ln w="9525">
            <a:noFill/>
            <a:miter lim="800000"/>
            <a:headEnd/>
            <a:tailEnd/>
          </a:ln>
        </p:spPr>
        <p:txBody>
          <a:bodyPr anchor="ctr">
            <a:spAutoFit/>
          </a:bodyPr>
          <a:lstStyle/>
          <a:p>
            <a:pPr marL="354013" indent="-354013"/>
            <a:r>
              <a:rPr lang="en-US" altLang="ja-JP" sz="1200">
                <a:latin typeface="Calibri" pitchFamily="34" charset="0"/>
              </a:rPr>
              <a:t>Data: “</a:t>
            </a:r>
            <a:r>
              <a:rPr lang="en-US" altLang="en-US" sz="1200">
                <a:latin typeface="Calibri" pitchFamily="34" charset="0"/>
              </a:rPr>
              <a:t>Survey on Time Use and Leisure Activities</a:t>
            </a:r>
            <a:r>
              <a:rPr lang="en-US" altLang="ja-JP" sz="1200">
                <a:latin typeface="Calibri" pitchFamily="34" charset="0"/>
              </a:rPr>
              <a:t>,” Ministry of Internal Affairs and Communications (2006)</a:t>
            </a:r>
            <a:endParaRPr lang="ja-JP" altLang="en-US" sz="1200">
              <a:latin typeface="Calibri" pitchFamily="34" charset="0"/>
            </a:endParaRPr>
          </a:p>
        </p:txBody>
      </p:sp>
      <p:sp>
        <p:nvSpPr>
          <p:cNvPr id="8" name="角丸四角形 7"/>
          <p:cNvSpPr/>
          <p:nvPr/>
        </p:nvSpPr>
        <p:spPr>
          <a:xfrm>
            <a:off x="666750" y="1341438"/>
            <a:ext cx="8208963" cy="71913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1463" indent="-271463" fontAlgn="auto">
              <a:spcBef>
                <a:spcPts val="0"/>
              </a:spcBef>
              <a:spcAft>
                <a:spcPts val="0"/>
              </a:spcAft>
              <a:defRPr/>
            </a:pPr>
            <a:r>
              <a:rPr lang="en-US" altLang="ja-JP" sz="2200" b="1" dirty="0"/>
              <a:t>6. </a:t>
            </a:r>
            <a:r>
              <a:rPr lang="en-US" altLang="ja-JP" sz="2200" b="1" dirty="0">
                <a:solidFill>
                  <a:schemeClr val="bg1"/>
                </a:solidFill>
              </a:rPr>
              <a:t>There are differences in </a:t>
            </a:r>
            <a:r>
              <a:rPr lang="en-US" altLang="ja-JP" sz="2200" b="1" dirty="0">
                <a:solidFill>
                  <a:srgbClr val="FF0000"/>
                </a:solidFill>
              </a:rPr>
              <a:t>time spent on caring activities</a:t>
            </a:r>
            <a:r>
              <a:rPr lang="en-US" altLang="ja-JP" sz="2200" b="1" dirty="0">
                <a:solidFill>
                  <a:schemeClr val="bg1"/>
                </a:solidFill>
              </a:rPr>
              <a:t> between women and men.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スライド番号プレースホルダ 3"/>
          <p:cNvSpPr>
            <a:spLocks noGrp="1"/>
          </p:cNvSpPr>
          <p:nvPr>
            <p:ph type="sldNum" sz="quarter" idx="12"/>
          </p:nvPr>
        </p:nvSpPr>
        <p:spPr bwMode="auto">
          <a:xfrm>
            <a:off x="6553200" y="6245225"/>
            <a:ext cx="2133600" cy="47625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ja-JP" sz="1400">
                <a:solidFill>
                  <a:srgbClr val="000000"/>
                </a:solidFill>
              </a:rPr>
              <a:t>51</a:t>
            </a:r>
          </a:p>
        </p:txBody>
      </p:sp>
      <p:sp>
        <p:nvSpPr>
          <p:cNvPr id="105474" name="Rectangle 3"/>
          <p:cNvSpPr>
            <a:spLocks noGrp="1" noChangeArrowheads="1"/>
          </p:cNvSpPr>
          <p:nvPr>
            <p:ph type="body" idx="4294967295"/>
          </p:nvPr>
        </p:nvSpPr>
        <p:spPr>
          <a:xfrm>
            <a:off x="323850" y="1557338"/>
            <a:ext cx="7777163" cy="503237"/>
          </a:xfrm>
        </p:spPr>
        <p:txBody>
          <a:bodyPr/>
          <a:lstStyle/>
          <a:p>
            <a:pPr>
              <a:lnSpc>
                <a:spcPct val="90000"/>
              </a:lnSpc>
              <a:spcBef>
                <a:spcPct val="40000"/>
              </a:spcBef>
            </a:pPr>
            <a:r>
              <a:rPr lang="en-US" altLang="ja-JP" sz="2400" smtClean="0">
                <a:solidFill>
                  <a:srgbClr val="FF0000"/>
                </a:solidFill>
              </a:rPr>
              <a:t>Council for Gender Equality </a:t>
            </a:r>
            <a:r>
              <a:rPr lang="en-US" altLang="ja-JP" sz="2400" smtClean="0"/>
              <a:t>proposed (2008):</a:t>
            </a:r>
          </a:p>
        </p:txBody>
      </p:sp>
      <p:sp>
        <p:nvSpPr>
          <p:cNvPr id="6" name="角丸四角形 5"/>
          <p:cNvSpPr/>
          <p:nvPr/>
        </p:nvSpPr>
        <p:spPr>
          <a:xfrm>
            <a:off x="719138" y="2155825"/>
            <a:ext cx="7777162" cy="755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40000"/>
              </a:spcBef>
              <a:spcAft>
                <a:spcPts val="0"/>
              </a:spcAft>
              <a:buFont typeface="ＭＳ ゴシック" pitchFamily="49" charset="-128"/>
              <a:buChar char="-"/>
              <a:defRPr/>
            </a:pPr>
            <a:r>
              <a:rPr lang="en-US" altLang="ja-JP" sz="2400" dirty="0"/>
              <a:t>Promotion of employment and social participation of elderly people of both sexes</a:t>
            </a:r>
          </a:p>
        </p:txBody>
      </p:sp>
      <p:sp>
        <p:nvSpPr>
          <p:cNvPr id="7" name="角丸四角形 6"/>
          <p:cNvSpPr/>
          <p:nvPr/>
        </p:nvSpPr>
        <p:spPr>
          <a:xfrm>
            <a:off x="704850" y="3006725"/>
            <a:ext cx="7775575" cy="755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40000"/>
              </a:spcBef>
              <a:spcAft>
                <a:spcPts val="0"/>
              </a:spcAft>
              <a:buFont typeface="ＭＳ ゴシック" pitchFamily="49" charset="-128"/>
              <a:buChar char="-"/>
              <a:defRPr/>
            </a:pPr>
            <a:r>
              <a:rPr lang="en-US" altLang="ja-JP" sz="2400" dirty="0"/>
              <a:t>Improvement of systems and environments that increase the economic independence of elderly people</a:t>
            </a:r>
            <a:endParaRPr lang="en-US" altLang="ja-JP" sz="2400" dirty="0"/>
          </a:p>
        </p:txBody>
      </p:sp>
      <p:sp>
        <p:nvSpPr>
          <p:cNvPr id="8" name="角丸四角形 7"/>
          <p:cNvSpPr/>
          <p:nvPr/>
        </p:nvSpPr>
        <p:spPr>
          <a:xfrm>
            <a:off x="706438" y="3870325"/>
            <a:ext cx="7775575" cy="755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40000"/>
              </a:spcBef>
              <a:spcAft>
                <a:spcPts val="0"/>
              </a:spcAft>
              <a:buFont typeface="ＭＳ ゴシック" pitchFamily="49" charset="-128"/>
              <a:buChar char="-"/>
              <a:defRPr/>
            </a:pPr>
            <a:r>
              <a:rPr lang="en-US" altLang="ja-JP" sz="2400" dirty="0">
                <a:solidFill>
                  <a:srgbClr val="FF0000"/>
                </a:solidFill>
              </a:rPr>
              <a:t>Support for the independent living of elderly people within</a:t>
            </a:r>
            <a:r>
              <a:rPr lang="en-US" altLang="ja-JP" sz="2400" dirty="0"/>
              <a:t> families and communities</a:t>
            </a:r>
          </a:p>
        </p:txBody>
      </p:sp>
      <p:sp>
        <p:nvSpPr>
          <p:cNvPr id="9" name="角丸四角形 8"/>
          <p:cNvSpPr/>
          <p:nvPr/>
        </p:nvSpPr>
        <p:spPr>
          <a:xfrm>
            <a:off x="704850" y="4733925"/>
            <a:ext cx="7775575" cy="755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40000"/>
              </a:spcBef>
              <a:spcAft>
                <a:spcPts val="0"/>
              </a:spcAft>
              <a:buFont typeface="ＭＳ ゴシック" pitchFamily="49" charset="-128"/>
              <a:buChar char="-"/>
              <a:defRPr/>
            </a:pPr>
            <a:r>
              <a:rPr lang="en-US" altLang="ja-JP" sz="2400" dirty="0"/>
              <a:t>Ensure initiatives in </a:t>
            </a:r>
            <a:r>
              <a:rPr lang="en-US" altLang="ja-JP" sz="2400" dirty="0">
                <a:solidFill>
                  <a:srgbClr val="FF0000"/>
                </a:solidFill>
              </a:rPr>
              <a:t>medical services and preventive care take into account differences between women and men</a:t>
            </a:r>
          </a:p>
        </p:txBody>
      </p:sp>
      <p:sp>
        <p:nvSpPr>
          <p:cNvPr id="10" name="角丸四角形 9"/>
          <p:cNvSpPr/>
          <p:nvPr/>
        </p:nvSpPr>
        <p:spPr>
          <a:xfrm>
            <a:off x="706438" y="5608638"/>
            <a:ext cx="7777162"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ct val="40000"/>
              </a:spcBef>
              <a:spcAft>
                <a:spcPts val="0"/>
              </a:spcAft>
              <a:buFont typeface="ＭＳ ゴシック" pitchFamily="49" charset="-128"/>
              <a:buChar char="-"/>
              <a:defRPr/>
            </a:pPr>
            <a:r>
              <a:rPr lang="en-US" altLang="ja-JP" sz="2400" dirty="0"/>
              <a:t>Construct foundations </a:t>
            </a:r>
            <a:r>
              <a:rPr lang="en-US" altLang="ja-JP" sz="2400" dirty="0">
                <a:solidFill>
                  <a:srgbClr val="FF0000"/>
                </a:solidFill>
              </a:rPr>
              <a:t>for quality healthcare services</a:t>
            </a:r>
          </a:p>
        </p:txBody>
      </p:sp>
      <p:sp>
        <p:nvSpPr>
          <p:cNvPr id="12" name="角丸四角形 11"/>
          <p:cNvSpPr/>
          <p:nvPr/>
        </p:nvSpPr>
        <p:spPr>
          <a:xfrm>
            <a:off x="503238" y="650875"/>
            <a:ext cx="8208962" cy="50482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200" b="1" dirty="0">
                <a:solidFill>
                  <a:schemeClr val="bg1"/>
                </a:solidFill>
              </a:rPr>
              <a:t>Measures </a:t>
            </a:r>
            <a:r>
              <a:rPr lang="en-US" altLang="ja-JP" sz="2200" b="1" dirty="0">
                <a:solidFill>
                  <a:schemeClr val="bg1"/>
                </a:solidFill>
              </a:rPr>
              <a:t>proposed by the Council regarding Caring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txBox="1">
            <a:spLocks/>
          </p:cNvSpPr>
          <p:nvPr/>
        </p:nvSpPr>
        <p:spPr bwMode="auto">
          <a:xfrm>
            <a:off x="250825" y="144463"/>
            <a:ext cx="8686800" cy="539750"/>
          </a:xfrm>
          <a:prstGeom prst="rect">
            <a:avLst/>
          </a:prstGeom>
          <a:solidFill>
            <a:srgbClr val="FFC000"/>
          </a:solidFill>
          <a:ln w="9525">
            <a:noFill/>
            <a:miter lim="800000"/>
            <a:headEnd/>
            <a:tailEnd/>
          </a:ln>
        </p:spPr>
        <p:txBody>
          <a:bodyPr anchor="ctr"/>
          <a:lstStyle/>
          <a:p>
            <a:r>
              <a:rPr lang="en-US" altLang="ja-JP" sz="2200" b="1">
                <a:solidFill>
                  <a:schemeClr val="bg1"/>
                </a:solidFill>
                <a:latin typeface="Calibri" pitchFamily="34" charset="0"/>
              </a:rPr>
              <a:t>Last Note</a:t>
            </a:r>
          </a:p>
        </p:txBody>
      </p:sp>
      <p:sp>
        <p:nvSpPr>
          <p:cNvPr id="59" name="タイトル 1"/>
          <p:cNvSpPr txBox="1">
            <a:spLocks/>
          </p:cNvSpPr>
          <p:nvPr/>
        </p:nvSpPr>
        <p:spPr>
          <a:xfrm>
            <a:off x="250825" y="758825"/>
            <a:ext cx="8686800" cy="396875"/>
          </a:xfrm>
          <a:prstGeom prst="rect">
            <a:avLst/>
          </a:prstGeom>
          <a:solidFill>
            <a:schemeClr val="accent3"/>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defRPr/>
            </a:pPr>
            <a:r>
              <a:rPr lang="ja-JP" altLang="en-US" sz="2200" b="1" dirty="0" smtClean="0">
                <a:solidFill>
                  <a:schemeClr val="bg1"/>
                </a:solidFill>
              </a:rPr>
              <a:t>　</a:t>
            </a:r>
            <a:r>
              <a:rPr lang="en-US" altLang="ja-JP" sz="2200" b="1" dirty="0">
                <a:solidFill>
                  <a:schemeClr val="bg1"/>
                </a:solidFill>
              </a:rPr>
              <a:t>Unexpected disaster</a:t>
            </a:r>
            <a:endParaRPr lang="ja-JP" altLang="en-US" sz="2200" b="1" dirty="0">
              <a:solidFill>
                <a:schemeClr val="bg1"/>
              </a:solidFill>
            </a:endParaRPr>
          </a:p>
        </p:txBody>
      </p:sp>
      <p:sp>
        <p:nvSpPr>
          <p:cNvPr id="106499" name="コンテンツ プレースホルダー 2"/>
          <p:cNvSpPr>
            <a:spLocks noGrp="1"/>
          </p:cNvSpPr>
          <p:nvPr/>
        </p:nvSpPr>
        <p:spPr bwMode="auto">
          <a:xfrm>
            <a:off x="785813" y="1300163"/>
            <a:ext cx="7499350" cy="847725"/>
          </a:xfrm>
          <a:prstGeom prst="rect">
            <a:avLst/>
          </a:prstGeom>
          <a:noFill/>
          <a:ln w="9525">
            <a:noFill/>
            <a:miter lim="800000"/>
            <a:headEnd/>
            <a:tailEnd/>
          </a:ln>
        </p:spPr>
        <p:txBody>
          <a:bodyPr/>
          <a:lstStyle/>
          <a:p>
            <a:pPr marL="80963">
              <a:lnSpc>
                <a:spcPts val="2600"/>
              </a:lnSpc>
              <a:spcBef>
                <a:spcPts val="600"/>
              </a:spcBef>
              <a:buClr>
                <a:schemeClr val="accent1"/>
              </a:buClr>
              <a:buSzPct val="80000"/>
              <a:buFont typeface="Wingdings 2" pitchFamily="18" charset="2"/>
              <a:buNone/>
            </a:pPr>
            <a:r>
              <a:rPr lang="en-US" altLang="ja-JP" sz="2400">
                <a:latin typeface="Calibri" pitchFamily="34" charset="0"/>
              </a:rPr>
              <a:t>On March 11, Japan was hit by one of the most powerful earthquakes in recorded history. </a:t>
            </a:r>
            <a:endParaRPr lang="ja-JP" altLang="en-US" sz="2400">
              <a:latin typeface="Calibri" pitchFamily="34" charset="0"/>
            </a:endParaRPr>
          </a:p>
        </p:txBody>
      </p:sp>
      <p:sp>
        <p:nvSpPr>
          <p:cNvPr id="56" name="正方形/長方形 55"/>
          <p:cNvSpPr/>
          <p:nvPr/>
        </p:nvSpPr>
        <p:spPr>
          <a:xfrm>
            <a:off x="785813" y="1335088"/>
            <a:ext cx="7264400" cy="704850"/>
          </a:xfrm>
          <a:prstGeom prst="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auto">
              <a:spcBef>
                <a:spcPts val="0"/>
              </a:spcBef>
              <a:spcAft>
                <a:spcPts val="0"/>
              </a:spcAft>
              <a:defRPr/>
            </a:pPr>
            <a:endParaRPr lang="ja-JP" altLang="en-US"/>
          </a:p>
        </p:txBody>
      </p:sp>
      <p:sp>
        <p:nvSpPr>
          <p:cNvPr id="106501" name="テキスト ボックス 4"/>
          <p:cNvSpPr txBox="1">
            <a:spLocks noChangeArrowheads="1"/>
          </p:cNvSpPr>
          <p:nvPr/>
        </p:nvSpPr>
        <p:spPr bwMode="auto">
          <a:xfrm>
            <a:off x="817563" y="2105025"/>
            <a:ext cx="7245350" cy="923925"/>
          </a:xfrm>
          <a:prstGeom prst="rect">
            <a:avLst/>
          </a:prstGeom>
          <a:noFill/>
          <a:ln w="9525">
            <a:noFill/>
            <a:miter lim="800000"/>
            <a:headEnd/>
            <a:tailEnd/>
          </a:ln>
        </p:spPr>
        <p:txBody>
          <a:bodyPr>
            <a:spAutoFit/>
          </a:bodyPr>
          <a:lstStyle/>
          <a:p>
            <a:r>
              <a:rPr lang="en-US" altLang="ja-JP">
                <a:latin typeface="Calibri" pitchFamily="34" charset="0"/>
              </a:rPr>
              <a:t>The number of the deceased people – off  the Great East Japan earthquake</a:t>
            </a:r>
          </a:p>
          <a:p>
            <a:r>
              <a:rPr lang="en-US" altLang="ja-JP">
                <a:latin typeface="Calibri" pitchFamily="34" charset="0"/>
              </a:rPr>
              <a:t>                                                            (in devastated area, as of 11 Sep.)</a:t>
            </a:r>
          </a:p>
          <a:p>
            <a:r>
              <a:rPr lang="en-US" altLang="ja-JP">
                <a:latin typeface="Calibri" pitchFamily="34" charset="0"/>
              </a:rPr>
              <a:t> </a:t>
            </a:r>
            <a:endParaRPr lang="ja-JP" altLang="en-US">
              <a:latin typeface="Calibri" pitchFamily="34" charset="0"/>
            </a:endParaRPr>
          </a:p>
        </p:txBody>
      </p:sp>
      <p:pic>
        <p:nvPicPr>
          <p:cNvPr id="106502" name="Picture 4"/>
          <p:cNvPicPr>
            <a:picLocks noChangeAspect="1" noChangeArrowheads="1"/>
          </p:cNvPicPr>
          <p:nvPr/>
        </p:nvPicPr>
        <p:blipFill>
          <a:blip r:embed="rId3"/>
          <a:srcRect/>
          <a:stretch>
            <a:fillRect/>
          </a:stretch>
        </p:blipFill>
        <p:spPr bwMode="auto">
          <a:xfrm>
            <a:off x="1165225" y="2778125"/>
            <a:ext cx="6467475" cy="2735263"/>
          </a:xfrm>
          <a:prstGeom prst="rect">
            <a:avLst/>
          </a:prstGeom>
          <a:noFill/>
          <a:ln w="9525">
            <a:noFill/>
            <a:miter lim="800000"/>
            <a:headEnd/>
            <a:tailEnd/>
          </a:ln>
        </p:spPr>
      </p:pic>
      <p:sp>
        <p:nvSpPr>
          <p:cNvPr id="106503" name="テキスト ボックス 5"/>
          <p:cNvSpPr txBox="1">
            <a:spLocks noChangeArrowheads="1"/>
          </p:cNvSpPr>
          <p:nvPr/>
        </p:nvSpPr>
        <p:spPr bwMode="auto">
          <a:xfrm>
            <a:off x="912813" y="6169025"/>
            <a:ext cx="7056437" cy="657225"/>
          </a:xfrm>
          <a:prstGeom prst="rect">
            <a:avLst/>
          </a:prstGeom>
          <a:noFill/>
          <a:ln w="9525">
            <a:noFill/>
            <a:miter lim="800000"/>
            <a:headEnd/>
            <a:tailEnd/>
          </a:ln>
        </p:spPr>
        <p:txBody>
          <a:bodyPr>
            <a:spAutoFit/>
          </a:bodyPr>
          <a:lstStyle/>
          <a:p>
            <a:pPr marL="342900" indent="-342900">
              <a:lnSpc>
                <a:spcPts val="2200"/>
              </a:lnSpc>
              <a:buFont typeface="Wingdings" pitchFamily="2" charset="2"/>
              <a:buChar char=""/>
            </a:pPr>
            <a:r>
              <a:rPr lang="en-US" altLang="ja-JP" sz="2400">
                <a:solidFill>
                  <a:srgbClr val="7030A0"/>
                </a:solidFill>
                <a:latin typeface="Berlin Sans FB Demi" pitchFamily="34" charset="0"/>
              </a:rPr>
              <a:t>I extend our heartfelt thanks for the assistance we have received from all over the world.</a:t>
            </a:r>
            <a:endParaRPr lang="ja-JP" altLang="en-US" sz="2400">
              <a:solidFill>
                <a:srgbClr val="7030A0"/>
              </a:solidFill>
              <a:latin typeface="Berlin Sans FB Demi" pitchFamily="34" charset="0"/>
            </a:endParaRPr>
          </a:p>
        </p:txBody>
      </p:sp>
      <p:sp>
        <p:nvSpPr>
          <p:cNvPr id="2" name="スライド番号プレースホルダー 1"/>
          <p:cNvSpPr>
            <a:spLocks noGrp="1"/>
          </p:cNvSpPr>
          <p:nvPr>
            <p:ph type="sldNum" sz="quarter" idx="12"/>
          </p:nvPr>
        </p:nvSpPr>
        <p:spPr/>
        <p:txBody>
          <a:bodyPr/>
          <a:lstStyle/>
          <a:p>
            <a:pPr>
              <a:defRPr/>
            </a:pPr>
            <a:r>
              <a:rPr lang="en-US" altLang="ja-JP" dirty="0"/>
              <a:t>59</a:t>
            </a:r>
            <a:endParaRPr lang="ja-JP" altLang="en-US" dirty="0"/>
          </a:p>
        </p:txBody>
      </p:sp>
      <p:sp>
        <p:nvSpPr>
          <p:cNvPr id="106505" name="テキスト ボックス 9"/>
          <p:cNvSpPr txBox="1">
            <a:spLocks noChangeArrowheads="1"/>
          </p:cNvSpPr>
          <p:nvPr/>
        </p:nvSpPr>
        <p:spPr bwMode="auto">
          <a:xfrm>
            <a:off x="3303588" y="5621338"/>
            <a:ext cx="5365750" cy="369887"/>
          </a:xfrm>
          <a:prstGeom prst="rect">
            <a:avLst/>
          </a:prstGeom>
          <a:noFill/>
          <a:ln w="9525">
            <a:noFill/>
            <a:miter lim="800000"/>
            <a:headEnd/>
            <a:tailEnd/>
          </a:ln>
        </p:spPr>
        <p:txBody>
          <a:bodyPr>
            <a:spAutoFit/>
          </a:bodyPr>
          <a:lstStyle/>
          <a:p>
            <a:pPr algn="r"/>
            <a:r>
              <a:rPr lang="en-US" altLang="ja-JP">
                <a:latin typeface="Calibri" pitchFamily="34" charset="0"/>
              </a:rPr>
              <a:t>(refer to P24-25, Women and Men in Japan 2012 )</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タイトル 1"/>
          <p:cNvSpPr>
            <a:spLocks noGrp="1"/>
          </p:cNvSpPr>
          <p:nvPr>
            <p:ph type="title"/>
          </p:nvPr>
        </p:nvSpPr>
        <p:spPr>
          <a:xfrm>
            <a:off x="515938" y="88900"/>
            <a:ext cx="8229600" cy="468313"/>
          </a:xfrm>
          <a:solidFill>
            <a:srgbClr val="FFC000"/>
          </a:solidFill>
        </p:spPr>
        <p:txBody>
          <a:bodyPr/>
          <a:lstStyle/>
          <a:p>
            <a:pPr algn="l"/>
            <a:r>
              <a:rPr lang="en-US" altLang="ja-JP" sz="2000" b="1" smtClean="0">
                <a:solidFill>
                  <a:schemeClr val="bg1"/>
                </a:solidFill>
              </a:rPr>
              <a:t>3</a:t>
            </a:r>
            <a:r>
              <a:rPr lang="ja-JP" altLang="en-US" sz="2000" b="1" smtClean="0">
                <a:solidFill>
                  <a:schemeClr val="bg1"/>
                </a:solidFill>
              </a:rPr>
              <a:t>． </a:t>
            </a:r>
            <a:r>
              <a:rPr lang="en-US" altLang="ja-JP" sz="2000" b="1" smtClean="0">
                <a:solidFill>
                  <a:schemeClr val="bg1"/>
                </a:solidFill>
              </a:rPr>
              <a:t>Framework for the promotion of Gender Equality</a:t>
            </a:r>
            <a:endParaRPr lang="ja-JP" altLang="en-US" sz="2000" b="1" smtClean="0">
              <a:solidFill>
                <a:schemeClr val="bg1"/>
              </a:solidFill>
            </a:endParaRPr>
          </a:p>
        </p:txBody>
      </p:sp>
      <p:graphicFrame>
        <p:nvGraphicFramePr>
          <p:cNvPr id="3094" name="Object 22"/>
          <p:cNvGraphicFramePr>
            <a:graphicFrameLocks noChangeAspect="1"/>
          </p:cNvGraphicFramePr>
          <p:nvPr/>
        </p:nvGraphicFramePr>
        <p:xfrm>
          <a:off x="179388" y="1052513"/>
          <a:ext cx="8801100" cy="5476875"/>
        </p:xfrm>
        <a:graphic>
          <a:graphicData uri="http://schemas.openxmlformats.org/presentationml/2006/ole">
            <p:oleObj spid="_x0000_s3094" name="ワークシート" r:id="rId3" imgW="7181110" imgH="7162950" progId="Excel.Sheet.8">
              <p:embed/>
            </p:oleObj>
          </a:graphicData>
        </a:graphic>
      </p:graphicFrame>
      <p:sp>
        <p:nvSpPr>
          <p:cNvPr id="21" name="角丸四角形 20"/>
          <p:cNvSpPr/>
          <p:nvPr/>
        </p:nvSpPr>
        <p:spPr>
          <a:xfrm>
            <a:off x="900113" y="5876925"/>
            <a:ext cx="5256212" cy="500063"/>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97" name="テキスト ボックス 21"/>
          <p:cNvSpPr txBox="1">
            <a:spLocks noChangeArrowheads="1"/>
          </p:cNvSpPr>
          <p:nvPr/>
        </p:nvSpPr>
        <p:spPr bwMode="auto">
          <a:xfrm>
            <a:off x="887413" y="5797550"/>
            <a:ext cx="5700712" cy="554038"/>
          </a:xfrm>
          <a:prstGeom prst="rect">
            <a:avLst/>
          </a:prstGeom>
          <a:noFill/>
          <a:ln w="9525">
            <a:noFill/>
            <a:miter lim="800000"/>
            <a:headEnd/>
            <a:tailEnd/>
          </a:ln>
        </p:spPr>
        <p:txBody>
          <a:bodyPr>
            <a:spAutoFit/>
          </a:bodyPr>
          <a:lstStyle/>
          <a:p>
            <a:pPr>
              <a:lnSpc>
                <a:spcPts val="1800"/>
              </a:lnSpc>
            </a:pPr>
            <a:r>
              <a:rPr lang="en-US" altLang="ja-JP" b="1">
                <a:latin typeface="Calibri" pitchFamily="34" charset="0"/>
              </a:rPr>
              <a:t>line ministries </a:t>
            </a:r>
            <a:r>
              <a:rPr lang="en-US" altLang="ja-JP">
                <a:latin typeface="Calibri" pitchFamily="34" charset="0"/>
              </a:rPr>
              <a:t>; </a:t>
            </a:r>
            <a:r>
              <a:rPr lang="en-US" altLang="ja-JP" sz="1500">
                <a:latin typeface="Calibri" pitchFamily="34" charset="0"/>
              </a:rPr>
              <a:t>Ministry of Health, Labour and Welfare,</a:t>
            </a:r>
          </a:p>
          <a:p>
            <a:pPr>
              <a:lnSpc>
                <a:spcPts val="1800"/>
              </a:lnSpc>
            </a:pPr>
            <a:r>
              <a:rPr lang="en-US" altLang="ja-JP" sz="1500">
                <a:latin typeface="Calibri" pitchFamily="34" charset="0"/>
              </a:rPr>
              <a:t>Ministry of Education,Culture,Sports,Science &amp; Technology, etc. </a:t>
            </a:r>
            <a:endParaRPr lang="ja-JP" altLang="en-US" sz="1500">
              <a:latin typeface="Calibri" pitchFamily="34" charset="0"/>
            </a:endParaRPr>
          </a:p>
        </p:txBody>
      </p:sp>
      <p:sp>
        <p:nvSpPr>
          <p:cNvPr id="25" name="四角形吹き出し 24"/>
          <p:cNvSpPr/>
          <p:nvPr/>
        </p:nvSpPr>
        <p:spPr>
          <a:xfrm>
            <a:off x="6538913" y="4122738"/>
            <a:ext cx="2519362" cy="296862"/>
          </a:xfrm>
          <a:prstGeom prst="wedgeRectCallout">
            <a:avLst>
              <a:gd name="adj1" fmla="val -77577"/>
              <a:gd name="adj2" fmla="val -1232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600"/>
              </a:lnSpc>
              <a:spcBef>
                <a:spcPts val="0"/>
              </a:spcBef>
              <a:spcAft>
                <a:spcPts val="0"/>
              </a:spcAft>
              <a:defRPr/>
            </a:pPr>
            <a:r>
              <a:rPr lang="en-US" altLang="ja-JP" sz="1600" b="1" dirty="0">
                <a:solidFill>
                  <a:schemeClr val="tx1"/>
                </a:solidFill>
              </a:rPr>
              <a:t>3 </a:t>
            </a:r>
            <a:r>
              <a:rPr lang="en-US" altLang="ja-JP" sz="1600" b="1" dirty="0">
                <a:solidFill>
                  <a:schemeClr val="tx1"/>
                </a:solidFill>
              </a:rPr>
              <a:t>Specialist </a:t>
            </a:r>
            <a:r>
              <a:rPr lang="en-US" altLang="ja-JP" sz="1600" b="1" dirty="0">
                <a:solidFill>
                  <a:schemeClr val="tx1"/>
                </a:solidFill>
              </a:rPr>
              <a:t>Committees</a:t>
            </a:r>
            <a:endParaRPr lang="en-US" altLang="ja-JP" sz="1600" b="1" dirty="0">
              <a:solidFill>
                <a:schemeClr val="tx1"/>
              </a:solidFill>
            </a:endParaRPr>
          </a:p>
        </p:txBody>
      </p:sp>
      <p:sp>
        <p:nvSpPr>
          <p:cNvPr id="8" name="角丸四角形 7"/>
          <p:cNvSpPr/>
          <p:nvPr/>
        </p:nvSpPr>
        <p:spPr>
          <a:xfrm>
            <a:off x="404813" y="727075"/>
            <a:ext cx="6688137" cy="358775"/>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National Machinery for the Formation of a Gender Equality</a:t>
            </a:r>
          </a:p>
        </p:txBody>
      </p:sp>
      <p:sp>
        <p:nvSpPr>
          <p:cNvPr id="3" name="スライド番号プレースホルダー 2"/>
          <p:cNvSpPr>
            <a:spLocks noGrp="1"/>
          </p:cNvSpPr>
          <p:nvPr>
            <p:ph type="sldNum" sz="quarter" idx="12"/>
          </p:nvPr>
        </p:nvSpPr>
        <p:spPr/>
        <p:txBody>
          <a:bodyPr/>
          <a:lstStyle/>
          <a:p>
            <a:pPr>
              <a:defRPr/>
            </a:pPr>
            <a:r>
              <a:rPr lang="ja-JP" altLang="en-US" dirty="0"/>
              <a:t>１０　</a:t>
            </a: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23850" y="765175"/>
            <a:ext cx="2519363" cy="4608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altLang="ja-JP"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fontAlgn="auto">
              <a:spcBef>
                <a:spcPts val="0"/>
              </a:spcBef>
              <a:spcAft>
                <a:spcPts val="0"/>
              </a:spcAft>
              <a:defRPr/>
            </a:pPr>
            <a:r>
              <a:rPr lang="en-US" altLang="ja-JP" sz="1600" b="1" dirty="0"/>
              <a:t>-Study and deliberate</a:t>
            </a:r>
            <a:br>
              <a:rPr lang="en-US" altLang="ja-JP" sz="1600" b="1" dirty="0"/>
            </a:br>
            <a:r>
              <a:rPr lang="en-US" altLang="ja-JP" sz="1600" b="1" dirty="0"/>
              <a:t> on issues of great</a:t>
            </a:r>
          </a:p>
          <a:p>
            <a:pPr fontAlgn="auto">
              <a:spcBef>
                <a:spcPts val="0"/>
              </a:spcBef>
              <a:spcAft>
                <a:spcPts val="0"/>
              </a:spcAft>
              <a:defRPr/>
            </a:pPr>
            <a:r>
              <a:rPr lang="en-US" altLang="ja-JP" sz="1600" b="1" dirty="0"/>
              <a:t> concern for people and</a:t>
            </a:r>
          </a:p>
          <a:p>
            <a:pPr fontAlgn="auto">
              <a:spcBef>
                <a:spcPts val="0"/>
              </a:spcBef>
              <a:spcAft>
                <a:spcPts val="0"/>
              </a:spcAft>
              <a:defRPr/>
            </a:pPr>
            <a:r>
              <a:rPr lang="en-US" altLang="ja-JP" sz="1600" b="1" dirty="0"/>
              <a:t> closely related to the</a:t>
            </a:r>
          </a:p>
          <a:p>
            <a:pPr fontAlgn="auto">
              <a:spcBef>
                <a:spcPts val="0"/>
              </a:spcBef>
              <a:spcAft>
                <a:spcPts val="0"/>
              </a:spcAft>
              <a:defRPr/>
            </a:pPr>
            <a:r>
              <a:rPr lang="en-US" altLang="ja-JP" sz="1600" b="1" dirty="0"/>
              <a:t> basic perception</a:t>
            </a:r>
          </a:p>
          <a:p>
            <a:pPr fontAlgn="auto">
              <a:spcBef>
                <a:spcPts val="0"/>
              </a:spcBef>
              <a:spcAft>
                <a:spcPts val="0"/>
              </a:spcAft>
              <a:defRPr/>
            </a:pPr>
            <a:r>
              <a:rPr lang="en-US" altLang="ja-JP" sz="1600" b="1" dirty="0"/>
              <a:t>-Study and deliberate on </a:t>
            </a:r>
          </a:p>
          <a:p>
            <a:pPr fontAlgn="auto">
              <a:spcBef>
                <a:spcPts val="0"/>
              </a:spcBef>
              <a:spcAft>
                <a:spcPts val="0"/>
              </a:spcAft>
              <a:defRPr/>
            </a:pPr>
            <a:r>
              <a:rPr lang="en-US" altLang="ja-JP" sz="1600" b="1" dirty="0"/>
              <a:t> </a:t>
            </a:r>
            <a:r>
              <a:rPr lang="en-US" altLang="ja-JP" sz="1600" b="1" dirty="0"/>
              <a:t>government measures</a:t>
            </a:r>
          </a:p>
          <a:p>
            <a:pPr fontAlgn="auto">
              <a:spcBef>
                <a:spcPts val="0"/>
              </a:spcBef>
              <a:spcAft>
                <a:spcPts val="0"/>
              </a:spcAft>
              <a:defRPr/>
            </a:pPr>
            <a:r>
              <a:rPr lang="en-US" altLang="ja-JP" sz="1600" b="1" dirty="0"/>
              <a:t>and other matters affecting the formation of a gender equal society</a:t>
            </a:r>
            <a:endParaRPr lang="en-US" altLang="ja-JP" b="1" dirty="0"/>
          </a:p>
          <a:p>
            <a:pPr algn="ctr" fontAlgn="auto">
              <a:spcBef>
                <a:spcPts val="0"/>
              </a:spcBef>
              <a:spcAft>
                <a:spcPts val="0"/>
              </a:spcAft>
              <a:defRPr/>
            </a:pPr>
            <a:endParaRPr lang="en-US" altLang="ja-JP" b="1" dirty="0"/>
          </a:p>
          <a:p>
            <a:pPr algn="ctr" fontAlgn="auto">
              <a:spcBef>
                <a:spcPts val="0"/>
              </a:spcBef>
              <a:spcAft>
                <a:spcPts val="0"/>
              </a:spcAft>
              <a:defRPr/>
            </a:pPr>
            <a:endParaRPr lang="ja-JP" altLang="en-US" b="1" dirty="0"/>
          </a:p>
        </p:txBody>
      </p:sp>
      <p:sp>
        <p:nvSpPr>
          <p:cNvPr id="6" name="角丸四角形 5"/>
          <p:cNvSpPr/>
          <p:nvPr/>
        </p:nvSpPr>
        <p:spPr>
          <a:xfrm>
            <a:off x="395288" y="1008063"/>
            <a:ext cx="2376487" cy="1439862"/>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Specialist Committees on Basic Issues and Gender Impact Assessment and Evaluation </a:t>
            </a:r>
            <a:endParaRPr lang="en-US" altLang="ja-JP" b="1" dirty="0"/>
          </a:p>
        </p:txBody>
      </p:sp>
      <p:sp>
        <p:nvSpPr>
          <p:cNvPr id="7" name="角丸四角形 6"/>
          <p:cNvSpPr/>
          <p:nvPr/>
        </p:nvSpPr>
        <p:spPr>
          <a:xfrm>
            <a:off x="3241675" y="765175"/>
            <a:ext cx="2520950" cy="4032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altLang="ja-JP"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algn="ctr" fontAlgn="auto">
              <a:spcBef>
                <a:spcPts val="0"/>
              </a:spcBef>
              <a:spcAft>
                <a:spcPts val="0"/>
              </a:spcAft>
              <a:defRPr/>
            </a:pPr>
            <a:endParaRPr lang="en-US" altLang="ja-JP" sz="1600" b="1" dirty="0"/>
          </a:p>
          <a:p>
            <a:pPr fontAlgn="auto">
              <a:spcBef>
                <a:spcPts val="0"/>
              </a:spcBef>
              <a:spcAft>
                <a:spcPts val="0"/>
              </a:spcAft>
              <a:defRPr/>
            </a:pPr>
            <a:r>
              <a:rPr lang="en-US" altLang="ja-JP" sz="1600" b="1" dirty="0"/>
              <a:t>-Study and deliberate on </a:t>
            </a:r>
          </a:p>
          <a:p>
            <a:pPr fontAlgn="auto">
              <a:spcBef>
                <a:spcPts val="0"/>
              </a:spcBef>
              <a:spcAft>
                <a:spcPts val="0"/>
              </a:spcAft>
              <a:defRPr/>
            </a:pPr>
            <a:r>
              <a:rPr lang="en-US" altLang="ja-JP" sz="1600" b="1" dirty="0"/>
              <a:t> </a:t>
            </a:r>
            <a:r>
              <a:rPr lang="en-US" altLang="ja-JP" sz="1600" b="1" dirty="0"/>
              <a:t>measures for the future in consideration of each relevant fields, such as violence from husbands or partners, sexual crimes, prostitution, trafficking in persons, </a:t>
            </a:r>
          </a:p>
          <a:p>
            <a:pPr fontAlgn="auto">
              <a:spcBef>
                <a:spcPts val="0"/>
              </a:spcBef>
              <a:spcAft>
                <a:spcPts val="0"/>
              </a:spcAft>
              <a:defRPr/>
            </a:pPr>
            <a:r>
              <a:rPr lang="en-US" altLang="ja-JP" sz="1600" b="1" dirty="0"/>
              <a:t>sexual harassment and</a:t>
            </a:r>
          </a:p>
          <a:p>
            <a:pPr fontAlgn="auto">
              <a:spcBef>
                <a:spcPts val="0"/>
              </a:spcBef>
              <a:spcAft>
                <a:spcPts val="0"/>
              </a:spcAft>
              <a:defRPr/>
            </a:pPr>
            <a:r>
              <a:rPr lang="en-US" altLang="ja-JP" sz="1600" b="1" dirty="0"/>
              <a:t>stalking behavior</a:t>
            </a:r>
          </a:p>
          <a:p>
            <a:pPr algn="ctr" fontAlgn="auto">
              <a:spcBef>
                <a:spcPts val="0"/>
              </a:spcBef>
              <a:spcAft>
                <a:spcPts val="0"/>
              </a:spcAft>
              <a:defRPr/>
            </a:pPr>
            <a:endParaRPr lang="en-US" altLang="ja-JP" b="1" dirty="0"/>
          </a:p>
          <a:p>
            <a:pPr algn="ctr" fontAlgn="auto">
              <a:spcBef>
                <a:spcPts val="0"/>
              </a:spcBef>
              <a:spcAft>
                <a:spcPts val="0"/>
              </a:spcAft>
              <a:defRPr/>
            </a:pPr>
            <a:endParaRPr lang="ja-JP" altLang="en-US" b="1" dirty="0"/>
          </a:p>
        </p:txBody>
      </p:sp>
      <p:sp>
        <p:nvSpPr>
          <p:cNvPr id="8" name="角丸四角形 7"/>
          <p:cNvSpPr/>
          <p:nvPr/>
        </p:nvSpPr>
        <p:spPr>
          <a:xfrm>
            <a:off x="3314700" y="1020763"/>
            <a:ext cx="2374900" cy="1008062"/>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Specialist Committees on Violence against Women</a:t>
            </a:r>
            <a:endParaRPr lang="en-US" altLang="ja-JP" b="1" dirty="0"/>
          </a:p>
        </p:txBody>
      </p:sp>
      <p:sp>
        <p:nvSpPr>
          <p:cNvPr id="9" name="角丸四角形 8"/>
          <p:cNvSpPr/>
          <p:nvPr/>
        </p:nvSpPr>
        <p:spPr>
          <a:xfrm>
            <a:off x="6227763" y="765175"/>
            <a:ext cx="2519362" cy="3024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altLang="ja-JP" dirty="0"/>
          </a:p>
          <a:p>
            <a:pPr algn="ctr" fontAlgn="auto">
              <a:spcBef>
                <a:spcPts val="0"/>
              </a:spcBef>
              <a:spcAft>
                <a:spcPts val="0"/>
              </a:spcAft>
              <a:defRPr/>
            </a:pPr>
            <a:endParaRPr lang="en-US" altLang="ja-JP" sz="1600" dirty="0"/>
          </a:p>
          <a:p>
            <a:pPr algn="ctr" fontAlgn="auto">
              <a:spcBef>
                <a:spcPts val="0"/>
              </a:spcBef>
              <a:spcAft>
                <a:spcPts val="0"/>
              </a:spcAft>
              <a:defRPr/>
            </a:pPr>
            <a:endParaRPr lang="en-US" altLang="ja-JP" sz="1600" dirty="0"/>
          </a:p>
          <a:p>
            <a:pPr algn="ctr" fontAlgn="auto">
              <a:spcBef>
                <a:spcPts val="0"/>
              </a:spcBef>
              <a:spcAft>
                <a:spcPts val="0"/>
              </a:spcAft>
              <a:defRPr/>
            </a:pPr>
            <a:endParaRPr lang="en-US" altLang="ja-JP" sz="1600" dirty="0"/>
          </a:p>
          <a:p>
            <a:pPr algn="ctr" fontAlgn="auto">
              <a:spcBef>
                <a:spcPts val="0"/>
              </a:spcBef>
              <a:spcAft>
                <a:spcPts val="0"/>
              </a:spcAft>
              <a:defRPr/>
            </a:pPr>
            <a:endParaRPr lang="en-US" altLang="ja-JP" sz="1600" dirty="0"/>
          </a:p>
          <a:p>
            <a:pPr fontAlgn="auto">
              <a:spcBef>
                <a:spcPts val="0"/>
              </a:spcBef>
              <a:spcAft>
                <a:spcPts val="0"/>
              </a:spcAft>
              <a:defRPr/>
            </a:pPr>
            <a:r>
              <a:rPr lang="en-US" altLang="ja-JP" sz="1600" b="1" dirty="0"/>
              <a:t>-Study and deliberate on whether or not the Basic Plan for Gender Equality is being steadily implemented in each ministry and agency</a:t>
            </a:r>
            <a:endParaRPr lang="en-US" altLang="ja-JP" b="1" dirty="0"/>
          </a:p>
          <a:p>
            <a:pPr algn="ctr" fontAlgn="auto">
              <a:spcBef>
                <a:spcPts val="0"/>
              </a:spcBef>
              <a:spcAft>
                <a:spcPts val="0"/>
              </a:spcAft>
              <a:defRPr/>
            </a:pPr>
            <a:endParaRPr lang="en-US" altLang="ja-JP" dirty="0"/>
          </a:p>
          <a:p>
            <a:pPr algn="ctr" fontAlgn="auto">
              <a:spcBef>
                <a:spcPts val="0"/>
              </a:spcBef>
              <a:spcAft>
                <a:spcPts val="0"/>
              </a:spcAft>
              <a:defRPr/>
            </a:pPr>
            <a:endParaRPr lang="ja-JP" altLang="en-US" dirty="0"/>
          </a:p>
        </p:txBody>
      </p:sp>
      <p:sp>
        <p:nvSpPr>
          <p:cNvPr id="10" name="角丸四角形 9"/>
          <p:cNvSpPr/>
          <p:nvPr/>
        </p:nvSpPr>
        <p:spPr>
          <a:xfrm>
            <a:off x="6299200" y="1020763"/>
            <a:ext cx="2376488" cy="1008062"/>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b="1" dirty="0"/>
              <a:t>Specialist Committees on Monitoring</a:t>
            </a:r>
            <a:endParaRPr lang="en-US" altLang="ja-JP" b="1" dirty="0"/>
          </a:p>
        </p:txBody>
      </p:sp>
      <p:cxnSp>
        <p:nvCxnSpPr>
          <p:cNvPr id="13" name="直線コネクタ 12"/>
          <p:cNvCxnSpPr>
            <a:stCxn id="5" idx="2"/>
          </p:cNvCxnSpPr>
          <p:nvPr/>
        </p:nvCxnSpPr>
        <p:spPr>
          <a:xfrm>
            <a:off x="1584325" y="5373688"/>
            <a:ext cx="0" cy="122396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584325" y="5697538"/>
            <a:ext cx="1042988"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1584325" y="6099175"/>
            <a:ext cx="1042988" cy="142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2268538" y="5481638"/>
            <a:ext cx="6191250" cy="360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rgbClr val="0070C0"/>
                </a:solidFill>
              </a:rPr>
              <a:t>Working Group on “Women and Economy”  (2011.3</a:t>
            </a:r>
            <a:r>
              <a:rPr lang="ja-JP" altLang="en-US" b="1" dirty="0">
                <a:solidFill>
                  <a:srgbClr val="0070C0"/>
                </a:solidFill>
              </a:rPr>
              <a:t>～</a:t>
            </a:r>
            <a:r>
              <a:rPr lang="en-US" altLang="ja-JP" b="1" dirty="0">
                <a:solidFill>
                  <a:srgbClr val="0070C0"/>
                </a:solidFill>
              </a:rPr>
              <a:t>2012.2)</a:t>
            </a:r>
            <a:r>
              <a:rPr lang="en-US" altLang="ja-JP" b="1" dirty="0"/>
              <a:t>”</a:t>
            </a:r>
            <a:endParaRPr lang="ja-JP" altLang="en-US" b="1" dirty="0"/>
          </a:p>
        </p:txBody>
      </p:sp>
      <p:sp>
        <p:nvSpPr>
          <p:cNvPr id="21" name="角丸四角形 20"/>
          <p:cNvSpPr/>
          <p:nvPr/>
        </p:nvSpPr>
        <p:spPr>
          <a:xfrm>
            <a:off x="2268538" y="5919788"/>
            <a:ext cx="6191250" cy="3603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rgbClr val="0070C0"/>
                </a:solidFill>
              </a:rPr>
              <a:t>Working Group on “Positive Action” </a:t>
            </a:r>
            <a:r>
              <a:rPr lang="en-US" altLang="ja-JP" b="1" dirty="0">
                <a:solidFill>
                  <a:srgbClr val="0070C0"/>
                </a:solidFill>
              </a:rPr>
              <a:t>(2011.3</a:t>
            </a:r>
            <a:r>
              <a:rPr lang="ja-JP" altLang="en-US" b="1" dirty="0">
                <a:solidFill>
                  <a:srgbClr val="0070C0"/>
                </a:solidFill>
              </a:rPr>
              <a:t>～</a:t>
            </a:r>
            <a:r>
              <a:rPr lang="en-US" altLang="ja-JP" b="1" dirty="0">
                <a:solidFill>
                  <a:srgbClr val="0070C0"/>
                </a:solidFill>
              </a:rPr>
              <a:t>2012.2</a:t>
            </a:r>
            <a:r>
              <a:rPr lang="en-US" altLang="ja-JP" b="1" dirty="0">
                <a:solidFill>
                  <a:srgbClr val="0070C0"/>
                </a:solidFill>
              </a:rPr>
              <a:t>)</a:t>
            </a:r>
            <a:endParaRPr lang="ja-JP" altLang="en-US" b="1" dirty="0">
              <a:solidFill>
                <a:srgbClr val="0070C0"/>
              </a:solidFill>
            </a:endParaRPr>
          </a:p>
        </p:txBody>
      </p:sp>
      <p:sp>
        <p:nvSpPr>
          <p:cNvPr id="3" name="角丸四角形 2"/>
          <p:cNvSpPr/>
          <p:nvPr/>
        </p:nvSpPr>
        <p:spPr>
          <a:xfrm>
            <a:off x="227013" y="3933825"/>
            <a:ext cx="2698750" cy="151130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901" name="テキスト ボックス 10"/>
          <p:cNvSpPr txBox="1">
            <a:spLocks noChangeArrowheads="1"/>
          </p:cNvSpPr>
          <p:nvPr/>
        </p:nvSpPr>
        <p:spPr bwMode="auto">
          <a:xfrm>
            <a:off x="3059113" y="5003800"/>
            <a:ext cx="4537075" cy="369888"/>
          </a:xfrm>
          <a:prstGeom prst="rect">
            <a:avLst/>
          </a:prstGeom>
          <a:noFill/>
          <a:ln w="9525">
            <a:noFill/>
            <a:miter lim="800000"/>
            <a:headEnd/>
            <a:tailEnd/>
          </a:ln>
        </p:spPr>
        <p:txBody>
          <a:bodyPr>
            <a:spAutoFit/>
          </a:bodyPr>
          <a:lstStyle/>
          <a:p>
            <a:r>
              <a:rPr lang="ja-JP" altLang="en-US" b="1">
                <a:solidFill>
                  <a:srgbClr val="FF0000"/>
                </a:solidFill>
                <a:latin typeface="Calibri" pitchFamily="34" charset="0"/>
              </a:rPr>
              <a:t>←</a:t>
            </a:r>
            <a:r>
              <a:rPr lang="en-US" altLang="ja-JP" b="1">
                <a:solidFill>
                  <a:srgbClr val="FF0000"/>
                </a:solidFill>
                <a:latin typeface="Calibri" pitchFamily="34" charset="0"/>
              </a:rPr>
              <a:t>Gender Impact Assessment and Evaluation</a:t>
            </a:r>
            <a:endParaRPr lang="ja-JP" altLang="en-US" b="1">
              <a:solidFill>
                <a:srgbClr val="FF0000"/>
              </a:solidFill>
              <a:latin typeface="Calibri" pitchFamily="34" charset="0"/>
            </a:endParaRPr>
          </a:p>
        </p:txBody>
      </p:sp>
      <p:sp>
        <p:nvSpPr>
          <p:cNvPr id="19" name="角丸四角形 18"/>
          <p:cNvSpPr/>
          <p:nvPr/>
        </p:nvSpPr>
        <p:spPr>
          <a:xfrm>
            <a:off x="6192838" y="2205038"/>
            <a:ext cx="2808287" cy="1728787"/>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903" name="テキスト ボックス 19"/>
          <p:cNvSpPr txBox="1">
            <a:spLocks noChangeArrowheads="1"/>
          </p:cNvSpPr>
          <p:nvPr/>
        </p:nvSpPr>
        <p:spPr bwMode="auto">
          <a:xfrm>
            <a:off x="7092950" y="4127500"/>
            <a:ext cx="1765300" cy="369888"/>
          </a:xfrm>
          <a:prstGeom prst="rect">
            <a:avLst/>
          </a:prstGeom>
          <a:noFill/>
          <a:ln w="9525">
            <a:noFill/>
            <a:miter lim="800000"/>
            <a:headEnd/>
            <a:tailEnd/>
          </a:ln>
        </p:spPr>
        <p:txBody>
          <a:bodyPr>
            <a:spAutoFit/>
          </a:bodyPr>
          <a:lstStyle/>
          <a:p>
            <a:r>
              <a:rPr lang="ja-JP" altLang="en-US" b="1">
                <a:solidFill>
                  <a:srgbClr val="FF0000"/>
                </a:solidFill>
                <a:latin typeface="Calibri" pitchFamily="34" charset="0"/>
              </a:rPr>
              <a:t>↑</a:t>
            </a:r>
            <a:r>
              <a:rPr lang="en-US" altLang="ja-JP" b="1">
                <a:solidFill>
                  <a:srgbClr val="FF0000"/>
                </a:solidFill>
                <a:latin typeface="Calibri" pitchFamily="34" charset="0"/>
              </a:rPr>
              <a:t>Monitoring</a:t>
            </a:r>
            <a:endParaRPr lang="ja-JP" altLang="en-US" b="1">
              <a:solidFill>
                <a:srgbClr val="FF0000"/>
              </a:solidFill>
              <a:latin typeface="Calibri" pitchFamily="34" charset="0"/>
            </a:endParaRPr>
          </a:p>
        </p:txBody>
      </p:sp>
      <p:sp>
        <p:nvSpPr>
          <p:cNvPr id="2" name="スライド番号プレースホルダー 1"/>
          <p:cNvSpPr>
            <a:spLocks noGrp="1"/>
          </p:cNvSpPr>
          <p:nvPr>
            <p:ph type="sldNum" sz="quarter" idx="12"/>
          </p:nvPr>
        </p:nvSpPr>
        <p:spPr>
          <a:xfrm>
            <a:off x="6553200" y="6448425"/>
            <a:ext cx="2133600" cy="365125"/>
          </a:xfrm>
        </p:spPr>
        <p:txBody>
          <a:bodyPr/>
          <a:lstStyle/>
          <a:p>
            <a:pPr>
              <a:defRPr/>
            </a:pPr>
            <a:r>
              <a:rPr lang="en-US" altLang="ja-JP" dirty="0"/>
              <a:t>11</a:t>
            </a:r>
            <a:endParaRPr lang="ja-JP" altLang="en-US" dirty="0"/>
          </a:p>
        </p:txBody>
      </p:sp>
      <p:sp>
        <p:nvSpPr>
          <p:cNvPr id="22" name="角丸四角形 21"/>
          <p:cNvSpPr/>
          <p:nvPr/>
        </p:nvSpPr>
        <p:spPr>
          <a:xfrm>
            <a:off x="404813" y="260350"/>
            <a:ext cx="6688137" cy="360363"/>
          </a:xfrm>
          <a:prstGeom prst="round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2000" b="1" dirty="0"/>
              <a:t>3 Special Committees in the Council for Gender Equality </a:t>
            </a:r>
          </a:p>
        </p:txBody>
      </p:sp>
      <p:cxnSp>
        <p:nvCxnSpPr>
          <p:cNvPr id="23" name="直線コネクタ 22"/>
          <p:cNvCxnSpPr>
            <a:endCxn id="24" idx="1"/>
          </p:cNvCxnSpPr>
          <p:nvPr/>
        </p:nvCxnSpPr>
        <p:spPr>
          <a:xfrm flipV="1">
            <a:off x="1584325" y="6548438"/>
            <a:ext cx="684213" cy="142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2268538" y="6369050"/>
            <a:ext cx="6191250" cy="360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b="1" dirty="0">
                <a:solidFill>
                  <a:srgbClr val="0070C0"/>
                </a:solidFill>
              </a:rPr>
              <a:t>Working Group on “Promotion of  Women” (2012.9</a:t>
            </a:r>
            <a:r>
              <a:rPr lang="ja-JP" altLang="en-US" b="1" dirty="0">
                <a:solidFill>
                  <a:srgbClr val="0070C0"/>
                </a:solidFill>
              </a:rPr>
              <a:t>～</a:t>
            </a:r>
            <a:r>
              <a:rPr lang="en-US" altLang="ja-JP" b="1" dirty="0">
                <a:solidFill>
                  <a:srgbClr val="0070C0"/>
                </a:solidFill>
              </a:rPr>
              <a:t>2012.12)</a:t>
            </a:r>
            <a:endParaRPr lang="ja-JP" altLang="en-US"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6784</TotalTime>
  <Words>5307</Words>
  <Application>Microsoft Office PowerPoint</Application>
  <PresentationFormat>On-screen Show (4:3)</PresentationFormat>
  <Paragraphs>1277</Paragraphs>
  <Slides>74</Slides>
  <Notes>5</Notes>
  <HiddenSlides>0</HiddenSlides>
  <MMClips>0</MMClips>
  <ScaleCrop>false</ScaleCrop>
  <HeadingPairs>
    <vt:vector size="8" baseType="variant">
      <vt:variant>
        <vt:lpstr>Fonts Used</vt:lpstr>
      </vt:variant>
      <vt:variant>
        <vt:i4>14</vt:i4>
      </vt:variant>
      <vt:variant>
        <vt:lpstr>Design Template</vt:lpstr>
      </vt:variant>
      <vt:variant>
        <vt:i4>13</vt:i4>
      </vt:variant>
      <vt:variant>
        <vt:lpstr>Embedded OLE Servers</vt:lpstr>
      </vt:variant>
      <vt:variant>
        <vt:i4>1</vt:i4>
      </vt:variant>
      <vt:variant>
        <vt:lpstr>Slide Titles</vt:lpstr>
      </vt:variant>
      <vt:variant>
        <vt:i4>74</vt:i4>
      </vt:variant>
    </vt:vector>
  </HeadingPairs>
  <TitlesOfParts>
    <vt:vector size="102" baseType="lpstr">
      <vt:lpstr>Calibri</vt:lpstr>
      <vt:lpstr>ＭＳ Ｐゴシック</vt:lpstr>
      <vt:lpstr>Arial</vt:lpstr>
      <vt:lpstr>Wingdings</vt:lpstr>
      <vt:lpstr>Verdana</vt:lpstr>
      <vt:lpstr>Times New Roman</vt:lpstr>
      <vt:lpstr>ＭＳ ゴシック</vt:lpstr>
      <vt:lpstr>HGPｺﾞｼｯｸE</vt:lpstr>
      <vt:lpstr>ArialMT</vt:lpstr>
      <vt:lpstr>Wingdings 2</vt:lpstr>
      <vt:lpstr>SimSun</vt:lpstr>
      <vt:lpstr>Simplified Arabic Fixed</vt:lpstr>
      <vt:lpstr>MS PMincho</vt:lpstr>
      <vt:lpstr>Berlin Sans FB Demi</vt:lpstr>
      <vt:lpstr>Office ​​テーマ</vt:lpstr>
      <vt:lpstr>1_Office ​​テーマ</vt:lpstr>
      <vt:lpstr>1_Office ​​テーマ</vt:lpstr>
      <vt:lpstr>1_Office ​​テーマ</vt:lpstr>
      <vt:lpstr>1_Office ​​テーマ</vt:lpstr>
      <vt:lpstr>1_Office ​​テーマ</vt:lpstr>
      <vt:lpstr>1_Office ​​テーマ</vt:lpstr>
      <vt:lpstr>1_Office ​​テーマ</vt:lpstr>
      <vt:lpstr>1_Office ​​テーマ</vt:lpstr>
      <vt:lpstr>1_Office ​​テーマ</vt:lpstr>
      <vt:lpstr>1_Office ​​テーマ</vt:lpstr>
      <vt:lpstr>1_Office ​​テーマ</vt:lpstr>
      <vt:lpstr>1_Office ​​テーマ</vt:lpstr>
      <vt:lpstr>ワークシート</vt:lpstr>
      <vt:lpstr>Japanese practice: role of statistics for realizing a gender-equal society</vt:lpstr>
      <vt:lpstr>Slide 2</vt:lpstr>
      <vt:lpstr>Slide 3</vt:lpstr>
      <vt:lpstr>Slide 4</vt:lpstr>
      <vt:lpstr>Slide 5</vt:lpstr>
      <vt:lpstr>Slide 6</vt:lpstr>
      <vt:lpstr>Slide 7</vt:lpstr>
      <vt:lpstr>3． Framework for the promotion of Gender Equality</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よこ</dc:creator>
  <cp:lastModifiedBy>United Nations</cp:lastModifiedBy>
  <cp:revision>273</cp:revision>
  <cp:lastPrinted>2012-10-12T09:51:33Z</cp:lastPrinted>
  <dcterms:created xsi:type="dcterms:W3CDTF">2011-07-01T01:32:10Z</dcterms:created>
  <dcterms:modified xsi:type="dcterms:W3CDTF">2013-04-25T20:01:18Z</dcterms:modified>
</cp:coreProperties>
</file>