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43"/>
  </p:handoutMasterIdLst>
  <p:sldIdLst>
    <p:sldId id="336" r:id="rId2"/>
    <p:sldId id="347" r:id="rId3"/>
    <p:sldId id="348" r:id="rId4"/>
    <p:sldId id="349" r:id="rId5"/>
    <p:sldId id="350" r:id="rId6"/>
    <p:sldId id="337" r:id="rId7"/>
    <p:sldId id="369" r:id="rId8"/>
    <p:sldId id="380" r:id="rId9"/>
    <p:sldId id="388" r:id="rId10"/>
    <p:sldId id="356" r:id="rId11"/>
    <p:sldId id="357" r:id="rId12"/>
    <p:sldId id="358" r:id="rId13"/>
    <p:sldId id="385" r:id="rId14"/>
    <p:sldId id="386" r:id="rId15"/>
    <p:sldId id="387" r:id="rId16"/>
    <p:sldId id="389" r:id="rId17"/>
    <p:sldId id="359" r:id="rId18"/>
    <p:sldId id="381" r:id="rId19"/>
    <p:sldId id="375" r:id="rId20"/>
    <p:sldId id="382" r:id="rId21"/>
    <p:sldId id="376" r:id="rId22"/>
    <p:sldId id="383" r:id="rId23"/>
    <p:sldId id="377" r:id="rId24"/>
    <p:sldId id="378" r:id="rId25"/>
    <p:sldId id="360" r:id="rId26"/>
    <p:sldId id="361" r:id="rId27"/>
    <p:sldId id="362" r:id="rId28"/>
    <p:sldId id="384" r:id="rId29"/>
    <p:sldId id="391" r:id="rId30"/>
    <p:sldId id="363" r:id="rId31"/>
    <p:sldId id="390" r:id="rId32"/>
    <p:sldId id="364" r:id="rId33"/>
    <p:sldId id="392" r:id="rId34"/>
    <p:sldId id="393" r:id="rId35"/>
    <p:sldId id="367" r:id="rId36"/>
    <p:sldId id="368" r:id="rId37"/>
    <p:sldId id="334" r:id="rId38"/>
    <p:sldId id="335" r:id="rId39"/>
    <p:sldId id="365" r:id="rId40"/>
    <p:sldId id="366" r:id="rId41"/>
    <p:sldId id="37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38" autoAdjust="0"/>
  </p:normalViewPr>
  <p:slideViewPr>
    <p:cSldViewPr>
      <p:cViewPr varScale="1">
        <p:scale>
          <a:sx n="82" d="100"/>
          <a:sy n="82" d="100"/>
        </p:scale>
        <p:origin x="-1128" y="-96"/>
      </p:cViewPr>
      <p:guideLst>
        <p:guide orient="horz" pos="2160"/>
        <p:guide pos="2880"/>
      </p:guideLst>
    </p:cSldViewPr>
  </p:slideViewPr>
  <p:outlineViewPr>
    <p:cViewPr>
      <p:scale>
        <a:sx n="33" d="100"/>
        <a:sy n="33" d="100"/>
      </p:scale>
      <p:origin x="0" y="12168"/>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F390FB9-2536-49E1-969D-5501ADC357C8}" type="datetimeFigureOut">
              <a:rPr lang="en-US" smtClean="0"/>
              <a:pPr/>
              <a:t>4/12/2013</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507AEBB-CF73-4A59-A0CE-A7515DD46A62}"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4/12/2013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4/12/2013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4/12/2013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4/12/2013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4/12/2013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4/12/2013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4/12/2013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lstStyle/>
          <a:p>
            <a:pPr algn="ctr"/>
            <a:r>
              <a:rPr lang="en-US" b="1" dirty="0" smtClean="0"/>
              <a:t>Integration of gender perspective in national statistics - India</a:t>
            </a:r>
            <a:endParaRPr lang="en-IN" b="1" dirty="0"/>
          </a:p>
        </p:txBody>
      </p:sp>
      <p:sp>
        <p:nvSpPr>
          <p:cNvPr id="3" name="Content Placeholder 2"/>
          <p:cNvSpPr>
            <a:spLocks noGrp="1"/>
          </p:cNvSpPr>
          <p:nvPr>
            <p:ph sz="quarter" idx="1"/>
          </p:nvPr>
        </p:nvSpPr>
        <p:spPr>
          <a:xfrm>
            <a:off x="457200" y="3962400"/>
            <a:ext cx="8229600" cy="2511552"/>
          </a:xfrm>
        </p:spPr>
        <p:txBody>
          <a:bodyPr>
            <a:noAutofit/>
          </a:bodyPr>
          <a:lstStyle/>
          <a:p>
            <a:pPr algn="ctr">
              <a:buNone/>
            </a:pPr>
            <a:r>
              <a:rPr lang="en-US" b="1" dirty="0" smtClean="0"/>
              <a:t>Smt. </a:t>
            </a:r>
            <a:r>
              <a:rPr lang="en-US" b="1" dirty="0" err="1" smtClean="0"/>
              <a:t>Jeyalakshmi</a:t>
            </a:r>
            <a:endParaRPr lang="en-US" b="1" dirty="0" smtClean="0"/>
          </a:p>
          <a:p>
            <a:pPr algn="ctr">
              <a:buNone/>
            </a:pPr>
            <a:r>
              <a:rPr lang="en-US" b="1" dirty="0" smtClean="0"/>
              <a:t>Additional Director General</a:t>
            </a:r>
          </a:p>
          <a:p>
            <a:pPr algn="ctr">
              <a:buNone/>
            </a:pPr>
            <a:r>
              <a:rPr lang="en-US" b="1" dirty="0" smtClean="0"/>
              <a:t>Social Statistics Division</a:t>
            </a:r>
          </a:p>
          <a:p>
            <a:pPr algn="ctr">
              <a:buNone/>
            </a:pPr>
            <a:r>
              <a:rPr lang="en-US" b="1" dirty="0" smtClean="0"/>
              <a:t>Ministry of Statistics &amp; Programme Implementation</a:t>
            </a:r>
          </a:p>
          <a:p>
            <a:pPr algn="ctr">
              <a:buNone/>
            </a:pPr>
            <a:r>
              <a:rPr lang="en-US" b="1" dirty="0" smtClean="0"/>
              <a:t>Government of India</a:t>
            </a:r>
            <a:endParaRPr lang="en-IN"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868362"/>
          </a:xfrm>
        </p:spPr>
        <p:txBody>
          <a:bodyPr>
            <a:noAutofit/>
          </a:bodyPr>
          <a:lstStyle/>
          <a:p>
            <a:pPr algn="ctr"/>
            <a:r>
              <a:rPr lang="en-US" sz="3200" dirty="0" smtClean="0"/>
              <a:t>Integration of Gender into Official Statistics - Population Census</a:t>
            </a:r>
            <a:endParaRPr lang="en-US" sz="3200" dirty="0"/>
          </a:p>
        </p:txBody>
      </p:sp>
      <p:sp>
        <p:nvSpPr>
          <p:cNvPr id="3" name="Content Placeholder 2"/>
          <p:cNvSpPr>
            <a:spLocks noGrp="1"/>
          </p:cNvSpPr>
          <p:nvPr>
            <p:ph idx="1"/>
          </p:nvPr>
        </p:nvSpPr>
        <p:spPr>
          <a:xfrm>
            <a:off x="304800" y="1676400"/>
            <a:ext cx="8458200" cy="4648200"/>
          </a:xfrm>
        </p:spPr>
        <p:txBody>
          <a:bodyPr>
            <a:normAutofit fontScale="77500" lnSpcReduction="20000"/>
          </a:bodyPr>
          <a:lstStyle/>
          <a:p>
            <a:r>
              <a:rPr lang="en-US" sz="2800" dirty="0" smtClean="0"/>
              <a:t>Population census is the total process of collecting, compiling, evaluating, analyzing and disseminating demographic, economic and social data pertaining, at a specific time, to all persons in the country. Latest year – 2011</a:t>
            </a:r>
          </a:p>
          <a:p>
            <a:endParaRPr lang="en-US" sz="1100" dirty="0" smtClean="0"/>
          </a:p>
          <a:p>
            <a:r>
              <a:rPr lang="en-US" sz="2800" dirty="0" smtClean="0"/>
              <a:t>Gender is fully integrated in the Population Census in India (male, female, other)</a:t>
            </a:r>
          </a:p>
          <a:p>
            <a:endParaRPr lang="en-US" sz="1100" dirty="0" smtClean="0"/>
          </a:p>
          <a:p>
            <a:r>
              <a:rPr lang="en-US" sz="2800" dirty="0" smtClean="0"/>
              <a:t>All the indicators made available by the Population Census provide separate values for males and females</a:t>
            </a:r>
          </a:p>
          <a:p>
            <a:endParaRPr lang="en-US" sz="1100" dirty="0" smtClean="0"/>
          </a:p>
          <a:p>
            <a:r>
              <a:rPr lang="en-US" sz="2800" dirty="0" smtClean="0"/>
              <a:t>Major indicators covered are population size, age and sex, religion, marital status, employment status, migration and household amenities like safe drinking water, sanitation, electricity, etc.</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868362"/>
          </a:xfrm>
        </p:spPr>
        <p:txBody>
          <a:bodyPr>
            <a:noAutofit/>
          </a:bodyPr>
          <a:lstStyle/>
          <a:p>
            <a:pPr algn="ctr"/>
            <a:r>
              <a:rPr lang="en-US" sz="3200" dirty="0" smtClean="0"/>
              <a:t>Integration of Gender into Official Statistics - Agriculture Census</a:t>
            </a:r>
            <a:endParaRPr lang="en-US" sz="3200" dirty="0"/>
          </a:p>
        </p:txBody>
      </p:sp>
      <p:sp>
        <p:nvSpPr>
          <p:cNvPr id="3" name="Content Placeholder 2"/>
          <p:cNvSpPr>
            <a:spLocks noGrp="1"/>
          </p:cNvSpPr>
          <p:nvPr>
            <p:ph idx="1"/>
          </p:nvPr>
        </p:nvSpPr>
        <p:spPr>
          <a:xfrm>
            <a:off x="381000" y="1676400"/>
            <a:ext cx="8229600" cy="4267200"/>
          </a:xfrm>
        </p:spPr>
        <p:txBody>
          <a:bodyPr>
            <a:noAutofit/>
          </a:bodyPr>
          <a:lstStyle/>
          <a:p>
            <a:pPr marL="274320" lvl="1">
              <a:spcBef>
                <a:spcPts val="600"/>
              </a:spcBef>
              <a:buSzPct val="70000"/>
              <a:buFont typeface="Wingdings"/>
              <a:buChar char=""/>
            </a:pPr>
            <a:r>
              <a:rPr lang="en-US" sz="2400" dirty="0" smtClean="0"/>
              <a:t>Collects information every five year on the structure of Indian agriculture – size and ownership of operational holdings, agricultural implements and inputs, and live stocks. Latest year – completed 2005-06 and partly 2010-11</a:t>
            </a:r>
          </a:p>
          <a:p>
            <a:r>
              <a:rPr lang="en-US" dirty="0" smtClean="0"/>
              <a:t>Gender stands fully integrated into the agricultural census.</a:t>
            </a:r>
          </a:p>
          <a:p>
            <a:r>
              <a:rPr lang="en-US" dirty="0" smtClean="0"/>
              <a:t>Basic unit of inquiry is operational holding which is categorized into different size classes</a:t>
            </a:r>
          </a:p>
          <a:p>
            <a:r>
              <a:rPr lang="en-US" dirty="0" smtClean="0"/>
              <a:t>Major indicators are ownership and size of operational holdings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914400"/>
          </a:xfrm>
        </p:spPr>
        <p:txBody>
          <a:bodyPr>
            <a:noAutofit/>
          </a:bodyPr>
          <a:lstStyle/>
          <a:p>
            <a:pPr algn="ctr"/>
            <a:r>
              <a:rPr lang="en-US" sz="3200" dirty="0" smtClean="0"/>
              <a:t>Integration of Gender into Official Statistics - Economic Census</a:t>
            </a:r>
            <a:endParaRPr lang="en-US" sz="3200" dirty="0"/>
          </a:p>
        </p:txBody>
      </p:sp>
      <p:sp>
        <p:nvSpPr>
          <p:cNvPr id="3" name="Content Placeholder 2"/>
          <p:cNvSpPr>
            <a:spLocks noGrp="1"/>
          </p:cNvSpPr>
          <p:nvPr>
            <p:ph idx="1"/>
          </p:nvPr>
        </p:nvSpPr>
        <p:spPr>
          <a:xfrm>
            <a:off x="381000" y="1752600"/>
            <a:ext cx="8229600" cy="4419600"/>
          </a:xfrm>
        </p:spPr>
        <p:txBody>
          <a:bodyPr>
            <a:normAutofit fontScale="92500" lnSpcReduction="10000"/>
          </a:bodyPr>
          <a:lstStyle/>
          <a:p>
            <a:r>
              <a:rPr lang="en-IN" sz="2800" dirty="0" smtClean="0"/>
              <a:t>The objective is preparation of frame of establishments leading to collection of detailed data particularly on non-agriculture sector of the economy. 2012-13 census underway</a:t>
            </a:r>
          </a:p>
          <a:p>
            <a:endParaRPr lang="en-US" sz="900" dirty="0" smtClean="0"/>
          </a:p>
          <a:p>
            <a:r>
              <a:rPr lang="en-US" sz="2800" dirty="0" smtClean="0"/>
              <a:t>The directory of establishments engaged in economic activities other than agricultural production is the expected output</a:t>
            </a:r>
          </a:p>
          <a:p>
            <a:endParaRPr lang="en-US" sz="900" dirty="0" smtClean="0"/>
          </a:p>
          <a:p>
            <a:endParaRPr lang="en-US" sz="900" dirty="0" smtClean="0"/>
          </a:p>
          <a:p>
            <a:r>
              <a:rPr lang="en-US" sz="2800" dirty="0" smtClean="0"/>
              <a:t>If the establishment is a proprietary  concern, it captures the sex of the proprietor as male, female and others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dirty="0" smtClean="0"/>
              <a:t>Integration of Gender into Official Statistics – Socio Economic and caste   Census</a:t>
            </a:r>
            <a:endParaRPr lang="en-IN" dirty="0"/>
          </a:p>
        </p:txBody>
      </p:sp>
      <p:sp>
        <p:nvSpPr>
          <p:cNvPr id="3" name="Content Placeholder 2"/>
          <p:cNvSpPr>
            <a:spLocks noGrp="1"/>
          </p:cNvSpPr>
          <p:nvPr>
            <p:ph sz="quarter" idx="1"/>
          </p:nvPr>
        </p:nvSpPr>
        <p:spPr/>
        <p:txBody>
          <a:bodyPr>
            <a:normAutofit fontScale="92500" lnSpcReduction="10000"/>
          </a:bodyPr>
          <a:lstStyle/>
          <a:p>
            <a:r>
              <a:rPr lang="en-US" dirty="0" smtClean="0"/>
              <a:t>Objective is to get count of as well as  individually identify households in poverty  in both rural and urban areas and also to get the   caste, tribe wise population counts for the different spatial categories for rural and urban areas.</a:t>
            </a:r>
          </a:p>
          <a:p>
            <a:r>
              <a:rPr lang="en-US" dirty="0" smtClean="0"/>
              <a:t>Field Work has started from mid 2011.</a:t>
            </a:r>
          </a:p>
          <a:p>
            <a:r>
              <a:rPr lang="en-US" dirty="0" smtClean="0"/>
              <a:t> </a:t>
            </a:r>
            <a:r>
              <a:rPr lang="en-US" dirty="0" smtClean="0"/>
              <a:t>Schedule </a:t>
            </a:r>
            <a:r>
              <a:rPr lang="en-US" dirty="0" smtClean="0"/>
              <a:t>has 2 parts ; one for collecting particulars of individual members while the </a:t>
            </a:r>
            <a:r>
              <a:rPr lang="en-US" dirty="0" smtClean="0"/>
              <a:t>other </a:t>
            </a:r>
            <a:r>
              <a:rPr lang="en-US" dirty="0" smtClean="0"/>
              <a:t>is for the household </a:t>
            </a:r>
          </a:p>
          <a:p>
            <a:r>
              <a:rPr lang="en-US" dirty="0" smtClean="0"/>
              <a:t>Male/ female; marital status</a:t>
            </a:r>
            <a:r>
              <a:rPr lang="en-US" dirty="0" smtClean="0"/>
              <a:t>, occupation/activity</a:t>
            </a:r>
            <a:r>
              <a:rPr lang="en-US" dirty="0" smtClean="0"/>
              <a:t>, main source of income</a:t>
            </a:r>
            <a:r>
              <a:rPr lang="en-US" dirty="0" smtClean="0"/>
              <a:t>, education </a:t>
            </a:r>
            <a:r>
              <a:rPr lang="en-US" dirty="0" smtClean="0"/>
              <a:t>level ,disability status, religion, caste, tribe are captured for individuals  while dousing, amenities and assets owned are captured </a:t>
            </a:r>
            <a:r>
              <a:rPr lang="en-US" dirty="0" smtClean="0"/>
              <a:t>household-wise</a:t>
            </a:r>
            <a:r>
              <a:rPr lang="en-US" dirty="0" smtClean="0"/>
              <a:t>. In addition, in rural area, info on land owned is collected</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dirty="0" smtClean="0"/>
              <a:t>Integration of Gender into Official Statistics – census of micro, small and medium enterprises ( reference year 2007-08)</a:t>
            </a:r>
            <a:endParaRPr lang="en-IN" sz="2400" dirty="0"/>
          </a:p>
        </p:txBody>
      </p:sp>
      <p:sp>
        <p:nvSpPr>
          <p:cNvPr id="3" name="Content Placeholder 2"/>
          <p:cNvSpPr>
            <a:spLocks noGrp="1"/>
          </p:cNvSpPr>
          <p:nvPr>
            <p:ph sz="quarter" idx="1"/>
          </p:nvPr>
        </p:nvSpPr>
        <p:spPr/>
        <p:txBody>
          <a:bodyPr>
            <a:normAutofit lnSpcReduction="10000"/>
          </a:bodyPr>
          <a:lstStyle/>
          <a:p>
            <a:r>
              <a:rPr lang="en-US" dirty="0" smtClean="0"/>
              <a:t> Creation of database for MSMEs and data for enterprises owned and or managed by women and other social categories.</a:t>
            </a:r>
          </a:p>
          <a:p>
            <a:r>
              <a:rPr lang="en-US" dirty="0" smtClean="0"/>
              <a:t>Covers registered MSME sector through complete enumeration and unregistered sector through sample survey. </a:t>
            </a:r>
          </a:p>
          <a:p>
            <a:r>
              <a:rPr lang="en-US" dirty="0" smtClean="0"/>
              <a:t>An enterprise (manufacturing or services) managed by one or more women entrepreneurs in </a:t>
            </a:r>
            <a:r>
              <a:rPr lang="en-US" dirty="0" smtClean="0"/>
              <a:t>proprietary concerns or </a:t>
            </a:r>
            <a:r>
              <a:rPr lang="en-US" dirty="0" smtClean="0"/>
              <a:t>in which she/ they jointly have a share capital of not less than 51% as partners/ shareholders/directors of private limited company/ members of cooperative society is a woman enterprise.   </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pPr algn="ctr">
              <a:buNone/>
            </a:pPr>
            <a:r>
              <a:rPr lang="en-US" dirty="0" smtClean="0"/>
              <a:t>         </a:t>
            </a:r>
            <a:r>
              <a:rPr lang="en-US" sz="3600" dirty="0" smtClean="0"/>
              <a:t>Integration of Gender into        	Official </a:t>
            </a:r>
            <a:r>
              <a:rPr lang="en-US" sz="3600" dirty="0" smtClean="0"/>
              <a:t>Statistics</a:t>
            </a:r>
            <a:endParaRPr lang="en-US" sz="3600" dirty="0" smtClean="0"/>
          </a:p>
          <a:p>
            <a:pPr algn="ctr">
              <a:buNone/>
            </a:pPr>
            <a:r>
              <a:rPr lang="en-US" sz="3600" dirty="0" smtClean="0"/>
              <a:t>           Sample Surveys</a:t>
            </a:r>
            <a:endParaRPr lang="en-IN"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543800" cy="1417638"/>
          </a:xfrm>
        </p:spPr>
        <p:txBody>
          <a:bodyPr>
            <a:normAutofit fontScale="90000"/>
          </a:bodyPr>
          <a:lstStyle/>
          <a:p>
            <a:pPr algn="ctr"/>
            <a:r>
              <a:rPr lang="en-US" sz="3200" dirty="0" smtClean="0"/>
              <a:t>Integration of Gender into Official</a:t>
            </a:r>
            <a:br>
              <a:rPr lang="en-US" sz="3200" dirty="0" smtClean="0"/>
            </a:br>
            <a:r>
              <a:rPr lang="en-US" sz="3200" dirty="0" smtClean="0"/>
              <a:t>Statistics – Sample surveys for vital statistics </a:t>
            </a:r>
            <a:endParaRPr lang="en-IN" dirty="0"/>
          </a:p>
        </p:txBody>
      </p:sp>
      <p:sp>
        <p:nvSpPr>
          <p:cNvPr id="3" name="Content Placeholder 2"/>
          <p:cNvSpPr>
            <a:spLocks noGrp="1"/>
          </p:cNvSpPr>
          <p:nvPr>
            <p:ph sz="quarter" idx="1"/>
          </p:nvPr>
        </p:nvSpPr>
        <p:spPr/>
        <p:txBody>
          <a:bodyPr>
            <a:normAutofit lnSpcReduction="10000"/>
          </a:bodyPr>
          <a:lstStyle/>
          <a:p>
            <a:r>
              <a:rPr lang="en-US" sz="2200" dirty="0" smtClean="0"/>
              <a:t>Sample Registration System (SRS) is the largest nation wide demographic survey in the country and also in the world covering about 1.5 million households and 7.35 million population. It is mandated to provide annual estimates of fertility as well as mortality indicators at the State and National level.</a:t>
            </a:r>
          </a:p>
          <a:p>
            <a:endParaRPr lang="en-US" sz="800" dirty="0" smtClean="0"/>
          </a:p>
          <a:p>
            <a:r>
              <a:rPr lang="en-US" sz="2200" dirty="0" smtClean="0"/>
              <a:t>Monthly bulletin – latest October 2012 – contains information for birth rate, death rate, IMR for 2011; Rural-Urban &amp; Male-Female breakup are given for death rate and IMR</a:t>
            </a:r>
          </a:p>
          <a:p>
            <a:endParaRPr lang="en-US" sz="900" dirty="0" smtClean="0"/>
          </a:p>
          <a:p>
            <a:r>
              <a:rPr lang="en-US" sz="2200" dirty="0" smtClean="0"/>
              <a:t>SRS also collects information on cause of death for males and females; data are tabulated under very broad categories</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9200"/>
            <a:ext cx="8839200" cy="1447800"/>
          </a:xfrm>
        </p:spPr>
        <p:txBody>
          <a:bodyPr>
            <a:noAutofit/>
          </a:bodyPr>
          <a:lstStyle/>
          <a:p>
            <a:pPr algn="ctr"/>
            <a:r>
              <a:rPr lang="en-US" sz="3200" dirty="0" smtClean="0"/>
              <a:t>Integration of Gender into Official</a:t>
            </a:r>
            <a:br>
              <a:rPr lang="en-US" sz="3200" dirty="0" smtClean="0"/>
            </a:br>
            <a:r>
              <a:rPr lang="en-US" sz="3200" dirty="0" smtClean="0"/>
              <a:t>Statistics - Sample Surveys conducted by National Sample Survey Office (NSSO)</a:t>
            </a:r>
            <a:endParaRPr lang="en-US" sz="3200" dirty="0"/>
          </a:p>
        </p:txBody>
      </p:sp>
      <p:sp>
        <p:nvSpPr>
          <p:cNvPr id="3" name="Content Placeholder 2"/>
          <p:cNvSpPr>
            <a:spLocks noGrp="1"/>
          </p:cNvSpPr>
          <p:nvPr>
            <p:ph idx="1"/>
          </p:nvPr>
        </p:nvSpPr>
        <p:spPr>
          <a:xfrm>
            <a:off x="381000" y="1600200"/>
            <a:ext cx="8229600" cy="5029200"/>
          </a:xfrm>
        </p:spPr>
        <p:txBody>
          <a:bodyPr>
            <a:normAutofit fontScale="92500"/>
          </a:bodyPr>
          <a:lstStyle/>
          <a:p>
            <a:pPr>
              <a:buSzPct val="74000"/>
              <a:buFont typeface="Courier New" pitchFamily="49" charset="0"/>
              <a:buChar char="o"/>
            </a:pPr>
            <a:r>
              <a:rPr lang="en-US" sz="2600" dirty="0" smtClean="0"/>
              <a:t>NSSO conducts large scale sample surveys including socio-economic surveys, annual survey of industries, collection of price data for rural and urban population, etc.</a:t>
            </a:r>
          </a:p>
          <a:p>
            <a:pPr>
              <a:buSzPct val="74000"/>
              <a:buFont typeface="Courier New" pitchFamily="49" charset="0"/>
              <a:buChar char="o"/>
            </a:pPr>
            <a:endParaRPr lang="en-US" sz="900" dirty="0" smtClean="0"/>
          </a:p>
          <a:p>
            <a:pPr>
              <a:buFont typeface="Courier New" pitchFamily="49" charset="0"/>
              <a:buChar char="o"/>
            </a:pPr>
            <a:r>
              <a:rPr lang="en-US" sz="2600" dirty="0" smtClean="0"/>
              <a:t>Major subjects covered are household consumer expenditure, employment and unemployment, education and health care, land and livestock holdings, debt and investment, manufacturing, trade and services in unorganized sector</a:t>
            </a:r>
          </a:p>
          <a:p>
            <a:pPr>
              <a:buFont typeface="Courier New" pitchFamily="49" charset="0"/>
              <a:buChar char="o"/>
            </a:pPr>
            <a:endParaRPr lang="en-US" sz="900" dirty="0" smtClean="0"/>
          </a:p>
          <a:p>
            <a:r>
              <a:rPr lang="en-US" sz="2600" dirty="0" smtClean="0"/>
              <a:t>The socio-economic surveys are largely integrated. Sex of the members of household are captured  The degree of integration varies as per the subject of inquiry.</a:t>
            </a:r>
          </a:p>
          <a:p>
            <a:pPr>
              <a:buNone/>
            </a:pPr>
            <a:endParaRPr lang="en-US"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10600" cy="1524000"/>
          </a:xfrm>
        </p:spPr>
        <p:txBody>
          <a:bodyPr>
            <a:noAutofit/>
          </a:bodyPr>
          <a:lstStyle/>
          <a:p>
            <a:pPr algn="ctr"/>
            <a:r>
              <a:rPr lang="en-US" sz="2800" dirty="0" smtClean="0"/>
              <a:t>Integration of Gender into Official</a:t>
            </a:r>
            <a:br>
              <a:rPr lang="en-US" sz="2800" dirty="0" smtClean="0"/>
            </a:br>
            <a:r>
              <a:rPr lang="en-US" sz="2800" dirty="0" smtClean="0"/>
              <a:t>Statistics - Sample Surveys conducted by National Sample Survey Office (NSSO)-Contd.</a:t>
            </a:r>
            <a:endParaRPr lang="en-IN" sz="2600" dirty="0"/>
          </a:p>
        </p:txBody>
      </p:sp>
      <p:sp>
        <p:nvSpPr>
          <p:cNvPr id="3" name="Content Placeholder 2"/>
          <p:cNvSpPr>
            <a:spLocks noGrp="1"/>
          </p:cNvSpPr>
          <p:nvPr>
            <p:ph sz="quarter" idx="1"/>
          </p:nvPr>
        </p:nvSpPr>
        <p:spPr>
          <a:xfrm>
            <a:off x="457200" y="1981200"/>
            <a:ext cx="7467600" cy="4492752"/>
          </a:xfrm>
        </p:spPr>
        <p:txBody>
          <a:bodyPr>
            <a:normAutofit fontScale="77500" lnSpcReduction="20000"/>
          </a:bodyPr>
          <a:lstStyle/>
          <a:p>
            <a:r>
              <a:rPr lang="en-US" sz="2700" dirty="0" smtClean="0"/>
              <a:t>Subjects like education, </a:t>
            </a:r>
            <a:r>
              <a:rPr lang="en-US" sz="2700" dirty="0" err="1" smtClean="0"/>
              <a:t>labour</a:t>
            </a:r>
            <a:r>
              <a:rPr lang="en-US" sz="2700" dirty="0" smtClean="0"/>
              <a:t> and employment are fully integrated as the details of  each  member of the household is collected. </a:t>
            </a:r>
          </a:p>
          <a:p>
            <a:endParaRPr lang="en-US" sz="900" dirty="0" smtClean="0"/>
          </a:p>
          <a:p>
            <a:r>
              <a:rPr lang="en-US" sz="2700" dirty="0" smtClean="0"/>
              <a:t>In consumption  expenditure surveys, the household is the ultimate sampling unit  and hence the survey does not provide sex-disaggregated household consumption data. Hence intra household disparities in consumption is not available. This is  important  for assessing gender discrimination within the household in consumption</a:t>
            </a:r>
          </a:p>
          <a:p>
            <a:endParaRPr lang="en-US" sz="900" dirty="0" smtClean="0"/>
          </a:p>
          <a:p>
            <a:r>
              <a:rPr lang="en-US" sz="2700" dirty="0" smtClean="0"/>
              <a:t>As the poverty estimates are based on consumption surveys, sex-disaggregated data for population below poverty line is not available.</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00" y="152400"/>
            <a:ext cx="8280000" cy="1143000"/>
          </a:xfrm>
        </p:spPr>
        <p:txBody>
          <a:bodyPr>
            <a:normAutofit/>
          </a:bodyPr>
          <a:lstStyle/>
          <a:p>
            <a:pPr algn="ctr"/>
            <a:r>
              <a:rPr lang="en-US" dirty="0" smtClean="0"/>
              <a:t>NSSO 70</a:t>
            </a:r>
            <a:r>
              <a:rPr lang="en-US" baseline="30000" dirty="0" smtClean="0"/>
              <a:t>th</a:t>
            </a:r>
            <a:r>
              <a:rPr lang="en-US" dirty="0" smtClean="0"/>
              <a:t> Round- Socio Economic Survey (Jan.2013 – Dec. 2013)</a:t>
            </a:r>
            <a:endParaRPr lang="en-IN" dirty="0"/>
          </a:p>
        </p:txBody>
      </p:sp>
      <p:sp>
        <p:nvSpPr>
          <p:cNvPr id="3" name="Content Placeholder 2"/>
          <p:cNvSpPr>
            <a:spLocks noGrp="1"/>
          </p:cNvSpPr>
          <p:nvPr>
            <p:ph sz="quarter" idx="1"/>
          </p:nvPr>
        </p:nvSpPr>
        <p:spPr>
          <a:xfrm>
            <a:off x="457200" y="1600200"/>
            <a:ext cx="8077200" cy="4873752"/>
          </a:xfrm>
        </p:spPr>
        <p:txBody>
          <a:bodyPr>
            <a:normAutofit fontScale="92500"/>
          </a:bodyPr>
          <a:lstStyle/>
          <a:p>
            <a:pPr algn="just"/>
            <a:r>
              <a:rPr lang="en-US" dirty="0" smtClean="0"/>
              <a:t>Land and Livestock holdings</a:t>
            </a:r>
          </a:p>
          <a:p>
            <a:pPr algn="just"/>
            <a:endParaRPr lang="en-US" sz="900" dirty="0" smtClean="0"/>
          </a:p>
          <a:p>
            <a:pPr algn="just"/>
            <a:r>
              <a:rPr lang="en-US" dirty="0" smtClean="0"/>
              <a:t>Debt &amp; Investment survey</a:t>
            </a:r>
          </a:p>
          <a:p>
            <a:pPr lvl="1" algn="just"/>
            <a:r>
              <a:rPr lang="en-US" dirty="0" smtClean="0"/>
              <a:t>Investment- share, debenture</a:t>
            </a:r>
          </a:p>
          <a:p>
            <a:pPr lvl="1" algn="just"/>
            <a:r>
              <a:rPr lang="en-US" dirty="0" smtClean="0"/>
              <a:t>Debt- Cash loan, Kind loan</a:t>
            </a:r>
          </a:p>
          <a:p>
            <a:pPr lvl="1" algn="just"/>
            <a:endParaRPr lang="en-US" sz="900" dirty="0" smtClean="0"/>
          </a:p>
          <a:p>
            <a:pPr algn="just"/>
            <a:r>
              <a:rPr lang="en-US" dirty="0" smtClean="0"/>
              <a:t>Situation Assessment Survey of Agricultural Households</a:t>
            </a:r>
          </a:p>
          <a:p>
            <a:pPr lvl="1" algn="just"/>
            <a:r>
              <a:rPr lang="en-US" dirty="0" smtClean="0"/>
              <a:t>Situation Assessment-  crops produce, disposition of  crops produce, inputs &amp; expenses for crop production, output on foaming of animals, loans payable by households</a:t>
            </a:r>
          </a:p>
          <a:p>
            <a:pPr lvl="1" algn="just"/>
            <a:endParaRPr lang="en-US" sz="900" dirty="0" smtClean="0"/>
          </a:p>
          <a:p>
            <a:pPr algn="just"/>
            <a:r>
              <a:rPr lang="en-US" dirty="0" smtClean="0"/>
              <a:t>Demographic particulars of Households Members and relation to head of household is  captured</a:t>
            </a:r>
          </a:p>
          <a:p>
            <a:pPr algn="just"/>
            <a:endParaRPr lang="en-US" sz="900" dirty="0" smtClean="0"/>
          </a:p>
          <a:p>
            <a:pPr algn="just"/>
            <a:r>
              <a:rPr lang="en-US" dirty="0" smtClean="0"/>
              <a:t>Households can be categorized male or female headed.</a:t>
            </a:r>
          </a:p>
          <a:p>
            <a:pPr algn="just"/>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127600" cy="864000"/>
          </a:xfrm>
        </p:spPr>
        <p:txBody>
          <a:bodyPr>
            <a:noAutofit/>
          </a:bodyPr>
          <a:lstStyle/>
          <a:p>
            <a:pPr algn="ctr"/>
            <a:r>
              <a:rPr lang="en-US" sz="3200" b="1" dirty="0"/>
              <a:t>A </a:t>
            </a:r>
            <a:r>
              <a:rPr lang="en-US" sz="3200" b="1" dirty="0" smtClean="0"/>
              <a:t>Brief Overview </a:t>
            </a:r>
            <a:r>
              <a:rPr lang="en-US" sz="3200" b="1" dirty="0"/>
              <a:t>of </a:t>
            </a:r>
            <a:r>
              <a:rPr lang="en-US" sz="3200" b="1" dirty="0" smtClean="0"/>
              <a:t>the</a:t>
            </a:r>
            <a:br>
              <a:rPr lang="en-US" sz="3200" b="1" dirty="0" smtClean="0"/>
            </a:br>
            <a:r>
              <a:rPr lang="en-US" sz="3200" b="1" dirty="0" smtClean="0"/>
              <a:t>Indian </a:t>
            </a:r>
            <a:r>
              <a:rPr lang="en-US" sz="3200" b="1" dirty="0"/>
              <a:t>Statistical System</a:t>
            </a:r>
            <a:endParaRPr lang="en-US" sz="3200" dirty="0"/>
          </a:p>
        </p:txBody>
      </p:sp>
      <p:sp>
        <p:nvSpPr>
          <p:cNvPr id="3" name="Content Placeholder 2"/>
          <p:cNvSpPr>
            <a:spLocks noGrp="1"/>
          </p:cNvSpPr>
          <p:nvPr>
            <p:ph idx="1"/>
          </p:nvPr>
        </p:nvSpPr>
        <p:spPr>
          <a:xfrm>
            <a:off x="457200" y="1524000"/>
            <a:ext cx="8229600" cy="4876800"/>
          </a:xfrm>
        </p:spPr>
        <p:txBody>
          <a:bodyPr>
            <a:normAutofit/>
          </a:bodyPr>
          <a:lstStyle/>
          <a:p>
            <a:pPr>
              <a:buNone/>
            </a:pPr>
            <a:r>
              <a:rPr lang="en-US" b="1" dirty="0"/>
              <a:t>Constitutional </a:t>
            </a:r>
            <a:r>
              <a:rPr lang="en-US" b="1" dirty="0" smtClean="0"/>
              <a:t>Provisions</a:t>
            </a:r>
          </a:p>
          <a:p>
            <a:pPr>
              <a:buNone/>
            </a:pPr>
            <a:endParaRPr lang="en-US" sz="800" dirty="0"/>
          </a:p>
          <a:p>
            <a:r>
              <a:rPr lang="en-US" dirty="0"/>
              <a:t>India has a federal structure of </a:t>
            </a:r>
            <a:r>
              <a:rPr lang="en-US" dirty="0" smtClean="0"/>
              <a:t>Government</a:t>
            </a:r>
          </a:p>
          <a:p>
            <a:endParaRPr lang="en-US" sz="800" dirty="0" smtClean="0"/>
          </a:p>
          <a:p>
            <a:r>
              <a:rPr lang="en-US" dirty="0" smtClean="0"/>
              <a:t>The </a:t>
            </a:r>
            <a:r>
              <a:rPr lang="en-US" dirty="0"/>
              <a:t>Indian Statistical System functions within the overall administrative set up of the </a:t>
            </a:r>
            <a:r>
              <a:rPr lang="en-US" dirty="0" smtClean="0"/>
              <a:t>country</a:t>
            </a:r>
          </a:p>
          <a:p>
            <a:endParaRPr lang="en-US" sz="800" dirty="0" smtClean="0"/>
          </a:p>
          <a:p>
            <a:r>
              <a:rPr lang="en-US" dirty="0" smtClean="0"/>
              <a:t>The </a:t>
            </a:r>
            <a:r>
              <a:rPr lang="en-US" dirty="0"/>
              <a:t>division of responsibility for administration between the Union Government and the State Governments is on the basis of three-fold classification of all subjects, namely, the Union List, the State List, and the Concurrent </a:t>
            </a:r>
            <a:r>
              <a:rPr lang="en-US" dirty="0" smtClean="0"/>
              <a:t>List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pPr algn="ctr"/>
            <a:r>
              <a:rPr lang="en-US" dirty="0" smtClean="0"/>
              <a:t>NSSO 70</a:t>
            </a:r>
            <a:r>
              <a:rPr lang="en-US" baseline="30000" dirty="0" smtClean="0"/>
              <a:t>th</a:t>
            </a:r>
            <a:r>
              <a:rPr lang="en-US" dirty="0" smtClean="0"/>
              <a:t> Round- Socio Economic Survey (Jan.2013 – Dec. 2013) - Contd.</a:t>
            </a:r>
            <a:endParaRPr lang="en-IN" dirty="0"/>
          </a:p>
        </p:txBody>
      </p:sp>
      <p:sp>
        <p:nvSpPr>
          <p:cNvPr id="3" name="Content Placeholder 2"/>
          <p:cNvSpPr>
            <a:spLocks noGrp="1"/>
          </p:cNvSpPr>
          <p:nvPr>
            <p:ph sz="quarter" idx="1"/>
          </p:nvPr>
        </p:nvSpPr>
        <p:spPr>
          <a:xfrm>
            <a:off x="457200" y="1600200"/>
            <a:ext cx="8001000" cy="4873752"/>
          </a:xfrm>
        </p:spPr>
        <p:txBody>
          <a:bodyPr>
            <a:normAutofit/>
          </a:bodyPr>
          <a:lstStyle/>
          <a:p>
            <a:pPr algn="just"/>
            <a:r>
              <a:rPr lang="en-US" dirty="0" smtClean="0"/>
              <a:t>Particulars of  Operational Holding held by women headed households  can be generated</a:t>
            </a:r>
          </a:p>
          <a:p>
            <a:pPr algn="just"/>
            <a:endParaRPr lang="en-US" sz="800" dirty="0" smtClean="0"/>
          </a:p>
          <a:p>
            <a:pPr algn="just"/>
            <a:r>
              <a:rPr lang="en-US" dirty="0" smtClean="0"/>
              <a:t>Similar in the case of livestock holding</a:t>
            </a:r>
          </a:p>
          <a:p>
            <a:pPr algn="just"/>
            <a:endParaRPr lang="en-US" sz="800" dirty="0" smtClean="0"/>
          </a:p>
          <a:p>
            <a:pPr algn="just"/>
            <a:r>
              <a:rPr lang="en-US" dirty="0" smtClean="0"/>
              <a:t>Religion as well as social groups covered</a:t>
            </a:r>
          </a:p>
          <a:p>
            <a:pPr algn="just"/>
            <a:endParaRPr lang="en-US" sz="800" dirty="0" smtClean="0"/>
          </a:p>
          <a:p>
            <a:pPr algn="just"/>
            <a:r>
              <a:rPr lang="en-US" dirty="0" smtClean="0"/>
              <a:t>Religion: Hinduism, Islam, Christianity, Sikhism, Jainism, Buddhism, Zoroastrianism and others</a:t>
            </a:r>
          </a:p>
          <a:p>
            <a:pPr algn="just"/>
            <a:endParaRPr lang="en-US" sz="800" dirty="0" smtClean="0"/>
          </a:p>
          <a:p>
            <a:pPr algn="just"/>
            <a:r>
              <a:rPr lang="en-US" dirty="0" smtClean="0"/>
              <a:t>Social groups: Scheduled caste, Scheduled Tribe, other backward Classes and others</a:t>
            </a:r>
          </a:p>
          <a:p>
            <a:pPr algn="just"/>
            <a:endParaRPr lang="en-US" sz="900" dirty="0" smtClean="0"/>
          </a:p>
          <a:p>
            <a:pPr algn="just"/>
            <a:r>
              <a:rPr lang="en-US" dirty="0" smtClean="0"/>
              <a:t>Field survey currently  going on</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a:xfrm>
            <a:off x="533400" y="152400"/>
            <a:ext cx="7620000" cy="1066800"/>
          </a:xfrm>
          <a:prstGeom prst="rect">
            <a:avLst/>
          </a:prstGeom>
        </p:spPr>
        <p:txBody>
          <a:bodyPr vert="horz" anchor="b">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000" i="0" u="none" strike="noStrike" kern="1200" cap="small" spc="0" normalizeH="0" baseline="0" noProof="0" dirty="0" smtClean="0">
                <a:ln>
                  <a:noFill/>
                </a:ln>
                <a:solidFill>
                  <a:schemeClr val="tx2"/>
                </a:solidFill>
                <a:effectLst/>
                <a:uLnTx/>
                <a:uFillTx/>
                <a:latin typeface="+mj-lt"/>
                <a:ea typeface="+mj-ea"/>
                <a:cs typeface="+mj-cs"/>
              </a:rPr>
              <a:t>NSSO 69</a:t>
            </a:r>
            <a:r>
              <a:rPr kumimoji="0" lang="en-US" sz="3000" i="0" u="none" strike="noStrike" kern="1200" cap="small" spc="0" normalizeH="0" baseline="30000" noProof="0" dirty="0" smtClean="0">
                <a:ln>
                  <a:noFill/>
                </a:ln>
                <a:solidFill>
                  <a:schemeClr val="tx2"/>
                </a:solidFill>
                <a:effectLst/>
                <a:uLnTx/>
                <a:uFillTx/>
                <a:latin typeface="+mj-lt"/>
                <a:ea typeface="+mj-ea"/>
                <a:cs typeface="+mj-cs"/>
              </a:rPr>
              <a:t>th</a:t>
            </a:r>
            <a:r>
              <a:rPr kumimoji="0" lang="en-US" sz="3000" i="0" u="none" strike="noStrike" kern="1200" cap="small" spc="0" normalizeH="0" baseline="0" noProof="0" dirty="0" smtClean="0">
                <a:ln>
                  <a:noFill/>
                </a:ln>
                <a:solidFill>
                  <a:schemeClr val="tx2"/>
                </a:solidFill>
                <a:effectLst/>
                <a:uLnTx/>
                <a:uFillTx/>
                <a:latin typeface="+mj-lt"/>
                <a:ea typeface="+mj-ea"/>
                <a:cs typeface="+mj-cs"/>
              </a:rPr>
              <a:t> Round- (July 2012-December</a:t>
            </a:r>
            <a:r>
              <a:rPr kumimoji="0" lang="en-US" sz="3000" i="0" u="none" strike="noStrike" kern="1200" cap="small" spc="0" normalizeH="0" noProof="0" dirty="0" smtClean="0">
                <a:ln>
                  <a:noFill/>
                </a:ln>
                <a:solidFill>
                  <a:schemeClr val="tx2"/>
                </a:solidFill>
                <a:effectLst/>
                <a:uLnTx/>
                <a:uFillTx/>
                <a:latin typeface="+mj-lt"/>
                <a:ea typeface="+mj-ea"/>
                <a:cs typeface="+mj-cs"/>
              </a:rPr>
              <a:t> </a:t>
            </a:r>
            <a:r>
              <a:rPr kumimoji="0" lang="en-US" sz="3000" i="0" u="none" strike="noStrike" kern="1200" cap="small" spc="0" normalizeH="0" baseline="0" noProof="0" dirty="0" smtClean="0">
                <a:ln>
                  <a:noFill/>
                </a:ln>
                <a:solidFill>
                  <a:schemeClr val="tx2"/>
                </a:solidFill>
                <a:effectLst/>
                <a:uLnTx/>
                <a:uFillTx/>
                <a:latin typeface="+mj-lt"/>
                <a:ea typeface="+mj-ea"/>
                <a:cs typeface="+mj-cs"/>
              </a:rPr>
              <a:t> 2012)</a:t>
            </a:r>
            <a:endParaRPr kumimoji="0" lang="en-IN" sz="3000" i="0" u="none" strike="noStrike" kern="1200" cap="small" spc="0" normalizeH="0" baseline="0" noProof="0" dirty="0">
              <a:ln>
                <a:noFill/>
              </a:ln>
              <a:solidFill>
                <a:schemeClr val="tx2"/>
              </a:solidFill>
              <a:effectLst/>
              <a:uLnTx/>
              <a:uFillTx/>
              <a:latin typeface="+mj-lt"/>
              <a:ea typeface="+mj-ea"/>
              <a:cs typeface="+mj-cs"/>
            </a:endParaRPr>
          </a:p>
        </p:txBody>
      </p:sp>
      <p:sp>
        <p:nvSpPr>
          <p:cNvPr id="14" name="Content Placeholder 2"/>
          <p:cNvSpPr txBox="1">
            <a:spLocks/>
          </p:cNvSpPr>
          <p:nvPr/>
        </p:nvSpPr>
        <p:spPr>
          <a:xfrm>
            <a:off x="609600" y="2057400"/>
            <a:ext cx="7467600" cy="3352800"/>
          </a:xfrm>
          <a:prstGeom prst="rect">
            <a:avLst/>
          </a:prstGeom>
        </p:spPr>
        <p:txBody>
          <a:bodyPr vert="horz">
            <a:normAutofit/>
          </a:bodyPr>
          <a:lstStyle/>
          <a:p>
            <a:pPr marL="274320" lvl="0" indent="-274320">
              <a:spcBef>
                <a:spcPts val="600"/>
              </a:spcBef>
              <a:buClr>
                <a:schemeClr val="accent1"/>
              </a:buClr>
              <a:buSzPct val="70000"/>
              <a:buFont typeface="Wingdings"/>
              <a:buChar char=""/>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Drinking water,</a:t>
            </a:r>
            <a:r>
              <a:rPr kumimoji="0" lang="en-US" sz="2400" b="0" i="0" u="none" strike="noStrike" kern="1200" cap="none" spc="0" normalizeH="0" noProof="0" dirty="0" smtClean="0">
                <a:ln>
                  <a:noFill/>
                </a:ln>
                <a:solidFill>
                  <a:schemeClr val="tx1"/>
                </a:solidFill>
                <a:effectLst/>
                <a:uLnTx/>
                <a:uFillTx/>
                <a:latin typeface="+mn-lt"/>
                <a:ea typeface="+mn-ea"/>
                <a:cs typeface="+mn-cs"/>
              </a:rPr>
              <a:t> Sanitation, Hygiene, Housing condition and Urban Slum</a:t>
            </a:r>
          </a:p>
          <a:p>
            <a:pPr marL="274320" lvl="0" indent="-274320">
              <a:spcBef>
                <a:spcPts val="600"/>
              </a:spcBef>
              <a:buClr>
                <a:schemeClr val="accent1"/>
              </a:buClr>
              <a:buSzPct val="70000"/>
              <a:buFont typeface="Wingdings"/>
              <a:buChar char=""/>
              <a:defRPr/>
            </a:pPr>
            <a:endParaRPr kumimoji="0" lang="en-US" sz="2400" b="0" i="0" u="none" strike="noStrike" kern="1200" cap="none" spc="0" normalizeH="0" noProof="0" dirty="0" smtClean="0">
              <a:ln>
                <a:noFill/>
              </a:ln>
              <a:solidFill>
                <a:schemeClr val="tx1"/>
              </a:solidFill>
              <a:effectLst/>
              <a:uLnTx/>
              <a:uFillTx/>
              <a:latin typeface="+mn-lt"/>
              <a:ea typeface="+mn-ea"/>
              <a:cs typeface="+mn-cs"/>
            </a:endParaRPr>
          </a:p>
          <a:p>
            <a:pPr marL="274320" lvl="0" indent="-274320">
              <a:spcBef>
                <a:spcPts val="600"/>
              </a:spcBef>
              <a:buClr>
                <a:schemeClr val="accent1"/>
              </a:buClr>
              <a:buSzPct val="70000"/>
              <a:buFont typeface="Wingdings"/>
              <a:buChar char=""/>
              <a:defRPr/>
            </a:pPr>
            <a:r>
              <a:rPr lang="en-US" sz="2400" baseline="0" dirty="0" smtClean="0"/>
              <a:t>Ultimate Sample Unit is Household</a:t>
            </a:r>
          </a:p>
          <a:p>
            <a:pPr marL="274320" lvl="0" indent="-274320">
              <a:spcBef>
                <a:spcPts val="600"/>
              </a:spcBef>
              <a:buClr>
                <a:schemeClr val="accent1"/>
              </a:buClr>
              <a:buSzPct val="70000"/>
              <a:buFont typeface="Wingdings"/>
              <a:buChar char=""/>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Sex of head</a:t>
            </a:r>
            <a:r>
              <a:rPr kumimoji="0" lang="en-US" sz="2400" b="0" i="0" u="none" strike="noStrike" kern="1200" cap="none" spc="0" normalizeH="0" noProof="0" dirty="0" smtClean="0">
                <a:ln>
                  <a:noFill/>
                </a:ln>
                <a:solidFill>
                  <a:schemeClr val="tx1"/>
                </a:solidFill>
                <a:effectLst/>
                <a:uLnTx/>
                <a:uFillTx/>
                <a:latin typeface="+mn-lt"/>
                <a:ea typeface="+mn-ea"/>
                <a:cs typeface="+mn-cs"/>
              </a:rPr>
              <a:t> of the household as well as members is recorded</a:t>
            </a:r>
            <a:r>
              <a:rPr lang="en-US" sz="2400" dirty="0" smtClean="0"/>
              <a:t> </a:t>
            </a:r>
            <a:r>
              <a:rPr kumimoji="0" lang="en-US" sz="2400" b="0" i="0" u="none" strike="noStrike" kern="1200" cap="none" spc="0" normalizeH="0" noProof="0" dirty="0" smtClean="0">
                <a:ln>
                  <a:noFill/>
                </a:ln>
                <a:solidFill>
                  <a:schemeClr val="tx1"/>
                </a:solidFill>
                <a:effectLst/>
                <a:uLnTx/>
                <a:uFillTx/>
                <a:latin typeface="+mn-lt"/>
                <a:ea typeface="+mn-ea"/>
                <a:cs typeface="+mn-cs"/>
              </a:rPr>
              <a:t> </a:t>
            </a:r>
            <a:endParaRPr kumimoji="0" lang="en-IN"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53400" cy="914400"/>
          </a:xfrm>
        </p:spPr>
        <p:txBody>
          <a:bodyPr anchor="t" anchorCtr="0"/>
          <a:lstStyle/>
          <a:p>
            <a:r>
              <a:rPr lang="en-US" dirty="0" smtClean="0"/>
              <a:t>NSSO 68</a:t>
            </a:r>
            <a:r>
              <a:rPr lang="en-US" baseline="30000" dirty="0" smtClean="0"/>
              <a:t>th</a:t>
            </a:r>
            <a:r>
              <a:rPr lang="en-US" dirty="0" smtClean="0"/>
              <a:t> Round- (July 2011 - June 2012)</a:t>
            </a:r>
            <a:endParaRPr lang="en-IN" dirty="0"/>
          </a:p>
        </p:txBody>
      </p:sp>
      <p:sp>
        <p:nvSpPr>
          <p:cNvPr id="3" name="Content Placeholder 2"/>
          <p:cNvSpPr>
            <a:spLocks noGrp="1"/>
          </p:cNvSpPr>
          <p:nvPr>
            <p:ph sz="quarter" idx="1"/>
          </p:nvPr>
        </p:nvSpPr>
        <p:spPr>
          <a:xfrm>
            <a:off x="457200" y="1905000"/>
            <a:ext cx="7848600" cy="4267200"/>
          </a:xfrm>
        </p:spPr>
        <p:txBody>
          <a:bodyPr>
            <a:normAutofit lnSpcReduction="10000"/>
          </a:bodyPr>
          <a:lstStyle/>
          <a:p>
            <a:pPr lvl="0">
              <a:defRPr/>
            </a:pPr>
            <a:r>
              <a:rPr lang="en-US" dirty="0" smtClean="0"/>
              <a:t>Employment &amp; Unemployment and Consumer Expenditure</a:t>
            </a:r>
          </a:p>
          <a:p>
            <a:pPr lvl="0">
              <a:defRPr/>
            </a:pPr>
            <a:endParaRPr lang="en-US" dirty="0" smtClean="0"/>
          </a:p>
          <a:p>
            <a:pPr lvl="0">
              <a:defRPr/>
            </a:pPr>
            <a:r>
              <a:rPr lang="en-US" dirty="0" smtClean="0"/>
              <a:t>Repeat of 66</a:t>
            </a:r>
            <a:r>
              <a:rPr lang="en-US" baseline="30000" dirty="0" smtClean="0"/>
              <a:t>th</a:t>
            </a:r>
            <a:r>
              <a:rPr lang="en-US" dirty="0" smtClean="0"/>
              <a:t> Round</a:t>
            </a:r>
          </a:p>
          <a:p>
            <a:pPr lvl="0">
              <a:defRPr/>
            </a:pPr>
            <a:endParaRPr lang="en-US" dirty="0" smtClean="0"/>
          </a:p>
          <a:p>
            <a:pPr lvl="0">
              <a:defRPr/>
            </a:pPr>
            <a:r>
              <a:rPr lang="en-US" dirty="0" smtClean="0"/>
              <a:t>Sex of head of the household and all members are  recorded</a:t>
            </a:r>
          </a:p>
          <a:p>
            <a:pPr lvl="0">
              <a:defRPr/>
            </a:pPr>
            <a:endParaRPr lang="en-US" dirty="0" smtClean="0"/>
          </a:p>
          <a:p>
            <a:pPr lvl="0">
              <a:defRPr/>
            </a:pPr>
            <a:r>
              <a:rPr lang="en-US" dirty="0" smtClean="0"/>
              <a:t>Employment-unemployment details are collected member-wise  whereas consumption expenditure is collected household-wise</a:t>
            </a:r>
            <a:endParaRPr lang="en-IN" dirty="0" smtClean="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533400" y="1371600"/>
            <a:ext cx="7772400" cy="251460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Unincorporated</a:t>
            </a:r>
            <a:r>
              <a:rPr kumimoji="0" lang="en-US" sz="2400" b="0" i="0" u="none" strike="noStrike" kern="1200" cap="none" spc="0" normalizeH="0" noProof="0" dirty="0" smtClean="0">
                <a:ln>
                  <a:noFill/>
                </a:ln>
                <a:solidFill>
                  <a:schemeClr val="tx1"/>
                </a:solidFill>
                <a:effectLst/>
                <a:uLnTx/>
                <a:uFillTx/>
                <a:latin typeface="+mn-lt"/>
                <a:ea typeface="+mn-ea"/>
                <a:cs typeface="+mn-cs"/>
              </a:rPr>
              <a:t> Non Agricultural Enterprises (Excluding Construction)</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Ownership of the enterprises are recorded as male/female for the private proprietary enterprises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All employment particulars are recorded separately for male/female</a:t>
            </a:r>
            <a:endParaRPr kumimoji="0" lang="en-IN"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le 1"/>
          <p:cNvSpPr txBox="1">
            <a:spLocks/>
          </p:cNvSpPr>
          <p:nvPr/>
        </p:nvSpPr>
        <p:spPr>
          <a:xfrm>
            <a:off x="533400" y="457200"/>
            <a:ext cx="8153400" cy="609600"/>
          </a:xfrm>
          <a:prstGeom prst="rect">
            <a:avLst/>
          </a:prstGeom>
        </p:spPr>
        <p:txBody>
          <a:bodyPr vert="horz" anchor="t" anchorCtr="0">
            <a:normAutofit fontScale="97500"/>
          </a:bodyPr>
          <a:lstStyle/>
          <a:p>
            <a:pPr lvl="0">
              <a:spcBef>
                <a:spcPct val="0"/>
              </a:spcBef>
              <a:defRPr/>
            </a:pPr>
            <a:r>
              <a:rPr kumimoji="0" lang="en-US" sz="3000" b="1" i="0" u="none" strike="noStrike" kern="1200" cap="small" spc="0" normalizeH="0" baseline="0" noProof="0" dirty="0" smtClean="0">
                <a:ln>
                  <a:noFill/>
                </a:ln>
                <a:solidFill>
                  <a:schemeClr val="tx2"/>
                </a:solidFill>
                <a:effectLst/>
                <a:uLnTx/>
                <a:uFillTx/>
                <a:latin typeface="+mj-lt"/>
                <a:ea typeface="+mj-ea"/>
                <a:cs typeface="+mj-cs"/>
              </a:rPr>
              <a:t>NSSO 67</a:t>
            </a:r>
            <a:r>
              <a:rPr kumimoji="0" lang="en-US" sz="3000" b="1" i="0" u="none" strike="noStrike" kern="1200" cap="small" spc="0" normalizeH="0" baseline="30000" noProof="0" dirty="0" smtClean="0">
                <a:ln>
                  <a:noFill/>
                </a:ln>
                <a:solidFill>
                  <a:schemeClr val="tx2"/>
                </a:solidFill>
                <a:effectLst/>
                <a:uLnTx/>
                <a:uFillTx/>
                <a:latin typeface="+mj-lt"/>
                <a:ea typeface="+mj-ea"/>
                <a:cs typeface="+mj-cs"/>
              </a:rPr>
              <a:t>th</a:t>
            </a:r>
            <a:r>
              <a:rPr kumimoji="0" lang="en-US" sz="3000" b="1" i="0" u="none" strike="noStrike" kern="1200" cap="small" spc="0" normalizeH="0" baseline="0" noProof="0" dirty="0" smtClean="0">
                <a:ln>
                  <a:noFill/>
                </a:ln>
                <a:solidFill>
                  <a:schemeClr val="tx2"/>
                </a:solidFill>
                <a:effectLst/>
                <a:uLnTx/>
                <a:uFillTx/>
                <a:latin typeface="+mj-lt"/>
                <a:ea typeface="+mj-ea"/>
                <a:cs typeface="+mj-cs"/>
              </a:rPr>
              <a:t> </a:t>
            </a:r>
            <a:r>
              <a:rPr lang="en-US" sz="3000" b="1" cap="small" dirty="0" smtClean="0">
                <a:solidFill>
                  <a:schemeClr val="tx2"/>
                </a:solidFill>
              </a:rPr>
              <a:t>Round- </a:t>
            </a:r>
            <a:r>
              <a:rPr kumimoji="0" lang="en-US" sz="3000" b="1" i="0" u="none" strike="noStrike" kern="1200" cap="small" spc="0" normalizeH="0" baseline="0" noProof="0" dirty="0" smtClean="0">
                <a:ln>
                  <a:noFill/>
                </a:ln>
                <a:solidFill>
                  <a:schemeClr val="tx2"/>
                </a:solidFill>
                <a:effectLst/>
                <a:uLnTx/>
                <a:uFillTx/>
                <a:latin typeface="+mj-lt"/>
                <a:ea typeface="+mj-ea"/>
                <a:cs typeface="+mj-cs"/>
              </a:rPr>
              <a:t>(July 2010-June 2011)</a:t>
            </a:r>
            <a:endParaRPr kumimoji="0" lang="en-IN" sz="3000" b="1" i="0" u="none" strike="noStrike" kern="1200" cap="small" spc="0" normalizeH="0" baseline="0" noProof="0" dirty="0">
              <a:ln>
                <a:noFill/>
              </a:ln>
              <a:solidFill>
                <a:schemeClr val="tx2"/>
              </a:solidFill>
              <a:effectLst/>
              <a:uLnTx/>
              <a:uFillTx/>
              <a:latin typeface="+mj-lt"/>
              <a:ea typeface="+mj-ea"/>
              <a:cs typeface="+mj-cs"/>
            </a:endParaRPr>
          </a:p>
        </p:txBody>
      </p:sp>
      <p:sp>
        <p:nvSpPr>
          <p:cNvPr id="6" name="TextBox 5"/>
          <p:cNvSpPr txBox="1"/>
          <p:nvPr/>
        </p:nvSpPr>
        <p:spPr>
          <a:xfrm>
            <a:off x="609600" y="3962400"/>
            <a:ext cx="8001000" cy="523220"/>
          </a:xfrm>
          <a:prstGeom prst="rect">
            <a:avLst/>
          </a:prstGeom>
          <a:noFill/>
        </p:spPr>
        <p:txBody>
          <a:bodyPr wrap="square" rtlCol="0">
            <a:spAutoFit/>
          </a:bodyPr>
          <a:lstStyle/>
          <a:p>
            <a:pPr lvl="0">
              <a:spcBef>
                <a:spcPct val="0"/>
              </a:spcBef>
              <a:defRPr/>
            </a:pPr>
            <a:r>
              <a:rPr lang="en-US" sz="2800" b="1" cap="small" dirty="0" smtClean="0">
                <a:solidFill>
                  <a:schemeClr val="tx2"/>
                </a:solidFill>
              </a:rPr>
              <a:t>NSSO 66</a:t>
            </a:r>
            <a:r>
              <a:rPr lang="en-US" sz="2800" b="1" cap="small" baseline="30000" dirty="0" smtClean="0">
                <a:solidFill>
                  <a:schemeClr val="tx2"/>
                </a:solidFill>
              </a:rPr>
              <a:t>th</a:t>
            </a:r>
            <a:r>
              <a:rPr lang="en-US" sz="2800" b="1" cap="small" dirty="0" smtClean="0">
                <a:solidFill>
                  <a:schemeClr val="tx2"/>
                </a:solidFill>
              </a:rPr>
              <a:t> Round- (July 2009-June 2010)</a:t>
            </a:r>
            <a:endParaRPr lang="en-IN" sz="2800" b="1" cap="small" dirty="0">
              <a:solidFill>
                <a:schemeClr val="tx2"/>
              </a:solidFill>
            </a:endParaRPr>
          </a:p>
        </p:txBody>
      </p:sp>
      <p:sp>
        <p:nvSpPr>
          <p:cNvPr id="10" name="TextBox 9"/>
          <p:cNvSpPr txBox="1"/>
          <p:nvPr/>
        </p:nvSpPr>
        <p:spPr>
          <a:xfrm>
            <a:off x="990600" y="4724400"/>
            <a:ext cx="6324600" cy="369332"/>
          </a:xfrm>
          <a:prstGeom prst="rect">
            <a:avLst/>
          </a:prstGeom>
          <a:noFill/>
        </p:spPr>
        <p:txBody>
          <a:bodyPr wrap="square" rtlCol="0">
            <a:spAutoFit/>
          </a:bodyPr>
          <a:lstStyle/>
          <a:p>
            <a:endParaRPr lang="en-IN" dirty="0"/>
          </a:p>
        </p:txBody>
      </p:sp>
      <p:sp>
        <p:nvSpPr>
          <p:cNvPr id="11" name="Content Placeholder 2"/>
          <p:cNvSpPr>
            <a:spLocks noGrp="1"/>
          </p:cNvSpPr>
          <p:nvPr>
            <p:ph sz="quarter" idx="1"/>
          </p:nvPr>
        </p:nvSpPr>
        <p:spPr>
          <a:xfrm>
            <a:off x="457200" y="4572000"/>
            <a:ext cx="7848600" cy="1524000"/>
          </a:xfrm>
        </p:spPr>
        <p:txBody>
          <a:bodyPr>
            <a:normAutofit lnSpcReduction="10000"/>
          </a:bodyPr>
          <a:lstStyle/>
          <a:p>
            <a:r>
              <a:rPr lang="en-US" dirty="0" smtClean="0"/>
              <a:t>Employment &amp;Unemployment, Consumer Expenditure</a:t>
            </a:r>
          </a:p>
          <a:p>
            <a:r>
              <a:rPr lang="en-US" dirty="0" smtClean="0"/>
              <a:t>Gender disaggregated  data are collected for both principal and subsidiary activities</a:t>
            </a: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581400"/>
            <a:ext cx="8382000" cy="762000"/>
          </a:xfrm>
        </p:spPr>
        <p:txBody>
          <a:bodyPr anchor="t" anchorCtr="0">
            <a:normAutofit/>
          </a:bodyPr>
          <a:lstStyle/>
          <a:p>
            <a:r>
              <a:rPr lang="en-US" b="1" dirty="0" smtClean="0"/>
              <a:t>NSSO 64</a:t>
            </a:r>
            <a:r>
              <a:rPr lang="en-US" b="1" baseline="30000" dirty="0" smtClean="0"/>
              <a:t>th</a:t>
            </a:r>
            <a:r>
              <a:rPr lang="en-US" b="1" dirty="0" smtClean="0"/>
              <a:t> Round- (July 2007-June 2008)</a:t>
            </a:r>
            <a:endParaRPr lang="en-IN" b="1" dirty="0"/>
          </a:p>
        </p:txBody>
      </p:sp>
      <p:sp>
        <p:nvSpPr>
          <p:cNvPr id="5" name="Content Placeholder 2"/>
          <p:cNvSpPr>
            <a:spLocks noGrp="1"/>
          </p:cNvSpPr>
          <p:nvPr>
            <p:ph sz="quarter" idx="1"/>
          </p:nvPr>
        </p:nvSpPr>
        <p:spPr>
          <a:xfrm>
            <a:off x="457200" y="4572000"/>
            <a:ext cx="7467600" cy="1524000"/>
          </a:xfrm>
        </p:spPr>
        <p:txBody>
          <a:bodyPr>
            <a:normAutofit lnSpcReduction="10000"/>
          </a:bodyPr>
          <a:lstStyle/>
          <a:p>
            <a:r>
              <a:rPr lang="en-US" dirty="0" smtClean="0"/>
              <a:t>Employment &amp;Unemployment, Migration and Education</a:t>
            </a:r>
          </a:p>
          <a:p>
            <a:r>
              <a:rPr lang="en-US" dirty="0" smtClean="0"/>
              <a:t>Gender disaggregated  data are collected for all indicators</a:t>
            </a:r>
            <a:endParaRPr lang="en-IN" dirty="0"/>
          </a:p>
        </p:txBody>
      </p:sp>
      <p:sp>
        <p:nvSpPr>
          <p:cNvPr id="8" name="Content Placeholder 2"/>
          <p:cNvSpPr txBox="1">
            <a:spLocks/>
          </p:cNvSpPr>
          <p:nvPr/>
        </p:nvSpPr>
        <p:spPr>
          <a:xfrm>
            <a:off x="685800" y="1524000"/>
            <a:ext cx="7467600" cy="1752600"/>
          </a:xfrm>
          <a:prstGeom prst="rect">
            <a:avLst/>
          </a:prstGeom>
        </p:spPr>
        <p:txBody>
          <a:bodyPr vert="horz">
            <a:normAutofit fontScale="92500" lnSpcReduction="20000"/>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Domestic Tourisms, Housing Condition and Slum</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Ultimate</a:t>
            </a:r>
            <a:r>
              <a:rPr kumimoji="0" lang="en-US" sz="2400" b="0" i="0" u="none" strike="noStrike" kern="1200" cap="none" spc="0" normalizeH="0" noProof="0" dirty="0" smtClean="0">
                <a:ln>
                  <a:noFill/>
                </a:ln>
                <a:solidFill>
                  <a:schemeClr val="tx1"/>
                </a:solidFill>
                <a:effectLst/>
                <a:uLnTx/>
                <a:uFillTx/>
                <a:latin typeface="+mn-lt"/>
                <a:ea typeface="+mn-ea"/>
                <a:cs typeface="+mn-cs"/>
              </a:rPr>
              <a:t> Sample Unit is household</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Sex of head</a:t>
            </a:r>
            <a:r>
              <a:rPr kumimoji="0" lang="en-US" sz="2400" b="0" i="0" u="none" strike="noStrike" kern="1200" cap="none" spc="0" normalizeH="0" noProof="0" dirty="0" smtClean="0">
                <a:ln>
                  <a:noFill/>
                </a:ln>
                <a:solidFill>
                  <a:schemeClr val="tx1"/>
                </a:solidFill>
                <a:effectLst/>
                <a:uLnTx/>
                <a:uFillTx/>
                <a:latin typeface="+mn-lt"/>
                <a:ea typeface="+mn-ea"/>
                <a:cs typeface="+mn-cs"/>
              </a:rPr>
              <a:t> of the household and members are recorded</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US" sz="2400" dirty="0" smtClean="0"/>
              <a:t>All data are collected gender wise </a:t>
            </a:r>
            <a:r>
              <a:rPr kumimoji="0" lang="en-US" sz="2400" b="0" i="0" u="none" strike="noStrike" kern="1200" cap="none" spc="0" normalizeH="0" noProof="0" dirty="0" smtClean="0">
                <a:ln>
                  <a:noFill/>
                </a:ln>
                <a:solidFill>
                  <a:schemeClr val="tx1"/>
                </a:solidFill>
                <a:effectLst/>
                <a:uLnTx/>
                <a:uFillTx/>
                <a:latin typeface="+mn-lt"/>
                <a:ea typeface="+mn-ea"/>
                <a:cs typeface="+mn-cs"/>
              </a:rPr>
              <a:t> </a:t>
            </a:r>
            <a:endParaRPr kumimoji="0" lang="en-IN"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le 1"/>
          <p:cNvSpPr txBox="1">
            <a:spLocks/>
          </p:cNvSpPr>
          <p:nvPr/>
        </p:nvSpPr>
        <p:spPr>
          <a:xfrm>
            <a:off x="304800" y="457200"/>
            <a:ext cx="8305800" cy="838200"/>
          </a:xfrm>
          <a:prstGeom prst="rect">
            <a:avLst/>
          </a:prstGeom>
        </p:spPr>
        <p:txBody>
          <a:bodyPr vert="horz" anchor="t" anchorCtr="0">
            <a:normAutofit/>
          </a:bodyPr>
          <a:lstStyle/>
          <a:p>
            <a:pPr lvl="0">
              <a:spcBef>
                <a:spcPct val="0"/>
              </a:spcBef>
              <a:defRPr/>
            </a:pPr>
            <a:r>
              <a:rPr kumimoji="0" lang="en-US" sz="3000" b="1" i="0" u="none" strike="noStrike" kern="1200" cap="small" spc="0" normalizeH="0" baseline="0" noProof="0" dirty="0" smtClean="0">
                <a:ln>
                  <a:noFill/>
                </a:ln>
                <a:solidFill>
                  <a:schemeClr val="tx2"/>
                </a:solidFill>
                <a:effectLst/>
                <a:uLnTx/>
                <a:uFillTx/>
                <a:latin typeface="+mj-lt"/>
                <a:ea typeface="+mj-ea"/>
                <a:cs typeface="+mj-cs"/>
              </a:rPr>
              <a:t>NSSO 65</a:t>
            </a:r>
            <a:r>
              <a:rPr kumimoji="0" lang="en-US" sz="3000" b="1" i="0" u="none" strike="noStrike" kern="1200" cap="small" spc="0" normalizeH="0" baseline="30000" noProof="0" dirty="0" smtClean="0">
                <a:ln>
                  <a:noFill/>
                </a:ln>
                <a:solidFill>
                  <a:schemeClr val="tx2"/>
                </a:solidFill>
                <a:effectLst/>
                <a:uLnTx/>
                <a:uFillTx/>
                <a:latin typeface="+mj-lt"/>
                <a:ea typeface="+mj-ea"/>
                <a:cs typeface="+mj-cs"/>
              </a:rPr>
              <a:t>th</a:t>
            </a:r>
            <a:r>
              <a:rPr kumimoji="0" lang="en-US" sz="3000" b="1" i="0" u="none" strike="noStrike" kern="1200" cap="small" spc="0" normalizeH="0" baseline="0" noProof="0" dirty="0" smtClean="0">
                <a:ln>
                  <a:noFill/>
                </a:ln>
                <a:solidFill>
                  <a:schemeClr val="tx2"/>
                </a:solidFill>
                <a:effectLst/>
                <a:uLnTx/>
                <a:uFillTx/>
                <a:latin typeface="+mj-lt"/>
                <a:ea typeface="+mj-ea"/>
                <a:cs typeface="+mj-cs"/>
              </a:rPr>
              <a:t> </a:t>
            </a:r>
            <a:r>
              <a:rPr lang="en-US" sz="3000" b="1" cap="small" dirty="0" smtClean="0">
                <a:solidFill>
                  <a:schemeClr val="tx2"/>
                </a:solidFill>
              </a:rPr>
              <a:t>Round- </a:t>
            </a:r>
            <a:r>
              <a:rPr kumimoji="0" lang="en-US" sz="3000" b="1" i="0" u="none" strike="noStrike" kern="1200" cap="small" spc="0" normalizeH="0" baseline="0" noProof="0" dirty="0" smtClean="0">
                <a:ln>
                  <a:noFill/>
                </a:ln>
                <a:solidFill>
                  <a:schemeClr val="tx2"/>
                </a:solidFill>
                <a:effectLst/>
                <a:uLnTx/>
                <a:uFillTx/>
                <a:latin typeface="+mj-lt"/>
                <a:ea typeface="+mj-ea"/>
                <a:cs typeface="+mj-cs"/>
              </a:rPr>
              <a:t>(July 2008-June 2009)</a:t>
            </a:r>
            <a:endParaRPr kumimoji="0" lang="en-IN" sz="3000" b="1"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1"/>
            <a:ext cx="8534400" cy="1295400"/>
          </a:xfrm>
        </p:spPr>
        <p:txBody>
          <a:bodyPr anchor="t">
            <a:noAutofit/>
          </a:bodyPr>
          <a:lstStyle/>
          <a:p>
            <a:pPr algn="ctr"/>
            <a:r>
              <a:rPr lang="en-US" sz="2800" dirty="0" smtClean="0"/>
              <a:t>Integration of Gender into Official Statistics - National Family Health Survey</a:t>
            </a:r>
            <a:endParaRPr lang="en-US" sz="2800" dirty="0"/>
          </a:p>
        </p:txBody>
      </p:sp>
      <p:sp>
        <p:nvSpPr>
          <p:cNvPr id="5" name="Content Placeholder 4"/>
          <p:cNvSpPr>
            <a:spLocks noGrp="1"/>
          </p:cNvSpPr>
          <p:nvPr>
            <p:ph sz="quarter" idx="1"/>
          </p:nvPr>
        </p:nvSpPr>
        <p:spPr>
          <a:xfrm>
            <a:off x="457200" y="1447800"/>
            <a:ext cx="8001000" cy="5026152"/>
          </a:xfrm>
        </p:spPr>
        <p:txBody>
          <a:bodyPr>
            <a:normAutofit lnSpcReduction="10000"/>
          </a:bodyPr>
          <a:lstStyle/>
          <a:p>
            <a:r>
              <a:rPr lang="en-US" dirty="0" smtClean="0"/>
              <a:t>An important source of data on family welfare, maternal and child health, and nutrition at the national and State level</a:t>
            </a:r>
          </a:p>
          <a:p>
            <a:endParaRPr lang="en-US" sz="800" dirty="0" smtClean="0"/>
          </a:p>
          <a:p>
            <a:r>
              <a:rPr lang="en-US" dirty="0" smtClean="0"/>
              <a:t>Three surveys so far - NFHS-1 in 1992-93, NFHS-2 in 1998-99 and NFHS-3 in 2005-06: </a:t>
            </a:r>
            <a:r>
              <a:rPr lang="en-IN" dirty="0" smtClean="0"/>
              <a:t>109,041households; 124,385 women age 15-49, and 74,369 men age 15-54</a:t>
            </a:r>
          </a:p>
          <a:p>
            <a:endParaRPr lang="en-IN" sz="800" dirty="0" smtClean="0"/>
          </a:p>
          <a:p>
            <a:r>
              <a:rPr lang="en-US" dirty="0" smtClean="0"/>
              <a:t>Fully integrated (Male &amp; Female).</a:t>
            </a:r>
          </a:p>
          <a:p>
            <a:endParaRPr lang="en-US" sz="900" dirty="0" smtClean="0"/>
          </a:p>
          <a:p>
            <a:r>
              <a:rPr lang="en-US" dirty="0" smtClean="0"/>
              <a:t>In addition, NFHS includes thematic data on women  like domestic violence, access and control over resources, freedom of movement and participation in decision-making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3425"/>
            <a:ext cx="8839200" cy="1465175"/>
          </a:xfrm>
        </p:spPr>
        <p:txBody>
          <a:bodyPr>
            <a:noAutofit/>
          </a:bodyPr>
          <a:lstStyle/>
          <a:p>
            <a:pPr algn="ctr"/>
            <a:r>
              <a:rPr lang="en-US" sz="3200" dirty="0" smtClean="0"/>
              <a:t>Integration of Gender into Official Statistics - District Level Household and Facility Survey (DLHS)</a:t>
            </a:r>
            <a:endParaRPr lang="en-US" sz="3200" dirty="0"/>
          </a:p>
        </p:txBody>
      </p:sp>
      <p:sp>
        <p:nvSpPr>
          <p:cNvPr id="3" name="Content Placeholder 2"/>
          <p:cNvSpPr>
            <a:spLocks noGrp="1"/>
          </p:cNvSpPr>
          <p:nvPr>
            <p:ph idx="1"/>
          </p:nvPr>
        </p:nvSpPr>
        <p:spPr>
          <a:xfrm>
            <a:off x="228600" y="1905000"/>
            <a:ext cx="8534400" cy="4495800"/>
          </a:xfrm>
        </p:spPr>
        <p:txBody>
          <a:bodyPr>
            <a:normAutofit fontScale="70000" lnSpcReduction="20000"/>
          </a:bodyPr>
          <a:lstStyle/>
          <a:p>
            <a:r>
              <a:rPr lang="en-US" sz="2800" dirty="0" smtClean="0"/>
              <a:t>One of the largest ever demographic and health surveys carried out in India, with a sample size of about 700,000 households covering all the districts of the country</a:t>
            </a:r>
            <a:r>
              <a:rPr lang="en-US" dirty="0" smtClean="0"/>
              <a:t>.</a:t>
            </a:r>
          </a:p>
          <a:p>
            <a:endParaRPr lang="en-US" sz="900" dirty="0" smtClean="0"/>
          </a:p>
          <a:p>
            <a:r>
              <a:rPr lang="en-US" sz="2800" dirty="0" smtClean="0"/>
              <a:t>Three surveys so far -  DLHS -1 in 1998-99, DLHS-2 in 2002-04 and DLHS-3 in 2007-08, DLHS-4 is currently going on; results are expected by 2014</a:t>
            </a:r>
          </a:p>
          <a:p>
            <a:endParaRPr lang="en-US" sz="900" dirty="0" smtClean="0"/>
          </a:p>
          <a:p>
            <a:r>
              <a:rPr lang="en-US" sz="2800" dirty="0" smtClean="0"/>
              <a:t>Designed to provide estimates on maternal and child health, family planning and other reproductive health services at the district level.</a:t>
            </a:r>
          </a:p>
          <a:p>
            <a:endParaRPr lang="en-US" sz="900" dirty="0" smtClean="0"/>
          </a:p>
          <a:p>
            <a:r>
              <a:rPr lang="en-US" sz="2800" dirty="0" smtClean="0"/>
              <a:t>Fully integrated (Male &amp; Female)</a:t>
            </a:r>
            <a:r>
              <a:rPr lang="en-US" sz="3100" dirty="0" smtClean="0"/>
              <a:t>.</a:t>
            </a:r>
          </a:p>
          <a:p>
            <a:endParaRPr lang="en-US" sz="900" dirty="0" smtClean="0"/>
          </a:p>
          <a:p>
            <a:r>
              <a:rPr lang="en-US" sz="2800" dirty="0" smtClean="0"/>
              <a:t>Like the NFHS, DLHS covers thematic data on child immunization, child feeding practices and family planning methods, etc. </a:t>
            </a:r>
          </a:p>
          <a:p>
            <a:pPr>
              <a:buNone/>
            </a:pPr>
            <a:endParaRPr lang="en-US" sz="2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447800"/>
          </a:xfrm>
        </p:spPr>
        <p:txBody>
          <a:bodyPr>
            <a:noAutofit/>
          </a:bodyPr>
          <a:lstStyle/>
          <a:p>
            <a:pPr algn="ctr"/>
            <a:r>
              <a:rPr lang="en-US" sz="3200" dirty="0" smtClean="0"/>
              <a:t>Integration of Gender into</a:t>
            </a:r>
            <a:br>
              <a:rPr lang="en-US" sz="3200" dirty="0" smtClean="0"/>
            </a:br>
            <a:r>
              <a:rPr lang="en-US" sz="3200" dirty="0" smtClean="0"/>
              <a:t>Official Statistics – Annual Health Survey (AHS)</a:t>
            </a:r>
            <a:endParaRPr lang="en-US" sz="3200" dirty="0"/>
          </a:p>
        </p:txBody>
      </p:sp>
      <p:sp>
        <p:nvSpPr>
          <p:cNvPr id="3" name="Content Placeholder 2"/>
          <p:cNvSpPr>
            <a:spLocks noGrp="1"/>
          </p:cNvSpPr>
          <p:nvPr>
            <p:ph idx="1"/>
          </p:nvPr>
        </p:nvSpPr>
        <p:spPr>
          <a:xfrm>
            <a:off x="381000" y="1676400"/>
            <a:ext cx="8382000" cy="4800600"/>
          </a:xfrm>
        </p:spPr>
        <p:txBody>
          <a:bodyPr>
            <a:normAutofit/>
          </a:bodyPr>
          <a:lstStyle/>
          <a:p>
            <a:r>
              <a:rPr lang="en-IN" sz="2700" dirty="0" smtClean="0"/>
              <a:t>The objective is to yield benchmarks of core vital and health indicators at the district level and to map changes therein on an annual basis</a:t>
            </a:r>
          </a:p>
          <a:p>
            <a:endParaRPr lang="en-IN" sz="800" dirty="0" smtClean="0"/>
          </a:p>
          <a:p>
            <a:r>
              <a:rPr lang="en-US" sz="2700" dirty="0" smtClean="0"/>
              <a:t>Conducted in 9 States which together constitute </a:t>
            </a:r>
            <a:r>
              <a:rPr lang="en-IN" sz="2700" dirty="0" smtClean="0"/>
              <a:t>48% of country’s population, 59% of births, 70% of infant deaths, 75% of under 5 deaths and 62% of maternal deaths</a:t>
            </a:r>
          </a:p>
          <a:p>
            <a:endParaRPr lang="en-IN" sz="800" dirty="0" smtClean="0"/>
          </a:p>
          <a:p>
            <a:r>
              <a:rPr lang="en-IN" sz="2700" dirty="0" smtClean="0"/>
              <a:t>It has a sample size of 3.6 million households spread across 284 districts</a:t>
            </a:r>
          </a:p>
          <a:p>
            <a:pPr>
              <a:buNone/>
            </a:pPr>
            <a:endParaRPr lang="en-US" sz="2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447800"/>
          </a:xfrm>
        </p:spPr>
        <p:txBody>
          <a:bodyPr>
            <a:noAutofit/>
          </a:bodyPr>
          <a:lstStyle/>
          <a:p>
            <a:pPr algn="ctr"/>
            <a:r>
              <a:rPr lang="en-US" sz="3200" dirty="0" smtClean="0"/>
              <a:t>Integration of Gender into</a:t>
            </a:r>
            <a:br>
              <a:rPr lang="en-US" sz="3200" dirty="0" smtClean="0"/>
            </a:br>
            <a:r>
              <a:rPr lang="en-US" sz="3200" dirty="0" smtClean="0"/>
              <a:t>Official Statistics – Annual Health Survey (AHS)-Contd.</a:t>
            </a:r>
            <a:endParaRPr lang="en-US" sz="3200" dirty="0"/>
          </a:p>
        </p:txBody>
      </p:sp>
      <p:sp>
        <p:nvSpPr>
          <p:cNvPr id="3" name="Content Placeholder 2"/>
          <p:cNvSpPr>
            <a:spLocks noGrp="1"/>
          </p:cNvSpPr>
          <p:nvPr>
            <p:ph idx="1"/>
          </p:nvPr>
        </p:nvSpPr>
        <p:spPr>
          <a:xfrm>
            <a:off x="381000" y="1676400"/>
            <a:ext cx="8382000" cy="4800600"/>
          </a:xfrm>
        </p:spPr>
        <p:txBody>
          <a:bodyPr>
            <a:normAutofit lnSpcReduction="10000"/>
          </a:bodyPr>
          <a:lstStyle/>
          <a:p>
            <a:r>
              <a:rPr lang="en-US" sz="2700" dirty="0" smtClean="0"/>
              <a:t>The indicators covered are crude birth rate, crude death rate, infant mortality rate, neo-natal mortality rate, under five mortality rate, maternal mortality rate, sex ratio at birth, sex ratio (0-4 years), sex ratio (all ages)</a:t>
            </a:r>
          </a:p>
          <a:p>
            <a:endParaRPr lang="en-US" sz="800" dirty="0" smtClean="0"/>
          </a:p>
          <a:p>
            <a:r>
              <a:rPr lang="en-US" sz="2800" dirty="0" smtClean="0"/>
              <a:t>Fully integrated (Male &amp; Female).</a:t>
            </a:r>
          </a:p>
          <a:p>
            <a:endParaRPr lang="en-US" sz="800" dirty="0" smtClean="0"/>
          </a:p>
          <a:p>
            <a:r>
              <a:rPr lang="en-US" sz="2800" dirty="0" smtClean="0"/>
              <a:t>Other indicators covered are acute illness, chronic illness, personal habits (smoking, drinking), family planning practices, abortion, delivery care, etc.</a:t>
            </a:r>
          </a:p>
          <a:p>
            <a:pPr>
              <a:buNone/>
            </a:pPr>
            <a:endParaRPr lang="en-US" sz="2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lgn="ctr">
              <a:buNone/>
            </a:pPr>
            <a:r>
              <a:rPr lang="en-US" sz="3200" dirty="0" smtClean="0"/>
              <a:t>Integration of Gender into </a:t>
            </a:r>
          </a:p>
          <a:p>
            <a:pPr algn="ctr">
              <a:buNone/>
            </a:pPr>
            <a:endParaRPr lang="en-US" sz="3200" dirty="0" smtClean="0"/>
          </a:p>
          <a:p>
            <a:pPr algn="ctr">
              <a:buNone/>
            </a:pPr>
            <a:r>
              <a:rPr lang="en-US" sz="3200" dirty="0" smtClean="0"/>
              <a:t>Official Statistics</a:t>
            </a:r>
          </a:p>
          <a:p>
            <a:pPr algn="ctr">
              <a:buNone/>
            </a:pPr>
            <a:r>
              <a:rPr lang="en-US" sz="3200" dirty="0" smtClean="0"/>
              <a:t>-</a:t>
            </a:r>
          </a:p>
          <a:p>
            <a:pPr algn="ctr">
              <a:buNone/>
            </a:pPr>
            <a:r>
              <a:rPr lang="en-US" sz="3200" dirty="0" smtClean="0"/>
              <a:t>     Administrative records based Statistics</a:t>
            </a:r>
          </a:p>
          <a:p>
            <a:pPr>
              <a:buNone/>
            </a:pPr>
            <a:r>
              <a:rPr lang="en-US" sz="3200" dirty="0" smtClean="0"/>
              <a:t> </a:t>
            </a:r>
            <a:endParaRPr lang="en-IN"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382000" cy="4495800"/>
          </a:xfrm>
        </p:spPr>
        <p:txBody>
          <a:bodyPr>
            <a:normAutofit/>
          </a:bodyPr>
          <a:lstStyle/>
          <a:p>
            <a:pPr>
              <a:buNone/>
            </a:pPr>
            <a:r>
              <a:rPr lang="en-US" b="1" dirty="0"/>
              <a:t>Constitutional </a:t>
            </a:r>
            <a:r>
              <a:rPr lang="en-US" b="1" dirty="0" smtClean="0"/>
              <a:t>Provision</a:t>
            </a:r>
          </a:p>
          <a:p>
            <a:pPr>
              <a:buNone/>
            </a:pPr>
            <a:endParaRPr lang="en-US" sz="800" dirty="0"/>
          </a:p>
          <a:p>
            <a:r>
              <a:rPr lang="en-US" dirty="0" smtClean="0"/>
              <a:t>The </a:t>
            </a:r>
            <a:r>
              <a:rPr lang="en-US" dirty="0"/>
              <a:t>Concurrent list represents the subjects where both the Union and State Governments can operate, and it includes the subject </a:t>
            </a:r>
            <a:r>
              <a:rPr lang="en-US" dirty="0" smtClean="0"/>
              <a:t>Statistics</a:t>
            </a:r>
          </a:p>
          <a:p>
            <a:endParaRPr lang="en-US" sz="1000" dirty="0" smtClean="0"/>
          </a:p>
          <a:p>
            <a:r>
              <a:rPr lang="en-US" dirty="0" smtClean="0"/>
              <a:t>There </a:t>
            </a:r>
            <a:r>
              <a:rPr lang="en-US" dirty="0"/>
              <a:t>is a further division of responsibility, by subjects or groups of subjects, among the different Ministries/Departments of the Union Government and among the Departments of State Governments, on the basis of their administrative functions.</a:t>
            </a:r>
          </a:p>
        </p:txBody>
      </p:sp>
      <p:sp>
        <p:nvSpPr>
          <p:cNvPr id="5" name="Title 1"/>
          <p:cNvSpPr>
            <a:spLocks noGrp="1"/>
          </p:cNvSpPr>
          <p:nvPr>
            <p:ph type="title"/>
          </p:nvPr>
        </p:nvSpPr>
        <p:spPr>
          <a:xfrm>
            <a:off x="304800" y="274638"/>
            <a:ext cx="8280000" cy="864000"/>
          </a:xfrm>
        </p:spPr>
        <p:txBody>
          <a:bodyPr>
            <a:noAutofit/>
          </a:bodyPr>
          <a:lstStyle/>
          <a:p>
            <a:pPr algn="ctr"/>
            <a:r>
              <a:rPr lang="en-US" sz="3200" b="1" dirty="0"/>
              <a:t>A </a:t>
            </a:r>
            <a:r>
              <a:rPr lang="en-US" sz="3200" b="1" dirty="0" smtClean="0"/>
              <a:t>Brief Overview </a:t>
            </a:r>
            <a:r>
              <a:rPr lang="en-US" sz="3200" b="1" dirty="0"/>
              <a:t>of </a:t>
            </a:r>
            <a:r>
              <a:rPr lang="en-US" sz="3200" b="1" dirty="0" smtClean="0"/>
              <a:t>the</a:t>
            </a:r>
            <a:br>
              <a:rPr lang="en-US" sz="3200" b="1" dirty="0" smtClean="0"/>
            </a:br>
            <a:r>
              <a:rPr lang="en-US" sz="3200" b="1" dirty="0" smtClean="0"/>
              <a:t>Indian </a:t>
            </a:r>
            <a:r>
              <a:rPr lang="en-US" sz="3200" b="1" dirty="0"/>
              <a:t>Statistical </a:t>
            </a:r>
            <a:r>
              <a:rPr lang="en-US" sz="3200" b="1" dirty="0" smtClean="0"/>
              <a:t>System - 2</a:t>
            </a:r>
            <a:endParaRPr lang="en-US"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447800"/>
          </a:xfrm>
        </p:spPr>
        <p:txBody>
          <a:bodyPr>
            <a:noAutofit/>
          </a:bodyPr>
          <a:lstStyle/>
          <a:p>
            <a:pPr algn="ctr"/>
            <a:r>
              <a:rPr lang="en-US" sz="3200" dirty="0" smtClean="0"/>
              <a:t>Integration of Gender into Official Statistics – District Information System for Education(DISE) </a:t>
            </a:r>
            <a:endParaRPr lang="en-US" sz="3200" dirty="0"/>
          </a:p>
        </p:txBody>
      </p:sp>
      <p:sp>
        <p:nvSpPr>
          <p:cNvPr id="3" name="Content Placeholder 2"/>
          <p:cNvSpPr>
            <a:spLocks noGrp="1"/>
          </p:cNvSpPr>
          <p:nvPr>
            <p:ph idx="1"/>
          </p:nvPr>
        </p:nvSpPr>
        <p:spPr>
          <a:xfrm>
            <a:off x="381000" y="1752600"/>
            <a:ext cx="8382000" cy="4724400"/>
          </a:xfrm>
        </p:spPr>
        <p:txBody>
          <a:bodyPr>
            <a:normAutofit lnSpcReduction="10000"/>
          </a:bodyPr>
          <a:lstStyle/>
          <a:p>
            <a:r>
              <a:rPr lang="en-IN" sz="2800" dirty="0" smtClean="0"/>
              <a:t>A comprehensive database on elementary education (Grades I to VIII) in India based on administrative records of educational institutions</a:t>
            </a:r>
          </a:p>
          <a:p>
            <a:r>
              <a:rPr lang="en-US" sz="2800" dirty="0" smtClean="0"/>
              <a:t>Fully computerized reporting and dissemination</a:t>
            </a:r>
          </a:p>
          <a:p>
            <a:r>
              <a:rPr lang="en-US" sz="2800" dirty="0" smtClean="0"/>
              <a:t>Functional in all the districts of the country</a:t>
            </a:r>
          </a:p>
          <a:p>
            <a:r>
              <a:rPr lang="en-US" sz="2800" dirty="0" smtClean="0"/>
              <a:t>Fully integrated (Male &amp; Female).</a:t>
            </a:r>
          </a:p>
          <a:p>
            <a:r>
              <a:rPr lang="en-US" sz="2800" dirty="0" smtClean="0"/>
              <a:t>Detailed time-series data on enrolment, children with disabilities, teachers, equipment, facilities, buildings, school location, etc.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t>Integration of Gender into Official Statistics – Crime statistics </a:t>
            </a:r>
            <a:endParaRPr lang="en-IN" dirty="0"/>
          </a:p>
        </p:txBody>
      </p:sp>
      <p:sp>
        <p:nvSpPr>
          <p:cNvPr id="3" name="Content Placeholder 2"/>
          <p:cNvSpPr>
            <a:spLocks noGrp="1"/>
          </p:cNvSpPr>
          <p:nvPr>
            <p:ph sz="quarter" idx="1"/>
          </p:nvPr>
        </p:nvSpPr>
        <p:spPr/>
        <p:txBody>
          <a:bodyPr/>
          <a:lstStyle/>
          <a:p>
            <a:r>
              <a:rPr lang="en-US" dirty="0" smtClean="0"/>
              <a:t>Based on crime records maintained by the police stations</a:t>
            </a:r>
          </a:p>
          <a:p>
            <a:r>
              <a:rPr lang="en-US" dirty="0" smtClean="0"/>
              <a:t>Profile of perpetrator of the crime, though to some extent available in the records are not processed and compiled except in the case of juveniles .</a:t>
            </a:r>
          </a:p>
          <a:p>
            <a:r>
              <a:rPr lang="en-US" dirty="0" smtClean="0"/>
              <a:t>Suffers from significant under coverage ; especially female </a:t>
            </a:r>
            <a:r>
              <a:rPr lang="en-US" dirty="0" err="1" smtClean="0"/>
              <a:t>foeticide</a:t>
            </a:r>
            <a:r>
              <a:rPr lang="en-US" dirty="0" smtClean="0"/>
              <a:t>, infanticide, child marriage, trafficking, abuse . Cases registered under the laws are very few while many instances do not get reported to the police. Similar is the case of violence against women.  </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15962"/>
          </a:xfrm>
        </p:spPr>
        <p:txBody>
          <a:bodyPr>
            <a:noAutofit/>
          </a:bodyPr>
          <a:lstStyle/>
          <a:p>
            <a:pPr algn="ctr"/>
            <a:r>
              <a:rPr lang="en-US" sz="3200" dirty="0" smtClean="0"/>
              <a:t>	Gender - Major Data Gaps</a:t>
            </a:r>
            <a:endParaRPr lang="en-US" sz="3200" dirty="0"/>
          </a:p>
        </p:txBody>
      </p:sp>
      <p:sp>
        <p:nvSpPr>
          <p:cNvPr id="3" name="Content Placeholder 2"/>
          <p:cNvSpPr>
            <a:spLocks noGrp="1"/>
          </p:cNvSpPr>
          <p:nvPr>
            <p:ph idx="1"/>
          </p:nvPr>
        </p:nvSpPr>
        <p:spPr>
          <a:xfrm>
            <a:off x="381000" y="1219200"/>
            <a:ext cx="8382000" cy="5410200"/>
          </a:xfrm>
        </p:spPr>
        <p:txBody>
          <a:bodyPr>
            <a:normAutofit/>
          </a:bodyPr>
          <a:lstStyle/>
          <a:p>
            <a:r>
              <a:rPr lang="en-US" dirty="0" smtClean="0"/>
              <a:t>Fixed assets ownership  gender-wise not available</a:t>
            </a:r>
          </a:p>
          <a:p>
            <a:r>
              <a:rPr lang="en-US" dirty="0" smtClean="0"/>
              <a:t>Household Consumption Expenditure Surveys do not capture gender specific details; household approach is followed hence per capita consumption for males and females not available</a:t>
            </a:r>
          </a:p>
          <a:p>
            <a:r>
              <a:rPr lang="en-US" dirty="0" smtClean="0"/>
              <a:t>Poverty head count ratio is not available for males, females separately</a:t>
            </a:r>
          </a:p>
          <a:p>
            <a:r>
              <a:rPr lang="en-US" dirty="0" smtClean="0"/>
              <a:t>Crime statistics suffers from severe under coverage - Female </a:t>
            </a:r>
            <a:r>
              <a:rPr lang="en-US" dirty="0" err="1" smtClean="0"/>
              <a:t>foeticide</a:t>
            </a:r>
            <a:r>
              <a:rPr lang="en-US" dirty="0" smtClean="0"/>
              <a:t> and infanticide, child marriage, violence and abuse, trafficking in women and girls</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	Gender - Major Data Gaps</a:t>
            </a:r>
            <a:endParaRPr lang="en-IN" dirty="0"/>
          </a:p>
        </p:txBody>
      </p:sp>
      <p:sp>
        <p:nvSpPr>
          <p:cNvPr id="3" name="Content Placeholder 2"/>
          <p:cNvSpPr>
            <a:spLocks noGrp="1"/>
          </p:cNvSpPr>
          <p:nvPr>
            <p:ph sz="quarter" idx="1"/>
          </p:nvPr>
        </p:nvSpPr>
        <p:spPr/>
        <p:txBody>
          <a:bodyPr/>
          <a:lstStyle/>
          <a:p>
            <a:r>
              <a:rPr lang="en-US" dirty="0" smtClean="0"/>
              <a:t>Statistics for special categories of women such as widows, divorcees, separated women, unmarried single women, single parent, disabled women, aged women, destitute, orphans, street children, women prisoners – not available</a:t>
            </a:r>
          </a:p>
          <a:p>
            <a:r>
              <a:rPr lang="en-US" dirty="0" smtClean="0"/>
              <a:t>Information on facilities for working women such as hostels, crèches is not available</a:t>
            </a:r>
          </a:p>
          <a:p>
            <a:r>
              <a:rPr lang="en-US" dirty="0" smtClean="0"/>
              <a:t>Only scanty data is available on women working in informal sector</a:t>
            </a:r>
          </a:p>
          <a:p>
            <a:r>
              <a:rPr lang="en-US" dirty="0" smtClean="0"/>
              <a:t>Time use statistics is not available</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Major Problems faced</a:t>
            </a:r>
            <a:endParaRPr lang="en-IN" dirty="0"/>
          </a:p>
        </p:txBody>
      </p:sp>
      <p:sp>
        <p:nvSpPr>
          <p:cNvPr id="3" name="Content Placeholder 2"/>
          <p:cNvSpPr>
            <a:spLocks noGrp="1"/>
          </p:cNvSpPr>
          <p:nvPr>
            <p:ph sz="quarter" idx="1"/>
          </p:nvPr>
        </p:nvSpPr>
        <p:spPr/>
        <p:txBody>
          <a:bodyPr/>
          <a:lstStyle/>
          <a:p>
            <a:r>
              <a:rPr lang="en-US" dirty="0" smtClean="0"/>
              <a:t>Lack of Frame (Domestic workers, workers in un-</a:t>
            </a:r>
            <a:r>
              <a:rPr lang="en-US" dirty="0" err="1" smtClean="0"/>
              <a:t>organised</a:t>
            </a:r>
            <a:r>
              <a:rPr lang="en-US" dirty="0" smtClean="0"/>
              <a:t> sector, Home-based Workers)</a:t>
            </a:r>
          </a:p>
          <a:p>
            <a:r>
              <a:rPr lang="en-US" dirty="0" smtClean="0"/>
              <a:t>Sensitive Topics (HIV, AIDs, Violence, Abuse, Trafficking etc).</a:t>
            </a:r>
          </a:p>
          <a:p>
            <a:r>
              <a:rPr lang="en-US" dirty="0" smtClean="0"/>
              <a:t>Non-availability of Appropriate Methodology (Crime against women)</a:t>
            </a:r>
          </a:p>
          <a:p>
            <a:r>
              <a:rPr lang="en-US" dirty="0" smtClean="0"/>
              <a:t>Lack of </a:t>
            </a:r>
            <a:r>
              <a:rPr lang="en-US" dirty="0" smtClean="0"/>
              <a:t>adequate technical </a:t>
            </a:r>
            <a:r>
              <a:rPr lang="en-US" dirty="0" smtClean="0"/>
              <a:t>manpower for enumeration work. </a:t>
            </a:r>
          </a:p>
          <a:p>
            <a:r>
              <a:rPr lang="en-US" dirty="0" smtClean="0"/>
              <a:t>Lack of Priority</a:t>
            </a:r>
          </a:p>
          <a:p>
            <a:r>
              <a:rPr lang="en-US" dirty="0" smtClean="0"/>
              <a:t>Large country- Nationwide surveys are very costly</a:t>
            </a:r>
          </a:p>
          <a:p>
            <a:endParaRPr lang="en-US" dirty="0" smtClean="0"/>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15962"/>
          </a:xfrm>
        </p:spPr>
        <p:txBody>
          <a:bodyPr>
            <a:noAutofit/>
          </a:bodyPr>
          <a:lstStyle/>
          <a:p>
            <a:pPr algn="ctr"/>
            <a:r>
              <a:rPr lang="en-US" sz="3200" dirty="0" smtClean="0"/>
              <a:t>Way Forward</a:t>
            </a:r>
            <a:endParaRPr lang="en-US" sz="3200" dirty="0"/>
          </a:p>
        </p:txBody>
      </p:sp>
      <p:sp>
        <p:nvSpPr>
          <p:cNvPr id="3" name="Content Placeholder 2"/>
          <p:cNvSpPr>
            <a:spLocks noGrp="1"/>
          </p:cNvSpPr>
          <p:nvPr>
            <p:ph idx="1"/>
          </p:nvPr>
        </p:nvSpPr>
        <p:spPr>
          <a:xfrm>
            <a:off x="381000" y="1524000"/>
            <a:ext cx="8077200" cy="4419600"/>
          </a:xfrm>
        </p:spPr>
        <p:txBody>
          <a:bodyPr>
            <a:normAutofit lnSpcReduction="10000"/>
          </a:bodyPr>
          <a:lstStyle/>
          <a:p>
            <a:r>
              <a:rPr lang="en-US" dirty="0" smtClean="0"/>
              <a:t>The Ministry of Statistics and Programme Implementation has instituted a base paper on the ‘data gaps in the areas of women and children’. </a:t>
            </a:r>
          </a:p>
          <a:p>
            <a:endParaRPr lang="en-US" sz="1000" dirty="0" smtClean="0"/>
          </a:p>
          <a:p>
            <a:r>
              <a:rPr lang="en-US" dirty="0" smtClean="0"/>
              <a:t>Findings of the base paper will discussed in a national level stakeholders’ consultation</a:t>
            </a:r>
          </a:p>
          <a:p>
            <a:endParaRPr lang="en-US" sz="1000" dirty="0" smtClean="0"/>
          </a:p>
          <a:p>
            <a:r>
              <a:rPr lang="en-US" dirty="0" smtClean="0"/>
              <a:t>A Technical Committee will be constituted to guide and oversee the process of filling up the identified data gaps in the areas of women and children</a:t>
            </a:r>
          </a:p>
          <a:p>
            <a:endParaRPr lang="en-US" sz="900" dirty="0" smtClean="0"/>
          </a:p>
          <a:p>
            <a:r>
              <a:rPr lang="en-US" dirty="0" smtClean="0"/>
              <a:t>Ministry of Statistics &amp; Programme Implementation is planning a nationwide survey on time use statistics</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8229600" cy="2209800"/>
          </a:xfrm>
        </p:spPr>
        <p:txBody>
          <a:bodyPr>
            <a:noAutofit/>
          </a:bodyPr>
          <a:lstStyle/>
          <a:p>
            <a:r>
              <a:rPr lang="en-US" sz="11500" dirty="0" smtClean="0"/>
              <a:t>Thank You</a:t>
            </a:r>
            <a:endParaRPr lang="en-US" sz="11500" dirty="0"/>
          </a:p>
        </p:txBody>
      </p:sp>
      <p:sp>
        <p:nvSpPr>
          <p:cNvPr id="3" name="Content Placeholder 2"/>
          <p:cNvSpPr>
            <a:spLocks noGrp="1"/>
          </p:cNvSpPr>
          <p:nvPr>
            <p:ph idx="1"/>
          </p:nvPr>
        </p:nvSpPr>
        <p:spPr>
          <a:xfrm>
            <a:off x="533400" y="5410200"/>
            <a:ext cx="8229600" cy="1173163"/>
          </a:xfrm>
        </p:spPr>
        <p:txBody>
          <a:bodyPr>
            <a:normAutofit/>
          </a:bodyPr>
          <a:lstStyle/>
          <a:p>
            <a:pPr algn="ctr">
              <a:buNone/>
            </a:pPr>
            <a:r>
              <a:rPr lang="en-US" dirty="0" smtClean="0"/>
              <a:t>adg-ssd-mospi@nic.in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1" presetClass="entr" presetSubtype="0" fill="hold" grpId="0" nodeType="withEffect">
                                  <p:stCondLst>
                                    <p:cond delay="0"/>
                                  </p:stCondLst>
                                  <p:iterate type="lt">
                                    <p:tmPct val="5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par>
                          <p:cTn id="17" fill="hold">
                            <p:stCondLst>
                              <p:cond delay="1950"/>
                            </p:stCondLst>
                            <p:childTnLst>
                              <p:par>
                                <p:cTn id="18" presetID="18" presetClass="emph" presetSubtype="0" fill="remove" grpId="1" nodeType="afterEffect">
                                  <p:stCondLst>
                                    <p:cond delay="0"/>
                                  </p:stCondLst>
                                  <p:iterate type="lt">
                                    <p:tmPct val="4000"/>
                                  </p:iterate>
                                  <p:childTnLst>
                                    <p:set>
                                      <p:cBhvr override="childStyle">
                                        <p:cTn id="19" dur="5000" fill="hold"/>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467600" cy="1143000"/>
          </a:xfrm>
        </p:spPr>
        <p:txBody>
          <a:bodyPr>
            <a:noAutofit/>
          </a:bodyPr>
          <a:lstStyle/>
          <a:p>
            <a:pPr algn="ctr"/>
            <a:r>
              <a:rPr lang="en-US" sz="4000" dirty="0" smtClean="0"/>
              <a:t>Structure  of Time use  Classification</a:t>
            </a:r>
            <a:endParaRPr lang="en-IN" sz="4000" dirty="0"/>
          </a:p>
        </p:txBody>
      </p:sp>
      <p:sp>
        <p:nvSpPr>
          <p:cNvPr id="3" name="Content Placeholder 2"/>
          <p:cNvSpPr>
            <a:spLocks noGrp="1"/>
          </p:cNvSpPr>
          <p:nvPr>
            <p:ph sz="quarter" idx="1"/>
          </p:nvPr>
        </p:nvSpPr>
        <p:spPr/>
        <p:txBody>
          <a:bodyPr>
            <a:normAutofit fontScale="92500" lnSpcReduction="10000"/>
          </a:bodyPr>
          <a:lstStyle/>
          <a:p>
            <a:r>
              <a:rPr lang="en-US" dirty="0" smtClean="0"/>
              <a:t>Activities are divided into 9 major categories:</a:t>
            </a:r>
          </a:p>
          <a:p>
            <a:pPr>
              <a:buNone/>
            </a:pPr>
            <a:r>
              <a:rPr lang="en-US" dirty="0" smtClean="0"/>
              <a:t>These are </a:t>
            </a:r>
            <a:r>
              <a:rPr lang="en-US" dirty="0" smtClean="0"/>
              <a:t>as follows;</a:t>
            </a:r>
          </a:p>
          <a:p>
            <a:endParaRPr lang="en-IN" dirty="0" smtClean="0"/>
          </a:p>
          <a:p>
            <a:r>
              <a:rPr lang="en-IN" dirty="0" smtClean="0"/>
              <a:t>Economic activities in the primary sector (agriculture, hunting, forestry, fishing and mining and quarrying) </a:t>
            </a:r>
          </a:p>
          <a:p>
            <a:r>
              <a:rPr lang="en-IN" dirty="0" smtClean="0"/>
              <a:t>2. Economic activities in the secondary sector (manufacturing, electricity, gas, water supply and construction) </a:t>
            </a:r>
          </a:p>
          <a:p>
            <a:r>
              <a:rPr lang="en-IN" dirty="0" smtClean="0"/>
              <a:t>3. Economic activities in the tertiary sector (trade, transport, communication, financial intermediaries, and all other services) </a:t>
            </a:r>
          </a:p>
          <a:p>
            <a:r>
              <a:rPr lang="en-IN" dirty="0" smtClean="0"/>
              <a:t>4. Household maintenance, management and shopping </a:t>
            </a:r>
          </a:p>
          <a:p>
            <a:pPr>
              <a:buNone/>
            </a:pPr>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Structure  of Time use  Classification </a:t>
            </a:r>
            <a:endParaRPr lang="en-IN" sz="4000" dirty="0"/>
          </a:p>
        </p:txBody>
      </p:sp>
      <p:sp>
        <p:nvSpPr>
          <p:cNvPr id="3" name="Content Placeholder 2"/>
          <p:cNvSpPr>
            <a:spLocks noGrp="1"/>
          </p:cNvSpPr>
          <p:nvPr>
            <p:ph sz="quarter" idx="1"/>
          </p:nvPr>
        </p:nvSpPr>
        <p:spPr/>
        <p:txBody>
          <a:bodyPr/>
          <a:lstStyle/>
          <a:p>
            <a:r>
              <a:rPr lang="en-IN" dirty="0" smtClean="0"/>
              <a:t>5. Care for children, the sick, the elderly and the disabled in own household </a:t>
            </a:r>
          </a:p>
          <a:p>
            <a:r>
              <a:rPr lang="en-IN" dirty="0" smtClean="0"/>
              <a:t>6. Voluntary activities, community services and help to other households </a:t>
            </a:r>
          </a:p>
          <a:p>
            <a:r>
              <a:rPr lang="en-IN" dirty="0" smtClean="0"/>
              <a:t>7. Learning </a:t>
            </a:r>
          </a:p>
          <a:p>
            <a:r>
              <a:rPr lang="en-IN" dirty="0" smtClean="0"/>
              <a:t>8. Socialisation, cultural, recreational activities and mass media use </a:t>
            </a:r>
          </a:p>
          <a:p>
            <a:r>
              <a:rPr lang="en-IN" dirty="0" smtClean="0"/>
              <a:t>9. Personal care and self maintenance activities, and miscellaneous activities </a:t>
            </a:r>
          </a:p>
          <a:p>
            <a:endParaRPr lang="en-IN"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15962"/>
          </a:xfrm>
        </p:spPr>
        <p:txBody>
          <a:bodyPr>
            <a:noAutofit/>
          </a:bodyPr>
          <a:lstStyle/>
          <a:p>
            <a:r>
              <a:rPr lang="en-US" sz="3200" dirty="0" smtClean="0"/>
              <a:t>Gender Budgeting - 1</a:t>
            </a:r>
            <a:endParaRPr lang="en-US" sz="3200" dirty="0"/>
          </a:p>
        </p:txBody>
      </p:sp>
      <p:sp>
        <p:nvSpPr>
          <p:cNvPr id="3" name="Content Placeholder 2"/>
          <p:cNvSpPr>
            <a:spLocks noGrp="1"/>
          </p:cNvSpPr>
          <p:nvPr>
            <p:ph idx="1"/>
          </p:nvPr>
        </p:nvSpPr>
        <p:spPr>
          <a:xfrm>
            <a:off x="228600" y="1295400"/>
            <a:ext cx="8534400" cy="5334000"/>
          </a:xfrm>
        </p:spPr>
        <p:txBody>
          <a:bodyPr>
            <a:normAutofit fontScale="92500"/>
          </a:bodyPr>
          <a:lstStyle/>
          <a:p>
            <a:r>
              <a:rPr lang="en-IN" dirty="0" smtClean="0"/>
              <a:t>A powerful tool for achieving gender mainstreaming so as to ensure that benefits of development reach women as much as men.</a:t>
            </a:r>
          </a:p>
          <a:p>
            <a:endParaRPr lang="en-IN" sz="800" dirty="0" smtClean="0"/>
          </a:p>
          <a:p>
            <a:r>
              <a:rPr lang="en-IN" dirty="0" smtClean="0"/>
              <a:t>It is an ongoing process of keeping a gender perspective in policy and programme formulation, its implementation and review.</a:t>
            </a:r>
          </a:p>
          <a:p>
            <a:endParaRPr lang="en-IN" sz="900" dirty="0" smtClean="0"/>
          </a:p>
          <a:p>
            <a:r>
              <a:rPr lang="en-IN" dirty="0" smtClean="0"/>
              <a:t>It entails dissection of the Government budgets to establish its gender differential impacts and to ensure that gender commitments are translated into budgetary commitments.</a:t>
            </a:r>
          </a:p>
          <a:p>
            <a:endParaRPr lang="en-IN" sz="900" dirty="0" smtClean="0"/>
          </a:p>
          <a:p>
            <a:r>
              <a:rPr lang="en-IN" dirty="0" smtClean="0"/>
              <a:t> Women warrant special attention due to their vulnerability and lack of access to resources. The way Government budgets allocate resources, has the potential to transform these gender inequalities.</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2819400"/>
          </a:xfrm>
        </p:spPr>
        <p:txBody>
          <a:bodyPr>
            <a:normAutofit/>
          </a:bodyPr>
          <a:lstStyle/>
          <a:p>
            <a:pPr>
              <a:buNone/>
            </a:pPr>
            <a:r>
              <a:rPr lang="en-US" b="1" dirty="0" smtClean="0"/>
              <a:t>Legal Provisions</a:t>
            </a:r>
          </a:p>
          <a:p>
            <a:pPr>
              <a:buNone/>
            </a:pPr>
            <a:endParaRPr lang="en-US" sz="800" b="1" dirty="0" smtClean="0"/>
          </a:p>
          <a:p>
            <a:r>
              <a:rPr lang="en-US" dirty="0" smtClean="0"/>
              <a:t>Collection </a:t>
            </a:r>
            <a:r>
              <a:rPr lang="en-US" dirty="0"/>
              <a:t>of Statistics Act </a:t>
            </a:r>
            <a:r>
              <a:rPr lang="en-US" dirty="0" smtClean="0"/>
              <a:t>2008</a:t>
            </a:r>
          </a:p>
          <a:p>
            <a:r>
              <a:rPr lang="en-US" dirty="0"/>
              <a:t>Census Act </a:t>
            </a:r>
            <a:r>
              <a:rPr lang="en-US" dirty="0" smtClean="0"/>
              <a:t>1948</a:t>
            </a:r>
          </a:p>
          <a:p>
            <a:r>
              <a:rPr lang="en-US" dirty="0"/>
              <a:t>Registration of Births and Deaths Act 1969</a:t>
            </a:r>
          </a:p>
        </p:txBody>
      </p:sp>
      <p:sp>
        <p:nvSpPr>
          <p:cNvPr id="5" name="Title 1"/>
          <p:cNvSpPr>
            <a:spLocks noGrp="1"/>
          </p:cNvSpPr>
          <p:nvPr>
            <p:ph type="title"/>
          </p:nvPr>
        </p:nvSpPr>
        <p:spPr>
          <a:xfrm>
            <a:off x="304800" y="274638"/>
            <a:ext cx="8534400" cy="864000"/>
          </a:xfrm>
        </p:spPr>
        <p:txBody>
          <a:bodyPr>
            <a:noAutofit/>
          </a:bodyPr>
          <a:lstStyle/>
          <a:p>
            <a:pPr algn="ctr"/>
            <a:r>
              <a:rPr lang="en-US" sz="3200" b="1" dirty="0"/>
              <a:t>A </a:t>
            </a:r>
            <a:r>
              <a:rPr lang="en-US" sz="3200" b="1" dirty="0" smtClean="0"/>
              <a:t>Brief Overview </a:t>
            </a:r>
            <a:r>
              <a:rPr lang="en-US" sz="3200" b="1" dirty="0"/>
              <a:t>of </a:t>
            </a:r>
            <a:r>
              <a:rPr lang="en-US" sz="3200" b="1" dirty="0" smtClean="0"/>
              <a:t>the</a:t>
            </a:r>
            <a:br>
              <a:rPr lang="en-US" sz="3200" b="1" dirty="0" smtClean="0"/>
            </a:br>
            <a:r>
              <a:rPr lang="en-US" sz="3200" b="1" dirty="0" smtClean="0"/>
              <a:t>Indian </a:t>
            </a:r>
            <a:r>
              <a:rPr lang="en-US" sz="3200" b="1" dirty="0"/>
              <a:t>Statistical </a:t>
            </a:r>
            <a:r>
              <a:rPr lang="en-US" sz="3200" b="1" dirty="0" smtClean="0"/>
              <a:t>System - 3</a:t>
            </a:r>
            <a:endParaRPr lang="en-US" sz="3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15962"/>
          </a:xfrm>
        </p:spPr>
        <p:txBody>
          <a:bodyPr>
            <a:noAutofit/>
          </a:bodyPr>
          <a:lstStyle/>
          <a:p>
            <a:r>
              <a:rPr lang="en-US" sz="3200" dirty="0" smtClean="0"/>
              <a:t>Gender Budgeting - 2</a:t>
            </a:r>
            <a:endParaRPr lang="en-US" sz="3200" dirty="0"/>
          </a:p>
        </p:txBody>
      </p:sp>
      <p:sp>
        <p:nvSpPr>
          <p:cNvPr id="3" name="Content Placeholder 2"/>
          <p:cNvSpPr>
            <a:spLocks noGrp="1"/>
          </p:cNvSpPr>
          <p:nvPr>
            <p:ph idx="1"/>
          </p:nvPr>
        </p:nvSpPr>
        <p:spPr>
          <a:xfrm>
            <a:off x="381000" y="1447800"/>
            <a:ext cx="8382000" cy="5181600"/>
          </a:xfrm>
        </p:spPr>
        <p:txBody>
          <a:bodyPr>
            <a:normAutofit/>
          </a:bodyPr>
          <a:lstStyle/>
          <a:p>
            <a:r>
              <a:rPr lang="en-IN" dirty="0" smtClean="0"/>
              <a:t>Since 2005-06, the Ministry of Finance has been issuing a note on Gender Budgeting as a part of the Budget Circular every year giving details of Women Specific Schemes and Pro Women Schemes.</a:t>
            </a:r>
          </a:p>
          <a:p>
            <a:endParaRPr lang="en-IN" sz="800" dirty="0" smtClean="0"/>
          </a:p>
          <a:p>
            <a:r>
              <a:rPr lang="en-IN" dirty="0" smtClean="0"/>
              <a:t>Gender Budgeting Cells have been envisaged to serve as focal points for coordinating gender budgeting initiatives within Ministries and across Departments </a:t>
            </a:r>
            <a:r>
              <a:rPr lang="en-IN" dirty="0" err="1" smtClean="0"/>
              <a:t>og</a:t>
            </a:r>
            <a:r>
              <a:rPr lang="en-IN" dirty="0" smtClean="0"/>
              <a:t> Government of India.</a:t>
            </a:r>
          </a:p>
          <a:p>
            <a:endParaRPr lang="en-IN" sz="800" dirty="0" smtClean="0"/>
          </a:p>
          <a:p>
            <a:r>
              <a:rPr lang="en-IN" dirty="0" smtClean="0"/>
              <a:t>So far, 56 Ministries/Department have confirmed setting up of a cell/nominating a nodal person. </a:t>
            </a:r>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chor="t"/>
          <a:lstStyle/>
          <a:p>
            <a:r>
              <a:rPr lang="en-IN" dirty="0" smtClean="0"/>
              <a:t>Gender Audit </a:t>
            </a:r>
            <a:endParaRPr lang="en-IN" dirty="0"/>
          </a:p>
        </p:txBody>
      </p:sp>
      <p:sp>
        <p:nvSpPr>
          <p:cNvPr id="3" name="Content Placeholder 2"/>
          <p:cNvSpPr>
            <a:spLocks noGrp="1"/>
          </p:cNvSpPr>
          <p:nvPr>
            <p:ph sz="quarter" idx="1"/>
          </p:nvPr>
        </p:nvSpPr>
        <p:spPr>
          <a:xfrm>
            <a:off x="457200" y="1295400"/>
            <a:ext cx="8001000" cy="5178552"/>
          </a:xfrm>
        </p:spPr>
        <p:txBody>
          <a:bodyPr>
            <a:normAutofit fontScale="92500"/>
          </a:bodyPr>
          <a:lstStyle/>
          <a:p>
            <a:pPr algn="just"/>
            <a:r>
              <a:rPr lang="en-IN" dirty="0" smtClean="0"/>
              <a:t>A Gender Audit examines whether and at what level Gender Budgeting initiatives have been adopted in the planning, implementation and review of the policies and budgetary allocations of the Ministry / Department. </a:t>
            </a:r>
          </a:p>
          <a:p>
            <a:pPr algn="just"/>
            <a:endParaRPr lang="en-IN" sz="900" dirty="0" smtClean="0"/>
          </a:p>
          <a:p>
            <a:pPr algn="just"/>
            <a:r>
              <a:rPr lang="en-IN" dirty="0" smtClean="0"/>
              <a:t>The results of Gender Audit can provide </a:t>
            </a:r>
            <a:r>
              <a:rPr lang="en-IN" dirty="0" err="1" smtClean="0"/>
              <a:t>learnings</a:t>
            </a:r>
            <a:r>
              <a:rPr lang="en-IN" dirty="0" smtClean="0"/>
              <a:t> and guidelines for Gender Budgeting to revisit policies, programmes and schemes as well as implementing mechanisms to ensure Gender mainstreaming.</a:t>
            </a:r>
          </a:p>
          <a:p>
            <a:pPr algn="just"/>
            <a:endParaRPr lang="en-IN" sz="900" dirty="0" smtClean="0"/>
          </a:p>
          <a:p>
            <a:pPr algn="just"/>
            <a:r>
              <a:rPr lang="en-IN" dirty="0" smtClean="0"/>
              <a:t>As the consensus that Gender Budgeting is the pathway for achieving Gender equality gains force, Gender Audit emerges as an important tool for Gender Budgeting and is in fact an audit for compliance to Gender Budgeting.</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077200" cy="838200"/>
          </a:xfrm>
        </p:spPr>
        <p:txBody>
          <a:bodyPr>
            <a:normAutofit/>
          </a:bodyPr>
          <a:lstStyle/>
          <a:p>
            <a:pPr>
              <a:buNone/>
            </a:pPr>
            <a:r>
              <a:rPr lang="en-US" sz="2400" b="1" dirty="0" err="1"/>
              <a:t>Organisation</a:t>
            </a:r>
            <a:r>
              <a:rPr lang="en-US" sz="2400" b="1" dirty="0"/>
              <a:t> </a:t>
            </a:r>
            <a:r>
              <a:rPr lang="en-US" sz="2400" b="1" dirty="0" smtClean="0"/>
              <a:t>Structure of </a:t>
            </a:r>
            <a:r>
              <a:rPr lang="en-US" sz="2400" b="1" dirty="0"/>
              <a:t>the Indian Statistical </a:t>
            </a:r>
            <a:r>
              <a:rPr lang="en-US" sz="2400" b="1" dirty="0" smtClean="0"/>
              <a:t>System</a:t>
            </a:r>
            <a:endParaRPr lang="en-US" sz="2400" dirty="0"/>
          </a:p>
        </p:txBody>
      </p:sp>
      <p:sp>
        <p:nvSpPr>
          <p:cNvPr id="4" name="Title 1"/>
          <p:cNvSpPr>
            <a:spLocks noGrp="1"/>
          </p:cNvSpPr>
          <p:nvPr>
            <p:ph type="title"/>
          </p:nvPr>
        </p:nvSpPr>
        <p:spPr>
          <a:xfrm>
            <a:off x="304800" y="274638"/>
            <a:ext cx="8534400" cy="868362"/>
          </a:xfrm>
        </p:spPr>
        <p:txBody>
          <a:bodyPr>
            <a:noAutofit/>
          </a:bodyPr>
          <a:lstStyle/>
          <a:p>
            <a:pPr algn="ctr"/>
            <a:r>
              <a:rPr lang="en-US" sz="3200" b="1" dirty="0"/>
              <a:t>A </a:t>
            </a:r>
            <a:r>
              <a:rPr lang="en-US" sz="3200" b="1" dirty="0" smtClean="0"/>
              <a:t>Brief Overview </a:t>
            </a:r>
            <a:r>
              <a:rPr lang="en-US" sz="3200" b="1" dirty="0"/>
              <a:t>of </a:t>
            </a:r>
            <a:r>
              <a:rPr lang="en-US" sz="3200" b="1" dirty="0" smtClean="0"/>
              <a:t>the</a:t>
            </a:r>
            <a:br>
              <a:rPr lang="en-US" sz="3200" b="1" dirty="0" smtClean="0"/>
            </a:br>
            <a:r>
              <a:rPr lang="en-US" sz="3200" b="1" dirty="0" smtClean="0"/>
              <a:t>Indian </a:t>
            </a:r>
            <a:r>
              <a:rPr lang="en-US" sz="3200" b="1" dirty="0"/>
              <a:t>Statistical </a:t>
            </a:r>
            <a:r>
              <a:rPr lang="en-US" sz="3200" b="1" dirty="0" smtClean="0"/>
              <a:t>System - 6</a:t>
            </a:r>
            <a:endParaRPr lang="en-US" sz="3200" dirty="0"/>
          </a:p>
        </p:txBody>
      </p:sp>
      <p:sp>
        <p:nvSpPr>
          <p:cNvPr id="5" name="TextBox 4"/>
          <p:cNvSpPr txBox="1"/>
          <p:nvPr/>
        </p:nvSpPr>
        <p:spPr>
          <a:xfrm>
            <a:off x="990600" y="2209800"/>
            <a:ext cx="2895600" cy="914400"/>
          </a:xfrm>
          <a:prstGeom prst="rect">
            <a:avLst/>
          </a:prstGeom>
          <a:noFill/>
          <a:ln>
            <a:solidFill>
              <a:schemeClr val="tx1"/>
            </a:solidFill>
          </a:ln>
        </p:spPr>
        <p:txBody>
          <a:bodyPr wrap="square" rtlCol="0">
            <a:spAutoFit/>
          </a:bodyPr>
          <a:lstStyle/>
          <a:p>
            <a:pPr algn="ctr"/>
            <a:r>
              <a:rPr lang="en-US" dirty="0" smtClean="0"/>
              <a:t>Ministry of Statistics and </a:t>
            </a:r>
            <a:r>
              <a:rPr lang="en-US" dirty="0" err="1" smtClean="0"/>
              <a:t>Programme</a:t>
            </a:r>
            <a:r>
              <a:rPr lang="en-US" dirty="0" smtClean="0"/>
              <a:t> Implementation</a:t>
            </a:r>
            <a:endParaRPr lang="en-IN" dirty="0"/>
          </a:p>
        </p:txBody>
      </p:sp>
      <p:sp>
        <p:nvSpPr>
          <p:cNvPr id="6" name="TextBox 5"/>
          <p:cNvSpPr txBox="1"/>
          <p:nvPr/>
        </p:nvSpPr>
        <p:spPr>
          <a:xfrm>
            <a:off x="5229225" y="2219325"/>
            <a:ext cx="2895600" cy="646331"/>
          </a:xfrm>
          <a:prstGeom prst="rect">
            <a:avLst/>
          </a:prstGeom>
          <a:noFill/>
          <a:ln>
            <a:solidFill>
              <a:schemeClr val="tx1"/>
            </a:solidFill>
          </a:ln>
        </p:spPr>
        <p:txBody>
          <a:bodyPr wrap="square" rtlCol="0">
            <a:spAutoFit/>
          </a:bodyPr>
          <a:lstStyle/>
          <a:p>
            <a:pPr algn="ctr"/>
            <a:r>
              <a:rPr lang="en-US" dirty="0" smtClean="0"/>
              <a:t>Other Central Line Ministries/ Departments</a:t>
            </a:r>
            <a:endParaRPr lang="en-IN" dirty="0"/>
          </a:p>
        </p:txBody>
      </p:sp>
      <p:sp>
        <p:nvSpPr>
          <p:cNvPr id="7" name="TextBox 6"/>
          <p:cNvSpPr txBox="1"/>
          <p:nvPr/>
        </p:nvSpPr>
        <p:spPr>
          <a:xfrm>
            <a:off x="381000" y="3620869"/>
            <a:ext cx="1828800" cy="923330"/>
          </a:xfrm>
          <a:prstGeom prst="rect">
            <a:avLst/>
          </a:prstGeom>
          <a:noFill/>
          <a:ln>
            <a:solidFill>
              <a:schemeClr val="tx1"/>
            </a:solidFill>
          </a:ln>
        </p:spPr>
        <p:txBody>
          <a:bodyPr wrap="square" rtlCol="0">
            <a:spAutoFit/>
          </a:bodyPr>
          <a:lstStyle/>
          <a:p>
            <a:pPr algn="ctr"/>
            <a:r>
              <a:rPr lang="en-US" dirty="0" smtClean="0"/>
              <a:t>Central Statistics Office</a:t>
            </a:r>
            <a:endParaRPr lang="en-IN" dirty="0"/>
          </a:p>
        </p:txBody>
      </p:sp>
      <p:sp>
        <p:nvSpPr>
          <p:cNvPr id="8" name="TextBox 7"/>
          <p:cNvSpPr txBox="1"/>
          <p:nvPr/>
        </p:nvSpPr>
        <p:spPr>
          <a:xfrm>
            <a:off x="2752725" y="3620869"/>
            <a:ext cx="1828800" cy="923330"/>
          </a:xfrm>
          <a:prstGeom prst="rect">
            <a:avLst/>
          </a:prstGeom>
          <a:noFill/>
          <a:ln>
            <a:solidFill>
              <a:schemeClr val="tx1"/>
            </a:solidFill>
          </a:ln>
        </p:spPr>
        <p:txBody>
          <a:bodyPr wrap="square" rtlCol="0">
            <a:spAutoFit/>
          </a:bodyPr>
          <a:lstStyle/>
          <a:p>
            <a:pPr algn="ctr"/>
            <a:r>
              <a:rPr lang="en-US" dirty="0" smtClean="0"/>
              <a:t>National Sample Survey Office</a:t>
            </a:r>
            <a:endParaRPr lang="en-IN" dirty="0"/>
          </a:p>
        </p:txBody>
      </p:sp>
      <p:sp>
        <p:nvSpPr>
          <p:cNvPr id="9" name="TextBox 8"/>
          <p:cNvSpPr txBox="1"/>
          <p:nvPr/>
        </p:nvSpPr>
        <p:spPr>
          <a:xfrm>
            <a:off x="1066800" y="5221068"/>
            <a:ext cx="2819400" cy="1200329"/>
          </a:xfrm>
          <a:prstGeom prst="rect">
            <a:avLst/>
          </a:prstGeom>
          <a:noFill/>
          <a:ln>
            <a:solidFill>
              <a:schemeClr val="tx1"/>
            </a:solidFill>
          </a:ln>
        </p:spPr>
        <p:txBody>
          <a:bodyPr wrap="square" rtlCol="0">
            <a:spAutoFit/>
          </a:bodyPr>
          <a:lstStyle/>
          <a:p>
            <a:pPr algn="ctr"/>
            <a:r>
              <a:rPr lang="en-US" dirty="0" smtClean="0"/>
              <a:t>States/Union Territories</a:t>
            </a:r>
          </a:p>
          <a:p>
            <a:pPr algn="ctr"/>
            <a:r>
              <a:rPr lang="en-US" dirty="0" smtClean="0"/>
              <a:t>Directorates of Economics and Statistics</a:t>
            </a:r>
            <a:endParaRPr lang="en-IN" dirty="0"/>
          </a:p>
        </p:txBody>
      </p:sp>
      <p:sp>
        <p:nvSpPr>
          <p:cNvPr id="10" name="TextBox 9"/>
          <p:cNvSpPr txBox="1"/>
          <p:nvPr/>
        </p:nvSpPr>
        <p:spPr>
          <a:xfrm>
            <a:off x="5372100" y="5219700"/>
            <a:ext cx="2667000" cy="1477328"/>
          </a:xfrm>
          <a:prstGeom prst="rect">
            <a:avLst/>
          </a:prstGeom>
          <a:noFill/>
          <a:ln>
            <a:solidFill>
              <a:schemeClr val="tx1"/>
            </a:solidFill>
          </a:ln>
        </p:spPr>
        <p:txBody>
          <a:bodyPr wrap="square" rtlCol="0">
            <a:spAutoFit/>
          </a:bodyPr>
          <a:lstStyle/>
          <a:p>
            <a:pPr algn="ctr"/>
            <a:r>
              <a:rPr lang="en-US" dirty="0" smtClean="0"/>
              <a:t>States/Union Territories</a:t>
            </a:r>
          </a:p>
          <a:p>
            <a:pPr algn="ctr"/>
            <a:r>
              <a:rPr lang="en-US" dirty="0" smtClean="0"/>
              <a:t>Counterpart Ministries/ Departments</a:t>
            </a:r>
            <a:endParaRPr lang="en-IN" dirty="0"/>
          </a:p>
        </p:txBody>
      </p:sp>
      <p:cxnSp>
        <p:nvCxnSpPr>
          <p:cNvPr id="14" name="Straight Arrow Connector 13"/>
          <p:cNvCxnSpPr>
            <a:stCxn id="5" idx="2"/>
          </p:cNvCxnSpPr>
          <p:nvPr/>
        </p:nvCxnSpPr>
        <p:spPr>
          <a:xfrm rot="5400000">
            <a:off x="2361406" y="3200400"/>
            <a:ext cx="1531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95400" y="3276600"/>
            <a:ext cx="2362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7" idx="0"/>
          </p:cNvCxnSpPr>
          <p:nvPr/>
        </p:nvCxnSpPr>
        <p:spPr>
          <a:xfrm rot="5400000">
            <a:off x="1124061" y="3448733"/>
            <a:ext cx="343475" cy="7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8" idx="0"/>
          </p:cNvCxnSpPr>
          <p:nvPr/>
        </p:nvCxnSpPr>
        <p:spPr>
          <a:xfrm rot="16200000" flipH="1">
            <a:off x="3490227" y="3443971"/>
            <a:ext cx="344270" cy="95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1023938" y="4919662"/>
            <a:ext cx="542925"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8" idx="2"/>
          </p:cNvCxnSpPr>
          <p:nvPr/>
        </p:nvCxnSpPr>
        <p:spPr>
          <a:xfrm rot="5400000">
            <a:off x="3334138" y="4867662"/>
            <a:ext cx="656451" cy="95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6" idx="2"/>
          </p:cNvCxnSpPr>
          <p:nvPr/>
        </p:nvCxnSpPr>
        <p:spPr>
          <a:xfrm>
            <a:off x="6677025" y="2865656"/>
            <a:ext cx="28575" cy="234451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6" idx="1"/>
          </p:cNvCxnSpPr>
          <p:nvPr/>
        </p:nvCxnSpPr>
        <p:spPr>
          <a:xfrm>
            <a:off x="3886200" y="2514600"/>
            <a:ext cx="1343025" cy="2789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0" idx="1"/>
          </p:cNvCxnSpPr>
          <p:nvPr/>
        </p:nvCxnSpPr>
        <p:spPr>
          <a:xfrm>
            <a:off x="3886200" y="5943600"/>
            <a:ext cx="1485900" cy="147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Categories of national Statistics and Methods of collection</a:t>
            </a:r>
            <a:endParaRPr lang="en-IN" dirty="0"/>
          </a:p>
        </p:txBody>
      </p:sp>
      <p:sp>
        <p:nvSpPr>
          <p:cNvPr id="3" name="Content Placeholder 2"/>
          <p:cNvSpPr>
            <a:spLocks noGrp="1"/>
          </p:cNvSpPr>
          <p:nvPr>
            <p:ph sz="quarter" idx="1"/>
          </p:nvPr>
        </p:nvSpPr>
        <p:spPr>
          <a:xfrm>
            <a:off x="457200" y="1676400"/>
            <a:ext cx="8153400" cy="4797552"/>
          </a:xfrm>
        </p:spPr>
        <p:txBody>
          <a:bodyPr/>
          <a:lstStyle/>
          <a:p>
            <a:r>
              <a:rPr lang="en-US" dirty="0" smtClean="0"/>
              <a:t>Social Statistics </a:t>
            </a:r>
          </a:p>
          <a:p>
            <a:r>
              <a:rPr lang="en-US" dirty="0" smtClean="0"/>
              <a:t>Economic Statistics </a:t>
            </a:r>
          </a:p>
          <a:p>
            <a:r>
              <a:rPr lang="en-US" dirty="0" smtClean="0"/>
              <a:t>Other Statistics such as environment including disaster, climate change etc. </a:t>
            </a:r>
          </a:p>
          <a:p>
            <a:endParaRPr lang="en-US" dirty="0" smtClean="0"/>
          </a:p>
          <a:p>
            <a:r>
              <a:rPr lang="en-US" dirty="0" smtClean="0"/>
              <a:t>Statistical data are collected in 3 ways and these are </a:t>
            </a:r>
          </a:p>
          <a:p>
            <a:pPr>
              <a:buFont typeface="Wingdings" pitchFamily="2" charset="2"/>
              <a:buChar char="Ø"/>
            </a:pPr>
            <a:r>
              <a:rPr lang="en-US" dirty="0" smtClean="0"/>
              <a:t>Census</a:t>
            </a:r>
          </a:p>
          <a:p>
            <a:pPr>
              <a:buFont typeface="Wingdings" pitchFamily="2" charset="2"/>
              <a:buChar char="Ø"/>
            </a:pPr>
            <a:r>
              <a:rPr lang="en-US" dirty="0" smtClean="0"/>
              <a:t>Surveys and </a:t>
            </a:r>
          </a:p>
          <a:p>
            <a:pPr>
              <a:buFont typeface="Wingdings" pitchFamily="2" charset="2"/>
              <a:buChar char="Ø"/>
            </a:pPr>
            <a:r>
              <a:rPr lang="en-US" dirty="0" smtClean="0"/>
              <a:t>Administrative statistics</a:t>
            </a:r>
          </a:p>
          <a:p>
            <a:pPr>
              <a:buFont typeface="Wingdings" pitchFamily="2" charset="2"/>
              <a:buChar char="Ø"/>
            </a:pP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914400"/>
          </a:xfrm>
        </p:spPr>
        <p:txBody>
          <a:bodyPr anchor="t">
            <a:normAutofit fontScale="90000"/>
          </a:bodyPr>
          <a:lstStyle/>
          <a:p>
            <a:r>
              <a:rPr lang="en-US" dirty="0" smtClean="0"/>
              <a:t>Integrating gender perspective in national statistics</a:t>
            </a:r>
            <a:endParaRPr lang="en-IN" dirty="0"/>
          </a:p>
        </p:txBody>
      </p:sp>
      <p:sp>
        <p:nvSpPr>
          <p:cNvPr id="3" name="Content Placeholder 2"/>
          <p:cNvSpPr>
            <a:spLocks noGrp="1"/>
          </p:cNvSpPr>
          <p:nvPr>
            <p:ph sz="quarter" idx="1"/>
          </p:nvPr>
        </p:nvSpPr>
        <p:spPr>
          <a:xfrm>
            <a:off x="457200" y="1295400"/>
            <a:ext cx="7924800" cy="5334000"/>
          </a:xfrm>
        </p:spPr>
        <p:txBody>
          <a:bodyPr>
            <a:normAutofit lnSpcReduction="10000"/>
          </a:bodyPr>
          <a:lstStyle/>
          <a:p>
            <a:pPr algn="just"/>
            <a:r>
              <a:rPr lang="en-US" dirty="0" smtClean="0"/>
              <a:t>Sex Disaggregated data available for most of national statistics  where applicable; this is ensured by putting a question on the gender of the person as male/ female/ others. (example : population census 2011)</a:t>
            </a:r>
          </a:p>
          <a:p>
            <a:pPr algn="just"/>
            <a:endParaRPr lang="en-US" sz="800" dirty="0" smtClean="0"/>
          </a:p>
          <a:p>
            <a:pPr algn="just"/>
            <a:r>
              <a:rPr lang="en-US" dirty="0" smtClean="0"/>
              <a:t>Beyond the sex disaggregated data, gender perspective demands that data specific to the situation assessment  of gender especially females are generated by the national statistical system. Important among these are female </a:t>
            </a:r>
            <a:r>
              <a:rPr lang="en-US" dirty="0" err="1" smtClean="0"/>
              <a:t>foeticide</a:t>
            </a:r>
            <a:r>
              <a:rPr lang="en-US" dirty="0" smtClean="0"/>
              <a:t>, infanticide, child marriage, birth weight by sex, maternal mortality , infant mortality by sex, time-use statistics, statistics on entrepreneurship and asset ownership, etc.          (</a:t>
            </a:r>
            <a:r>
              <a:rPr lang="en-US" dirty="0" err="1" smtClean="0"/>
              <a:t>contd</a:t>
            </a:r>
            <a:r>
              <a:rPr lang="en-US" dirty="0" smtClean="0"/>
              <a:t>)                     </a:t>
            </a:r>
          </a:p>
          <a:p>
            <a:pPr algn="just"/>
            <a:endParaRPr lang="en-US" dirty="0" smtClean="0"/>
          </a:p>
          <a:p>
            <a:pPr algn="just"/>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Integrating gender perspective in national statistics-Contd.</a:t>
            </a:r>
            <a:endParaRPr lang="en-IN" dirty="0"/>
          </a:p>
        </p:txBody>
      </p:sp>
      <p:sp>
        <p:nvSpPr>
          <p:cNvPr id="3" name="Content Placeholder 2"/>
          <p:cNvSpPr>
            <a:spLocks noGrp="1"/>
          </p:cNvSpPr>
          <p:nvPr>
            <p:ph sz="quarter" idx="1"/>
          </p:nvPr>
        </p:nvSpPr>
        <p:spPr>
          <a:xfrm>
            <a:off x="457200" y="1828800"/>
            <a:ext cx="7467600" cy="4645152"/>
          </a:xfrm>
        </p:spPr>
        <p:txBody>
          <a:bodyPr/>
          <a:lstStyle/>
          <a:p>
            <a:pPr algn="just"/>
            <a:r>
              <a:rPr lang="en-US" dirty="0" smtClean="0"/>
              <a:t>Some more of these could be  in the areas of Feminization of Poverty (poverty is meant to mean lack of ), crime including Violence and abuse of women especially trafficking  which are quite difficult to capture.</a:t>
            </a:r>
          </a:p>
          <a:p>
            <a:pPr algn="just"/>
            <a:endParaRPr lang="en-US" dirty="0" smtClean="0"/>
          </a:p>
          <a:p>
            <a:pPr algn="just"/>
            <a:r>
              <a:rPr lang="en-US" dirty="0" smtClean="0"/>
              <a:t>Gender integration also demands that statistical data for vulnerable and specific categories of both genders are produced by the national statistical system. For example, domestic workers, workers in un </a:t>
            </a:r>
            <a:r>
              <a:rPr lang="en-US" dirty="0" err="1" smtClean="0"/>
              <a:t>organised</a:t>
            </a:r>
            <a:r>
              <a:rPr lang="en-US" dirty="0" smtClean="0"/>
              <a:t> sector, migrant workers, women and child workers in hazardous industries etc</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sz="3200" dirty="0" smtClean="0"/>
              <a:t>      Integration of Gender into Official</a:t>
            </a:r>
            <a:br>
              <a:rPr lang="en-US" sz="3200" dirty="0" smtClean="0"/>
            </a:br>
            <a:endParaRPr lang="en-US" sz="3200" dirty="0" smtClean="0"/>
          </a:p>
          <a:p>
            <a:pPr>
              <a:buNone/>
            </a:pPr>
            <a:endParaRPr lang="en-US" sz="3200" dirty="0" smtClean="0"/>
          </a:p>
          <a:p>
            <a:pPr algn="ctr">
              <a:buNone/>
            </a:pPr>
            <a:r>
              <a:rPr lang="en-US" sz="3200" dirty="0" smtClean="0"/>
              <a:t>         Statistics - Censuses</a:t>
            </a:r>
            <a:endParaRPr lang="en-IN"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1512</TotalTime>
  <Words>2904</Words>
  <Application>Microsoft Office PowerPoint</Application>
  <PresentationFormat>On-screen Show (4:3)</PresentationFormat>
  <Paragraphs>266</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Oriel</vt:lpstr>
      <vt:lpstr>Integration of gender perspective in national statistics - India</vt:lpstr>
      <vt:lpstr>A Brief Overview of the Indian Statistical System</vt:lpstr>
      <vt:lpstr>A Brief Overview of the Indian Statistical System - 2</vt:lpstr>
      <vt:lpstr>A Brief Overview of the Indian Statistical System - 3</vt:lpstr>
      <vt:lpstr>A Brief Overview of the Indian Statistical System - 6</vt:lpstr>
      <vt:lpstr>Categories of national Statistics and Methods of collection</vt:lpstr>
      <vt:lpstr>Integrating gender perspective in national statistics</vt:lpstr>
      <vt:lpstr>Integrating gender perspective in national statistics-Contd.</vt:lpstr>
      <vt:lpstr>Slide 9</vt:lpstr>
      <vt:lpstr>Integration of Gender into Official Statistics - Population Census</vt:lpstr>
      <vt:lpstr>Integration of Gender into Official Statistics - Agriculture Census</vt:lpstr>
      <vt:lpstr>Integration of Gender into Official Statistics - Economic Census</vt:lpstr>
      <vt:lpstr>Integration of Gender into Official Statistics – Socio Economic and caste   Census</vt:lpstr>
      <vt:lpstr>Integration of Gender into Official Statistics – census of micro, small and medium enterprises ( reference year 2007-08)</vt:lpstr>
      <vt:lpstr>Slide 15</vt:lpstr>
      <vt:lpstr>Integration of Gender into Official Statistics – Sample surveys for vital statistics </vt:lpstr>
      <vt:lpstr>Integration of Gender into Official Statistics - Sample Surveys conducted by National Sample Survey Office (NSSO)</vt:lpstr>
      <vt:lpstr>Integration of Gender into Official Statistics - Sample Surveys conducted by National Sample Survey Office (NSSO)-Contd.</vt:lpstr>
      <vt:lpstr>NSSO 70th Round- Socio Economic Survey (Jan.2013 – Dec. 2013)</vt:lpstr>
      <vt:lpstr>NSSO 70th Round- Socio Economic Survey (Jan.2013 – Dec. 2013) - Contd.</vt:lpstr>
      <vt:lpstr>Slide 21</vt:lpstr>
      <vt:lpstr>NSSO 68th Round- (July 2011 - June 2012)</vt:lpstr>
      <vt:lpstr>Slide 23</vt:lpstr>
      <vt:lpstr>NSSO 64th Round- (July 2007-June 2008)</vt:lpstr>
      <vt:lpstr>Integration of Gender into Official Statistics - National Family Health Survey</vt:lpstr>
      <vt:lpstr>Integration of Gender into Official Statistics - District Level Household and Facility Survey (DLHS)</vt:lpstr>
      <vt:lpstr>Integration of Gender into Official Statistics – Annual Health Survey (AHS)</vt:lpstr>
      <vt:lpstr>Integration of Gender into Official Statistics – Annual Health Survey (AHS)-Contd.</vt:lpstr>
      <vt:lpstr>Slide 29</vt:lpstr>
      <vt:lpstr>Integration of Gender into Official Statistics – District Information System for Education(DISE) </vt:lpstr>
      <vt:lpstr>Integration of Gender into Official Statistics – Crime statistics </vt:lpstr>
      <vt:lpstr> Gender - Major Data Gaps</vt:lpstr>
      <vt:lpstr> Gender - Major Data Gaps</vt:lpstr>
      <vt:lpstr>Major Problems faced</vt:lpstr>
      <vt:lpstr>Way Forward</vt:lpstr>
      <vt:lpstr>Thank You</vt:lpstr>
      <vt:lpstr>Structure  of Time use  Classification</vt:lpstr>
      <vt:lpstr>Structure  of Time use  Classification </vt:lpstr>
      <vt:lpstr>Gender Budgeting - 1</vt:lpstr>
      <vt:lpstr>Gender Budgeting - 2</vt:lpstr>
      <vt:lpstr>Gender Audit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Use Studies</dc:title>
  <dc:creator>h borah</dc:creator>
  <cp:lastModifiedBy>s.j laxmi</cp:lastModifiedBy>
  <cp:revision>172</cp:revision>
  <dcterms:created xsi:type="dcterms:W3CDTF">2006-08-16T00:00:00Z</dcterms:created>
  <dcterms:modified xsi:type="dcterms:W3CDTF">2013-04-12T12:34:47Z</dcterms:modified>
</cp:coreProperties>
</file>