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425" r:id="rId2"/>
    <p:sldId id="410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40" r:id="rId17"/>
    <p:sldId id="463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354" r:id="rId26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letelaT" initials="" lastIdx="2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D7371"/>
    <a:srgbClr val="CECEEF"/>
    <a:srgbClr val="CECED1"/>
    <a:srgbClr val="F7E9E9"/>
    <a:srgbClr val="F2DBDA"/>
    <a:srgbClr val="F0D5D4"/>
    <a:srgbClr val="DEFCD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311" autoAdjust="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404" y="966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D66B2E6-0106-482A-90CC-DD2934AF5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642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C26B5C5-58E9-48DB-AFD5-A3FCD11B1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7EFC9C-E5B8-4B30-899E-C88ADF6A503B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2EFA6737-C1E4-4095-9172-0C4644943DE1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43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434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1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22276D23-7729-4656-98DA-2A8C9893ED31}" type="slidenum">
              <a:rPr lang="en-US" sz="1200"/>
              <a:pPr eaLnBrk="0" hangingPunct="0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F266C7-9A1D-432A-8578-A2F07E69E830}" type="slidenum">
              <a:rPr lang="en-GB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53B53688-F434-49CE-800B-D19C9B06CCFD}" type="slidenum">
              <a:rPr lang="en-US" sz="1200">
                <a:solidFill>
                  <a:srgbClr val="000000"/>
                </a:solidFill>
              </a:rPr>
              <a:pPr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27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277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B36AD8C7-FAC1-4180-9F16-007783915222}" type="slidenum">
              <a:rPr lang="en-US" sz="1200">
                <a:solidFill>
                  <a:srgbClr val="000000"/>
                </a:solidFill>
              </a:rPr>
              <a:pPr eaLnBrk="0" hangingPunct="0"/>
              <a:t>11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D0E319-02AF-45E1-B69D-13B43E64598D}" type="slidenum">
              <a:rPr lang="en-GB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9C7216BF-135A-4AA0-B444-46F0B2192F94}" type="slidenum">
              <a:rPr lang="en-US" sz="1200">
                <a:solidFill>
                  <a:srgbClr val="000000"/>
                </a:solidFill>
              </a:rPr>
              <a:pPr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48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482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1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13FBEF17-1728-467B-89E6-0C0B8DFF5284}" type="slidenum">
              <a:rPr lang="en-US" sz="1200">
                <a:solidFill>
                  <a:srgbClr val="000000"/>
                </a:solidFill>
              </a:rPr>
              <a:pPr eaLnBrk="0" hangingPunct="0"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804C98-63B9-4597-8ECE-7E8F5BFE31FE}" type="slidenum">
              <a:rPr lang="en-GB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686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BF9F3570-AEA3-4C80-B09D-04073B15353E}" type="slidenum">
              <a:rPr lang="en-US" sz="1200">
                <a:solidFill>
                  <a:srgbClr val="000000"/>
                </a:solidFill>
              </a:rPr>
              <a:pPr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68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686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9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1E6DDF3F-179F-4A1F-A007-9CD2130B836D}" type="slidenum">
              <a:rPr lang="en-US" sz="1200">
                <a:solidFill>
                  <a:srgbClr val="000000"/>
                </a:solidFill>
              </a:rPr>
              <a:pPr eaLnBrk="0" hangingPunct="0"/>
              <a:t>13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E80BAD-475D-4EDD-A3DE-BA7ECCDC9040}" type="slidenum">
              <a:rPr lang="en-GB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CED72567-68AD-4413-9038-0D7AB9F748B6}" type="slidenum">
              <a:rPr lang="en-US" sz="1200">
                <a:solidFill>
                  <a:srgbClr val="000000"/>
                </a:solidFill>
              </a:rPr>
              <a:pPr/>
              <a:t>14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891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891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7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8383750A-6AB8-4E62-B5A0-9FAC1393FE24}" type="slidenum">
              <a:rPr lang="en-US" sz="1200">
                <a:solidFill>
                  <a:srgbClr val="000000"/>
                </a:solidFill>
              </a:rPr>
              <a:pPr eaLnBrk="0" hangingPunct="0"/>
              <a:t>14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0B2096-5BE5-4F06-B60E-54149D851853}" type="slidenum">
              <a:rPr lang="en-GB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1C61B1E6-3077-41E8-B712-8775C4A1D432}" type="slidenum">
              <a:rPr lang="en-US" sz="1200">
                <a:solidFill>
                  <a:srgbClr val="000000"/>
                </a:solidFill>
              </a:rPr>
              <a:pPr/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9B4B08EC-D090-4AA5-B7D9-41DAC68A2AD7}" type="slidenum">
              <a:rPr lang="en-US" sz="1200">
                <a:solidFill>
                  <a:srgbClr val="000000"/>
                </a:solidFill>
              </a:rPr>
              <a:pPr eaLnBrk="0" hangingPunct="0"/>
              <a:t>15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020230-D1DF-4EB7-ABDE-0CBE82C359B0}" type="slidenum">
              <a:rPr lang="en-GB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A08B7201-7E8E-4203-A2E0-3D20F379B012}" type="slidenum">
              <a:rPr lang="en-US" sz="1200">
                <a:solidFill>
                  <a:srgbClr val="000000"/>
                </a:solidFill>
              </a:rPr>
              <a:pPr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40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40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7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460817BC-A700-4F98-B944-D18FE7A5109B}" type="slidenum">
              <a:rPr lang="en-US" sz="1200">
                <a:solidFill>
                  <a:srgbClr val="000000"/>
                </a:solidFill>
              </a:rPr>
              <a:pPr eaLnBrk="0" hangingPunct="0"/>
              <a:t>17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AB2248-4E69-4AAC-AC99-5F607ECEC480}" type="slidenum">
              <a:rPr lang="en-GB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BD6A8302-A135-4CC6-8376-272519409AAE}" type="slidenum">
              <a:rPr lang="en-US" sz="1200">
                <a:solidFill>
                  <a:srgbClr val="000000"/>
                </a:solidFill>
              </a:rPr>
              <a:pPr/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60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608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924130DE-2B6C-4308-B1E6-BB31AFA2B326}" type="slidenum">
              <a:rPr lang="en-US" sz="1200">
                <a:solidFill>
                  <a:srgbClr val="000000"/>
                </a:solidFill>
              </a:rPr>
              <a:pPr eaLnBrk="0" hangingPunct="0"/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CAE7B8-8159-49B5-BF95-05A120F8B037}" type="slidenum">
              <a:rPr lang="en-GB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92607197-22A4-4354-9156-58A05AEB01D3}" type="slidenum">
              <a:rPr lang="en-US" sz="1200">
                <a:solidFill>
                  <a:srgbClr val="000000"/>
                </a:solidFill>
              </a:rPr>
              <a:pPr/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1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3DDBF6DB-576C-47FA-88DD-85311EE01841}" type="slidenum">
              <a:rPr lang="en-US" sz="1200">
                <a:solidFill>
                  <a:srgbClr val="000000"/>
                </a:solidFill>
              </a:rPr>
              <a:pPr eaLnBrk="0" hangingPunct="0"/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55AC56-5F4F-47B9-BDE9-A01D53D3868B}" type="slidenum">
              <a:rPr lang="en-GB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135A5A2B-0024-4C77-B11B-8751D4A38A83}" type="slidenum">
              <a:rPr lang="en-US" sz="1200">
                <a:solidFill>
                  <a:srgbClr val="000000"/>
                </a:solidFill>
              </a:rPr>
              <a:pPr/>
              <a:t>20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01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01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1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D866A051-580A-4221-A460-75C6231C93A7}" type="slidenum">
              <a:rPr lang="en-US" sz="1200">
                <a:solidFill>
                  <a:srgbClr val="000000"/>
                </a:solidFill>
              </a:rPr>
              <a:pPr eaLnBrk="0" hangingPunct="0"/>
              <a:t>20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00C99F-D012-4D02-BA2D-62D268B9F64D}" type="slidenum">
              <a:rPr lang="en-GB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D335CF75-0CB1-4E3F-AC6B-5BD657DB63DF}" type="slidenum">
              <a:rPr lang="en-US" sz="1200">
                <a:solidFill>
                  <a:srgbClr val="000000"/>
                </a:solidFill>
              </a:rPr>
              <a:pPr/>
              <a:t>21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22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222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9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AB9A3640-A21C-4020-80BC-AE28F9BC7045}" type="slidenum">
              <a:rPr lang="en-US" sz="1200">
                <a:solidFill>
                  <a:srgbClr val="000000"/>
                </a:solidFill>
              </a:rPr>
              <a:pPr eaLnBrk="0" hangingPunct="0"/>
              <a:t>21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DEB9B2-24D4-49FA-9149-3634AECAC0D7}" type="slidenum">
              <a:rPr lang="en-GB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881D1F31-FDF5-41DC-A01A-9CFCA26D2D33}" type="slidenum">
              <a:rPr lang="en-US" sz="1200">
                <a:solidFill>
                  <a:srgbClr val="000000"/>
                </a:solidFill>
              </a:rPr>
              <a:pPr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63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63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4152977C-89F0-45D5-B4F0-63CE9EA00BD0}" type="slidenum">
              <a:rPr lang="en-US" sz="1200">
                <a:solidFill>
                  <a:srgbClr val="000000"/>
                </a:solidFill>
              </a:rPr>
              <a:pPr eaLnBrk="0" hangingPunct="0"/>
              <a:t>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E7B59F-8792-403E-8B1E-73169FB4933C}" type="slidenum">
              <a:rPr lang="en-GB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2EC0EF73-437D-4554-BD21-FB54CD97C149}" type="slidenum">
              <a:rPr lang="en-US" sz="1200">
                <a:solidFill>
                  <a:srgbClr val="000000"/>
                </a:solidFill>
              </a:rPr>
              <a:pPr/>
              <a:t>22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42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42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7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08C35D93-C804-4FA4-A74E-DF7C6F2C9FE9}" type="slidenum">
              <a:rPr lang="en-US" sz="1200">
                <a:solidFill>
                  <a:srgbClr val="000000"/>
                </a:solidFill>
              </a:rPr>
              <a:pPr eaLnBrk="0" hangingPunct="0"/>
              <a:t>22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5738BF-D0E9-46AF-AEED-547E4AB96366}" type="slidenum">
              <a:rPr lang="en-GB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334EB2F1-E418-4D60-9722-A1298ADD944F}" type="slidenum">
              <a:rPr lang="en-US" sz="1200">
                <a:solidFill>
                  <a:srgbClr val="000000"/>
                </a:solidFill>
              </a:rPr>
              <a:pPr/>
              <a:t>23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63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63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9FDE303F-4ACB-4FAF-88E2-CA5D553A0177}" type="slidenum">
              <a:rPr lang="en-US" sz="1200">
                <a:solidFill>
                  <a:srgbClr val="000000"/>
                </a:solidFill>
              </a:rPr>
              <a:pPr eaLnBrk="0" hangingPunct="0"/>
              <a:t>23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83B9FC-8A1D-4D42-BC81-9ECD1E29C118}" type="slidenum">
              <a:rPr lang="en-GB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7E8A2472-4CF8-4389-9755-30164242477C}" type="slidenum">
              <a:rPr lang="en-US" sz="1200">
                <a:solidFill>
                  <a:srgbClr val="000000"/>
                </a:solidFill>
              </a:rPr>
              <a:pPr/>
              <a:t>24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83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837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FC24B411-3326-4AD9-A05A-A600AA879323}" type="slidenum">
              <a:rPr lang="en-US" sz="1200">
                <a:solidFill>
                  <a:srgbClr val="000000"/>
                </a:solidFill>
              </a:rPr>
              <a:pPr eaLnBrk="0" hangingPunct="0"/>
              <a:t>24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8BA63E-22CE-451E-B33F-09212B50B731}" type="slidenum">
              <a:rPr lang="en-GB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F055BE40-CA80-4E05-B320-75108A581CE8}" type="slidenum">
              <a:rPr lang="en-US" sz="1200">
                <a:solidFill>
                  <a:srgbClr val="000000"/>
                </a:solidFill>
              </a:rPr>
              <a:pPr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184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7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27F9D93B-8DE0-42FF-8C58-541664FCE2AD}" type="slidenum">
              <a:rPr lang="en-US" sz="1200">
                <a:solidFill>
                  <a:srgbClr val="000000"/>
                </a:solidFill>
              </a:rPr>
              <a:pPr eaLnBrk="0" hangingPunct="0"/>
              <a:t>4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82EAD6-A37F-485B-BA7E-055E8731196C}" type="slidenum">
              <a:rPr lang="en-GB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8E3DA14F-B2E7-4511-8ED3-6288EF5F05F2}" type="slidenum">
              <a:rPr lang="en-US" sz="1200">
                <a:solidFill>
                  <a:srgbClr val="000000"/>
                </a:solidFill>
              </a:rPr>
              <a:pPr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0939C289-D9CA-4410-A126-1B3FB9998085}" type="slidenum">
              <a:rPr lang="en-US" sz="1200">
                <a:solidFill>
                  <a:srgbClr val="000000"/>
                </a:solidFill>
              </a:rPr>
              <a:pPr eaLnBrk="0" hangingPunct="0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676102-164F-4D5A-8162-E3D99196592F}" type="slidenum">
              <a:rPr lang="en-GB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E1827AC4-D895-40E5-8DCE-48578F160F94}" type="slidenum">
              <a:rPr lang="en-US" sz="1200">
                <a:solidFill>
                  <a:srgbClr val="000000"/>
                </a:solidFill>
              </a:rPr>
              <a:pPr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FE0EE8B4-F3D1-459D-B5B7-BA03A1652BFD}" type="slidenum">
              <a:rPr lang="en-US" sz="1200">
                <a:solidFill>
                  <a:srgbClr val="000000"/>
                </a:solidFill>
              </a:rPr>
              <a:pPr eaLnBrk="0" hangingPunct="0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CA8332-D887-4A0F-8653-7181BAA1218D}" type="slidenum">
              <a:rPr lang="en-GB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664D1B62-5B2F-4AF9-AD16-996B2CD70C7F}" type="slidenum">
              <a:rPr lang="en-US" sz="1200">
                <a:solidFill>
                  <a:srgbClr val="000000"/>
                </a:solidFill>
              </a:rPr>
              <a:pPr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00D17DA2-B716-41AD-9F90-631DE95E32E0}" type="slidenum">
              <a:rPr lang="en-US" sz="1200">
                <a:solidFill>
                  <a:srgbClr val="000000"/>
                </a:solidFill>
              </a:rPr>
              <a:pPr eaLnBrk="0" hangingPunct="0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4D5756-8D77-48B8-BE70-4796DDB0CFA4}" type="slidenum">
              <a:rPr lang="en-GB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8D9BACD5-694A-4982-91CE-265C0D34C1C6}" type="slidenum">
              <a:rPr lang="en-US" sz="1200">
                <a:solidFill>
                  <a:srgbClr val="000000"/>
                </a:solidFill>
              </a:rPr>
              <a:pPr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66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662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9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9E6DAFE3-639E-49CD-B34E-4A7A29A9D007}" type="slidenum">
              <a:rPr lang="en-US" sz="1200">
                <a:solidFill>
                  <a:srgbClr val="000000"/>
                </a:solidFill>
              </a:rPr>
              <a:pPr eaLnBrk="0" hangingPunct="0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86D792-4302-4777-9CC5-1F6088502163}" type="slidenum">
              <a:rPr lang="en-GB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FF64CEE8-135B-4B7F-8AA2-6325DC233433}" type="slidenum">
              <a:rPr lang="en-US" sz="1200">
                <a:solidFill>
                  <a:srgbClr val="000000"/>
                </a:solidFill>
              </a:rPr>
              <a:pPr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31B51773-0D60-41DA-AB37-B07959D7C5C8}" type="slidenum">
              <a:rPr lang="en-US" sz="1200">
                <a:solidFill>
                  <a:srgbClr val="000000"/>
                </a:solidFill>
              </a:rPr>
              <a:pPr eaLnBrk="0" hangingPunct="0"/>
              <a:t>9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7EB1A8-517C-4EDD-A787-C71EA34C6B22}" type="slidenum">
              <a:rPr lang="en-GB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fld id="{71B03D53-B1B4-4228-B192-54026B7ABD18}" type="slidenum">
              <a:rPr lang="en-US" sz="1200">
                <a:solidFill>
                  <a:srgbClr val="000000"/>
                </a:solidFill>
              </a:rPr>
              <a:pPr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307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3072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77" tIns="46589" rIns="93177" bIns="46589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5" name="Slide Number Placeholder 3"/>
          <p:cNvSpPr txBox="1">
            <a:spLocks noGrp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eaLnBrk="0" hangingPunct="0"/>
            <a:fld id="{30A47CB2-EEE0-4A5D-8883-9B89A574A2EB}" type="slidenum">
              <a:rPr lang="en-US" sz="1200">
                <a:solidFill>
                  <a:srgbClr val="000000"/>
                </a:solidFill>
              </a:rPr>
              <a:pPr eaLnBrk="0" hangingPunct="0"/>
              <a:t>10</a:t>
            </a:fld>
            <a:endParaRPr 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CBFE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F7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 userDrawn="1"/>
        </p:nvSpPr>
        <p:spPr bwMode="auto">
          <a:xfrm>
            <a:off x="261938" y="204788"/>
            <a:ext cx="4465637" cy="4953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0" y="6094413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5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7431088" y="6246813"/>
            <a:ext cx="1600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7"/>
          <p:cNvPicPr>
            <a:picLocks noChangeAspect="1" noChangeArrowheads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336550" y="6475413"/>
            <a:ext cx="3487738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0" r:id="rId6"/>
    <p:sldLayoutId id="2147483669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ea typeface="Open Sans"/>
          <a:cs typeface="Open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ea typeface="Open Sans"/>
          <a:cs typeface="Open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ea typeface="Open Sans"/>
          <a:cs typeface="Open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ea typeface="Open Sans"/>
          <a:cs typeface="Open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cs typeface="Open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cs typeface="Open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cs typeface="Open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Open Sans" pitchFamily="34" charset="0"/>
          <a:cs typeface="Open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b="1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ssa.gov.za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23850" y="428625"/>
            <a:ext cx="8496300" cy="3505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4400" b="1" smtClean="0">
                <a:solidFill>
                  <a:srgbClr val="0070C0"/>
                </a:solidFill>
                <a:latin typeface="Arial" charset="0"/>
                <a:ea typeface="Open Sans"/>
                <a:cs typeface="Arial" charset="0"/>
              </a:rPr>
              <a:t>Expert Group Meeting On Revising The Principles And Recommendations On Population And Housing Censuses</a:t>
            </a:r>
            <a:br>
              <a:rPr lang="en-US" sz="4400" b="1" smtClean="0">
                <a:solidFill>
                  <a:srgbClr val="0070C0"/>
                </a:solidFill>
                <a:latin typeface="Arial" charset="0"/>
                <a:ea typeface="Open Sans"/>
                <a:cs typeface="Arial" charset="0"/>
              </a:rPr>
            </a:br>
            <a:r>
              <a:rPr lang="en-US" sz="4400" b="1" smtClean="0">
                <a:solidFill>
                  <a:srgbClr val="0070C0"/>
                </a:solidFill>
                <a:latin typeface="Arial" charset="0"/>
                <a:ea typeface="Open Sans"/>
                <a:cs typeface="Arial" charset="0"/>
              </a:rPr>
              <a:t/>
            </a:r>
            <a:br>
              <a:rPr lang="en-US" sz="4400" b="1" smtClean="0">
                <a:solidFill>
                  <a:srgbClr val="0070C0"/>
                </a:solidFill>
                <a:latin typeface="Arial" charset="0"/>
                <a:ea typeface="Open Sans"/>
                <a:cs typeface="Arial" charset="0"/>
              </a:rPr>
            </a:br>
            <a:r>
              <a:rPr lang="en-US" sz="3200" smtClean="0">
                <a:latin typeface="Arial" charset="0"/>
                <a:ea typeface="Open Sans"/>
                <a:cs typeface="Arial" charset="0"/>
              </a:rPr>
              <a:t>CENSUS OUTPUT AND DATA UTILISATION</a:t>
            </a:r>
            <a:br>
              <a:rPr lang="en-US" sz="3200" smtClean="0">
                <a:latin typeface="Arial" charset="0"/>
                <a:ea typeface="Open Sans"/>
                <a:cs typeface="Arial" charset="0"/>
              </a:rPr>
            </a:br>
            <a:r>
              <a:rPr lang="en-US" sz="3200" smtClean="0">
                <a:latin typeface="Arial" charset="0"/>
                <a:ea typeface="Open Sans"/>
                <a:cs typeface="Arial" charset="0"/>
              </a:rPr>
              <a:t/>
            </a:r>
            <a:br>
              <a:rPr lang="en-US" sz="3200" smtClean="0">
                <a:latin typeface="Arial" charset="0"/>
                <a:ea typeface="Open Sans"/>
                <a:cs typeface="Arial" charset="0"/>
              </a:rPr>
            </a:br>
            <a:endParaRPr lang="en-US" sz="3200" smtClean="0">
              <a:latin typeface="Arial" charset="0"/>
              <a:ea typeface="Open Sans"/>
              <a:cs typeface="Arial" charset="0"/>
            </a:endParaRP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28750" y="5137150"/>
            <a:ext cx="6400800" cy="863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0" smtClean="0">
                <a:latin typeface="Arial" charset="0"/>
                <a:ea typeface="Open Sans"/>
                <a:cs typeface="Arial" charset="0"/>
              </a:rPr>
              <a:t>30 October 2013</a:t>
            </a:r>
          </a:p>
        </p:txBody>
      </p:sp>
      <p:pic>
        <p:nvPicPr>
          <p:cNvPr id="12291" name="Picture 4" descr="P1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51513"/>
            <a:ext cx="91440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South Africa conducts a de-facto census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Based on the location of persons on reference night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Three sets of questionnaires were developed for Census 2011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Each type was administered to a targeted group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population in households (questionnaire  A)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population in collective living quarters (questionnaire C)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population in transit (departing) and those on holidays on </a:t>
            </a:r>
            <a:r>
              <a:rPr lang="en-US" sz="2800" smtClean="0">
                <a:latin typeface="Open Sans"/>
                <a:ea typeface="Open Sans"/>
                <a:cs typeface="Open Sans"/>
              </a:rPr>
              <a:t>census night (questionnaire B)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Census 2011 Questionnaires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Basic Information (Demographics)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Migration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Province of birth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Province of usual residence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Citizenship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fr-FR" sz="32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Transient</a:t>
            </a:r>
            <a:r>
              <a:rPr lang="fr-FR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 and </a:t>
            </a:r>
            <a:r>
              <a:rPr lang="fr-FR" sz="32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Tourist</a:t>
            </a:r>
            <a:r>
              <a:rPr lang="fr-FR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 </a:t>
            </a:r>
            <a:r>
              <a:rPr lang="fr-FR" sz="32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Hotel</a:t>
            </a:r>
            <a:r>
              <a:rPr lang="fr-FR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 questionnaire (B)</a:t>
            </a:r>
            <a:endParaRPr lang="en-US" sz="3200" b="1" kern="0" dirty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Basic Information (Demographics)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Institutional services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Source of water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Toilet facilities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Source of energy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Institutional questionnaire (C)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Based on census data user recommendations, the following types of products were developed: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Print products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Electronic products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Geography related products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Products developed based on stakeholder segmentation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Products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9055100" cy="523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Print products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Census 2011statistical report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Census 2011 in Brief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Key Results Pamphlet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Fact sheets (new)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Provincial reports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Thematic reports (new)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Highlight of Key Results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How the count was done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All accessible on the website (</a:t>
            </a:r>
            <a:r>
              <a:rPr lang="en-US" sz="2800" b="0" smtClean="0">
                <a:latin typeface="Open Sans"/>
                <a:ea typeface="Open Sans"/>
                <a:cs typeface="Open Sans"/>
                <a:hlinkClick r:id="rId3"/>
              </a:rPr>
              <a:t>www.statssa.gov.za</a:t>
            </a:r>
            <a:r>
              <a:rPr lang="en-US" sz="2800" b="0" smtClean="0">
                <a:latin typeface="Open Sans"/>
                <a:ea typeface="Open Sans"/>
                <a:cs typeface="Open Sans"/>
              </a:rPr>
              <a:t>)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Print Products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Digital Atlas,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A0 maps, 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Maps alive (new)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Spatial Products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2875" y="928688"/>
          <a:ext cx="8893175" cy="5180012"/>
        </p:xfrm>
        <a:graphic>
          <a:graphicData uri="http://schemas.openxmlformats.org/drawingml/2006/table">
            <a:tbl>
              <a:tblPr/>
              <a:tblGrid>
                <a:gridCol w="1603562"/>
                <a:gridCol w="7288918"/>
              </a:tblGrid>
              <a:tr h="365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PRODUCT 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DESCRIPTION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73036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ROAMBI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 </a:t>
                      </a:r>
                      <a:r>
                        <a:rPr lang="en-ZA" sz="1800" dirty="0" err="1">
                          <a:latin typeface="Open Sans"/>
                          <a:ea typeface="Calibri"/>
                          <a:cs typeface="Arial Narrow"/>
                        </a:rPr>
                        <a:t>iPad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 application that uses interactive components to visualise data from Apple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store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129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Interactive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Web</a:t>
                      </a:r>
                    </a:p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Products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Users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access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and manipulate Census data via Stats Online in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SuperWeb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. 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730367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Community </a:t>
                      </a: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Profiles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 CDs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containing 12 summarized databases on certain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topics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1800" kern="1200" dirty="0" smtClean="0">
                          <a:solidFill>
                            <a:schemeClr val="tx1"/>
                          </a:solidFill>
                          <a:latin typeface="Open Sans"/>
                          <a:ea typeface="Calibri"/>
                          <a:cs typeface="Arial Narrow"/>
                        </a:rPr>
                        <a:t> Can also be viewed online using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Open Sans"/>
                          <a:ea typeface="Calibri"/>
                          <a:cs typeface="Arial Narrow"/>
                        </a:rPr>
                        <a:t>(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Open Sans"/>
                          <a:ea typeface="Calibri"/>
                          <a:cs typeface="Arial Narrow"/>
                        </a:rPr>
                        <a:t>SuperWEB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Open Sans"/>
                          <a:ea typeface="Calibri"/>
                          <a:cs typeface="Arial Narrow"/>
                        </a:rPr>
                        <a:t>)</a:t>
                      </a:r>
                      <a:endParaRPr lang="en-ZA" sz="1800" kern="1200" dirty="0" smtClean="0">
                        <a:solidFill>
                          <a:schemeClr val="tx1"/>
                        </a:solidFill>
                        <a:latin typeface="Open Sans"/>
                        <a:ea typeface="Calibri"/>
                        <a:cs typeface="Arial Narrow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460734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 err="1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NeSSTAR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Data repository that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allows users to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download and  analyse census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datasets and metadata in various formats. </a:t>
                      </a:r>
                      <a:endParaRPr lang="en-ZA" sz="1800" dirty="0" smtClean="0">
                        <a:latin typeface="Open Sans"/>
                        <a:ea typeface="Calibri"/>
                        <a:cs typeface="Arial Narrow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Data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sets can be downloaded in ASCII, STATA, SPSS, SAS formats. This </a:t>
                      </a:r>
                      <a:r>
                        <a:rPr lang="en-ZA" sz="1800" dirty="0" smtClean="0">
                          <a:latin typeface="Open Sans"/>
                          <a:ea typeface="Calibri"/>
                          <a:cs typeface="Arial Narrow"/>
                        </a:rPr>
                        <a:t>are </a:t>
                      </a: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available on Stats Online on the Web.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12959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Arial"/>
                        <a:buNone/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10 % </a:t>
                      </a: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sample</a:t>
                      </a:r>
                      <a:r>
                        <a:rPr lang="en-GB" sz="1800" b="1" baseline="0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 </a:t>
                      </a: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and meta</a:t>
                      </a:r>
                      <a:r>
                        <a:rPr lang="en-GB" sz="1800" b="1" baseline="0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 </a:t>
                      </a:r>
                      <a:r>
                        <a:rPr lang="en-GB" sz="1800" b="1" dirty="0" smtClean="0">
                          <a:solidFill>
                            <a:srgbClr val="FFFFFF"/>
                          </a:solidFill>
                          <a:latin typeface="Open Sans"/>
                          <a:ea typeface="Calibri"/>
                          <a:cs typeface="Arial Narrow"/>
                        </a:rPr>
                        <a:t>data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latin typeface="Open Sans"/>
                          <a:ea typeface="Calibri"/>
                          <a:cs typeface="Arial Narrow"/>
                        </a:rPr>
                        <a:t>A CD containing the unit records in ASCII format plus a Readme file, metadata, record file, code-list and questionnaire</a:t>
                      </a:r>
                      <a:endParaRPr lang="en-ZA" sz="1800" dirty="0">
                        <a:latin typeface="Open Sans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Electronic products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1800" b="0" smtClean="0">
                <a:latin typeface="Open Sans"/>
                <a:ea typeface="Open Sans"/>
                <a:cs typeface="Open Sans"/>
              </a:rPr>
              <a:t>10 % Sample</a:t>
            </a:r>
          </a:p>
          <a:p>
            <a:pPr marL="390525" indent="-390525" defTabSz="1042988" eaLnBrk="1" hangingPunct="1"/>
            <a:r>
              <a:rPr lang="en-US" sz="1800" b="0" smtClean="0">
                <a:latin typeface="Open Sans"/>
                <a:ea typeface="Open Sans"/>
                <a:cs typeface="Open Sans"/>
              </a:rPr>
              <a:t>Census data series (1996,2001 and 2011)</a:t>
            </a:r>
          </a:p>
          <a:p>
            <a:pPr marL="390525" indent="-390525" defTabSz="1042988" eaLnBrk="1" hangingPunct="1"/>
            <a:r>
              <a:rPr lang="en-US" sz="1800" b="0" smtClean="0">
                <a:latin typeface="Open Sans"/>
                <a:ea typeface="Open Sans"/>
                <a:cs typeface="Open Sans"/>
              </a:rPr>
              <a:t>Monographs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Age and sex structure 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Migration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Youth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Disability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Education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Labour 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Aging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Nuptiality 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Fertility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Mortality and </a:t>
            </a:r>
          </a:p>
          <a:p>
            <a:pPr marL="790575" lvl="1" indent="-390525" defTabSz="1042988" eaLnBrk="1" hangingPunct="1"/>
            <a:r>
              <a:rPr lang="en-US" smtClean="0">
                <a:latin typeface="Open Sans"/>
                <a:ea typeface="Open Sans"/>
                <a:cs typeface="Open Sans"/>
              </a:rPr>
              <a:t>Households</a:t>
            </a:r>
          </a:p>
          <a:p>
            <a:pPr marL="390525" indent="-390525" defTabSz="1042988" eaLnBrk="1" hangingPunct="1"/>
            <a:r>
              <a:rPr lang="en-US" sz="1800" b="0" smtClean="0">
                <a:latin typeface="Open Sans"/>
                <a:ea typeface="Open Sans"/>
                <a:cs typeface="Open Sans"/>
              </a:rPr>
              <a:t>Administrative report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Products still to be </a:t>
            </a:r>
            <a:r>
              <a:rPr lang="en-US" sz="40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finalised</a:t>
            </a:r>
            <a:endParaRPr lang="en-US" sz="4000" b="1" kern="0" dirty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The marketing team at Stats SA is responsible for: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Identifying important stakeholders that use Stats SA data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Dividing all stakeholders into manageable market segments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Disseminating census products to these market segments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Interacting with stakeholders on a regular basis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Dissemination Strategies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5054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1800" b="0" smtClean="0">
                <a:latin typeface="Open Sans"/>
                <a:ea typeface="Open Sans"/>
                <a:cs typeface="Open Sans"/>
              </a:rPr>
              <a:t>Interaction with stakeholders occurs through: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Workshops 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Exhibits at various conferences or shows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Presentations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Installation of Community Profiles, targeting particularly all three levels of government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Training sessions on Stats SA products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StatsOnline (Stats SA’s website)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Special requests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Meetings</a:t>
            </a:r>
          </a:p>
          <a:p>
            <a:pPr marL="790575" lvl="1" indent="-390525" defTabSz="1042988" eaLnBrk="1" hangingPunct="1"/>
            <a:r>
              <a:rPr lang="en-US" sz="1600" smtClean="0">
                <a:latin typeface="Open Sans"/>
                <a:ea typeface="Open Sans"/>
                <a:cs typeface="Open Sans"/>
              </a:rPr>
              <a:t>Annual User Satisfaction Survey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Dissemination Strategies</a:t>
            </a:r>
          </a:p>
        </p:txBody>
      </p:sp>
      <p:pic>
        <p:nvPicPr>
          <p:cNvPr id="47107" name="Picture 3" descr="DVC01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1000" y="2547938"/>
            <a:ext cx="1982788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8" name="Picture 4" descr="DVC010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6713" y="4186238"/>
            <a:ext cx="1981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25" y="1116013"/>
            <a:ext cx="2014538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Preamble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Product development processes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Census products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New approaches to data dissemination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Data utilization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ZA" sz="4000" b="1" kern="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Presentation Outline</a:t>
            </a:r>
            <a:endParaRPr lang="en-US" sz="4000" b="1" kern="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Use of Interactive web based products such as: </a:t>
            </a:r>
          </a:p>
          <a:p>
            <a:pPr marL="790575" lvl="1" indent="-390525" defTabSz="1042988" eaLnBrk="1" hangingPunct="1"/>
            <a:r>
              <a:rPr lang="en-US" sz="2200" smtClean="0">
                <a:latin typeface="Open Sans"/>
                <a:ea typeface="Open Sans"/>
                <a:cs typeface="Open Sans"/>
              </a:rPr>
              <a:t>Roambi  Apple-based application (new)</a:t>
            </a:r>
          </a:p>
          <a:p>
            <a:pPr marL="790575" lvl="1" indent="-390525" defTabSz="1042988" eaLnBrk="1" hangingPunct="1"/>
            <a:r>
              <a:rPr lang="en-US" sz="2200" smtClean="0">
                <a:latin typeface="Open Sans"/>
                <a:ea typeface="Open Sans"/>
                <a:cs typeface="Open Sans"/>
              </a:rPr>
              <a:t>Google Data Explorer (new)</a:t>
            </a:r>
          </a:p>
          <a:p>
            <a:pPr marL="790575" lvl="1" indent="-390525" defTabSz="1042988" eaLnBrk="1" hangingPunct="1"/>
            <a:r>
              <a:rPr lang="en-US" sz="2200" smtClean="0">
                <a:latin typeface="Open Sans"/>
                <a:ea typeface="Open Sans"/>
                <a:cs typeface="Open Sans"/>
              </a:rPr>
              <a:t>Maps Alive (new)</a:t>
            </a:r>
          </a:p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Development of Indepth analytical reports to provide insights on different themes: Education, ageing, disability, migration, mortality, </a:t>
            </a:r>
          </a:p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Direct interactions with strategic users such as municipalities to provide support and explanations of indicators</a:t>
            </a:r>
          </a:p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Development of Census data series</a:t>
            </a:r>
          </a:p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Data disseminated one year after data collection</a:t>
            </a:r>
          </a:p>
          <a:p>
            <a:pPr marL="390525" indent="-390525" defTabSz="1042988" eaLnBrk="1" hangingPunct="1"/>
            <a:r>
              <a:rPr lang="en-US" sz="2200" b="0" smtClean="0">
                <a:latin typeface="Open Sans"/>
                <a:ea typeface="Open Sans"/>
                <a:cs typeface="Open Sans"/>
              </a:rPr>
              <a:t>Free access to data and products; no cost recovery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Innovative approaches in data dissemination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Dissemination strategies-market segments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0825" y="908050"/>
          <a:ext cx="8640763" cy="5013325"/>
        </p:xfrm>
        <a:graphic>
          <a:graphicData uri="http://schemas.openxmlformats.org/drawingml/2006/table">
            <a:tbl>
              <a:tblPr/>
              <a:tblGrid>
                <a:gridCol w="8640963"/>
              </a:tblGrid>
              <a:tr h="307907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rgbClr val="FFFFFF"/>
                          </a:solidFill>
                          <a:latin typeface="Open Sans"/>
                          <a:ea typeface="Times New Roman"/>
                          <a:cs typeface="Tahoma"/>
                        </a:rPr>
                        <a:t>Internal stakeholders</a:t>
                      </a:r>
                      <a:endParaRPr lang="en-ZA" sz="2000" b="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User information services component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GB" sz="2000" b="0">
                          <a:latin typeface="Open Sans"/>
                          <a:ea typeface="Times New Roman"/>
                          <a:cs typeface="TimesNewRomanPSMT"/>
                        </a:rPr>
                        <a:t>Subject matter specialists 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Methodology and Standards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 dirty="0">
                          <a:latin typeface="Open Sans"/>
                          <a:ea typeface="Times New Roman"/>
                          <a:cs typeface="Tahoma"/>
                        </a:rPr>
                        <a:t>Project management office</a:t>
                      </a:r>
                      <a:endParaRPr lang="en-ZA" sz="2000" b="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Health and Vital Statistics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Demographic analysis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Integrative analysis component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469736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Integrated Household Surveys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7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Social Stats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276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Census operations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 Stakeholder Relations and Marketing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276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Geography division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76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>
                          <a:latin typeface="Open Sans"/>
                          <a:ea typeface="Times New Roman"/>
                          <a:cs typeface="Tahoma"/>
                        </a:rPr>
                        <a:t>South African Statistics Council</a:t>
                      </a:r>
                      <a:endParaRPr lang="en-ZA" sz="2000" b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322768">
                <a:tc>
                  <a:txBody>
                    <a:bodyPr/>
                    <a:lstStyle/>
                    <a:p>
                      <a:pPr marL="90170" algn="l"/>
                      <a:r>
                        <a:rPr lang="en-US" sz="2000" b="0" dirty="0">
                          <a:latin typeface="Open Sans"/>
                          <a:ea typeface="Times New Roman"/>
                          <a:cs typeface="Tahoma"/>
                        </a:rPr>
                        <a:t>Corporate Communication </a:t>
                      </a:r>
                      <a:endParaRPr lang="en-ZA" sz="2000" b="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External Stakeholders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850" y="1557338"/>
          <a:ext cx="8569325" cy="3960812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461784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>
                          <a:solidFill>
                            <a:srgbClr val="FFFFFF"/>
                          </a:solidFill>
                          <a:latin typeface="Open Sans"/>
                          <a:ea typeface="Times New Roman"/>
                          <a:cs typeface="Tahoma"/>
                        </a:rPr>
                        <a:t>External stakeholders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535025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National  and provincial departments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Municipalities 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 smtClean="0">
                          <a:latin typeface="Open Sans"/>
                          <a:ea typeface="Times New Roman"/>
                          <a:cs typeface="Tahoma"/>
                        </a:rPr>
                        <a:t>Academia and </a:t>
                      </a:r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Researchers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654713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International </a:t>
                      </a:r>
                      <a:r>
                        <a:rPr lang="en-US" sz="2800" dirty="0" smtClean="0">
                          <a:latin typeface="Open Sans"/>
                          <a:ea typeface="Times New Roman"/>
                          <a:cs typeface="Tahoma"/>
                        </a:rPr>
                        <a:t>Agencies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Private sector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General Public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marL="90170" algn="l"/>
                      <a:r>
                        <a:rPr lang="en-US" sz="2800" dirty="0">
                          <a:latin typeface="Open Sans"/>
                          <a:ea typeface="Times New Roman"/>
                          <a:cs typeface="Tahoma"/>
                        </a:rPr>
                        <a:t>Statistical agencies</a:t>
                      </a:r>
                      <a:endParaRPr lang="en-ZA" sz="2800" dirty="0">
                        <a:latin typeface="Open Sans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B0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Overwhelming response from the public after release of Census results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Various forms of data access exist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Online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User information Services (UIS) attending to requests on regular basis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Census management invited to participate in different fora to give highlights of Census 2011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Most requests are on small area data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Municipal level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Ward level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Data </a:t>
            </a:r>
            <a:r>
              <a:rPr lang="en-US" sz="40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Utilisation</a:t>
            </a:r>
            <a:endParaRPr lang="en-US" sz="4000" b="1" kern="0" dirty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Overwhelming demand from national and provincial departments release of Census results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National treasury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Monitoring and evaluation at the presidency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Political parties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Academic institutions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Data </a:t>
            </a:r>
            <a:r>
              <a:rPr lang="en-US" sz="4000" b="1" kern="0" dirty="0" err="1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Utilisation</a:t>
            </a:r>
            <a:endParaRPr lang="en-US" sz="4000" b="1" kern="0" dirty="0">
              <a:solidFill>
                <a:srgbClr val="0070C0"/>
              </a:solidFill>
              <a:latin typeface="Calibri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ctrTitle"/>
          </p:nvPr>
        </p:nvSpPr>
        <p:spPr bwMode="auto">
          <a:xfrm>
            <a:off x="685800" y="2714625"/>
            <a:ext cx="7772400" cy="798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5000" b="1" smtClean="0">
                <a:solidFill>
                  <a:srgbClr val="0070C0"/>
                </a:solidFill>
                <a:latin typeface="Arial" charset="0"/>
                <a:ea typeface="Open Sans"/>
                <a:cs typeface="Arial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Census 2011 was the 3rd Census conducted in a democratic South Africa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This momentous endeavour generated  diverse: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Demographic and socio-economic information that enhance policy decision-making.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It also gives insight into performance in relation to the implementation of government policies and programmes 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As well as the Millennium Development Goals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Preamble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Need for reliable information to measure progress and development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Relevant statistics describe the country’s position in relation to its economics, poverty alleviation strategy, infrastructure, etc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Stats SA is mandated to collect, produce and disseminate official statistics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Stats SA collects statistics through various surveys and administrative records, but the largest project for the organisation is the census which takes place every ten years.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Statistics for dissemination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b="0" smtClean="0">
                <a:latin typeface="Open Sans"/>
                <a:ea typeface="Open Sans"/>
                <a:cs typeface="Open Sans"/>
              </a:rPr>
              <a:t>The need for a census data marketing strategy was prompted by: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Increase of importance of statistics 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Government’s vision to increase economic literacy, of which statistical literacy plays an important role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Increase in users of statistics</a:t>
            </a:r>
          </a:p>
          <a:p>
            <a:pPr marL="790575" lvl="1" indent="-390525" defTabSz="1042988" eaLnBrk="1" hangingPunct="1">
              <a:buFont typeface="Arial" charset="0"/>
              <a:buNone/>
            </a:pPr>
            <a:endParaRPr lang="en-US" sz="200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b="0" smtClean="0">
                <a:latin typeface="Open Sans"/>
                <a:ea typeface="Open Sans"/>
                <a:cs typeface="Open Sans"/>
              </a:rPr>
              <a:t>A well implemented marketing strategy will: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Identify and meet the data needs of different kinds of stakeholders and users of statistics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Increase awareness of statistics where they are needed the most (eg, in local municipalities)</a:t>
            </a:r>
          </a:p>
          <a:p>
            <a:pPr marL="790575" lvl="1" indent="-390525" defTabSz="1042988" eaLnBrk="1" hangingPunct="1"/>
            <a:r>
              <a:rPr lang="en-US" sz="2000" smtClean="0">
                <a:latin typeface="Open Sans"/>
                <a:ea typeface="Open Sans"/>
                <a:cs typeface="Open Sans"/>
              </a:rPr>
              <a:t>Enable Stats SA to create and disseminate easy-to-use and cost-effective statistical products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Why marketing Census data?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 Census 2011 dissemination was driven by the need to provide relevant products accessible in a number of formats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Planning and development of census products was undertaken by products team comprising of various Stats SA divisions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Product Development Processes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Topics covered were selected on the basis of: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 Recommended UN and African Core topics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 National priorities</a:t>
            </a:r>
          </a:p>
          <a:p>
            <a:pPr marL="790575" lvl="1" indent="-390525" defTabSz="1042988" eaLnBrk="1" hangingPunct="1"/>
            <a:r>
              <a:rPr lang="en-US" sz="2600" smtClean="0">
                <a:latin typeface="Open Sans"/>
                <a:ea typeface="Open Sans"/>
                <a:cs typeface="Open Sans"/>
              </a:rPr>
              <a:t> Census data user needs 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User consultations on Census 2011 data items and products were held prior to questionnaire design and product development in 2008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Topics Covered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Demographics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Migration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General Health and functioning (Disability)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Parental survival 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Education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Labour market status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Fertility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Mortality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Housing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Access to services 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>- Household goods</a:t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/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/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r>
              <a:rPr lang="en-US" sz="2800" b="0" smtClean="0">
                <a:latin typeface="Open Sans"/>
                <a:ea typeface="Open Sans"/>
                <a:cs typeface="Open Sans"/>
              </a:rPr>
              <a:t/>
            </a:r>
            <a:br>
              <a:rPr lang="en-US" sz="2800" b="0" smtClean="0">
                <a:latin typeface="Open Sans"/>
                <a:ea typeface="Open Sans"/>
                <a:cs typeface="Open Sans"/>
              </a:rPr>
            </a:br>
            <a:endParaRPr lang="en-US" sz="2800" b="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0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Topics Covered – UN Recommended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46088" y="1125538"/>
            <a:ext cx="82296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Population group/race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Language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Income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Occupancy status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Bathing facilities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Kitchen Availability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Ownership </a:t>
            </a:r>
          </a:p>
          <a:p>
            <a:pPr marL="390525" indent="-390525" defTabSz="1042988" eaLnBrk="1" hangingPunct="1"/>
            <a:r>
              <a:rPr lang="en-US" sz="2800" b="0" smtClean="0">
                <a:latin typeface="Open Sans"/>
                <a:ea typeface="Open Sans"/>
                <a:cs typeface="Open Sans"/>
              </a:rPr>
              <a:t>Drinking water-Main source</a:t>
            </a: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  <a:p>
            <a:pPr marL="390525" indent="-390525" defTabSz="1042988" eaLnBrk="1" hangingPunct="1"/>
            <a:endParaRPr lang="en-US" sz="2800" b="0" smtClean="0">
              <a:latin typeface="Open Sans"/>
              <a:ea typeface="Open Sans"/>
              <a:cs typeface="Open San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6492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Country specific topics included in Census 2011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63" y="2857500"/>
            <a:ext cx="8229600" cy="6492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b="1" kern="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UN core topics excluded from Census 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3"/>
        </a:solidFill>
        <a:ln w="0">
          <a:noFill/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17087</TotalTime>
  <Words>1055</Words>
  <Application>Microsoft Office PowerPoint</Application>
  <PresentationFormat>On-screen Show (4:3)</PresentationFormat>
  <Paragraphs>266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Open Sans</vt:lpstr>
      <vt:lpstr>Calibri</vt:lpstr>
      <vt:lpstr>Arial Narrow</vt:lpstr>
      <vt:lpstr>Times New Roman</vt:lpstr>
      <vt:lpstr>Tahoma</vt:lpstr>
      <vt:lpstr>TimesNewRomanPSMT</vt:lpstr>
      <vt:lpstr>Office Theme</vt:lpstr>
      <vt:lpstr>Office Theme</vt:lpstr>
      <vt:lpstr>Office Theme</vt:lpstr>
      <vt:lpstr>Office Theme</vt:lpstr>
      <vt:lpstr>Office Theme</vt:lpstr>
      <vt:lpstr>Office Theme</vt:lpstr>
      <vt:lpstr>Expert Group Meeting On Revising The Principles And Recommendations On Population And Housing Censuses  CENSUS OUTPUT AND DATA UTILISATION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of the CPS Pilot 2013</dc:title>
  <dc:creator>Werner Ruch</dc:creator>
  <cp:lastModifiedBy>United Nations</cp:lastModifiedBy>
  <cp:revision>2061</cp:revision>
  <dcterms:created xsi:type="dcterms:W3CDTF">2008-09-08T08:11:01Z</dcterms:created>
  <dcterms:modified xsi:type="dcterms:W3CDTF">2013-10-18T14:36:09Z</dcterms:modified>
</cp:coreProperties>
</file>