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0" r:id="rId1"/>
  </p:sldMasterIdLst>
  <p:notesMasterIdLst>
    <p:notesMasterId r:id="rId20"/>
  </p:notesMasterIdLst>
  <p:handoutMasterIdLst>
    <p:handoutMasterId r:id="rId21"/>
  </p:handoutMasterIdLst>
  <p:sldIdLst>
    <p:sldId id="256" r:id="rId2"/>
    <p:sldId id="354" r:id="rId3"/>
    <p:sldId id="319" r:id="rId4"/>
    <p:sldId id="353" r:id="rId5"/>
    <p:sldId id="320" r:id="rId6"/>
    <p:sldId id="324" r:id="rId7"/>
    <p:sldId id="325" r:id="rId8"/>
    <p:sldId id="331" r:id="rId9"/>
    <p:sldId id="328" r:id="rId10"/>
    <p:sldId id="334" r:id="rId11"/>
    <p:sldId id="330" r:id="rId12"/>
    <p:sldId id="345" r:id="rId13"/>
    <p:sldId id="344" r:id="rId14"/>
    <p:sldId id="356" r:id="rId15"/>
    <p:sldId id="346" r:id="rId16"/>
    <p:sldId id="352" r:id="rId17"/>
    <p:sldId id="357" r:id="rId18"/>
    <p:sldId id="274" r:id="rId19"/>
  </p:sldIdLst>
  <p:sldSz cx="9144000" cy="6858000" type="screen4x3"/>
  <p:notesSz cx="6797675" cy="9926638"/>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FF"/>
    <a:srgbClr val="FF9966"/>
    <a:srgbClr val="99CCFF"/>
    <a:srgbClr val="66CCFF"/>
    <a:srgbClr val="CCFFCC"/>
    <a:srgbClr val="27F006"/>
    <a:srgbClr val="CCFF33"/>
    <a:srgbClr val="FFFF99"/>
    <a:srgbClr val="FFFF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71" autoAdjust="0"/>
  </p:normalViewPr>
  <p:slideViewPr>
    <p:cSldViewPr>
      <p:cViewPr varScale="1">
        <p:scale>
          <a:sx n="71" d="100"/>
          <a:sy n="71" d="100"/>
        </p:scale>
        <p:origin x="-1056" y="-90"/>
      </p:cViewPr>
      <p:guideLst>
        <p:guide orient="horz" pos="2160"/>
        <p:guide pos="120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2394" y="84"/>
      </p:cViewPr>
      <p:guideLst>
        <p:guide orient="horz" pos="3126"/>
        <p:guide pos="214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2913752" cy="482356"/>
          </a:xfrm>
          <a:prstGeom prst="rect">
            <a:avLst/>
          </a:prstGeom>
          <a:noFill/>
          <a:ln w="12700" cap="sq">
            <a:noFill/>
            <a:miter lim="800000"/>
            <a:headEnd type="none" w="sm" len="sm"/>
            <a:tailEnd type="none" w="sm" len="sm"/>
          </a:ln>
          <a:effectLst/>
        </p:spPr>
        <p:txBody>
          <a:bodyPr vert="horz" wrap="square" lIns="92519" tIns="46259" rIns="92519" bIns="46259" numCol="1" anchor="t" anchorCtr="0" compatLnSpc="1">
            <a:prstTxWarp prst="textNoShape">
              <a:avLst/>
            </a:prstTxWarp>
          </a:bodyPr>
          <a:lstStyle>
            <a:lvl1pPr eaLnBrk="0" hangingPunct="0">
              <a:defRPr kumimoji="0" sz="1200"/>
            </a:lvl1pPr>
          </a:lstStyle>
          <a:p>
            <a:pPr>
              <a:defRPr/>
            </a:pPr>
            <a:r>
              <a:rPr lang="en-US"/>
              <a:t>Jabatan Perangkan Malaysia</a:t>
            </a:r>
          </a:p>
        </p:txBody>
      </p:sp>
      <p:sp>
        <p:nvSpPr>
          <p:cNvPr id="15363" name="Rectangle 3"/>
          <p:cNvSpPr>
            <a:spLocks noGrp="1" noChangeArrowheads="1"/>
          </p:cNvSpPr>
          <p:nvPr>
            <p:ph type="dt" sz="quarter" idx="1"/>
          </p:nvPr>
        </p:nvSpPr>
        <p:spPr bwMode="auto">
          <a:xfrm>
            <a:off x="3883923" y="1"/>
            <a:ext cx="2913752" cy="482356"/>
          </a:xfrm>
          <a:prstGeom prst="rect">
            <a:avLst/>
          </a:prstGeom>
          <a:noFill/>
          <a:ln w="12700" cap="sq">
            <a:noFill/>
            <a:miter lim="800000"/>
            <a:headEnd type="none" w="sm" len="sm"/>
            <a:tailEnd type="none" w="sm" len="sm"/>
          </a:ln>
          <a:effectLst/>
        </p:spPr>
        <p:txBody>
          <a:bodyPr vert="horz" wrap="square" lIns="92519" tIns="46259" rIns="92519" bIns="46259" numCol="1" anchor="t" anchorCtr="0" compatLnSpc="1">
            <a:prstTxWarp prst="textNoShape">
              <a:avLst/>
            </a:prstTxWarp>
          </a:bodyPr>
          <a:lstStyle>
            <a:lvl1pPr algn="r" eaLnBrk="0" hangingPunct="0">
              <a:defRPr kumimoji="0" sz="1200"/>
            </a:lvl1pPr>
          </a:lstStyle>
          <a:p>
            <a:pPr>
              <a:defRPr/>
            </a:pPr>
            <a:endParaRPr lang="en-US"/>
          </a:p>
        </p:txBody>
      </p:sp>
      <p:sp>
        <p:nvSpPr>
          <p:cNvPr id="15364" name="Rectangle 4"/>
          <p:cNvSpPr>
            <a:spLocks noGrp="1" noChangeArrowheads="1"/>
          </p:cNvSpPr>
          <p:nvPr>
            <p:ph type="ftr" sz="quarter" idx="2"/>
          </p:nvPr>
        </p:nvSpPr>
        <p:spPr bwMode="auto">
          <a:xfrm>
            <a:off x="1" y="9417129"/>
            <a:ext cx="2913752" cy="482356"/>
          </a:xfrm>
          <a:prstGeom prst="rect">
            <a:avLst/>
          </a:prstGeom>
          <a:noFill/>
          <a:ln w="12700" cap="sq">
            <a:noFill/>
            <a:miter lim="800000"/>
            <a:headEnd type="none" w="sm" len="sm"/>
            <a:tailEnd type="none" w="sm" len="sm"/>
          </a:ln>
          <a:effectLst/>
        </p:spPr>
        <p:txBody>
          <a:bodyPr vert="horz" wrap="square" lIns="92519" tIns="46259" rIns="92519" bIns="46259" numCol="1" anchor="b" anchorCtr="0" compatLnSpc="1">
            <a:prstTxWarp prst="textNoShape">
              <a:avLst/>
            </a:prstTxWarp>
          </a:bodyPr>
          <a:lstStyle>
            <a:lvl1pPr eaLnBrk="0" hangingPunct="0">
              <a:defRPr kumimoji="0" sz="1200"/>
            </a:lvl1pPr>
          </a:lstStyle>
          <a:p>
            <a:pPr>
              <a:defRPr/>
            </a:pPr>
            <a:r>
              <a:rPr lang="en-US"/>
              <a:t>Title goes here</a:t>
            </a:r>
          </a:p>
        </p:txBody>
      </p:sp>
      <p:sp>
        <p:nvSpPr>
          <p:cNvPr id="15365" name="Rectangle 5"/>
          <p:cNvSpPr>
            <a:spLocks noGrp="1" noChangeArrowheads="1"/>
          </p:cNvSpPr>
          <p:nvPr>
            <p:ph type="sldNum" sz="quarter" idx="3"/>
          </p:nvPr>
        </p:nvSpPr>
        <p:spPr bwMode="auto">
          <a:xfrm>
            <a:off x="3883923" y="9417129"/>
            <a:ext cx="2913752" cy="482356"/>
          </a:xfrm>
          <a:prstGeom prst="rect">
            <a:avLst/>
          </a:prstGeom>
          <a:noFill/>
          <a:ln w="12700" cap="sq">
            <a:noFill/>
            <a:miter lim="800000"/>
            <a:headEnd type="none" w="sm" len="sm"/>
            <a:tailEnd type="none" w="sm" len="sm"/>
          </a:ln>
          <a:effectLst/>
        </p:spPr>
        <p:txBody>
          <a:bodyPr vert="horz" wrap="square" lIns="92519" tIns="46259" rIns="92519" bIns="46259" numCol="1" anchor="b" anchorCtr="0" compatLnSpc="1">
            <a:prstTxWarp prst="textNoShape">
              <a:avLst/>
            </a:prstTxWarp>
          </a:bodyPr>
          <a:lstStyle>
            <a:lvl1pPr algn="r" eaLnBrk="0" hangingPunct="0">
              <a:defRPr kumimoji="0" sz="1200"/>
            </a:lvl1pPr>
          </a:lstStyle>
          <a:p>
            <a:pPr>
              <a:defRPr/>
            </a:pPr>
            <a:fld id="{99B522D7-3E5B-429C-8D7D-CF3DB457C10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13752" cy="482356"/>
          </a:xfrm>
          <a:prstGeom prst="rect">
            <a:avLst/>
          </a:prstGeom>
          <a:noFill/>
          <a:ln w="9525">
            <a:noFill/>
            <a:miter lim="800000"/>
            <a:headEnd/>
            <a:tailEnd/>
          </a:ln>
          <a:effectLst/>
        </p:spPr>
        <p:txBody>
          <a:bodyPr vert="horz" wrap="square" lIns="19275" tIns="0" rIns="19275" bIns="0" numCol="1" anchor="t" anchorCtr="0" compatLnSpc="1">
            <a:prstTxWarp prst="textNoShape">
              <a:avLst/>
            </a:prstTxWarp>
          </a:bodyPr>
          <a:lstStyle>
            <a:lvl1pPr defTabSz="944465" eaLnBrk="0" hangingPunct="0">
              <a:defRPr sz="1000" i="1"/>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807800" y="1"/>
            <a:ext cx="2915371" cy="482356"/>
          </a:xfrm>
          <a:prstGeom prst="rect">
            <a:avLst/>
          </a:prstGeom>
          <a:noFill/>
          <a:ln w="9525">
            <a:noFill/>
            <a:miter lim="800000"/>
            <a:headEnd/>
            <a:tailEnd/>
          </a:ln>
          <a:effectLst/>
        </p:spPr>
        <p:txBody>
          <a:bodyPr vert="horz" wrap="square" lIns="19275" tIns="0" rIns="19275" bIns="0" numCol="1" anchor="t" anchorCtr="0" compatLnSpc="1">
            <a:prstTxWarp prst="textNoShape">
              <a:avLst/>
            </a:prstTxWarp>
          </a:bodyPr>
          <a:lstStyle>
            <a:lvl1pPr algn="r" defTabSz="944465" eaLnBrk="0" hangingPunct="0">
              <a:defRPr sz="1000" i="1"/>
            </a:lvl1pPr>
          </a:lstStyle>
          <a:p>
            <a:pPr>
              <a:defRPr/>
            </a:pPr>
            <a:r>
              <a:rPr lang="en-US" dirty="0"/>
              <a:t>07/16/96</a:t>
            </a:r>
            <a:endParaRPr lang="en-US" sz="1200" dirty="0"/>
          </a:p>
        </p:txBody>
      </p:sp>
      <p:sp>
        <p:nvSpPr>
          <p:cNvPr id="15364" name="Rectangle 4"/>
          <p:cNvSpPr>
            <a:spLocks noGrp="1" noRot="1" noChangeAspect="1" noChangeArrowheads="1"/>
          </p:cNvSpPr>
          <p:nvPr>
            <p:ph type="sldImg" idx="2"/>
          </p:nvPr>
        </p:nvSpPr>
        <p:spPr bwMode="auto">
          <a:xfrm>
            <a:off x="877888" y="725488"/>
            <a:ext cx="5041900" cy="3781425"/>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894047" y="4587177"/>
            <a:ext cx="4931837" cy="4345999"/>
          </a:xfrm>
          <a:prstGeom prst="rect">
            <a:avLst/>
          </a:prstGeom>
          <a:noFill/>
          <a:ln w="9525">
            <a:noFill/>
            <a:miter lim="800000"/>
            <a:headEnd/>
            <a:tailEnd/>
          </a:ln>
          <a:effectLst/>
        </p:spPr>
        <p:txBody>
          <a:bodyPr vert="horz" wrap="square" lIns="94767" tIns="46581" rIns="94767"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 y="9175952"/>
            <a:ext cx="2913752" cy="482356"/>
          </a:xfrm>
          <a:prstGeom prst="rect">
            <a:avLst/>
          </a:prstGeom>
          <a:noFill/>
          <a:ln w="9525">
            <a:noFill/>
            <a:miter lim="800000"/>
            <a:headEnd/>
            <a:tailEnd/>
          </a:ln>
          <a:effectLst/>
        </p:spPr>
        <p:txBody>
          <a:bodyPr vert="horz" wrap="square" lIns="19275" tIns="0" rIns="19275" bIns="0" numCol="1" anchor="b" anchorCtr="0" compatLnSpc="1">
            <a:prstTxWarp prst="textNoShape">
              <a:avLst/>
            </a:prstTxWarp>
          </a:bodyPr>
          <a:lstStyle>
            <a:lvl1pPr defTabSz="944465" eaLnBrk="0" hangingPunct="0">
              <a:defRPr sz="1000" i="1"/>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807800" y="9175952"/>
            <a:ext cx="2915371" cy="482356"/>
          </a:xfrm>
          <a:prstGeom prst="rect">
            <a:avLst/>
          </a:prstGeom>
          <a:noFill/>
          <a:ln w="9525">
            <a:noFill/>
            <a:miter lim="800000"/>
            <a:headEnd/>
            <a:tailEnd/>
          </a:ln>
          <a:effectLst/>
        </p:spPr>
        <p:txBody>
          <a:bodyPr vert="horz" wrap="square" lIns="19275" tIns="0" rIns="19275" bIns="0" numCol="1" anchor="b" anchorCtr="0" compatLnSpc="1">
            <a:prstTxWarp prst="textNoShape">
              <a:avLst/>
            </a:prstTxWarp>
          </a:bodyPr>
          <a:lstStyle>
            <a:lvl1pPr algn="r" defTabSz="944465" eaLnBrk="0" hangingPunct="0">
              <a:defRPr sz="1000" i="1"/>
            </a:lvl1pPr>
          </a:lstStyle>
          <a:p>
            <a:pPr>
              <a:defRPr/>
            </a:pPr>
            <a:fld id="{51D58142-DC74-4F2A-8B0C-49447605AE63}" type="slidenum">
              <a:rPr lang="en-US"/>
              <a:pPr>
                <a:defRPr/>
              </a:pPr>
              <a:t>‹#›</a:t>
            </a:fld>
            <a:r>
              <a:rPr lang="en-US" dirty="0"/>
              <a:t>##</a:t>
            </a:r>
            <a:endParaRPr lang="en-US" sz="1200" dirty="0"/>
          </a:p>
        </p:txBody>
      </p:sp>
    </p:spTree>
  </p:cSld>
  <p:clrMap bg1="lt1" tx1="dk1" bg2="lt2" tx2="dk2" accent1="accent1" accent2="accent2" accent3="accent3" accent4="accent4" accent5="accent5" accent6="accent6" hlink="hlink" folHlink="folHlink"/>
  <p:hf hdr="0" dt="0"/>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Grp="1" noChangeArrowheads="1"/>
          </p:cNvSpPr>
          <p:nvPr>
            <p:ph type="ftr" sz="quarter" idx="4"/>
          </p:nvPr>
        </p:nvSpPr>
        <p:spPr>
          <a:noFill/>
        </p:spPr>
        <p:txBody>
          <a:bodyPr/>
          <a:lstStyle/>
          <a:p>
            <a:r>
              <a:rPr lang="en-US" dirty="0" smtClean="0"/>
              <a:t>*</a:t>
            </a:r>
            <a:endParaRPr lang="en-US" sz="1200" i="0" dirty="0" smtClean="0"/>
          </a:p>
        </p:txBody>
      </p:sp>
      <p:sp>
        <p:nvSpPr>
          <p:cNvPr id="18434" name="Rectangle 7"/>
          <p:cNvSpPr>
            <a:spLocks noGrp="1" noChangeArrowheads="1"/>
          </p:cNvSpPr>
          <p:nvPr>
            <p:ph type="sldNum" sz="quarter" idx="5"/>
          </p:nvPr>
        </p:nvSpPr>
        <p:spPr>
          <a:noFill/>
        </p:spPr>
        <p:txBody>
          <a:bodyPr/>
          <a:lstStyle/>
          <a:p>
            <a:fld id="{B542E96B-3C73-481F-AB34-4F72A0E4C1E8}" type="slidenum">
              <a:rPr lang="en-US" smtClean="0"/>
              <a:pPr/>
              <a:t>1</a:t>
            </a:fld>
            <a:r>
              <a:rPr lang="en-US" dirty="0" smtClean="0"/>
              <a:t>##</a:t>
            </a:r>
            <a:endParaRPr lang="en-US" sz="1200" i="0" dirty="0" smtClean="0"/>
          </a:p>
        </p:txBody>
      </p:sp>
      <p:sp>
        <p:nvSpPr>
          <p:cNvPr id="18435" name="Rectangle 1026"/>
          <p:cNvSpPr>
            <a:spLocks noGrp="1" noRot="1" noChangeAspect="1" noChangeArrowheads="1"/>
          </p:cNvSpPr>
          <p:nvPr>
            <p:ph type="sldImg"/>
          </p:nvPr>
        </p:nvSpPr>
        <p:spPr>
          <a:ln/>
        </p:spPr>
      </p:sp>
      <p:sp>
        <p:nvSpPr>
          <p:cNvPr id="6" name="Notes Placeholder 5"/>
          <p:cNvSpPr>
            <a:spLocks noGrp="1"/>
          </p:cNvSpPr>
          <p:nvPr>
            <p:ph type="body" sz="quarter" idx="10"/>
          </p:nvPr>
        </p:nvSpPr>
        <p:spPr/>
        <p:txBody>
          <a:bodyPr>
            <a:normAutofit/>
          </a:bodyPr>
          <a:lstStyle/>
          <a:p>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10</a:t>
            </a:fld>
            <a:r>
              <a:rPr lang="en-US" dirty="0" smtClean="0"/>
              <a:t>##</a:t>
            </a:r>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11</a:t>
            </a:fld>
            <a:r>
              <a:rPr lang="en-US" dirty="0" smtClean="0"/>
              <a:t>##</a:t>
            </a:r>
            <a:endParaRPr lang="en-US" sz="1200" dirty="0"/>
          </a:p>
        </p:txBody>
      </p:sp>
      <p:sp>
        <p:nvSpPr>
          <p:cNvPr id="6" name="Notes Placeholder 5"/>
          <p:cNvSpPr>
            <a:spLocks noGrp="1"/>
          </p:cNvSpPr>
          <p:nvPr>
            <p:ph type="body" sz="quarter" idx="12"/>
          </p:nvPr>
        </p:nvSpPr>
        <p:spPr/>
        <p:txBody>
          <a:bodyPr>
            <a:normAutofit/>
          </a:bodyPr>
          <a:lstStyle/>
          <a:p>
            <a:endParaRPr lang="en-MY"/>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13</a:t>
            </a:fld>
            <a:r>
              <a:rPr lang="en-US" dirty="0" smtClean="0"/>
              <a:t>##</a:t>
            </a:r>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15</a:t>
            </a:fld>
            <a:r>
              <a:rPr lang="en-US" dirty="0" smtClean="0"/>
              <a:t>##</a:t>
            </a:r>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16</a:t>
            </a:fld>
            <a:r>
              <a:rPr lang="en-US" dirty="0" smtClean="0"/>
              <a:t>##</a:t>
            </a:r>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17</a:t>
            </a:fld>
            <a:r>
              <a:rPr lang="en-US" dirty="0" smtClean="0"/>
              <a:t>##</a:t>
            </a:r>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ftr" sz="quarter" idx="4"/>
          </p:nvPr>
        </p:nvSpPr>
        <p:spPr>
          <a:noFill/>
        </p:spPr>
        <p:txBody>
          <a:bodyPr/>
          <a:lstStyle/>
          <a:p>
            <a:r>
              <a:rPr lang="en-US" dirty="0" smtClean="0"/>
              <a:t>*</a:t>
            </a:r>
            <a:endParaRPr lang="en-US" sz="1200" i="0" dirty="0" smtClean="0"/>
          </a:p>
        </p:txBody>
      </p:sp>
      <p:sp>
        <p:nvSpPr>
          <p:cNvPr id="37890" name="Rectangle 7"/>
          <p:cNvSpPr>
            <a:spLocks noGrp="1" noChangeArrowheads="1"/>
          </p:cNvSpPr>
          <p:nvPr>
            <p:ph type="sldNum" sz="quarter" idx="5"/>
          </p:nvPr>
        </p:nvSpPr>
        <p:spPr>
          <a:noFill/>
        </p:spPr>
        <p:txBody>
          <a:bodyPr/>
          <a:lstStyle/>
          <a:p>
            <a:fld id="{A7633FEF-5933-42E7-8CE9-978F816BD887}" type="slidenum">
              <a:rPr lang="en-US" smtClean="0"/>
              <a:pPr/>
              <a:t>18</a:t>
            </a:fld>
            <a:r>
              <a:rPr lang="en-US" dirty="0" smtClean="0"/>
              <a:t>##</a:t>
            </a:r>
            <a:endParaRPr lang="en-US" sz="1200" i="0" dirty="0" smtClean="0"/>
          </a:p>
        </p:txBody>
      </p:sp>
      <p:sp>
        <p:nvSpPr>
          <p:cNvPr id="37891" name="Rectangle 2"/>
          <p:cNvSpPr>
            <a:spLocks noGrp="1" noRot="1" noChangeAspect="1" noChangeArrowheads="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2</a:t>
            </a:fld>
            <a:r>
              <a:rPr lang="en-US" dirty="0" smtClean="0"/>
              <a:t>##</a:t>
            </a: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3</a:t>
            </a:fld>
            <a:r>
              <a:rPr lang="en-US" dirty="0" smtClean="0"/>
              <a:t>##</a:t>
            </a: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4</a:t>
            </a:fld>
            <a:r>
              <a:rPr lang="en-US" dirty="0" smtClean="0"/>
              <a:t>##</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5</a:t>
            </a:fld>
            <a:r>
              <a:rPr lang="en-US" dirty="0" smtClean="0"/>
              <a:t>##</a:t>
            </a: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6</a:t>
            </a:fld>
            <a:r>
              <a:rPr lang="en-US" dirty="0" smtClean="0"/>
              <a:t>##</a:t>
            </a:r>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7</a:t>
            </a:fld>
            <a:r>
              <a:rPr lang="en-US" dirty="0" smtClean="0"/>
              <a:t>##</a:t>
            </a:r>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8</a:t>
            </a:fld>
            <a:r>
              <a:rPr lang="en-US" dirty="0" smtClean="0"/>
              <a:t>##</a:t>
            </a:r>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Footer Placeholder 3"/>
          <p:cNvSpPr>
            <a:spLocks noGrp="1"/>
          </p:cNvSpPr>
          <p:nvPr>
            <p:ph type="ftr" sz="quarter" idx="10"/>
          </p:nvPr>
        </p:nvSpPr>
        <p:spPr/>
        <p:txBody>
          <a:bodyPr/>
          <a:lstStyle/>
          <a:p>
            <a:pPr>
              <a:defRPr/>
            </a:pPr>
            <a:r>
              <a:rPr lang="en-US" dirty="0" smtClean="0"/>
              <a:t>*</a:t>
            </a:r>
            <a:endParaRPr lang="en-US" sz="1200" dirty="0"/>
          </a:p>
        </p:txBody>
      </p:sp>
      <p:sp>
        <p:nvSpPr>
          <p:cNvPr id="5" name="Slide Number Placeholder 4"/>
          <p:cNvSpPr>
            <a:spLocks noGrp="1"/>
          </p:cNvSpPr>
          <p:nvPr>
            <p:ph type="sldNum" sz="quarter" idx="11"/>
          </p:nvPr>
        </p:nvSpPr>
        <p:spPr/>
        <p:txBody>
          <a:bodyPr/>
          <a:lstStyle/>
          <a:p>
            <a:pPr>
              <a:defRPr/>
            </a:pPr>
            <a:fld id="{51D58142-DC74-4F2A-8B0C-49447605AE63}" type="slidenum">
              <a:rPr lang="en-US" smtClean="0"/>
              <a:pPr>
                <a:defRPr/>
              </a:pPr>
              <a:t>9</a:t>
            </a:fld>
            <a:r>
              <a:rPr lang="en-US" dirty="0" smtClean="0"/>
              <a:t>##</a:t>
            </a:r>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hangingPunct="0">
              <a:defRPr/>
            </a:pPr>
            <a:endParaRPr kumimoji="0" lang="en-US"/>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hangingPunct="0">
              <a:defRPr/>
            </a:pPr>
            <a:endParaRPr kumimoji="0" lang="en-US"/>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kumimoji="0" lang="en-US"/>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hangingPunct="0">
              <a:defRPr/>
            </a:pPr>
            <a:endParaRPr kumimoji="0" lang="en-US"/>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kumimoji="0" lang="en-US"/>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hangingPunct="0">
              <a:defRPr/>
            </a:pPr>
            <a:endParaRPr kumimoji="0" lang="en-US"/>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r>
              <a:rPr lang="en-US"/>
              <a:t> Malaysia</a:t>
            </a: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A7C0CA65-E5CC-475B-A6B9-6CF058F87D2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a:p>
            <a:pPr>
              <a:defRPr/>
            </a:pPr>
            <a:r>
              <a:rPr lang="en-US"/>
              <a:t>Malaysia</a:t>
            </a:r>
          </a:p>
        </p:txBody>
      </p:sp>
      <p:sp>
        <p:nvSpPr>
          <p:cNvPr id="6" name="Slide Number Placeholder 22"/>
          <p:cNvSpPr>
            <a:spLocks noGrp="1"/>
          </p:cNvSpPr>
          <p:nvPr>
            <p:ph type="sldNum" sz="quarter" idx="12"/>
          </p:nvPr>
        </p:nvSpPr>
        <p:spPr/>
        <p:txBody>
          <a:bodyPr/>
          <a:lstStyle>
            <a:lvl1pPr>
              <a:defRPr/>
            </a:lvl1pPr>
          </a:lstStyle>
          <a:p>
            <a:pPr>
              <a:defRPr/>
            </a:pPr>
            <a:endParaRPr lang="en-US"/>
          </a:p>
          <a:p>
            <a:pPr>
              <a:defRPr/>
            </a:pPr>
            <a:fld id="{2D52D280-6E26-427C-916D-2BAEC5191A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a:p>
            <a:pPr>
              <a:defRPr/>
            </a:pPr>
            <a:r>
              <a:rPr lang="en-US"/>
              <a:t>Malaysia</a:t>
            </a:r>
          </a:p>
        </p:txBody>
      </p:sp>
      <p:sp>
        <p:nvSpPr>
          <p:cNvPr id="6" name="Slide Number Placeholder 22"/>
          <p:cNvSpPr>
            <a:spLocks noGrp="1"/>
          </p:cNvSpPr>
          <p:nvPr>
            <p:ph type="sldNum" sz="quarter" idx="12"/>
          </p:nvPr>
        </p:nvSpPr>
        <p:spPr/>
        <p:txBody>
          <a:bodyPr/>
          <a:lstStyle>
            <a:lvl1pPr>
              <a:defRPr/>
            </a:lvl1pPr>
          </a:lstStyle>
          <a:p>
            <a:pPr>
              <a:defRPr/>
            </a:pPr>
            <a:endParaRPr lang="en-US"/>
          </a:p>
          <a:p>
            <a:pPr>
              <a:defRPr/>
            </a:pPr>
            <a:fld id="{FC5CF087-DB41-4D40-A5FF-AF2B37B3A8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endParaRPr lang="en-US"/>
          </a:p>
          <a:p>
            <a:pPr>
              <a:defRPr/>
            </a:pPr>
            <a:fld id="{FEF90066-CFDD-481F-9AB4-B7702C8ACA45}"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a:p>
            <a:pPr>
              <a:defRPr/>
            </a:pPr>
            <a:r>
              <a:rPr lang="en-US"/>
              <a:t>Malaysia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hangingPunct="0">
              <a:defRPr/>
            </a:pPr>
            <a:endParaRPr kumimoji="0" lang="en-US"/>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hangingPunct="0">
              <a:defRPr/>
            </a:pPr>
            <a:endParaRPr kumimoji="0" lang="en-US"/>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kumimoji="0" lang="en-US"/>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hangingPunct="0">
              <a:defRPr/>
            </a:pPr>
            <a:endParaRPr kumimoji="0" lang="en-US"/>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kumimoji="0" lang="en-US"/>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hangingPunct="0">
              <a:defRPr/>
            </a:pPr>
            <a:endParaRPr kumimoji="0"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a:p>
            <a:pPr>
              <a:defRPr/>
            </a:pPr>
            <a:r>
              <a:rPr lang="en-US"/>
              <a:t>Malaysia</a:t>
            </a: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endParaRPr lang="en-US"/>
          </a:p>
          <a:p>
            <a:pPr>
              <a:defRPr/>
            </a:pPr>
            <a:fld id="{B9771FC6-9861-409D-BD5B-205149D34B6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a:p>
            <a:pPr>
              <a:defRPr/>
            </a:pPr>
            <a:r>
              <a:rPr lang="en-US"/>
              <a:t>Malaysia</a:t>
            </a:r>
          </a:p>
        </p:txBody>
      </p:sp>
      <p:sp>
        <p:nvSpPr>
          <p:cNvPr id="7" name="Slide Number Placeholder 22"/>
          <p:cNvSpPr>
            <a:spLocks noGrp="1"/>
          </p:cNvSpPr>
          <p:nvPr>
            <p:ph type="sldNum" sz="quarter" idx="12"/>
          </p:nvPr>
        </p:nvSpPr>
        <p:spPr/>
        <p:txBody>
          <a:bodyPr/>
          <a:lstStyle>
            <a:lvl1pPr>
              <a:defRPr/>
            </a:lvl1pPr>
          </a:lstStyle>
          <a:p>
            <a:pPr>
              <a:defRPr/>
            </a:pPr>
            <a:endParaRPr lang="en-US"/>
          </a:p>
          <a:p>
            <a:pPr>
              <a:defRPr/>
            </a:pPr>
            <a:fld id="{742DBE7E-2D52-4340-88E5-21D29E317B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a:p>
            <a:pPr>
              <a:defRPr/>
            </a:pPr>
            <a:r>
              <a:rPr lang="en-US"/>
              <a:t>Malaysia</a:t>
            </a:r>
          </a:p>
        </p:txBody>
      </p:sp>
      <p:sp>
        <p:nvSpPr>
          <p:cNvPr id="9" name="Slide Number Placeholder 22"/>
          <p:cNvSpPr>
            <a:spLocks noGrp="1"/>
          </p:cNvSpPr>
          <p:nvPr>
            <p:ph type="sldNum" sz="quarter" idx="12"/>
          </p:nvPr>
        </p:nvSpPr>
        <p:spPr/>
        <p:txBody>
          <a:bodyPr/>
          <a:lstStyle>
            <a:lvl1pPr>
              <a:defRPr/>
            </a:lvl1pPr>
          </a:lstStyle>
          <a:p>
            <a:pPr>
              <a:defRPr/>
            </a:pPr>
            <a:endParaRPr lang="en-US"/>
          </a:p>
          <a:p>
            <a:pPr>
              <a:defRPr/>
            </a:pPr>
            <a:fld id="{8AA5D836-4684-4E89-B2C1-6180AD62F2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endParaRPr lang="en-US"/>
          </a:p>
          <a:p>
            <a:pPr>
              <a:defRPr/>
            </a:pPr>
            <a:fld id="{FC3749F5-4092-477A-9D67-0890156BCA2E}"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a:p>
            <a:pPr>
              <a:defRPr/>
            </a:pPr>
            <a:r>
              <a:rPr lang="en-US"/>
              <a:t>Malaysia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a:p>
            <a:pPr>
              <a:defRPr/>
            </a:pPr>
            <a:r>
              <a:rPr lang="en-US"/>
              <a:t>Malaysia</a:t>
            </a:r>
          </a:p>
        </p:txBody>
      </p:sp>
      <p:sp>
        <p:nvSpPr>
          <p:cNvPr id="4" name="Slide Number Placeholder 22"/>
          <p:cNvSpPr>
            <a:spLocks noGrp="1"/>
          </p:cNvSpPr>
          <p:nvPr>
            <p:ph type="sldNum" sz="quarter" idx="12"/>
          </p:nvPr>
        </p:nvSpPr>
        <p:spPr/>
        <p:txBody>
          <a:bodyPr/>
          <a:lstStyle>
            <a:lvl1pPr>
              <a:defRPr/>
            </a:lvl1pPr>
          </a:lstStyle>
          <a:p>
            <a:pPr>
              <a:defRPr/>
            </a:pPr>
            <a:endParaRPr lang="en-US"/>
          </a:p>
          <a:p>
            <a:pPr>
              <a:defRPr/>
            </a:pPr>
            <a:fld id="{8579EAB4-6763-43DC-91C6-A1CA852AEE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hangingPunct="0">
              <a:defRPr/>
            </a:pPr>
            <a:endParaRPr kumimoji="0" lang="en-US" dirty="0"/>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kumimoji="0" lang="en-US" dirty="0"/>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eaLnBrk="0" hangingPunct="0">
              <a:defRPr/>
            </a:pPr>
            <a:endParaRPr kumimoji="0" lang="en-US" dirty="0"/>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eaLnBrk="0" hangingPunct="0">
              <a:defRPr/>
            </a:pPr>
            <a:endParaRPr kumimoji="0" lang="en-US"/>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kumimoji="0" lang="en-US"/>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endParaRPr lang="en-US"/>
          </a:p>
          <a:p>
            <a:pPr>
              <a:defRPr/>
            </a:pPr>
            <a:fld id="{02FE7A6F-3C67-4006-BE02-DE1DEE168653}"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a:p>
            <a:pPr>
              <a:defRPr/>
            </a:pPr>
            <a:r>
              <a:rPr lang="en-US"/>
              <a:t>Malaysia</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kumimoji="0" lang="en-US"/>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en-US"/>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kumimoji="0" lang="en-US"/>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kumimoji="0" lang="en-US" dirty="0"/>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eaLnBrk="0" hangingPunct="0">
              <a:defRPr/>
            </a:pPr>
            <a:endParaRPr kumimoji="0"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endParaRPr lang="en-US"/>
          </a:p>
          <a:p>
            <a:pPr>
              <a:defRPr/>
            </a:pPr>
            <a:fld id="{62BCB4A5-FF3C-429F-876D-4F354FB70871}"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a:p>
            <a:pPr>
              <a:defRPr/>
            </a:pPr>
            <a:r>
              <a:rPr lang="en-US"/>
              <a:t>Malaysia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hangingPunct="0">
              <a:defRPr/>
            </a:pPr>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smtClean="0">
                <a:solidFill>
                  <a:schemeClr val="tx2"/>
                </a:solidFill>
              </a:defRPr>
            </a:lvl1pPr>
          </a:lstStyle>
          <a:p>
            <a:pPr>
              <a:defRPr/>
            </a:pPr>
            <a:endParaRPr lang="en-US"/>
          </a:p>
          <a:p>
            <a:pPr>
              <a:defRPr/>
            </a:pPr>
            <a:r>
              <a:rPr lang="en-US"/>
              <a:t>Malaysia</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hangingPunct="0">
              <a:defRPr/>
            </a:pPr>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eaLnBrk="0" hangingPunct="0">
              <a:defRPr/>
            </a:pPr>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kumimoji="0"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endParaRPr lang="en-US"/>
          </a:p>
          <a:p>
            <a:pPr>
              <a:defRPr/>
            </a:pPr>
            <a:fld id="{23164D5D-AC2F-44CF-99B6-6C0380036F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3" r:id="rId4"/>
    <p:sldLayoutId id="2147483702" r:id="rId5"/>
    <p:sldLayoutId id="2147483707" r:id="rId6"/>
    <p:sldLayoutId id="2147483701" r:id="rId7"/>
    <p:sldLayoutId id="2147483708" r:id="rId8"/>
    <p:sldLayoutId id="2147483709" r:id="rId9"/>
    <p:sldLayoutId id="2147483700" r:id="rId10"/>
    <p:sldLayoutId id="2147483699" r:id="rId11"/>
  </p:sldLayoutIdLst>
  <p:hf hdr="0" ftr="0" dt="0"/>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A2355B"/>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D8AFB9"/>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D2B8D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DATA%20DISSEMINATION%202010%20(MALAYSIA)%201.pptx"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752600" y="2514600"/>
            <a:ext cx="6934200" cy="1219200"/>
          </a:xfrm>
        </p:spPr>
        <p:txBody>
          <a:bodyPr>
            <a:noAutofit/>
          </a:bodyPr>
          <a:lstStyle/>
          <a:p>
            <a:pPr algn="ctr" fontAlgn="auto">
              <a:lnSpc>
                <a:spcPct val="80000"/>
              </a:lnSpc>
              <a:spcAft>
                <a:spcPts val="0"/>
              </a:spcAft>
              <a:buFont typeface="Wingdings"/>
              <a:buNone/>
              <a:defRPr/>
            </a:pPr>
            <a:r>
              <a:rPr lang="en-US" sz="3200" dirty="0" smtClean="0">
                <a:solidFill>
                  <a:schemeClr val="accent6">
                    <a:lumMod val="50000"/>
                  </a:schemeClr>
                </a:solidFill>
                <a:latin typeface="Baskerville Old Face" pitchFamily="18" charset="0"/>
              </a:rPr>
              <a:t>Session 8:</a:t>
            </a:r>
          </a:p>
          <a:p>
            <a:pPr algn="ctr" fontAlgn="auto">
              <a:lnSpc>
                <a:spcPct val="80000"/>
              </a:lnSpc>
              <a:spcAft>
                <a:spcPts val="0"/>
              </a:spcAft>
              <a:buFont typeface="Wingdings"/>
              <a:buNone/>
              <a:defRPr/>
            </a:pPr>
            <a:endParaRPr lang="en-US" sz="3200" dirty="0" smtClean="0">
              <a:solidFill>
                <a:schemeClr val="accent6">
                  <a:lumMod val="50000"/>
                </a:schemeClr>
              </a:solidFill>
              <a:latin typeface="Baskerville Old Face" pitchFamily="18" charset="0"/>
            </a:endParaRPr>
          </a:p>
          <a:p>
            <a:pPr algn="ctr" fontAlgn="auto">
              <a:lnSpc>
                <a:spcPct val="80000"/>
              </a:lnSpc>
              <a:spcAft>
                <a:spcPts val="0"/>
              </a:spcAft>
              <a:buFont typeface="Wingdings"/>
              <a:buNone/>
              <a:defRPr/>
            </a:pPr>
            <a:r>
              <a:rPr lang="en-US" sz="3200" dirty="0" smtClean="0">
                <a:solidFill>
                  <a:schemeClr val="accent6">
                    <a:lumMod val="50000"/>
                  </a:schemeClr>
                </a:solidFill>
                <a:latin typeface="Baskerville Old Face" pitchFamily="18" charset="0"/>
              </a:rPr>
              <a:t>CENSUS 2010 : MALAYSIA</a:t>
            </a:r>
          </a:p>
          <a:p>
            <a:pPr algn="ctr" fontAlgn="auto">
              <a:lnSpc>
                <a:spcPct val="80000"/>
              </a:lnSpc>
              <a:spcAft>
                <a:spcPts val="0"/>
              </a:spcAft>
              <a:buFont typeface="Wingdings"/>
              <a:buNone/>
              <a:defRPr/>
            </a:pPr>
            <a:r>
              <a:rPr lang="en-US" sz="2000" dirty="0" smtClean="0">
                <a:solidFill>
                  <a:schemeClr val="accent6">
                    <a:lumMod val="50000"/>
                  </a:schemeClr>
                </a:solidFill>
                <a:latin typeface="Baskerville Old Face" pitchFamily="18" charset="0"/>
              </a:rPr>
              <a:t>CENSUS OUTPUTS AND UTILIZATION</a:t>
            </a:r>
          </a:p>
        </p:txBody>
      </p:sp>
      <p:sp>
        <p:nvSpPr>
          <p:cNvPr id="7" name="Title 6"/>
          <p:cNvSpPr>
            <a:spLocks noGrp="1"/>
          </p:cNvSpPr>
          <p:nvPr>
            <p:ph type="ctrTitle"/>
          </p:nvPr>
        </p:nvSpPr>
        <p:spPr>
          <a:xfrm>
            <a:off x="1295400" y="457200"/>
            <a:ext cx="7315200" cy="457200"/>
          </a:xfrm>
        </p:spPr>
        <p:txBody>
          <a:bodyPr>
            <a:noAutofit/>
          </a:bodyPr>
          <a:lstStyle/>
          <a:p>
            <a:pPr fontAlgn="auto">
              <a:spcAft>
                <a:spcPts val="0"/>
              </a:spcAft>
              <a:defRPr/>
            </a:pP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400" dirty="0" smtClean="0">
                <a:solidFill>
                  <a:schemeClr val="accent3">
                    <a:lumMod val="75000"/>
                  </a:schemeClr>
                </a:solidFill>
                <a:effectLst>
                  <a:outerShdw blurRad="38100" dist="38100" dir="2700000" algn="tl">
                    <a:srgbClr val="000000">
                      <a:alpha val="43137"/>
                    </a:srgbClr>
                  </a:outerShdw>
                </a:effectLst>
              </a:rPr>
              <a:t/>
            </a:r>
            <a:br>
              <a:rPr lang="en-US" sz="2400" dirty="0" smtClean="0">
                <a:solidFill>
                  <a:schemeClr val="accent3">
                    <a:lumMod val="75000"/>
                  </a:schemeClr>
                </a:solidFill>
                <a:effectLst>
                  <a:outerShdw blurRad="38100" dist="38100" dir="2700000" algn="tl">
                    <a:srgbClr val="000000">
                      <a:alpha val="43137"/>
                    </a:srgbClr>
                  </a:outerShdw>
                </a:effectLst>
              </a:rPr>
            </a:br>
            <a:r>
              <a:rPr lang="en-US" sz="2000" dirty="0" smtClean="0">
                <a:solidFill>
                  <a:schemeClr val="accent3">
                    <a:lumMod val="75000"/>
                  </a:schemeClr>
                </a:solidFill>
                <a:effectLst>
                  <a:outerShdw blurRad="38100" dist="38100" dir="2700000" algn="tl">
                    <a:srgbClr val="000000">
                      <a:alpha val="43137"/>
                    </a:srgbClr>
                  </a:outerShdw>
                </a:effectLst>
              </a:rPr>
              <a:t>United Nations Expert Group Meeting</a:t>
            </a:r>
            <a:endParaRPr lang="en-US" sz="2000" dirty="0">
              <a:solidFill>
                <a:schemeClr val="accent3">
                  <a:lumMod val="75000"/>
                </a:schemeClr>
              </a:solidFill>
              <a:effectLst>
                <a:outerShdw blurRad="38100" dist="38100" dir="2700000" algn="tl">
                  <a:srgbClr val="000000">
                    <a:alpha val="43137"/>
                  </a:srgbClr>
                </a:outerShdw>
              </a:effectLst>
            </a:endParaRPr>
          </a:p>
        </p:txBody>
      </p:sp>
      <p:sp>
        <p:nvSpPr>
          <p:cNvPr id="4" name="Rectangle 3"/>
          <p:cNvSpPr/>
          <p:nvPr/>
        </p:nvSpPr>
        <p:spPr>
          <a:xfrm>
            <a:off x="1143000" y="838200"/>
            <a:ext cx="8001000" cy="757130"/>
          </a:xfrm>
          <a:prstGeom prst="rect">
            <a:avLst/>
          </a:prstGeom>
        </p:spPr>
        <p:txBody>
          <a:bodyPr wrap="square">
            <a:spAutoFit/>
          </a:bodyPr>
          <a:lstStyle/>
          <a:p>
            <a:pPr fontAlgn="auto">
              <a:lnSpc>
                <a:spcPct val="80000"/>
              </a:lnSpc>
              <a:spcAft>
                <a:spcPts val="0"/>
              </a:spcAft>
              <a:buFont typeface="Wingdings"/>
              <a:buNone/>
              <a:defRPr/>
            </a:pPr>
            <a:r>
              <a:rPr lang="en-US" sz="1800" dirty="0" smtClean="0">
                <a:solidFill>
                  <a:schemeClr val="accent1">
                    <a:lumMod val="50000"/>
                  </a:schemeClr>
                </a:solidFill>
                <a:latin typeface="Arial Rounded MT Bold" pitchFamily="34" charset="0"/>
              </a:rPr>
              <a:t> on Revising the Principles and Recommendations for Population and Housing Census, 29 Oct. 2013 – 1 Nov. 2013</a:t>
            </a:r>
          </a:p>
          <a:p>
            <a:pPr fontAlgn="auto">
              <a:lnSpc>
                <a:spcPct val="80000"/>
              </a:lnSpc>
              <a:spcAft>
                <a:spcPts val="0"/>
              </a:spcAft>
              <a:buFont typeface="Wingdings"/>
              <a:buNone/>
              <a:defRPr/>
            </a:pPr>
            <a:r>
              <a:rPr lang="en-US" sz="1800" dirty="0" smtClean="0">
                <a:solidFill>
                  <a:schemeClr val="accent1">
                    <a:lumMod val="50000"/>
                  </a:schemeClr>
                </a:solidFill>
                <a:latin typeface="Arial Rounded MT Bold" pitchFamily="34" charset="0"/>
              </a:rPr>
              <a:t>New York, USA</a:t>
            </a:r>
          </a:p>
        </p:txBody>
      </p:sp>
      <p:sp>
        <p:nvSpPr>
          <p:cNvPr id="5" name="Rectangle 4"/>
          <p:cNvSpPr/>
          <p:nvPr/>
        </p:nvSpPr>
        <p:spPr>
          <a:xfrm>
            <a:off x="3962400" y="5105400"/>
            <a:ext cx="4953000" cy="1578061"/>
          </a:xfrm>
          <a:prstGeom prst="rect">
            <a:avLst/>
          </a:prstGeom>
        </p:spPr>
        <p:txBody>
          <a:bodyPr wrap="square">
            <a:spAutoFit/>
          </a:bodyPr>
          <a:lstStyle/>
          <a:p>
            <a:pPr algn="ctr" fontAlgn="auto">
              <a:lnSpc>
                <a:spcPct val="80000"/>
              </a:lnSpc>
              <a:spcAft>
                <a:spcPts val="0"/>
              </a:spcAft>
              <a:buFont typeface="Wingdings"/>
              <a:buNone/>
              <a:defRPr/>
            </a:pPr>
            <a:r>
              <a:rPr lang="en-US" sz="2000" dirty="0" smtClean="0">
                <a:solidFill>
                  <a:schemeClr val="accent6">
                    <a:lumMod val="50000"/>
                  </a:schemeClr>
                </a:solidFill>
                <a:latin typeface="Baskerville Old Face" pitchFamily="18" charset="0"/>
              </a:rPr>
              <a:t>Presented by:</a:t>
            </a:r>
          </a:p>
          <a:p>
            <a:pPr algn="ctr" fontAlgn="auto">
              <a:lnSpc>
                <a:spcPct val="80000"/>
              </a:lnSpc>
              <a:spcAft>
                <a:spcPts val="0"/>
              </a:spcAft>
              <a:buFont typeface="Wingdings"/>
              <a:buNone/>
              <a:defRPr/>
            </a:pPr>
            <a:r>
              <a:rPr lang="en-US" sz="2000" dirty="0" smtClean="0">
                <a:solidFill>
                  <a:schemeClr val="accent6">
                    <a:lumMod val="50000"/>
                  </a:schemeClr>
                </a:solidFill>
                <a:latin typeface="Baskerville Old Face" pitchFamily="18" charset="0"/>
              </a:rPr>
              <a:t>Ms. Rozita TALHA</a:t>
            </a:r>
          </a:p>
          <a:p>
            <a:pPr algn="ctr" fontAlgn="auto">
              <a:lnSpc>
                <a:spcPct val="80000"/>
              </a:lnSpc>
              <a:spcAft>
                <a:spcPts val="0"/>
              </a:spcAft>
              <a:buFont typeface="Wingdings"/>
              <a:buNone/>
              <a:defRPr/>
            </a:pPr>
            <a:r>
              <a:rPr lang="en-US" sz="2000" dirty="0" smtClean="0">
                <a:solidFill>
                  <a:schemeClr val="accent6">
                    <a:lumMod val="50000"/>
                  </a:schemeClr>
                </a:solidFill>
                <a:latin typeface="Baskerville Old Face" pitchFamily="18" charset="0"/>
              </a:rPr>
              <a:t>Director,</a:t>
            </a:r>
          </a:p>
          <a:p>
            <a:pPr algn="ctr" fontAlgn="auto">
              <a:lnSpc>
                <a:spcPct val="80000"/>
              </a:lnSpc>
              <a:spcAft>
                <a:spcPts val="0"/>
              </a:spcAft>
              <a:buFont typeface="Wingdings"/>
              <a:buNone/>
              <a:defRPr/>
            </a:pPr>
            <a:r>
              <a:rPr lang="en-US" sz="2000" dirty="0" smtClean="0">
                <a:solidFill>
                  <a:schemeClr val="accent6">
                    <a:lumMod val="50000"/>
                  </a:schemeClr>
                </a:solidFill>
                <a:latin typeface="Baskerville Old Face" pitchFamily="18" charset="0"/>
              </a:rPr>
              <a:t>Population &amp; Demography Division, Department of Statistics Malaysia,</a:t>
            </a:r>
          </a:p>
          <a:p>
            <a:pPr algn="ctr" fontAlgn="auto">
              <a:lnSpc>
                <a:spcPct val="80000"/>
              </a:lnSpc>
              <a:spcAft>
                <a:spcPts val="0"/>
              </a:spcAft>
              <a:buFont typeface="Wingdings"/>
              <a:buNone/>
              <a:defRPr/>
            </a:pPr>
            <a:r>
              <a:rPr lang="en-US" sz="2000" dirty="0" err="1" smtClean="0">
                <a:solidFill>
                  <a:schemeClr val="accent6">
                    <a:lumMod val="50000"/>
                  </a:schemeClr>
                </a:solidFill>
                <a:latin typeface="Baskerville Old Face" pitchFamily="18" charset="0"/>
              </a:rPr>
              <a:t>Putrajaya</a:t>
            </a:r>
            <a:endParaRPr lang="en-US" sz="2000" dirty="0" smtClean="0">
              <a:solidFill>
                <a:schemeClr val="accent6">
                  <a:lumMod val="50000"/>
                </a:schemeClr>
              </a:solidFill>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8991600" cy="533400"/>
          </a:xfrm>
        </p:spPr>
        <p:txBody>
          <a:bodyPr>
            <a:normAutofit fontScale="90000"/>
          </a:bodyPr>
          <a:lstStyle/>
          <a:p>
            <a:r>
              <a:rPr lang="en-US" dirty="0" smtClean="0"/>
              <a:t> </a:t>
            </a:r>
            <a:r>
              <a:rPr lang="en-US" sz="2700" b="1" dirty="0" smtClean="0">
                <a:solidFill>
                  <a:srgbClr val="0000FF"/>
                </a:solidFill>
              </a:rPr>
              <a:t>INOVATIONS IN 2010 CENSUS TAKING-cont’d</a:t>
            </a:r>
            <a:endParaRPr lang="ms-MY" sz="2700" b="1" dirty="0" smtClean="0">
              <a:solidFill>
                <a:srgbClr val="0000FF"/>
              </a:solidFill>
            </a:endParaRPr>
          </a:p>
        </p:txBody>
      </p:sp>
      <p:sp>
        <p:nvSpPr>
          <p:cNvPr id="14340" name="Rectangle 3"/>
          <p:cNvSpPr>
            <a:spLocks noChangeArrowheads="1"/>
          </p:cNvSpPr>
          <p:nvPr/>
        </p:nvSpPr>
        <p:spPr bwMode="auto">
          <a:xfrm>
            <a:off x="0" y="838200"/>
            <a:ext cx="8763000" cy="892552"/>
          </a:xfrm>
          <a:prstGeom prst="rect">
            <a:avLst/>
          </a:prstGeom>
          <a:noFill/>
          <a:ln w="9525">
            <a:noFill/>
            <a:miter lim="800000"/>
            <a:headEnd/>
            <a:tailEnd/>
          </a:ln>
        </p:spPr>
        <p:txBody>
          <a:bodyPr wrap="square">
            <a:spAutoFit/>
          </a:bodyPr>
          <a:lstStyle/>
          <a:p>
            <a:pPr marL="542925" indent="-542925">
              <a:lnSpc>
                <a:spcPct val="90000"/>
              </a:lnSpc>
              <a:spcAft>
                <a:spcPct val="20000"/>
              </a:spcAft>
              <a:buClr>
                <a:srgbClr val="0066FF"/>
              </a:buClr>
              <a:buBlip>
                <a:blip r:embed="rId3"/>
              </a:buBlip>
            </a:pPr>
            <a:r>
              <a:rPr lang="en-US" sz="2600" b="1" u="sng" dirty="0" smtClean="0">
                <a:ea typeface="Arial Unicode MS" pitchFamily="34" charset="-128"/>
                <a:cs typeface="Arial Unicode MS" pitchFamily="34" charset="-128"/>
              </a:rPr>
              <a:t>Census Questionnaire</a:t>
            </a:r>
          </a:p>
          <a:p>
            <a:pPr marL="542925" indent="-542925">
              <a:lnSpc>
                <a:spcPct val="90000"/>
              </a:lnSpc>
              <a:spcAft>
                <a:spcPct val="20000"/>
              </a:spcAft>
              <a:buClr>
                <a:srgbClr val="0066FF"/>
              </a:buClr>
            </a:pPr>
            <a:endParaRPr lang="en-US" sz="2600" b="1" u="sng" dirty="0">
              <a:ea typeface="Arial Unicode MS" pitchFamily="34" charset="-128"/>
              <a:cs typeface="Arial Unicode MS" pitchFamily="34" charset="-128"/>
            </a:endParaRPr>
          </a:p>
        </p:txBody>
      </p:sp>
      <p:sp>
        <p:nvSpPr>
          <p:cNvPr id="16" name="Rectangle 15"/>
          <p:cNvSpPr/>
          <p:nvPr/>
        </p:nvSpPr>
        <p:spPr>
          <a:xfrm>
            <a:off x="228600" y="4343400"/>
            <a:ext cx="7239000" cy="21336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dirty="0" smtClean="0">
                <a:solidFill>
                  <a:schemeClr val="tx1">
                    <a:lumMod val="95000"/>
                    <a:lumOff val="5000"/>
                  </a:schemeClr>
                </a:solidFill>
                <a:ea typeface="Arial Unicode MS" pitchFamily="34" charset="-128"/>
                <a:cs typeface="Arial Unicode MS" pitchFamily="34" charset="-128"/>
              </a:rPr>
              <a:t>2 types of questionnaire used: </a:t>
            </a:r>
          </a:p>
          <a:p>
            <a:pPr marL="363538" lvl="1" indent="-363538">
              <a:buFont typeface="Arial" pitchFamily="34" charset="0"/>
              <a:buChar char="•"/>
            </a:pPr>
            <a:r>
              <a:rPr lang="en-US" dirty="0" smtClean="0">
                <a:solidFill>
                  <a:schemeClr val="tx1">
                    <a:lumMod val="95000"/>
                    <a:lumOff val="5000"/>
                  </a:schemeClr>
                </a:solidFill>
                <a:ea typeface="Arial Unicode MS" pitchFamily="34" charset="-128"/>
                <a:cs typeface="Arial Unicode MS" pitchFamily="34" charset="-128"/>
              </a:rPr>
              <a:t>Living quarters, household and person particulars (Doc. 2)</a:t>
            </a:r>
          </a:p>
          <a:p>
            <a:pPr marL="444500" lvl="1" indent="-444500">
              <a:buFont typeface="Arial" pitchFamily="34" charset="0"/>
              <a:buChar char="•"/>
            </a:pPr>
            <a:r>
              <a:rPr lang="en-US" dirty="0" smtClean="0">
                <a:solidFill>
                  <a:schemeClr val="tx1">
                    <a:lumMod val="95000"/>
                    <a:lumOff val="5000"/>
                  </a:schemeClr>
                </a:solidFill>
                <a:ea typeface="Arial Unicode MS" pitchFamily="34" charset="-128"/>
                <a:cs typeface="Arial Unicode MS" pitchFamily="34" charset="-128"/>
              </a:rPr>
              <a:t>Institutional living quarters (Doc. 3a &amp; 3b)</a:t>
            </a:r>
          </a:p>
          <a:p>
            <a:pPr marL="0" lvl="1" algn="ctr"/>
            <a:endParaRPr lang="en-US" dirty="0" smtClean="0">
              <a:ea typeface="Arial Unicode MS" pitchFamily="34" charset="-128"/>
              <a:cs typeface="Arial Unicode MS" pitchFamily="34" charset="-128"/>
            </a:endParaRPr>
          </a:p>
        </p:txBody>
      </p:sp>
      <p:sp>
        <p:nvSpPr>
          <p:cNvPr id="17" name="Rectangle 16"/>
          <p:cNvSpPr/>
          <p:nvPr/>
        </p:nvSpPr>
        <p:spPr>
          <a:xfrm>
            <a:off x="228600" y="2057400"/>
            <a:ext cx="6781800" cy="19812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r>
              <a:rPr lang="en-US" dirty="0" smtClean="0">
                <a:solidFill>
                  <a:schemeClr val="tx1">
                    <a:lumMod val="95000"/>
                    <a:lumOff val="5000"/>
                  </a:schemeClr>
                </a:solidFill>
                <a:ea typeface="Arial Unicode MS" pitchFamily="34" charset="-128"/>
                <a:cs typeface="Arial Unicode MS" pitchFamily="34" charset="-128"/>
              </a:rPr>
              <a:t>Long questionnaire (ICR format)</a:t>
            </a:r>
          </a:p>
          <a:p>
            <a:pPr marL="363538" indent="-363538"/>
            <a:endParaRPr lang="en-US" dirty="0" smtClean="0">
              <a:solidFill>
                <a:schemeClr val="tx1">
                  <a:lumMod val="95000"/>
                  <a:lumOff val="5000"/>
                </a:schemeClr>
              </a:solidFill>
              <a:ea typeface="Arial Unicode MS" pitchFamily="34" charset="-128"/>
              <a:cs typeface="Arial Unicode MS" pitchFamily="34" charset="-128"/>
            </a:endParaRPr>
          </a:p>
          <a:p>
            <a:pPr marL="363538" indent="-363538">
              <a:buFont typeface="Arial" pitchFamily="34" charset="0"/>
              <a:buChar char="•"/>
            </a:pPr>
            <a:r>
              <a:rPr lang="en-US" dirty="0" smtClean="0">
                <a:solidFill>
                  <a:schemeClr val="tx1">
                    <a:lumMod val="95000"/>
                    <a:lumOff val="5000"/>
                  </a:schemeClr>
                </a:solidFill>
                <a:ea typeface="Arial Unicode MS" pitchFamily="34" charset="-128"/>
                <a:cs typeface="Arial Unicode MS" pitchFamily="34" charset="-128"/>
              </a:rPr>
              <a:t>51 questions</a:t>
            </a:r>
          </a:p>
          <a:p>
            <a:pPr marL="363538" indent="-363538">
              <a:buFont typeface="Arial" pitchFamily="34" charset="0"/>
              <a:buChar char="•"/>
            </a:pPr>
            <a:r>
              <a:rPr lang="en-US" dirty="0" smtClean="0">
                <a:solidFill>
                  <a:schemeClr val="tx1">
                    <a:lumMod val="95000"/>
                    <a:lumOff val="5000"/>
                  </a:schemeClr>
                </a:solidFill>
                <a:ea typeface="Arial Unicode MS" pitchFamily="34" charset="-128"/>
                <a:cs typeface="Arial Unicode MS" pitchFamily="34" charset="-128"/>
              </a:rPr>
              <a:t>12 page booklet </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8610600" cy="457200"/>
          </a:xfrm>
        </p:spPr>
        <p:txBody>
          <a:bodyPr>
            <a:normAutofit fontScale="90000"/>
          </a:bodyPr>
          <a:lstStyle/>
          <a:p>
            <a:r>
              <a:rPr lang="en-US" dirty="0" smtClean="0"/>
              <a:t> </a:t>
            </a:r>
            <a:r>
              <a:rPr lang="en-US" sz="2700" b="1" dirty="0" smtClean="0">
                <a:solidFill>
                  <a:srgbClr val="0000FF"/>
                </a:solidFill>
              </a:rPr>
              <a:t>INOVATIONS IN 2010 CENSUS TAKING-</a:t>
            </a:r>
            <a:r>
              <a:rPr lang="en-US" sz="2700" b="1" dirty="0" err="1" smtClean="0">
                <a:solidFill>
                  <a:srgbClr val="0000FF"/>
                </a:solidFill>
              </a:rPr>
              <a:t>con’t</a:t>
            </a:r>
            <a:endParaRPr lang="ms-MY" sz="2700" b="1" dirty="0" smtClean="0">
              <a:solidFill>
                <a:srgbClr val="0000FF"/>
              </a:solidFill>
            </a:endParaRPr>
          </a:p>
        </p:txBody>
      </p:sp>
      <p:sp>
        <p:nvSpPr>
          <p:cNvPr id="5" name="Rectangle 4"/>
          <p:cNvSpPr/>
          <p:nvPr/>
        </p:nvSpPr>
        <p:spPr>
          <a:xfrm>
            <a:off x="304800" y="533400"/>
            <a:ext cx="4572000" cy="461665"/>
          </a:xfrm>
          <a:prstGeom prst="rect">
            <a:avLst/>
          </a:prstGeom>
        </p:spPr>
        <p:txBody>
          <a:bodyPr>
            <a:spAutoFit/>
          </a:bodyPr>
          <a:lstStyle/>
          <a:p>
            <a:pPr>
              <a:buBlip>
                <a:blip r:embed="rId3"/>
              </a:buBlip>
            </a:pPr>
            <a:r>
              <a:rPr lang="en-US" b="1" dirty="0" smtClean="0">
                <a:latin typeface="Arial" charset="0"/>
                <a:ea typeface="Arial Unicode MS" pitchFamily="34" charset="-128"/>
                <a:cs typeface="Arial Unicode MS" pitchFamily="34" charset="-128"/>
              </a:rPr>
              <a:t> </a:t>
            </a:r>
            <a:r>
              <a:rPr lang="en-US" b="1" u="sng" dirty="0" smtClean="0">
                <a:latin typeface="Arial" charset="0"/>
                <a:ea typeface="Arial Unicode MS" pitchFamily="34" charset="-128"/>
                <a:cs typeface="Arial Unicode MS" pitchFamily="34" charset="-128"/>
              </a:rPr>
              <a:t>Processing of Census Data</a:t>
            </a:r>
          </a:p>
        </p:txBody>
      </p:sp>
      <p:sp>
        <p:nvSpPr>
          <p:cNvPr id="7" name="Rectangle 6"/>
          <p:cNvSpPr/>
          <p:nvPr/>
        </p:nvSpPr>
        <p:spPr>
          <a:xfrm>
            <a:off x="4114800" y="1219200"/>
            <a:ext cx="4572000" cy="1447800"/>
          </a:xfrm>
          <a:prstGeom prst="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Scanning method to capture census data from the questionnaires </a:t>
            </a:r>
            <a:endParaRPr lang="en-US" dirty="0"/>
          </a:p>
        </p:txBody>
      </p:sp>
      <p:sp>
        <p:nvSpPr>
          <p:cNvPr id="11" name="Rectangle 10"/>
          <p:cNvSpPr/>
          <p:nvPr/>
        </p:nvSpPr>
        <p:spPr>
          <a:xfrm>
            <a:off x="228600" y="2819400"/>
            <a:ext cx="8534400" cy="1752600"/>
          </a:xfrm>
          <a:prstGeom prst="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lvl="1">
              <a:spcBef>
                <a:spcPct val="50000"/>
              </a:spcBef>
            </a:pPr>
            <a:r>
              <a:rPr lang="en-GB" altLang="ko-KR" dirty="0" smtClean="0">
                <a:solidFill>
                  <a:srgbClr val="FF0000"/>
                </a:solidFill>
                <a:ea typeface="굴림" pitchFamily="34" charset="-127"/>
              </a:rPr>
              <a:t>CAC – Computer Assisted Coding  system where electronic data dictionary was used instead of flipping through coding manuals. Topics selected were Education, Occupation, Industry and Migration.</a:t>
            </a:r>
          </a:p>
        </p:txBody>
      </p:sp>
      <p:sp>
        <p:nvSpPr>
          <p:cNvPr id="24" name="Right Arrow Callout 23"/>
          <p:cNvSpPr/>
          <p:nvPr/>
        </p:nvSpPr>
        <p:spPr>
          <a:xfrm>
            <a:off x="304800" y="1447800"/>
            <a:ext cx="3810000" cy="1066800"/>
          </a:xfrm>
          <a:prstGeom prst="rightArrowCallou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GB" altLang="ko-KR" dirty="0" smtClean="0">
              <a:solidFill>
                <a:srgbClr val="FF0000"/>
              </a:solidFill>
              <a:ea typeface="굴림" pitchFamily="34" charset="-127"/>
            </a:endParaRPr>
          </a:p>
          <a:p>
            <a:pPr marL="0" lvl="1" algn="ctr"/>
            <a:r>
              <a:rPr lang="en-GB" altLang="ko-KR" dirty="0" smtClean="0">
                <a:solidFill>
                  <a:srgbClr val="FF0000"/>
                </a:solidFill>
                <a:ea typeface="굴림" pitchFamily="34" charset="-127"/>
              </a:rPr>
              <a:t>Questionnaire : ICR  Technology</a:t>
            </a:r>
          </a:p>
          <a:p>
            <a:pPr algn="ctr"/>
            <a:endParaRPr lang="en-US" dirty="0"/>
          </a:p>
        </p:txBody>
      </p:sp>
      <p:sp>
        <p:nvSpPr>
          <p:cNvPr id="22" name="Rectangle 21"/>
          <p:cNvSpPr/>
          <p:nvPr/>
        </p:nvSpPr>
        <p:spPr>
          <a:xfrm>
            <a:off x="228600" y="4800600"/>
            <a:ext cx="8534400" cy="609600"/>
          </a:xfrm>
          <a:prstGeom prst="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lvl="1">
              <a:spcBef>
                <a:spcPct val="50000"/>
              </a:spcBef>
            </a:pPr>
            <a:r>
              <a:rPr lang="en-GB" altLang="ko-KR" dirty="0" smtClean="0">
                <a:solidFill>
                  <a:srgbClr val="FF0000"/>
                </a:solidFill>
                <a:ea typeface="굴림" pitchFamily="34" charset="-127"/>
              </a:rPr>
              <a:t>OQCC - Onscreen Quality Control Checks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Box 6"/>
          <p:cNvSpPr txBox="1">
            <a:spLocks noChangeArrowheads="1"/>
          </p:cNvSpPr>
          <p:nvPr/>
        </p:nvSpPr>
        <p:spPr bwMode="auto">
          <a:xfrm>
            <a:off x="381000" y="0"/>
            <a:ext cx="8305800" cy="523220"/>
          </a:xfrm>
          <a:prstGeom prst="rect">
            <a:avLst/>
          </a:prstGeom>
          <a:noFill/>
          <a:ln w="9525">
            <a:noFill/>
            <a:miter lim="800000"/>
            <a:headEnd/>
            <a:tailEnd/>
          </a:ln>
        </p:spPr>
        <p:txBody>
          <a:bodyPr wrap="square">
            <a:spAutoFit/>
          </a:bodyPr>
          <a:lstStyle/>
          <a:p>
            <a:pPr marL="511175" indent="-511175" eaLnBrk="0" hangingPunct="0">
              <a:defRPr/>
            </a:pPr>
            <a:r>
              <a:rPr lang="en-GB" altLang="ko-KR" sz="2800" b="1" dirty="0">
                <a:solidFill>
                  <a:srgbClr val="0070C0"/>
                </a:solidFill>
                <a:latin typeface="+mj-lt"/>
                <a:ea typeface="굴림" pitchFamily="34" charset="-127"/>
              </a:rPr>
              <a:t>DATA DISSEMINATION STRATEGY</a:t>
            </a:r>
          </a:p>
        </p:txBody>
      </p:sp>
      <p:sp>
        <p:nvSpPr>
          <p:cNvPr id="25610" name="Text Box 9"/>
          <p:cNvSpPr txBox="1">
            <a:spLocks noChangeArrowheads="1"/>
          </p:cNvSpPr>
          <p:nvPr/>
        </p:nvSpPr>
        <p:spPr bwMode="auto">
          <a:xfrm>
            <a:off x="-1524000" y="533400"/>
            <a:ext cx="7391400" cy="1354217"/>
          </a:xfrm>
          <a:prstGeom prst="rect">
            <a:avLst/>
          </a:prstGeom>
          <a:noFill/>
          <a:ln w="9525">
            <a:noFill/>
            <a:miter lim="800000"/>
            <a:headEnd/>
            <a:tailEnd/>
          </a:ln>
        </p:spPr>
        <p:txBody>
          <a:bodyPr>
            <a:spAutoFit/>
          </a:bodyPr>
          <a:lstStyle/>
          <a:p>
            <a:pPr marL="457200" indent="-457200" eaLnBrk="0" hangingPunct="0">
              <a:spcBef>
                <a:spcPts val="0"/>
              </a:spcBef>
              <a:spcAft>
                <a:spcPts val="600"/>
              </a:spcAft>
              <a:buFont typeface="Wingdings" pitchFamily="2" charset="2"/>
              <a:buChar char="Ø"/>
              <a:defRPr/>
            </a:pPr>
            <a:endParaRPr lang="en-US" b="1" dirty="0">
              <a:ln w="18000">
                <a:solidFill>
                  <a:schemeClr val="accent2">
                    <a:satMod val="140000"/>
                  </a:schemeClr>
                </a:solidFill>
                <a:prstDash val="solid"/>
                <a:miter lim="800000"/>
              </a:ln>
              <a:solidFill>
                <a:schemeClr val="tx1">
                  <a:lumMod val="65000"/>
                  <a:lumOff val="35000"/>
                </a:schemeClr>
              </a:solidFill>
              <a:effectLst>
                <a:outerShdw blurRad="25500" dist="23000" dir="7020000" algn="tl">
                  <a:srgbClr val="000000">
                    <a:alpha val="50000"/>
                  </a:srgbClr>
                </a:outerShdw>
              </a:effectLst>
              <a:latin typeface="Arial Rounded MT Bold" pitchFamily="34" charset="0"/>
            </a:endParaRPr>
          </a:p>
          <a:p>
            <a:pPr marL="457200" indent="-457200" eaLnBrk="0" hangingPunct="0">
              <a:spcBef>
                <a:spcPts val="0"/>
              </a:spcBef>
              <a:spcAft>
                <a:spcPts val="600"/>
              </a:spcAft>
              <a:defRPr/>
            </a:pPr>
            <a:endParaRPr lang="en-US" b="1" dirty="0">
              <a:ln w="18000">
                <a:solidFill>
                  <a:schemeClr val="accent2">
                    <a:satMod val="140000"/>
                  </a:schemeClr>
                </a:solidFill>
                <a:prstDash val="solid"/>
                <a:miter lim="800000"/>
              </a:ln>
              <a:solidFill>
                <a:schemeClr val="tx1">
                  <a:lumMod val="65000"/>
                  <a:lumOff val="35000"/>
                </a:schemeClr>
              </a:solidFill>
              <a:effectLst>
                <a:outerShdw blurRad="25500" dist="23000" dir="7020000" algn="tl">
                  <a:srgbClr val="000000">
                    <a:alpha val="50000"/>
                  </a:srgbClr>
                </a:outerShdw>
              </a:effectLst>
              <a:latin typeface="Arial Rounded MT Bold" pitchFamily="34" charset="0"/>
            </a:endParaRPr>
          </a:p>
          <a:p>
            <a:pPr marL="457200" indent="-457200" eaLnBrk="0" hangingPunct="0">
              <a:spcBef>
                <a:spcPts val="0"/>
              </a:spcBef>
              <a:spcAft>
                <a:spcPts val="600"/>
              </a:spcAft>
              <a:defRPr/>
            </a:pPr>
            <a:endParaRPr lang="en-US" b="1" dirty="0">
              <a:ln w="18000">
                <a:solidFill>
                  <a:schemeClr val="accent2">
                    <a:satMod val="140000"/>
                  </a:schemeClr>
                </a:solidFill>
                <a:prstDash val="solid"/>
                <a:miter lim="800000"/>
              </a:ln>
              <a:solidFill>
                <a:schemeClr val="tx1">
                  <a:lumMod val="65000"/>
                  <a:lumOff val="35000"/>
                </a:schemeClr>
              </a:solidFill>
              <a:effectLst>
                <a:outerShdw blurRad="25500" dist="23000" dir="7020000" algn="tl">
                  <a:srgbClr val="000000">
                    <a:alpha val="50000"/>
                  </a:srgbClr>
                </a:outerShdw>
              </a:effectLst>
              <a:latin typeface="Arial Rounded MT Bold" pitchFamily="34" charset="0"/>
            </a:endParaRPr>
          </a:p>
        </p:txBody>
      </p:sp>
      <p:sp>
        <p:nvSpPr>
          <p:cNvPr id="21507" name="Slide Number Placeholder 4"/>
          <p:cNvSpPr>
            <a:spLocks noGrp="1"/>
          </p:cNvSpPr>
          <p:nvPr>
            <p:ph type="sldNum" sz="quarter" idx="12"/>
          </p:nvPr>
        </p:nvSpPr>
        <p:spPr bwMode="auto">
          <a:xfrm>
            <a:off x="8129588" y="5734050"/>
            <a:ext cx="609600" cy="1123950"/>
          </a:xfrm>
          <a:noFill/>
          <a:ln>
            <a:miter lim="800000"/>
            <a:headEnd/>
            <a:tailEnd/>
          </a:ln>
        </p:spPr>
        <p:txBody>
          <a:bodyPr wrap="square" lIns="91440" tIns="45720" rIns="91440" bIns="45720" numCol="1" anchorCtr="0" compatLnSpc="1">
            <a:prstTxWarp prst="textNoShape">
              <a:avLst/>
            </a:prstTxWarp>
          </a:bodyPr>
          <a:lstStyle/>
          <a:p>
            <a:endParaRPr lang="en-US" dirty="0"/>
          </a:p>
          <a:p>
            <a:endParaRPr lang="en-US" dirty="0"/>
          </a:p>
        </p:txBody>
      </p:sp>
      <p:sp>
        <p:nvSpPr>
          <p:cNvPr id="5" name="Oval 4"/>
          <p:cNvSpPr/>
          <p:nvPr/>
        </p:nvSpPr>
        <p:spPr>
          <a:xfrm>
            <a:off x="3657600" y="2438400"/>
            <a:ext cx="2438400" cy="990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MEDIUM</a:t>
            </a:r>
            <a:endParaRPr lang="en-US" dirty="0"/>
          </a:p>
        </p:txBody>
      </p:sp>
      <p:sp>
        <p:nvSpPr>
          <p:cNvPr id="8" name="Rectangle 7"/>
          <p:cNvSpPr/>
          <p:nvPr/>
        </p:nvSpPr>
        <p:spPr>
          <a:xfrm>
            <a:off x="5181600" y="685800"/>
            <a:ext cx="3276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ndParaRPr>
          </a:p>
          <a:p>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rPr>
              <a:t>Printed reports/ publications</a:t>
            </a:r>
            <a:endParaRPr lang="en-US" dirty="0" smtClean="0">
              <a:solidFill>
                <a:schemeClr val="bg1"/>
              </a:solidFill>
            </a:endParaRPr>
          </a:p>
          <a:p>
            <a:pPr algn="ctr"/>
            <a:endParaRPr lang="en-US" dirty="0"/>
          </a:p>
        </p:txBody>
      </p:sp>
      <p:sp>
        <p:nvSpPr>
          <p:cNvPr id="9" name="Rectangle 8"/>
          <p:cNvSpPr/>
          <p:nvPr/>
        </p:nvSpPr>
        <p:spPr>
          <a:xfrm>
            <a:off x="6781800" y="2133600"/>
            <a:ext cx="1676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rPr>
              <a:t>CD ROM </a:t>
            </a:r>
            <a:endParaRPr lang="en-US" dirty="0">
              <a:solidFill>
                <a:schemeClr val="bg1"/>
              </a:solidFill>
            </a:endParaRPr>
          </a:p>
        </p:txBody>
      </p:sp>
      <p:sp>
        <p:nvSpPr>
          <p:cNvPr id="10" name="Rectangle 9">
            <a:hlinkClick r:id="rId3" action="ppaction://hlinkpres?slideindex=1&amp;slidetitle="/>
          </p:cNvPr>
          <p:cNvSpPr/>
          <p:nvPr/>
        </p:nvSpPr>
        <p:spPr>
          <a:xfrm>
            <a:off x="6019800" y="3505200"/>
            <a:ext cx="25908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ndParaRPr>
          </a:p>
          <a:p>
            <a:pPr algn="ctr"/>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rPr>
              <a:t>Online database management and warehousing </a:t>
            </a:r>
            <a:r>
              <a:rPr lang="en-US" sz="18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rPr>
              <a:t>(Internal using NEWSS/</a:t>
            </a:r>
            <a:r>
              <a:rPr lang="en-US" sz="18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rPr>
              <a:t>Speedminer</a:t>
            </a:r>
            <a:endParaRPr lang="en-US" sz="1800" dirty="0">
              <a:solidFill>
                <a:schemeClr val="bg1"/>
              </a:solidFill>
            </a:endParaRPr>
          </a:p>
        </p:txBody>
      </p:sp>
      <p:sp>
        <p:nvSpPr>
          <p:cNvPr id="11" name="Rectangle 10"/>
          <p:cNvSpPr/>
          <p:nvPr/>
        </p:nvSpPr>
        <p:spPr>
          <a:xfrm>
            <a:off x="152400" y="4267200"/>
            <a:ext cx="57150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
            </a:pPr>
            <a:endParaRPr lang="en-GB" altLang="ko-KR"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a typeface="Arial Unicode MS" pitchFamily="34" charset="-128"/>
              <a:cs typeface="Arial Unicode MS" pitchFamily="34" charset="-128"/>
            </a:endParaRPr>
          </a:p>
          <a:p>
            <a:pPr>
              <a:buFont typeface="Wingdings" pitchFamily="2" charset="2"/>
              <a:buChar char="§"/>
            </a:pPr>
            <a:r>
              <a:rPr lang="en-GB" altLang="ko-KR"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a typeface="Arial Unicode MS" pitchFamily="34" charset="-128"/>
                <a:cs typeface="Arial Unicode MS" pitchFamily="34" charset="-128"/>
              </a:rPr>
              <a:t>  Online web based  tabulation</a:t>
            </a:r>
          </a:p>
          <a:p>
            <a:r>
              <a:rPr lang="en-GB" altLang="ko-KR"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a typeface="Arial Unicode MS" pitchFamily="34" charset="-128"/>
                <a:cs typeface="Arial Unicode MS" pitchFamily="34" charset="-128"/>
              </a:rPr>
              <a:t>    (</a:t>
            </a:r>
            <a:r>
              <a:rPr lang="en-GB" altLang="ko-KR"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a typeface="Arial Unicode MS" pitchFamily="34" charset="-128"/>
                <a:cs typeface="Arial Unicode MS" pitchFamily="34" charset="-128"/>
              </a:rPr>
              <a:t>Speedminer</a:t>
            </a:r>
            <a:r>
              <a:rPr lang="en-GB" altLang="ko-KR"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a typeface="Arial Unicode MS" pitchFamily="34" charset="-128"/>
                <a:cs typeface="Arial Unicode MS" pitchFamily="34" charset="-128"/>
              </a:rPr>
              <a:t>)</a:t>
            </a:r>
          </a:p>
          <a:p>
            <a:pPr marL="284163" indent="-284163">
              <a:buFont typeface="Wingdings" pitchFamily="2" charset="2"/>
              <a:buChar char="§"/>
            </a:pPr>
            <a:r>
              <a:rPr lang="en-GB" altLang="ko-KR"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a typeface="Arial Unicode MS" pitchFamily="34" charset="-128"/>
                <a:cs typeface="Arial Unicode MS" pitchFamily="34" charset="-128"/>
              </a:rPr>
              <a:t>Census Portal – </a:t>
            </a:r>
          </a:p>
          <a:p>
            <a:pPr marL="284163" indent="-284163"/>
            <a:r>
              <a:rPr lang="en-GB" altLang="ko-KR" sz="2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a typeface="Arial Unicode MS" pitchFamily="34" charset="-128"/>
                <a:cs typeface="Arial Unicode MS" pitchFamily="34" charset="-128"/>
              </a:rPr>
              <a:t>	Key Census Data available    from the website (free downloads); online data request forms &amp; publicity on Census publications (with synopsis)</a:t>
            </a:r>
          </a:p>
          <a:p>
            <a:pPr algn="ctr"/>
            <a:endParaRPr lang="en-US" dirty="0">
              <a:solidFill>
                <a:schemeClr val="bg1"/>
              </a:solidFill>
            </a:endParaRPr>
          </a:p>
        </p:txBody>
      </p:sp>
      <p:sp>
        <p:nvSpPr>
          <p:cNvPr id="12" name="Rectangle 11"/>
          <p:cNvSpPr/>
          <p:nvPr/>
        </p:nvSpPr>
        <p:spPr>
          <a:xfrm>
            <a:off x="228600" y="1752600"/>
            <a:ext cx="3733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rPr>
              <a:t>Micro data -</a:t>
            </a:r>
          </a:p>
          <a:p>
            <a:r>
              <a:rPr lang="en-US" sz="2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rPr>
              <a:t>2% –LQ, HH &amp; Persons</a:t>
            </a:r>
            <a:endParaRPr lang="en-US" sz="2000" dirty="0">
              <a:solidFill>
                <a:schemeClr val="bg1"/>
              </a:solidFill>
            </a:endParaRPr>
          </a:p>
        </p:txBody>
      </p:sp>
      <p:sp>
        <p:nvSpPr>
          <p:cNvPr id="13" name="Rectangle 12"/>
          <p:cNvSpPr/>
          <p:nvPr/>
        </p:nvSpPr>
        <p:spPr>
          <a:xfrm>
            <a:off x="152400" y="533400"/>
            <a:ext cx="4038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rPr>
              <a:t>Ad-hoc data requests </a:t>
            </a:r>
            <a:r>
              <a:rPr lang="en-US" sz="2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rPr>
              <a:t>–via email, letter &amp; telephone</a:t>
            </a:r>
          </a:p>
        </p:txBody>
      </p:sp>
      <p:sp>
        <p:nvSpPr>
          <p:cNvPr id="14" name="Rectangle 13"/>
          <p:cNvSpPr/>
          <p:nvPr/>
        </p:nvSpPr>
        <p:spPr>
          <a:xfrm>
            <a:off x="304800" y="2819400"/>
            <a:ext cx="3048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
            </a:pPr>
            <a:endParaRPr lang="en-GB" altLang="ko-KR"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a typeface="Arial Unicode MS" pitchFamily="34" charset="-128"/>
              <a:cs typeface="Arial Unicode MS" pitchFamily="34" charset="-128"/>
            </a:endParaRPr>
          </a:p>
          <a:p>
            <a:pPr marL="284163" indent="-284163">
              <a:buFont typeface="Wingdings" pitchFamily="2" charset="2"/>
              <a:buChar char="§"/>
            </a:pPr>
            <a:r>
              <a:rPr lang="en-GB"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a typeface="Arial Unicode MS" pitchFamily="34" charset="-128"/>
                <a:cs typeface="Arial Unicode MS" pitchFamily="34" charset="-128"/>
              </a:rPr>
              <a:t>Tabulations : </a:t>
            </a:r>
          </a:p>
          <a:p>
            <a:pPr marL="284163" indent="-284163"/>
            <a:r>
              <a:rPr lang="en-GB" sz="2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a typeface="Arial Unicode MS" pitchFamily="34" charset="-128"/>
                <a:cs typeface="Arial Unicode MS" pitchFamily="34" charset="-128"/>
              </a:rPr>
              <a:t>SPSS &amp; GIS ( small area statistics).</a:t>
            </a:r>
            <a:endParaRPr lang="en-US" sz="2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Arial Rounded MT Bold" pitchFamily="34" charset="0"/>
            </a:endParaRPr>
          </a:p>
          <a:p>
            <a:pPr algn="ctr">
              <a:buFont typeface="Wingdings" pitchFamily="2" charset="2"/>
              <a:buChar char="§"/>
            </a:pPr>
            <a:endParaRPr lang="en-US" dirty="0">
              <a:solidFill>
                <a:schemeClr val="bg1"/>
              </a:solidFill>
            </a:endParaRPr>
          </a:p>
        </p:txBody>
      </p:sp>
      <p:cxnSp>
        <p:nvCxnSpPr>
          <p:cNvPr id="19" name="Straight Arrow Connector 18"/>
          <p:cNvCxnSpPr/>
          <p:nvPr/>
        </p:nvCxnSpPr>
        <p:spPr>
          <a:xfrm rot="5400000" flipH="1" flipV="1">
            <a:off x="4991100" y="19431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3352800" y="2514600"/>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p:cNvCxnSpPr>
          <p:nvPr/>
        </p:nvCxnSpPr>
        <p:spPr>
          <a:xfrm rot="5400000" flipH="1">
            <a:off x="3680083" y="2949317"/>
            <a:ext cx="7330" cy="661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867400" y="24384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4420394" y="38092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943600" y="32004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4000500" y="1790700"/>
            <a:ext cx="83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endParaRPr lang="en-US" dirty="0"/>
          </a:p>
          <a:p>
            <a:fld id="{3C7F34A7-7DA4-4D8F-98A4-D545D7C90005}" type="slidenum">
              <a:rPr lang="en-US"/>
              <a:pPr/>
              <a:t>13</a:t>
            </a:fld>
            <a:endParaRPr lang="en-US" dirty="0"/>
          </a:p>
        </p:txBody>
      </p:sp>
      <p:sp>
        <p:nvSpPr>
          <p:cNvPr id="6" name="Rectangle 2"/>
          <p:cNvSpPr txBox="1">
            <a:spLocks noChangeArrowheads="1"/>
          </p:cNvSpPr>
          <p:nvPr/>
        </p:nvSpPr>
        <p:spPr>
          <a:xfrm>
            <a:off x="0" y="0"/>
            <a:ext cx="6934200" cy="457200"/>
          </a:xfrm>
          <a:prstGeom prst="rect">
            <a:avLst/>
          </a:prstGeom>
        </p:spPr>
        <p:txBody>
          <a:bodyPr>
            <a:noAutofit/>
          </a:bodyPr>
          <a:lstStyle/>
          <a:p>
            <a:pPr fontAlgn="auto">
              <a:spcAft>
                <a:spcPts val="0"/>
              </a:spcAft>
              <a:defRPr/>
            </a:pPr>
            <a:r>
              <a:rPr kumimoji="0" lang="en-US" sz="3200" b="1" cap="small" dirty="0" smtClean="0">
                <a:solidFill>
                  <a:srgbClr val="0070C0"/>
                </a:solidFill>
                <a:latin typeface="+mj-lt"/>
                <a:ea typeface="+mj-ea"/>
                <a:cs typeface="Aharoni" pitchFamily="2" charset="-79"/>
              </a:rPr>
              <a:t>Products  - Publications</a:t>
            </a:r>
            <a:endParaRPr kumimoji="0" lang="en-US" sz="3200" b="1" cap="small" dirty="0">
              <a:solidFill>
                <a:srgbClr val="0070C0"/>
              </a:solidFill>
              <a:latin typeface="+mj-lt"/>
              <a:ea typeface="+mj-ea"/>
              <a:cs typeface="Aharoni" pitchFamily="2" charset="-79"/>
            </a:endParaRPr>
          </a:p>
        </p:txBody>
      </p:sp>
      <p:sp>
        <p:nvSpPr>
          <p:cNvPr id="30" name="Rectangle 2"/>
          <p:cNvSpPr txBox="1">
            <a:spLocks noChangeArrowheads="1"/>
          </p:cNvSpPr>
          <p:nvPr/>
        </p:nvSpPr>
        <p:spPr>
          <a:xfrm>
            <a:off x="0" y="5486400"/>
            <a:ext cx="5715000" cy="457200"/>
          </a:xfrm>
          <a:prstGeom prst="rect">
            <a:avLst/>
          </a:prstGeom>
        </p:spPr>
        <p:txBody>
          <a:bodyPr>
            <a:normAutofit fontScale="70000" lnSpcReduction="20000"/>
          </a:bodyPr>
          <a:lstStyle/>
          <a:p>
            <a:pPr fontAlgn="auto">
              <a:spcAft>
                <a:spcPts val="0"/>
              </a:spcAft>
              <a:defRPr/>
            </a:pPr>
            <a:endParaRPr kumimoji="0" lang="en-US" sz="4000" b="1" cap="small" dirty="0">
              <a:solidFill>
                <a:srgbClr val="C00000"/>
              </a:solidFill>
              <a:effectLst>
                <a:outerShdw blurRad="38100" dist="38100" dir="2700000" algn="tl">
                  <a:srgbClr val="000000">
                    <a:alpha val="43137"/>
                  </a:srgbClr>
                </a:outerShdw>
              </a:effectLst>
              <a:latin typeface="+mj-lt"/>
              <a:ea typeface="+mj-ea"/>
              <a:cs typeface="+mj-cs"/>
            </a:endParaRPr>
          </a:p>
        </p:txBody>
      </p:sp>
      <p:sp>
        <p:nvSpPr>
          <p:cNvPr id="32" name="Rectangle 31"/>
          <p:cNvSpPr/>
          <p:nvPr/>
        </p:nvSpPr>
        <p:spPr>
          <a:xfrm>
            <a:off x="228600" y="685800"/>
            <a:ext cx="8458200" cy="4953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endParaRPr lang="en-US" sz="2000" dirty="0" smtClean="0">
              <a:solidFill>
                <a:schemeClr val="tx1"/>
              </a:solidFill>
              <a:latin typeface="Arial Rounded MT Bold" pitchFamily="34" charset="0"/>
            </a:endParaRPr>
          </a:p>
          <a:p>
            <a:pPr marL="457200" indent="-457200"/>
            <a:r>
              <a:rPr lang="en-US" sz="2000" dirty="0" smtClean="0">
                <a:solidFill>
                  <a:schemeClr val="tx1"/>
                </a:solidFill>
                <a:latin typeface="Arial Rounded MT Bold" pitchFamily="34" charset="0"/>
              </a:rPr>
              <a:t>TO DATE RELEAES:</a:t>
            </a:r>
          </a:p>
          <a:p>
            <a:pPr marL="457200" indent="-457200"/>
            <a:endParaRPr lang="en-US" sz="2000" dirty="0" smtClean="0">
              <a:solidFill>
                <a:schemeClr val="tx1"/>
              </a:solidFill>
              <a:latin typeface="Arial Rounded MT Bold" pitchFamily="34" charset="0"/>
            </a:endParaRPr>
          </a:p>
          <a:p>
            <a:pPr marL="457200" indent="-457200">
              <a:buAutoNum type="arabicPeriod"/>
            </a:pPr>
            <a:r>
              <a:rPr lang="en-US" sz="2000" dirty="0" smtClean="0">
                <a:solidFill>
                  <a:schemeClr val="tx1"/>
                </a:solidFill>
                <a:latin typeface="Arial Rounded MT Bold" pitchFamily="34" charset="0"/>
              </a:rPr>
              <a:t>Preliminary Count Report (field count) -  12/2010</a:t>
            </a:r>
          </a:p>
          <a:p>
            <a:pPr marL="457200" indent="-457200">
              <a:buFontTx/>
              <a:buAutoNum type="arabicPeriod"/>
            </a:pPr>
            <a:r>
              <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rPr>
              <a:t>Population Distribution and Basic Demographic Characteristics (adjusted  for PES) – 6/2011</a:t>
            </a:r>
          </a:p>
          <a:p>
            <a:pPr marL="457200" lvl="0" indent="-457200">
              <a:buFontTx/>
              <a:buAutoNum type="arabicPeriod"/>
            </a:pPr>
            <a:r>
              <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rPr>
              <a:t>Population  Distribution by Local Authority Areas  and Sub-Districts – 12/2011</a:t>
            </a:r>
          </a:p>
          <a:p>
            <a:pPr marL="457200" lvl="0" indent="-457200">
              <a:buFontTx/>
              <a:buAutoNum type="arabicPeriod"/>
            </a:pPr>
            <a:r>
              <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rPr>
              <a:t>Population Distribution by  </a:t>
            </a:r>
            <a:r>
              <a:rPr lang="en-US" sz="2000" dirty="0" err="1"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rPr>
              <a:t>Parlimentary</a:t>
            </a:r>
            <a:r>
              <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rPr>
              <a:t>/Constituencies – 5/2012</a:t>
            </a:r>
          </a:p>
          <a:p>
            <a:pPr marL="457200" lvl="0" indent="-457200"/>
            <a:endPar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endParaRPr>
          </a:p>
          <a:p>
            <a:pPr marL="457200" lvl="0" indent="-457200"/>
            <a:r>
              <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rPr>
              <a:t>BY TOPICS:</a:t>
            </a:r>
          </a:p>
          <a:p>
            <a:pPr marL="457200" lvl="0" indent="-457200"/>
            <a:endPar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endParaRPr>
          </a:p>
          <a:p>
            <a:pPr marL="457200" lvl="0" indent="-457200"/>
            <a:r>
              <a:rPr lang="en-US" sz="18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rPr>
              <a:t>5.	</a:t>
            </a:r>
            <a:r>
              <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rPr>
              <a:t>Characteristics of Living Quarters – 9/2012</a:t>
            </a:r>
          </a:p>
          <a:p>
            <a:pPr marL="457200" lvl="0" indent="-457200">
              <a:buAutoNum type="arabicPeriod" startAt="6"/>
            </a:pPr>
            <a:r>
              <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rPr>
              <a:t>Education and Social Characteristics of the Population –  3/2013</a:t>
            </a:r>
          </a:p>
          <a:p>
            <a:pPr marL="457200" lvl="0" indent="-457200">
              <a:buAutoNum type="arabicPeriod" startAt="6"/>
            </a:pPr>
            <a:r>
              <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rPr>
              <a:t>PES Report (limited circulation)</a:t>
            </a:r>
          </a:p>
          <a:p>
            <a:pPr marL="457200" lvl="0" indent="-457200">
              <a:buFontTx/>
              <a:buAutoNum type="arabicPeriod"/>
            </a:pP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endParaRPr lang="en-US" smtClean="0"/>
          </a:p>
          <a:p>
            <a:pPr>
              <a:defRPr/>
            </a:pPr>
            <a:fld id="{8579EAB4-6763-43DC-91C6-A1CA852AEE21}" type="slidenum">
              <a:rPr lang="en-US" smtClean="0"/>
              <a:pPr>
                <a:defRPr/>
              </a:pPr>
              <a:t>14</a:t>
            </a:fld>
            <a:endParaRPr lang="en-US"/>
          </a:p>
        </p:txBody>
      </p:sp>
      <p:sp>
        <p:nvSpPr>
          <p:cNvPr id="4" name="Rectangle 2"/>
          <p:cNvSpPr txBox="1">
            <a:spLocks noChangeArrowheads="1"/>
          </p:cNvSpPr>
          <p:nvPr/>
        </p:nvSpPr>
        <p:spPr>
          <a:xfrm>
            <a:off x="0" y="0"/>
            <a:ext cx="7467600" cy="457200"/>
          </a:xfrm>
          <a:prstGeom prst="rect">
            <a:avLst/>
          </a:prstGeom>
        </p:spPr>
        <p:txBody>
          <a:bodyPr>
            <a:noAutofit/>
          </a:bodyPr>
          <a:lstStyle/>
          <a:p>
            <a:pPr fontAlgn="auto">
              <a:spcAft>
                <a:spcPts val="0"/>
              </a:spcAft>
              <a:defRPr/>
            </a:pPr>
            <a:r>
              <a:rPr kumimoji="0" lang="en-US" sz="3200" b="1" cap="small" dirty="0" smtClean="0">
                <a:solidFill>
                  <a:srgbClr val="0070C0"/>
                </a:solidFill>
                <a:latin typeface="+mj-lt"/>
                <a:ea typeface="+mj-ea"/>
                <a:cs typeface="Aharoni" pitchFamily="2" charset="-79"/>
              </a:rPr>
              <a:t>Products  - Publications – </a:t>
            </a:r>
            <a:r>
              <a:rPr kumimoji="0" lang="en-US" sz="2000" b="1" cap="small" dirty="0" smtClean="0">
                <a:solidFill>
                  <a:srgbClr val="0070C0"/>
                </a:solidFill>
                <a:latin typeface="+mj-lt"/>
                <a:ea typeface="+mj-ea"/>
                <a:cs typeface="Aharoni" pitchFamily="2" charset="-79"/>
              </a:rPr>
              <a:t>cont’d</a:t>
            </a:r>
            <a:endParaRPr kumimoji="0" lang="en-US" sz="2000" b="1" cap="small" dirty="0">
              <a:solidFill>
                <a:srgbClr val="0070C0"/>
              </a:solidFill>
              <a:latin typeface="+mj-lt"/>
              <a:ea typeface="+mj-ea"/>
              <a:cs typeface="Aharoni" pitchFamily="2" charset="-79"/>
            </a:endParaRPr>
          </a:p>
        </p:txBody>
      </p:sp>
      <p:sp>
        <p:nvSpPr>
          <p:cNvPr id="5" name="Rectangle 4"/>
          <p:cNvSpPr/>
          <p:nvPr/>
        </p:nvSpPr>
        <p:spPr>
          <a:xfrm>
            <a:off x="228600" y="685800"/>
            <a:ext cx="8382000" cy="6124754"/>
          </a:xfrm>
          <a:prstGeom prst="rect">
            <a:avLst/>
          </a:prstGeom>
        </p:spPr>
        <p:txBody>
          <a:bodyPr wrap="square">
            <a:spAutoFit/>
          </a:bodyPr>
          <a:lstStyle/>
          <a:p>
            <a:pPr marL="457200" lvl="0" indent="-457200"/>
            <a:r>
              <a:rPr lang="en-US" sz="2000" dirty="0" smtClean="0">
                <a:ln w="12700">
                  <a:prstDash val="solid"/>
                </a:ln>
                <a:latin typeface="Arial Rounded MT Bold" pitchFamily="34" charset="0"/>
              </a:rPr>
              <a:t>TO BE RELEASED:</a:t>
            </a:r>
          </a:p>
          <a:p>
            <a:pPr marL="457200" lvl="0" indent="-457200"/>
            <a:endParaRPr lang="en-US" sz="2000" dirty="0" smtClean="0">
              <a:ln w="12700">
                <a:prstDash val="solid"/>
              </a:ln>
              <a:latin typeface="Arial Rounded MT Bold" pitchFamily="34" charset="0"/>
            </a:endParaRPr>
          </a:p>
          <a:p>
            <a:pPr marL="457200" lvl="0" indent="-457200"/>
            <a:r>
              <a:rPr lang="en-US" sz="2000" dirty="0" smtClean="0">
                <a:ln w="12700">
                  <a:prstDash val="solid"/>
                </a:ln>
                <a:latin typeface="Arial Rounded MT Bold" pitchFamily="34" charset="0"/>
              </a:rPr>
              <a:t>1.	</a:t>
            </a:r>
            <a:r>
              <a:rPr lang="en-US" dirty="0" smtClean="0">
                <a:ln w="12700">
                  <a:prstDash val="solid"/>
                </a:ln>
                <a:latin typeface="Arial" pitchFamily="34" charset="0"/>
                <a:ea typeface="Batang" pitchFamily="18" charset="-127"/>
                <a:cs typeface="Arial" pitchFamily="34" charset="0"/>
              </a:rPr>
              <a:t>Economic Characteristics</a:t>
            </a:r>
          </a:p>
          <a:p>
            <a:pPr marL="457200" indent="-457200"/>
            <a:r>
              <a:rPr lang="en-US" dirty="0" smtClean="0">
                <a:ln w="12700">
                  <a:prstDash val="solid"/>
                </a:ln>
                <a:latin typeface="Arial" pitchFamily="34" charset="0"/>
                <a:ea typeface="Batang" pitchFamily="18" charset="-127"/>
                <a:cs typeface="Arial" pitchFamily="34" charset="0"/>
              </a:rPr>
              <a:t>2.	Household Characteristics</a:t>
            </a:r>
          </a:p>
          <a:p>
            <a:pPr marL="457200" indent="-457200"/>
            <a:r>
              <a:rPr lang="en-US" dirty="0" smtClean="0">
                <a:ln w="12700">
                  <a:prstDash val="solid"/>
                </a:ln>
                <a:latin typeface="Arial" pitchFamily="34" charset="0"/>
                <a:ea typeface="Batang" pitchFamily="18" charset="-127"/>
                <a:cs typeface="Arial" pitchFamily="34" charset="0"/>
              </a:rPr>
              <a:t>3. 	Migration Trends</a:t>
            </a:r>
          </a:p>
          <a:p>
            <a:pPr marL="457200" lvl="0" indent="-457200">
              <a:buAutoNum type="arabicPeriod" startAt="4"/>
            </a:pPr>
            <a:r>
              <a:rPr lang="en-US" dirty="0" smtClean="0">
                <a:ln w="12700">
                  <a:prstDash val="solid"/>
                </a:ln>
                <a:latin typeface="Arial" pitchFamily="34" charset="0"/>
                <a:ea typeface="Batang" pitchFamily="18" charset="-127"/>
                <a:cs typeface="Arial" pitchFamily="34" charset="0"/>
              </a:rPr>
              <a:t>PES Report (limited circulation)</a:t>
            </a:r>
          </a:p>
          <a:p>
            <a:pPr marL="457200" indent="-457200">
              <a:buFontTx/>
              <a:buAutoNum type="arabicPeriod" startAt="4"/>
            </a:pPr>
            <a:r>
              <a:rPr lang="en-US" dirty="0" smtClean="0">
                <a:ln w="12700">
                  <a:prstDash val="solid"/>
                </a:ln>
                <a:latin typeface="Arial" pitchFamily="34" charset="0"/>
                <a:ea typeface="Batang" pitchFamily="18" charset="-127"/>
                <a:cs typeface="Arial" pitchFamily="34" charset="0"/>
              </a:rPr>
              <a:t>Monograph series -</a:t>
            </a:r>
            <a:r>
              <a:rPr lang="en-US" sz="2000" dirty="0" smtClean="0">
                <a:ln w="12700">
                  <a:prstDash val="solid"/>
                </a:ln>
                <a:latin typeface="Arial" pitchFamily="34" charset="0"/>
                <a:ea typeface="Batang" pitchFamily="18" charset="-127"/>
                <a:cs typeface="Arial" pitchFamily="34" charset="0"/>
              </a:rPr>
              <a:t> </a:t>
            </a:r>
            <a:r>
              <a:rPr lang="en-US" sz="2000" dirty="0" smtClean="0">
                <a:ln w="18000">
                  <a:solidFill>
                    <a:schemeClr val="tx1">
                      <a:lumMod val="85000"/>
                      <a:lumOff val="15000"/>
                    </a:schemeClr>
                  </a:solidFill>
                  <a:prstDash val="solid"/>
                  <a:miter lim="800000"/>
                </a:ln>
                <a:latin typeface="Arial" pitchFamily="34" charset="0"/>
                <a:ea typeface="Batang" pitchFamily="18" charset="-127"/>
                <a:cs typeface="Arial" pitchFamily="34" charset="0"/>
              </a:rPr>
              <a:t>present a more detailed representation and interpretation of statistical data from the Census.</a:t>
            </a:r>
          </a:p>
          <a:p>
            <a:pPr marL="457200" indent="-457200">
              <a:buFontTx/>
              <a:buAutoNum type="arabicPeriod" startAt="4"/>
            </a:pPr>
            <a:r>
              <a:rPr lang="en-US" dirty="0" smtClean="0">
                <a:ln w="18000">
                  <a:solidFill>
                    <a:schemeClr val="tx1">
                      <a:lumMod val="85000"/>
                      <a:lumOff val="15000"/>
                    </a:schemeClr>
                  </a:solidFill>
                  <a:prstDash val="solid"/>
                  <a:miter lim="800000"/>
                </a:ln>
                <a:latin typeface="Arial" pitchFamily="34" charset="0"/>
                <a:ea typeface="Batang" pitchFamily="18" charset="-127"/>
                <a:cs typeface="Arial" pitchFamily="34" charset="0"/>
              </a:rPr>
              <a:t>Micro data</a:t>
            </a:r>
            <a:r>
              <a:rPr lang="en-US" sz="2000" dirty="0" smtClean="0">
                <a:ln w="18000">
                  <a:solidFill>
                    <a:schemeClr val="tx1">
                      <a:lumMod val="85000"/>
                      <a:lumOff val="15000"/>
                    </a:schemeClr>
                  </a:solidFill>
                  <a:prstDash val="solid"/>
                  <a:miter lim="800000"/>
                </a:ln>
                <a:latin typeface="Arial" pitchFamily="34" charset="0"/>
                <a:ea typeface="Batang" pitchFamily="18" charset="-127"/>
                <a:cs typeface="Arial" pitchFamily="34" charset="0"/>
              </a:rPr>
              <a:t> – Sample 2 percent </a:t>
            </a:r>
          </a:p>
          <a:p>
            <a:pPr marL="457200" indent="-457200">
              <a:buFontTx/>
              <a:buAutoNum type="arabicPeriod" startAt="4"/>
            </a:pPr>
            <a:r>
              <a:rPr lang="en-US" sz="2000" dirty="0" smtClean="0">
                <a:ln w="18000">
                  <a:solidFill>
                    <a:schemeClr val="tx1">
                      <a:lumMod val="85000"/>
                      <a:lumOff val="15000"/>
                    </a:schemeClr>
                  </a:solidFill>
                  <a:prstDash val="solid"/>
                  <a:miter lim="800000"/>
                </a:ln>
                <a:latin typeface="Arial" pitchFamily="34" charset="0"/>
                <a:ea typeface="Batang" pitchFamily="18" charset="-127"/>
                <a:cs typeface="Arial" pitchFamily="34" charset="0"/>
              </a:rPr>
              <a:t>Others - Census Time Series Data Report</a:t>
            </a:r>
          </a:p>
          <a:p>
            <a:pPr marL="538163" lvl="1" indent="-538163"/>
            <a:endParaRPr lang="en-US" sz="2000" dirty="0" smtClean="0">
              <a:ln w="18000">
                <a:solidFill>
                  <a:schemeClr val="tx1">
                    <a:lumMod val="85000"/>
                    <a:lumOff val="15000"/>
                  </a:schemeClr>
                </a:solidFill>
                <a:prstDash val="solid"/>
                <a:miter lim="800000"/>
              </a:ln>
              <a:latin typeface="Arial" pitchFamily="34" charset="0"/>
              <a:ea typeface="Batang" pitchFamily="18" charset="-127"/>
              <a:cs typeface="Arial" pitchFamily="34" charset="0"/>
            </a:endParaRPr>
          </a:p>
          <a:p>
            <a:pPr marL="538163" lvl="1" indent="-538163"/>
            <a:r>
              <a:rPr lang="en-US" dirty="0" smtClean="0">
                <a:ln w="18000">
                  <a:solidFill>
                    <a:schemeClr val="tx1">
                      <a:lumMod val="85000"/>
                      <a:lumOff val="15000"/>
                    </a:schemeClr>
                  </a:solidFill>
                  <a:prstDash val="solid"/>
                  <a:miter lim="800000"/>
                </a:ln>
                <a:latin typeface="Bookman Old Style" pitchFamily="18" charset="0"/>
                <a:ea typeface="Batang" pitchFamily="18" charset="-127"/>
                <a:cs typeface="Arial" pitchFamily="34" charset="0"/>
              </a:rPr>
              <a:t>GIS products :</a:t>
            </a:r>
          </a:p>
          <a:p>
            <a:pPr marL="538163" lvl="1">
              <a:buFont typeface="Arial" pitchFamily="34" charset="0"/>
              <a:buChar char="•"/>
            </a:pPr>
            <a:r>
              <a:rPr lang="en-US" sz="2000" dirty="0" smtClean="0">
                <a:ln w="18000">
                  <a:solidFill>
                    <a:schemeClr val="tx1">
                      <a:lumMod val="85000"/>
                      <a:lumOff val="15000"/>
                    </a:schemeClr>
                  </a:solidFill>
                  <a:prstDash val="solid"/>
                  <a:miter lim="800000"/>
                </a:ln>
                <a:latin typeface="Arial" pitchFamily="34" charset="0"/>
                <a:ea typeface="Batang" pitchFamily="18" charset="-127"/>
                <a:cs typeface="Arial" pitchFamily="34" charset="0"/>
              </a:rPr>
              <a:t>	Census Atlas</a:t>
            </a:r>
          </a:p>
          <a:p>
            <a:pPr marL="995363" lvl="2" indent="-457200">
              <a:buFont typeface="Arial" pitchFamily="34" charset="0"/>
              <a:buChar char="•"/>
            </a:pPr>
            <a:r>
              <a:rPr lang="en-US" sz="2000" dirty="0" smtClean="0">
                <a:ln w="18000">
                  <a:solidFill>
                    <a:schemeClr val="tx1">
                      <a:lumMod val="85000"/>
                      <a:lumOff val="15000"/>
                    </a:schemeClr>
                  </a:solidFill>
                  <a:prstDash val="solid"/>
                  <a:miter lim="800000"/>
                </a:ln>
                <a:latin typeface="Arial" pitchFamily="34" charset="0"/>
                <a:ea typeface="Batang" pitchFamily="18" charset="-127"/>
                <a:cs typeface="Arial" pitchFamily="34" charset="0"/>
              </a:rPr>
              <a:t>Small area statistics (for user needs)</a:t>
            </a:r>
          </a:p>
          <a:p>
            <a:pPr marL="995363" lvl="2" indent="-457200">
              <a:buFont typeface="Arial" pitchFamily="34" charset="0"/>
              <a:buChar char="•"/>
            </a:pPr>
            <a:r>
              <a:rPr lang="en-US" sz="2000" dirty="0" smtClean="0">
                <a:ln w="18000">
                  <a:solidFill>
                    <a:schemeClr val="tx1">
                      <a:lumMod val="85000"/>
                      <a:lumOff val="15000"/>
                    </a:schemeClr>
                  </a:solidFill>
                  <a:prstDash val="solid"/>
                  <a:miter lim="800000"/>
                </a:ln>
                <a:latin typeface="Arial" pitchFamily="34" charset="0"/>
                <a:ea typeface="Batang" pitchFamily="18" charset="-127"/>
                <a:cs typeface="Arial" pitchFamily="34" charset="0"/>
              </a:rPr>
              <a:t>Digital Maps</a:t>
            </a:r>
          </a:p>
          <a:p>
            <a:pPr marL="995363" lvl="2" indent="-457200">
              <a:buFont typeface="Arial" pitchFamily="34" charset="0"/>
              <a:buChar char="•"/>
            </a:pPr>
            <a:r>
              <a:rPr lang="en-US" sz="2000" dirty="0" smtClean="0">
                <a:ln w="18000">
                  <a:solidFill>
                    <a:schemeClr val="tx1">
                      <a:lumMod val="85000"/>
                      <a:lumOff val="15000"/>
                    </a:schemeClr>
                  </a:solidFill>
                  <a:prstDash val="solid"/>
                  <a:miter lim="800000"/>
                </a:ln>
                <a:latin typeface="Arial" pitchFamily="34" charset="0"/>
                <a:ea typeface="Batang" pitchFamily="18" charset="-127"/>
                <a:cs typeface="Arial" pitchFamily="34" charset="0"/>
              </a:rPr>
              <a:t>GIS Portal (under construction)</a:t>
            </a:r>
          </a:p>
          <a:p>
            <a:pPr marL="538163" lvl="1">
              <a:buFont typeface="Arial" pitchFamily="34" charset="0"/>
              <a:buChar char="•"/>
            </a:pPr>
            <a:endParaRPr lang="en-US" sz="2000" dirty="0" smtClean="0">
              <a:ln w="18000">
                <a:solidFill>
                  <a:schemeClr val="tx1">
                    <a:lumMod val="85000"/>
                    <a:lumOff val="15000"/>
                  </a:schemeClr>
                </a:solidFill>
                <a:prstDash val="solid"/>
                <a:miter lim="800000"/>
              </a:ln>
              <a:latin typeface="Arial" pitchFamily="34" charset="0"/>
              <a:ea typeface="Batang" pitchFamily="18" charset="-127"/>
              <a:cs typeface="Arial" pitchFamily="34" charset="0"/>
            </a:endParaRPr>
          </a:p>
          <a:p>
            <a:pPr marL="174625" lvl="2" indent="820738">
              <a:buFont typeface="Arial" pitchFamily="34" charset="0"/>
              <a:buChar char="•"/>
            </a:pPr>
            <a:endParaRPr lang="en-US" dirty="0" smtClean="0">
              <a:ln w="18000">
                <a:solidFill>
                  <a:schemeClr val="tx1">
                    <a:lumMod val="85000"/>
                    <a:lumOff val="15000"/>
                  </a:schemeClr>
                </a:solidFill>
                <a:prstDash val="solid"/>
                <a:miter lim="800000"/>
              </a:ln>
              <a:latin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endParaRPr lang="en-US" smtClean="0"/>
          </a:p>
          <a:p>
            <a:pPr>
              <a:defRPr/>
            </a:pPr>
            <a:fld id="{8579EAB4-6763-43DC-91C6-A1CA852AEE21}" type="slidenum">
              <a:rPr lang="en-US" smtClean="0"/>
              <a:pPr>
                <a:defRPr/>
              </a:pPr>
              <a:t>15</a:t>
            </a:fld>
            <a:endParaRPr lang="en-US"/>
          </a:p>
        </p:txBody>
      </p:sp>
      <p:sp>
        <p:nvSpPr>
          <p:cNvPr id="3" name="Rectangle 2"/>
          <p:cNvSpPr/>
          <p:nvPr/>
        </p:nvSpPr>
        <p:spPr>
          <a:xfrm>
            <a:off x="0" y="762000"/>
            <a:ext cx="87630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 </a:t>
            </a:r>
          </a:p>
          <a:p>
            <a:pPr marL="290513" indent="-290513">
              <a:buFont typeface="Arial" pitchFamily="34" charset="0"/>
              <a:buChar char="•"/>
            </a:pPr>
            <a:r>
              <a:rPr lang="en-US" sz="2000" dirty="0" smtClean="0">
                <a:ln w="12700">
                  <a:prstDash val="solid"/>
                </a:ln>
                <a:solidFill>
                  <a:schemeClr val="tx1"/>
                </a:solidFill>
                <a:latin typeface="Arial" pitchFamily="34" charset="0"/>
                <a:cs typeface="Arial" pitchFamily="34" charset="0"/>
              </a:rPr>
              <a:t>The ever increasing demand from users both the public and private sectors and ICT development have led to a high expectations for statistical services, new product as well as request  for detailed data.</a:t>
            </a:r>
          </a:p>
          <a:p>
            <a:endParaRPr lang="en-US" sz="2000" dirty="0" smtClean="0">
              <a:ln w="12700">
                <a:prstDash val="solid"/>
              </a:ln>
              <a:solidFill>
                <a:schemeClr val="tx1"/>
              </a:solidFill>
              <a:latin typeface="Arial" pitchFamily="34" charset="0"/>
              <a:cs typeface="Arial" pitchFamily="34" charset="0"/>
            </a:endParaRPr>
          </a:p>
          <a:p>
            <a:pPr marL="231775" indent="-231775">
              <a:buFont typeface="Arial" pitchFamily="34" charset="0"/>
              <a:buChar char="•"/>
            </a:pPr>
            <a:r>
              <a:rPr lang="en-US" sz="2000" dirty="0" smtClean="0">
                <a:ln w="12700">
                  <a:prstDash val="solid"/>
                </a:ln>
                <a:solidFill>
                  <a:schemeClr val="tx1"/>
                </a:solidFill>
                <a:latin typeface="Arial" pitchFamily="34" charset="0"/>
                <a:cs typeface="Arial" pitchFamily="34" charset="0"/>
              </a:rPr>
              <a:t> Thus in 2010, DOSM formulated and introduced Policy on </a:t>
            </a:r>
            <a:r>
              <a:rPr lang="en-US" sz="2000" dirty="0" err="1" smtClean="0">
                <a:ln w="12700">
                  <a:prstDash val="solid"/>
                </a:ln>
                <a:solidFill>
                  <a:schemeClr val="tx1"/>
                </a:solidFill>
                <a:latin typeface="Arial" pitchFamily="34" charset="0"/>
                <a:cs typeface="Arial" pitchFamily="34" charset="0"/>
              </a:rPr>
              <a:t>Microdata</a:t>
            </a:r>
            <a:r>
              <a:rPr lang="en-US" sz="2000" dirty="0" smtClean="0">
                <a:ln w="12700">
                  <a:prstDash val="solid"/>
                </a:ln>
                <a:solidFill>
                  <a:schemeClr val="tx1"/>
                </a:solidFill>
                <a:latin typeface="Arial" pitchFamily="34" charset="0"/>
                <a:cs typeface="Arial" pitchFamily="34" charset="0"/>
              </a:rPr>
              <a:t> Dissemination.</a:t>
            </a:r>
          </a:p>
          <a:p>
            <a:pPr marL="231775" indent="-231775">
              <a:buFont typeface="Arial" pitchFamily="34" charset="0"/>
              <a:buChar char="•"/>
            </a:pPr>
            <a:endParaRPr lang="en-US" sz="2000" dirty="0" smtClean="0">
              <a:ln w="12700">
                <a:prstDash val="solid"/>
              </a:ln>
              <a:solidFill>
                <a:schemeClr val="tx1"/>
              </a:solidFill>
              <a:latin typeface="Arial" pitchFamily="34" charset="0"/>
              <a:cs typeface="Arial" pitchFamily="34" charset="0"/>
            </a:endParaRPr>
          </a:p>
          <a:p>
            <a:pPr marL="231775" indent="-231775">
              <a:buFont typeface="Arial" pitchFamily="34" charset="0"/>
              <a:buChar char="•"/>
            </a:pPr>
            <a:r>
              <a:rPr lang="en-US" sz="2000" dirty="0" smtClean="0">
                <a:ln w="12700">
                  <a:prstDash val="solid"/>
                </a:ln>
                <a:solidFill>
                  <a:schemeClr val="tx1"/>
                </a:solidFill>
                <a:latin typeface="Arial" pitchFamily="34" charset="0"/>
                <a:cs typeface="Arial" pitchFamily="34" charset="0"/>
              </a:rPr>
              <a:t> The policy provide guidelines to disseminate </a:t>
            </a:r>
            <a:r>
              <a:rPr lang="en-US" sz="2000" dirty="0" err="1" smtClean="0">
                <a:ln w="12700">
                  <a:prstDash val="solid"/>
                </a:ln>
                <a:solidFill>
                  <a:schemeClr val="tx1"/>
                </a:solidFill>
                <a:latin typeface="Arial" pitchFamily="34" charset="0"/>
                <a:cs typeface="Arial" pitchFamily="34" charset="0"/>
              </a:rPr>
              <a:t>anonymized</a:t>
            </a:r>
            <a:r>
              <a:rPr lang="en-US" sz="2000" dirty="0" smtClean="0">
                <a:ln w="12700">
                  <a:prstDash val="solid"/>
                </a:ln>
                <a:solidFill>
                  <a:schemeClr val="tx1"/>
                </a:solidFill>
                <a:latin typeface="Arial" pitchFamily="34" charset="0"/>
                <a:cs typeface="Arial" pitchFamily="34" charset="0"/>
              </a:rPr>
              <a:t> data and at the same time safeguards confidentially of the data.</a:t>
            </a:r>
          </a:p>
          <a:p>
            <a:pPr marL="231775" indent="-231775"/>
            <a:endParaRPr lang="en-US" sz="2000" dirty="0" smtClean="0">
              <a:ln w="12700">
                <a:prstDash val="solid"/>
              </a:ln>
              <a:solidFill>
                <a:schemeClr val="tx1"/>
              </a:solidFill>
              <a:latin typeface="Arial" pitchFamily="34" charset="0"/>
              <a:cs typeface="Arial" pitchFamily="34" charset="0"/>
            </a:endParaRPr>
          </a:p>
          <a:p>
            <a:pPr marL="231775" indent="-231775">
              <a:buFont typeface="Arial" pitchFamily="34" charset="0"/>
              <a:buChar char="•"/>
            </a:pPr>
            <a:r>
              <a:rPr lang="en-US" sz="2000" dirty="0" smtClean="0">
                <a:ln w="12700">
                  <a:prstDash val="solid"/>
                </a:ln>
                <a:solidFill>
                  <a:schemeClr val="tx1"/>
                </a:solidFill>
                <a:latin typeface="Arial" pitchFamily="34" charset="0"/>
                <a:cs typeface="Arial" pitchFamily="34" charset="0"/>
              </a:rPr>
              <a:t>Measures have been taken to safeguard on the privacy, archiving and security of the Census data set.</a:t>
            </a:r>
          </a:p>
          <a:p>
            <a:pPr marL="231775" indent="-231775"/>
            <a:endParaRPr lang="en-US" sz="2000" dirty="0" smtClean="0">
              <a:ln w="12700">
                <a:prstDash val="solid"/>
              </a:ln>
              <a:solidFill>
                <a:schemeClr val="tx1"/>
              </a:solidFill>
              <a:latin typeface="Arial" pitchFamily="34" charset="0"/>
              <a:cs typeface="Arial" pitchFamily="34" charset="0"/>
            </a:endParaRPr>
          </a:p>
          <a:p>
            <a:pPr marL="290513" indent="-290513"/>
            <a:endParaRPr lang="en-US" sz="2000" dirty="0" smtClean="0">
              <a:ln w="12700">
                <a:prstDash val="solid"/>
              </a:ln>
              <a:solidFill>
                <a:schemeClr val="tx1"/>
              </a:solidFill>
              <a:latin typeface="Arial" pitchFamily="34" charset="0"/>
              <a:cs typeface="Arial" pitchFamily="34" charset="0"/>
            </a:endParaRPr>
          </a:p>
          <a:p>
            <a:pPr marL="1146175" indent="-1146175"/>
            <a:endParaRPr lang="en-US" sz="2000" dirty="0" smtClean="0">
              <a:ln w="12700">
                <a:prstDash val="solid"/>
              </a:ln>
              <a:solidFill>
                <a:schemeClr val="tx1"/>
              </a:solidFill>
              <a:latin typeface="Arial" pitchFamily="34" charset="0"/>
              <a:cs typeface="Arial" pitchFamily="34" charset="0"/>
            </a:endParaRPr>
          </a:p>
          <a:p>
            <a:pPr marL="231775" indent="-231775"/>
            <a:endParaRPr lang="en-US" sz="2000" dirty="0" smtClean="0">
              <a:ln w="12700">
                <a:prstDash val="solid"/>
              </a:ln>
              <a:solidFill>
                <a:schemeClr val="tx1"/>
              </a:solidFill>
              <a:latin typeface="Arial" pitchFamily="34" charset="0"/>
              <a:cs typeface="Arial" pitchFamily="34" charset="0"/>
            </a:endParaRPr>
          </a:p>
          <a:p>
            <a:endPar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endParaRPr>
          </a:p>
        </p:txBody>
      </p:sp>
      <p:sp>
        <p:nvSpPr>
          <p:cNvPr id="6" name="Rectangle 5"/>
          <p:cNvSpPr/>
          <p:nvPr/>
        </p:nvSpPr>
        <p:spPr>
          <a:xfrm>
            <a:off x="838200" y="228600"/>
            <a:ext cx="3784882" cy="461665"/>
          </a:xfrm>
          <a:prstGeom prst="rect">
            <a:avLst/>
          </a:prstGeom>
        </p:spPr>
        <p:txBody>
          <a:bodyPr wrap="none">
            <a:spAutoFit/>
          </a:bodyPr>
          <a:lstStyle/>
          <a:p>
            <a:r>
              <a:rPr lang="en-US" b="1" dirty="0" smtClean="0"/>
              <a:t>MICRO DATA RELEASE: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endParaRPr lang="en-US" smtClean="0"/>
          </a:p>
          <a:p>
            <a:pPr>
              <a:defRPr/>
            </a:pPr>
            <a:fld id="{8579EAB4-6763-43DC-91C6-A1CA852AEE21}" type="slidenum">
              <a:rPr lang="en-US" smtClean="0"/>
              <a:pPr>
                <a:defRPr/>
              </a:pPr>
              <a:t>16</a:t>
            </a:fld>
            <a:endParaRPr lang="en-US"/>
          </a:p>
        </p:txBody>
      </p:sp>
      <p:sp>
        <p:nvSpPr>
          <p:cNvPr id="3" name="Rectangle 2"/>
          <p:cNvSpPr/>
          <p:nvPr/>
        </p:nvSpPr>
        <p:spPr>
          <a:xfrm>
            <a:off x="0" y="990600"/>
            <a:ext cx="8763000" cy="556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 </a:t>
            </a:r>
          </a:p>
          <a:p>
            <a:r>
              <a:rPr lang="en-US" sz="2000" dirty="0" smtClean="0">
                <a:ln w="12700">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endParaRPr lang="en-US" sz="2000" dirty="0" smtClean="0">
              <a:ln w="12700">
                <a:prstDash val="solid"/>
              </a:ln>
              <a:solidFill>
                <a:schemeClr val="tx1"/>
              </a:solidFill>
              <a:latin typeface="Arial" pitchFamily="34" charset="0"/>
              <a:cs typeface="Arial" pitchFamily="34" charset="0"/>
            </a:endParaRPr>
          </a:p>
          <a:p>
            <a:pPr marL="231775" indent="-231775">
              <a:buFont typeface="Arial" pitchFamily="34" charset="0"/>
              <a:buChar char="•"/>
            </a:pPr>
            <a:r>
              <a:rPr lang="en-US" sz="2000" dirty="0" smtClean="0">
                <a:ln w="12700">
                  <a:prstDash val="solid"/>
                </a:ln>
                <a:solidFill>
                  <a:schemeClr val="tx1"/>
                </a:solidFill>
                <a:latin typeface="Arial" pitchFamily="34" charset="0"/>
                <a:cs typeface="Arial" pitchFamily="34" charset="0"/>
              </a:rPr>
              <a:t>The dissemination methods of statistical information outlined in the </a:t>
            </a:r>
            <a:r>
              <a:rPr lang="en-US" sz="2000" dirty="0" err="1" smtClean="0">
                <a:ln w="12700">
                  <a:prstDash val="solid"/>
                </a:ln>
                <a:solidFill>
                  <a:srgbClr val="FF0000"/>
                </a:solidFill>
                <a:latin typeface="Arial" pitchFamily="34" charset="0"/>
                <a:cs typeface="Arial" pitchFamily="34" charset="0"/>
              </a:rPr>
              <a:t>Microdata</a:t>
            </a:r>
            <a:r>
              <a:rPr lang="en-US" sz="2000" dirty="0" smtClean="0">
                <a:ln w="12700">
                  <a:prstDash val="solid"/>
                </a:ln>
                <a:solidFill>
                  <a:srgbClr val="FF0000"/>
                </a:solidFill>
                <a:latin typeface="Arial" pitchFamily="34" charset="0"/>
                <a:cs typeface="Arial" pitchFamily="34" charset="0"/>
              </a:rPr>
              <a:t>  </a:t>
            </a:r>
            <a:r>
              <a:rPr lang="en-US" sz="2000" dirty="0" err="1" smtClean="0">
                <a:ln w="12700">
                  <a:prstDash val="solid"/>
                </a:ln>
                <a:solidFill>
                  <a:srgbClr val="FF0000"/>
                </a:solidFill>
                <a:latin typeface="Arial" pitchFamily="34" charset="0"/>
                <a:cs typeface="Arial" pitchFamily="34" charset="0"/>
              </a:rPr>
              <a:t>Disseminatioan</a:t>
            </a:r>
            <a:r>
              <a:rPr lang="en-US" sz="2000" dirty="0" smtClean="0">
                <a:ln w="12700">
                  <a:prstDash val="solid"/>
                </a:ln>
                <a:solidFill>
                  <a:srgbClr val="FF0000"/>
                </a:solidFill>
                <a:latin typeface="Arial" pitchFamily="34" charset="0"/>
                <a:cs typeface="Arial" pitchFamily="34" charset="0"/>
              </a:rPr>
              <a:t> Policy </a:t>
            </a:r>
            <a:r>
              <a:rPr lang="en-US" sz="2000" dirty="0" smtClean="0">
                <a:ln w="12700">
                  <a:prstDash val="solid"/>
                </a:ln>
                <a:solidFill>
                  <a:schemeClr val="tx1"/>
                </a:solidFill>
                <a:latin typeface="Arial" pitchFamily="34" charset="0"/>
                <a:cs typeface="Arial" pitchFamily="34" charset="0"/>
              </a:rPr>
              <a:t>are as follows:  </a:t>
            </a:r>
          </a:p>
          <a:p>
            <a:pPr marL="231775" indent="-231775"/>
            <a:endParaRPr lang="en-US" sz="2000" dirty="0" smtClean="0">
              <a:ln w="12700">
                <a:prstDash val="solid"/>
              </a:ln>
              <a:solidFill>
                <a:schemeClr val="tx1"/>
              </a:solidFill>
              <a:latin typeface="Arial" pitchFamily="34" charset="0"/>
              <a:cs typeface="Arial" pitchFamily="34" charset="0"/>
            </a:endParaRPr>
          </a:p>
          <a:p>
            <a:pPr marL="231775" indent="-231775">
              <a:buFont typeface="Arial" pitchFamily="34" charset="0"/>
              <a:buChar char="•"/>
            </a:pPr>
            <a:r>
              <a:rPr lang="en-US" sz="2000" dirty="0" err="1" smtClean="0">
                <a:ln w="12700">
                  <a:prstDash val="solid"/>
                </a:ln>
                <a:solidFill>
                  <a:schemeClr val="tx1"/>
                </a:solidFill>
                <a:latin typeface="Arial" pitchFamily="34" charset="0"/>
                <a:cs typeface="Arial" pitchFamily="34" charset="0"/>
              </a:rPr>
              <a:t>i</a:t>
            </a:r>
            <a:r>
              <a:rPr lang="en-US" sz="2000" dirty="0" smtClean="0">
                <a:ln w="12700">
                  <a:prstDash val="solid"/>
                </a:ln>
                <a:solidFill>
                  <a:schemeClr val="tx1"/>
                </a:solidFill>
                <a:latin typeface="Arial" pitchFamily="34" charset="0"/>
                <a:cs typeface="Arial" pitchFamily="34" charset="0"/>
              </a:rPr>
              <a:t>.   the provision of data cubes or statistical tables; </a:t>
            </a:r>
          </a:p>
          <a:p>
            <a:pPr marL="231775" indent="-231775"/>
            <a:endParaRPr lang="en-US" sz="2000" dirty="0" smtClean="0">
              <a:ln w="12700">
                <a:prstDash val="solid"/>
              </a:ln>
              <a:solidFill>
                <a:schemeClr val="tx1"/>
              </a:solidFill>
              <a:latin typeface="Arial" pitchFamily="34" charset="0"/>
              <a:cs typeface="Arial" pitchFamily="34" charset="0"/>
            </a:endParaRPr>
          </a:p>
          <a:p>
            <a:pPr marL="566738" indent="-566738"/>
            <a:r>
              <a:rPr lang="en-US" sz="2000" dirty="0" smtClean="0">
                <a:ln w="12700">
                  <a:prstDash val="solid"/>
                </a:ln>
                <a:solidFill>
                  <a:schemeClr val="tx1"/>
                </a:solidFill>
                <a:latin typeface="Arial" pitchFamily="34" charset="0"/>
                <a:cs typeface="Arial" pitchFamily="34" charset="0"/>
              </a:rPr>
              <a:t>   ii.   </a:t>
            </a:r>
            <a:r>
              <a:rPr lang="en-US" sz="2000" dirty="0" err="1" smtClean="0">
                <a:ln w="12700">
                  <a:prstDash val="solid"/>
                </a:ln>
                <a:solidFill>
                  <a:schemeClr val="tx1"/>
                </a:solidFill>
                <a:latin typeface="Arial" pitchFamily="34" charset="0"/>
                <a:cs typeface="Arial" pitchFamily="34" charset="0"/>
              </a:rPr>
              <a:t>anonymized</a:t>
            </a:r>
            <a:r>
              <a:rPr lang="en-US" sz="2000" dirty="0" smtClean="0">
                <a:ln w="12700">
                  <a:prstDash val="solid"/>
                </a:ln>
                <a:solidFill>
                  <a:schemeClr val="tx1"/>
                </a:solidFill>
                <a:latin typeface="Arial" pitchFamily="34" charset="0"/>
                <a:cs typeface="Arial" pitchFamily="34" charset="0"/>
              </a:rPr>
              <a:t> micro data files which is divided into two categories namely public users file and licensed file; and</a:t>
            </a:r>
          </a:p>
          <a:p>
            <a:pPr marL="566738" indent="-566738"/>
            <a:endParaRPr lang="en-US" sz="2000" dirty="0" smtClean="0">
              <a:ln w="12700">
                <a:prstDash val="solid"/>
              </a:ln>
              <a:solidFill>
                <a:schemeClr val="tx1"/>
              </a:solidFill>
              <a:latin typeface="Arial" pitchFamily="34" charset="0"/>
              <a:cs typeface="Arial" pitchFamily="34" charset="0"/>
            </a:endParaRPr>
          </a:p>
          <a:p>
            <a:pPr marL="538163" indent="-538163"/>
            <a:r>
              <a:rPr lang="en-US" sz="2000" dirty="0" smtClean="0">
                <a:ln w="12700">
                  <a:prstDash val="solid"/>
                </a:ln>
                <a:solidFill>
                  <a:schemeClr val="tx1"/>
                </a:solidFill>
                <a:latin typeface="Arial" pitchFamily="34" charset="0"/>
                <a:cs typeface="Arial" pitchFamily="34" charset="0"/>
              </a:rPr>
              <a:t>  iii.   On-site access files through remote access facilities and data laboratories.</a:t>
            </a:r>
          </a:p>
          <a:p>
            <a:pPr marL="1146175" indent="-1146175"/>
            <a:endParaRPr lang="en-US" sz="2000" dirty="0" smtClean="0">
              <a:ln w="12700">
                <a:prstDash val="solid"/>
              </a:ln>
              <a:solidFill>
                <a:schemeClr val="tx1"/>
              </a:solidFill>
              <a:latin typeface="Arial" pitchFamily="34" charset="0"/>
              <a:cs typeface="Arial" pitchFamily="34" charset="0"/>
            </a:endParaRPr>
          </a:p>
          <a:p>
            <a:pPr marL="290513" indent="-290513">
              <a:buFont typeface="Arial" pitchFamily="34" charset="0"/>
              <a:buChar char="•"/>
            </a:pPr>
            <a:r>
              <a:rPr lang="en-US" sz="2000" dirty="0" smtClean="0">
                <a:ln w="12700">
                  <a:prstDash val="solid"/>
                </a:ln>
                <a:solidFill>
                  <a:schemeClr val="tx1"/>
                </a:solidFill>
                <a:latin typeface="Arial" pitchFamily="34" charset="0"/>
                <a:cs typeface="Arial" pitchFamily="34" charset="0"/>
              </a:rPr>
              <a:t>In the aspect of archiving the 1991 and 2000 census data set which is stored in the mainframe is  being planned to be transferred/migrated to a statistical data warehouse (</a:t>
            </a:r>
            <a:r>
              <a:rPr lang="en-US" sz="2000" dirty="0" err="1" smtClean="0">
                <a:ln w="12700">
                  <a:prstDash val="solid"/>
                </a:ln>
                <a:solidFill>
                  <a:schemeClr val="tx1"/>
                </a:solidFill>
                <a:latin typeface="Arial" pitchFamily="34" charset="0"/>
                <a:cs typeface="Arial" pitchFamily="34" charset="0"/>
              </a:rPr>
              <a:t>StatsDW</a:t>
            </a:r>
            <a:r>
              <a:rPr lang="en-US" sz="2000" dirty="0" smtClean="0">
                <a:ln w="12700">
                  <a:prstDash val="solid"/>
                </a:ln>
                <a:solidFill>
                  <a:schemeClr val="tx1"/>
                </a:solidFill>
                <a:latin typeface="Arial" pitchFamily="34" charset="0"/>
                <a:cs typeface="Arial" pitchFamily="34" charset="0"/>
              </a:rPr>
              <a:t>)</a:t>
            </a:r>
          </a:p>
          <a:p>
            <a:pPr marL="290513" indent="-290513"/>
            <a:endParaRPr lang="en-US" sz="2000" dirty="0" smtClean="0">
              <a:ln w="12700">
                <a:prstDash val="solid"/>
              </a:ln>
              <a:solidFill>
                <a:schemeClr val="tx1"/>
              </a:solidFill>
              <a:latin typeface="Arial" pitchFamily="34" charset="0"/>
              <a:cs typeface="Arial" pitchFamily="34" charset="0"/>
            </a:endParaRPr>
          </a:p>
          <a:p>
            <a:pPr marL="1146175" indent="-1146175"/>
            <a:endParaRPr lang="en-US" sz="2000" dirty="0" smtClean="0">
              <a:ln w="12700">
                <a:prstDash val="solid"/>
              </a:ln>
              <a:solidFill>
                <a:schemeClr val="tx1"/>
              </a:solidFill>
              <a:latin typeface="Arial" pitchFamily="34" charset="0"/>
              <a:cs typeface="Arial" pitchFamily="34" charset="0"/>
            </a:endParaRPr>
          </a:p>
          <a:p>
            <a:pPr marL="231775" indent="-231775"/>
            <a:endParaRPr lang="en-US" sz="2000" dirty="0" smtClean="0">
              <a:ln w="12700">
                <a:prstDash val="solid"/>
              </a:ln>
              <a:solidFill>
                <a:schemeClr val="tx1"/>
              </a:solidFill>
              <a:latin typeface="Arial" pitchFamily="34" charset="0"/>
              <a:cs typeface="Arial" pitchFamily="34" charset="0"/>
            </a:endParaRPr>
          </a:p>
          <a:p>
            <a:endPar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endParaRPr>
          </a:p>
        </p:txBody>
      </p:sp>
      <p:sp>
        <p:nvSpPr>
          <p:cNvPr id="4" name="Rectangle 3"/>
          <p:cNvSpPr/>
          <p:nvPr/>
        </p:nvSpPr>
        <p:spPr>
          <a:xfrm>
            <a:off x="609600" y="381000"/>
            <a:ext cx="4953000" cy="461665"/>
          </a:xfrm>
          <a:prstGeom prst="rect">
            <a:avLst/>
          </a:prstGeom>
        </p:spPr>
        <p:txBody>
          <a:bodyPr wrap="square">
            <a:spAutoFit/>
          </a:bodyPr>
          <a:lstStyle/>
          <a:p>
            <a:pPr lvl="0"/>
            <a:r>
              <a:rPr lang="en-US" sz="2000" b="1" dirty="0" smtClean="0">
                <a:solidFill>
                  <a:prstClr val="black"/>
                </a:solidFill>
                <a:latin typeface="Century Schoolbook"/>
              </a:rPr>
              <a:t>MICRO DATA RELEASE</a:t>
            </a:r>
            <a:r>
              <a:rPr lang="en-US" b="1" dirty="0" smtClean="0">
                <a:solidFill>
                  <a:prstClr val="black"/>
                </a:solidFill>
                <a:latin typeface="Century Schoolbook"/>
              </a:rPr>
              <a:t>: (</a:t>
            </a:r>
            <a:r>
              <a:rPr lang="en-US" b="1" dirty="0" err="1" smtClean="0">
                <a:solidFill>
                  <a:prstClr val="black"/>
                </a:solidFill>
                <a:latin typeface="Century Schoolbook"/>
              </a:rPr>
              <a:t>con’t</a:t>
            </a:r>
            <a:r>
              <a:rPr lang="en-US" b="1" dirty="0" smtClean="0">
                <a:solidFill>
                  <a:prstClr val="black"/>
                </a:solidFill>
                <a:latin typeface="Century Schoolbook"/>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endParaRPr lang="en-US" smtClean="0"/>
          </a:p>
          <a:p>
            <a:pPr>
              <a:defRPr/>
            </a:pPr>
            <a:fld id="{8579EAB4-6763-43DC-91C6-A1CA852AEE21}" type="slidenum">
              <a:rPr lang="en-US" smtClean="0"/>
              <a:pPr>
                <a:defRPr/>
              </a:pPr>
              <a:t>17</a:t>
            </a:fld>
            <a:endParaRPr lang="en-US"/>
          </a:p>
        </p:txBody>
      </p:sp>
      <p:sp>
        <p:nvSpPr>
          <p:cNvPr id="3" name="Rectangle 2"/>
          <p:cNvSpPr/>
          <p:nvPr/>
        </p:nvSpPr>
        <p:spPr>
          <a:xfrm>
            <a:off x="304800" y="1676400"/>
            <a:ext cx="8001000"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 </a:t>
            </a:r>
          </a:p>
          <a:p>
            <a:r>
              <a:rPr lang="en-US" sz="2000" dirty="0" smtClean="0">
                <a:ln w="12700">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endParaRPr lang="en-US" sz="2000" dirty="0" smtClean="0">
              <a:ln w="12700">
                <a:prstDash val="solid"/>
              </a:ln>
              <a:solidFill>
                <a:schemeClr val="tx1"/>
              </a:solidFill>
              <a:latin typeface="Arial" pitchFamily="34" charset="0"/>
              <a:cs typeface="Arial" pitchFamily="34" charset="0"/>
            </a:endParaRPr>
          </a:p>
          <a:p>
            <a:pPr marL="231775" indent="-231775">
              <a:buFont typeface="Arial" pitchFamily="34" charset="0"/>
              <a:buChar char="•"/>
            </a:pPr>
            <a:r>
              <a:rPr lang="en-US" sz="2000" dirty="0" smtClean="0">
                <a:ln w="12700">
                  <a:prstDash val="solid"/>
                </a:ln>
                <a:solidFill>
                  <a:srgbClr val="0000FF"/>
                </a:solidFill>
                <a:latin typeface="Arial" pitchFamily="34" charset="0"/>
                <a:cs typeface="Arial" pitchFamily="34" charset="0"/>
              </a:rPr>
              <a:t>Questionnaire –  too many  questions/topics. Detail information on education and economic  can be obtained from surveys. Enumerators are not  well-trained to code using ISIC/ISCO/ISCED, thus data is inaccurate.</a:t>
            </a:r>
          </a:p>
          <a:p>
            <a:pPr marL="231775" indent="-231775">
              <a:buFont typeface="Arial" pitchFamily="34" charset="0"/>
              <a:buChar char="•"/>
            </a:pPr>
            <a:endParaRPr lang="en-US" sz="2000" dirty="0" smtClean="0">
              <a:ln w="12700">
                <a:prstDash val="solid"/>
              </a:ln>
              <a:solidFill>
                <a:srgbClr val="0000FF"/>
              </a:solidFill>
              <a:latin typeface="Arial" pitchFamily="34" charset="0"/>
              <a:cs typeface="Arial" pitchFamily="34" charset="0"/>
            </a:endParaRPr>
          </a:p>
          <a:p>
            <a:pPr marL="231775" indent="-231775">
              <a:buFont typeface="Arial" pitchFamily="34" charset="0"/>
              <a:buChar char="•"/>
            </a:pPr>
            <a:r>
              <a:rPr lang="en-US" sz="2000" dirty="0" smtClean="0">
                <a:ln w="12700">
                  <a:prstDash val="solid"/>
                </a:ln>
                <a:solidFill>
                  <a:srgbClr val="0000FF"/>
                </a:solidFill>
                <a:latin typeface="Arial" pitchFamily="34" charset="0"/>
                <a:cs typeface="Arial" pitchFamily="34" charset="0"/>
              </a:rPr>
              <a:t>Non-response especially in urban areas.</a:t>
            </a:r>
          </a:p>
          <a:p>
            <a:pPr marL="231775" indent="-231775"/>
            <a:endParaRPr lang="en-US" sz="2000" dirty="0" smtClean="0">
              <a:ln w="12700">
                <a:prstDash val="solid"/>
              </a:ln>
              <a:solidFill>
                <a:srgbClr val="0000FF"/>
              </a:solidFill>
              <a:latin typeface="Arial" pitchFamily="34" charset="0"/>
              <a:cs typeface="Arial" pitchFamily="34" charset="0"/>
            </a:endParaRPr>
          </a:p>
          <a:p>
            <a:pPr marL="231775" indent="-231775">
              <a:buFont typeface="Arial" pitchFamily="34" charset="0"/>
              <a:buChar char="•"/>
            </a:pPr>
            <a:r>
              <a:rPr lang="en-US" sz="2000" dirty="0" smtClean="0">
                <a:ln w="12700">
                  <a:prstDash val="solid"/>
                </a:ln>
                <a:solidFill>
                  <a:srgbClr val="0000FF"/>
                </a:solidFill>
                <a:latin typeface="Arial" pitchFamily="34" charset="0"/>
                <a:cs typeface="Arial" pitchFamily="34" charset="0"/>
              </a:rPr>
              <a:t>PES  - should  we release or shouldn’t ? Having 2 set of data  (adjusted and unadjusted) can confuse users.</a:t>
            </a:r>
          </a:p>
          <a:p>
            <a:pPr marL="231775" indent="-231775">
              <a:buFont typeface="Arial" pitchFamily="34" charset="0"/>
              <a:buChar char="•"/>
            </a:pPr>
            <a:endParaRPr lang="en-US" sz="2000" dirty="0" smtClean="0">
              <a:ln w="12700">
                <a:prstDash val="solid"/>
              </a:ln>
              <a:solidFill>
                <a:srgbClr val="0000FF"/>
              </a:solidFill>
              <a:latin typeface="Arial" pitchFamily="34" charset="0"/>
              <a:cs typeface="Arial" pitchFamily="34" charset="0"/>
            </a:endParaRPr>
          </a:p>
          <a:p>
            <a:pPr marL="231775" indent="-231775">
              <a:buFont typeface="Arial" pitchFamily="34" charset="0"/>
              <a:buChar char="•"/>
            </a:pPr>
            <a:r>
              <a:rPr lang="en-US" sz="2000" dirty="0" smtClean="0">
                <a:ln w="12700">
                  <a:prstDash val="solid"/>
                </a:ln>
                <a:solidFill>
                  <a:srgbClr val="0000FF"/>
                </a:solidFill>
                <a:latin typeface="Arial" pitchFamily="34" charset="0"/>
                <a:cs typeface="Arial" pitchFamily="34" charset="0"/>
              </a:rPr>
              <a:t>Small area statistics – currently being published at  Local Authority Areas, Administrative Districts and Sub-Districts level. Can’t release data at EB/EA level. High demand for  data at smaller  area/level.</a:t>
            </a:r>
          </a:p>
          <a:p>
            <a:pPr marL="231775" indent="-231775"/>
            <a:endParaRPr lang="en-US" sz="2000" dirty="0" smtClean="0">
              <a:ln w="12700">
                <a:prstDash val="solid"/>
              </a:ln>
              <a:solidFill>
                <a:srgbClr val="0000FF"/>
              </a:solidFill>
              <a:latin typeface="Arial" pitchFamily="34" charset="0"/>
              <a:cs typeface="Arial" pitchFamily="34" charset="0"/>
            </a:endParaRPr>
          </a:p>
          <a:p>
            <a:pPr marL="231775" indent="-231775">
              <a:buFont typeface="Arial" pitchFamily="34" charset="0"/>
              <a:buChar char="•"/>
            </a:pPr>
            <a:r>
              <a:rPr lang="en-US" sz="2000" dirty="0" smtClean="0">
                <a:ln w="12700">
                  <a:prstDash val="solid"/>
                </a:ln>
                <a:solidFill>
                  <a:srgbClr val="0000FF"/>
                </a:solidFill>
                <a:latin typeface="Arial" pitchFamily="34" charset="0"/>
                <a:cs typeface="Arial" pitchFamily="34" charset="0"/>
              </a:rPr>
              <a:t>Enumeration period – what is the ideal period??</a:t>
            </a:r>
          </a:p>
          <a:p>
            <a:pPr marL="231775" indent="-231775">
              <a:buFont typeface="Arial" pitchFamily="34" charset="0"/>
              <a:buChar char="•"/>
            </a:pPr>
            <a:r>
              <a:rPr lang="en-US" sz="2000" dirty="0" smtClean="0">
                <a:ln w="12700">
                  <a:prstDash val="solid"/>
                </a:ln>
                <a:solidFill>
                  <a:srgbClr val="0000FF"/>
                </a:solidFill>
                <a:latin typeface="Arial" pitchFamily="34" charset="0"/>
                <a:cs typeface="Arial" pitchFamily="34" charset="0"/>
              </a:rPr>
              <a:t>Use of administrative data – need to be studied, problem of under registration, data owner /source conflict.</a:t>
            </a:r>
          </a:p>
          <a:p>
            <a:pPr marL="231775" indent="-231775">
              <a:buFont typeface="Arial" pitchFamily="34" charset="0"/>
              <a:buChar char="•"/>
            </a:pPr>
            <a:endParaRPr lang="en-US" sz="2000" dirty="0" smtClean="0">
              <a:ln w="12700">
                <a:prstDash val="solid"/>
              </a:ln>
              <a:solidFill>
                <a:srgbClr val="0000FF"/>
              </a:solidFill>
              <a:latin typeface="Arial" pitchFamily="34" charset="0"/>
              <a:cs typeface="Arial" pitchFamily="34" charset="0"/>
            </a:endParaRPr>
          </a:p>
          <a:p>
            <a:pPr marL="290513" indent="-290513"/>
            <a:endParaRPr lang="en-US" sz="2000" dirty="0" smtClean="0">
              <a:ln w="12700">
                <a:prstDash val="solid"/>
              </a:ln>
              <a:solidFill>
                <a:srgbClr val="0000FF"/>
              </a:solidFill>
              <a:latin typeface="Arial" pitchFamily="34" charset="0"/>
              <a:cs typeface="Arial" pitchFamily="34" charset="0"/>
            </a:endParaRPr>
          </a:p>
          <a:p>
            <a:pPr marL="1146175" indent="-1146175"/>
            <a:endParaRPr lang="en-US" sz="2000" dirty="0" smtClean="0">
              <a:ln w="12700">
                <a:prstDash val="solid"/>
              </a:ln>
              <a:solidFill>
                <a:schemeClr val="tx1"/>
              </a:solidFill>
              <a:latin typeface="Arial" pitchFamily="34" charset="0"/>
              <a:cs typeface="Arial" pitchFamily="34" charset="0"/>
            </a:endParaRPr>
          </a:p>
          <a:p>
            <a:pPr marL="231775" indent="-231775"/>
            <a:endParaRPr lang="en-US" sz="2000" dirty="0" smtClean="0">
              <a:ln w="12700">
                <a:prstDash val="solid"/>
              </a:ln>
              <a:solidFill>
                <a:schemeClr val="tx1"/>
              </a:solidFill>
              <a:latin typeface="Arial" pitchFamily="34" charset="0"/>
              <a:cs typeface="Arial" pitchFamily="34" charset="0"/>
            </a:endParaRPr>
          </a:p>
          <a:p>
            <a:endParaRPr lang="en-US" sz="2000" dirty="0" smtClean="0">
              <a:ln w="12700">
                <a:prstDash val="solid"/>
              </a:ln>
              <a:solidFill>
                <a:schemeClr val="tx1"/>
              </a:solidFill>
              <a:effectLst>
                <a:outerShdw blurRad="41275" dist="20320" dir="1800000" algn="tl" rotWithShape="0">
                  <a:srgbClr val="000000">
                    <a:alpha val="40000"/>
                  </a:srgbClr>
                </a:outerShdw>
              </a:effectLst>
              <a:latin typeface="Arial Rounded MT Bold" pitchFamily="34" charset="0"/>
            </a:endParaRPr>
          </a:p>
        </p:txBody>
      </p:sp>
      <p:sp>
        <p:nvSpPr>
          <p:cNvPr id="4" name="Rectangle 3"/>
          <p:cNvSpPr/>
          <p:nvPr/>
        </p:nvSpPr>
        <p:spPr>
          <a:xfrm>
            <a:off x="914400" y="1"/>
            <a:ext cx="4953000" cy="1077218"/>
          </a:xfrm>
          <a:prstGeom prst="rect">
            <a:avLst/>
          </a:prstGeom>
        </p:spPr>
        <p:txBody>
          <a:bodyPr wrap="square">
            <a:spAutoFit/>
          </a:bodyPr>
          <a:lstStyle/>
          <a:p>
            <a:pPr lvl="0"/>
            <a:r>
              <a:rPr lang="en-US" sz="2000" b="1" dirty="0" smtClean="0">
                <a:solidFill>
                  <a:srgbClr val="0000FF"/>
                </a:solidFill>
                <a:latin typeface="Century Schoolbook"/>
              </a:rPr>
              <a:t>ISSUES: </a:t>
            </a:r>
          </a:p>
          <a:p>
            <a:pPr lvl="0"/>
            <a:endParaRPr lang="en-US" sz="2000" b="1" dirty="0" smtClean="0">
              <a:solidFill>
                <a:prstClr val="black"/>
              </a:solidFill>
              <a:latin typeface="Century Schoolbook"/>
            </a:endParaRPr>
          </a:p>
          <a:p>
            <a:pPr lvl="0"/>
            <a:endParaRPr lang="en-US" b="1" dirty="0" smtClean="0">
              <a:solidFill>
                <a:prstClr val="black"/>
              </a:solidFill>
              <a:latin typeface="Century Schoolbook"/>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209800" y="2057400"/>
            <a:ext cx="6172200" cy="1893888"/>
          </a:xfrm>
        </p:spPr>
        <p:txBody>
          <a:bodyPr/>
          <a:lstStyle/>
          <a:p>
            <a:pPr algn="ctr" fontAlgn="auto">
              <a:spcAft>
                <a:spcPts val="0"/>
              </a:spcAft>
              <a:defRPr/>
            </a:pPr>
            <a:r>
              <a:rPr lang="en-US" sz="4800" dirty="0">
                <a:solidFill>
                  <a:schemeClr val="accent6">
                    <a:lumMod val="50000"/>
                  </a:schemeClr>
                </a:solidFill>
                <a:effectLst>
                  <a:outerShdw blurRad="38100" dist="38100" dir="2700000" algn="tl">
                    <a:srgbClr val="000000">
                      <a:alpha val="43137"/>
                    </a:srgbClr>
                  </a:outerShdw>
                </a:effectLst>
              </a:rPr>
              <a:t>Thank </a:t>
            </a:r>
            <a:r>
              <a:rPr lang="en-US" sz="4800" dirty="0" smtClean="0">
                <a:solidFill>
                  <a:schemeClr val="accent6">
                    <a:lumMod val="50000"/>
                  </a:schemeClr>
                </a:solidFill>
                <a:effectLst>
                  <a:outerShdw blurRad="38100" dist="38100" dir="2700000" algn="tl">
                    <a:srgbClr val="000000">
                      <a:alpha val="43137"/>
                    </a:srgbClr>
                  </a:outerShdw>
                </a:effectLst>
              </a:rPr>
              <a:t>You</a:t>
            </a:r>
            <a:br>
              <a:rPr lang="en-US" sz="4800" dirty="0" smtClean="0">
                <a:solidFill>
                  <a:schemeClr val="accent6">
                    <a:lumMod val="50000"/>
                  </a:schemeClr>
                </a:solidFill>
                <a:effectLst>
                  <a:outerShdw blurRad="38100" dist="38100" dir="2700000" algn="tl">
                    <a:srgbClr val="000000">
                      <a:alpha val="43137"/>
                    </a:srgbClr>
                  </a:outerShdw>
                </a:effectLst>
              </a:rPr>
            </a:br>
            <a:r>
              <a:rPr lang="en-US" sz="4800" dirty="0" smtClean="0">
                <a:solidFill>
                  <a:schemeClr val="accent6">
                    <a:lumMod val="50000"/>
                  </a:schemeClr>
                </a:solidFill>
                <a:effectLst>
                  <a:outerShdw blurRad="38100" dist="38100" dir="2700000" algn="tl">
                    <a:srgbClr val="000000">
                      <a:alpha val="43137"/>
                    </a:srgbClr>
                  </a:outerShdw>
                </a:effectLst>
              </a:rPr>
              <a:t>(</a:t>
            </a:r>
            <a:r>
              <a:rPr lang="en-US" sz="4000" dirty="0" err="1" smtClean="0">
                <a:solidFill>
                  <a:schemeClr val="accent6">
                    <a:lumMod val="75000"/>
                  </a:schemeClr>
                </a:solidFill>
                <a:effectLst>
                  <a:outerShdw blurRad="38100" dist="38100" dir="2700000" algn="tl">
                    <a:srgbClr val="000000">
                      <a:alpha val="43137"/>
                    </a:srgbClr>
                  </a:outerShdw>
                </a:effectLst>
              </a:rPr>
              <a:t>Terima</a:t>
            </a:r>
            <a:r>
              <a:rPr lang="en-US" sz="4000" dirty="0" smtClean="0">
                <a:solidFill>
                  <a:schemeClr val="accent6">
                    <a:lumMod val="75000"/>
                  </a:schemeClr>
                </a:solidFill>
                <a:effectLst>
                  <a:outerShdw blurRad="38100" dist="38100" dir="2700000" algn="tl">
                    <a:srgbClr val="000000">
                      <a:alpha val="43137"/>
                    </a:srgbClr>
                  </a:outerShdw>
                </a:effectLst>
              </a:rPr>
              <a:t> </a:t>
            </a:r>
            <a:r>
              <a:rPr lang="en-US" sz="4000" dirty="0" err="1" smtClean="0">
                <a:solidFill>
                  <a:schemeClr val="accent6">
                    <a:lumMod val="75000"/>
                  </a:schemeClr>
                </a:solidFill>
                <a:effectLst>
                  <a:outerShdw blurRad="38100" dist="38100" dir="2700000" algn="tl">
                    <a:srgbClr val="000000">
                      <a:alpha val="43137"/>
                    </a:srgbClr>
                  </a:outerShdw>
                </a:effectLst>
              </a:rPr>
              <a:t>kasih</a:t>
            </a:r>
            <a:r>
              <a:rPr lang="en-US" sz="4000" dirty="0" smtClean="0">
                <a:solidFill>
                  <a:schemeClr val="accent6">
                    <a:lumMod val="75000"/>
                  </a:schemeClr>
                </a:solidFill>
                <a:effectLst>
                  <a:outerShdw blurRad="38100" dist="38100" dir="2700000" algn="tl">
                    <a:srgbClr val="000000">
                      <a:alpha val="43137"/>
                    </a:srgbClr>
                  </a:outerShdw>
                </a:effectLst>
              </a:rPr>
              <a:t>)</a:t>
            </a:r>
            <a:endParaRPr lang="en-US" sz="4800" dirty="0">
              <a:solidFill>
                <a:schemeClr val="accent6">
                  <a:lumMod val="75000"/>
                </a:schemeClr>
              </a:solidFill>
              <a:effectLst>
                <a:outerShdw blurRad="38100" dist="38100" dir="2700000" algn="tl">
                  <a:srgbClr val="000000">
                    <a:alpha val="43137"/>
                  </a:srgbClr>
                </a:outerShdw>
              </a:effectLst>
            </a:endParaRPr>
          </a:p>
        </p:txBody>
      </p:sp>
      <p:sp>
        <p:nvSpPr>
          <p:cNvPr id="36866" name="Rectangle 3"/>
          <p:cNvSpPr>
            <a:spLocks noGrp="1" noChangeArrowheads="1"/>
          </p:cNvSpPr>
          <p:nvPr>
            <p:ph type="subTitle" idx="1"/>
          </p:nvPr>
        </p:nvSpPr>
        <p:spPr>
          <a:xfrm>
            <a:off x="2286000" y="5003800"/>
            <a:ext cx="6172200" cy="863600"/>
          </a:xfrm>
        </p:spPr>
        <p:txBody>
          <a:bodyPr/>
          <a:lstStyle/>
          <a:p>
            <a:pPr algn="ctr">
              <a:spcBef>
                <a:spcPct val="0"/>
              </a:spcBef>
            </a:pPr>
            <a:r>
              <a:rPr lang="en-US" dirty="0" smtClean="0">
                <a:solidFill>
                  <a:srgbClr val="0000FF"/>
                </a:solidFill>
              </a:rPr>
              <a:t>rozita_talha@stats.gov.my </a:t>
            </a:r>
          </a:p>
          <a:p>
            <a:pPr algn="ctr">
              <a:spcBef>
                <a:spcPct val="0"/>
              </a:spcBef>
              <a:buClrTx/>
            </a:pPr>
            <a:r>
              <a:rPr lang="en-US" dirty="0" smtClean="0">
                <a:solidFill>
                  <a:srgbClr val="0000FF"/>
                </a:solidFill>
                <a:latin typeface="Tahoma" pitchFamily="34" charset="0"/>
              </a:rPr>
              <a:t>Department of Statistics, Malaysia</a:t>
            </a:r>
          </a:p>
          <a:p>
            <a:pPr algn="ctr">
              <a:spcBef>
                <a:spcPct val="0"/>
              </a:spcBef>
              <a:buClrTx/>
            </a:pPr>
            <a:endParaRPr lang="en-US" sz="2400" dirty="0" smtClean="0">
              <a:solidFill>
                <a:srgbClr val="0000FF"/>
              </a:solidFill>
              <a:latin typeface="Tahoma" pitchFamily="34" charset="0"/>
            </a:endParaRPr>
          </a:p>
          <a:p>
            <a:pPr algn="ctr">
              <a:spcBef>
                <a:spcPct val="0"/>
              </a:spcBef>
              <a:buClrTx/>
            </a:pPr>
            <a:endParaRPr lang="en-US" dirty="0" smtClean="0">
              <a:solidFill>
                <a:srgbClr val="0000FF"/>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3000" fill="hold"/>
                                        <p:tgtEl>
                                          <p:spTgt spid="24578"/>
                                        </p:tgtEl>
                                        <p:attrNameLst>
                                          <p:attrName>ppt_x</p:attrName>
                                        </p:attrNameLst>
                                      </p:cBhvr>
                                      <p:tavLst>
                                        <p:tav tm="0">
                                          <p:val>
                                            <p:strVal val="0-#ppt_w/2"/>
                                          </p:val>
                                        </p:tav>
                                        <p:tav tm="100000">
                                          <p:val>
                                            <p:strVal val="#ppt_x"/>
                                          </p:val>
                                        </p:tav>
                                      </p:tavLst>
                                    </p:anim>
                                    <p:anim calcmode="lin" valueType="num">
                                      <p:cBhvr additive="base">
                                        <p:cTn id="8" dur="3000" fill="hold"/>
                                        <p:tgtEl>
                                          <p:spTgt spid="245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541338" y="1322486"/>
            <a:ext cx="7535862" cy="3785652"/>
          </a:xfrm>
          <a:prstGeom prst="rect">
            <a:avLst/>
          </a:prstGeom>
          <a:noFill/>
          <a:ln w="9525">
            <a:noFill/>
            <a:miter lim="800000"/>
            <a:headEnd/>
            <a:tailEnd/>
          </a:ln>
        </p:spPr>
        <p:txBody>
          <a:bodyPr wrap="square">
            <a:spAutoFit/>
          </a:bodyPr>
          <a:lstStyle/>
          <a:p>
            <a:pPr marL="712788" indent="-712788" algn="just" eaLnBrk="0" hangingPunct="0">
              <a:spcBef>
                <a:spcPct val="50000"/>
              </a:spcBef>
              <a:buSzPct val="125000"/>
              <a:buFont typeface="Wingdings" pitchFamily="2" charset="2"/>
              <a:buChar char="Ø"/>
              <a:defRPr/>
            </a:pPr>
            <a:r>
              <a:rPr lang="en-US" dirty="0" smtClean="0">
                <a:cs typeface="Shruti" pitchFamily="2"/>
              </a:rPr>
              <a:t>Introduction</a:t>
            </a:r>
          </a:p>
          <a:p>
            <a:pPr marL="712788" indent="-712788" algn="just" eaLnBrk="0" hangingPunct="0">
              <a:spcBef>
                <a:spcPct val="50000"/>
              </a:spcBef>
              <a:buSzPct val="125000"/>
              <a:buFont typeface="Wingdings" pitchFamily="2" charset="2"/>
              <a:buChar char="Ø"/>
              <a:defRPr/>
            </a:pPr>
            <a:r>
              <a:rPr lang="en-US" dirty="0" smtClean="0">
                <a:cs typeface="Shruti" pitchFamily="2"/>
              </a:rPr>
              <a:t>Background on Census 2010</a:t>
            </a:r>
          </a:p>
          <a:p>
            <a:pPr marL="712788" indent="-712788" algn="just" eaLnBrk="0" hangingPunct="0">
              <a:spcBef>
                <a:spcPct val="50000"/>
              </a:spcBef>
              <a:buSzPct val="125000"/>
              <a:buFont typeface="Wingdings" pitchFamily="2" charset="2"/>
              <a:buChar char="Ø"/>
              <a:defRPr/>
            </a:pPr>
            <a:r>
              <a:rPr lang="en-US" dirty="0" smtClean="0">
                <a:cs typeface="Shruti" pitchFamily="2"/>
              </a:rPr>
              <a:t>Census Planning</a:t>
            </a:r>
          </a:p>
          <a:p>
            <a:pPr marL="712788" indent="-712788" algn="just" eaLnBrk="0" hangingPunct="0">
              <a:spcBef>
                <a:spcPct val="50000"/>
              </a:spcBef>
              <a:buSzPct val="125000"/>
              <a:buFont typeface="Wingdings" pitchFamily="2" charset="2"/>
              <a:buChar char="Ø"/>
              <a:defRPr/>
            </a:pPr>
            <a:r>
              <a:rPr lang="en-US" dirty="0" smtClean="0">
                <a:cs typeface="Shruti" pitchFamily="2"/>
              </a:rPr>
              <a:t>Census Implementation</a:t>
            </a:r>
          </a:p>
          <a:p>
            <a:pPr marL="712788" indent="-712788" algn="just" eaLnBrk="0" hangingPunct="0">
              <a:spcBef>
                <a:spcPct val="50000"/>
              </a:spcBef>
              <a:buSzPct val="125000"/>
              <a:buFont typeface="Wingdings" pitchFamily="2" charset="2"/>
              <a:buChar char="Ø"/>
              <a:defRPr/>
            </a:pPr>
            <a:r>
              <a:rPr lang="en-US" dirty="0" smtClean="0">
                <a:cs typeface="Shruti" pitchFamily="2"/>
              </a:rPr>
              <a:t>Innovations in Census 2010</a:t>
            </a:r>
          </a:p>
          <a:p>
            <a:pPr marL="712788" indent="-712788" algn="just" eaLnBrk="0" hangingPunct="0">
              <a:spcBef>
                <a:spcPct val="50000"/>
              </a:spcBef>
              <a:buSzPct val="125000"/>
              <a:buFont typeface="Wingdings" pitchFamily="2" charset="2"/>
              <a:buChar char="Ø"/>
              <a:defRPr/>
            </a:pPr>
            <a:r>
              <a:rPr lang="en-US" dirty="0" smtClean="0">
                <a:cs typeface="Shruti" pitchFamily="2"/>
              </a:rPr>
              <a:t>Data Dissemination Strategy</a:t>
            </a:r>
          </a:p>
          <a:p>
            <a:pPr marL="712788" indent="-712788" algn="just" eaLnBrk="0" hangingPunct="0">
              <a:spcBef>
                <a:spcPct val="50000"/>
              </a:spcBef>
              <a:buSzPct val="125000"/>
              <a:buFont typeface="Wingdings" pitchFamily="2" charset="2"/>
              <a:buChar char="Ø"/>
              <a:defRPr/>
            </a:pPr>
            <a:r>
              <a:rPr lang="en-US" dirty="0" smtClean="0">
                <a:cs typeface="Shruti" pitchFamily="2"/>
              </a:rPr>
              <a:t>Products of  Census 2010</a:t>
            </a:r>
          </a:p>
        </p:txBody>
      </p:sp>
      <p:sp>
        <p:nvSpPr>
          <p:cNvPr id="19458" name="Rectangle 2"/>
          <p:cNvSpPr>
            <a:spLocks noChangeArrowheads="1"/>
          </p:cNvSpPr>
          <p:nvPr/>
        </p:nvSpPr>
        <p:spPr bwMode="auto">
          <a:xfrm rot="16200000" flipV="1">
            <a:off x="-3067050" y="3425825"/>
            <a:ext cx="6607175" cy="257175"/>
          </a:xfrm>
          <a:prstGeom prst="rect">
            <a:avLst/>
          </a:prstGeom>
          <a:gradFill rotWithShape="0">
            <a:gsLst>
              <a:gs pos="0">
                <a:schemeClr val="bg2"/>
              </a:gs>
              <a:gs pos="100000">
                <a:schemeClr val="bg1"/>
              </a:gs>
            </a:gsLst>
            <a:lin ang="5400000" scaled="1"/>
          </a:gradFill>
          <a:ln w="9525">
            <a:noFill/>
            <a:miter lim="800000"/>
            <a:headEnd/>
            <a:tailEnd/>
          </a:ln>
        </p:spPr>
        <p:txBody>
          <a:bodyPr rot="10800000" vert="eaVert"/>
          <a:lstStyle/>
          <a:p>
            <a:endParaRPr lang="en-US"/>
          </a:p>
        </p:txBody>
      </p:sp>
      <p:sp>
        <p:nvSpPr>
          <p:cNvPr id="6148" name="Text Box 4"/>
          <p:cNvSpPr txBox="1">
            <a:spLocks noChangeArrowheads="1"/>
          </p:cNvSpPr>
          <p:nvPr/>
        </p:nvSpPr>
        <p:spPr bwMode="auto">
          <a:xfrm>
            <a:off x="228600" y="457200"/>
            <a:ext cx="8472488" cy="584775"/>
          </a:xfrm>
          <a:prstGeom prst="rect">
            <a:avLst/>
          </a:prstGeom>
          <a:noFill/>
          <a:ln w="9525">
            <a:noFill/>
            <a:miter lim="800000"/>
            <a:headEnd/>
            <a:tailEnd/>
          </a:ln>
        </p:spPr>
        <p:txBody>
          <a:bodyPr>
            <a:spAutoFit/>
          </a:bodyPr>
          <a:lstStyle/>
          <a:p>
            <a:pPr algn="ctr" eaLnBrk="0" hangingPunct="0">
              <a:defRPr/>
            </a:pPr>
            <a:r>
              <a:rPr lang="en-GB" sz="3200" b="1" dirty="0" smtClean="0">
                <a:solidFill>
                  <a:schemeClr val="accent6">
                    <a:lumMod val="50000"/>
                  </a:schemeClr>
                </a:solidFill>
                <a:effectLst>
                  <a:outerShdw blurRad="38100" dist="38100" dir="2700000" algn="tl">
                    <a:srgbClr val="000000">
                      <a:alpha val="43137"/>
                    </a:srgbClr>
                  </a:outerShdw>
                </a:effectLst>
                <a:latin typeface="+mj-lt"/>
              </a:rPr>
              <a:t>CONTENT</a:t>
            </a:r>
            <a:endParaRPr lang="en-US" sz="3200" b="1" dirty="0">
              <a:solidFill>
                <a:schemeClr val="accent6">
                  <a:lumMod val="50000"/>
                </a:schemeClr>
              </a:solidFill>
              <a:effectLst>
                <a:outerShdw blurRad="38100" dist="38100" dir="2700000" algn="tl">
                  <a:srgbClr val="000000">
                    <a:alpha val="43137"/>
                  </a:srgbClr>
                </a:outerShdw>
              </a:effectLst>
              <a:latin typeface="+mj-lt"/>
            </a:endParaRPr>
          </a:p>
        </p:txBody>
      </p:sp>
      <p:sp>
        <p:nvSpPr>
          <p:cNvPr id="19460"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a:p>
            <a:fld id="{0789E654-68E5-42FE-8DF8-A7F4117BC1CC}" type="slidenum">
              <a:rPr lang="en-US"/>
              <a:pPr/>
              <a:t>2</a:t>
            </a:fld>
            <a:endParaRPr lang="en-US"/>
          </a:p>
        </p:txBody>
      </p:sp>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533400" y="1219200"/>
            <a:ext cx="7535862" cy="5386090"/>
          </a:xfrm>
          <a:prstGeom prst="rect">
            <a:avLst/>
          </a:prstGeom>
          <a:noFill/>
          <a:ln w="9525">
            <a:noFill/>
            <a:miter lim="800000"/>
            <a:headEnd/>
            <a:tailEnd/>
          </a:ln>
        </p:spPr>
        <p:txBody>
          <a:bodyPr wrap="square">
            <a:spAutoFit/>
          </a:bodyPr>
          <a:lstStyle/>
          <a:p>
            <a:pPr marL="342900" indent="-342900" algn="just" eaLnBrk="0" hangingPunct="0">
              <a:spcBef>
                <a:spcPct val="50000"/>
              </a:spcBef>
              <a:buSzPct val="125000"/>
              <a:buFont typeface="Wingdings" pitchFamily="2" charset="2"/>
              <a:buChar char="Ø"/>
              <a:defRPr/>
            </a:pPr>
            <a:r>
              <a:rPr lang="en-US" b="1" dirty="0" smtClean="0">
                <a:cs typeface="Shruti" pitchFamily="2"/>
              </a:rPr>
              <a:t>ABOUT  MALAYSIA:</a:t>
            </a:r>
          </a:p>
          <a:p>
            <a:pPr marL="800100" lvl="1" indent="-342900" algn="just" eaLnBrk="0" hangingPunct="0">
              <a:spcBef>
                <a:spcPts val="0"/>
              </a:spcBef>
              <a:buSzPct val="125000"/>
              <a:buFont typeface="Arial" pitchFamily="34" charset="0"/>
              <a:buChar char="•"/>
              <a:defRPr/>
            </a:pPr>
            <a:r>
              <a:rPr lang="en-US" sz="2000" dirty="0" smtClean="0">
                <a:cs typeface="Shruti" pitchFamily="2"/>
              </a:rPr>
              <a:t>Geographical location – located between 2</a:t>
            </a:r>
            <a:r>
              <a:rPr lang="en-US" sz="2000" baseline="30000" dirty="0" smtClean="0">
                <a:cs typeface="Shruti" pitchFamily="2"/>
              </a:rPr>
              <a:t>0</a:t>
            </a:r>
            <a:r>
              <a:rPr lang="en-US" sz="2000" dirty="0" smtClean="0">
                <a:cs typeface="Shruti" pitchFamily="2"/>
              </a:rPr>
              <a:t>and 7</a:t>
            </a:r>
            <a:r>
              <a:rPr lang="en-US" sz="2000" baseline="30000" dirty="0" smtClean="0">
                <a:cs typeface="Shruti" pitchFamily="2"/>
              </a:rPr>
              <a:t>0</a:t>
            </a:r>
          </a:p>
          <a:p>
            <a:pPr marL="800100" lvl="1" indent="-342900" algn="just" eaLnBrk="0" hangingPunct="0">
              <a:spcBef>
                <a:spcPts val="0"/>
              </a:spcBef>
              <a:buSzPct val="125000"/>
              <a:defRPr/>
            </a:pPr>
            <a:r>
              <a:rPr lang="en-US" sz="2000" baseline="30000" dirty="0" smtClean="0">
                <a:cs typeface="Shruti" pitchFamily="2"/>
              </a:rPr>
              <a:t>	to</a:t>
            </a:r>
            <a:r>
              <a:rPr lang="en-US" sz="2000" dirty="0" smtClean="0">
                <a:cs typeface="Shruti" pitchFamily="2"/>
              </a:rPr>
              <a:t> the north of equator, Peninsular Malaysia is separated from the Sabah and Sarawak by the South China Sea.</a:t>
            </a:r>
          </a:p>
          <a:p>
            <a:pPr marL="800100" lvl="1" indent="-342900" algn="just" eaLnBrk="0" hangingPunct="0">
              <a:spcBef>
                <a:spcPts val="0"/>
              </a:spcBef>
              <a:buSzPct val="125000"/>
              <a:buFont typeface="Arial" pitchFamily="34" charset="0"/>
              <a:buChar char="•"/>
              <a:defRPr/>
            </a:pPr>
            <a:r>
              <a:rPr lang="en-US" sz="2000" dirty="0" smtClean="0">
                <a:cs typeface="Shruti" pitchFamily="2"/>
              </a:rPr>
              <a:t>The capital city is Kuala Lumpur.</a:t>
            </a:r>
          </a:p>
          <a:p>
            <a:pPr marL="800100" lvl="1" indent="-342900" algn="just" eaLnBrk="0" hangingPunct="0">
              <a:spcBef>
                <a:spcPts val="0"/>
              </a:spcBef>
              <a:buSzPct val="125000"/>
              <a:buFont typeface="Arial" pitchFamily="34" charset="0"/>
              <a:buChar char="•"/>
              <a:defRPr/>
            </a:pPr>
            <a:r>
              <a:rPr lang="en-US" sz="2000" dirty="0" smtClean="0">
                <a:cs typeface="Shruti" pitchFamily="2"/>
              </a:rPr>
              <a:t>Major ethnic: Malay, Chinese and Indians.</a:t>
            </a:r>
          </a:p>
          <a:p>
            <a:pPr marL="800100" lvl="1" indent="-342900" algn="just" eaLnBrk="0" hangingPunct="0">
              <a:spcBef>
                <a:spcPts val="0"/>
              </a:spcBef>
              <a:buSzPct val="125000"/>
              <a:buFont typeface="Arial" pitchFamily="34" charset="0"/>
              <a:buChar char="•"/>
              <a:defRPr/>
            </a:pPr>
            <a:r>
              <a:rPr lang="en-US" sz="2000" dirty="0" smtClean="0">
                <a:cs typeface="Shruti" pitchFamily="2"/>
              </a:rPr>
              <a:t>Religion: Islam is the official religion while other religions are also practiced.</a:t>
            </a:r>
          </a:p>
          <a:p>
            <a:pPr marL="800100" lvl="1" indent="-342900" algn="just" eaLnBrk="0" hangingPunct="0">
              <a:spcBef>
                <a:spcPts val="0"/>
              </a:spcBef>
              <a:buSzPct val="125000"/>
              <a:buFont typeface="Arial" pitchFamily="34" charset="0"/>
              <a:buChar char="•"/>
              <a:defRPr/>
            </a:pPr>
            <a:r>
              <a:rPr lang="en-US" sz="2000" dirty="0" smtClean="0">
                <a:cs typeface="Shruti" pitchFamily="2"/>
              </a:rPr>
              <a:t>Climate:  between 70 – 90 </a:t>
            </a:r>
            <a:r>
              <a:rPr lang="en-US" sz="2000" baseline="30000" dirty="0" smtClean="0">
                <a:cs typeface="Shruti" pitchFamily="2"/>
              </a:rPr>
              <a:t>0  </a:t>
            </a:r>
            <a:r>
              <a:rPr lang="en-US" sz="2000" dirty="0" smtClean="0">
                <a:cs typeface="Shruti" pitchFamily="2"/>
              </a:rPr>
              <a:t>all year long</a:t>
            </a:r>
            <a:r>
              <a:rPr lang="en-US" sz="2000" dirty="0" smtClean="0">
                <a:cs typeface="Shruti" pitchFamily="2"/>
              </a:rPr>
              <a:t>.</a:t>
            </a:r>
          </a:p>
          <a:p>
            <a:pPr marL="800100" lvl="1" indent="-342900" algn="just" eaLnBrk="0" hangingPunct="0">
              <a:spcBef>
                <a:spcPts val="0"/>
              </a:spcBef>
              <a:buSzPct val="125000"/>
              <a:buFont typeface="Arial" pitchFamily="34" charset="0"/>
              <a:buChar char="•"/>
              <a:defRPr/>
            </a:pPr>
            <a:r>
              <a:rPr lang="en-US" sz="2000" dirty="0" smtClean="0">
                <a:cs typeface="Shruti" pitchFamily="2"/>
              </a:rPr>
              <a:t>Population – 28.4 , </a:t>
            </a:r>
            <a:r>
              <a:rPr lang="en-US" sz="2000" dirty="0" smtClean="0">
                <a:cs typeface="Shruti" pitchFamily="2"/>
              </a:rPr>
              <a:t>LQ 7.3 mil. &amp; HH 6.3 mil.</a:t>
            </a:r>
          </a:p>
          <a:p>
            <a:pPr marL="342900" indent="-342900" eaLnBrk="0" hangingPunct="0">
              <a:spcBef>
                <a:spcPct val="50000"/>
              </a:spcBef>
              <a:buSzPct val="125000"/>
              <a:buFont typeface="Wingdings" pitchFamily="2" charset="2"/>
              <a:buChar char="Ø"/>
              <a:defRPr/>
            </a:pPr>
            <a:r>
              <a:rPr lang="en-US" b="1" dirty="0" smtClean="0">
                <a:cs typeface="Shruti" pitchFamily="2"/>
              </a:rPr>
              <a:t>ABOUT </a:t>
            </a:r>
            <a:r>
              <a:rPr lang="en-US" b="1" dirty="0" smtClean="0">
                <a:cs typeface="Shruti" pitchFamily="2"/>
              </a:rPr>
              <a:t>THE </a:t>
            </a:r>
            <a:r>
              <a:rPr lang="en-US" b="1" dirty="0" smtClean="0">
                <a:cs typeface="Shruti" pitchFamily="2"/>
              </a:rPr>
              <a:t>DEPARTME </a:t>
            </a:r>
            <a:r>
              <a:rPr lang="en-US" b="1" dirty="0" err="1" smtClean="0">
                <a:cs typeface="Shruti" pitchFamily="2"/>
              </a:rPr>
              <a:t>mil.NT</a:t>
            </a:r>
            <a:r>
              <a:rPr lang="en-US" b="1" dirty="0" smtClean="0">
                <a:cs typeface="Shruti" pitchFamily="2"/>
              </a:rPr>
              <a:t> </a:t>
            </a:r>
            <a:r>
              <a:rPr lang="en-US" b="1" dirty="0" smtClean="0">
                <a:cs typeface="Shruti" pitchFamily="2"/>
              </a:rPr>
              <a:t>OF STATISTICS MALAYSIA (DOSM) </a:t>
            </a:r>
            <a:r>
              <a:rPr lang="en-US" sz="2000" dirty="0" smtClean="0">
                <a:cs typeface="Shruti" pitchFamily="2"/>
              </a:rPr>
              <a:t>– was est. in 1949 and is  a premier government agency under the Prime Minister’s Office entrusted with the responsibilities to collect, interpret and disseminate latest and real time statistics in the monitoring of national economic performance  and  social development. </a:t>
            </a:r>
            <a:endParaRPr lang="en-GB" altLang="ko-KR" b="1" dirty="0">
              <a:ln w="18000">
                <a:solidFill>
                  <a:schemeClr val="accent2">
                    <a:satMod val="140000"/>
                  </a:schemeClr>
                </a:solidFill>
                <a:prstDash val="solid"/>
                <a:miter lim="800000"/>
              </a:ln>
              <a:solidFill>
                <a:srgbClr val="000000"/>
              </a:solidFill>
              <a:latin typeface="Arial" pitchFamily="34" charset="0"/>
              <a:ea typeface="Arial Unicode MS" pitchFamily="34" charset="-128"/>
              <a:cs typeface="Shruti" pitchFamily="2"/>
            </a:endParaRPr>
          </a:p>
        </p:txBody>
      </p:sp>
      <p:sp>
        <p:nvSpPr>
          <p:cNvPr id="19458" name="Rectangle 2"/>
          <p:cNvSpPr>
            <a:spLocks noChangeArrowheads="1"/>
          </p:cNvSpPr>
          <p:nvPr/>
        </p:nvSpPr>
        <p:spPr bwMode="auto">
          <a:xfrm rot="16200000" flipV="1">
            <a:off x="-3067050" y="3425825"/>
            <a:ext cx="6607175" cy="257175"/>
          </a:xfrm>
          <a:prstGeom prst="rect">
            <a:avLst/>
          </a:prstGeom>
          <a:gradFill rotWithShape="0">
            <a:gsLst>
              <a:gs pos="0">
                <a:schemeClr val="bg2"/>
              </a:gs>
              <a:gs pos="100000">
                <a:schemeClr val="bg1"/>
              </a:gs>
            </a:gsLst>
            <a:lin ang="5400000" scaled="1"/>
          </a:gradFill>
          <a:ln w="9525">
            <a:noFill/>
            <a:miter lim="800000"/>
            <a:headEnd/>
            <a:tailEnd/>
          </a:ln>
        </p:spPr>
        <p:txBody>
          <a:bodyPr rot="10800000" vert="eaVert"/>
          <a:lstStyle/>
          <a:p>
            <a:endParaRPr lang="en-US"/>
          </a:p>
        </p:txBody>
      </p:sp>
      <p:sp>
        <p:nvSpPr>
          <p:cNvPr id="6148" name="Text Box 4"/>
          <p:cNvSpPr txBox="1">
            <a:spLocks noChangeArrowheads="1"/>
          </p:cNvSpPr>
          <p:nvPr/>
        </p:nvSpPr>
        <p:spPr bwMode="auto">
          <a:xfrm>
            <a:off x="228600" y="457200"/>
            <a:ext cx="8472488" cy="584775"/>
          </a:xfrm>
          <a:prstGeom prst="rect">
            <a:avLst/>
          </a:prstGeom>
          <a:noFill/>
          <a:ln w="9525">
            <a:noFill/>
            <a:miter lim="800000"/>
            <a:headEnd/>
            <a:tailEnd/>
          </a:ln>
        </p:spPr>
        <p:txBody>
          <a:bodyPr>
            <a:spAutoFit/>
          </a:bodyPr>
          <a:lstStyle/>
          <a:p>
            <a:pPr algn="ctr" eaLnBrk="0" hangingPunct="0">
              <a:defRPr/>
            </a:pPr>
            <a:r>
              <a:rPr lang="en-GB" sz="3200" b="1" dirty="0" smtClean="0">
                <a:solidFill>
                  <a:schemeClr val="accent6">
                    <a:lumMod val="50000"/>
                  </a:schemeClr>
                </a:solidFill>
                <a:effectLst>
                  <a:outerShdw blurRad="38100" dist="38100" dir="2700000" algn="tl">
                    <a:srgbClr val="000000">
                      <a:alpha val="43137"/>
                    </a:srgbClr>
                  </a:outerShdw>
                </a:effectLst>
                <a:latin typeface="+mj-lt"/>
              </a:rPr>
              <a:t>INTRODUCTION</a:t>
            </a:r>
            <a:endParaRPr lang="en-US" sz="3200" b="1" dirty="0">
              <a:solidFill>
                <a:schemeClr val="accent6">
                  <a:lumMod val="50000"/>
                </a:schemeClr>
              </a:solidFill>
              <a:effectLst>
                <a:outerShdw blurRad="38100" dist="38100" dir="2700000" algn="tl">
                  <a:srgbClr val="000000">
                    <a:alpha val="43137"/>
                  </a:srgbClr>
                </a:outerShdw>
              </a:effectLst>
              <a:latin typeface="+mj-lt"/>
            </a:endParaRPr>
          </a:p>
        </p:txBody>
      </p:sp>
      <p:sp>
        <p:nvSpPr>
          <p:cNvPr id="19460"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a:p>
            <a:fld id="{0789E654-68E5-42FE-8DF8-A7F4117BC1CC}" type="slidenum">
              <a:rPr lang="en-US"/>
              <a:pPr/>
              <a:t>3</a:t>
            </a:fld>
            <a:endParaRPr lang="en-US"/>
          </a:p>
        </p:txBody>
      </p:sp>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533400" y="762000"/>
            <a:ext cx="7535862" cy="5632311"/>
          </a:xfrm>
          <a:prstGeom prst="rect">
            <a:avLst/>
          </a:prstGeom>
          <a:noFill/>
          <a:ln w="9525">
            <a:noFill/>
            <a:miter lim="800000"/>
            <a:headEnd/>
            <a:tailEnd/>
          </a:ln>
        </p:spPr>
        <p:txBody>
          <a:bodyPr wrap="square">
            <a:spAutoFit/>
          </a:bodyPr>
          <a:lstStyle/>
          <a:p>
            <a:pPr marL="342900" indent="-342900" algn="just" eaLnBrk="0" hangingPunct="0">
              <a:spcBef>
                <a:spcPct val="50000"/>
              </a:spcBef>
              <a:buSzPct val="125000"/>
              <a:buFont typeface="Wingdings" pitchFamily="2" charset="2"/>
              <a:buChar char="Ø"/>
              <a:defRPr/>
            </a:pPr>
            <a:r>
              <a:rPr lang="en-US" dirty="0" smtClean="0">
                <a:cs typeface="Shruti" pitchFamily="2"/>
              </a:rPr>
              <a:t>DOSM – responsible in the planning and implementation of the Census.</a:t>
            </a:r>
          </a:p>
          <a:p>
            <a:pPr marL="342900" indent="-342900" algn="just" eaLnBrk="0" hangingPunct="0">
              <a:spcBef>
                <a:spcPct val="50000"/>
              </a:spcBef>
              <a:buSzPct val="125000"/>
              <a:buFont typeface="Wingdings" pitchFamily="2" charset="2"/>
              <a:buChar char="Ø"/>
              <a:defRPr/>
            </a:pPr>
            <a:r>
              <a:rPr lang="en-US" dirty="0" smtClean="0">
                <a:cs typeface="Shruti" pitchFamily="2"/>
              </a:rPr>
              <a:t>The Census is </a:t>
            </a:r>
            <a:r>
              <a:rPr lang="en-US" dirty="0">
                <a:cs typeface="Shruti" pitchFamily="2"/>
              </a:rPr>
              <a:t>carried out every 10 </a:t>
            </a:r>
            <a:r>
              <a:rPr lang="en-US" dirty="0" smtClean="0">
                <a:cs typeface="Shruti" pitchFamily="2"/>
              </a:rPr>
              <a:t>years. Since the formation of Malaysia in 1963, 5 series of Census have been carried out.</a:t>
            </a:r>
            <a:endParaRPr lang="en-US" dirty="0">
              <a:cs typeface="Shruti" pitchFamily="2"/>
            </a:endParaRPr>
          </a:p>
          <a:p>
            <a:pPr marL="342900" indent="-342900" algn="just" eaLnBrk="0" hangingPunct="0">
              <a:spcBef>
                <a:spcPct val="50000"/>
              </a:spcBef>
              <a:buSzPct val="125000"/>
              <a:buFont typeface="Wingdings" pitchFamily="2" charset="2"/>
              <a:buChar char="Ø"/>
              <a:defRPr/>
            </a:pPr>
            <a:r>
              <a:rPr lang="en-US" dirty="0" smtClean="0">
                <a:cs typeface="Shruti" pitchFamily="2"/>
              </a:rPr>
              <a:t>The Census </a:t>
            </a:r>
            <a:r>
              <a:rPr lang="en-US" dirty="0">
                <a:cs typeface="Shruti" pitchFamily="2"/>
              </a:rPr>
              <a:t>2010 </a:t>
            </a:r>
            <a:r>
              <a:rPr lang="en-US" dirty="0" smtClean="0">
                <a:cs typeface="Shruti" pitchFamily="2"/>
              </a:rPr>
              <a:t>was </a:t>
            </a:r>
            <a:r>
              <a:rPr lang="en-US" dirty="0">
                <a:cs typeface="Shruti" pitchFamily="2"/>
              </a:rPr>
              <a:t>the fifth series of Census conducted by </a:t>
            </a:r>
            <a:r>
              <a:rPr lang="en-US" dirty="0" smtClean="0">
                <a:cs typeface="Shruti" pitchFamily="2"/>
              </a:rPr>
              <a:t>DOSM after the formation of Malaysia in 1963. </a:t>
            </a:r>
          </a:p>
          <a:p>
            <a:pPr marL="342900" indent="-342900" algn="just" eaLnBrk="0" hangingPunct="0">
              <a:spcBef>
                <a:spcPct val="50000"/>
              </a:spcBef>
              <a:buSzPct val="125000"/>
              <a:buFont typeface="Wingdings" pitchFamily="2" charset="2"/>
              <a:buChar char="Ø"/>
              <a:defRPr/>
            </a:pPr>
            <a:r>
              <a:rPr lang="en-US" dirty="0" smtClean="0">
                <a:cs typeface="Shruti" pitchFamily="2"/>
              </a:rPr>
              <a:t>Census </a:t>
            </a:r>
            <a:r>
              <a:rPr lang="en-US" dirty="0">
                <a:cs typeface="Shruti" pitchFamily="2"/>
              </a:rPr>
              <a:t>Date was </a:t>
            </a:r>
            <a:r>
              <a:rPr lang="en-US" dirty="0" smtClean="0">
                <a:cs typeface="Shruti" pitchFamily="2"/>
              </a:rPr>
              <a:t>fixed on </a:t>
            </a:r>
            <a:r>
              <a:rPr lang="en-US" dirty="0">
                <a:cs typeface="Shruti" pitchFamily="2"/>
              </a:rPr>
              <a:t>6 July </a:t>
            </a:r>
            <a:r>
              <a:rPr lang="en-US" dirty="0" smtClean="0">
                <a:cs typeface="Shruti" pitchFamily="2"/>
              </a:rPr>
              <a:t>2010.</a:t>
            </a:r>
            <a:endParaRPr lang="en-US" dirty="0">
              <a:cs typeface="Shruti" pitchFamily="2"/>
            </a:endParaRPr>
          </a:p>
          <a:p>
            <a:pPr marL="342900" indent="-342900" algn="just" eaLnBrk="0" hangingPunct="0">
              <a:spcBef>
                <a:spcPct val="50000"/>
              </a:spcBef>
              <a:buSzPct val="125000"/>
              <a:buFont typeface="Wingdings" pitchFamily="2" charset="2"/>
              <a:buChar char="Ø"/>
              <a:defRPr/>
            </a:pPr>
            <a:r>
              <a:rPr lang="en-GB" altLang="ko-KR" dirty="0">
                <a:cs typeface="Shruti" pitchFamily="2"/>
              </a:rPr>
              <a:t>The objective is to have a total coverage and to accurately count and measure the numbers and key characteristics of the population, households and living quarters in </a:t>
            </a:r>
            <a:r>
              <a:rPr lang="en-GB" altLang="ko-KR" dirty="0" smtClean="0">
                <a:cs typeface="Shruti" pitchFamily="2"/>
              </a:rPr>
              <a:t>Malaysia</a:t>
            </a:r>
            <a:r>
              <a:rPr lang="en-GB" altLang="ko-KR" dirty="0" smtClean="0">
                <a:ln w="18000">
                  <a:solidFill>
                    <a:schemeClr val="accent2">
                      <a:satMod val="140000"/>
                    </a:schemeClr>
                  </a:solidFill>
                  <a:prstDash val="solid"/>
                  <a:miter lim="800000"/>
                </a:ln>
                <a:solidFill>
                  <a:srgbClr val="000000"/>
                </a:solidFill>
                <a:latin typeface="Arial" pitchFamily="34" charset="0"/>
                <a:ea typeface="Arial Unicode MS" pitchFamily="34" charset="-128"/>
                <a:cs typeface="Shruti" pitchFamily="2"/>
              </a:rPr>
              <a:t>.</a:t>
            </a:r>
            <a:endParaRPr lang="en-GB" altLang="ko-KR" dirty="0">
              <a:ln w="18000">
                <a:solidFill>
                  <a:schemeClr val="accent2">
                    <a:satMod val="140000"/>
                  </a:schemeClr>
                </a:solidFill>
                <a:prstDash val="solid"/>
                <a:miter lim="800000"/>
              </a:ln>
              <a:solidFill>
                <a:srgbClr val="000000"/>
              </a:solidFill>
              <a:latin typeface="Arial" pitchFamily="34" charset="0"/>
              <a:ea typeface="Arial Unicode MS" pitchFamily="34" charset="-128"/>
              <a:cs typeface="Shruti" pitchFamily="2"/>
            </a:endParaRPr>
          </a:p>
        </p:txBody>
      </p:sp>
      <p:sp>
        <p:nvSpPr>
          <p:cNvPr id="19458" name="Rectangle 2"/>
          <p:cNvSpPr>
            <a:spLocks noChangeArrowheads="1"/>
          </p:cNvSpPr>
          <p:nvPr/>
        </p:nvSpPr>
        <p:spPr bwMode="auto">
          <a:xfrm rot="16200000" flipV="1">
            <a:off x="-3067050" y="3425825"/>
            <a:ext cx="6607175" cy="257175"/>
          </a:xfrm>
          <a:prstGeom prst="rect">
            <a:avLst/>
          </a:prstGeom>
          <a:gradFill rotWithShape="0">
            <a:gsLst>
              <a:gs pos="0">
                <a:schemeClr val="bg2"/>
              </a:gs>
              <a:gs pos="100000">
                <a:schemeClr val="bg1"/>
              </a:gs>
            </a:gsLst>
            <a:lin ang="5400000" scaled="1"/>
          </a:gradFill>
          <a:ln w="9525">
            <a:noFill/>
            <a:miter lim="800000"/>
            <a:headEnd/>
            <a:tailEnd/>
          </a:ln>
        </p:spPr>
        <p:txBody>
          <a:bodyPr rot="10800000" vert="eaVert"/>
          <a:lstStyle/>
          <a:p>
            <a:endParaRPr lang="en-US"/>
          </a:p>
        </p:txBody>
      </p:sp>
      <p:sp>
        <p:nvSpPr>
          <p:cNvPr id="6148" name="Text Box 4"/>
          <p:cNvSpPr txBox="1">
            <a:spLocks noChangeArrowheads="1"/>
          </p:cNvSpPr>
          <p:nvPr/>
        </p:nvSpPr>
        <p:spPr bwMode="auto">
          <a:xfrm>
            <a:off x="228600" y="0"/>
            <a:ext cx="8472488" cy="584200"/>
          </a:xfrm>
          <a:prstGeom prst="rect">
            <a:avLst/>
          </a:prstGeom>
          <a:noFill/>
          <a:ln w="9525">
            <a:noFill/>
            <a:miter lim="800000"/>
            <a:headEnd/>
            <a:tailEnd/>
          </a:ln>
        </p:spPr>
        <p:txBody>
          <a:bodyPr>
            <a:spAutoFit/>
          </a:bodyPr>
          <a:lstStyle/>
          <a:p>
            <a:pPr algn="ctr" eaLnBrk="0" hangingPunct="0">
              <a:defRPr/>
            </a:pPr>
            <a:r>
              <a:rPr lang="en-GB" sz="3200" b="1" dirty="0">
                <a:solidFill>
                  <a:schemeClr val="accent6">
                    <a:lumMod val="50000"/>
                  </a:schemeClr>
                </a:solidFill>
                <a:effectLst>
                  <a:outerShdw blurRad="38100" dist="38100" dir="2700000" algn="tl">
                    <a:srgbClr val="000000">
                      <a:alpha val="43137"/>
                    </a:srgbClr>
                  </a:outerShdw>
                </a:effectLst>
                <a:latin typeface="+mj-lt"/>
              </a:rPr>
              <a:t>BACKGROUND ON CENSUS 2010</a:t>
            </a:r>
            <a:endParaRPr lang="en-US" sz="3200" b="1" dirty="0">
              <a:solidFill>
                <a:schemeClr val="accent6">
                  <a:lumMod val="50000"/>
                </a:schemeClr>
              </a:solidFill>
              <a:effectLst>
                <a:outerShdw blurRad="38100" dist="38100" dir="2700000" algn="tl">
                  <a:srgbClr val="000000">
                    <a:alpha val="43137"/>
                  </a:srgbClr>
                </a:outerShdw>
              </a:effectLst>
              <a:latin typeface="+mj-lt"/>
            </a:endParaRPr>
          </a:p>
        </p:txBody>
      </p:sp>
      <p:sp>
        <p:nvSpPr>
          <p:cNvPr id="19460"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a:p>
            <a:fld id="{0789E654-68E5-42FE-8DF8-A7F4117BC1CC}" type="slidenum">
              <a:rPr lang="en-US"/>
              <a:pPr/>
              <a:t>4</a:t>
            </a:fld>
            <a:endParaRPr lang="en-US"/>
          </a:p>
        </p:txBody>
      </p:sp>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rot="16200000" flipV="1">
            <a:off x="-3067050" y="3425825"/>
            <a:ext cx="6607175" cy="257175"/>
          </a:xfrm>
          <a:prstGeom prst="rect">
            <a:avLst/>
          </a:prstGeom>
          <a:gradFill rotWithShape="0">
            <a:gsLst>
              <a:gs pos="0">
                <a:schemeClr val="bg2"/>
              </a:gs>
              <a:gs pos="100000">
                <a:schemeClr val="bg1"/>
              </a:gs>
            </a:gsLst>
            <a:lin ang="5400000" scaled="1"/>
          </a:gradFill>
          <a:ln w="9525">
            <a:noFill/>
            <a:miter lim="800000"/>
            <a:headEnd/>
            <a:tailEnd/>
          </a:ln>
        </p:spPr>
        <p:txBody>
          <a:bodyPr rot="10800000" vert="eaVert"/>
          <a:lstStyle/>
          <a:p>
            <a:endParaRPr lang="en-US"/>
          </a:p>
        </p:txBody>
      </p:sp>
      <p:sp>
        <p:nvSpPr>
          <p:cNvPr id="7171" name="Text Box 4"/>
          <p:cNvSpPr txBox="1">
            <a:spLocks noChangeArrowheads="1"/>
          </p:cNvSpPr>
          <p:nvPr/>
        </p:nvSpPr>
        <p:spPr bwMode="auto">
          <a:xfrm>
            <a:off x="-228600" y="228600"/>
            <a:ext cx="9372600" cy="584200"/>
          </a:xfrm>
          <a:prstGeom prst="rect">
            <a:avLst/>
          </a:prstGeom>
          <a:noFill/>
          <a:ln w="9525">
            <a:noFill/>
            <a:miter lim="800000"/>
            <a:headEnd/>
            <a:tailEnd/>
          </a:ln>
        </p:spPr>
        <p:txBody>
          <a:bodyPr>
            <a:spAutoFit/>
          </a:bodyPr>
          <a:lstStyle/>
          <a:p>
            <a:pPr algn="ctr" eaLnBrk="0" hangingPunct="0">
              <a:defRPr/>
            </a:pPr>
            <a:r>
              <a:rPr lang="en-GB" sz="3200" b="1" dirty="0">
                <a:solidFill>
                  <a:schemeClr val="accent6">
                    <a:lumMod val="50000"/>
                  </a:schemeClr>
                </a:solidFill>
                <a:effectLst>
                  <a:outerShdw blurRad="38100" dist="38100" dir="2700000" algn="tl">
                    <a:srgbClr val="000000">
                      <a:alpha val="43137"/>
                    </a:srgbClr>
                  </a:outerShdw>
                </a:effectLst>
                <a:latin typeface="+mj-lt"/>
              </a:rPr>
              <a:t>BACKGROUND ON CENSUS 2010 </a:t>
            </a:r>
            <a:r>
              <a:rPr lang="en-GB" sz="3200" b="1" dirty="0" smtClean="0">
                <a:solidFill>
                  <a:schemeClr val="accent6">
                    <a:lumMod val="50000"/>
                  </a:schemeClr>
                </a:solidFill>
                <a:effectLst>
                  <a:outerShdw blurRad="38100" dist="38100" dir="2700000" algn="tl">
                    <a:srgbClr val="000000">
                      <a:alpha val="43137"/>
                    </a:srgbClr>
                  </a:outerShdw>
                </a:effectLst>
                <a:latin typeface="+mj-lt"/>
              </a:rPr>
              <a:t>- </a:t>
            </a:r>
            <a:r>
              <a:rPr lang="en-GB" sz="2000" b="1" dirty="0">
                <a:solidFill>
                  <a:schemeClr val="accent6">
                    <a:lumMod val="50000"/>
                  </a:schemeClr>
                </a:solidFill>
                <a:effectLst>
                  <a:outerShdw blurRad="38100" dist="38100" dir="2700000" algn="tl">
                    <a:srgbClr val="000000">
                      <a:alpha val="43137"/>
                    </a:srgbClr>
                  </a:outerShdw>
                </a:effectLst>
                <a:latin typeface="+mj-lt"/>
              </a:rPr>
              <a:t>Cont’d</a:t>
            </a:r>
            <a:r>
              <a:rPr lang="en-GB" sz="3200" b="1" dirty="0">
                <a:solidFill>
                  <a:schemeClr val="accent6">
                    <a:lumMod val="50000"/>
                  </a:schemeClr>
                </a:solidFill>
                <a:effectLst>
                  <a:outerShdw blurRad="38100" dist="38100" dir="2700000" algn="tl">
                    <a:srgbClr val="000000">
                      <a:alpha val="43137"/>
                    </a:srgbClr>
                  </a:outerShdw>
                </a:effectLst>
                <a:latin typeface="+mj-lt"/>
              </a:rPr>
              <a:t> </a:t>
            </a:r>
            <a:endParaRPr lang="en-US" sz="3200" b="1" dirty="0">
              <a:solidFill>
                <a:schemeClr val="accent6">
                  <a:lumMod val="50000"/>
                </a:schemeClr>
              </a:solidFill>
              <a:effectLst>
                <a:outerShdw blurRad="38100" dist="38100" dir="2700000" algn="tl">
                  <a:srgbClr val="000000">
                    <a:alpha val="43137"/>
                  </a:srgbClr>
                </a:outerShdw>
              </a:effectLst>
              <a:latin typeface="+mj-lt"/>
            </a:endParaRPr>
          </a:p>
        </p:txBody>
      </p:sp>
      <p:sp>
        <p:nvSpPr>
          <p:cNvPr id="7174" name="Text Box 9"/>
          <p:cNvSpPr txBox="1">
            <a:spLocks noChangeArrowheads="1"/>
          </p:cNvSpPr>
          <p:nvPr/>
        </p:nvSpPr>
        <p:spPr bwMode="auto">
          <a:xfrm>
            <a:off x="685800" y="1371600"/>
            <a:ext cx="7620000" cy="4893647"/>
          </a:xfrm>
          <a:prstGeom prst="rect">
            <a:avLst/>
          </a:prstGeom>
          <a:noFill/>
          <a:ln w="9525">
            <a:noFill/>
            <a:miter lim="800000"/>
            <a:headEnd/>
            <a:tailEnd/>
          </a:ln>
        </p:spPr>
        <p:txBody>
          <a:bodyPr>
            <a:spAutoFit/>
          </a:bodyPr>
          <a:lstStyle/>
          <a:p>
            <a:pPr marL="342900" indent="-342900" algn="just" eaLnBrk="0" hangingPunct="0">
              <a:spcBef>
                <a:spcPct val="50000"/>
              </a:spcBef>
              <a:buSzPct val="125000"/>
              <a:buFont typeface="Wingdings" pitchFamily="2" charset="2"/>
              <a:buChar char="Ø"/>
              <a:defRPr/>
            </a:pPr>
            <a:r>
              <a:rPr lang="en-GB" altLang="ko-KR" dirty="0">
                <a:latin typeface="Arial" pitchFamily="34" charset="0"/>
                <a:cs typeface="Arial" pitchFamily="34" charset="0"/>
              </a:rPr>
              <a:t>The census represents the principal means of data collection aimed at providing a comprehensive set of statistical information for planning, formulation and implementation of government policies and programmes.</a:t>
            </a:r>
          </a:p>
          <a:p>
            <a:pPr marL="342900" indent="-342900" algn="just" eaLnBrk="0" hangingPunct="0">
              <a:spcBef>
                <a:spcPct val="50000"/>
              </a:spcBef>
              <a:buSzPct val="125000"/>
              <a:buFont typeface="Wingdings" pitchFamily="2" charset="2"/>
              <a:buChar char="Ø"/>
              <a:defRPr/>
            </a:pPr>
            <a:r>
              <a:rPr lang="en-GB" altLang="ko-KR" dirty="0">
                <a:latin typeface="Arial" pitchFamily="34" charset="0"/>
                <a:cs typeface="Arial" pitchFamily="34" charset="0"/>
              </a:rPr>
              <a:t>The census data are also widely used in business and industry, academic and research institutions as well as individuals.</a:t>
            </a:r>
          </a:p>
          <a:p>
            <a:pPr marL="342900" indent="-342900" eaLnBrk="0" hangingPunct="0">
              <a:spcBef>
                <a:spcPct val="50000"/>
              </a:spcBef>
              <a:buSzPct val="125000"/>
              <a:buFont typeface="Wingdings" pitchFamily="2" charset="2"/>
              <a:buChar char="Ø"/>
              <a:defRPr/>
            </a:pPr>
            <a:r>
              <a:rPr lang="en-GB" altLang="ko-KR" dirty="0">
                <a:latin typeface="Arial" pitchFamily="34" charset="0"/>
                <a:cs typeface="Arial" pitchFamily="34" charset="0"/>
              </a:rPr>
              <a:t>Census Act 1960 (revised 1969)</a:t>
            </a:r>
          </a:p>
          <a:p>
            <a:pPr marL="342900" indent="-342900" eaLnBrk="0" hangingPunct="0">
              <a:spcBef>
                <a:spcPct val="50000"/>
              </a:spcBef>
              <a:buSzPct val="125000"/>
              <a:buFont typeface="Wingdings" pitchFamily="2" charset="2"/>
              <a:buChar char="Ø"/>
              <a:defRPr/>
            </a:pPr>
            <a:r>
              <a:rPr lang="en-GB" altLang="ko-KR" dirty="0">
                <a:latin typeface="Arial" pitchFamily="34" charset="0"/>
                <a:cs typeface="Arial" pitchFamily="34" charset="0"/>
              </a:rPr>
              <a:t>Follows UN recommendations</a:t>
            </a:r>
          </a:p>
          <a:p>
            <a:pPr marL="342900" indent="-342900" eaLnBrk="0" hangingPunct="0">
              <a:spcBef>
                <a:spcPct val="50000"/>
              </a:spcBef>
              <a:buSzPct val="125000"/>
              <a:buFont typeface="Wingdings" pitchFamily="2" charset="2"/>
              <a:buNone/>
              <a:defRPr/>
            </a:pPr>
            <a:endParaRPr lang="en-US" b="1" dirty="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Arial Unicode MS" pitchFamily="34" charset="-128"/>
              <a:ea typeface="Arial Unicode MS" pitchFamily="34" charset="-128"/>
              <a:cs typeface="Arial Unicode MS" pitchFamily="34" charset="-128"/>
            </a:endParaRPr>
          </a:p>
        </p:txBody>
      </p:sp>
      <p:sp>
        <p:nvSpPr>
          <p:cNvPr id="20484"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a:p>
            <a:fld id="{A6A8FE2C-4565-44F7-A781-941D212B2030}" type="slidenum">
              <a:rPr lang="en-US"/>
              <a:pPr/>
              <a:t>5</a:t>
            </a:fld>
            <a:endParaRPr lang="en-US"/>
          </a:p>
        </p:txBody>
      </p:sp>
    </p:spTree>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rot="16200000" flipV="1">
            <a:off x="-3067050" y="3425825"/>
            <a:ext cx="6607175" cy="257175"/>
          </a:xfrm>
          <a:prstGeom prst="rect">
            <a:avLst/>
          </a:prstGeom>
          <a:gradFill rotWithShape="0">
            <a:gsLst>
              <a:gs pos="0">
                <a:schemeClr val="bg2"/>
              </a:gs>
              <a:gs pos="100000">
                <a:schemeClr val="bg1"/>
              </a:gs>
            </a:gsLst>
            <a:lin ang="5400000" scaled="1"/>
          </a:gradFill>
          <a:ln w="9525">
            <a:noFill/>
            <a:miter lim="800000"/>
            <a:headEnd/>
            <a:tailEnd/>
          </a:ln>
        </p:spPr>
        <p:txBody>
          <a:bodyPr rot="10800000" vert="eaVert"/>
          <a:lstStyle/>
          <a:p>
            <a:endParaRPr lang="ms-MY" sz="2400">
              <a:latin typeface="Times New Roman" pitchFamily="18" charset="0"/>
            </a:endParaRPr>
          </a:p>
        </p:txBody>
      </p:sp>
      <p:sp>
        <p:nvSpPr>
          <p:cNvPr id="10243" name="Rectangle 3"/>
          <p:cNvSpPr>
            <a:spLocks noChangeArrowheads="1"/>
          </p:cNvSpPr>
          <p:nvPr/>
        </p:nvSpPr>
        <p:spPr bwMode="auto">
          <a:xfrm>
            <a:off x="0" y="1295400"/>
            <a:ext cx="8534400" cy="4401205"/>
          </a:xfrm>
          <a:prstGeom prst="rect">
            <a:avLst/>
          </a:prstGeom>
          <a:noFill/>
          <a:ln w="9525">
            <a:noFill/>
            <a:miter lim="800000"/>
            <a:headEnd/>
            <a:tailEnd/>
          </a:ln>
        </p:spPr>
        <p:txBody>
          <a:bodyPr wrap="square">
            <a:spAutoFit/>
          </a:bodyPr>
          <a:lstStyle/>
          <a:p>
            <a:pPr marL="342900" indent="-342900" algn="just" eaLnBrk="0" hangingPunct="0">
              <a:spcBef>
                <a:spcPct val="50000"/>
              </a:spcBef>
              <a:buSzPct val="125000"/>
              <a:buFont typeface="Wingdings" pitchFamily="2" charset="2"/>
              <a:buChar char="Ø"/>
            </a:pPr>
            <a:r>
              <a:rPr lang="en-US" sz="2000" dirty="0" smtClean="0">
                <a:latin typeface="Arial" pitchFamily="34" charset="0"/>
                <a:cs typeface="Arial" pitchFamily="34" charset="0"/>
              </a:rPr>
              <a:t>Various group  committees </a:t>
            </a:r>
            <a:r>
              <a:rPr lang="en-US" sz="2000" dirty="0">
                <a:latin typeface="Arial" pitchFamily="34" charset="0"/>
                <a:cs typeface="Arial" pitchFamily="34" charset="0"/>
              </a:rPr>
              <a:t>within the Department were set up </a:t>
            </a:r>
            <a:r>
              <a:rPr lang="en-US" sz="2000" dirty="0" smtClean="0">
                <a:latin typeface="Arial" pitchFamily="34" charset="0"/>
                <a:cs typeface="Arial" pitchFamily="34" charset="0"/>
              </a:rPr>
              <a:t> see </a:t>
            </a:r>
            <a:r>
              <a:rPr lang="en-US" sz="2000" dirty="0">
                <a:latin typeface="Arial" pitchFamily="34" charset="0"/>
                <a:cs typeface="Arial" pitchFamily="34" charset="0"/>
              </a:rPr>
              <a:t>to the </a:t>
            </a:r>
            <a:r>
              <a:rPr lang="en-US" sz="2000" dirty="0" smtClean="0">
                <a:latin typeface="Arial" pitchFamily="34" charset="0"/>
                <a:cs typeface="Arial" pitchFamily="34" charset="0"/>
              </a:rPr>
              <a:t>smooth </a:t>
            </a:r>
            <a:r>
              <a:rPr lang="en-US" sz="2000" dirty="0">
                <a:latin typeface="Arial" pitchFamily="34" charset="0"/>
                <a:cs typeface="Arial" pitchFamily="34" charset="0"/>
              </a:rPr>
              <a:t>flow of the Census Project.</a:t>
            </a:r>
          </a:p>
          <a:p>
            <a:pPr marL="342900" indent="-342900" algn="just" eaLnBrk="0" hangingPunct="0">
              <a:spcBef>
                <a:spcPct val="50000"/>
              </a:spcBef>
              <a:buSzPct val="125000"/>
              <a:buFont typeface="Wingdings" pitchFamily="2" charset="2"/>
              <a:buChar char="Ø"/>
            </a:pPr>
            <a:r>
              <a:rPr lang="en-US" sz="2000" dirty="0">
                <a:latin typeface="Arial" pitchFamily="34" charset="0"/>
                <a:cs typeface="Arial" pitchFamily="34" charset="0"/>
              </a:rPr>
              <a:t>An Inter Agency Collaboration was set up to finalize the codes &amp; </a:t>
            </a:r>
            <a:r>
              <a:rPr lang="en-US" sz="2000" dirty="0" smtClean="0">
                <a:latin typeface="Arial" pitchFamily="34" charset="0"/>
                <a:cs typeface="Arial" pitchFamily="34" charset="0"/>
              </a:rPr>
              <a:t>classification and </a:t>
            </a:r>
            <a:r>
              <a:rPr lang="en-US" sz="2000" dirty="0">
                <a:latin typeface="Arial" pitchFamily="34" charset="0"/>
                <a:cs typeface="Arial" pitchFamily="34" charset="0"/>
              </a:rPr>
              <a:t>the </a:t>
            </a:r>
            <a:r>
              <a:rPr lang="en-US" sz="2000" dirty="0" smtClean="0">
                <a:latin typeface="Arial" pitchFamily="34" charset="0"/>
                <a:cs typeface="Arial" pitchFamily="34" charset="0"/>
              </a:rPr>
              <a:t>questions  </a:t>
            </a:r>
            <a:r>
              <a:rPr lang="en-US" sz="2000" dirty="0">
                <a:latin typeface="Arial" pitchFamily="34" charset="0"/>
                <a:cs typeface="Arial" pitchFamily="34" charset="0"/>
              </a:rPr>
              <a:t>to be </a:t>
            </a:r>
            <a:r>
              <a:rPr lang="en-US" sz="2000" dirty="0" smtClean="0">
                <a:latin typeface="Arial" pitchFamily="34" charset="0"/>
                <a:cs typeface="Arial" pitchFamily="34" charset="0"/>
              </a:rPr>
              <a:t>included.</a:t>
            </a:r>
            <a:endParaRPr lang="en-US" sz="2000" dirty="0">
              <a:latin typeface="Arial" pitchFamily="34" charset="0"/>
              <a:cs typeface="Arial" pitchFamily="34" charset="0"/>
            </a:endParaRPr>
          </a:p>
          <a:p>
            <a:pPr marL="342900" indent="-342900" algn="just" eaLnBrk="0" hangingPunct="0">
              <a:spcBef>
                <a:spcPct val="50000"/>
              </a:spcBef>
              <a:buSzPct val="125000"/>
              <a:buFont typeface="Wingdings" pitchFamily="2" charset="2"/>
              <a:buChar char="Ø"/>
            </a:pPr>
            <a:r>
              <a:rPr lang="en-US" sz="2000" dirty="0">
                <a:latin typeface="Arial" pitchFamily="34" charset="0"/>
                <a:cs typeface="Arial" pitchFamily="34" charset="0"/>
              </a:rPr>
              <a:t>Co-operation &amp; assistance among agency was </a:t>
            </a:r>
            <a:r>
              <a:rPr lang="en-US" sz="2000" dirty="0" smtClean="0">
                <a:latin typeface="Arial" pitchFamily="34" charset="0"/>
                <a:cs typeface="Arial" pitchFamily="34" charset="0"/>
              </a:rPr>
              <a:t>sought particularly for publicity</a:t>
            </a:r>
            <a:r>
              <a:rPr lang="en-US" sz="2000" dirty="0">
                <a:latin typeface="Arial" pitchFamily="34" charset="0"/>
                <a:cs typeface="Arial" pitchFamily="34" charset="0"/>
              </a:rPr>
              <a:t>, transport and </a:t>
            </a:r>
            <a:r>
              <a:rPr lang="en-US" sz="2000" dirty="0" smtClean="0">
                <a:latin typeface="Arial" pitchFamily="34" charset="0"/>
                <a:cs typeface="Arial" pitchFamily="34" charset="0"/>
              </a:rPr>
              <a:t>enumeration.</a:t>
            </a:r>
            <a:endParaRPr lang="en-US" sz="2000" dirty="0">
              <a:latin typeface="Arial" pitchFamily="34" charset="0"/>
              <a:cs typeface="Arial" pitchFamily="34" charset="0"/>
            </a:endParaRPr>
          </a:p>
          <a:p>
            <a:pPr marL="342900" indent="-342900" algn="just" eaLnBrk="0" hangingPunct="0">
              <a:spcBef>
                <a:spcPct val="50000"/>
              </a:spcBef>
              <a:buSzPct val="125000"/>
              <a:buFont typeface="Wingdings" pitchFamily="2" charset="2"/>
              <a:buChar char="Ø"/>
            </a:pPr>
            <a:r>
              <a:rPr lang="en-US" sz="2000" dirty="0">
                <a:latin typeface="Arial" pitchFamily="34" charset="0"/>
                <a:cs typeface="Arial" pitchFamily="34" charset="0"/>
              </a:rPr>
              <a:t>The 2010 Census saw New approaches &amp; Technology advancement being introduced. For this purpose Pilot tests were carried out to ensure the viability of the different stages in Census taking ( questionnaire – </a:t>
            </a:r>
            <a:r>
              <a:rPr lang="en-US" sz="2000" dirty="0" smtClean="0">
                <a:latin typeface="Arial" pitchFamily="34" charset="0"/>
                <a:cs typeface="Arial" pitchFamily="34" charset="0"/>
              </a:rPr>
              <a:t>coverage &amp; content errors; </a:t>
            </a:r>
            <a:r>
              <a:rPr lang="en-US" sz="2000" dirty="0">
                <a:latin typeface="Arial" pitchFamily="34" charset="0"/>
                <a:cs typeface="Arial" pitchFamily="34" charset="0"/>
              </a:rPr>
              <a:t>processing (ICR scanner); field operations and others</a:t>
            </a:r>
            <a:r>
              <a:rPr lang="en-US" sz="2000" dirty="0">
                <a:solidFill>
                  <a:srgbClr val="000099"/>
                </a:solidFill>
                <a:latin typeface="Bookman Old Style" pitchFamily="18" charset="0"/>
              </a:rPr>
              <a:t>)</a:t>
            </a:r>
          </a:p>
          <a:p>
            <a:pPr marL="342900" indent="-342900" algn="just" eaLnBrk="0" hangingPunct="0">
              <a:spcBef>
                <a:spcPct val="50000"/>
              </a:spcBef>
              <a:buSzPct val="125000"/>
              <a:buFont typeface="Wingdings" pitchFamily="2" charset="2"/>
              <a:buChar char="Ø"/>
            </a:pPr>
            <a:endParaRPr lang="en-US" sz="2000" dirty="0">
              <a:solidFill>
                <a:srgbClr val="000099"/>
              </a:solidFill>
              <a:latin typeface="Bookman Old Style" pitchFamily="18" charset="0"/>
            </a:endParaRPr>
          </a:p>
        </p:txBody>
      </p:sp>
      <p:sp>
        <p:nvSpPr>
          <p:cNvPr id="7" name="Rectangle 6"/>
          <p:cNvSpPr/>
          <p:nvPr/>
        </p:nvSpPr>
        <p:spPr>
          <a:xfrm>
            <a:off x="0" y="0"/>
            <a:ext cx="419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t>CENSUS PLANNING</a:t>
            </a:r>
            <a:endParaRPr lang="ms-MY" sz="2800" b="1" dirty="0"/>
          </a:p>
        </p:txBody>
      </p:sp>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p:cNvSpPr>
          <p:nvPr>
            <p:ph type="body" idx="1"/>
          </p:nvPr>
        </p:nvSpPr>
        <p:spPr>
          <a:xfrm>
            <a:off x="304800" y="1447800"/>
            <a:ext cx="8229600" cy="5410200"/>
          </a:xfrm>
        </p:spPr>
        <p:txBody>
          <a:bodyPr/>
          <a:lstStyle/>
          <a:p>
            <a:pPr marL="542925" indent="-542925" eaLnBrk="1" hangingPunct="1">
              <a:lnSpc>
                <a:spcPct val="90000"/>
              </a:lnSpc>
              <a:spcAft>
                <a:spcPct val="20000"/>
              </a:spcAft>
              <a:buClr>
                <a:srgbClr val="0066FF"/>
              </a:buClr>
              <a:buFont typeface="Wingdings" pitchFamily="2" charset="2"/>
              <a:buChar char="¦"/>
            </a:pPr>
            <a:r>
              <a:rPr lang="en-US" b="1" u="sng" dirty="0" smtClean="0">
                <a:solidFill>
                  <a:srgbClr val="002060"/>
                </a:solidFill>
                <a:latin typeface="Arial" charset="0"/>
                <a:ea typeface="Arial Unicode MS" pitchFamily="34" charset="-128"/>
                <a:cs typeface="Arial Unicode MS" pitchFamily="34" charset="-128"/>
              </a:rPr>
              <a:t>Approach</a:t>
            </a:r>
          </a:p>
          <a:p>
            <a:pPr marL="1146175" lvl="1" indent="-423863" algn="just" eaLnBrk="1" hangingPunct="1">
              <a:lnSpc>
                <a:spcPct val="90000"/>
              </a:lnSpc>
              <a:spcAft>
                <a:spcPct val="20000"/>
              </a:spcAft>
              <a:buClr>
                <a:srgbClr val="CC3300"/>
              </a:buClr>
              <a:buSzPct val="100000"/>
              <a:buFont typeface="Wingdings" pitchFamily="2" charset="2"/>
              <a:buChar char="Ø"/>
            </a:pPr>
            <a:r>
              <a:rPr lang="en-US" sz="2000" dirty="0" smtClean="0">
                <a:solidFill>
                  <a:srgbClr val="002060"/>
                </a:solidFill>
                <a:latin typeface="Arial" charset="0"/>
                <a:ea typeface="Arial Unicode MS" pitchFamily="34" charset="-128"/>
                <a:cs typeface="Arial Unicode MS" pitchFamily="34" charset="-128"/>
              </a:rPr>
              <a:t>As in the 2000 Census, the </a:t>
            </a:r>
            <a:r>
              <a:rPr lang="en-US" sz="2000" b="1" i="1" dirty="0" smtClean="0">
                <a:solidFill>
                  <a:srgbClr val="002060"/>
                </a:solidFill>
                <a:latin typeface="Arial" charset="0"/>
                <a:ea typeface="Arial Unicode MS" pitchFamily="34" charset="-128"/>
                <a:cs typeface="Arial Unicode MS" pitchFamily="34" charset="-128"/>
              </a:rPr>
              <a:t>de jure  </a:t>
            </a:r>
            <a:r>
              <a:rPr lang="en-US" sz="2000" dirty="0" smtClean="0">
                <a:solidFill>
                  <a:srgbClr val="002060"/>
                </a:solidFill>
                <a:latin typeface="Arial" charset="0"/>
                <a:ea typeface="Arial Unicode MS" pitchFamily="34" charset="-128"/>
                <a:cs typeface="Arial Unicode MS" pitchFamily="34" charset="-128"/>
              </a:rPr>
              <a:t>approach was used in the 2010 Census whereby the population (citizens and non-citizens) residing in Malaysia are enumerated based on their </a:t>
            </a:r>
            <a:r>
              <a:rPr lang="en-US" sz="2000" u="sng" dirty="0" smtClean="0">
                <a:solidFill>
                  <a:srgbClr val="002060"/>
                </a:solidFill>
                <a:latin typeface="Arial" charset="0"/>
                <a:ea typeface="Arial Unicode MS" pitchFamily="34" charset="-128"/>
                <a:cs typeface="Arial Unicode MS" pitchFamily="34" charset="-128"/>
              </a:rPr>
              <a:t>usual place of residence </a:t>
            </a:r>
            <a:r>
              <a:rPr lang="en-US" sz="2000" dirty="0" smtClean="0">
                <a:solidFill>
                  <a:srgbClr val="002060"/>
                </a:solidFill>
                <a:latin typeface="Arial" charset="0"/>
                <a:ea typeface="Arial Unicode MS" pitchFamily="34" charset="-128"/>
                <a:cs typeface="Arial Unicode MS" pitchFamily="34" charset="-128"/>
              </a:rPr>
              <a:t>on the Census Day (6 July 2010)</a:t>
            </a:r>
          </a:p>
          <a:p>
            <a:pPr marL="1146175" lvl="1" indent="-423863" algn="just" eaLnBrk="1" hangingPunct="1">
              <a:lnSpc>
                <a:spcPct val="90000"/>
              </a:lnSpc>
              <a:spcAft>
                <a:spcPct val="20000"/>
              </a:spcAft>
              <a:buClr>
                <a:srgbClr val="CC3300"/>
              </a:buClr>
              <a:buSzPct val="100000"/>
              <a:buNone/>
            </a:pPr>
            <a:endParaRPr lang="en-US" sz="2400" dirty="0" smtClean="0">
              <a:solidFill>
                <a:srgbClr val="002060"/>
              </a:solidFill>
              <a:latin typeface="Arial" charset="0"/>
              <a:ea typeface="Arial Unicode MS" pitchFamily="34" charset="-128"/>
              <a:cs typeface="Arial Unicode MS" pitchFamily="34" charset="-128"/>
            </a:endParaRPr>
          </a:p>
          <a:p>
            <a:pPr marL="542925" indent="-542925" eaLnBrk="1" hangingPunct="1">
              <a:lnSpc>
                <a:spcPct val="90000"/>
              </a:lnSpc>
              <a:spcAft>
                <a:spcPct val="20000"/>
              </a:spcAft>
              <a:buClr>
                <a:srgbClr val="0066FF"/>
              </a:buClr>
              <a:buFont typeface="Wingdings" pitchFamily="2" charset="2"/>
              <a:buChar char="¦"/>
            </a:pPr>
            <a:r>
              <a:rPr lang="en-US" b="1" u="sng" dirty="0" smtClean="0">
                <a:solidFill>
                  <a:srgbClr val="002060"/>
                </a:solidFill>
                <a:latin typeface="Arial" charset="0"/>
                <a:ea typeface="Arial Unicode MS" pitchFamily="34" charset="-128"/>
                <a:cs typeface="Arial Unicode MS" pitchFamily="34" charset="-128"/>
              </a:rPr>
              <a:t>Enumeration Period</a:t>
            </a:r>
          </a:p>
          <a:p>
            <a:pPr marL="1146175" lvl="1" indent="-423863" algn="just" eaLnBrk="1" hangingPunct="1">
              <a:lnSpc>
                <a:spcPct val="90000"/>
              </a:lnSpc>
              <a:spcAft>
                <a:spcPct val="20000"/>
              </a:spcAft>
              <a:buClr>
                <a:srgbClr val="CC3300"/>
              </a:buClr>
              <a:buSzPct val="100000"/>
              <a:buFont typeface="Wingdings" pitchFamily="2" charset="2"/>
              <a:buChar char="Ø"/>
            </a:pPr>
            <a:r>
              <a:rPr lang="en-US" sz="2000" dirty="0" smtClean="0">
                <a:solidFill>
                  <a:srgbClr val="002060"/>
                </a:solidFill>
                <a:latin typeface="Arial" charset="0"/>
                <a:cs typeface="Arial" charset="0"/>
              </a:rPr>
              <a:t>The enumeration period was from 6 July to 22 August 2010.</a:t>
            </a:r>
          </a:p>
          <a:p>
            <a:pPr marL="1146175" lvl="1" indent="-423863" algn="just" eaLnBrk="1" hangingPunct="1">
              <a:lnSpc>
                <a:spcPct val="90000"/>
              </a:lnSpc>
              <a:spcAft>
                <a:spcPct val="20000"/>
              </a:spcAft>
              <a:buClr>
                <a:srgbClr val="CC3300"/>
              </a:buClr>
              <a:buSzPct val="100000"/>
              <a:buFont typeface="Wingdings" pitchFamily="2" charset="2"/>
              <a:buChar char="Ø"/>
            </a:pPr>
            <a:r>
              <a:rPr lang="en-US" sz="2000" dirty="0" smtClean="0">
                <a:solidFill>
                  <a:srgbClr val="002060"/>
                </a:solidFill>
                <a:latin typeface="Arial" charset="0"/>
                <a:cs typeface="Arial" charset="0"/>
              </a:rPr>
              <a:t>Due to constraint of budget, the enumeration period was lengthened to 6 weeks compared to the previous 4 censuses (2 weeks</a:t>
            </a:r>
            <a:r>
              <a:rPr lang="en-US" sz="2400" dirty="0" smtClean="0">
                <a:solidFill>
                  <a:srgbClr val="002060"/>
                </a:solidFill>
                <a:latin typeface="Arial" charset="0"/>
                <a:cs typeface="Arial" charset="0"/>
              </a:rPr>
              <a:t>)</a:t>
            </a:r>
            <a:endParaRPr lang="ms-MY" sz="2400" dirty="0" smtClean="0">
              <a:solidFill>
                <a:srgbClr val="002060"/>
              </a:solidFill>
            </a:endParaRPr>
          </a:p>
        </p:txBody>
      </p:sp>
      <p:sp>
        <p:nvSpPr>
          <p:cNvPr id="11267" name="Title 4"/>
          <p:cNvSpPr>
            <a:spLocks noGrp="1"/>
          </p:cNvSpPr>
          <p:nvPr>
            <p:ph type="title"/>
          </p:nvPr>
        </p:nvSpPr>
        <p:spPr>
          <a:xfrm>
            <a:off x="0" y="0"/>
            <a:ext cx="8229600" cy="685800"/>
          </a:xfrm>
        </p:spPr>
        <p:txBody>
          <a:bodyPr/>
          <a:lstStyle/>
          <a:p>
            <a:r>
              <a:rPr lang="en-US" b="1" dirty="0" smtClean="0"/>
              <a:t>Census Implementation</a:t>
            </a:r>
            <a:endParaRPr lang="ms-MY"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endParaRPr lang="en-US" smtClean="0"/>
          </a:p>
          <a:p>
            <a:pPr>
              <a:defRPr/>
            </a:pPr>
            <a:fld id="{8579EAB4-6763-43DC-91C6-A1CA852AEE21}" type="slidenum">
              <a:rPr lang="en-US" smtClean="0"/>
              <a:pPr>
                <a:defRPr/>
              </a:pPr>
              <a:t>8</a:t>
            </a:fld>
            <a:endParaRPr lang="en-US"/>
          </a:p>
        </p:txBody>
      </p:sp>
      <p:sp>
        <p:nvSpPr>
          <p:cNvPr id="3" name="Flowchart: Process 2"/>
          <p:cNvSpPr/>
          <p:nvPr/>
        </p:nvSpPr>
        <p:spPr bwMode="auto">
          <a:xfrm>
            <a:off x="381000" y="1371600"/>
            <a:ext cx="6705600" cy="1676400"/>
          </a:xfrm>
          <a:prstGeom prst="flowChartProcess">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sz="2000" b="1" dirty="0" smtClean="0">
                <a:solidFill>
                  <a:srgbClr val="000066"/>
                </a:solidFill>
                <a:latin typeface="Calibri" pitchFamily="34" charset="0"/>
                <a:cs typeface="Calibri" pitchFamily="34" charset="0"/>
              </a:rPr>
              <a:t>MULTI-MODAL:</a:t>
            </a:r>
          </a:p>
          <a:p>
            <a:pPr marL="444500" indent="-444500" eaLnBrk="0" hangingPunct="0">
              <a:buFont typeface="Arial" pitchFamily="34" charset="0"/>
              <a:buChar char="•"/>
              <a:defRPr/>
            </a:pPr>
            <a:r>
              <a:rPr lang="en-US" sz="1800" b="1" dirty="0" smtClean="0">
                <a:solidFill>
                  <a:srgbClr val="000066"/>
                </a:solidFill>
                <a:latin typeface="Calibri" pitchFamily="34" charset="0"/>
                <a:cs typeface="Calibri" pitchFamily="34" charset="0"/>
              </a:rPr>
              <a:t>FACE </a:t>
            </a:r>
            <a:r>
              <a:rPr lang="en-US" sz="1800" b="1" dirty="0">
                <a:solidFill>
                  <a:srgbClr val="000066"/>
                </a:solidFill>
                <a:latin typeface="Calibri" pitchFamily="34" charset="0"/>
                <a:cs typeface="Calibri" pitchFamily="34" charset="0"/>
              </a:rPr>
              <a:t>TO FACE INTERVIEW</a:t>
            </a:r>
          </a:p>
          <a:p>
            <a:pPr marL="360363" indent="-360363" eaLnBrk="0" hangingPunct="0">
              <a:buFont typeface="Arial" pitchFamily="34" charset="0"/>
              <a:buChar char="•"/>
              <a:defRPr/>
            </a:pPr>
            <a:r>
              <a:rPr lang="en-US" sz="1800" b="1" dirty="0">
                <a:solidFill>
                  <a:srgbClr val="000066"/>
                </a:solidFill>
                <a:latin typeface="Calibri" pitchFamily="34" charset="0"/>
                <a:cs typeface="Calibri" pitchFamily="34" charset="0"/>
              </a:rPr>
              <a:t> SELF ENUMERATION </a:t>
            </a:r>
            <a:r>
              <a:rPr lang="en-US" sz="1800" b="1" dirty="0" smtClean="0">
                <a:solidFill>
                  <a:srgbClr val="000066"/>
                </a:solidFill>
                <a:latin typeface="Calibri" pitchFamily="34" charset="0"/>
                <a:cs typeface="Calibri" pitchFamily="34" charset="0"/>
              </a:rPr>
              <a:t>:  </a:t>
            </a:r>
          </a:p>
          <a:p>
            <a:pPr marL="360363" indent="-244475" eaLnBrk="0" hangingPunct="0">
              <a:defRPr/>
            </a:pPr>
            <a:r>
              <a:rPr lang="en-US" sz="1800" b="1" dirty="0" smtClean="0">
                <a:solidFill>
                  <a:srgbClr val="000066"/>
                </a:solidFill>
                <a:latin typeface="Calibri" pitchFamily="34" charset="0"/>
                <a:cs typeface="Calibri" pitchFamily="34" charset="0"/>
              </a:rPr>
              <a:t>      -  HARD </a:t>
            </a:r>
            <a:r>
              <a:rPr lang="en-US" sz="1800" b="1" dirty="0">
                <a:solidFill>
                  <a:srgbClr val="000066"/>
                </a:solidFill>
                <a:latin typeface="Calibri" pitchFamily="34" charset="0"/>
                <a:cs typeface="Calibri" pitchFamily="34" charset="0"/>
              </a:rPr>
              <a:t>COPY FORM - DROP OFF PICK </a:t>
            </a:r>
            <a:r>
              <a:rPr lang="en-US" sz="1800" b="1" dirty="0" smtClean="0">
                <a:solidFill>
                  <a:srgbClr val="000066"/>
                </a:solidFill>
                <a:latin typeface="Calibri" pitchFamily="34" charset="0"/>
                <a:cs typeface="Calibri" pitchFamily="34" charset="0"/>
              </a:rPr>
              <a:t>UP</a:t>
            </a:r>
          </a:p>
          <a:p>
            <a:pPr marL="360363" indent="-244475" eaLnBrk="0" hangingPunct="0">
              <a:defRPr/>
            </a:pPr>
            <a:r>
              <a:rPr lang="en-US" sz="1800" b="1" dirty="0" smtClean="0">
                <a:solidFill>
                  <a:srgbClr val="000066"/>
                </a:solidFill>
                <a:latin typeface="Calibri" pitchFamily="34" charset="0"/>
                <a:cs typeface="Calibri" pitchFamily="34" charset="0"/>
              </a:rPr>
              <a:t>      -   </a:t>
            </a:r>
            <a:r>
              <a:rPr lang="en-US" sz="1800" b="1" dirty="0">
                <a:solidFill>
                  <a:srgbClr val="000066"/>
                </a:solidFill>
                <a:latin typeface="Calibri" pitchFamily="34" charset="0"/>
                <a:cs typeface="Calibri" pitchFamily="34" charset="0"/>
              </a:rPr>
              <a:t>ELECTRONIC FORM (ON LINE)  - </a:t>
            </a:r>
            <a:r>
              <a:rPr lang="en-US" sz="1800" b="1" dirty="0" smtClean="0">
                <a:solidFill>
                  <a:srgbClr val="000066"/>
                </a:solidFill>
                <a:latin typeface="Calibri" pitchFamily="34" charset="0"/>
                <a:cs typeface="Calibri" pitchFamily="34" charset="0"/>
              </a:rPr>
              <a:t>e- Census</a:t>
            </a:r>
            <a:endParaRPr lang="en-US" sz="1800" b="1" dirty="0">
              <a:solidFill>
                <a:srgbClr val="000066"/>
              </a:solidFill>
              <a:latin typeface="Calibri" pitchFamily="34" charset="0"/>
              <a:cs typeface="Calibri" pitchFamily="34" charset="0"/>
            </a:endParaRPr>
          </a:p>
          <a:p>
            <a:pPr marL="1260475" indent="-900113" eaLnBrk="0" hangingPunct="0">
              <a:defRPr/>
            </a:pPr>
            <a:endParaRPr lang="en-US" sz="2000" b="1" dirty="0">
              <a:solidFill>
                <a:srgbClr val="000066"/>
              </a:solidFill>
              <a:latin typeface="Calibri" pitchFamily="34" charset="0"/>
              <a:cs typeface="Calibri" pitchFamily="34" charset="0"/>
            </a:endParaRPr>
          </a:p>
          <a:p>
            <a:pPr marL="1260475" indent="-900113" eaLnBrk="0" hangingPunct="0">
              <a:defRPr/>
            </a:pPr>
            <a:endParaRPr lang="en-US" sz="2000" b="1" dirty="0">
              <a:solidFill>
                <a:srgbClr val="000066"/>
              </a:solidFill>
              <a:latin typeface="Calibri" pitchFamily="34" charset="0"/>
              <a:cs typeface="Calibri" pitchFamily="34" charset="0"/>
            </a:endParaRPr>
          </a:p>
        </p:txBody>
      </p:sp>
      <p:pic>
        <p:nvPicPr>
          <p:cNvPr id="4" name="Picture 2"/>
          <p:cNvPicPr>
            <a:picLocks noChangeAspect="1" noChangeArrowheads="1"/>
          </p:cNvPicPr>
          <p:nvPr/>
        </p:nvPicPr>
        <p:blipFill>
          <a:blip r:embed="rId4" cstate="print"/>
          <a:srcRect/>
          <a:stretch>
            <a:fillRect/>
          </a:stretch>
        </p:blipFill>
        <p:spPr bwMode="auto">
          <a:xfrm>
            <a:off x="721894" y="3581400"/>
            <a:ext cx="6898105" cy="3276600"/>
          </a:xfrm>
          <a:prstGeom prst="rect">
            <a:avLst/>
          </a:prstGeom>
          <a:noFill/>
          <a:ln w="9525">
            <a:noFill/>
            <a:miter lim="800000"/>
            <a:headEnd/>
            <a:tailEnd/>
          </a:ln>
        </p:spPr>
      </p:pic>
      <p:sp>
        <p:nvSpPr>
          <p:cNvPr id="5" name="Rectangle 4"/>
          <p:cNvSpPr>
            <a:spLocks noChangeArrowheads="1"/>
          </p:cNvSpPr>
          <p:nvPr/>
        </p:nvSpPr>
        <p:spPr bwMode="auto">
          <a:xfrm>
            <a:off x="2438400" y="3124200"/>
            <a:ext cx="3886200" cy="461963"/>
          </a:xfrm>
          <a:prstGeom prst="rect">
            <a:avLst/>
          </a:prstGeom>
          <a:solidFill>
            <a:schemeClr val="bg1"/>
          </a:solidFill>
          <a:ln w="9525">
            <a:noFill/>
            <a:miter lim="800000"/>
            <a:headEnd/>
            <a:tailEnd/>
          </a:ln>
        </p:spPr>
        <p:txBody>
          <a:bodyPr>
            <a:spAutoFit/>
          </a:bodyPr>
          <a:lstStyle/>
          <a:p>
            <a:r>
              <a:rPr lang="en-US" sz="2400" dirty="0">
                <a:latin typeface="Constantia" pitchFamily="18" charset="0"/>
              </a:rPr>
              <a:t>e-Census Main Menu</a:t>
            </a:r>
          </a:p>
        </p:txBody>
      </p:sp>
      <p:sp>
        <p:nvSpPr>
          <p:cNvPr id="6" name="Rectangle 5"/>
          <p:cNvSpPr/>
          <p:nvPr/>
        </p:nvSpPr>
        <p:spPr>
          <a:xfrm>
            <a:off x="1676400" y="838200"/>
            <a:ext cx="3980577" cy="424732"/>
          </a:xfrm>
          <a:prstGeom prst="rect">
            <a:avLst/>
          </a:prstGeom>
        </p:spPr>
        <p:txBody>
          <a:bodyPr wrap="none">
            <a:spAutoFit/>
          </a:bodyPr>
          <a:lstStyle/>
          <a:p>
            <a:pPr marL="542925" indent="-542925" eaLnBrk="1" fontAlgn="auto" hangingPunct="1">
              <a:lnSpc>
                <a:spcPct val="90000"/>
              </a:lnSpc>
              <a:spcAft>
                <a:spcPct val="20000"/>
              </a:spcAft>
              <a:buClr>
                <a:srgbClr val="0066FF"/>
              </a:buClr>
              <a:buFont typeface="Wingdings" pitchFamily="2" charset="2"/>
              <a:buChar char="¦"/>
              <a:defRPr/>
            </a:pPr>
            <a:r>
              <a:rPr lang="en-US" b="1" u="sng" dirty="0" smtClean="0">
                <a:solidFill>
                  <a:srgbClr val="000099"/>
                </a:solidFill>
                <a:latin typeface="Arial" pitchFamily="34" charset="0"/>
                <a:ea typeface="Arial Unicode MS" pitchFamily="34" charset="-128"/>
                <a:cs typeface="Arial Unicode MS" pitchFamily="34" charset="-128"/>
              </a:rPr>
              <a:t>Enumeration methods</a:t>
            </a:r>
            <a:endParaRPr lang="en-US" b="1" u="sng" dirty="0" smtClean="0">
              <a:solidFill>
                <a:srgbClr val="000099"/>
              </a:solidFill>
              <a:latin typeface="Arial" charset="0"/>
              <a:ea typeface="Arial Unicode MS" pitchFamily="34" charset="-128"/>
              <a:cs typeface="Arial Unicode MS" pitchFamily="34" charset="-128"/>
            </a:endParaRPr>
          </a:p>
        </p:txBody>
      </p:sp>
      <p:grpSp>
        <p:nvGrpSpPr>
          <p:cNvPr id="7" name="Group 7"/>
          <p:cNvGrpSpPr>
            <a:grpSpLocks/>
          </p:cNvGrpSpPr>
          <p:nvPr/>
        </p:nvGrpSpPr>
        <p:grpSpPr bwMode="auto">
          <a:xfrm>
            <a:off x="6934200" y="381000"/>
            <a:ext cx="1716088" cy="1600200"/>
            <a:chOff x="336" y="3552"/>
            <a:chExt cx="1225" cy="665"/>
          </a:xfrm>
        </p:grpSpPr>
        <p:grpSp>
          <p:nvGrpSpPr>
            <p:cNvPr id="8" name="Group 8"/>
            <p:cNvGrpSpPr>
              <a:grpSpLocks/>
            </p:cNvGrpSpPr>
            <p:nvPr/>
          </p:nvGrpSpPr>
          <p:grpSpPr bwMode="auto">
            <a:xfrm>
              <a:off x="336" y="3648"/>
              <a:ext cx="556" cy="569"/>
              <a:chOff x="2369" y="2747"/>
              <a:chExt cx="533" cy="525"/>
            </a:xfrm>
          </p:grpSpPr>
          <p:graphicFrame>
            <p:nvGraphicFramePr>
              <p:cNvPr id="10" name="Object 9"/>
              <p:cNvGraphicFramePr>
                <a:graphicFrameLocks noChangeAspect="1"/>
              </p:cNvGraphicFramePr>
              <p:nvPr/>
            </p:nvGraphicFramePr>
            <p:xfrm>
              <a:off x="2369" y="2747"/>
              <a:ext cx="299" cy="485"/>
            </p:xfrm>
            <a:graphic>
              <a:graphicData uri="http://schemas.openxmlformats.org/presentationml/2006/ole">
                <p:oleObj spid="_x0000_s1026" name="Clip" r:id="rId5" imgW="522720" imgH="953640" progId="">
                  <p:embed/>
                </p:oleObj>
              </a:graphicData>
            </a:graphic>
          </p:graphicFrame>
          <p:graphicFrame>
            <p:nvGraphicFramePr>
              <p:cNvPr id="11" name="Object 10"/>
              <p:cNvGraphicFramePr>
                <a:graphicFrameLocks noChangeAspect="1"/>
              </p:cNvGraphicFramePr>
              <p:nvPr/>
            </p:nvGraphicFramePr>
            <p:xfrm>
              <a:off x="2674" y="2778"/>
              <a:ext cx="228" cy="468"/>
            </p:xfrm>
            <a:graphic>
              <a:graphicData uri="http://schemas.openxmlformats.org/presentationml/2006/ole">
                <p:oleObj spid="_x0000_s1027" name="Clip" r:id="rId6" imgW="632160" imgH="1450800" progId="">
                  <p:embed/>
                </p:oleObj>
              </a:graphicData>
            </a:graphic>
          </p:graphicFrame>
          <p:graphicFrame>
            <p:nvGraphicFramePr>
              <p:cNvPr id="12" name="Object 11"/>
              <p:cNvGraphicFramePr>
                <a:graphicFrameLocks noChangeAspect="1"/>
              </p:cNvGraphicFramePr>
              <p:nvPr/>
            </p:nvGraphicFramePr>
            <p:xfrm>
              <a:off x="2544" y="2880"/>
              <a:ext cx="193" cy="392"/>
            </p:xfrm>
            <a:graphic>
              <a:graphicData uri="http://schemas.openxmlformats.org/presentationml/2006/ole">
                <p:oleObj spid="_x0000_s1028" name="Clip" r:id="rId7" imgW="607680" imgH="1377720" progId="">
                  <p:embed/>
                </p:oleObj>
              </a:graphicData>
            </a:graphic>
          </p:graphicFrame>
        </p:grpSp>
        <p:pic>
          <p:nvPicPr>
            <p:cNvPr id="9" name="Picture 12"/>
            <p:cNvPicPr>
              <a:picLocks noChangeAspect="1" noChangeArrowheads="1"/>
            </p:cNvPicPr>
            <p:nvPr/>
          </p:nvPicPr>
          <p:blipFill>
            <a:blip r:embed="rId8" cstate="print"/>
            <a:srcRect/>
            <a:stretch>
              <a:fillRect/>
            </a:stretch>
          </p:blipFill>
          <p:spPr bwMode="auto">
            <a:xfrm>
              <a:off x="884" y="3552"/>
              <a:ext cx="677" cy="663"/>
            </a:xfrm>
            <a:prstGeom prst="rect">
              <a:avLst/>
            </a:prstGeom>
            <a:noFill/>
            <a:ln w="9525">
              <a:noFill/>
              <a:miter lim="800000"/>
              <a:headEnd/>
              <a:tailEnd/>
            </a:ln>
            <a:effectLst/>
          </p:spPr>
        </p:pic>
      </p:grpSp>
      <p:sp>
        <p:nvSpPr>
          <p:cNvPr id="13" name="Title 4"/>
          <p:cNvSpPr txBox="1">
            <a:spLocks/>
          </p:cNvSpPr>
          <p:nvPr/>
        </p:nvSpPr>
        <p:spPr>
          <a:xfrm>
            <a:off x="0" y="0"/>
            <a:ext cx="8229600" cy="685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small" spc="0" normalizeH="0" baseline="0" noProof="0" dirty="0" smtClean="0">
                <a:ln>
                  <a:noFill/>
                </a:ln>
                <a:solidFill>
                  <a:schemeClr val="tx2"/>
                </a:solidFill>
                <a:effectLst/>
                <a:uLnTx/>
                <a:uFillTx/>
                <a:latin typeface="+mj-lt"/>
                <a:ea typeface="+mj-ea"/>
                <a:cs typeface="+mj-cs"/>
              </a:rPr>
              <a:t>Census Implementation – </a:t>
            </a:r>
            <a:r>
              <a:rPr kumimoji="0" lang="en-US" sz="2000" b="1" i="0" u="none" strike="noStrike" kern="1200" cap="small" spc="0" normalizeH="0" baseline="0" noProof="0" dirty="0" smtClean="0">
                <a:ln>
                  <a:noFill/>
                </a:ln>
                <a:solidFill>
                  <a:schemeClr val="tx2"/>
                </a:solidFill>
                <a:effectLst/>
                <a:uLnTx/>
                <a:uFillTx/>
                <a:latin typeface="+mj-lt"/>
                <a:ea typeface="+mj-ea"/>
                <a:cs typeface="+mj-cs"/>
              </a:rPr>
              <a:t>cont’d</a:t>
            </a:r>
            <a:endParaRPr kumimoji="0" lang="ms-MY" sz="2000" b="0" i="0" u="none" strike="noStrike" kern="1200" cap="small"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8229600" cy="533400"/>
          </a:xfrm>
        </p:spPr>
        <p:txBody>
          <a:bodyPr>
            <a:normAutofit fontScale="90000"/>
          </a:bodyPr>
          <a:lstStyle/>
          <a:p>
            <a:r>
              <a:rPr lang="en-US" b="1" dirty="0" smtClean="0"/>
              <a:t> </a:t>
            </a:r>
            <a:r>
              <a:rPr lang="en-US" b="1" dirty="0" smtClean="0">
                <a:solidFill>
                  <a:srgbClr val="002060"/>
                </a:solidFill>
              </a:rPr>
              <a:t>INOVATIONS</a:t>
            </a:r>
            <a:r>
              <a:rPr lang="en-US" sz="3100" b="1" dirty="0" smtClean="0">
                <a:solidFill>
                  <a:srgbClr val="000099"/>
                </a:solidFill>
              </a:rPr>
              <a:t> IN 2010 CENSUS TAKING </a:t>
            </a:r>
            <a:endParaRPr lang="ms-MY" sz="3100" b="1" dirty="0" smtClean="0">
              <a:solidFill>
                <a:srgbClr val="000099"/>
              </a:solidFill>
            </a:endParaRPr>
          </a:p>
        </p:txBody>
      </p:sp>
      <p:sp>
        <p:nvSpPr>
          <p:cNvPr id="14339" name="Content Placeholder 2"/>
          <p:cNvSpPr>
            <a:spLocks noGrp="1"/>
          </p:cNvSpPr>
          <p:nvPr>
            <p:ph idx="1"/>
          </p:nvPr>
        </p:nvSpPr>
        <p:spPr>
          <a:xfrm>
            <a:off x="228600" y="838200"/>
            <a:ext cx="8610600" cy="1905000"/>
          </a:xfrm>
        </p:spPr>
        <p:txBody>
          <a:bodyPr/>
          <a:lstStyle/>
          <a:p>
            <a:pPr>
              <a:buBlip>
                <a:blip r:embed="rId3"/>
              </a:buBlip>
            </a:pPr>
            <a:r>
              <a:rPr lang="en-US" b="1" dirty="0" smtClean="0">
                <a:latin typeface="Arial" charset="0"/>
                <a:ea typeface="Arial Unicode MS" pitchFamily="34" charset="-128"/>
                <a:cs typeface="Arial Unicode MS" pitchFamily="34" charset="-128"/>
              </a:rPr>
              <a:t>   </a:t>
            </a:r>
            <a:r>
              <a:rPr lang="en-US" b="1" u="sng" dirty="0" smtClean="0">
                <a:latin typeface="Arial" charset="0"/>
                <a:ea typeface="Arial Unicode MS" pitchFamily="34" charset="-128"/>
                <a:cs typeface="Arial Unicode MS" pitchFamily="34" charset="-128"/>
              </a:rPr>
              <a:t>Mapping</a:t>
            </a:r>
          </a:p>
          <a:p>
            <a:pPr marL="714375" lvl="1" indent="-447675" algn="just" eaLnBrk="1" hangingPunct="1">
              <a:lnSpc>
                <a:spcPct val="90000"/>
              </a:lnSpc>
              <a:spcAft>
                <a:spcPct val="20000"/>
              </a:spcAft>
              <a:buClr>
                <a:srgbClr val="CC3300"/>
              </a:buClr>
              <a:buSzPct val="100000"/>
              <a:buNone/>
            </a:pPr>
            <a:r>
              <a:rPr lang="en-US" dirty="0" smtClean="0">
                <a:latin typeface="Arial" charset="0"/>
                <a:ea typeface="Arial Unicode MS" pitchFamily="34" charset="-128"/>
                <a:cs typeface="Arial Unicode MS" pitchFamily="34" charset="-128"/>
              </a:rPr>
              <a:t>      </a:t>
            </a:r>
          </a:p>
          <a:p>
            <a:pPr marL="714375" lvl="1" indent="-447675" algn="just" eaLnBrk="1" hangingPunct="1">
              <a:lnSpc>
                <a:spcPct val="90000"/>
              </a:lnSpc>
              <a:spcAft>
                <a:spcPct val="20000"/>
              </a:spcAft>
              <a:buClr>
                <a:srgbClr val="CC3300"/>
              </a:buClr>
              <a:buSzPct val="100000"/>
              <a:buNone/>
            </a:pPr>
            <a:endParaRPr lang="en-US" dirty="0" smtClean="0">
              <a:latin typeface="Arial" charset="0"/>
              <a:ea typeface="Arial Unicode MS" pitchFamily="34" charset="-128"/>
              <a:cs typeface="Arial Unicode MS" pitchFamily="34" charset="-128"/>
            </a:endParaRPr>
          </a:p>
          <a:p>
            <a:pPr marL="714375" lvl="1" indent="-447675" algn="just" eaLnBrk="1" hangingPunct="1">
              <a:lnSpc>
                <a:spcPct val="90000"/>
              </a:lnSpc>
              <a:spcAft>
                <a:spcPct val="20000"/>
              </a:spcAft>
              <a:buClr>
                <a:srgbClr val="CC3300"/>
              </a:buClr>
              <a:buSzPct val="100000"/>
              <a:buNone/>
            </a:pPr>
            <a:endParaRPr lang="en-US" sz="2360" dirty="0" smtClean="0">
              <a:latin typeface="Arial" charset="0"/>
              <a:ea typeface="Arial Unicode MS" pitchFamily="34" charset="-128"/>
              <a:cs typeface="Arial Unicode MS" pitchFamily="34" charset="-128"/>
            </a:endParaRPr>
          </a:p>
          <a:p>
            <a:pPr marL="714375" lvl="1" indent="-447675" algn="just" eaLnBrk="1" hangingPunct="1">
              <a:lnSpc>
                <a:spcPct val="90000"/>
              </a:lnSpc>
              <a:spcAft>
                <a:spcPct val="20000"/>
              </a:spcAft>
              <a:buClr>
                <a:srgbClr val="CC3300"/>
              </a:buClr>
              <a:buSzPct val="100000"/>
              <a:buNone/>
            </a:pPr>
            <a:endParaRPr lang="en-US" dirty="0" smtClean="0">
              <a:latin typeface="Arial" charset="0"/>
              <a:ea typeface="Arial Unicode MS" pitchFamily="34" charset="-128"/>
              <a:cs typeface="Arial Unicode MS" pitchFamily="34" charset="-128"/>
            </a:endParaRPr>
          </a:p>
          <a:p>
            <a:pPr marL="714375" lvl="1" indent="-447675" algn="just" eaLnBrk="1" hangingPunct="1">
              <a:lnSpc>
                <a:spcPct val="90000"/>
              </a:lnSpc>
              <a:spcAft>
                <a:spcPct val="20000"/>
              </a:spcAft>
              <a:buClr>
                <a:srgbClr val="CC3300"/>
              </a:buClr>
              <a:buSzPct val="100000"/>
              <a:buNone/>
            </a:pPr>
            <a:endParaRPr lang="en-US" dirty="0" smtClean="0">
              <a:latin typeface="Arial" charset="0"/>
              <a:ea typeface="Arial Unicode MS" pitchFamily="34" charset="-128"/>
              <a:cs typeface="Arial Unicode MS" pitchFamily="34" charset="-128"/>
            </a:endParaRPr>
          </a:p>
          <a:p>
            <a:pPr marL="714375" lvl="1" indent="-447675" algn="just" eaLnBrk="1" hangingPunct="1">
              <a:lnSpc>
                <a:spcPct val="90000"/>
              </a:lnSpc>
              <a:spcAft>
                <a:spcPct val="20000"/>
              </a:spcAft>
              <a:buClr>
                <a:srgbClr val="CC3300"/>
              </a:buClr>
              <a:buSzPct val="100000"/>
              <a:buNone/>
            </a:pPr>
            <a:endParaRPr lang="en-US" dirty="0" smtClean="0">
              <a:latin typeface="Arial" charset="0"/>
              <a:ea typeface="Arial Unicode MS" pitchFamily="34" charset="-128"/>
              <a:cs typeface="Arial Unicode MS" pitchFamily="34" charset="-128"/>
            </a:endParaRPr>
          </a:p>
          <a:p>
            <a:pPr marL="341313" indent="0">
              <a:buNone/>
            </a:pPr>
            <a:endParaRPr lang="ms-MY" dirty="0" smtClean="0"/>
          </a:p>
        </p:txBody>
      </p:sp>
      <p:sp>
        <p:nvSpPr>
          <p:cNvPr id="14" name="Title 1"/>
          <p:cNvSpPr txBox="1">
            <a:spLocks/>
          </p:cNvSpPr>
          <p:nvPr/>
        </p:nvSpPr>
        <p:spPr>
          <a:xfrm>
            <a:off x="228600" y="1066800"/>
            <a:ext cx="2819400" cy="1143000"/>
          </a:xfrm>
          <a:prstGeom prst="rect">
            <a:avLst/>
          </a:prstGeom>
        </p:spPr>
        <p:txBody>
          <a:bodyPr/>
          <a:lstStyle/>
          <a:p>
            <a:pPr lvl="0">
              <a:defRPr/>
            </a:pPr>
            <a:endParaRPr kumimoji="0" lang="ms-MY" sz="2800" b="0" i="0" u="none" strike="noStrike" kern="1200" cap="small" spc="0" normalizeH="0" baseline="0" noProof="0" dirty="0">
              <a:ln>
                <a:noFill/>
              </a:ln>
              <a:solidFill>
                <a:schemeClr val="tx2"/>
              </a:solidFill>
              <a:effectLst/>
              <a:uLnTx/>
              <a:uFillTx/>
              <a:latin typeface="Arial" pitchFamily="34" charset="0"/>
              <a:ea typeface="+mj-ea"/>
              <a:cs typeface="Arial" pitchFamily="34" charset="0"/>
            </a:endParaRPr>
          </a:p>
        </p:txBody>
      </p:sp>
      <p:pic>
        <p:nvPicPr>
          <p:cNvPr id="15" name="Picture 14"/>
          <p:cNvPicPr>
            <a:picLocks noChangeAspect="1" noChangeArrowheads="1"/>
          </p:cNvPicPr>
          <p:nvPr/>
        </p:nvPicPr>
        <p:blipFill>
          <a:blip r:embed="rId4" cstate="print"/>
          <a:srcRect/>
          <a:stretch>
            <a:fillRect/>
          </a:stretch>
        </p:blipFill>
        <p:spPr bwMode="auto">
          <a:xfrm>
            <a:off x="3962400" y="1371600"/>
            <a:ext cx="4572000" cy="3048000"/>
          </a:xfrm>
          <a:prstGeom prst="rect">
            <a:avLst/>
          </a:prstGeom>
          <a:noFill/>
          <a:ln w="9525">
            <a:noFill/>
            <a:miter lim="800000"/>
            <a:headEnd/>
            <a:tailEnd/>
          </a:ln>
        </p:spPr>
      </p:pic>
      <p:sp>
        <p:nvSpPr>
          <p:cNvPr id="19" name="Rectangle 18"/>
          <p:cNvSpPr/>
          <p:nvPr/>
        </p:nvSpPr>
        <p:spPr>
          <a:xfrm>
            <a:off x="228600" y="1905000"/>
            <a:ext cx="3733800" cy="1752600"/>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Arial" charset="0"/>
                <a:ea typeface="Arial Unicode MS" pitchFamily="34" charset="-128"/>
                <a:cs typeface="Arial Unicode MS" pitchFamily="34" charset="-128"/>
              </a:rPr>
              <a:t>Digital Maps – </a:t>
            </a:r>
          </a:p>
          <a:p>
            <a:endParaRPr lang="en-US" sz="2000" b="1" dirty="0" smtClean="0">
              <a:solidFill>
                <a:schemeClr val="tx1"/>
              </a:solidFill>
              <a:latin typeface="Arial" charset="0"/>
              <a:ea typeface="Arial Unicode MS" pitchFamily="34" charset="-128"/>
              <a:cs typeface="Arial Unicode MS" pitchFamily="34" charset="-128"/>
            </a:endParaRPr>
          </a:p>
          <a:p>
            <a:r>
              <a:rPr lang="en-US" sz="2000" b="1" dirty="0" smtClean="0">
                <a:solidFill>
                  <a:schemeClr val="tx1"/>
                </a:solidFill>
                <a:latin typeface="Arial" charset="0"/>
                <a:ea typeface="Arial Unicode MS" pitchFamily="34" charset="-128"/>
                <a:cs typeface="Arial Unicode MS" pitchFamily="34" charset="-128"/>
              </a:rPr>
              <a:t>Enhancement of GIS system - </a:t>
            </a:r>
            <a:r>
              <a:rPr lang="en-US" sz="1800" b="1" dirty="0" smtClean="0">
                <a:solidFill>
                  <a:schemeClr val="tx1"/>
                </a:solidFill>
                <a:latin typeface="Arial" charset="0"/>
                <a:ea typeface="Arial Unicode MS" pitchFamily="34" charset="-128"/>
                <a:cs typeface="Arial Unicode MS" pitchFamily="34" charset="-128"/>
              </a:rPr>
              <a:t>expanded from Head Office to State. </a:t>
            </a:r>
            <a:endParaRPr lang="en-US" sz="1800" b="1" dirty="0">
              <a:solidFill>
                <a:schemeClr val="tx1"/>
              </a:solidFill>
            </a:endParaRPr>
          </a:p>
        </p:txBody>
      </p:sp>
      <p:sp>
        <p:nvSpPr>
          <p:cNvPr id="20" name="Rectangle 19"/>
          <p:cNvSpPr/>
          <p:nvPr/>
        </p:nvSpPr>
        <p:spPr>
          <a:xfrm>
            <a:off x="4419600" y="4953000"/>
            <a:ext cx="3505200" cy="1200329"/>
          </a:xfrm>
          <a:prstGeom prst="rect">
            <a:avLst/>
          </a:prstGeom>
          <a:blipFill>
            <a:blip r:embed="rId5" cstate="print"/>
            <a:tile tx="0" ty="0" sx="100000" sy="100000" flip="none" algn="tl"/>
          </a:blipFill>
        </p:spPr>
        <p:txBody>
          <a:bodyPr wrap="square">
            <a:spAutoFit/>
          </a:bodyPr>
          <a:lstStyle/>
          <a:p>
            <a:pPr>
              <a:defRPr/>
            </a:pPr>
            <a:endParaRPr lang="en-US" b="1" dirty="0" smtClean="0">
              <a:solidFill>
                <a:schemeClr val="bg1"/>
              </a:solidFill>
              <a:latin typeface="Calibri" pitchFamily="34" charset="0"/>
            </a:endParaRPr>
          </a:p>
          <a:p>
            <a:pPr>
              <a:defRPr/>
            </a:pPr>
            <a:r>
              <a:rPr lang="en-US" b="1" dirty="0" smtClean="0">
                <a:latin typeface="Calibri" pitchFamily="34" charset="0"/>
              </a:rPr>
              <a:t>USER’S NEEDS ARE MET</a:t>
            </a:r>
            <a:endParaRPr lang="ms-MY" b="1" dirty="0" smtClean="0">
              <a:latin typeface="Calibri" pitchFamily="34" charset="0"/>
            </a:endParaRPr>
          </a:p>
          <a:p>
            <a:pPr>
              <a:defRPr/>
            </a:pPr>
            <a:endParaRPr lang="ms-MY" b="1" dirty="0">
              <a:latin typeface="Calibri" pitchFamily="34" charset="0"/>
            </a:endParaRPr>
          </a:p>
        </p:txBody>
      </p:sp>
      <p:sp>
        <p:nvSpPr>
          <p:cNvPr id="22" name="Rectangle 21"/>
          <p:cNvSpPr/>
          <p:nvPr/>
        </p:nvSpPr>
        <p:spPr>
          <a:xfrm>
            <a:off x="381000" y="4724400"/>
            <a:ext cx="3886200" cy="1752600"/>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rgbClr val="000000"/>
              </a:solidFill>
              <a:latin typeface="Calibri" pitchFamily="34" charset="0"/>
            </a:endParaRPr>
          </a:p>
          <a:p>
            <a:r>
              <a:rPr lang="en-US" b="1" dirty="0" smtClean="0">
                <a:solidFill>
                  <a:schemeClr val="tx1"/>
                </a:solidFill>
                <a:latin typeface="Calibri" pitchFamily="34" charset="0"/>
              </a:rPr>
              <a:t>THE USE OF GIS  HAS ADDED VALUE  TO DOSM  PRODUCTS</a:t>
            </a:r>
          </a:p>
          <a:p>
            <a:r>
              <a:rPr lang="en-US" b="1" dirty="0" smtClean="0">
                <a:solidFill>
                  <a:schemeClr val="tx1"/>
                </a:solidFill>
                <a:latin typeface="Calibri" pitchFamily="34" charset="0"/>
              </a:rPr>
              <a:t>(small area statistics)</a:t>
            </a:r>
            <a:endParaRPr lang="en-US" dirty="0"/>
          </a:p>
        </p:txBody>
      </p:sp>
      <p:sp>
        <p:nvSpPr>
          <p:cNvPr id="23" name="Down Arrow 22"/>
          <p:cNvSpPr/>
          <p:nvPr/>
        </p:nvSpPr>
        <p:spPr>
          <a:xfrm rot="16200000">
            <a:off x="4114800" y="54102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Oriel</Template>
  <TotalTime>5378</TotalTime>
  <Words>1151</Words>
  <Application>Microsoft Office PowerPoint</Application>
  <PresentationFormat>On-screen Show (4:3)</PresentationFormat>
  <Paragraphs>238</Paragraphs>
  <Slides>18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Oriel</vt:lpstr>
      <vt:lpstr>Clip</vt:lpstr>
      <vt:lpstr>             United Nations Expert Group Meeting</vt:lpstr>
      <vt:lpstr>Slide 2</vt:lpstr>
      <vt:lpstr>Slide 3</vt:lpstr>
      <vt:lpstr>Slide 4</vt:lpstr>
      <vt:lpstr>Slide 5</vt:lpstr>
      <vt:lpstr>Slide 6</vt:lpstr>
      <vt:lpstr>Census Implementation</vt:lpstr>
      <vt:lpstr>Slide 8</vt:lpstr>
      <vt:lpstr> INOVATIONS IN 2010 CENSUS TAKING </vt:lpstr>
      <vt:lpstr> INOVATIONS IN 2010 CENSUS TAKING-cont’d</vt:lpstr>
      <vt:lpstr> INOVATIONS IN 2010 CENSUS TAKING-con’t</vt:lpstr>
      <vt:lpstr>Slide 12</vt:lpstr>
      <vt:lpstr>Slide 13</vt:lpstr>
      <vt:lpstr>Slide 14</vt:lpstr>
      <vt:lpstr>Slide 15</vt:lpstr>
      <vt:lpstr>Slide 16</vt:lpstr>
      <vt:lpstr>Slide 17</vt:lpstr>
      <vt:lpstr>Thank You (Terima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Jabatan Perangkan Malaysia</dc:creator>
  <cp:lastModifiedBy>stats</cp:lastModifiedBy>
  <cp:revision>340</cp:revision>
  <cp:lastPrinted>2001-03-24T05:12:33Z</cp:lastPrinted>
  <dcterms:created xsi:type="dcterms:W3CDTF">1999-06-09T07:03:53Z</dcterms:created>
  <dcterms:modified xsi:type="dcterms:W3CDTF">2013-10-30T05:49:47Z</dcterms:modified>
</cp:coreProperties>
</file>