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256" r:id="rId2"/>
    <p:sldId id="295" r:id="rId3"/>
    <p:sldId id="284" r:id="rId4"/>
    <p:sldId id="300" r:id="rId5"/>
    <p:sldId id="286" r:id="rId6"/>
    <p:sldId id="287" r:id="rId7"/>
    <p:sldId id="297" r:id="rId8"/>
    <p:sldId id="290" r:id="rId9"/>
    <p:sldId id="296" r:id="rId10"/>
    <p:sldId id="298" r:id="rId11"/>
    <p:sldId id="291" r:id="rId12"/>
    <p:sldId id="292" r:id="rId13"/>
    <p:sldId id="293" r:id="rId14"/>
    <p:sldId id="302" r:id="rId15"/>
  </p:sldIdLst>
  <p:sldSz cx="9144000" cy="6858000" type="screen4x3"/>
  <p:notesSz cx="6797675" cy="9926638"/>
  <p:defaultTextStyle>
    <a:defPPr>
      <a:defRPr lang="it-IT"/>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nlio MC. Calzaroni" initia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00"/>
    <a:srgbClr val="CCFFFF"/>
    <a:srgbClr val="CCECFF"/>
    <a:srgbClr val="DDDDDD"/>
    <a:srgbClr val="99CCFF"/>
    <a:srgbClr val="66CCFF"/>
    <a:srgbClr val="C0C0C0"/>
    <a:srgbClr val="7F142A"/>
  </p:clrMru>
</p:presentationPr>
</file>

<file path=ppt/tableStyles.xml><?xml version="1.0" encoding="utf-8"?>
<a:tblStyleLst xmlns:a="http://schemas.openxmlformats.org/drawingml/2006/main" def="{5C22544A-7EE6-4342-B048-85BDC9FD1C3A}">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748" autoAdjust="0"/>
  </p:normalViewPr>
  <p:slideViewPr>
    <p:cSldViewPr snapToGrid="0" snapToObjects="1">
      <p:cViewPr>
        <p:scale>
          <a:sx n="100" d="100"/>
          <a:sy n="100" d="100"/>
        </p:scale>
        <p:origin x="-702" y="360"/>
      </p:cViewPr>
      <p:guideLst>
        <p:guide orient="horz" pos="1354"/>
        <p:guide pos="5759"/>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2944813" cy="495300"/>
          </a:xfrm>
          <a:prstGeom prst="rect">
            <a:avLst/>
          </a:prstGeom>
          <a:noFill/>
          <a:ln w="9525">
            <a:noFill/>
            <a:miter lim="800000"/>
            <a:headEnd/>
            <a:tailEnd/>
          </a:ln>
          <a:effectLst/>
        </p:spPr>
        <p:txBody>
          <a:bodyPr vert="horz" wrap="square" lIns="92738" tIns="46369" rIns="92738" bIns="46369" numCol="1" anchor="t" anchorCtr="0" compatLnSpc="1">
            <a:prstTxWarp prst="textNoShape">
              <a:avLst/>
            </a:prstTxWarp>
          </a:bodyPr>
          <a:lstStyle>
            <a:lvl1pPr>
              <a:defRPr sz="1200">
                <a:cs typeface="+mn-cs"/>
              </a:defRPr>
            </a:lvl1pPr>
          </a:lstStyle>
          <a:p>
            <a:pPr>
              <a:defRPr/>
            </a:pPr>
            <a:endParaRPr lang="en-GB"/>
          </a:p>
        </p:txBody>
      </p:sp>
      <p:sp>
        <p:nvSpPr>
          <p:cNvPr id="70659" name="Rectangle 3"/>
          <p:cNvSpPr>
            <a:spLocks noGrp="1" noChangeArrowheads="1"/>
          </p:cNvSpPr>
          <p:nvPr>
            <p:ph type="dt" sz="quarter" idx="1"/>
          </p:nvPr>
        </p:nvSpPr>
        <p:spPr bwMode="auto">
          <a:xfrm>
            <a:off x="3851275" y="0"/>
            <a:ext cx="2944813" cy="495300"/>
          </a:xfrm>
          <a:prstGeom prst="rect">
            <a:avLst/>
          </a:prstGeom>
          <a:noFill/>
          <a:ln w="9525">
            <a:noFill/>
            <a:miter lim="800000"/>
            <a:headEnd/>
            <a:tailEnd/>
          </a:ln>
          <a:effectLst/>
        </p:spPr>
        <p:txBody>
          <a:bodyPr vert="horz" wrap="square" lIns="92738" tIns="46369" rIns="92738" bIns="46369" numCol="1" anchor="t" anchorCtr="0" compatLnSpc="1">
            <a:prstTxWarp prst="textNoShape">
              <a:avLst/>
            </a:prstTxWarp>
          </a:bodyPr>
          <a:lstStyle>
            <a:lvl1pPr algn="r">
              <a:defRPr sz="1200">
                <a:cs typeface="+mn-cs"/>
              </a:defRPr>
            </a:lvl1pPr>
          </a:lstStyle>
          <a:p>
            <a:pPr>
              <a:defRPr/>
            </a:pPr>
            <a:fld id="{FC29EB2B-0001-41EF-BF05-41E0A886A794}" type="datetimeFigureOut">
              <a:rPr lang="en-GB"/>
              <a:pPr>
                <a:defRPr/>
              </a:pPr>
              <a:t>21/10/2013</a:t>
            </a:fld>
            <a:endParaRPr lang="en-GB"/>
          </a:p>
        </p:txBody>
      </p:sp>
      <p:sp>
        <p:nvSpPr>
          <p:cNvPr id="70660" name="Rectangle 4"/>
          <p:cNvSpPr>
            <a:spLocks noGrp="1" noChangeArrowheads="1"/>
          </p:cNvSpPr>
          <p:nvPr>
            <p:ph type="ftr" sz="quarter" idx="2"/>
          </p:nvPr>
        </p:nvSpPr>
        <p:spPr bwMode="auto">
          <a:xfrm>
            <a:off x="0" y="9429750"/>
            <a:ext cx="2944813" cy="495300"/>
          </a:xfrm>
          <a:prstGeom prst="rect">
            <a:avLst/>
          </a:prstGeom>
          <a:noFill/>
          <a:ln w="9525">
            <a:noFill/>
            <a:miter lim="800000"/>
            <a:headEnd/>
            <a:tailEnd/>
          </a:ln>
          <a:effectLst/>
        </p:spPr>
        <p:txBody>
          <a:bodyPr vert="horz" wrap="square" lIns="92738" tIns="46369" rIns="92738" bIns="46369" numCol="1" anchor="b" anchorCtr="0" compatLnSpc="1">
            <a:prstTxWarp prst="textNoShape">
              <a:avLst/>
            </a:prstTxWarp>
          </a:bodyPr>
          <a:lstStyle>
            <a:lvl1pPr>
              <a:defRPr sz="1200">
                <a:cs typeface="+mn-cs"/>
              </a:defRPr>
            </a:lvl1pPr>
          </a:lstStyle>
          <a:p>
            <a:pPr>
              <a:defRPr/>
            </a:pPr>
            <a:endParaRPr lang="en-GB"/>
          </a:p>
        </p:txBody>
      </p:sp>
      <p:sp>
        <p:nvSpPr>
          <p:cNvPr id="70661" name="Rectangle 5"/>
          <p:cNvSpPr>
            <a:spLocks noGrp="1" noChangeArrowheads="1"/>
          </p:cNvSpPr>
          <p:nvPr>
            <p:ph type="sldNum" sz="quarter" idx="3"/>
          </p:nvPr>
        </p:nvSpPr>
        <p:spPr bwMode="auto">
          <a:xfrm>
            <a:off x="3851275" y="9429750"/>
            <a:ext cx="2944813" cy="495300"/>
          </a:xfrm>
          <a:prstGeom prst="rect">
            <a:avLst/>
          </a:prstGeom>
          <a:noFill/>
          <a:ln w="9525">
            <a:noFill/>
            <a:miter lim="800000"/>
            <a:headEnd/>
            <a:tailEnd/>
          </a:ln>
          <a:effectLst/>
        </p:spPr>
        <p:txBody>
          <a:bodyPr vert="horz" wrap="square" lIns="92738" tIns="46369" rIns="92738" bIns="46369" numCol="1" anchor="b" anchorCtr="0" compatLnSpc="1">
            <a:prstTxWarp prst="textNoShape">
              <a:avLst/>
            </a:prstTxWarp>
          </a:bodyPr>
          <a:lstStyle>
            <a:lvl1pPr algn="r">
              <a:defRPr sz="1200">
                <a:cs typeface="+mn-cs"/>
              </a:defRPr>
            </a:lvl1pPr>
          </a:lstStyle>
          <a:p>
            <a:pPr>
              <a:defRPr/>
            </a:pPr>
            <a:fld id="{8D05A726-E110-42B9-BF4C-64E1B156F1A2}"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44813" cy="495300"/>
          </a:xfrm>
          <a:prstGeom prst="rect">
            <a:avLst/>
          </a:prstGeom>
          <a:noFill/>
          <a:ln w="9525">
            <a:noFill/>
            <a:miter lim="800000"/>
            <a:headEnd/>
            <a:tailEnd/>
          </a:ln>
          <a:effectLst/>
        </p:spPr>
        <p:txBody>
          <a:bodyPr vert="horz" wrap="square" lIns="92738" tIns="46369" rIns="92738" bIns="46369" numCol="1" anchor="t" anchorCtr="0" compatLnSpc="1">
            <a:prstTxWarp prst="textNoShape">
              <a:avLst/>
            </a:prstTxWarp>
          </a:bodyPr>
          <a:lstStyle>
            <a:lvl1pPr>
              <a:defRPr sz="1200">
                <a:cs typeface="+mn-cs"/>
              </a:defRPr>
            </a:lvl1pPr>
          </a:lstStyle>
          <a:p>
            <a:pPr>
              <a:defRPr/>
            </a:pPr>
            <a:endParaRPr lang="en-GB"/>
          </a:p>
        </p:txBody>
      </p:sp>
      <p:sp>
        <p:nvSpPr>
          <p:cNvPr id="40963" name="Rectangle 3"/>
          <p:cNvSpPr>
            <a:spLocks noGrp="1" noChangeArrowheads="1"/>
          </p:cNvSpPr>
          <p:nvPr>
            <p:ph type="dt" idx="1"/>
          </p:nvPr>
        </p:nvSpPr>
        <p:spPr bwMode="auto">
          <a:xfrm>
            <a:off x="3851275" y="0"/>
            <a:ext cx="2944813" cy="495300"/>
          </a:xfrm>
          <a:prstGeom prst="rect">
            <a:avLst/>
          </a:prstGeom>
          <a:noFill/>
          <a:ln w="9525">
            <a:noFill/>
            <a:miter lim="800000"/>
            <a:headEnd/>
            <a:tailEnd/>
          </a:ln>
          <a:effectLst/>
        </p:spPr>
        <p:txBody>
          <a:bodyPr vert="horz" wrap="square" lIns="92738" tIns="46369" rIns="92738" bIns="46369" numCol="1" anchor="t" anchorCtr="0" compatLnSpc="1">
            <a:prstTxWarp prst="textNoShape">
              <a:avLst/>
            </a:prstTxWarp>
          </a:bodyPr>
          <a:lstStyle>
            <a:lvl1pPr algn="r">
              <a:defRPr sz="1200">
                <a:cs typeface="+mn-cs"/>
              </a:defRPr>
            </a:lvl1pPr>
          </a:lstStyle>
          <a:p>
            <a:pPr>
              <a:defRPr/>
            </a:pPr>
            <a:fld id="{F2F44537-CD72-4A65-BBC9-C363E8EBE281}" type="datetimeFigureOut">
              <a:rPr lang="en-GB"/>
              <a:pPr>
                <a:defRPr/>
              </a:pPr>
              <a:t>21/10/2013</a:t>
            </a:fld>
            <a:endParaRPr lang="en-GB"/>
          </a:p>
        </p:txBody>
      </p:sp>
      <p:sp>
        <p:nvSpPr>
          <p:cNvPr id="1638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40965"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2738" tIns="46369" rIns="92738" bIns="46369" numCol="1" anchor="t" anchorCtr="0" compatLnSpc="1">
            <a:prstTxWarp prst="textNoShape">
              <a:avLst/>
            </a:prstTxWarp>
          </a:bodyPr>
          <a:lstStyle/>
          <a:p>
            <a:pPr lvl="0"/>
            <a:r>
              <a:rPr lang="en-GB" noProof="0" smtClean="0"/>
              <a:t>Fare clic per modificare gli stili del testo dello schema</a:t>
            </a:r>
          </a:p>
          <a:p>
            <a:pPr lvl="1"/>
            <a:r>
              <a:rPr lang="en-GB" noProof="0" smtClean="0"/>
              <a:t>Secondo livello</a:t>
            </a:r>
          </a:p>
          <a:p>
            <a:pPr lvl="2"/>
            <a:r>
              <a:rPr lang="en-GB" noProof="0" smtClean="0"/>
              <a:t>Terzo livello</a:t>
            </a:r>
          </a:p>
          <a:p>
            <a:pPr lvl="3"/>
            <a:r>
              <a:rPr lang="en-GB" noProof="0" smtClean="0"/>
              <a:t>Quarto livello</a:t>
            </a:r>
          </a:p>
          <a:p>
            <a:pPr lvl="4"/>
            <a:r>
              <a:rPr lang="en-GB" noProof="0" smtClean="0"/>
              <a:t>Quinto livello</a:t>
            </a:r>
          </a:p>
        </p:txBody>
      </p:sp>
      <p:sp>
        <p:nvSpPr>
          <p:cNvPr id="40966" name="Rectangle 6"/>
          <p:cNvSpPr>
            <a:spLocks noGrp="1" noChangeArrowheads="1"/>
          </p:cNvSpPr>
          <p:nvPr>
            <p:ph type="ftr" sz="quarter" idx="4"/>
          </p:nvPr>
        </p:nvSpPr>
        <p:spPr bwMode="auto">
          <a:xfrm>
            <a:off x="0" y="9429750"/>
            <a:ext cx="2944813" cy="495300"/>
          </a:xfrm>
          <a:prstGeom prst="rect">
            <a:avLst/>
          </a:prstGeom>
          <a:noFill/>
          <a:ln w="9525">
            <a:noFill/>
            <a:miter lim="800000"/>
            <a:headEnd/>
            <a:tailEnd/>
          </a:ln>
          <a:effectLst/>
        </p:spPr>
        <p:txBody>
          <a:bodyPr vert="horz" wrap="square" lIns="92738" tIns="46369" rIns="92738" bIns="46369" numCol="1" anchor="b" anchorCtr="0" compatLnSpc="1">
            <a:prstTxWarp prst="textNoShape">
              <a:avLst/>
            </a:prstTxWarp>
          </a:bodyPr>
          <a:lstStyle>
            <a:lvl1pPr>
              <a:defRPr sz="1200">
                <a:cs typeface="+mn-cs"/>
              </a:defRPr>
            </a:lvl1pPr>
          </a:lstStyle>
          <a:p>
            <a:pPr>
              <a:defRPr/>
            </a:pPr>
            <a:endParaRPr lang="en-GB"/>
          </a:p>
        </p:txBody>
      </p:sp>
      <p:sp>
        <p:nvSpPr>
          <p:cNvPr id="40967" name="Rectangle 7"/>
          <p:cNvSpPr>
            <a:spLocks noGrp="1" noChangeArrowheads="1"/>
          </p:cNvSpPr>
          <p:nvPr>
            <p:ph type="sldNum" sz="quarter" idx="5"/>
          </p:nvPr>
        </p:nvSpPr>
        <p:spPr bwMode="auto">
          <a:xfrm>
            <a:off x="3851275" y="9429750"/>
            <a:ext cx="2944813" cy="495300"/>
          </a:xfrm>
          <a:prstGeom prst="rect">
            <a:avLst/>
          </a:prstGeom>
          <a:noFill/>
          <a:ln w="9525">
            <a:noFill/>
            <a:miter lim="800000"/>
            <a:headEnd/>
            <a:tailEnd/>
          </a:ln>
          <a:effectLst/>
        </p:spPr>
        <p:txBody>
          <a:bodyPr vert="horz" wrap="square" lIns="92738" tIns="46369" rIns="92738" bIns="46369" numCol="1" anchor="b" anchorCtr="0" compatLnSpc="1">
            <a:prstTxWarp prst="textNoShape">
              <a:avLst/>
            </a:prstTxWarp>
          </a:bodyPr>
          <a:lstStyle>
            <a:lvl1pPr algn="r">
              <a:defRPr sz="1200">
                <a:cs typeface="+mn-cs"/>
              </a:defRPr>
            </a:lvl1pPr>
          </a:lstStyle>
          <a:p>
            <a:pPr>
              <a:defRPr/>
            </a:pPr>
            <a:fld id="{0EBBB424-49AC-4CAD-91CF-21A72F2D0205}"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egnaposto immagine diapositiva 1"/>
          <p:cNvSpPr>
            <a:spLocks noGrp="1" noRot="1" noChangeAspect="1"/>
          </p:cNvSpPr>
          <p:nvPr>
            <p:ph type="sldImg"/>
          </p:nvPr>
        </p:nvSpPr>
        <p:spPr>
          <a:ln/>
        </p:spPr>
      </p:sp>
      <p:sp>
        <p:nvSpPr>
          <p:cNvPr id="3" name="Segnaposto note 2"/>
          <p:cNvSpPr>
            <a:spLocks noGrp="1"/>
          </p:cNvSpPr>
          <p:nvPr>
            <p:ph type="body" idx="1"/>
          </p:nvPr>
        </p:nvSpPr>
        <p:spPr/>
        <p:txBody>
          <a:bodyPr/>
          <a:lstStyle/>
          <a:p>
            <a:endParaRPr lang="it-IT" smtClean="0"/>
          </a:p>
          <a:p>
            <a:r>
              <a:rPr lang="it-IT" smtClean="0"/>
              <a:t>3 pillars of the digital future of the Country are laid down in a Law of late 2012 </a:t>
            </a:r>
          </a:p>
          <a:p>
            <a:endParaRPr lang="it-IT" smtClean="0"/>
          </a:p>
          <a:p>
            <a:pPr>
              <a:buFont typeface="Calibri" pitchFamily="34" charset="0"/>
              <a:buAutoNum type="arabicPeriod"/>
            </a:pPr>
            <a:r>
              <a:rPr lang="it-IT" smtClean="0"/>
              <a:t>ANPR will be the unique National Population Register in which the MPR-Municipal Population Registers (Anagrafi) will be integrated</a:t>
            </a:r>
          </a:p>
          <a:p>
            <a:pPr>
              <a:buFont typeface="Calibri" pitchFamily="34" charset="0"/>
              <a:buAutoNum type="arabicPeriod"/>
            </a:pPr>
            <a:r>
              <a:rPr lang="it-IT" smtClean="0"/>
              <a:t>Permanente Census</a:t>
            </a:r>
          </a:p>
          <a:p>
            <a:pPr>
              <a:buFont typeface="Calibri" pitchFamily="34" charset="0"/>
              <a:buAutoNum type="arabicPeriod"/>
            </a:pPr>
            <a:r>
              <a:rPr lang="it-IT" smtClean="0"/>
              <a:t>ANNCSU will be the National Register of house numbers, streets. Each house number is geocoded to the areas of the census digital mapping made by Istat</a:t>
            </a:r>
          </a:p>
          <a:p>
            <a:endParaRPr lang="it-IT" smtClean="0"/>
          </a:p>
          <a:p>
            <a:r>
              <a:rPr lang="en-US" smtClean="0"/>
              <a:t>To produce small area data from the population register the integration of these three pillars is crucial.</a:t>
            </a:r>
          </a:p>
          <a:p>
            <a:r>
              <a:rPr lang="en-US" smtClean="0"/>
              <a:t>Moreover ANNCSU is a crucial tool to improve geocoding of Data from Administrative Sources </a:t>
            </a:r>
            <a:endParaRPr lang="it-IT" smtClean="0"/>
          </a:p>
        </p:txBody>
      </p:sp>
      <p:sp>
        <p:nvSpPr>
          <p:cNvPr id="4" name="Segnaposto numero diapositiva 3"/>
          <p:cNvSpPr>
            <a:spLocks noGrp="1"/>
          </p:cNvSpPr>
          <p:nvPr>
            <p:ph type="sldNum" sz="quarter" idx="5"/>
          </p:nvPr>
        </p:nvSpPr>
        <p:spPr/>
        <p:txBody>
          <a:bodyPr/>
          <a:lstStyle/>
          <a:p>
            <a:pPr>
              <a:defRPr/>
            </a:pPr>
            <a:fld id="{87C427C8-B41A-4C42-AD96-72513E648DD0}" type="slidenum">
              <a:rPr lang="en-GB" smtClean="0"/>
              <a:pPr>
                <a:defRPr/>
              </a:pPr>
              <a:t>2</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egnaposto immagine diapositiva 1"/>
          <p:cNvSpPr>
            <a:spLocks noGrp="1" noRot="1" noChangeAspect="1"/>
          </p:cNvSpPr>
          <p:nvPr>
            <p:ph type="sldImg"/>
          </p:nvPr>
        </p:nvSpPr>
        <p:spPr>
          <a:ln/>
        </p:spPr>
      </p:sp>
      <p:sp>
        <p:nvSpPr>
          <p:cNvPr id="3" name="Segnaposto note 2"/>
          <p:cNvSpPr>
            <a:spLocks noGrp="1"/>
          </p:cNvSpPr>
          <p:nvPr>
            <p:ph type="body" idx="1"/>
          </p:nvPr>
        </p:nvSpPr>
        <p:spPr/>
        <p:txBody>
          <a:bodyPr>
            <a:normAutofit fontScale="55000" lnSpcReduction="20000"/>
          </a:bodyPr>
          <a:lstStyle/>
          <a:p>
            <a:pPr>
              <a:defRPr/>
            </a:pPr>
            <a:r>
              <a:rPr lang="en-US" dirty="0" smtClean="0">
                <a:latin typeface="+mn-lt"/>
              </a:rPr>
              <a:t>The socio economic data which are not already available from administrative sources, will </a:t>
            </a:r>
            <a:r>
              <a:rPr lang="en-US" dirty="0">
                <a:latin typeface="+mn-lt"/>
              </a:rPr>
              <a:t>be collected by a sample survey designed to give accurate yearly </a:t>
            </a:r>
            <a:r>
              <a:rPr lang="en-US" dirty="0" smtClean="0">
                <a:latin typeface="+mn-lt"/>
              </a:rPr>
              <a:t>estimates.</a:t>
            </a:r>
          </a:p>
          <a:p>
            <a:pPr>
              <a:defRPr/>
            </a:pPr>
            <a:r>
              <a:rPr lang="en-US" dirty="0" smtClean="0">
                <a:latin typeface="+mn-lt"/>
              </a:rPr>
              <a:t>While </a:t>
            </a:r>
            <a:r>
              <a:rPr lang="en-US" dirty="0">
                <a:latin typeface="+mn-lt"/>
              </a:rPr>
              <a:t>a larger sample pooled across different years will be necessary in order to obtain more detailed territorial estimates: at national and NUTS1 territorial level, estimates will be available by means of each yearly sample; regional (NUTS2) and provincial (NUTS3) estimates will be available by pooling the sample of three consecutive years; municipal (LAU2) and sub-municipal (Census Areas) estimates will be obtained by pooling the 5 year samples.</a:t>
            </a:r>
          </a:p>
          <a:p>
            <a:pPr>
              <a:defRPr/>
            </a:pPr>
            <a:r>
              <a:rPr lang="en-US" dirty="0">
                <a:latin typeface="+mn-lt"/>
              </a:rPr>
              <a:t>The two stage sampling design will have the municipalities as first stage units, and households as second stage units: the 509 municipalities with at least 20.000 inhabitants will be auto-representative (in these municipalities a sample of households will be selected every year); the municipalities &lt; 20.000 inhabitants will be sampled as not auto-representative i.e. will be split in 5 balanced groups to be surveyed in 5 yearly waves. </a:t>
            </a:r>
          </a:p>
        </p:txBody>
      </p:sp>
      <p:sp>
        <p:nvSpPr>
          <p:cNvPr id="4" name="Segnaposto numero diapositiva 3"/>
          <p:cNvSpPr>
            <a:spLocks noGrp="1"/>
          </p:cNvSpPr>
          <p:nvPr>
            <p:ph type="sldNum" sz="quarter" idx="5"/>
          </p:nvPr>
        </p:nvSpPr>
        <p:spPr/>
        <p:txBody>
          <a:bodyPr/>
          <a:lstStyle/>
          <a:p>
            <a:pPr>
              <a:defRPr/>
            </a:pPr>
            <a:fld id="{E73EB6D8-508C-401C-A429-3CC2DBB2A21C}" type="slidenum">
              <a:rPr lang="it-IT" smtClean="0">
                <a:solidFill>
                  <a:prstClr val="black"/>
                </a:solidFill>
              </a:rPr>
              <a:pPr>
                <a:defRPr/>
              </a:pPr>
              <a:t>11</a:t>
            </a:fld>
            <a:endParaRPr lang="it-IT">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egnaposto immagine diapositiva 1"/>
          <p:cNvSpPr>
            <a:spLocks noGrp="1" noRot="1" noChangeAspect="1"/>
          </p:cNvSpPr>
          <p:nvPr>
            <p:ph type="sldImg"/>
          </p:nvPr>
        </p:nvSpPr>
        <p:spPr>
          <a:ln/>
        </p:spPr>
      </p:sp>
      <p:sp>
        <p:nvSpPr>
          <p:cNvPr id="3" name="Segnaposto note 2"/>
          <p:cNvSpPr>
            <a:spLocks noGrp="1"/>
          </p:cNvSpPr>
          <p:nvPr>
            <p:ph type="body" idx="1"/>
          </p:nvPr>
        </p:nvSpPr>
        <p:spPr/>
        <p:txBody>
          <a:bodyPr>
            <a:normAutofit/>
          </a:bodyPr>
          <a:lstStyle/>
          <a:p>
            <a:pPr>
              <a:defRPr/>
            </a:pPr>
            <a:r>
              <a:rPr lang="en-US" dirty="0">
                <a:latin typeface="+mn-lt"/>
              </a:rPr>
              <a:t>For outputs areas of size over 100.000 inhabitants, estimates will be available at the end of each survey year. Instead, a larger sample pooled across different years is necessary in order to obtain more detailed territorial estimates: outputs areas ranging from 35.000 to 100.000 inhabitants will be available with a lag of one year by pooling the sample of three consecutive years (first release in 2018 referred to 2017); outputs areas ranging from 35.000 to 5.000 inhabitants will be available with a lag of 2 years by pooling the sample of five consecutive years. Municipalities (LAU2) under 5.000 inhabitants will be merged to form output areas of contiguous municipalities over 5.000 inhabitants</a:t>
            </a:r>
            <a:endParaRPr lang="it-IT" dirty="0">
              <a:latin typeface="+mn-lt"/>
            </a:endParaRPr>
          </a:p>
        </p:txBody>
      </p:sp>
      <p:sp>
        <p:nvSpPr>
          <p:cNvPr id="4" name="Segnaposto numero diapositiva 3"/>
          <p:cNvSpPr>
            <a:spLocks noGrp="1"/>
          </p:cNvSpPr>
          <p:nvPr>
            <p:ph type="sldNum" sz="quarter" idx="5"/>
          </p:nvPr>
        </p:nvSpPr>
        <p:spPr/>
        <p:txBody>
          <a:bodyPr/>
          <a:lstStyle/>
          <a:p>
            <a:pPr>
              <a:defRPr/>
            </a:pPr>
            <a:fld id="{704B8A9B-CE26-44A9-8357-C814C837B3C5}" type="slidenum">
              <a:rPr lang="it-IT" smtClean="0"/>
              <a:pPr>
                <a:defRPr/>
              </a:pPr>
              <a:t>12</a:t>
            </a:fld>
            <a:endParaRPr 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egnaposto immagine diapositiva 1"/>
          <p:cNvSpPr>
            <a:spLocks noGrp="1" noRot="1" noChangeAspect="1"/>
          </p:cNvSpPr>
          <p:nvPr>
            <p:ph type="sldImg"/>
          </p:nvPr>
        </p:nvSpPr>
        <p:spPr>
          <a:ln/>
        </p:spPr>
      </p:sp>
      <p:sp>
        <p:nvSpPr>
          <p:cNvPr id="3" name="Segnaposto note 2"/>
          <p:cNvSpPr>
            <a:spLocks noGrp="1"/>
          </p:cNvSpPr>
          <p:nvPr>
            <p:ph type="body" idx="1"/>
          </p:nvPr>
        </p:nvSpPr>
        <p:spPr/>
        <p:txBody>
          <a:bodyPr/>
          <a:lstStyle/>
          <a:p>
            <a:pPr>
              <a:defRPr/>
            </a:pPr>
            <a:r>
              <a:rPr lang="en-US" dirty="0">
                <a:latin typeface="+mn-lt"/>
              </a:rPr>
              <a:t>For outputs areas of size over 100.000 inhabitants, estimates will be available at the end of each survey year. Instead, a larger sample pooled across different years is necessary in order to obtain more detailed territorial estimates: outputs areas ranging from 35.000 to 100.000 inhabitants will be available with a lag of one year by pooling the sample of three consecutive years (first release in 2018 referred to 2019); outputs areas ranging from 35.000 to 5.000 inhabitants will be available with a lag of 2 years by pooling the sample of five consecutive years. Municipalities (LAU2) under 5.000 inhabitants will be merged to form output areas of contiguous municipalities over 5.000 </a:t>
            </a:r>
            <a:r>
              <a:rPr lang="en-US" dirty="0" smtClean="0">
                <a:latin typeface="+mn-lt"/>
              </a:rPr>
              <a:t>inhabitants.</a:t>
            </a:r>
          </a:p>
          <a:p>
            <a:pPr>
              <a:defRPr/>
            </a:pPr>
            <a:r>
              <a:rPr lang="en-US" dirty="0" smtClean="0">
                <a:latin typeface="+mn-lt"/>
              </a:rPr>
              <a:t>It will be possible to anticipate data release of municipality under thresholds in two possible way: 1) by merging them to form larger output areas; 2) accepting lower levels of quality. </a:t>
            </a:r>
            <a:endParaRPr lang="it-IT" dirty="0">
              <a:latin typeface="+mn-lt"/>
            </a:endParaRPr>
          </a:p>
        </p:txBody>
      </p:sp>
      <p:sp>
        <p:nvSpPr>
          <p:cNvPr id="4" name="Segnaposto numero diapositiva 3"/>
          <p:cNvSpPr>
            <a:spLocks noGrp="1"/>
          </p:cNvSpPr>
          <p:nvPr>
            <p:ph type="sldNum" sz="quarter" idx="5"/>
          </p:nvPr>
        </p:nvSpPr>
        <p:spPr/>
        <p:txBody>
          <a:bodyPr/>
          <a:lstStyle/>
          <a:p>
            <a:pPr>
              <a:defRPr/>
            </a:pPr>
            <a:fld id="{5CEF015D-D832-4FA0-A091-34D00F999023}" type="slidenum">
              <a:rPr lang="it-IT" smtClean="0"/>
              <a:pPr>
                <a:defRPr/>
              </a:pPr>
              <a:t>13</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egnaposto immagine diapositiva 1"/>
          <p:cNvSpPr>
            <a:spLocks noGrp="1" noRot="1" noChangeAspect="1"/>
          </p:cNvSpPr>
          <p:nvPr>
            <p:ph type="sldImg"/>
          </p:nvPr>
        </p:nvSpPr>
        <p:spPr>
          <a:ln/>
        </p:spPr>
      </p:sp>
      <p:sp>
        <p:nvSpPr>
          <p:cNvPr id="22530" name="Segnaposto note 2"/>
          <p:cNvSpPr>
            <a:spLocks noGrp="1"/>
          </p:cNvSpPr>
          <p:nvPr>
            <p:ph type="body" idx="1"/>
          </p:nvPr>
        </p:nvSpPr>
        <p:spPr>
          <a:noFill/>
          <a:ln/>
        </p:spPr>
        <p:txBody>
          <a:bodyPr/>
          <a:lstStyle/>
          <a:p>
            <a:pPr algn="just"/>
            <a:r>
              <a:rPr lang="en-US" smtClean="0"/>
              <a:t>A decennial population census has been taken in Italy since 1861, based on the conventional methodology and complete “door-to-door” enumeration. </a:t>
            </a:r>
          </a:p>
          <a:p>
            <a:pPr algn="just"/>
            <a:r>
              <a:rPr lang="en-US" smtClean="0"/>
              <a:t>Census forms were delivered and collected by enumerators and self-filled in by respondents. </a:t>
            </a:r>
          </a:p>
          <a:p>
            <a:pPr algn="just"/>
            <a:r>
              <a:rPr lang="en-US" smtClean="0"/>
              <a:t>All information was collected and processed on a complete basis (without making use of any sampling technique) while the same economic, human and organisational resources were allocated to every household. </a:t>
            </a:r>
          </a:p>
          <a:p>
            <a:pPr algn="just"/>
            <a:r>
              <a:rPr lang="en-US" smtClean="0"/>
              <a:t>As to the 2011 census, a number of factors raised questions about the</a:t>
            </a:r>
          </a:p>
          <a:p>
            <a:pPr algn="just"/>
            <a:r>
              <a:rPr lang="en-US" smtClean="0"/>
              <a:t>appropriateness of continuing to rely on conventional methodology:</a:t>
            </a:r>
          </a:p>
          <a:p>
            <a:pPr algn="just"/>
            <a:r>
              <a:rPr lang="en-US" smtClean="0"/>
              <a:t>the huge organizational effort imposed on municipalities, exposed to a sudden and time-concentrated increase of workload (Municipal Census Offices are entrusted the responsibility of fieldwork); </a:t>
            </a:r>
          </a:p>
          <a:p>
            <a:pPr algn="just"/>
            <a:r>
              <a:rPr lang="en-US" smtClean="0"/>
              <a:t>the need of improving dissemination timeliness; </a:t>
            </a:r>
          </a:p>
          <a:p>
            <a:pPr algn="just"/>
            <a:r>
              <a:rPr lang="en-US" smtClean="0"/>
              <a:t>the increasing difficulty by enumerators of finding people at home, due to changes in population life-style and structure (e.g. growing percentage of one-person households or of the so-called dink - double income no kids - couples), especially in larger municipalities; </a:t>
            </a:r>
          </a:p>
          <a:p>
            <a:pPr algn="just"/>
            <a:r>
              <a:rPr lang="en-US" smtClean="0"/>
              <a:t>an increasing feeling of dislike towards the census and of public concern for confidentiality.</a:t>
            </a:r>
          </a:p>
          <a:p>
            <a:pPr algn="just"/>
            <a:r>
              <a:rPr lang="en-US" smtClean="0"/>
              <a:t>Combining the study of census experiences of other countries with a more effective use of administrative data held by Municipalities Population Registers (MPRs), a completely new strategy has been designed. </a:t>
            </a:r>
          </a:p>
          <a:p>
            <a:pPr algn="just"/>
            <a:r>
              <a:rPr lang="en-US" smtClean="0"/>
              <a:t>Such a strategy relies on </a:t>
            </a:r>
          </a:p>
          <a:p>
            <a:pPr algn="just"/>
            <a:r>
              <a:rPr lang="en-US" smtClean="0"/>
              <a:t>a number of methodological and technical innovations</a:t>
            </a:r>
          </a:p>
          <a:p>
            <a:pPr algn="just"/>
            <a:r>
              <a:rPr lang="en-US" smtClean="0"/>
              <a:t>the adoption of standardised solutions according to municipality size, the crucial role of a census web management system, being the backbone of every phase of the enumeration process. </a:t>
            </a:r>
          </a:p>
          <a:p>
            <a:endParaRPr lang="en-US" smtClean="0"/>
          </a:p>
        </p:txBody>
      </p:sp>
      <p:sp>
        <p:nvSpPr>
          <p:cNvPr id="4" name="Segnaposto numero diapositiva 3"/>
          <p:cNvSpPr>
            <a:spLocks noGrp="1"/>
          </p:cNvSpPr>
          <p:nvPr>
            <p:ph type="sldNum" sz="quarter" idx="5"/>
          </p:nvPr>
        </p:nvSpPr>
        <p:spPr/>
        <p:txBody>
          <a:bodyPr/>
          <a:lstStyle/>
          <a:p>
            <a:pPr>
              <a:defRPr/>
            </a:pPr>
            <a:fld id="{9CFD5461-BE8C-4622-BD2B-6A495FDCB4B5}" type="slidenum">
              <a:rPr lang="en-GB" smtClean="0"/>
              <a:pPr>
                <a:defRPr/>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egnaposto immagine diapositiva 1"/>
          <p:cNvSpPr>
            <a:spLocks noGrp="1" noRot="1" noChangeAspect="1"/>
          </p:cNvSpPr>
          <p:nvPr>
            <p:ph type="sldImg"/>
          </p:nvPr>
        </p:nvSpPr>
        <p:spPr>
          <a:ln/>
        </p:spPr>
      </p:sp>
      <p:sp>
        <p:nvSpPr>
          <p:cNvPr id="24578" name="Segnaposto note 2"/>
          <p:cNvSpPr>
            <a:spLocks noGrp="1"/>
          </p:cNvSpPr>
          <p:nvPr>
            <p:ph type="body" idx="1"/>
          </p:nvPr>
        </p:nvSpPr>
        <p:spPr>
          <a:noFill/>
          <a:ln/>
        </p:spPr>
        <p:txBody>
          <a:bodyPr/>
          <a:lstStyle/>
          <a:p>
            <a:r>
              <a:rPr lang="en-US" smtClean="0"/>
              <a:t>To produce signals of people not enrolled in the municipality records and in order to make spatial information available at the unit level, either natural or legal person, 20 administrative or statistical sources (Population Registers, Tax Payers, Students, Employed, Retired and so on), including a total amount of more than 400 million individual records, were integrated in an Integrated System of Micro-data (SIM). Data from different sources were linked by the individual unique tax codes. Among the topics included in the SIM are: household characteristics, place of usual residence (location of place of work, school, college or university), status in employment, educational characteristics, dwellings and housing arrangements, etc. </a:t>
            </a:r>
          </a:p>
          <a:p>
            <a:endParaRPr lang="en-US" smtClean="0"/>
          </a:p>
          <a:p>
            <a:r>
              <a:rPr lang="en-US" smtClean="0"/>
              <a:t>Considering that almost every day a person leaves traces in administrative information systems, there is potentially an enormous amount of spatial data available for statistical analyses. </a:t>
            </a:r>
          </a:p>
          <a:p>
            <a:r>
              <a:rPr lang="en-US" smtClean="0"/>
              <a:t>These data, however, are frequently not updated, affected by coverage errors, obtained by non harmonized classifications and definitions, which might compromise their usability. </a:t>
            </a:r>
          </a:p>
          <a:p>
            <a:endParaRPr lang="en-US" smtClean="0"/>
          </a:p>
          <a:p>
            <a:endParaRPr lang="it-IT" smtClean="0"/>
          </a:p>
        </p:txBody>
      </p:sp>
      <p:sp>
        <p:nvSpPr>
          <p:cNvPr id="4" name="Segnaposto numero diapositiva 3"/>
          <p:cNvSpPr>
            <a:spLocks noGrp="1"/>
          </p:cNvSpPr>
          <p:nvPr>
            <p:ph type="sldNum" sz="quarter" idx="5"/>
          </p:nvPr>
        </p:nvSpPr>
        <p:spPr/>
        <p:txBody>
          <a:bodyPr/>
          <a:lstStyle/>
          <a:p>
            <a:pPr>
              <a:defRPr/>
            </a:pPr>
            <a:fld id="{E5D996BB-3CD0-49B7-9254-9E125AA54002}" type="slidenum">
              <a:rPr lang="en-GB" smtClean="0"/>
              <a:pPr>
                <a:defRPr/>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egnaposto immagine diapositiva 1"/>
          <p:cNvSpPr>
            <a:spLocks noGrp="1" noRot="1" noChangeAspect="1"/>
          </p:cNvSpPr>
          <p:nvPr>
            <p:ph type="sldImg"/>
          </p:nvPr>
        </p:nvSpPr>
        <p:spPr>
          <a:ln/>
        </p:spPr>
      </p:sp>
      <p:sp>
        <p:nvSpPr>
          <p:cNvPr id="26626" name="Segnaposto note 2"/>
          <p:cNvSpPr>
            <a:spLocks noGrp="1"/>
          </p:cNvSpPr>
          <p:nvPr>
            <p:ph type="body" idx="1"/>
          </p:nvPr>
        </p:nvSpPr>
        <p:spPr>
          <a:noFill/>
          <a:ln/>
        </p:spPr>
        <p:txBody>
          <a:bodyPr/>
          <a:lstStyle/>
          <a:p>
            <a:r>
              <a:rPr lang="en-US" smtClean="0"/>
              <a:t>A census is, in the common perception and by definition, the count of the population. Counting of population mean to count every person usually living in a country and in its territories, till to the smallest geographical sub-areas. However, if counting continues to be the main scope of a census, more and more importance has been gained by the collection of information on a selected number of demographic, social and economic characteristics of the total population with good geographic detail.</a:t>
            </a:r>
          </a:p>
          <a:p>
            <a:r>
              <a:rPr lang="en-US" smtClean="0"/>
              <a:t>The choice of Italy is to move towards a new paradigm of census based on the integration of data from multiple administrative sources and data from sample surveys explicitly designed to the aim of a “rolling” completion and update of these sources</a:t>
            </a:r>
          </a:p>
          <a:p>
            <a:r>
              <a:rPr lang="en-US" smtClean="0"/>
              <a:t>Only integrating data from administrative source it will be possible to comply the requirement to lower the cost of census of at least 40% and, at the same time, increase in the frequency of spatial data release</a:t>
            </a:r>
          </a:p>
          <a:p>
            <a:r>
              <a:rPr lang="en-US" smtClean="0"/>
              <a:t>Italian approach to rolling census will join the use of administrative sources together with sample surveys (the C-sample and the D-sample survey) rotating through a multi-year period of time in order to achieve, separately, the two main goals of census operations: </a:t>
            </a:r>
          </a:p>
          <a:p>
            <a:r>
              <a:rPr lang="en-US" smtClean="0"/>
              <a:t>C face: counting usual residents and producing key data on demographic structure of population and households; </a:t>
            </a:r>
          </a:p>
          <a:p>
            <a:r>
              <a:rPr lang="en-US" smtClean="0"/>
              <a:t>D face: producing hypercubes of socio-economic census data.</a:t>
            </a:r>
          </a:p>
          <a:p>
            <a:endParaRPr lang="it-IT" smtClean="0"/>
          </a:p>
        </p:txBody>
      </p:sp>
      <p:sp>
        <p:nvSpPr>
          <p:cNvPr id="4" name="Segnaposto numero diapositiva 3"/>
          <p:cNvSpPr>
            <a:spLocks noGrp="1"/>
          </p:cNvSpPr>
          <p:nvPr>
            <p:ph type="sldNum" sz="quarter" idx="5"/>
          </p:nvPr>
        </p:nvSpPr>
        <p:spPr/>
        <p:txBody>
          <a:bodyPr/>
          <a:lstStyle/>
          <a:p>
            <a:pPr>
              <a:defRPr/>
            </a:pPr>
            <a:fld id="{28A288D6-272C-49FD-9B03-13F538ED4D2D}" type="slidenum">
              <a:rPr lang="en-GB" smtClean="0"/>
              <a:pPr>
                <a:defRPr/>
              </a:pPr>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egnaposto immagine diapositiva 1"/>
          <p:cNvSpPr>
            <a:spLocks noGrp="1" noRot="1" noChangeAspect="1"/>
          </p:cNvSpPr>
          <p:nvPr>
            <p:ph type="sldImg"/>
          </p:nvPr>
        </p:nvSpPr>
        <p:spPr>
          <a:ln/>
        </p:spPr>
      </p:sp>
      <p:sp>
        <p:nvSpPr>
          <p:cNvPr id="28674" name="Segnaposto note 2"/>
          <p:cNvSpPr>
            <a:spLocks noGrp="1"/>
          </p:cNvSpPr>
          <p:nvPr>
            <p:ph type="body" idx="1"/>
          </p:nvPr>
        </p:nvSpPr>
        <p:spPr>
          <a:noFill/>
          <a:ln/>
        </p:spPr>
        <p:txBody>
          <a:bodyPr/>
          <a:lstStyle/>
          <a:p>
            <a:r>
              <a:rPr lang="en-US" smtClean="0"/>
              <a:t>The test will be based on:</a:t>
            </a:r>
          </a:p>
          <a:p>
            <a:r>
              <a:rPr lang="en-US" smtClean="0"/>
              <a:t>Prior knowledge assessed from data of administrative sources</a:t>
            </a:r>
          </a:p>
          <a:p>
            <a:r>
              <a:rPr lang="en-US" smtClean="0"/>
              <a:t>Field survey on a five year sample rolling scheme</a:t>
            </a:r>
          </a:p>
          <a:p>
            <a:endParaRPr lang="en-US" smtClean="0"/>
          </a:p>
          <a:p>
            <a:r>
              <a:rPr lang="en-US" smtClean="0"/>
              <a:t>And based on the likelihood ratio obtained assuming the two alternatives </a:t>
            </a:r>
          </a:p>
          <a:p>
            <a:endParaRPr lang="it-IT" smtClean="0"/>
          </a:p>
        </p:txBody>
      </p:sp>
      <p:sp>
        <p:nvSpPr>
          <p:cNvPr id="4" name="Segnaposto numero diapositiva 3"/>
          <p:cNvSpPr>
            <a:spLocks noGrp="1"/>
          </p:cNvSpPr>
          <p:nvPr>
            <p:ph type="sldNum" sz="quarter" idx="5"/>
          </p:nvPr>
        </p:nvSpPr>
        <p:spPr/>
        <p:txBody>
          <a:bodyPr/>
          <a:lstStyle/>
          <a:p>
            <a:pPr>
              <a:defRPr/>
            </a:pPr>
            <a:fld id="{C85B1AAD-3677-4663-AEAF-AEE2CDB129FD}" type="slidenum">
              <a:rPr lang="en-GB" smtClean="0"/>
              <a:pPr>
                <a:defRPr/>
              </a:pPr>
              <a:t>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egnaposto immagine diapositiva 1"/>
          <p:cNvSpPr>
            <a:spLocks noGrp="1" noRot="1" noChangeAspect="1"/>
          </p:cNvSpPr>
          <p:nvPr>
            <p:ph type="sldImg"/>
          </p:nvPr>
        </p:nvSpPr>
        <p:spPr>
          <a:ln/>
        </p:spPr>
      </p:sp>
      <p:sp>
        <p:nvSpPr>
          <p:cNvPr id="30722" name="Segnaposto note 2"/>
          <p:cNvSpPr>
            <a:spLocks noGrp="1"/>
          </p:cNvSpPr>
          <p:nvPr>
            <p:ph type="body" idx="1"/>
          </p:nvPr>
        </p:nvSpPr>
        <p:spPr>
          <a:noFill/>
          <a:ln/>
        </p:spPr>
        <p:txBody>
          <a:bodyPr/>
          <a:lstStyle/>
          <a:p>
            <a:r>
              <a:rPr lang="en-US" smtClean="0"/>
              <a:t>The test will be based on:</a:t>
            </a:r>
          </a:p>
          <a:p>
            <a:r>
              <a:rPr lang="en-US" smtClean="0"/>
              <a:t>Prior knowledge assessed from data administrative sources</a:t>
            </a:r>
          </a:p>
          <a:p>
            <a:r>
              <a:rPr lang="en-US" smtClean="0"/>
              <a:t>Field survey on a five year sample rolling scheme</a:t>
            </a:r>
          </a:p>
          <a:p>
            <a:endParaRPr lang="en-US" smtClean="0"/>
          </a:p>
          <a:p>
            <a:r>
              <a:rPr lang="en-US" smtClean="0"/>
              <a:t>And based on the likelihood ratio obtained assuming the two alternatives </a:t>
            </a:r>
          </a:p>
          <a:p>
            <a:endParaRPr lang="it-IT" smtClean="0"/>
          </a:p>
        </p:txBody>
      </p:sp>
      <p:sp>
        <p:nvSpPr>
          <p:cNvPr id="4" name="Segnaposto numero diapositiva 3"/>
          <p:cNvSpPr>
            <a:spLocks noGrp="1"/>
          </p:cNvSpPr>
          <p:nvPr>
            <p:ph type="sldNum" sz="quarter" idx="5"/>
          </p:nvPr>
        </p:nvSpPr>
        <p:spPr/>
        <p:txBody>
          <a:bodyPr/>
          <a:lstStyle/>
          <a:p>
            <a:pPr>
              <a:defRPr/>
            </a:pPr>
            <a:fld id="{7AA01BBB-517F-4C6B-9510-7AFFB0A8B59D}" type="slidenum">
              <a:rPr lang="en-GB" smtClean="0"/>
              <a:pPr>
                <a:defRPr/>
              </a:pPr>
              <a:t>7</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egnaposto immagine diapositiva 1"/>
          <p:cNvSpPr>
            <a:spLocks noGrp="1" noRot="1" noChangeAspect="1"/>
          </p:cNvSpPr>
          <p:nvPr>
            <p:ph type="sldImg"/>
          </p:nvPr>
        </p:nvSpPr>
        <p:spPr>
          <a:ln/>
        </p:spPr>
      </p:sp>
      <p:sp>
        <p:nvSpPr>
          <p:cNvPr id="3" name="Segnaposto note 2"/>
          <p:cNvSpPr>
            <a:spLocks noGrp="1"/>
          </p:cNvSpPr>
          <p:nvPr>
            <p:ph type="body" idx="1"/>
          </p:nvPr>
        </p:nvSpPr>
        <p:spPr/>
        <p:txBody>
          <a:bodyPr>
            <a:normAutofit fontScale="55000" lnSpcReduction="20000"/>
          </a:bodyPr>
          <a:lstStyle/>
          <a:p>
            <a:pPr>
              <a:defRPr/>
            </a:pPr>
            <a:endParaRPr lang="it-IT" dirty="0"/>
          </a:p>
        </p:txBody>
      </p:sp>
      <p:sp>
        <p:nvSpPr>
          <p:cNvPr id="4" name="Segnaposto numero diapositiva 3"/>
          <p:cNvSpPr>
            <a:spLocks noGrp="1"/>
          </p:cNvSpPr>
          <p:nvPr>
            <p:ph type="sldNum" sz="quarter" idx="5"/>
          </p:nvPr>
        </p:nvSpPr>
        <p:spPr/>
        <p:txBody>
          <a:bodyPr/>
          <a:lstStyle/>
          <a:p>
            <a:pPr>
              <a:defRPr/>
            </a:pPr>
            <a:fld id="{3E294FCA-5137-43B9-A556-1D8029FE4338}" type="slidenum">
              <a:rPr lang="it-IT" smtClean="0">
                <a:solidFill>
                  <a:prstClr val="black"/>
                </a:solidFill>
              </a:rPr>
              <a:pPr>
                <a:defRPr/>
              </a:pPr>
              <a:t>8</a:t>
            </a:fld>
            <a:endParaRPr lang="it-IT">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egnaposto immagine diapositiva 1"/>
          <p:cNvSpPr>
            <a:spLocks noGrp="1" noRot="1" noChangeAspect="1"/>
          </p:cNvSpPr>
          <p:nvPr>
            <p:ph type="sldImg"/>
          </p:nvPr>
        </p:nvSpPr>
        <p:spPr>
          <a:ln/>
        </p:spPr>
      </p:sp>
      <p:sp>
        <p:nvSpPr>
          <p:cNvPr id="34818" name="Segnaposto note 2"/>
          <p:cNvSpPr>
            <a:spLocks noGrp="1"/>
          </p:cNvSpPr>
          <p:nvPr>
            <p:ph type="body" idx="1"/>
          </p:nvPr>
        </p:nvSpPr>
        <p:spPr>
          <a:noFill/>
          <a:ln/>
        </p:spPr>
        <p:txBody>
          <a:bodyPr/>
          <a:lstStyle/>
          <a:p>
            <a:pPr marL="173038" indent="-173038">
              <a:buFontTx/>
              <a:buChar char="-"/>
            </a:pPr>
            <a:r>
              <a:rPr lang="it-IT" smtClean="0"/>
              <a:t>It’s a juridical issue</a:t>
            </a:r>
          </a:p>
          <a:p>
            <a:pPr marL="173038" indent="-173038">
              <a:buFontTx/>
              <a:buChar char="-"/>
            </a:pPr>
            <a:r>
              <a:rPr lang="it-IT" smtClean="0"/>
              <a:t>Methodological strategy for both answer </a:t>
            </a:r>
          </a:p>
        </p:txBody>
      </p:sp>
      <p:sp>
        <p:nvSpPr>
          <p:cNvPr id="4" name="Segnaposto numero diapositiva 3"/>
          <p:cNvSpPr>
            <a:spLocks noGrp="1"/>
          </p:cNvSpPr>
          <p:nvPr>
            <p:ph type="sldNum" sz="quarter" idx="5"/>
          </p:nvPr>
        </p:nvSpPr>
        <p:spPr/>
        <p:txBody>
          <a:bodyPr/>
          <a:lstStyle/>
          <a:p>
            <a:pPr>
              <a:defRPr/>
            </a:pPr>
            <a:fld id="{751B2982-E864-44A0-85DD-F962FFEA8E0A}" type="slidenum">
              <a:rPr lang="en-GB" smtClean="0"/>
              <a:pPr>
                <a:defRPr/>
              </a:pPr>
              <a:t>9</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egnaposto immagine diapositiva 1"/>
          <p:cNvSpPr>
            <a:spLocks noGrp="1" noRot="1" noChangeAspect="1"/>
          </p:cNvSpPr>
          <p:nvPr>
            <p:ph type="sldImg"/>
          </p:nvPr>
        </p:nvSpPr>
        <p:spPr>
          <a:ln/>
        </p:spPr>
      </p:sp>
      <p:sp>
        <p:nvSpPr>
          <p:cNvPr id="3" name="Segnaposto note 2"/>
          <p:cNvSpPr>
            <a:spLocks noGrp="1"/>
          </p:cNvSpPr>
          <p:nvPr>
            <p:ph type="body" idx="1"/>
          </p:nvPr>
        </p:nvSpPr>
        <p:spPr/>
        <p:txBody>
          <a:bodyPr>
            <a:normAutofit fontScale="55000" lnSpcReduction="20000"/>
          </a:bodyPr>
          <a:lstStyle/>
          <a:p>
            <a:pPr>
              <a:defRPr/>
            </a:pPr>
            <a:endParaRPr lang="it-IT" dirty="0"/>
          </a:p>
        </p:txBody>
      </p:sp>
      <p:sp>
        <p:nvSpPr>
          <p:cNvPr id="4" name="Segnaposto numero diapositiva 3"/>
          <p:cNvSpPr>
            <a:spLocks noGrp="1"/>
          </p:cNvSpPr>
          <p:nvPr>
            <p:ph type="sldNum" sz="quarter" idx="5"/>
          </p:nvPr>
        </p:nvSpPr>
        <p:spPr/>
        <p:txBody>
          <a:bodyPr/>
          <a:lstStyle/>
          <a:p>
            <a:pPr>
              <a:defRPr/>
            </a:pPr>
            <a:fld id="{328A3523-85A2-431D-B387-2ABE71D8E075}" type="slidenum">
              <a:rPr lang="it-IT" smtClean="0">
                <a:solidFill>
                  <a:prstClr val="black"/>
                </a:solidFill>
              </a:rPr>
              <a:pPr>
                <a:defRPr/>
              </a:pPr>
              <a:t>10</a:t>
            </a:fld>
            <a:endParaRPr lang="it-IT">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a:prstGeom prst="rect">
            <a:avLst/>
          </a:prstGeo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1301424-B368-4189-A3AA-B75461EA0C40}" type="datetimeFigureOut">
              <a:rPr lang="it-IT"/>
              <a:pPr>
                <a:defRPr/>
              </a:pPr>
              <a:t>21/10/2013</a:t>
            </a:fld>
            <a:endParaRPr lang="it-IT"/>
          </a:p>
        </p:txBody>
      </p:sp>
      <p:sp>
        <p:nvSpPr>
          <p:cNvPr id="5" name="Segnaposto piè di pagina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6" name="Segnaposto numero diapositiva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B26D46F-9C70-4EC6-9CE8-2C03CF0D613C}" type="slidenum">
              <a:rPr lang="it-IT"/>
              <a:pPr>
                <a:defRPr/>
              </a:pPr>
              <a:t>‹#›</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1600200"/>
            <a:ext cx="8229600" cy="4525963"/>
          </a:xfrm>
          <a:prstGeom prst="rect">
            <a:avLst/>
          </a:prstGeo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B259846-02B6-4CFA-8CE5-5FF214FDA8AF}" type="datetimeFigureOut">
              <a:rPr lang="it-IT"/>
              <a:pPr>
                <a:defRPr/>
              </a:pPr>
              <a:t>21/10/2013</a:t>
            </a:fld>
            <a:endParaRPr lang="it-IT"/>
          </a:p>
        </p:txBody>
      </p:sp>
      <p:sp>
        <p:nvSpPr>
          <p:cNvPr id="5" name="Segnaposto piè di pagina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6" name="Segnaposto numero diapositiva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1EFF2A95-F2D4-4679-BCBA-D1300F1B2E3E}" type="slidenum">
              <a:rPr lang="it-IT"/>
              <a:pPr>
                <a:defRPr/>
              </a:pPr>
              <a:t>‹#›</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a:prstGeom prst="rect">
            <a:avLst/>
          </a:prstGeo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a:prstGeom prst="rect">
            <a:avLst/>
          </a:prstGeo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8A6F8645-5857-43BD-92BE-35DD0B043FFE}" type="datetimeFigureOut">
              <a:rPr lang="it-IT"/>
              <a:pPr>
                <a:defRPr/>
              </a:pPr>
              <a:t>21/10/2013</a:t>
            </a:fld>
            <a:endParaRPr lang="it-IT"/>
          </a:p>
        </p:txBody>
      </p:sp>
      <p:sp>
        <p:nvSpPr>
          <p:cNvPr id="5" name="Segnaposto piè di pagina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6" name="Segnaposto numero diapositiva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24C1B8B7-D606-4446-A2A6-7421C8C19B7B}" type="slidenum">
              <a:rPr lang="it-IT"/>
              <a:pPr>
                <a:defRPr/>
              </a:pPr>
              <a:t>‹#›</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Content Image hor">
    <p:spTree>
      <p:nvGrpSpPr>
        <p:cNvPr id="1" name=""/>
        <p:cNvGrpSpPr/>
        <p:nvPr/>
      </p:nvGrpSpPr>
      <p:grpSpPr>
        <a:xfrm>
          <a:off x="0" y="0"/>
          <a:ext cx="0" cy="0"/>
          <a:chOff x="0" y="0"/>
          <a:chExt cx="0" cy="0"/>
        </a:xfrm>
      </p:grpSpPr>
      <p:sp>
        <p:nvSpPr>
          <p:cNvPr id="5" name="Title 4"/>
          <p:cNvSpPr>
            <a:spLocks noGrp="1"/>
          </p:cNvSpPr>
          <p:nvPr>
            <p:ph type="title"/>
          </p:nvPr>
        </p:nvSpPr>
        <p:spPr>
          <a:xfrm>
            <a:off x="1905000" y="88900"/>
            <a:ext cx="7010400" cy="1054100"/>
          </a:xfrm>
          <a:prstGeom prst="rect">
            <a:avLst/>
          </a:prstGeom>
        </p:spPr>
        <p:txBody>
          <a:bodyPr/>
          <a:lstStyle/>
          <a:p>
            <a:r>
              <a:rPr lang="en-US" smtClean="0"/>
              <a:t>Click to edit Master title style</a:t>
            </a:r>
            <a:endParaRPr lang="en-US"/>
          </a:p>
        </p:txBody>
      </p:sp>
      <p:sp>
        <p:nvSpPr>
          <p:cNvPr id="8" name="Text Placeholder 7"/>
          <p:cNvSpPr>
            <a:spLocks noGrp="1"/>
          </p:cNvSpPr>
          <p:nvPr>
            <p:ph type="body" sz="quarter" idx="12"/>
          </p:nvPr>
        </p:nvSpPr>
        <p:spPr>
          <a:xfrm>
            <a:off x="1905000" y="1219200"/>
            <a:ext cx="7010400" cy="2819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Picture Placeholder 10"/>
          <p:cNvSpPr>
            <a:spLocks noGrp="1"/>
          </p:cNvSpPr>
          <p:nvPr>
            <p:ph type="pic" sz="quarter" idx="13"/>
          </p:nvPr>
        </p:nvSpPr>
        <p:spPr>
          <a:xfrm>
            <a:off x="1905000" y="4073434"/>
            <a:ext cx="7010400" cy="2174966"/>
          </a:xfrm>
          <a:prstGeom prst="round2DiagRect">
            <a:avLst/>
          </a:prstGeom>
          <a:effectLst>
            <a:outerShdw blurRad="50800" dist="38100" dir="2700000" algn="tl" rotWithShape="0">
              <a:prstClr val="black">
                <a:alpha val="25000"/>
              </a:prstClr>
            </a:outerShdw>
          </a:effectLst>
        </p:spPr>
        <p:txBody>
          <a:bodyPr/>
          <a:lstStyle>
            <a:lvl1pPr marL="342900" marR="0" indent="-342900" algn="l" defTabSz="914400" rtl="0" eaLnBrk="1" fontAlgn="base" latinLnBrk="0" hangingPunct="1">
              <a:lnSpc>
                <a:spcPct val="100000"/>
              </a:lnSpc>
              <a:spcBef>
                <a:spcPct val="20000"/>
              </a:spcBef>
              <a:spcAft>
                <a:spcPct val="0"/>
              </a:spcAft>
              <a:buClrTx/>
              <a:buSzTx/>
              <a:buFontTx/>
              <a:buNone/>
              <a:tabLst/>
              <a:defRPr/>
            </a:lvl1pPr>
          </a:lstStyle>
          <a:p>
            <a:pPr lvl="0"/>
            <a:endParaRPr lang="en-US" noProof="0" dirty="0"/>
          </a:p>
        </p:txBody>
      </p:sp>
    </p:spTree>
  </p:cSld>
  <p:clrMapOvr>
    <a:masterClrMapping/>
  </p:clrMapOvr>
  <p:transition spd="slow">
    <p:randomBar dir="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Content Image sqr_N2">
    <p:spTree>
      <p:nvGrpSpPr>
        <p:cNvPr id="1" name=""/>
        <p:cNvGrpSpPr/>
        <p:nvPr/>
      </p:nvGrpSpPr>
      <p:grpSpPr>
        <a:xfrm>
          <a:off x="0" y="0"/>
          <a:ext cx="0" cy="0"/>
          <a:chOff x="0" y="0"/>
          <a:chExt cx="0" cy="0"/>
        </a:xfrm>
      </p:grpSpPr>
      <p:sp>
        <p:nvSpPr>
          <p:cNvPr id="5" name="Title 4"/>
          <p:cNvSpPr>
            <a:spLocks noGrp="1"/>
          </p:cNvSpPr>
          <p:nvPr>
            <p:ph type="title"/>
          </p:nvPr>
        </p:nvSpPr>
        <p:spPr>
          <a:xfrm>
            <a:off x="1905000" y="88900"/>
            <a:ext cx="7010400" cy="1054100"/>
          </a:xfrm>
          <a:prstGeom prst="rect">
            <a:avLst/>
          </a:prstGeom>
        </p:spPr>
        <p:txBody>
          <a:bodyPr anchor="b" anchorCtr="0"/>
          <a:lstStyle>
            <a:lvl1pPr>
              <a:defRPr sz="3800"/>
            </a:lvl1pPr>
          </a:lstStyle>
          <a:p>
            <a:r>
              <a:rPr lang="en-US" smtClean="0"/>
              <a:t>Click to edit Master title style</a:t>
            </a:r>
            <a:endParaRPr lang="en-US"/>
          </a:p>
        </p:txBody>
      </p:sp>
      <p:sp>
        <p:nvSpPr>
          <p:cNvPr id="8" name="Text Placeholder 7"/>
          <p:cNvSpPr>
            <a:spLocks noGrp="1"/>
          </p:cNvSpPr>
          <p:nvPr>
            <p:ph type="body" sz="quarter" idx="12"/>
          </p:nvPr>
        </p:nvSpPr>
        <p:spPr>
          <a:xfrm>
            <a:off x="1905000" y="1219200"/>
            <a:ext cx="3810000" cy="5029200"/>
          </a:xfrm>
          <a:prstGeom prst="rect">
            <a:avLst/>
          </a:prstGeom>
        </p:spPr>
        <p:txBody>
          <a:bodyPr/>
          <a:lstStyle>
            <a:lvl1pPr>
              <a:defRPr sz="2000"/>
            </a:lvl1pPr>
            <a:lvl2pPr>
              <a:defRPr sz="1800"/>
            </a:lvl2pPr>
            <a:lvl3pPr>
              <a:defRPr sz="1600"/>
            </a:lvl3pPr>
            <a:lvl4pPr>
              <a:defRPr sz="1400"/>
            </a:lvl4pPr>
            <a:lvl5pP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Picture Placeholder 10"/>
          <p:cNvSpPr>
            <a:spLocks noGrp="1"/>
          </p:cNvSpPr>
          <p:nvPr>
            <p:ph type="pic" sz="quarter" idx="13"/>
          </p:nvPr>
        </p:nvSpPr>
        <p:spPr>
          <a:xfrm>
            <a:off x="5732584" y="3124200"/>
            <a:ext cx="3263053" cy="3124200"/>
          </a:xfrm>
          <a:prstGeom prst="round2DiagRect">
            <a:avLst/>
          </a:prstGeom>
          <a:effectLst>
            <a:outerShdw blurRad="50800" dist="38100" dir="2700000" algn="tl" rotWithShape="0">
              <a:prstClr val="black">
                <a:alpha val="25000"/>
              </a:prstClr>
            </a:outerShdw>
          </a:effectLst>
        </p:spPr>
        <p:txBody>
          <a:bodyPr/>
          <a:lstStyle>
            <a:lvl1pPr marL="342900" marR="0" indent="-342900" algn="l" defTabSz="914400" rtl="0" eaLnBrk="1" fontAlgn="base" latinLnBrk="0" hangingPunct="1">
              <a:lnSpc>
                <a:spcPct val="100000"/>
              </a:lnSpc>
              <a:spcBef>
                <a:spcPct val="20000"/>
              </a:spcBef>
              <a:spcAft>
                <a:spcPct val="0"/>
              </a:spcAft>
              <a:buClrTx/>
              <a:buSzTx/>
              <a:buFontTx/>
              <a:buNone/>
              <a:tabLst/>
              <a:defRPr/>
            </a:lvl1pPr>
          </a:lstStyle>
          <a:p>
            <a:pPr lvl="0"/>
            <a:endParaRPr lang="en-US" noProof="0" dirty="0"/>
          </a:p>
        </p:txBody>
      </p:sp>
    </p:spTree>
  </p:cSld>
  <p:clrMapOvr>
    <a:masterClrMapping/>
  </p:clrMapOvr>
  <p:transition spd="slow">
    <p:randomBar dir="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Content Image hor_N2">
    <p:spTree>
      <p:nvGrpSpPr>
        <p:cNvPr id="1" name=""/>
        <p:cNvGrpSpPr/>
        <p:nvPr/>
      </p:nvGrpSpPr>
      <p:grpSpPr>
        <a:xfrm>
          <a:off x="0" y="0"/>
          <a:ext cx="0" cy="0"/>
          <a:chOff x="0" y="0"/>
          <a:chExt cx="0" cy="0"/>
        </a:xfrm>
      </p:grpSpPr>
      <p:sp>
        <p:nvSpPr>
          <p:cNvPr id="5" name="Title 4"/>
          <p:cNvSpPr>
            <a:spLocks noGrp="1"/>
          </p:cNvSpPr>
          <p:nvPr>
            <p:ph type="title"/>
          </p:nvPr>
        </p:nvSpPr>
        <p:spPr>
          <a:xfrm>
            <a:off x="1905000" y="88900"/>
            <a:ext cx="7010400" cy="1054100"/>
          </a:xfrm>
          <a:prstGeom prst="rect">
            <a:avLst/>
          </a:prstGeom>
        </p:spPr>
        <p:txBody>
          <a:bodyPr anchor="b" anchorCtr="0"/>
          <a:lstStyle>
            <a:lvl1pPr>
              <a:defRPr sz="3800"/>
            </a:lvl1pPr>
          </a:lstStyle>
          <a:p>
            <a:r>
              <a:rPr lang="en-US" smtClean="0"/>
              <a:t>Click to edit Master title style</a:t>
            </a:r>
            <a:endParaRPr lang="en-US"/>
          </a:p>
        </p:txBody>
      </p:sp>
      <p:sp>
        <p:nvSpPr>
          <p:cNvPr id="8" name="Text Placeholder 7"/>
          <p:cNvSpPr>
            <a:spLocks noGrp="1"/>
          </p:cNvSpPr>
          <p:nvPr>
            <p:ph type="body" sz="quarter" idx="12"/>
          </p:nvPr>
        </p:nvSpPr>
        <p:spPr>
          <a:xfrm>
            <a:off x="1905000" y="1219200"/>
            <a:ext cx="7010400" cy="2819400"/>
          </a:xfrm>
          <a:prstGeom prst="rect">
            <a:avLst/>
          </a:prstGeom>
        </p:spPr>
        <p:txBody>
          <a:bodyPr/>
          <a:lstStyle>
            <a:lvl1pPr>
              <a:defRPr sz="2400"/>
            </a:lvl1pPr>
            <a:lvl2pPr>
              <a:defRPr sz="2000"/>
            </a:lvl2pPr>
            <a:lvl3pPr>
              <a:defRPr sz="18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Picture Placeholder 10"/>
          <p:cNvSpPr>
            <a:spLocks noGrp="1"/>
          </p:cNvSpPr>
          <p:nvPr>
            <p:ph type="pic" sz="quarter" idx="13"/>
          </p:nvPr>
        </p:nvSpPr>
        <p:spPr>
          <a:xfrm>
            <a:off x="5181600" y="4073434"/>
            <a:ext cx="3733800" cy="2174966"/>
          </a:xfrm>
          <a:prstGeom prst="round2DiagRect">
            <a:avLst/>
          </a:prstGeom>
          <a:effectLst>
            <a:outerShdw blurRad="50800" dist="38100" dir="2700000" algn="tl" rotWithShape="0">
              <a:prstClr val="black">
                <a:alpha val="25000"/>
              </a:prstClr>
            </a:outerShdw>
          </a:effectLst>
        </p:spPr>
        <p:txBody>
          <a:bodyPr/>
          <a:lstStyle>
            <a:lvl1pPr marL="342900" marR="0" indent="-342900" algn="l" defTabSz="914400" rtl="0" eaLnBrk="1" fontAlgn="base" latinLnBrk="0" hangingPunct="1">
              <a:lnSpc>
                <a:spcPct val="100000"/>
              </a:lnSpc>
              <a:spcBef>
                <a:spcPct val="20000"/>
              </a:spcBef>
              <a:spcAft>
                <a:spcPct val="0"/>
              </a:spcAft>
              <a:buClrTx/>
              <a:buSzTx/>
              <a:buFontTx/>
              <a:buNone/>
              <a:tabLst/>
              <a:defRPr/>
            </a:lvl1pPr>
          </a:lstStyle>
          <a:p>
            <a:pPr lvl="0"/>
            <a:endParaRPr lang="en-US" noProof="0" dirty="0"/>
          </a:p>
        </p:txBody>
      </p:sp>
    </p:spTree>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smtClean="0"/>
              <a:t>Fare clic per modificare stile</a:t>
            </a:r>
            <a:endParaRPr lang="it-IT"/>
          </a:p>
        </p:txBody>
      </p:sp>
      <p:sp>
        <p:nvSpPr>
          <p:cNvPr id="3" name="Segnaposto contenuto 2"/>
          <p:cNvSpPr>
            <a:spLocks noGrp="1"/>
          </p:cNvSpPr>
          <p:nvPr>
            <p:ph idx="1"/>
          </p:nvPr>
        </p:nvSpPr>
        <p:spPr>
          <a:xfrm>
            <a:off x="457200" y="1600200"/>
            <a:ext cx="8229600" cy="4525963"/>
          </a:xfrm>
          <a:prstGeom prst="rect">
            <a:avLst/>
          </a:prstGeo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1F2A3B2-E33B-447A-A571-BAB5CC82684A}" type="datetimeFigureOut">
              <a:rPr lang="it-IT"/>
              <a:pPr>
                <a:defRPr/>
              </a:pPr>
              <a:t>21/10/2013</a:t>
            </a:fld>
            <a:endParaRPr lang="it-IT"/>
          </a:p>
        </p:txBody>
      </p:sp>
      <p:sp>
        <p:nvSpPr>
          <p:cNvPr id="5" name="Segnaposto piè di pagina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6" name="Segnaposto numero diapositiva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2AD4C804-1D9B-432B-9428-9602E4BB3512}" type="slidenum">
              <a:rPr lang="it-IT"/>
              <a:pPr>
                <a:defRPr/>
              </a:pPr>
              <a:t>‹#›</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62C216F-9E00-4EED-8006-54774019ADC2}" type="datetimeFigureOut">
              <a:rPr lang="it-IT"/>
              <a:pPr>
                <a:defRPr/>
              </a:pPr>
              <a:t>21/10/2013</a:t>
            </a:fld>
            <a:endParaRPr lang="it-IT"/>
          </a:p>
        </p:txBody>
      </p:sp>
      <p:sp>
        <p:nvSpPr>
          <p:cNvPr id="5" name="Segnaposto piè di pagina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6" name="Segnaposto numero diapositiva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7F858D5-4CE8-499F-B77B-75502D92FDB7}" type="slidenum">
              <a:rPr lang="it-IT"/>
              <a:pPr>
                <a:defRPr/>
              </a:pPr>
              <a:t>‹#›</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1D18525C-7D63-4D88-9053-48B063F7FFB2}" type="datetimeFigureOut">
              <a:rPr lang="it-IT"/>
              <a:pPr>
                <a:defRPr/>
              </a:pPr>
              <a:t>21/10/2013</a:t>
            </a:fld>
            <a:endParaRPr lang="it-IT"/>
          </a:p>
        </p:txBody>
      </p:sp>
      <p:sp>
        <p:nvSpPr>
          <p:cNvPr id="6" name="Segnaposto piè di pagina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7" name="Segnaposto numero diapositiva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4974016-EF01-4FA2-A09C-13070159BDBF}" type="slidenum">
              <a:rPr lang="it-IT"/>
              <a:pPr>
                <a:defRPr/>
              </a:pPr>
              <a:t>‹#›</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E92F4C9-5DE0-4FFF-BE7A-79F9CE6DE9F0}" type="datetimeFigureOut">
              <a:rPr lang="it-IT"/>
              <a:pPr>
                <a:defRPr/>
              </a:pPr>
              <a:t>21/10/2013</a:t>
            </a:fld>
            <a:endParaRPr lang="it-IT"/>
          </a:p>
        </p:txBody>
      </p:sp>
      <p:sp>
        <p:nvSpPr>
          <p:cNvPr id="8" name="Segnaposto piè di pagina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9" name="Segnaposto numero diapositiva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3B0275E-07E4-4295-B0BA-6B37EC63E081}" type="slidenum">
              <a:rPr lang="it-IT"/>
              <a:pPr>
                <a:defRPr/>
              </a:pPr>
              <a:t>‹#›</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smtClean="0"/>
              <a:t>Fare clic per modificare stile</a:t>
            </a:r>
            <a:endParaRPr lang="it-IT"/>
          </a:p>
        </p:txBody>
      </p:sp>
      <p:sp>
        <p:nvSpPr>
          <p:cNvPr id="3" name="Segnaposto data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1C32C4E2-46B7-4804-8E30-9F38A31D5D6A}" type="datetimeFigureOut">
              <a:rPr lang="it-IT"/>
              <a:pPr>
                <a:defRPr/>
              </a:pPr>
              <a:t>21/10/2013</a:t>
            </a:fld>
            <a:endParaRPr lang="it-IT"/>
          </a:p>
        </p:txBody>
      </p:sp>
      <p:sp>
        <p:nvSpPr>
          <p:cNvPr id="4" name="Segnaposto piè di pagina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5" name="Segnaposto numero diapositiva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A9B9C14-E3D1-4384-AA48-0C18110FDE46}" type="slidenum">
              <a:rPr lang="it-IT"/>
              <a:pPr>
                <a:defRPr/>
              </a:pPr>
              <a:t>‹#›</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8099049D-5986-40AE-8CC2-BA2250E0C5E8}" type="datetimeFigureOut">
              <a:rPr lang="it-IT"/>
              <a:pPr>
                <a:defRPr/>
              </a:pPr>
              <a:t>21/10/2013</a:t>
            </a:fld>
            <a:endParaRPr lang="it-IT"/>
          </a:p>
        </p:txBody>
      </p:sp>
      <p:sp>
        <p:nvSpPr>
          <p:cNvPr id="3" name="Segnaposto piè di pagina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4" name="Segnaposto numero diapositiva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7A1DDDED-88B1-4D3A-9688-8662271A798E}" type="slidenum">
              <a:rPr lang="it-IT"/>
              <a:pPr>
                <a:defRPr/>
              </a:pPr>
              <a:t>‹#›</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72C7AEE-33FC-447C-AD06-A4E8C9AFA006}" type="datetimeFigureOut">
              <a:rPr lang="it-IT"/>
              <a:pPr>
                <a:defRPr/>
              </a:pPr>
              <a:t>21/10/2013</a:t>
            </a:fld>
            <a:endParaRPr lang="it-IT"/>
          </a:p>
        </p:txBody>
      </p:sp>
      <p:sp>
        <p:nvSpPr>
          <p:cNvPr id="6" name="Segnaposto piè di pagina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7" name="Segnaposto numero diapositiva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55B4F3F-F7F8-4E76-9596-97C11A41AD16}" type="slidenum">
              <a:rPr lang="it-IT"/>
              <a:pPr>
                <a:defRPr/>
              </a:pPr>
              <a:t>‹#›</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8A5168D-C0D9-4EC5-9EAA-4495CAE7CC41}" type="datetimeFigureOut">
              <a:rPr lang="it-IT"/>
              <a:pPr>
                <a:defRPr/>
              </a:pPr>
              <a:t>21/10/2013</a:t>
            </a:fld>
            <a:endParaRPr lang="it-IT"/>
          </a:p>
        </p:txBody>
      </p:sp>
      <p:sp>
        <p:nvSpPr>
          <p:cNvPr id="6" name="Segnaposto piè di pagina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7" name="Segnaposto numero diapositiva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87C55B8-D6CE-4E81-ACBA-0A52ABCAE0A3}" type="slidenum">
              <a:rPr lang="it-IT"/>
              <a:pPr>
                <a:defRPr/>
              </a:pPr>
              <a:t>‹#›</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7"/>
          <p:cNvSpPr/>
          <p:nvPr userDrawn="1"/>
        </p:nvSpPr>
        <p:spPr>
          <a:xfrm>
            <a:off x="777875" y="0"/>
            <a:ext cx="7543800" cy="381000"/>
          </a:xfrm>
          <a:prstGeom prst="rect">
            <a:avLst/>
          </a:prstGeom>
          <a:solidFill>
            <a:srgbClr val="7F14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Times New Roman" pitchFamily="-28" charset="0"/>
              <a:buNone/>
              <a:defRPr/>
            </a:pPr>
            <a:endParaRPr lang="en-US"/>
          </a:p>
        </p:txBody>
      </p:sp>
      <p:cxnSp>
        <p:nvCxnSpPr>
          <p:cNvPr id="9" name="Connettore 1 8"/>
          <p:cNvCxnSpPr/>
          <p:nvPr userDrawn="1"/>
        </p:nvCxnSpPr>
        <p:spPr>
          <a:xfrm>
            <a:off x="777875" y="6254750"/>
            <a:ext cx="7543800" cy="0"/>
          </a:xfrm>
          <a:prstGeom prst="line">
            <a:avLst/>
          </a:prstGeom>
          <a:ln>
            <a:solidFill>
              <a:srgbClr val="7F142A"/>
            </a:solidFill>
          </a:ln>
          <a:effectLst/>
        </p:spPr>
        <p:style>
          <a:lnRef idx="2">
            <a:schemeClr val="accent1"/>
          </a:lnRef>
          <a:fillRef idx="0">
            <a:schemeClr val="accent1"/>
          </a:fillRef>
          <a:effectRef idx="1">
            <a:schemeClr val="accent1"/>
          </a:effectRef>
          <a:fontRef idx="minor">
            <a:schemeClr val="tx1"/>
          </a:fontRef>
        </p:style>
      </p:cxnSp>
      <p:pic>
        <p:nvPicPr>
          <p:cNvPr id="1028" name="Immagine 10" descr="marchio 2.jpg"/>
          <p:cNvPicPr>
            <a:picLocks noChangeAspect="1"/>
          </p:cNvPicPr>
          <p:nvPr userDrawn="1"/>
        </p:nvPicPr>
        <p:blipFill>
          <a:blip r:embed="rId16"/>
          <a:srcRect/>
          <a:stretch>
            <a:fillRect/>
          </a:stretch>
        </p:blipFill>
        <p:spPr bwMode="auto">
          <a:xfrm>
            <a:off x="7558088" y="6346825"/>
            <a:ext cx="806450" cy="3349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iming>
    <p:tnLst>
      <p:par>
        <p:cTn id="1" dur="indefinite" restart="never" nodeType="tmRoot"/>
      </p:par>
    </p:tnLst>
  </p:timing>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Arial" charset="0"/>
        </a:defRPr>
      </a:lvl2pPr>
      <a:lvl3pPr algn="ctr" defTabSz="457200" rtl="0" eaLnBrk="0" fontAlgn="base" hangingPunct="0">
        <a:spcBef>
          <a:spcPct val="0"/>
        </a:spcBef>
        <a:spcAft>
          <a:spcPct val="0"/>
        </a:spcAft>
        <a:defRPr sz="4400">
          <a:solidFill>
            <a:schemeClr val="tx1"/>
          </a:solidFill>
          <a:latin typeface="Arial" charset="0"/>
        </a:defRPr>
      </a:lvl3pPr>
      <a:lvl4pPr algn="ctr" defTabSz="457200" rtl="0" eaLnBrk="0" fontAlgn="base" hangingPunct="0">
        <a:spcBef>
          <a:spcPct val="0"/>
        </a:spcBef>
        <a:spcAft>
          <a:spcPct val="0"/>
        </a:spcAft>
        <a:defRPr sz="4400">
          <a:solidFill>
            <a:schemeClr val="tx1"/>
          </a:solidFill>
          <a:latin typeface="Arial" charset="0"/>
        </a:defRPr>
      </a:lvl4pPr>
      <a:lvl5pPr algn="ctr" defTabSz="457200" rtl="0" eaLnBrk="0" fontAlgn="base" hangingPunct="0">
        <a:spcBef>
          <a:spcPct val="0"/>
        </a:spcBef>
        <a:spcAft>
          <a:spcPct val="0"/>
        </a:spcAft>
        <a:defRPr sz="4400">
          <a:solidFill>
            <a:schemeClr val="tx1"/>
          </a:solidFill>
          <a:latin typeface="Arial" charset="0"/>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2.xml"/><Relationship Id="rId1" Type="http://schemas.openxmlformats.org/officeDocument/2006/relationships/tags" Target="../tags/tag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3.xml"/><Relationship Id="rId1" Type="http://schemas.openxmlformats.org/officeDocument/2006/relationships/tags" Target="../tags/tag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4.xml"/><Relationship Id="rId1" Type="http://schemas.openxmlformats.org/officeDocument/2006/relationships/tags" Target="../tags/tag5.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12.xml"/><Relationship Id="rId1" Type="http://schemas.openxmlformats.org/officeDocument/2006/relationships/tags" Target="../tags/tag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CasellaDiTesto 4"/>
          <p:cNvSpPr txBox="1">
            <a:spLocks noChangeArrowheads="1"/>
          </p:cNvSpPr>
          <p:nvPr/>
        </p:nvSpPr>
        <p:spPr bwMode="auto">
          <a:xfrm>
            <a:off x="793750" y="1003300"/>
            <a:ext cx="7551738" cy="5664200"/>
          </a:xfrm>
          <a:prstGeom prst="rect">
            <a:avLst/>
          </a:prstGeom>
          <a:noFill/>
          <a:ln w="9525">
            <a:noFill/>
            <a:miter lim="800000"/>
            <a:headEnd/>
            <a:tailEnd/>
          </a:ln>
        </p:spPr>
        <p:txBody>
          <a:bodyPr>
            <a:spAutoFit/>
          </a:bodyPr>
          <a:lstStyle/>
          <a:p>
            <a:r>
              <a:rPr lang="en-US" sz="4400" b="1">
                <a:solidFill>
                  <a:srgbClr val="505150"/>
                </a:solidFill>
              </a:rPr>
              <a:t>The new “censimento permanente” of Italy: </a:t>
            </a:r>
          </a:p>
          <a:p>
            <a:r>
              <a:rPr lang="en-US" sz="4400" b="1">
                <a:solidFill>
                  <a:srgbClr val="505150"/>
                </a:solidFill>
              </a:rPr>
              <a:t>a self-learning, rolling census</a:t>
            </a:r>
          </a:p>
          <a:p>
            <a:endParaRPr lang="en-US" sz="2800" b="1">
              <a:solidFill>
                <a:srgbClr val="505150"/>
              </a:solidFill>
            </a:endParaRPr>
          </a:p>
          <a:p>
            <a:endParaRPr lang="it-IT" sz="2200">
              <a:solidFill>
                <a:srgbClr val="505150"/>
              </a:solidFill>
            </a:endParaRPr>
          </a:p>
          <a:p>
            <a:r>
              <a:rPr lang="it-IT">
                <a:solidFill>
                  <a:srgbClr val="505150"/>
                </a:solidFill>
              </a:rPr>
              <a:t>Fabio Crescenzi, </a:t>
            </a:r>
            <a:r>
              <a:rPr lang="en-CA">
                <a:solidFill>
                  <a:srgbClr val="505150"/>
                </a:solidFill>
              </a:rPr>
              <a:t>-  Chief Methodologist of the Department for Censuses, Administrative and Statistical Registers</a:t>
            </a:r>
          </a:p>
          <a:p>
            <a:endParaRPr lang="en-US">
              <a:solidFill>
                <a:srgbClr val="505150"/>
              </a:solidFill>
            </a:endParaRPr>
          </a:p>
          <a:p>
            <a:r>
              <a:rPr lang="en-US">
                <a:solidFill>
                  <a:srgbClr val="505150"/>
                </a:solidFill>
              </a:rPr>
              <a:t>UN Expert Group Meeting on Revising the Principles and Recommendations for Population and Housing Censuses, </a:t>
            </a:r>
          </a:p>
          <a:p>
            <a:r>
              <a:rPr lang="en-US">
                <a:solidFill>
                  <a:srgbClr val="505150"/>
                </a:solidFill>
              </a:rPr>
              <a:t>New York, 29 October - 1 November 2013</a:t>
            </a:r>
            <a:endParaRPr lang="en-CA">
              <a:solidFill>
                <a:srgbClr val="505150"/>
              </a:solidFill>
            </a:endParaRPr>
          </a:p>
          <a:p>
            <a:endParaRPr lang="it-IT">
              <a:solidFill>
                <a:srgbClr val="505150"/>
              </a:solidFill>
            </a:endParaRPr>
          </a:p>
          <a:p>
            <a:endParaRPr lang="it-IT" sz="1000">
              <a:solidFill>
                <a:srgbClr val="50515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1" name="Title 4"/>
          <p:cNvSpPr>
            <a:spLocks noGrp="1"/>
          </p:cNvSpPr>
          <p:nvPr>
            <p:ph type="title"/>
          </p:nvPr>
        </p:nvSpPr>
        <p:spPr bwMode="auto">
          <a:xfrm>
            <a:off x="-31750" y="2532063"/>
            <a:ext cx="9118600" cy="436562"/>
          </a:xfrm>
          <a:noFill/>
          <a:ln>
            <a:miter lim="800000"/>
            <a:headEnd/>
            <a:tailEnd/>
          </a:ln>
        </p:spPr>
        <p:txBody>
          <a:bodyPr vert="horz" wrap="square" lIns="91440" tIns="45720" rIns="91440" bIns="45720" numCol="1" anchor="t" anchorCtr="0" compatLnSpc="1">
            <a:prstTxWarp prst="textNoShape">
              <a:avLst/>
            </a:prstTxWarp>
          </a:bodyPr>
          <a:lstStyle/>
          <a:p>
            <a:r>
              <a:rPr lang="en-US" sz="2400" b="1" smtClean="0"/>
              <a:t>In case of rejection of null hypotheses</a:t>
            </a:r>
          </a:p>
        </p:txBody>
      </p:sp>
      <p:sp>
        <p:nvSpPr>
          <p:cNvPr id="35842" name="CasellaDiTesto 2"/>
          <p:cNvSpPr txBox="1">
            <a:spLocks noChangeArrowheads="1"/>
          </p:cNvSpPr>
          <p:nvPr/>
        </p:nvSpPr>
        <p:spPr bwMode="auto">
          <a:xfrm>
            <a:off x="12700" y="12700"/>
            <a:ext cx="12700" cy="12700"/>
          </a:xfrm>
          <a:prstGeom prst="rect">
            <a:avLst/>
          </a:prstGeom>
          <a:noFill/>
          <a:ln w="9525">
            <a:noFill/>
            <a:miter lim="800000"/>
            <a:headEnd/>
            <a:tailEnd/>
          </a:ln>
        </p:spPr>
        <p:txBody>
          <a:bodyPr>
            <a:spAutoFit/>
          </a:bodyPr>
          <a:lstStyle/>
          <a:p>
            <a:endParaRPr lang="en-GB">
              <a:solidFill>
                <a:srgbClr val="048E93"/>
              </a:solidFill>
            </a:endParaRPr>
          </a:p>
        </p:txBody>
      </p:sp>
      <p:graphicFrame>
        <p:nvGraphicFramePr>
          <p:cNvPr id="6" name="Tabella 5"/>
          <p:cNvGraphicFramePr>
            <a:graphicFrameLocks noGrp="1"/>
          </p:cNvGraphicFramePr>
          <p:nvPr/>
        </p:nvGraphicFramePr>
        <p:xfrm>
          <a:off x="209550" y="868363"/>
          <a:ext cx="8718550" cy="1573212"/>
        </p:xfrm>
        <a:graphic>
          <a:graphicData uri="http://schemas.openxmlformats.org/drawingml/2006/table">
            <a:tbl>
              <a:tblPr firstRow="1" bandRow="1">
                <a:tableStyleId>{5C22544A-7EE6-4342-B048-85BDC9FD1C3A}</a:tableStyleId>
              </a:tblPr>
              <a:tblGrid>
                <a:gridCol w="4352080"/>
                <a:gridCol w="4366917"/>
              </a:tblGrid>
              <a:tr h="497532">
                <a:tc>
                  <a:txBody>
                    <a:bodyPr/>
                    <a:lstStyle/>
                    <a:p>
                      <a:pPr algn="ctr"/>
                      <a:r>
                        <a:rPr lang="it-IT" sz="2400" dirty="0" smtClean="0"/>
                        <a:t>With </a:t>
                      </a:r>
                      <a:r>
                        <a:rPr lang="it-IT" sz="2400" dirty="0" err="1" smtClean="0"/>
                        <a:t>Correction</a:t>
                      </a:r>
                      <a:r>
                        <a:rPr lang="it-IT" sz="2400" dirty="0" smtClean="0"/>
                        <a:t> (</a:t>
                      </a:r>
                      <a:r>
                        <a:rPr lang="it-IT" sz="2400" dirty="0" err="1" smtClean="0"/>
                        <a:t>after</a:t>
                      </a:r>
                      <a:r>
                        <a:rPr lang="it-IT" sz="2400" dirty="0" smtClean="0"/>
                        <a:t> 2021)</a:t>
                      </a:r>
                      <a:endParaRPr lang="it-IT" sz="2400" dirty="0"/>
                    </a:p>
                  </a:txBody>
                  <a:tcPr/>
                </a:tc>
                <a:tc>
                  <a:txBody>
                    <a:bodyPr/>
                    <a:lstStyle/>
                    <a:p>
                      <a:pPr marL="0" algn="ctr" defTabSz="457200" rtl="0" eaLnBrk="1" latinLnBrk="0" hangingPunct="1"/>
                      <a:r>
                        <a:rPr lang="it-IT" sz="2400" b="1" kern="1200" dirty="0" err="1" smtClean="0">
                          <a:solidFill>
                            <a:schemeClr val="lt1"/>
                          </a:solidFill>
                          <a:latin typeface="+mn-lt"/>
                          <a:ea typeface="+mn-ea"/>
                          <a:cs typeface="+mn-cs"/>
                        </a:rPr>
                        <a:t>Without</a:t>
                      </a:r>
                      <a:r>
                        <a:rPr lang="it-IT" sz="2400" b="1" kern="1200" dirty="0" smtClean="0">
                          <a:solidFill>
                            <a:schemeClr val="lt1"/>
                          </a:solidFill>
                          <a:latin typeface="+mn-lt"/>
                          <a:ea typeface="+mn-ea"/>
                          <a:cs typeface="+mn-cs"/>
                        </a:rPr>
                        <a:t> </a:t>
                      </a:r>
                      <a:r>
                        <a:rPr lang="it-IT" sz="2400" b="1" kern="1200" dirty="0" err="1" smtClean="0">
                          <a:solidFill>
                            <a:schemeClr val="lt1"/>
                          </a:solidFill>
                          <a:latin typeface="+mn-lt"/>
                          <a:ea typeface="+mn-ea"/>
                          <a:cs typeface="+mn-cs"/>
                        </a:rPr>
                        <a:t>Correction</a:t>
                      </a:r>
                      <a:r>
                        <a:rPr lang="it-IT" sz="2400" b="1" kern="1200" dirty="0" smtClean="0">
                          <a:solidFill>
                            <a:schemeClr val="lt1"/>
                          </a:solidFill>
                          <a:latin typeface="+mn-lt"/>
                          <a:ea typeface="+mn-ea"/>
                          <a:cs typeface="+mn-cs"/>
                        </a:rPr>
                        <a:t> (</a:t>
                      </a:r>
                      <a:r>
                        <a:rPr lang="it-IT" sz="2400" b="1" kern="1200" dirty="0" err="1" smtClean="0">
                          <a:solidFill>
                            <a:schemeClr val="lt1"/>
                          </a:solidFill>
                          <a:latin typeface="+mn-lt"/>
                          <a:ea typeface="+mn-ea"/>
                          <a:cs typeface="+mn-cs"/>
                        </a:rPr>
                        <a:t>till</a:t>
                      </a:r>
                      <a:r>
                        <a:rPr lang="it-IT" sz="2400" b="1" kern="1200" dirty="0" smtClean="0">
                          <a:solidFill>
                            <a:schemeClr val="lt1"/>
                          </a:solidFill>
                          <a:latin typeface="+mn-lt"/>
                          <a:ea typeface="+mn-ea"/>
                          <a:cs typeface="+mn-cs"/>
                        </a:rPr>
                        <a:t> 2021)</a:t>
                      </a:r>
                      <a:endParaRPr lang="it-IT" sz="2400" b="1" kern="1200" dirty="0">
                        <a:solidFill>
                          <a:schemeClr val="lt1"/>
                        </a:solidFill>
                        <a:latin typeface="+mn-lt"/>
                        <a:ea typeface="+mn-ea"/>
                        <a:cs typeface="+mn-cs"/>
                      </a:endParaRPr>
                    </a:p>
                  </a:txBody>
                  <a:tcPr/>
                </a:tc>
              </a:tr>
              <a:tr h="1075225">
                <a:tc>
                  <a:txBody>
                    <a:bodyPr/>
                    <a:lstStyle/>
                    <a:p>
                      <a:r>
                        <a:rPr lang="it-IT" sz="1800" b="1" dirty="0" smtClean="0">
                          <a:solidFill>
                            <a:schemeClr val="bg2">
                              <a:lumMod val="10000"/>
                            </a:schemeClr>
                          </a:solidFill>
                        </a:rPr>
                        <a:t>ANPR </a:t>
                      </a:r>
                      <a:r>
                        <a:rPr lang="it-IT" sz="1800" b="1" dirty="0" err="1" smtClean="0">
                          <a:solidFill>
                            <a:schemeClr val="bg2">
                              <a:lumMod val="10000"/>
                            </a:schemeClr>
                          </a:solidFill>
                        </a:rPr>
                        <a:t>Count</a:t>
                      </a:r>
                      <a:r>
                        <a:rPr lang="it-IT" sz="1800" b="1" dirty="0" smtClean="0">
                          <a:solidFill>
                            <a:schemeClr val="bg2">
                              <a:lumMod val="10000"/>
                            </a:schemeClr>
                          </a:solidFill>
                        </a:rPr>
                        <a:t>  </a:t>
                      </a:r>
                      <a:r>
                        <a:rPr lang="it-IT" sz="1800" b="1" dirty="0" err="1" smtClean="0">
                          <a:solidFill>
                            <a:schemeClr val="bg2">
                              <a:lumMod val="10000"/>
                            </a:schemeClr>
                          </a:solidFill>
                        </a:rPr>
                        <a:t>is</a:t>
                      </a:r>
                      <a:r>
                        <a:rPr lang="it-IT" sz="1800" b="1" dirty="0" smtClean="0">
                          <a:solidFill>
                            <a:schemeClr val="bg2">
                              <a:lumMod val="10000"/>
                            </a:schemeClr>
                          </a:solidFill>
                        </a:rPr>
                        <a:t> </a:t>
                      </a:r>
                      <a:r>
                        <a:rPr lang="it-IT" sz="1800" b="1" dirty="0" err="1" smtClean="0">
                          <a:solidFill>
                            <a:schemeClr val="bg2">
                              <a:lumMod val="10000"/>
                            </a:schemeClr>
                          </a:solidFill>
                        </a:rPr>
                        <a:t>not</a:t>
                      </a:r>
                      <a:r>
                        <a:rPr lang="it-IT" sz="1800" b="1" dirty="0" smtClean="0">
                          <a:solidFill>
                            <a:schemeClr val="bg2">
                              <a:lumMod val="10000"/>
                            </a:schemeClr>
                          </a:solidFill>
                        </a:rPr>
                        <a:t> </a:t>
                      </a:r>
                      <a:r>
                        <a:rPr lang="it-IT" sz="1800" b="1" dirty="0" err="1" smtClean="0">
                          <a:solidFill>
                            <a:schemeClr val="bg2">
                              <a:lumMod val="10000"/>
                            </a:schemeClr>
                          </a:solidFill>
                        </a:rPr>
                        <a:t>corrected</a:t>
                      </a:r>
                      <a:endParaRPr lang="it-IT" sz="1800" b="1" dirty="0">
                        <a:solidFill>
                          <a:schemeClr val="bg2">
                            <a:lumMod val="10000"/>
                          </a:schemeClr>
                        </a:solidFill>
                      </a:endParaRPr>
                    </a:p>
                  </a:txBody>
                  <a:tcPr>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bg2">
                              <a:lumMod val="10000"/>
                            </a:schemeClr>
                          </a:solidFill>
                          <a:latin typeface="+mn-lt"/>
                          <a:ea typeface="+mn-ea"/>
                          <a:cs typeface="+mn-cs"/>
                        </a:rPr>
                        <a:t>Count calculated from census population (2011) by adding and subtracting ANPR flows </a:t>
                      </a:r>
                      <a:endParaRPr lang="it-IT" sz="1800" b="1" kern="1200" baseline="0" dirty="0">
                        <a:solidFill>
                          <a:schemeClr val="bg2">
                            <a:lumMod val="10000"/>
                          </a:schemeClr>
                        </a:solidFill>
                        <a:latin typeface="+mn-lt"/>
                        <a:ea typeface="+mn-ea"/>
                        <a:cs typeface="+mn-cs"/>
                      </a:endParaRPr>
                    </a:p>
                  </a:txBody>
                  <a:tcPr/>
                </a:tc>
              </a:tr>
            </a:tbl>
          </a:graphicData>
        </a:graphic>
      </p:graphicFrame>
      <p:graphicFrame>
        <p:nvGraphicFramePr>
          <p:cNvPr id="8" name="Tabella 7"/>
          <p:cNvGraphicFramePr>
            <a:graphicFrameLocks noGrp="1"/>
          </p:cNvGraphicFramePr>
          <p:nvPr/>
        </p:nvGraphicFramePr>
        <p:xfrm>
          <a:off x="204788" y="3106738"/>
          <a:ext cx="8718550" cy="3101975"/>
        </p:xfrm>
        <a:graphic>
          <a:graphicData uri="http://schemas.openxmlformats.org/drawingml/2006/table">
            <a:tbl>
              <a:tblPr firstRow="1" bandRow="1">
                <a:tableStyleId>{5C22544A-7EE6-4342-B048-85BDC9FD1C3A}</a:tableStyleId>
              </a:tblPr>
              <a:tblGrid>
                <a:gridCol w="4352080"/>
                <a:gridCol w="4366917"/>
              </a:tblGrid>
              <a:tr h="775765">
                <a:tc>
                  <a:txBody>
                    <a:bodyPr/>
                    <a:lstStyle/>
                    <a:p>
                      <a:pPr algn="ctr"/>
                      <a:r>
                        <a:rPr lang="it-IT" sz="2400" dirty="0" smtClean="0"/>
                        <a:t>With </a:t>
                      </a:r>
                      <a:r>
                        <a:rPr lang="it-IT" sz="2400" dirty="0" err="1" smtClean="0"/>
                        <a:t>Correction</a:t>
                      </a:r>
                      <a:r>
                        <a:rPr lang="it-IT" sz="2400" dirty="0" smtClean="0"/>
                        <a:t> (</a:t>
                      </a:r>
                      <a:r>
                        <a:rPr lang="it-IT" sz="2400" dirty="0" err="1" smtClean="0"/>
                        <a:t>after</a:t>
                      </a:r>
                      <a:r>
                        <a:rPr lang="it-IT" sz="2400" dirty="0" smtClean="0"/>
                        <a:t> 2021)</a:t>
                      </a:r>
                      <a:endParaRPr lang="it-IT" sz="2400" dirty="0"/>
                    </a:p>
                  </a:txBody>
                  <a:tcPr/>
                </a:tc>
                <a:tc>
                  <a:txBody>
                    <a:bodyPr/>
                    <a:lstStyle/>
                    <a:p>
                      <a:pPr marL="0" algn="ctr" defTabSz="457200" rtl="0" eaLnBrk="1" latinLnBrk="0" hangingPunct="1"/>
                      <a:r>
                        <a:rPr lang="it-IT" sz="2400" b="1" kern="1200" dirty="0" err="1" smtClean="0">
                          <a:solidFill>
                            <a:schemeClr val="lt1"/>
                          </a:solidFill>
                          <a:latin typeface="+mn-lt"/>
                          <a:ea typeface="+mn-ea"/>
                          <a:cs typeface="+mn-cs"/>
                        </a:rPr>
                        <a:t>Without</a:t>
                      </a:r>
                      <a:r>
                        <a:rPr lang="it-IT" sz="2400" b="1" kern="1200" dirty="0" smtClean="0">
                          <a:solidFill>
                            <a:schemeClr val="lt1"/>
                          </a:solidFill>
                          <a:latin typeface="+mn-lt"/>
                          <a:ea typeface="+mn-ea"/>
                          <a:cs typeface="+mn-cs"/>
                        </a:rPr>
                        <a:t> </a:t>
                      </a:r>
                      <a:r>
                        <a:rPr lang="it-IT" sz="2400" b="1" kern="1200" dirty="0" err="1" smtClean="0">
                          <a:solidFill>
                            <a:schemeClr val="lt1"/>
                          </a:solidFill>
                          <a:latin typeface="+mn-lt"/>
                          <a:ea typeface="+mn-ea"/>
                          <a:cs typeface="+mn-cs"/>
                        </a:rPr>
                        <a:t>Correction</a:t>
                      </a:r>
                      <a:r>
                        <a:rPr lang="it-IT" sz="2400" b="1" kern="1200" dirty="0" smtClean="0">
                          <a:solidFill>
                            <a:schemeClr val="lt1"/>
                          </a:solidFill>
                          <a:latin typeface="+mn-lt"/>
                          <a:ea typeface="+mn-ea"/>
                          <a:cs typeface="+mn-cs"/>
                        </a:rPr>
                        <a:t> (</a:t>
                      </a:r>
                      <a:r>
                        <a:rPr lang="it-IT" sz="2400" b="1" kern="1200" dirty="0" err="1" smtClean="0">
                          <a:solidFill>
                            <a:schemeClr val="lt1"/>
                          </a:solidFill>
                          <a:latin typeface="+mn-lt"/>
                          <a:ea typeface="+mn-ea"/>
                          <a:cs typeface="+mn-cs"/>
                        </a:rPr>
                        <a:t>till</a:t>
                      </a:r>
                      <a:r>
                        <a:rPr lang="it-IT" sz="2400" b="1" kern="1200" dirty="0" smtClean="0">
                          <a:solidFill>
                            <a:schemeClr val="lt1"/>
                          </a:solidFill>
                          <a:latin typeface="+mn-lt"/>
                          <a:ea typeface="+mn-ea"/>
                          <a:cs typeface="+mn-cs"/>
                        </a:rPr>
                        <a:t> 2021)</a:t>
                      </a:r>
                      <a:endParaRPr lang="it-IT" sz="2400" b="1" kern="1200" dirty="0">
                        <a:solidFill>
                          <a:schemeClr val="lt1"/>
                        </a:solidFill>
                        <a:latin typeface="+mn-lt"/>
                        <a:ea typeface="+mn-ea"/>
                        <a:cs typeface="+mn-cs"/>
                      </a:endParaRPr>
                    </a:p>
                  </a:txBody>
                  <a:tcPr/>
                </a:tc>
              </a:tr>
              <a:tr h="1015962">
                <a:tc>
                  <a:txBody>
                    <a:bodyPr/>
                    <a:lstStyle/>
                    <a:p>
                      <a:r>
                        <a:rPr lang="en-US" sz="1600" b="1" baseline="0" dirty="0" smtClean="0">
                          <a:solidFill>
                            <a:srgbClr val="FF0000"/>
                          </a:solidFill>
                        </a:rPr>
                        <a:t>Outstanding control of the register </a:t>
                      </a:r>
                      <a:r>
                        <a:rPr lang="en-US" sz="1600" b="1" baseline="0" dirty="0" smtClean="0">
                          <a:solidFill>
                            <a:schemeClr val="bg2">
                              <a:lumMod val="10000"/>
                            </a:schemeClr>
                          </a:solidFill>
                        </a:rPr>
                        <a:t>employing signals from Administrative Sources other than ANPR</a:t>
                      </a:r>
                      <a:endParaRPr lang="it-IT" sz="1600" b="1" dirty="0">
                        <a:solidFill>
                          <a:schemeClr val="bg2">
                            <a:lumMod val="10000"/>
                          </a:schemeClr>
                        </a:solidFill>
                      </a:endParaRPr>
                    </a:p>
                  </a:txBody>
                  <a:tcPr>
                    <a:solidFill>
                      <a:schemeClr val="tx2">
                        <a:lumMod val="20000"/>
                        <a:lumOff val="80000"/>
                      </a:schemeClr>
                    </a:solidFill>
                  </a:tcPr>
                </a:tc>
                <a:tc>
                  <a:txBody>
                    <a:bodyPr/>
                    <a:lstStyle/>
                    <a:p>
                      <a:pPr marL="0"/>
                      <a:r>
                        <a:rPr lang="en-US" sz="1600" b="1" kern="1200" baseline="0" dirty="0" smtClean="0">
                          <a:solidFill>
                            <a:srgbClr val="FF0000"/>
                          </a:solidFill>
                          <a:latin typeface="+mn-lt"/>
                          <a:ea typeface="+mn-ea"/>
                          <a:cs typeface="+mn-cs"/>
                        </a:rPr>
                        <a:t>Outstanding control of the register </a:t>
                      </a:r>
                      <a:r>
                        <a:rPr lang="en-US" sz="1600" b="1" kern="1200" baseline="0" dirty="0" smtClean="0">
                          <a:solidFill>
                            <a:schemeClr val="tx1"/>
                          </a:solidFill>
                          <a:latin typeface="+mn-lt"/>
                          <a:ea typeface="+mn-ea"/>
                          <a:cs typeface="+mn-cs"/>
                        </a:rPr>
                        <a:t>employing signals from Administrative Sources other than ANPR</a:t>
                      </a:r>
                    </a:p>
                  </a:txBody>
                  <a:tcPr/>
                </a:tc>
              </a:tr>
              <a:tr h="1283180">
                <a:tc>
                  <a:txBody>
                    <a:bodyPr/>
                    <a:lstStyle/>
                    <a:p>
                      <a:r>
                        <a:rPr lang="it-IT" sz="1600" b="1" dirty="0" smtClean="0">
                          <a:solidFill>
                            <a:schemeClr val="bg2">
                              <a:lumMod val="10000"/>
                            </a:schemeClr>
                          </a:solidFill>
                        </a:rPr>
                        <a:t>ANPR </a:t>
                      </a:r>
                      <a:r>
                        <a:rPr lang="it-IT" sz="1600" b="1" dirty="0" err="1" smtClean="0">
                          <a:solidFill>
                            <a:schemeClr val="bg2">
                              <a:lumMod val="10000"/>
                            </a:schemeClr>
                          </a:solidFill>
                        </a:rPr>
                        <a:t>Count</a:t>
                      </a:r>
                      <a:r>
                        <a:rPr lang="it-IT" sz="1600" b="1" dirty="0" smtClean="0">
                          <a:solidFill>
                            <a:schemeClr val="bg2">
                              <a:lumMod val="10000"/>
                            </a:schemeClr>
                          </a:solidFill>
                        </a:rPr>
                        <a:t> </a:t>
                      </a:r>
                      <a:r>
                        <a:rPr lang="it-IT" sz="1600" b="1" dirty="0" err="1" smtClean="0">
                          <a:solidFill>
                            <a:schemeClr val="bg2">
                              <a:lumMod val="10000"/>
                            </a:schemeClr>
                          </a:solidFill>
                        </a:rPr>
                        <a:t>is</a:t>
                      </a:r>
                      <a:r>
                        <a:rPr lang="it-IT" sz="1600" b="1" dirty="0" smtClean="0">
                          <a:solidFill>
                            <a:schemeClr val="bg2">
                              <a:lumMod val="10000"/>
                            </a:schemeClr>
                          </a:solidFill>
                        </a:rPr>
                        <a:t> </a:t>
                      </a:r>
                      <a:r>
                        <a:rPr lang="it-IT" sz="1600" b="1" dirty="0" err="1" smtClean="0">
                          <a:solidFill>
                            <a:schemeClr val="bg2">
                              <a:lumMod val="10000"/>
                            </a:schemeClr>
                          </a:solidFill>
                        </a:rPr>
                        <a:t>corrected</a:t>
                      </a:r>
                      <a:r>
                        <a:rPr lang="it-IT" sz="1600" b="1" dirty="0" smtClean="0">
                          <a:solidFill>
                            <a:schemeClr val="bg2">
                              <a:lumMod val="10000"/>
                            </a:schemeClr>
                          </a:solidFill>
                        </a:rPr>
                        <a:t> by a </a:t>
                      </a:r>
                      <a:r>
                        <a:rPr lang="it-IT" sz="1600" b="1" dirty="0" err="1" smtClean="0">
                          <a:solidFill>
                            <a:schemeClr val="bg2">
                              <a:lumMod val="10000"/>
                            </a:schemeClr>
                          </a:solidFill>
                        </a:rPr>
                        <a:t>factor</a:t>
                      </a:r>
                      <a:r>
                        <a:rPr lang="it-IT" sz="1600" b="1" dirty="0" smtClean="0">
                          <a:solidFill>
                            <a:schemeClr val="bg2">
                              <a:lumMod val="10000"/>
                            </a:schemeClr>
                          </a:solidFill>
                        </a:rPr>
                        <a:t> </a:t>
                      </a:r>
                      <a:r>
                        <a:rPr lang="it-IT" sz="1600" b="1" dirty="0" err="1" smtClean="0">
                          <a:solidFill>
                            <a:schemeClr val="bg2">
                              <a:lumMod val="10000"/>
                            </a:schemeClr>
                          </a:solidFill>
                        </a:rPr>
                        <a:t>computed</a:t>
                      </a:r>
                      <a:r>
                        <a:rPr lang="it-IT" sz="1600" b="1" dirty="0" smtClean="0">
                          <a:solidFill>
                            <a:schemeClr val="bg2">
                              <a:lumMod val="10000"/>
                            </a:schemeClr>
                          </a:solidFill>
                        </a:rPr>
                        <a:t> by Istat</a:t>
                      </a:r>
                      <a:endParaRPr lang="it-IT" sz="1600" b="1" dirty="0">
                        <a:solidFill>
                          <a:schemeClr val="bg2">
                            <a:lumMod val="10000"/>
                          </a:schemeClr>
                        </a:solidFill>
                      </a:endParaRPr>
                    </a:p>
                  </a:txBody>
                  <a:tcPr>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kern="1200" baseline="0" dirty="0" smtClean="0">
                          <a:solidFill>
                            <a:schemeClr val="bg2">
                              <a:lumMod val="10000"/>
                            </a:schemeClr>
                          </a:solidFill>
                          <a:latin typeface="+mn-lt"/>
                          <a:ea typeface="+mn-ea"/>
                          <a:cs typeface="+mn-cs"/>
                        </a:rPr>
                        <a:t>Count  is calculated starting from census population count (2011) by adding and subtracting ANPR flows.</a:t>
                      </a:r>
                    </a:p>
                    <a:p>
                      <a:pPr marL="0" marR="0" indent="0" algn="l" defTabSz="457200" rtl="0" eaLnBrk="1" fontAlgn="auto" latinLnBrk="0" hangingPunct="1">
                        <a:lnSpc>
                          <a:spcPct val="100000"/>
                        </a:lnSpc>
                        <a:spcBef>
                          <a:spcPts val="0"/>
                        </a:spcBef>
                        <a:spcAft>
                          <a:spcPts val="0"/>
                        </a:spcAft>
                        <a:buClrTx/>
                        <a:buSzTx/>
                        <a:buFontTx/>
                        <a:buNone/>
                        <a:tabLst/>
                        <a:defRPr/>
                      </a:pPr>
                      <a:r>
                        <a:rPr lang="en-US" sz="1600" b="1" kern="1200" baseline="0" dirty="0" smtClean="0">
                          <a:solidFill>
                            <a:schemeClr val="bg2">
                              <a:lumMod val="10000"/>
                            </a:schemeClr>
                          </a:solidFill>
                          <a:latin typeface="+mn-lt"/>
                          <a:ea typeface="+mn-ea"/>
                          <a:cs typeface="+mn-cs"/>
                        </a:rPr>
                        <a:t>Municipality is informed of which would be the Count  corrected by </a:t>
                      </a:r>
                      <a:r>
                        <a:rPr lang="en-US" sz="1600" b="1" kern="1200" baseline="0" dirty="0" err="1" smtClean="0">
                          <a:solidFill>
                            <a:schemeClr val="bg2">
                              <a:lumMod val="10000"/>
                            </a:schemeClr>
                          </a:solidFill>
                          <a:latin typeface="+mn-lt"/>
                          <a:ea typeface="+mn-ea"/>
                          <a:cs typeface="+mn-cs"/>
                        </a:rPr>
                        <a:t>Istat</a:t>
                      </a:r>
                      <a:endParaRPr lang="it-IT" sz="1600" b="1" kern="1200" baseline="0" dirty="0">
                        <a:solidFill>
                          <a:schemeClr val="bg2">
                            <a:lumMod val="10000"/>
                          </a:schemeClr>
                        </a:solidFill>
                        <a:latin typeface="+mn-lt"/>
                        <a:ea typeface="+mn-ea"/>
                        <a:cs typeface="+mn-cs"/>
                      </a:endParaRPr>
                    </a:p>
                  </a:txBody>
                  <a:tcPr/>
                </a:tc>
              </a:tr>
            </a:tbl>
          </a:graphicData>
        </a:graphic>
      </p:graphicFrame>
      <p:sp>
        <p:nvSpPr>
          <p:cNvPr id="35868" name="Title 4"/>
          <p:cNvSpPr txBox="1">
            <a:spLocks/>
          </p:cNvSpPr>
          <p:nvPr/>
        </p:nvSpPr>
        <p:spPr bwMode="auto">
          <a:xfrm>
            <a:off x="9525" y="431800"/>
            <a:ext cx="9118600" cy="436563"/>
          </a:xfrm>
          <a:prstGeom prst="rect">
            <a:avLst/>
          </a:prstGeom>
          <a:noFill/>
          <a:ln w="9525">
            <a:noFill/>
            <a:miter lim="800000"/>
            <a:headEnd/>
            <a:tailEnd/>
          </a:ln>
        </p:spPr>
        <p:txBody>
          <a:bodyPr/>
          <a:lstStyle/>
          <a:p>
            <a:pPr algn="ctr" eaLnBrk="0" hangingPunct="0"/>
            <a:r>
              <a:rPr lang="en-US" sz="2400" b="1"/>
              <a:t>In case of acceptance of null hypotheses</a:t>
            </a:r>
          </a:p>
        </p:txBody>
      </p:sp>
    </p:spTree>
    <p:custDataLst>
      <p:tags r:id="rId1"/>
    </p:custData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a:xfrm>
            <a:off x="684213" y="457200"/>
            <a:ext cx="8231187" cy="685800"/>
          </a:xfrm>
        </p:spPr>
        <p:txBody>
          <a:bodyPr>
            <a:noAutofit/>
          </a:bodyPr>
          <a:lstStyle/>
          <a:p>
            <a:pPr>
              <a:defRPr/>
            </a:pPr>
            <a:r>
              <a:rPr lang="en-US" sz="3258" dirty="0" smtClean="0">
                <a:solidFill>
                  <a:srgbClr val="FF0000"/>
                </a:solidFill>
              </a:rPr>
              <a:t>The D face the </a:t>
            </a:r>
            <a:r>
              <a:rPr lang="en-US" sz="3258" dirty="0" smtClean="0"/>
              <a:t>D-sample</a:t>
            </a:r>
            <a:endParaRPr lang="en-US" sz="3258" dirty="0"/>
          </a:p>
        </p:txBody>
      </p:sp>
      <p:sp>
        <p:nvSpPr>
          <p:cNvPr id="37890" name="CasellaDiTesto 2"/>
          <p:cNvSpPr txBox="1">
            <a:spLocks noChangeArrowheads="1"/>
          </p:cNvSpPr>
          <p:nvPr/>
        </p:nvSpPr>
        <p:spPr bwMode="auto">
          <a:xfrm>
            <a:off x="12700" y="12700"/>
            <a:ext cx="12700" cy="12700"/>
          </a:xfrm>
          <a:prstGeom prst="rect">
            <a:avLst/>
          </a:prstGeom>
          <a:noFill/>
          <a:ln w="9525">
            <a:noFill/>
            <a:miter lim="800000"/>
            <a:headEnd/>
            <a:tailEnd/>
          </a:ln>
        </p:spPr>
        <p:txBody>
          <a:bodyPr>
            <a:spAutoFit/>
          </a:bodyPr>
          <a:lstStyle/>
          <a:p>
            <a:endParaRPr lang="en-GB">
              <a:solidFill>
                <a:srgbClr val="048E93"/>
              </a:solidFill>
            </a:endParaRPr>
          </a:p>
        </p:txBody>
      </p:sp>
      <p:graphicFrame>
        <p:nvGraphicFramePr>
          <p:cNvPr id="7" name="Tabella 6"/>
          <p:cNvGraphicFramePr>
            <a:graphicFrameLocks noGrp="1"/>
          </p:cNvGraphicFramePr>
          <p:nvPr/>
        </p:nvGraphicFramePr>
        <p:xfrm>
          <a:off x="250825" y="1085850"/>
          <a:ext cx="8713788" cy="5151438"/>
        </p:xfrm>
        <a:graphic>
          <a:graphicData uri="http://schemas.openxmlformats.org/drawingml/2006/table">
            <a:tbl>
              <a:tblPr firstRow="1" bandRow="1">
                <a:tableStyleId>{5C22544A-7EE6-4342-B048-85BDC9FD1C3A}</a:tableStyleId>
              </a:tblPr>
              <a:tblGrid>
                <a:gridCol w="2156676"/>
                <a:gridCol w="6556292"/>
              </a:tblGrid>
              <a:tr h="144015">
                <a:tc>
                  <a:txBody>
                    <a:bodyPr/>
                    <a:lstStyle/>
                    <a:p>
                      <a:endParaRPr lang="it-IT" sz="2000" dirty="0"/>
                    </a:p>
                  </a:txBody>
                  <a:tcPr/>
                </a:tc>
                <a:tc>
                  <a:txBody>
                    <a:bodyPr/>
                    <a:lstStyle/>
                    <a:p>
                      <a:endParaRPr lang="it-IT" dirty="0"/>
                    </a:p>
                  </a:txBody>
                  <a:tcPr/>
                </a:tc>
              </a:tr>
              <a:tr h="1079357">
                <a:tc>
                  <a:txBody>
                    <a:bodyPr/>
                    <a:lstStyle/>
                    <a:p>
                      <a:r>
                        <a:rPr lang="it-IT" sz="2000" dirty="0" err="1" smtClean="0"/>
                        <a:t>Sampling</a:t>
                      </a:r>
                      <a:r>
                        <a:rPr lang="it-IT" sz="2000" dirty="0" smtClean="0"/>
                        <a:t> design</a:t>
                      </a:r>
                      <a:endParaRPr lang="it-IT" sz="2000" dirty="0"/>
                    </a:p>
                  </a:txBody>
                  <a:tcPr/>
                </a:tc>
                <a:tc>
                  <a:txBody>
                    <a:bodyPr/>
                    <a:lstStyle/>
                    <a:p>
                      <a:pPr marL="0"/>
                      <a:r>
                        <a:rPr lang="it-IT" sz="2400" kern="1200" dirty="0" err="1" smtClean="0">
                          <a:solidFill>
                            <a:srgbClr val="FF0000"/>
                          </a:solidFill>
                        </a:rPr>
                        <a:t>Two</a:t>
                      </a:r>
                      <a:r>
                        <a:rPr lang="it-IT" sz="2400" kern="1200" dirty="0" smtClean="0">
                          <a:solidFill>
                            <a:srgbClr val="FF0000"/>
                          </a:solidFill>
                        </a:rPr>
                        <a:t> stage – </a:t>
                      </a:r>
                      <a:r>
                        <a:rPr lang="it-IT" sz="2400" kern="1200" dirty="0" err="1" smtClean="0">
                          <a:solidFill>
                            <a:srgbClr val="FF0000"/>
                          </a:solidFill>
                        </a:rPr>
                        <a:t>About</a:t>
                      </a:r>
                      <a:r>
                        <a:rPr lang="it-IT" sz="2400" kern="1200" dirty="0" smtClean="0">
                          <a:solidFill>
                            <a:srgbClr val="FF0000"/>
                          </a:solidFill>
                        </a:rPr>
                        <a:t> 1.500.000</a:t>
                      </a:r>
                      <a:r>
                        <a:rPr lang="it-IT" sz="2400" kern="1200" baseline="0" dirty="0" smtClean="0">
                          <a:solidFill>
                            <a:srgbClr val="FF0000"/>
                          </a:solidFill>
                        </a:rPr>
                        <a:t> </a:t>
                      </a:r>
                      <a:r>
                        <a:rPr lang="it-IT" sz="2400" kern="1200" baseline="0" dirty="0" err="1" smtClean="0">
                          <a:solidFill>
                            <a:srgbClr val="FF0000"/>
                          </a:solidFill>
                        </a:rPr>
                        <a:t>households</a:t>
                      </a:r>
                      <a:r>
                        <a:rPr lang="it-IT" sz="2400" kern="1200" baseline="0" dirty="0" smtClean="0">
                          <a:solidFill>
                            <a:srgbClr val="FF0000"/>
                          </a:solidFill>
                        </a:rPr>
                        <a:t> per </a:t>
                      </a:r>
                      <a:r>
                        <a:rPr lang="it-IT" sz="2400" kern="1200" baseline="0" dirty="0" err="1" smtClean="0">
                          <a:solidFill>
                            <a:srgbClr val="FF0000"/>
                          </a:solidFill>
                        </a:rPr>
                        <a:t>year</a:t>
                      </a:r>
                      <a:r>
                        <a:rPr lang="it-IT" sz="2400" kern="1200" dirty="0" smtClean="0">
                          <a:solidFill>
                            <a:srgbClr val="FF0000"/>
                          </a:solidFill>
                        </a:rPr>
                        <a:t> </a:t>
                      </a:r>
                    </a:p>
                  </a:txBody>
                  <a:tcPr/>
                </a:tc>
              </a:tr>
              <a:tr h="1291186">
                <a:tc>
                  <a:txBody>
                    <a:bodyPr/>
                    <a:lstStyle/>
                    <a:p>
                      <a:r>
                        <a:rPr lang="it-IT" sz="2000" dirty="0" err="1" smtClean="0"/>
                        <a:t>Questionnaire</a:t>
                      </a:r>
                      <a:endParaRPr lang="it-IT"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kern="1200" dirty="0" smtClean="0">
                          <a:solidFill>
                            <a:srgbClr val="FF0000"/>
                          </a:solidFill>
                        </a:rPr>
                        <a:t>Long</a:t>
                      </a:r>
                      <a:endParaRPr lang="it-IT" sz="2400" dirty="0">
                        <a:solidFill>
                          <a:srgbClr val="FF0000"/>
                        </a:solidFill>
                      </a:endParaRPr>
                    </a:p>
                  </a:txBody>
                  <a:tcPr/>
                </a:tc>
              </a:tr>
              <a:tr h="1562052">
                <a:tc>
                  <a:txBody>
                    <a:bodyPr/>
                    <a:lstStyle/>
                    <a:p>
                      <a:r>
                        <a:rPr lang="it-IT" sz="2000" dirty="0" err="1" smtClean="0"/>
                        <a:t>Technique</a:t>
                      </a:r>
                      <a:endParaRPr lang="it-IT" sz="2000" dirty="0"/>
                    </a:p>
                  </a:txBody>
                  <a:tcPr/>
                </a:tc>
                <a:tc>
                  <a:txBody>
                    <a:bodyPr/>
                    <a:lstStyle/>
                    <a:p>
                      <a:pPr marL="0"/>
                      <a:r>
                        <a:rPr lang="it-IT" sz="2400" kern="1200" dirty="0" err="1" smtClean="0">
                          <a:solidFill>
                            <a:srgbClr val="FF0000"/>
                          </a:solidFill>
                        </a:rPr>
                        <a:t>Paperless</a:t>
                      </a:r>
                      <a:r>
                        <a:rPr lang="it-IT" sz="2400" kern="1200" dirty="0" smtClean="0">
                          <a:solidFill>
                            <a:srgbClr val="FF0000"/>
                          </a:solidFill>
                        </a:rPr>
                        <a:t>: CAWI and CAPI</a:t>
                      </a:r>
                    </a:p>
                  </a:txBody>
                  <a:tcPr/>
                </a:tc>
              </a:tr>
              <a:tr h="711724">
                <a:tc>
                  <a:txBody>
                    <a:bodyPr/>
                    <a:lstStyle/>
                    <a:p>
                      <a:r>
                        <a:rPr lang="it-IT" sz="2000" dirty="0" err="1" smtClean="0"/>
                        <a:t>Monitoring</a:t>
                      </a:r>
                      <a:endParaRPr lang="it-IT"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kern="1200" dirty="0" smtClean="0">
                          <a:solidFill>
                            <a:srgbClr val="FF0000"/>
                          </a:solidFill>
                        </a:rPr>
                        <a:t>WEB (SGR)</a:t>
                      </a:r>
                    </a:p>
                    <a:p>
                      <a:pPr marL="0"/>
                      <a:endParaRPr lang="it-IT" sz="2400" kern="1200" dirty="0" smtClean="0">
                        <a:solidFill>
                          <a:srgbClr val="FF0000"/>
                        </a:solidFill>
                      </a:endParaRPr>
                    </a:p>
                  </a:txBody>
                  <a:tcPr/>
                </a:tc>
              </a:tr>
            </a:tbl>
          </a:graphicData>
        </a:graphic>
      </p:graphicFrame>
    </p:spTree>
    <p:custDataLst>
      <p:tags r:id="rId1"/>
    </p:custData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a:xfrm>
            <a:off x="25400" y="401638"/>
            <a:ext cx="9118600" cy="1011237"/>
          </a:xfrm>
        </p:spPr>
        <p:txBody>
          <a:bodyPr>
            <a:noAutofit/>
          </a:bodyPr>
          <a:lstStyle/>
          <a:p>
            <a:pPr>
              <a:defRPr/>
            </a:pPr>
            <a:r>
              <a:rPr lang="en-US" sz="3200" b="1" dirty="0"/>
              <a:t>D-sample. Plan of data accumulations by output area size</a:t>
            </a:r>
            <a:endParaRPr lang="en-US" sz="3095" dirty="0"/>
          </a:p>
        </p:txBody>
      </p:sp>
      <p:sp>
        <p:nvSpPr>
          <p:cNvPr id="6" name="Text Placeholder 5"/>
          <p:cNvSpPr>
            <a:spLocks noGrp="1"/>
          </p:cNvSpPr>
          <p:nvPr>
            <p:ph type="body" sz="quarter" idx="12"/>
          </p:nvPr>
        </p:nvSpPr>
        <p:spPr>
          <a:xfrm>
            <a:off x="5652120" y="4653136"/>
            <a:ext cx="2520280" cy="1512168"/>
          </a:xfrm>
          <a:ln>
            <a:solidFill>
              <a:schemeClr val="tx2"/>
            </a:solidFill>
          </a:ln>
        </p:spPr>
        <p:txBody>
          <a:bodyPr anchor="ctr">
            <a:noAutofit/>
          </a:bodyPr>
          <a:lstStyle/>
          <a:p>
            <a:pPr marL="0" indent="0" algn="ctr">
              <a:buFont typeface="Arial" charset="0"/>
              <a:buNone/>
              <a:defRPr/>
            </a:pPr>
            <a:r>
              <a:rPr lang="it-IT" sz="1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Reference </a:t>
            </a:r>
            <a:r>
              <a:rPr lang="it-IT" sz="1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year</a:t>
            </a:r>
            <a:r>
              <a:rPr lang="it-IT" sz="1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of </a:t>
            </a:r>
            <a:r>
              <a:rPr lang="it-IT" sz="1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estimates</a:t>
            </a:r>
            <a:r>
              <a:rPr lang="it-IT" sz="1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endParaRPr lang="en-US" sz="1600" dirty="0"/>
          </a:p>
        </p:txBody>
      </p:sp>
      <p:sp>
        <p:nvSpPr>
          <p:cNvPr id="39939" name="CasellaDiTesto 2"/>
          <p:cNvSpPr txBox="1">
            <a:spLocks noChangeArrowheads="1"/>
          </p:cNvSpPr>
          <p:nvPr/>
        </p:nvSpPr>
        <p:spPr bwMode="auto">
          <a:xfrm>
            <a:off x="12700" y="12700"/>
            <a:ext cx="12700" cy="12700"/>
          </a:xfrm>
          <a:prstGeom prst="rect">
            <a:avLst/>
          </a:prstGeom>
          <a:noFill/>
          <a:ln w="9525">
            <a:noFill/>
            <a:miter lim="800000"/>
            <a:headEnd/>
            <a:tailEnd/>
          </a:ln>
        </p:spPr>
        <p:txBody>
          <a:bodyPr>
            <a:spAutoFit/>
          </a:bodyPr>
          <a:lstStyle/>
          <a:p>
            <a:endParaRPr lang="en-GB"/>
          </a:p>
        </p:txBody>
      </p:sp>
      <p:sp>
        <p:nvSpPr>
          <p:cNvPr id="39940" name="CasellaDiTesto 3"/>
          <p:cNvSpPr txBox="1">
            <a:spLocks noChangeArrowheads="1"/>
          </p:cNvSpPr>
          <p:nvPr/>
        </p:nvSpPr>
        <p:spPr bwMode="auto">
          <a:xfrm>
            <a:off x="12700" y="12700"/>
            <a:ext cx="12700" cy="12700"/>
          </a:xfrm>
          <a:prstGeom prst="rect">
            <a:avLst/>
          </a:prstGeom>
          <a:noFill/>
          <a:ln w="9525">
            <a:noFill/>
            <a:miter lim="800000"/>
            <a:headEnd/>
            <a:tailEnd/>
          </a:ln>
        </p:spPr>
        <p:txBody>
          <a:bodyPr>
            <a:spAutoFit/>
          </a:bodyPr>
          <a:lstStyle/>
          <a:p>
            <a:endParaRPr lang="en-GB"/>
          </a:p>
        </p:txBody>
      </p:sp>
      <p:graphicFrame>
        <p:nvGraphicFramePr>
          <p:cNvPr id="8" name="Segnaposto immagine 7"/>
          <p:cNvGraphicFramePr>
            <a:graphicFrameLocks noGrp="1"/>
          </p:cNvGraphicFramePr>
          <p:nvPr>
            <p:ph type="pic" sz="quarter" idx="13"/>
          </p:nvPr>
        </p:nvGraphicFramePr>
        <p:xfrm>
          <a:off x="395288" y="1412875"/>
          <a:ext cx="7705725" cy="1835150"/>
        </p:xfrm>
        <a:graphic>
          <a:graphicData uri="http://schemas.openxmlformats.org/drawingml/2006/table">
            <a:tbl>
              <a:tblPr firstRow="1" bandRow="1">
                <a:tableStyleId>{073A0DAA-6AF3-43AB-8588-CEC1D06C72B9}</a:tableStyleId>
              </a:tblPr>
              <a:tblGrid>
                <a:gridCol w="2946391"/>
                <a:gridCol w="1151937"/>
                <a:gridCol w="2382393"/>
                <a:gridCol w="1224136"/>
              </a:tblGrid>
              <a:tr h="370840">
                <a:tc>
                  <a:txBody>
                    <a:bodyPr/>
                    <a:lstStyle/>
                    <a:p>
                      <a:pPr algn="ctr">
                        <a:lnSpc>
                          <a:spcPct val="115000"/>
                        </a:lnSpc>
                        <a:spcAft>
                          <a:spcPts val="0"/>
                        </a:spcAft>
                      </a:pPr>
                      <a:r>
                        <a:rPr lang="it-IT" sz="1800" b="1" kern="1200">
                          <a:effectLst/>
                          <a:latin typeface="Times New Roman"/>
                          <a:ea typeface="Times New Roman"/>
                          <a:cs typeface="Times New Roman"/>
                        </a:rPr>
                        <a:t>Output area </a:t>
                      </a:r>
                      <a:r>
                        <a:rPr lang="en-US" sz="1800" b="1" kern="1200">
                          <a:effectLst/>
                          <a:latin typeface="Times New Roman"/>
                          <a:ea typeface="Times New Roman"/>
                          <a:cs typeface="Times New Roman"/>
                        </a:rPr>
                        <a:t>size</a:t>
                      </a:r>
                      <a:r>
                        <a:rPr lang="it-IT" sz="1800" b="1" kern="1200">
                          <a:effectLst/>
                          <a:latin typeface="Times New Roman"/>
                          <a:ea typeface="Times New Roman"/>
                          <a:cs typeface="Times New Roman"/>
                        </a:rPr>
                        <a:t> (</a:t>
                      </a:r>
                      <a:r>
                        <a:rPr lang="en-US" sz="1800" b="1" kern="1200">
                          <a:effectLst/>
                          <a:latin typeface="Times New Roman"/>
                          <a:ea typeface="Times New Roman"/>
                          <a:cs typeface="Times New Roman"/>
                        </a:rPr>
                        <a:t>inhab</a:t>
                      </a:r>
                      <a:r>
                        <a:rPr lang="it-IT" sz="1800" b="1" kern="1200">
                          <a:effectLst/>
                          <a:latin typeface="Times New Roman"/>
                          <a:ea typeface="Times New Roman"/>
                          <a:cs typeface="Times New Roman"/>
                        </a:rPr>
                        <a:t>.)</a:t>
                      </a:r>
                      <a:endParaRPr lang="it-IT" sz="1800">
                        <a:effectLst/>
                        <a:latin typeface="Calibri"/>
                        <a:ea typeface="Calibri"/>
                        <a:cs typeface="Times New Roman"/>
                      </a:endParaRPr>
                    </a:p>
                  </a:txBody>
                  <a:tcPr anchor="ctr"/>
                </a:tc>
                <a:tc>
                  <a:txBody>
                    <a:bodyPr/>
                    <a:lstStyle/>
                    <a:p>
                      <a:pPr algn="ctr">
                        <a:lnSpc>
                          <a:spcPct val="115000"/>
                        </a:lnSpc>
                        <a:spcAft>
                          <a:spcPts val="0"/>
                        </a:spcAft>
                      </a:pPr>
                      <a:r>
                        <a:rPr lang="en-US" sz="1800" b="1" kern="1200">
                          <a:effectLst/>
                          <a:latin typeface="Times New Roman"/>
                          <a:ea typeface="Times New Roman"/>
                          <a:cs typeface="Times New Roman"/>
                        </a:rPr>
                        <a:t>Number</a:t>
                      </a:r>
                      <a:r>
                        <a:rPr lang="it-IT" sz="1800" b="1" kern="1200">
                          <a:effectLst/>
                          <a:latin typeface="Times New Roman"/>
                          <a:ea typeface="Times New Roman"/>
                          <a:cs typeface="Times New Roman"/>
                        </a:rPr>
                        <a:t> of </a:t>
                      </a:r>
                      <a:r>
                        <a:rPr lang="en-US" sz="1800" b="1" kern="1200">
                          <a:effectLst/>
                          <a:latin typeface="Times New Roman"/>
                          <a:ea typeface="Times New Roman"/>
                          <a:cs typeface="Times New Roman"/>
                        </a:rPr>
                        <a:t>years</a:t>
                      </a:r>
                      <a:endParaRPr lang="it-IT" sz="1800">
                        <a:effectLst/>
                        <a:latin typeface="Calibri"/>
                        <a:ea typeface="Calibri"/>
                        <a:cs typeface="Times New Roman"/>
                      </a:endParaRPr>
                    </a:p>
                  </a:txBody>
                  <a:tcPr anchor="ctr"/>
                </a:tc>
                <a:tc>
                  <a:txBody>
                    <a:bodyPr/>
                    <a:lstStyle/>
                    <a:p>
                      <a:pPr algn="ctr">
                        <a:lnSpc>
                          <a:spcPct val="115000"/>
                        </a:lnSpc>
                        <a:spcAft>
                          <a:spcPts val="0"/>
                        </a:spcAft>
                      </a:pPr>
                      <a:r>
                        <a:rPr lang="en-US" sz="1800" b="1" kern="1200">
                          <a:effectLst/>
                          <a:latin typeface="Times New Roman"/>
                          <a:ea typeface="Times New Roman"/>
                          <a:cs typeface="Times New Roman"/>
                        </a:rPr>
                        <a:t>Pooling Interval</a:t>
                      </a:r>
                      <a:endParaRPr lang="it-IT" sz="1800">
                        <a:effectLst/>
                        <a:latin typeface="Calibri"/>
                        <a:ea typeface="Calibri"/>
                        <a:cs typeface="Times New Roman"/>
                      </a:endParaRPr>
                    </a:p>
                  </a:txBody>
                  <a:tcPr anchor="ctr"/>
                </a:tc>
                <a:tc>
                  <a:txBody>
                    <a:bodyPr/>
                    <a:lstStyle/>
                    <a:p>
                      <a:pPr algn="ctr">
                        <a:lnSpc>
                          <a:spcPct val="115000"/>
                        </a:lnSpc>
                        <a:spcAft>
                          <a:spcPts val="0"/>
                        </a:spcAft>
                      </a:pPr>
                      <a:r>
                        <a:rPr lang="it-IT" sz="1800" b="1" kern="1200" dirty="0">
                          <a:effectLst/>
                          <a:latin typeface="Times New Roman"/>
                          <a:ea typeface="Times New Roman"/>
                          <a:cs typeface="Times New Roman"/>
                        </a:rPr>
                        <a:t>Central </a:t>
                      </a:r>
                      <a:r>
                        <a:rPr lang="en-US" sz="1800" b="1" kern="1200" dirty="0">
                          <a:effectLst/>
                          <a:latin typeface="Times New Roman"/>
                          <a:ea typeface="Times New Roman"/>
                          <a:cs typeface="Times New Roman"/>
                        </a:rPr>
                        <a:t>year</a:t>
                      </a:r>
                      <a:endParaRPr lang="it-IT" sz="1800" dirty="0">
                        <a:effectLst/>
                        <a:latin typeface="Calibri"/>
                        <a:ea typeface="Calibri"/>
                        <a:cs typeface="Times New Roman"/>
                      </a:endParaRPr>
                    </a:p>
                  </a:txBody>
                  <a:tcPr marL="0" marR="0" marT="0" marB="0" anchor="ctr"/>
                </a:tc>
              </a:tr>
              <a:tr h="370840">
                <a:tc>
                  <a:txBody>
                    <a:bodyPr/>
                    <a:lstStyle/>
                    <a:p>
                      <a:pPr marL="0" algn="ctr" defTabSz="914400" rtl="0" eaLnBrk="1" latinLnBrk="0" hangingPunct="1"/>
                      <a:r>
                        <a:rPr lang="it-IT" sz="1400" b="1" kern="1200" dirty="0" smtClean="0">
                          <a:solidFill>
                            <a:schemeClr val="dk1"/>
                          </a:solidFill>
                          <a:latin typeface="+mn-lt"/>
                          <a:ea typeface="+mn-ea"/>
                          <a:cs typeface="+mn-cs"/>
                        </a:rPr>
                        <a:t>&gt;100.000</a:t>
                      </a:r>
                    </a:p>
                  </a:txBody>
                  <a:tcPr anchor="ctr"/>
                </a:tc>
                <a:tc>
                  <a:txBody>
                    <a:bodyPr/>
                    <a:lstStyle/>
                    <a:p>
                      <a:pPr algn="ctr"/>
                      <a:r>
                        <a:rPr lang="it-IT" sz="1400" b="1" kern="1200" dirty="0" smtClean="0">
                          <a:solidFill>
                            <a:schemeClr val="dk1"/>
                          </a:solidFill>
                          <a:latin typeface="+mn-lt"/>
                          <a:ea typeface="+mn-ea"/>
                          <a:cs typeface="+mn-cs"/>
                        </a:rPr>
                        <a:t>1</a:t>
                      </a:r>
                    </a:p>
                  </a:txBody>
                  <a:tcPr anchor="ctr"/>
                </a:tc>
                <a:tc>
                  <a:txBody>
                    <a:bodyPr/>
                    <a:lstStyle/>
                    <a:p>
                      <a:pPr algn="ctr"/>
                      <a:r>
                        <a:rPr lang="it-IT" sz="1400" b="1" dirty="0" smtClean="0">
                          <a:solidFill>
                            <a:srgbClr val="C00000"/>
                          </a:solidFill>
                        </a:rPr>
                        <a:t>t</a:t>
                      </a:r>
                      <a:endParaRPr lang="it-IT" sz="1400" b="1" dirty="0">
                        <a:solidFill>
                          <a:srgbClr val="C00000"/>
                        </a:solidFill>
                      </a:endParaRPr>
                    </a:p>
                  </a:txBody>
                  <a:tcPr anchor="ctr"/>
                </a:tc>
                <a:tc>
                  <a:txBody>
                    <a:bodyPr/>
                    <a:lstStyle/>
                    <a:p>
                      <a:pPr marL="0" algn="ctr" defTabSz="914400" rtl="0" eaLnBrk="1" latinLnBrk="0" hangingPunct="1"/>
                      <a:r>
                        <a:rPr lang="it-IT" sz="1400" b="1" kern="1200" dirty="0" smtClean="0">
                          <a:solidFill>
                            <a:schemeClr val="dk1"/>
                          </a:solidFill>
                          <a:latin typeface="+mn-lt"/>
                          <a:ea typeface="+mn-ea"/>
                          <a:cs typeface="+mn-cs"/>
                        </a:rPr>
                        <a:t> t</a:t>
                      </a:r>
                      <a:endParaRPr lang="it-IT" sz="1400" b="1" kern="1200" dirty="0">
                        <a:solidFill>
                          <a:schemeClr val="dk1"/>
                        </a:solidFill>
                        <a:latin typeface="+mn-lt"/>
                        <a:ea typeface="+mn-ea"/>
                        <a:cs typeface="+mn-cs"/>
                      </a:endParaRPr>
                    </a:p>
                  </a:txBody>
                  <a:tcPr anchor="ctr"/>
                </a:tc>
              </a:tr>
              <a:tr h="370840">
                <a:tc>
                  <a:txBody>
                    <a:bodyPr/>
                    <a:lstStyle/>
                    <a:p>
                      <a:pPr marL="0" algn="ctr" defTabSz="914400" rtl="0" eaLnBrk="1" latinLnBrk="0" hangingPunct="1"/>
                      <a:r>
                        <a:rPr lang="it-IT" sz="1400" b="1" kern="1200" dirty="0" smtClean="0">
                          <a:solidFill>
                            <a:schemeClr val="dk1"/>
                          </a:solidFill>
                          <a:latin typeface="+mn-lt"/>
                          <a:ea typeface="+mn-ea"/>
                          <a:cs typeface="+mn-cs"/>
                        </a:rPr>
                        <a:t>35.000-100.000</a:t>
                      </a:r>
                    </a:p>
                  </a:txBody>
                  <a:tcPr anchor="ctr"/>
                </a:tc>
                <a:tc>
                  <a:txBody>
                    <a:bodyPr/>
                    <a:lstStyle/>
                    <a:p>
                      <a:pPr algn="ctr"/>
                      <a:r>
                        <a:rPr lang="it-IT" sz="1400" b="1" kern="1200" dirty="0" smtClean="0">
                          <a:solidFill>
                            <a:schemeClr val="dk1"/>
                          </a:solidFill>
                          <a:latin typeface="+mn-lt"/>
                          <a:ea typeface="+mn-ea"/>
                          <a:cs typeface="+mn-cs"/>
                        </a:rPr>
                        <a:t>3</a:t>
                      </a:r>
                    </a:p>
                  </a:txBody>
                  <a:tcPr anchor="ctr"/>
                </a:tc>
                <a:tc>
                  <a:txBody>
                    <a:bodyPr/>
                    <a:lstStyle/>
                    <a:p>
                      <a:pPr algn="ctr"/>
                      <a:r>
                        <a:rPr lang="it-IT" sz="1400" b="1" dirty="0" smtClean="0"/>
                        <a:t>      t, </a:t>
                      </a:r>
                      <a:r>
                        <a:rPr lang="it-IT" sz="1400" b="1" dirty="0" smtClean="0">
                          <a:solidFill>
                            <a:srgbClr val="C00000"/>
                          </a:solidFill>
                        </a:rPr>
                        <a:t>(t-1)</a:t>
                      </a:r>
                      <a:r>
                        <a:rPr lang="it-IT" sz="1400" b="1" dirty="0" smtClean="0"/>
                        <a:t>, (t-2)</a:t>
                      </a:r>
                      <a:endParaRPr lang="it-IT" sz="1400" b="1" dirty="0"/>
                    </a:p>
                  </a:txBody>
                  <a:tcPr anchor="ctr"/>
                </a:tc>
                <a:tc>
                  <a:txBody>
                    <a:bodyPr/>
                    <a:lstStyle/>
                    <a:p>
                      <a:pPr marL="0" algn="ctr" defTabSz="914400" rtl="0" eaLnBrk="1" latinLnBrk="0" hangingPunct="1"/>
                      <a:r>
                        <a:rPr lang="it-IT" sz="1400" b="1" kern="1200" dirty="0" smtClean="0">
                          <a:solidFill>
                            <a:schemeClr val="dk1"/>
                          </a:solidFill>
                          <a:latin typeface="+mn-lt"/>
                          <a:ea typeface="+mn-ea"/>
                          <a:cs typeface="+mn-cs"/>
                        </a:rPr>
                        <a:t>(t-1)</a:t>
                      </a:r>
                      <a:endParaRPr lang="it-IT" sz="1400" b="1" kern="1200" dirty="0">
                        <a:solidFill>
                          <a:schemeClr val="dk1"/>
                        </a:solidFill>
                        <a:latin typeface="+mn-lt"/>
                        <a:ea typeface="+mn-ea"/>
                        <a:cs typeface="+mn-cs"/>
                      </a:endParaRPr>
                    </a:p>
                  </a:txBody>
                  <a:tcPr anchor="ctr"/>
                </a:tc>
              </a:tr>
              <a:tr h="370840">
                <a:tc>
                  <a:txBody>
                    <a:bodyPr/>
                    <a:lstStyle/>
                    <a:p>
                      <a:pPr marL="0" algn="ctr" defTabSz="914400" rtl="0" eaLnBrk="1" latinLnBrk="0" hangingPunct="1"/>
                      <a:r>
                        <a:rPr lang="it-IT" sz="1400" b="1" kern="1200" dirty="0" smtClean="0">
                          <a:solidFill>
                            <a:schemeClr val="dk1"/>
                          </a:solidFill>
                          <a:latin typeface="+mn-lt"/>
                          <a:ea typeface="+mn-ea"/>
                          <a:cs typeface="+mn-cs"/>
                        </a:rPr>
                        <a:t>&lt;35.000 </a:t>
                      </a:r>
                    </a:p>
                  </a:txBody>
                  <a:tcPr anchor="ctr"/>
                </a:tc>
                <a:tc>
                  <a:txBody>
                    <a:bodyPr/>
                    <a:lstStyle/>
                    <a:p>
                      <a:pPr algn="ctr"/>
                      <a:r>
                        <a:rPr lang="it-IT" sz="1400" b="1" kern="1200" dirty="0" smtClean="0">
                          <a:solidFill>
                            <a:schemeClr val="dk1"/>
                          </a:solidFill>
                          <a:latin typeface="+mn-lt"/>
                          <a:ea typeface="+mn-ea"/>
                          <a:cs typeface="+mn-cs"/>
                        </a:rPr>
                        <a:t>5</a:t>
                      </a:r>
                    </a:p>
                  </a:txBody>
                  <a:tcPr anchor="ctr"/>
                </a:tc>
                <a:tc>
                  <a:txBody>
                    <a:bodyPr/>
                    <a:lstStyle/>
                    <a:p>
                      <a:pPr algn="ctr"/>
                      <a:r>
                        <a:rPr lang="it-IT" sz="1400" b="1" dirty="0" smtClean="0"/>
                        <a:t>      t, (t-1), </a:t>
                      </a:r>
                      <a:r>
                        <a:rPr lang="it-IT" sz="1400" b="1" dirty="0" smtClean="0">
                          <a:solidFill>
                            <a:srgbClr val="C00000"/>
                          </a:solidFill>
                        </a:rPr>
                        <a:t>(t-2)</a:t>
                      </a:r>
                      <a:r>
                        <a:rPr lang="it-IT" sz="1400" b="1" dirty="0" smtClean="0"/>
                        <a:t>, (t-3), (t-4)     </a:t>
                      </a:r>
                      <a:endParaRPr lang="it-IT" sz="1400" b="1" dirty="0"/>
                    </a:p>
                  </a:txBody>
                  <a:tcPr anchor="ctr"/>
                </a:tc>
                <a:tc>
                  <a:txBody>
                    <a:bodyPr/>
                    <a:lstStyle/>
                    <a:p>
                      <a:pPr marL="0" algn="ctr" defTabSz="914400" rtl="0" eaLnBrk="1" latinLnBrk="0" hangingPunct="1"/>
                      <a:r>
                        <a:rPr lang="it-IT" sz="1400" b="1" kern="1200" dirty="0" smtClean="0">
                          <a:solidFill>
                            <a:schemeClr val="dk1"/>
                          </a:solidFill>
                          <a:latin typeface="+mn-lt"/>
                          <a:ea typeface="+mn-ea"/>
                          <a:cs typeface="+mn-cs"/>
                        </a:rPr>
                        <a:t>(t-2)</a:t>
                      </a:r>
                      <a:endParaRPr lang="it-IT" sz="1400" b="1" kern="1200" dirty="0">
                        <a:solidFill>
                          <a:schemeClr val="dk1"/>
                        </a:solidFill>
                        <a:latin typeface="+mn-lt"/>
                        <a:ea typeface="+mn-ea"/>
                        <a:cs typeface="+mn-cs"/>
                      </a:endParaRPr>
                    </a:p>
                  </a:txBody>
                  <a:tcPr anchor="ctr"/>
                </a:tc>
              </a:tr>
            </a:tbl>
          </a:graphicData>
        </a:graphic>
      </p:graphicFrame>
      <p:cxnSp>
        <p:nvCxnSpPr>
          <p:cNvPr id="11" name="Connettore 2 10"/>
          <p:cNvCxnSpPr/>
          <p:nvPr/>
        </p:nvCxnSpPr>
        <p:spPr>
          <a:xfrm flipH="1">
            <a:off x="6667500" y="3324225"/>
            <a:ext cx="933450" cy="1304925"/>
          </a:xfrm>
          <a:prstGeom prst="straightConnector1">
            <a:avLst/>
          </a:prstGeom>
          <a:ln w="19050" cmpd="thickThin">
            <a:solidFill>
              <a:srgbClr val="010707"/>
            </a:solidFill>
            <a:tailEnd type="arrow"/>
          </a:ln>
        </p:spPr>
        <p:style>
          <a:lnRef idx="1">
            <a:schemeClr val="accent1"/>
          </a:lnRef>
          <a:fillRef idx="0">
            <a:schemeClr val="accent1"/>
          </a:fillRef>
          <a:effectRef idx="0">
            <a:schemeClr val="accent1"/>
          </a:effectRef>
          <a:fontRef idx="minor">
            <a:schemeClr val="tx1"/>
          </a:fontRef>
        </p:style>
      </p:cxnSp>
      <p:sp>
        <p:nvSpPr>
          <p:cNvPr id="12" name="Text Placeholder 5"/>
          <p:cNvSpPr txBox="1">
            <a:spLocks/>
          </p:cNvSpPr>
          <p:nvPr/>
        </p:nvSpPr>
        <p:spPr bwMode="auto">
          <a:xfrm>
            <a:off x="1259632" y="4437112"/>
            <a:ext cx="2520280" cy="1368152"/>
          </a:xfrm>
          <a:prstGeom prst="rect">
            <a:avLst/>
          </a:prstGeom>
          <a:noFill/>
          <a:ln>
            <a:solidFill>
              <a:schemeClr val="tx2"/>
            </a:solidFill>
          </a:ln>
          <a:effectLst/>
          <a:extLst>
            <a:ext uri="{909E8E84-426E-40DD-AFC4-6F175D3DCCD1}"/>
            <a:ext uri="{AF507438-7753-43E0-B8FC-AC1667EBCBE1}"/>
          </a:extLst>
        </p:spPr>
        <p:txBody>
          <a:bodyPr anchor="ctr"/>
          <a:lstStyle/>
          <a:p>
            <a:pPr algn="ctr" defTabSz="914400">
              <a:spcBef>
                <a:spcPct val="20000"/>
              </a:spcBef>
              <a:buClr>
                <a:schemeClr val="accent2"/>
              </a:buClr>
              <a:buSzPct val="90000"/>
              <a:defRPr/>
            </a:pPr>
            <a:r>
              <a:rPr lang="it-IT" sz="1600" b="1" kern="0" cap="all" dirty="0" err="1">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Constantia" pitchFamily="18" charset="0"/>
                <a:cs typeface="+mn-cs"/>
              </a:rPr>
              <a:t>Depend</a:t>
            </a:r>
            <a:r>
              <a:rPr lang="it-IT" sz="1600" b="1" kern="0"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Constantia" pitchFamily="18" charset="0"/>
                <a:cs typeface="+mn-cs"/>
              </a:rPr>
              <a:t> on OUTPUT AREA SIZE</a:t>
            </a:r>
            <a:endParaRPr lang="en-US" sz="1600" kern="0" dirty="0">
              <a:solidFill>
                <a:srgbClr val="FF0000"/>
              </a:solidFill>
              <a:latin typeface="Constantia" pitchFamily="18" charset="0"/>
              <a:cs typeface="+mn-cs"/>
            </a:endParaRPr>
          </a:p>
        </p:txBody>
      </p:sp>
      <p:cxnSp>
        <p:nvCxnSpPr>
          <p:cNvPr id="14" name="Connettore 2 13"/>
          <p:cNvCxnSpPr/>
          <p:nvPr/>
        </p:nvCxnSpPr>
        <p:spPr>
          <a:xfrm flipH="1">
            <a:off x="3082925" y="3324225"/>
            <a:ext cx="803275" cy="1096963"/>
          </a:xfrm>
          <a:prstGeom prst="straightConnector1">
            <a:avLst/>
          </a:prstGeom>
          <a:ln w="19050" cmpd="thickThin">
            <a:solidFill>
              <a:srgbClr val="010707"/>
            </a:solidFill>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a:xfrm>
            <a:off x="827088" y="88900"/>
            <a:ext cx="8088312" cy="1054100"/>
          </a:xfrm>
        </p:spPr>
        <p:txBody>
          <a:bodyPr>
            <a:noAutofit/>
          </a:bodyPr>
          <a:lstStyle/>
          <a:p>
            <a:pPr>
              <a:defRPr/>
            </a:pPr>
            <a:r>
              <a:rPr lang="en-US" sz="3200" b="1" dirty="0"/>
              <a:t>D-sample. Dissemination Starting Plan </a:t>
            </a:r>
            <a:endParaRPr lang="en-US" sz="3095" dirty="0"/>
          </a:p>
        </p:txBody>
      </p:sp>
      <p:sp>
        <p:nvSpPr>
          <p:cNvPr id="41986" name="CasellaDiTesto 2"/>
          <p:cNvSpPr txBox="1">
            <a:spLocks noChangeArrowheads="1"/>
          </p:cNvSpPr>
          <p:nvPr/>
        </p:nvSpPr>
        <p:spPr bwMode="auto">
          <a:xfrm>
            <a:off x="12700" y="12700"/>
            <a:ext cx="12700" cy="12700"/>
          </a:xfrm>
          <a:prstGeom prst="rect">
            <a:avLst/>
          </a:prstGeom>
          <a:noFill/>
          <a:ln w="9525">
            <a:noFill/>
            <a:miter lim="800000"/>
            <a:headEnd/>
            <a:tailEnd/>
          </a:ln>
        </p:spPr>
        <p:txBody>
          <a:bodyPr>
            <a:spAutoFit/>
          </a:bodyPr>
          <a:lstStyle/>
          <a:p>
            <a:endParaRPr lang="en-GB"/>
          </a:p>
        </p:txBody>
      </p:sp>
      <p:sp>
        <p:nvSpPr>
          <p:cNvPr id="41987" name="CasellaDiTesto 3"/>
          <p:cNvSpPr txBox="1">
            <a:spLocks noChangeArrowheads="1"/>
          </p:cNvSpPr>
          <p:nvPr/>
        </p:nvSpPr>
        <p:spPr bwMode="auto">
          <a:xfrm>
            <a:off x="12700" y="12700"/>
            <a:ext cx="12700" cy="12700"/>
          </a:xfrm>
          <a:prstGeom prst="rect">
            <a:avLst/>
          </a:prstGeom>
          <a:noFill/>
          <a:ln w="9525">
            <a:noFill/>
            <a:miter lim="800000"/>
            <a:headEnd/>
            <a:tailEnd/>
          </a:ln>
        </p:spPr>
        <p:txBody>
          <a:bodyPr>
            <a:spAutoFit/>
          </a:bodyPr>
          <a:lstStyle/>
          <a:p>
            <a:endParaRPr lang="en-GB"/>
          </a:p>
        </p:txBody>
      </p:sp>
      <p:graphicFrame>
        <p:nvGraphicFramePr>
          <p:cNvPr id="9" name="Segnaposto immagine 8"/>
          <p:cNvGraphicFramePr>
            <a:graphicFrameLocks noGrp="1"/>
          </p:cNvGraphicFramePr>
          <p:nvPr>
            <p:ph type="pic" sz="quarter" idx="13"/>
          </p:nvPr>
        </p:nvGraphicFramePr>
        <p:xfrm>
          <a:off x="611561" y="1268760"/>
          <a:ext cx="7871790" cy="4599712"/>
        </p:xfrm>
        <a:graphic>
          <a:graphicData uri="http://schemas.openxmlformats.org/drawingml/2006/table">
            <a:tbl>
              <a:tblPr>
                <a:tableStyleId>{775DCB02-9BB8-47FD-8907-85C794F793BA}</a:tableStyleId>
              </a:tblPr>
              <a:tblGrid>
                <a:gridCol w="1967193"/>
                <a:gridCol w="1968199"/>
                <a:gridCol w="1968199"/>
                <a:gridCol w="1968199"/>
              </a:tblGrid>
              <a:tr h="360798">
                <a:tc rowSpan="2">
                  <a:txBody>
                    <a:bodyPr/>
                    <a:lstStyle/>
                    <a:p>
                      <a:pPr indent="0" algn="ctr">
                        <a:lnSpc>
                          <a:spcPct val="115000"/>
                        </a:lnSpc>
                        <a:spcAft>
                          <a:spcPts val="0"/>
                        </a:spcAft>
                      </a:pPr>
                      <a:r>
                        <a:rPr lang="en-US" sz="1800" b="1" kern="1200" dirty="0" smtClean="0">
                          <a:solidFill>
                            <a:schemeClr val="dk1"/>
                          </a:solidFill>
                          <a:effectLst/>
                          <a:latin typeface="+mn-lt"/>
                          <a:ea typeface="+mn-ea"/>
                          <a:cs typeface="+mn-cs"/>
                        </a:rPr>
                        <a:t>Year of dissemination (31th December)</a:t>
                      </a:r>
                      <a:endParaRPr lang="it-IT" sz="1400" b="1" dirty="0">
                        <a:solidFill>
                          <a:srgbClr val="010707"/>
                        </a:solidFill>
                        <a:latin typeface="Calibri"/>
                        <a:ea typeface="Times New Roman"/>
                        <a:cs typeface="Calibri"/>
                      </a:endParaRPr>
                    </a:p>
                  </a:txBody>
                  <a:tcPr marL="51547" marR="51547" marT="0" marB="0" anchor="ctr"/>
                </a:tc>
                <a:tc gridSpan="3">
                  <a:txBody>
                    <a:bodyPr/>
                    <a:lstStyle/>
                    <a:p>
                      <a:pPr indent="342265" algn="ctr">
                        <a:lnSpc>
                          <a:spcPct val="115000"/>
                        </a:lnSpc>
                        <a:spcAft>
                          <a:spcPts val="0"/>
                        </a:spcAft>
                      </a:pPr>
                      <a:r>
                        <a:rPr lang="en-US" sz="1800" b="1" kern="1200" dirty="0" smtClean="0">
                          <a:solidFill>
                            <a:schemeClr val="dk1"/>
                          </a:solidFill>
                          <a:effectLst/>
                          <a:latin typeface="+mn-lt"/>
                          <a:ea typeface="+mn-ea"/>
                          <a:cs typeface="+mn-cs"/>
                        </a:rPr>
                        <a:t>Year of reference (1th of January) by size of the output area</a:t>
                      </a:r>
                      <a:endParaRPr lang="it-IT" sz="1800" b="1" dirty="0">
                        <a:solidFill>
                          <a:srgbClr val="010707"/>
                        </a:solidFill>
                        <a:latin typeface="Calibri"/>
                        <a:ea typeface="Times New Roman"/>
                        <a:cs typeface="Calibri"/>
                      </a:endParaRPr>
                    </a:p>
                  </a:txBody>
                  <a:tcPr marL="51547" marR="51547" marT="0" marB="0"/>
                </a:tc>
                <a:tc hMerge="1">
                  <a:txBody>
                    <a:bodyPr/>
                    <a:lstStyle/>
                    <a:p>
                      <a:endParaRPr lang="it-IT"/>
                    </a:p>
                  </a:txBody>
                  <a:tcPr/>
                </a:tc>
                <a:tc hMerge="1">
                  <a:txBody>
                    <a:bodyPr/>
                    <a:lstStyle/>
                    <a:p>
                      <a:endParaRPr lang="it-IT"/>
                    </a:p>
                  </a:txBody>
                  <a:tcPr/>
                </a:tc>
              </a:tr>
              <a:tr h="721594">
                <a:tc vMerge="1">
                  <a:txBody>
                    <a:bodyPr/>
                    <a:lstStyle/>
                    <a:p>
                      <a:endParaRPr lang="it-IT"/>
                    </a:p>
                  </a:txBody>
                  <a:tcPr/>
                </a:tc>
                <a:tc>
                  <a:txBody>
                    <a:bodyPr/>
                    <a:lstStyle/>
                    <a:p>
                      <a:pPr indent="342265" algn="ctr">
                        <a:lnSpc>
                          <a:spcPct val="115000"/>
                        </a:lnSpc>
                        <a:spcAft>
                          <a:spcPts val="0"/>
                        </a:spcAft>
                      </a:pPr>
                      <a:r>
                        <a:rPr lang="it-IT" sz="1400" b="1">
                          <a:solidFill>
                            <a:srgbClr val="010707"/>
                          </a:solidFill>
                        </a:rPr>
                        <a:t>&gt;100.000</a:t>
                      </a:r>
                      <a:endParaRPr lang="it-IT" sz="1400" b="1">
                        <a:solidFill>
                          <a:srgbClr val="010707"/>
                        </a:solidFill>
                        <a:latin typeface="Calibri"/>
                        <a:ea typeface="Times New Roman"/>
                        <a:cs typeface="Calibri"/>
                      </a:endParaRPr>
                    </a:p>
                  </a:txBody>
                  <a:tcPr marL="51547" marR="51547" marT="0" marB="0" anchor="ctr"/>
                </a:tc>
                <a:tc>
                  <a:txBody>
                    <a:bodyPr/>
                    <a:lstStyle/>
                    <a:p>
                      <a:pPr indent="342265" algn="ctr">
                        <a:lnSpc>
                          <a:spcPct val="115000"/>
                        </a:lnSpc>
                        <a:spcAft>
                          <a:spcPts val="0"/>
                        </a:spcAft>
                      </a:pPr>
                      <a:r>
                        <a:rPr lang="it-IT" sz="1400" b="1">
                          <a:solidFill>
                            <a:srgbClr val="010707"/>
                          </a:solidFill>
                        </a:rPr>
                        <a:t>35.000-100.000</a:t>
                      </a:r>
                      <a:endParaRPr lang="it-IT" sz="1400" b="1">
                        <a:solidFill>
                          <a:srgbClr val="010707"/>
                        </a:solidFill>
                        <a:latin typeface="Calibri"/>
                        <a:ea typeface="Times New Roman"/>
                        <a:cs typeface="Calibri"/>
                      </a:endParaRPr>
                    </a:p>
                  </a:txBody>
                  <a:tcPr marL="51547" marR="51547" marT="0" marB="0" anchor="ctr"/>
                </a:tc>
                <a:tc>
                  <a:txBody>
                    <a:bodyPr/>
                    <a:lstStyle/>
                    <a:p>
                      <a:pPr indent="342265" algn="ctr">
                        <a:lnSpc>
                          <a:spcPct val="115000"/>
                        </a:lnSpc>
                        <a:spcAft>
                          <a:spcPts val="0"/>
                        </a:spcAft>
                      </a:pPr>
                      <a:r>
                        <a:rPr lang="it-IT" sz="1400" b="1" dirty="0">
                          <a:solidFill>
                            <a:srgbClr val="010707"/>
                          </a:solidFill>
                        </a:rPr>
                        <a:t>&lt;35.000</a:t>
                      </a:r>
                      <a:endParaRPr lang="it-IT" sz="1400" b="1" dirty="0">
                        <a:solidFill>
                          <a:srgbClr val="010707"/>
                        </a:solidFill>
                        <a:latin typeface="Calibri"/>
                        <a:ea typeface="Times New Roman"/>
                        <a:cs typeface="Calibri"/>
                      </a:endParaRPr>
                    </a:p>
                  </a:txBody>
                  <a:tcPr marL="51547" marR="51547" marT="0" marB="0" anchor="ctr"/>
                </a:tc>
              </a:tr>
              <a:tr h="360798">
                <a:tc>
                  <a:txBody>
                    <a:bodyPr/>
                    <a:lstStyle/>
                    <a:p>
                      <a:pPr indent="342265" algn="ctr">
                        <a:lnSpc>
                          <a:spcPct val="115000"/>
                        </a:lnSpc>
                        <a:spcAft>
                          <a:spcPts val="0"/>
                        </a:spcAft>
                      </a:pPr>
                      <a:r>
                        <a:rPr lang="it-IT" sz="1800" b="1" dirty="0">
                          <a:solidFill>
                            <a:srgbClr val="8B0D19"/>
                          </a:solidFill>
                          <a:latin typeface="+mj-lt"/>
                        </a:rPr>
                        <a:t>2016</a:t>
                      </a:r>
                      <a:endParaRPr lang="it-IT" sz="1800" b="1" dirty="0">
                        <a:solidFill>
                          <a:srgbClr val="8B0D19"/>
                        </a:solidFill>
                        <a:latin typeface="+mj-lt"/>
                        <a:ea typeface="Times New Roman"/>
                        <a:cs typeface="Calibri"/>
                      </a:endParaRPr>
                    </a:p>
                  </a:txBody>
                  <a:tcPr marL="51547" marR="51547" marT="0" marB="0"/>
                </a:tc>
                <a:tc>
                  <a:txBody>
                    <a:bodyPr/>
                    <a:lstStyle/>
                    <a:p>
                      <a:pPr indent="342265" algn="ctr">
                        <a:lnSpc>
                          <a:spcPct val="115000"/>
                        </a:lnSpc>
                        <a:spcAft>
                          <a:spcPts val="0"/>
                        </a:spcAft>
                      </a:pPr>
                      <a:r>
                        <a:rPr lang="it-IT" sz="1800" b="1" dirty="0" smtClean="0">
                          <a:solidFill>
                            <a:srgbClr val="8B0D19"/>
                          </a:solidFill>
                          <a:latin typeface="+mj-lt"/>
                          <a:ea typeface="Times New Roman"/>
                          <a:cs typeface="Times New Roman"/>
                        </a:rPr>
                        <a:t>2016</a:t>
                      </a:r>
                      <a:endParaRPr lang="it-IT" sz="1800" b="1" dirty="0">
                        <a:solidFill>
                          <a:srgbClr val="8B0D19"/>
                        </a:solidFill>
                        <a:latin typeface="+mj-lt"/>
                        <a:ea typeface="Times New Roman"/>
                        <a:cs typeface="Times New Roman"/>
                      </a:endParaRPr>
                    </a:p>
                  </a:txBody>
                  <a:tcPr marL="51547" marR="51547" marT="0" marB="0"/>
                </a:tc>
                <a:tc>
                  <a:txBody>
                    <a:bodyPr/>
                    <a:lstStyle/>
                    <a:p>
                      <a:pPr indent="342265" algn="ctr">
                        <a:lnSpc>
                          <a:spcPct val="115000"/>
                        </a:lnSpc>
                        <a:spcAft>
                          <a:spcPts val="0"/>
                        </a:spcAft>
                      </a:pPr>
                      <a:endParaRPr lang="it-IT" sz="1800" b="1" dirty="0">
                        <a:solidFill>
                          <a:srgbClr val="8B0D19"/>
                        </a:solidFill>
                        <a:latin typeface="+mj-lt"/>
                        <a:ea typeface="Times New Roman"/>
                        <a:cs typeface="Times New Roman"/>
                      </a:endParaRPr>
                    </a:p>
                  </a:txBody>
                  <a:tcPr marL="51547" marR="51547" marT="0" marB="0"/>
                </a:tc>
                <a:tc>
                  <a:txBody>
                    <a:bodyPr/>
                    <a:lstStyle/>
                    <a:p>
                      <a:pPr indent="342265" algn="ctr">
                        <a:lnSpc>
                          <a:spcPct val="115000"/>
                        </a:lnSpc>
                        <a:spcAft>
                          <a:spcPts val="0"/>
                        </a:spcAft>
                      </a:pPr>
                      <a:endParaRPr lang="it-IT" sz="1800" b="1" dirty="0">
                        <a:solidFill>
                          <a:srgbClr val="8B0D19"/>
                        </a:solidFill>
                        <a:latin typeface="+mj-lt"/>
                        <a:ea typeface="Times New Roman"/>
                        <a:cs typeface="Times New Roman"/>
                      </a:endParaRPr>
                    </a:p>
                  </a:txBody>
                  <a:tcPr marL="51547" marR="51547" marT="0" marB="0"/>
                </a:tc>
              </a:tr>
              <a:tr h="360798">
                <a:tc>
                  <a:txBody>
                    <a:bodyPr/>
                    <a:lstStyle/>
                    <a:p>
                      <a:pPr indent="342265" algn="ctr">
                        <a:lnSpc>
                          <a:spcPct val="115000"/>
                        </a:lnSpc>
                        <a:spcAft>
                          <a:spcPts val="0"/>
                        </a:spcAft>
                      </a:pPr>
                      <a:r>
                        <a:rPr lang="it-IT" sz="1800" b="1">
                          <a:solidFill>
                            <a:srgbClr val="8B0D19"/>
                          </a:solidFill>
                          <a:latin typeface="+mj-lt"/>
                        </a:rPr>
                        <a:t>2017</a:t>
                      </a:r>
                      <a:endParaRPr lang="it-IT" sz="1800" b="1">
                        <a:solidFill>
                          <a:srgbClr val="8B0D19"/>
                        </a:solidFill>
                        <a:latin typeface="+mj-lt"/>
                        <a:ea typeface="Times New Roman"/>
                        <a:cs typeface="Calibri"/>
                      </a:endParaRPr>
                    </a:p>
                  </a:txBody>
                  <a:tcPr marL="51547" marR="51547" marT="0" marB="0"/>
                </a:tc>
                <a:tc>
                  <a:txBody>
                    <a:bodyPr/>
                    <a:lstStyle/>
                    <a:p>
                      <a:pPr indent="342265" algn="ctr">
                        <a:lnSpc>
                          <a:spcPct val="115000"/>
                        </a:lnSpc>
                        <a:spcAft>
                          <a:spcPts val="0"/>
                        </a:spcAft>
                      </a:pPr>
                      <a:r>
                        <a:rPr lang="it-IT" sz="1800" b="1" dirty="0" smtClean="0">
                          <a:solidFill>
                            <a:srgbClr val="8B0D19"/>
                          </a:solidFill>
                          <a:latin typeface="+mj-lt"/>
                        </a:rPr>
                        <a:t>2017</a:t>
                      </a:r>
                      <a:endParaRPr lang="it-IT" sz="1800" b="1" dirty="0">
                        <a:solidFill>
                          <a:srgbClr val="8B0D19"/>
                        </a:solidFill>
                        <a:latin typeface="+mj-lt"/>
                        <a:ea typeface="Times New Roman"/>
                        <a:cs typeface="Calibri"/>
                      </a:endParaRPr>
                    </a:p>
                  </a:txBody>
                  <a:tcPr marL="51547" marR="51547" marT="0" marB="0"/>
                </a:tc>
                <a:tc>
                  <a:txBody>
                    <a:bodyPr/>
                    <a:lstStyle/>
                    <a:p>
                      <a:pPr indent="342265" algn="ctr">
                        <a:lnSpc>
                          <a:spcPct val="115000"/>
                        </a:lnSpc>
                        <a:spcAft>
                          <a:spcPts val="0"/>
                        </a:spcAft>
                      </a:pPr>
                      <a:endParaRPr lang="it-IT" sz="1800" b="1" dirty="0">
                        <a:solidFill>
                          <a:srgbClr val="8B0D19"/>
                        </a:solidFill>
                        <a:latin typeface="+mj-lt"/>
                        <a:ea typeface="Times New Roman"/>
                        <a:cs typeface="Times New Roman"/>
                      </a:endParaRPr>
                    </a:p>
                  </a:txBody>
                  <a:tcPr marL="51547" marR="51547" marT="0" marB="0"/>
                </a:tc>
                <a:tc>
                  <a:txBody>
                    <a:bodyPr/>
                    <a:lstStyle/>
                    <a:p>
                      <a:pPr indent="342265" algn="ctr">
                        <a:lnSpc>
                          <a:spcPct val="115000"/>
                        </a:lnSpc>
                        <a:spcAft>
                          <a:spcPts val="0"/>
                        </a:spcAft>
                      </a:pPr>
                      <a:endParaRPr lang="it-IT" sz="1800" b="1" dirty="0">
                        <a:solidFill>
                          <a:srgbClr val="8B0D19"/>
                        </a:solidFill>
                        <a:latin typeface="+mj-lt"/>
                        <a:ea typeface="Times New Roman"/>
                        <a:cs typeface="Times New Roman"/>
                      </a:endParaRPr>
                    </a:p>
                  </a:txBody>
                  <a:tcPr marL="51547" marR="51547" marT="0" marB="0"/>
                </a:tc>
              </a:tr>
              <a:tr h="360798">
                <a:tc>
                  <a:txBody>
                    <a:bodyPr/>
                    <a:lstStyle/>
                    <a:p>
                      <a:pPr indent="342265" algn="ctr">
                        <a:lnSpc>
                          <a:spcPct val="115000"/>
                        </a:lnSpc>
                        <a:spcAft>
                          <a:spcPts val="0"/>
                        </a:spcAft>
                      </a:pPr>
                      <a:r>
                        <a:rPr lang="it-IT" sz="1800" b="1">
                          <a:solidFill>
                            <a:srgbClr val="8B0D19"/>
                          </a:solidFill>
                          <a:latin typeface="+mj-lt"/>
                        </a:rPr>
                        <a:t>2018</a:t>
                      </a:r>
                      <a:endParaRPr lang="it-IT" sz="1800" b="1">
                        <a:solidFill>
                          <a:srgbClr val="8B0D19"/>
                        </a:solidFill>
                        <a:latin typeface="+mj-lt"/>
                        <a:ea typeface="Times New Roman"/>
                        <a:cs typeface="Calibri"/>
                      </a:endParaRPr>
                    </a:p>
                  </a:txBody>
                  <a:tcPr marL="51547" marR="51547" marT="0" marB="0"/>
                </a:tc>
                <a:tc>
                  <a:txBody>
                    <a:bodyPr/>
                    <a:lstStyle/>
                    <a:p>
                      <a:pPr indent="342265" algn="ctr">
                        <a:lnSpc>
                          <a:spcPct val="115000"/>
                        </a:lnSpc>
                        <a:spcAft>
                          <a:spcPts val="0"/>
                        </a:spcAft>
                      </a:pPr>
                      <a:r>
                        <a:rPr lang="it-IT" sz="1800" b="1" dirty="0" smtClean="0">
                          <a:solidFill>
                            <a:srgbClr val="8B0D19"/>
                          </a:solidFill>
                          <a:latin typeface="+mj-lt"/>
                        </a:rPr>
                        <a:t>2018</a:t>
                      </a:r>
                      <a:endParaRPr lang="it-IT" sz="1800" b="1" dirty="0">
                        <a:solidFill>
                          <a:srgbClr val="8B0D19"/>
                        </a:solidFill>
                        <a:latin typeface="+mj-lt"/>
                        <a:ea typeface="Times New Roman"/>
                        <a:cs typeface="Calibri"/>
                      </a:endParaRPr>
                    </a:p>
                  </a:txBody>
                  <a:tcPr marL="51547" marR="51547" marT="0" marB="0"/>
                </a:tc>
                <a:tc>
                  <a:txBody>
                    <a:bodyPr/>
                    <a:lstStyle/>
                    <a:p>
                      <a:pPr indent="342265" algn="ctr">
                        <a:lnSpc>
                          <a:spcPct val="115000"/>
                        </a:lnSpc>
                        <a:spcAft>
                          <a:spcPts val="0"/>
                        </a:spcAft>
                      </a:pPr>
                      <a:r>
                        <a:rPr lang="it-IT" sz="1800" b="1" dirty="0" smtClean="0">
                          <a:solidFill>
                            <a:srgbClr val="8B0D19"/>
                          </a:solidFill>
                          <a:latin typeface="+mj-lt"/>
                        </a:rPr>
                        <a:t>2017</a:t>
                      </a:r>
                      <a:endParaRPr lang="it-IT" sz="1800" b="1" dirty="0">
                        <a:solidFill>
                          <a:srgbClr val="8B0D19"/>
                        </a:solidFill>
                        <a:latin typeface="+mj-lt"/>
                        <a:ea typeface="Times New Roman"/>
                        <a:cs typeface="Calibri"/>
                      </a:endParaRPr>
                    </a:p>
                  </a:txBody>
                  <a:tcPr marL="51547" marR="51547" marT="0" marB="0"/>
                </a:tc>
                <a:tc>
                  <a:txBody>
                    <a:bodyPr/>
                    <a:lstStyle/>
                    <a:p>
                      <a:pPr indent="342265" algn="ctr">
                        <a:lnSpc>
                          <a:spcPct val="115000"/>
                        </a:lnSpc>
                        <a:spcAft>
                          <a:spcPts val="0"/>
                        </a:spcAft>
                      </a:pPr>
                      <a:endParaRPr lang="it-IT" sz="1800" b="1" dirty="0">
                        <a:solidFill>
                          <a:srgbClr val="8B0D19"/>
                        </a:solidFill>
                        <a:latin typeface="+mj-lt"/>
                        <a:ea typeface="Times New Roman"/>
                        <a:cs typeface="Times New Roman"/>
                      </a:endParaRPr>
                    </a:p>
                  </a:txBody>
                  <a:tcPr marL="51547" marR="51547" marT="0" marB="0"/>
                </a:tc>
              </a:tr>
              <a:tr h="360798">
                <a:tc>
                  <a:txBody>
                    <a:bodyPr/>
                    <a:lstStyle/>
                    <a:p>
                      <a:pPr indent="342265" algn="ctr">
                        <a:lnSpc>
                          <a:spcPct val="115000"/>
                        </a:lnSpc>
                        <a:spcAft>
                          <a:spcPts val="0"/>
                        </a:spcAft>
                      </a:pPr>
                      <a:r>
                        <a:rPr lang="it-IT" sz="1800" b="1">
                          <a:solidFill>
                            <a:srgbClr val="8B0D19"/>
                          </a:solidFill>
                          <a:latin typeface="+mj-lt"/>
                        </a:rPr>
                        <a:t>2019</a:t>
                      </a:r>
                      <a:endParaRPr lang="it-IT" sz="1800" b="1">
                        <a:solidFill>
                          <a:srgbClr val="8B0D19"/>
                        </a:solidFill>
                        <a:latin typeface="+mj-lt"/>
                        <a:ea typeface="Times New Roman"/>
                        <a:cs typeface="Calibri"/>
                      </a:endParaRPr>
                    </a:p>
                  </a:txBody>
                  <a:tcPr marL="51547" marR="51547" marT="0" marB="0"/>
                </a:tc>
                <a:tc>
                  <a:txBody>
                    <a:bodyPr/>
                    <a:lstStyle/>
                    <a:p>
                      <a:pPr indent="342265" algn="ctr">
                        <a:lnSpc>
                          <a:spcPct val="115000"/>
                        </a:lnSpc>
                        <a:spcAft>
                          <a:spcPts val="0"/>
                        </a:spcAft>
                      </a:pPr>
                      <a:r>
                        <a:rPr lang="it-IT" sz="1800" b="1" dirty="0" smtClean="0">
                          <a:solidFill>
                            <a:srgbClr val="8B0D19"/>
                          </a:solidFill>
                          <a:latin typeface="+mj-lt"/>
                        </a:rPr>
                        <a:t>2019</a:t>
                      </a:r>
                      <a:endParaRPr lang="it-IT" sz="1800" b="1" dirty="0">
                        <a:solidFill>
                          <a:srgbClr val="8B0D19"/>
                        </a:solidFill>
                        <a:latin typeface="+mj-lt"/>
                        <a:ea typeface="Times New Roman"/>
                        <a:cs typeface="Calibri"/>
                      </a:endParaRPr>
                    </a:p>
                  </a:txBody>
                  <a:tcPr marL="51547" marR="51547" marT="0" marB="0"/>
                </a:tc>
                <a:tc>
                  <a:txBody>
                    <a:bodyPr/>
                    <a:lstStyle/>
                    <a:p>
                      <a:pPr indent="342265" algn="ctr">
                        <a:lnSpc>
                          <a:spcPct val="115000"/>
                        </a:lnSpc>
                        <a:spcAft>
                          <a:spcPts val="0"/>
                        </a:spcAft>
                      </a:pPr>
                      <a:r>
                        <a:rPr lang="it-IT" sz="1800" b="1" dirty="0" smtClean="0">
                          <a:solidFill>
                            <a:srgbClr val="8B0D19"/>
                          </a:solidFill>
                          <a:latin typeface="+mj-lt"/>
                        </a:rPr>
                        <a:t>2018</a:t>
                      </a:r>
                      <a:endParaRPr lang="it-IT" sz="1800" b="1" dirty="0">
                        <a:solidFill>
                          <a:srgbClr val="8B0D19"/>
                        </a:solidFill>
                        <a:latin typeface="+mj-lt"/>
                        <a:ea typeface="Times New Roman"/>
                        <a:cs typeface="Calibri"/>
                      </a:endParaRPr>
                    </a:p>
                  </a:txBody>
                  <a:tcPr marL="51547" marR="51547" marT="0" marB="0"/>
                </a:tc>
                <a:tc>
                  <a:txBody>
                    <a:bodyPr/>
                    <a:lstStyle/>
                    <a:p>
                      <a:pPr indent="342265" algn="ctr">
                        <a:lnSpc>
                          <a:spcPct val="115000"/>
                        </a:lnSpc>
                        <a:spcAft>
                          <a:spcPts val="0"/>
                        </a:spcAft>
                      </a:pPr>
                      <a:endParaRPr lang="it-IT" sz="1800" b="1" dirty="0">
                        <a:solidFill>
                          <a:srgbClr val="8B0D19"/>
                        </a:solidFill>
                        <a:latin typeface="+mj-lt"/>
                        <a:ea typeface="Times New Roman"/>
                        <a:cs typeface="Calibri"/>
                      </a:endParaRPr>
                    </a:p>
                  </a:txBody>
                  <a:tcPr marL="51547" marR="51547" marT="0" marB="0"/>
                </a:tc>
              </a:tr>
              <a:tr h="360798">
                <a:tc>
                  <a:txBody>
                    <a:bodyPr/>
                    <a:lstStyle/>
                    <a:p>
                      <a:pPr indent="342265" algn="ctr">
                        <a:lnSpc>
                          <a:spcPct val="115000"/>
                        </a:lnSpc>
                        <a:spcAft>
                          <a:spcPts val="0"/>
                        </a:spcAft>
                      </a:pPr>
                      <a:r>
                        <a:rPr lang="it-IT" sz="1800" b="1">
                          <a:solidFill>
                            <a:srgbClr val="8B0D19"/>
                          </a:solidFill>
                          <a:latin typeface="+mj-lt"/>
                        </a:rPr>
                        <a:t>2020</a:t>
                      </a:r>
                      <a:endParaRPr lang="it-IT" sz="1800" b="1">
                        <a:solidFill>
                          <a:srgbClr val="8B0D19"/>
                        </a:solidFill>
                        <a:latin typeface="+mj-lt"/>
                        <a:ea typeface="Times New Roman"/>
                        <a:cs typeface="Calibri"/>
                      </a:endParaRPr>
                    </a:p>
                  </a:txBody>
                  <a:tcPr marL="51547" marR="51547" marT="0" marB="0">
                    <a:solidFill>
                      <a:srgbClr val="FFFF00"/>
                    </a:solidFill>
                  </a:tcPr>
                </a:tc>
                <a:tc>
                  <a:txBody>
                    <a:bodyPr/>
                    <a:lstStyle/>
                    <a:p>
                      <a:pPr indent="342265" algn="ctr">
                        <a:lnSpc>
                          <a:spcPct val="115000"/>
                        </a:lnSpc>
                        <a:spcAft>
                          <a:spcPts val="0"/>
                        </a:spcAft>
                      </a:pPr>
                      <a:r>
                        <a:rPr lang="it-IT" sz="1800" b="1" dirty="0" smtClean="0">
                          <a:solidFill>
                            <a:srgbClr val="8B0D19"/>
                          </a:solidFill>
                          <a:latin typeface="+mj-lt"/>
                        </a:rPr>
                        <a:t>2020</a:t>
                      </a:r>
                      <a:endParaRPr lang="it-IT" sz="1800" b="1" dirty="0">
                        <a:solidFill>
                          <a:srgbClr val="8B0D19"/>
                        </a:solidFill>
                        <a:latin typeface="+mj-lt"/>
                        <a:ea typeface="Times New Roman"/>
                        <a:cs typeface="Calibri"/>
                      </a:endParaRPr>
                    </a:p>
                  </a:txBody>
                  <a:tcPr marL="51547" marR="51547" marT="0" marB="0">
                    <a:solidFill>
                      <a:srgbClr val="FFFF00"/>
                    </a:solidFill>
                  </a:tcPr>
                </a:tc>
                <a:tc>
                  <a:txBody>
                    <a:bodyPr/>
                    <a:lstStyle/>
                    <a:p>
                      <a:pPr indent="342265" algn="ctr">
                        <a:lnSpc>
                          <a:spcPct val="115000"/>
                        </a:lnSpc>
                        <a:spcAft>
                          <a:spcPts val="0"/>
                        </a:spcAft>
                      </a:pPr>
                      <a:r>
                        <a:rPr lang="it-IT" sz="1800" b="1" dirty="0" smtClean="0">
                          <a:solidFill>
                            <a:srgbClr val="8B0D19"/>
                          </a:solidFill>
                          <a:latin typeface="+mj-lt"/>
                        </a:rPr>
                        <a:t>2019</a:t>
                      </a:r>
                      <a:endParaRPr lang="it-IT" sz="1800" b="1" dirty="0">
                        <a:solidFill>
                          <a:srgbClr val="8B0D19"/>
                        </a:solidFill>
                        <a:latin typeface="+mj-lt"/>
                        <a:ea typeface="Times New Roman"/>
                        <a:cs typeface="Calibri"/>
                      </a:endParaRPr>
                    </a:p>
                  </a:txBody>
                  <a:tcPr marL="51547" marR="51547" marT="0" marB="0">
                    <a:solidFill>
                      <a:srgbClr val="FFFF00"/>
                    </a:solidFill>
                  </a:tcPr>
                </a:tc>
                <a:tc>
                  <a:txBody>
                    <a:bodyPr/>
                    <a:lstStyle/>
                    <a:p>
                      <a:pPr indent="342265" algn="ctr">
                        <a:lnSpc>
                          <a:spcPct val="115000"/>
                        </a:lnSpc>
                        <a:spcAft>
                          <a:spcPts val="0"/>
                        </a:spcAft>
                      </a:pPr>
                      <a:r>
                        <a:rPr lang="it-IT" sz="1800" b="1" dirty="0" smtClean="0">
                          <a:solidFill>
                            <a:srgbClr val="8B0D19"/>
                          </a:solidFill>
                          <a:latin typeface="+mj-lt"/>
                        </a:rPr>
                        <a:t>2018</a:t>
                      </a:r>
                      <a:endParaRPr lang="it-IT" sz="1800" b="1" dirty="0">
                        <a:solidFill>
                          <a:srgbClr val="8B0D19"/>
                        </a:solidFill>
                        <a:latin typeface="+mj-lt"/>
                        <a:ea typeface="Times New Roman"/>
                        <a:cs typeface="Calibri"/>
                      </a:endParaRPr>
                    </a:p>
                  </a:txBody>
                  <a:tcPr marL="51547" marR="51547" marT="0" marB="0">
                    <a:solidFill>
                      <a:srgbClr val="FFFF00"/>
                    </a:solidFill>
                  </a:tcPr>
                </a:tc>
              </a:tr>
              <a:tr h="360798">
                <a:tc>
                  <a:txBody>
                    <a:bodyPr/>
                    <a:lstStyle/>
                    <a:p>
                      <a:pPr indent="342265" algn="ctr">
                        <a:lnSpc>
                          <a:spcPct val="115000"/>
                        </a:lnSpc>
                        <a:spcAft>
                          <a:spcPts val="0"/>
                        </a:spcAft>
                      </a:pPr>
                      <a:r>
                        <a:rPr lang="it-IT" sz="1800" b="1">
                          <a:solidFill>
                            <a:srgbClr val="8B0D19"/>
                          </a:solidFill>
                          <a:latin typeface="+mj-lt"/>
                        </a:rPr>
                        <a:t>2021</a:t>
                      </a:r>
                      <a:endParaRPr lang="it-IT" sz="1800" b="1">
                        <a:solidFill>
                          <a:srgbClr val="8B0D19"/>
                        </a:solidFill>
                        <a:latin typeface="+mj-lt"/>
                        <a:ea typeface="Times New Roman"/>
                        <a:cs typeface="Calibri"/>
                      </a:endParaRPr>
                    </a:p>
                  </a:txBody>
                  <a:tcPr marL="51547" marR="51547" marT="0" marB="0"/>
                </a:tc>
                <a:tc>
                  <a:txBody>
                    <a:bodyPr/>
                    <a:lstStyle/>
                    <a:p>
                      <a:pPr indent="342265" algn="ctr">
                        <a:lnSpc>
                          <a:spcPct val="115000"/>
                        </a:lnSpc>
                        <a:spcAft>
                          <a:spcPts val="0"/>
                        </a:spcAft>
                      </a:pPr>
                      <a:r>
                        <a:rPr lang="it-IT" sz="1800" b="1" dirty="0" smtClean="0">
                          <a:solidFill>
                            <a:srgbClr val="8B0D19"/>
                          </a:solidFill>
                          <a:latin typeface="+mj-lt"/>
                        </a:rPr>
                        <a:t>2021</a:t>
                      </a:r>
                      <a:endParaRPr lang="it-IT" sz="1800" b="1" dirty="0">
                        <a:solidFill>
                          <a:srgbClr val="8B0D19"/>
                        </a:solidFill>
                        <a:latin typeface="+mj-lt"/>
                        <a:ea typeface="Times New Roman"/>
                        <a:cs typeface="Calibri"/>
                      </a:endParaRPr>
                    </a:p>
                  </a:txBody>
                  <a:tcPr marL="51547" marR="51547" marT="0" marB="0"/>
                </a:tc>
                <a:tc>
                  <a:txBody>
                    <a:bodyPr/>
                    <a:lstStyle/>
                    <a:p>
                      <a:pPr indent="342265" algn="ctr">
                        <a:lnSpc>
                          <a:spcPct val="115000"/>
                        </a:lnSpc>
                        <a:spcAft>
                          <a:spcPts val="0"/>
                        </a:spcAft>
                      </a:pPr>
                      <a:r>
                        <a:rPr lang="it-IT" sz="1800" b="1" dirty="0" smtClean="0">
                          <a:solidFill>
                            <a:srgbClr val="8B0D19"/>
                          </a:solidFill>
                          <a:latin typeface="+mj-lt"/>
                        </a:rPr>
                        <a:t>2020</a:t>
                      </a:r>
                      <a:endParaRPr lang="it-IT" sz="1800" b="1" dirty="0">
                        <a:solidFill>
                          <a:srgbClr val="8B0D19"/>
                        </a:solidFill>
                        <a:latin typeface="+mj-lt"/>
                        <a:ea typeface="Times New Roman"/>
                        <a:cs typeface="Calibri"/>
                      </a:endParaRPr>
                    </a:p>
                  </a:txBody>
                  <a:tcPr marL="51547" marR="51547" marT="0" marB="0"/>
                </a:tc>
                <a:tc>
                  <a:txBody>
                    <a:bodyPr/>
                    <a:lstStyle/>
                    <a:p>
                      <a:pPr indent="342265" algn="ctr">
                        <a:lnSpc>
                          <a:spcPct val="115000"/>
                        </a:lnSpc>
                        <a:spcAft>
                          <a:spcPts val="0"/>
                        </a:spcAft>
                      </a:pPr>
                      <a:r>
                        <a:rPr lang="it-IT" sz="1800" b="1" dirty="0" smtClean="0">
                          <a:solidFill>
                            <a:srgbClr val="8B0D19"/>
                          </a:solidFill>
                          <a:latin typeface="+mj-lt"/>
                        </a:rPr>
                        <a:t>2019</a:t>
                      </a:r>
                      <a:endParaRPr lang="it-IT" sz="1800" b="1" dirty="0">
                        <a:solidFill>
                          <a:srgbClr val="8B0D19"/>
                        </a:solidFill>
                        <a:latin typeface="+mj-lt"/>
                        <a:ea typeface="Times New Roman"/>
                        <a:cs typeface="Calibri"/>
                      </a:endParaRPr>
                    </a:p>
                  </a:txBody>
                  <a:tcPr marL="51547" marR="51547" marT="0" marB="0"/>
                </a:tc>
              </a:tr>
              <a:tr h="360798">
                <a:tc>
                  <a:txBody>
                    <a:bodyPr/>
                    <a:lstStyle/>
                    <a:p>
                      <a:pPr indent="342265" algn="ctr">
                        <a:lnSpc>
                          <a:spcPct val="115000"/>
                        </a:lnSpc>
                        <a:spcAft>
                          <a:spcPts val="0"/>
                        </a:spcAft>
                      </a:pPr>
                      <a:r>
                        <a:rPr lang="it-IT" sz="1800" b="1">
                          <a:solidFill>
                            <a:srgbClr val="8B0D19"/>
                          </a:solidFill>
                          <a:latin typeface="+mj-lt"/>
                        </a:rPr>
                        <a:t>2022</a:t>
                      </a:r>
                      <a:endParaRPr lang="it-IT" sz="1800" b="1">
                        <a:solidFill>
                          <a:srgbClr val="8B0D19"/>
                        </a:solidFill>
                        <a:latin typeface="+mj-lt"/>
                        <a:ea typeface="Times New Roman"/>
                        <a:cs typeface="Calibri"/>
                      </a:endParaRPr>
                    </a:p>
                  </a:txBody>
                  <a:tcPr marL="51547" marR="51547" marT="0" marB="0"/>
                </a:tc>
                <a:tc>
                  <a:txBody>
                    <a:bodyPr/>
                    <a:lstStyle/>
                    <a:p>
                      <a:pPr indent="342265" algn="ctr">
                        <a:lnSpc>
                          <a:spcPct val="115000"/>
                        </a:lnSpc>
                        <a:spcAft>
                          <a:spcPts val="0"/>
                        </a:spcAft>
                      </a:pPr>
                      <a:r>
                        <a:rPr lang="it-IT" sz="1800" b="1" dirty="0" smtClean="0">
                          <a:solidFill>
                            <a:srgbClr val="8B0D19"/>
                          </a:solidFill>
                          <a:latin typeface="+mj-lt"/>
                        </a:rPr>
                        <a:t>2022</a:t>
                      </a:r>
                      <a:endParaRPr lang="it-IT" sz="1800" b="1" dirty="0">
                        <a:solidFill>
                          <a:srgbClr val="8B0D19"/>
                        </a:solidFill>
                        <a:latin typeface="+mj-lt"/>
                        <a:ea typeface="Times New Roman"/>
                        <a:cs typeface="Calibri"/>
                      </a:endParaRPr>
                    </a:p>
                  </a:txBody>
                  <a:tcPr marL="51547" marR="51547" marT="0" marB="0"/>
                </a:tc>
                <a:tc>
                  <a:txBody>
                    <a:bodyPr/>
                    <a:lstStyle/>
                    <a:p>
                      <a:pPr indent="342265" algn="ctr">
                        <a:lnSpc>
                          <a:spcPct val="115000"/>
                        </a:lnSpc>
                        <a:spcAft>
                          <a:spcPts val="0"/>
                        </a:spcAft>
                      </a:pPr>
                      <a:r>
                        <a:rPr lang="it-IT" sz="1800" b="1" dirty="0" smtClean="0">
                          <a:solidFill>
                            <a:srgbClr val="8B0D19"/>
                          </a:solidFill>
                          <a:latin typeface="+mj-lt"/>
                        </a:rPr>
                        <a:t>2021</a:t>
                      </a:r>
                      <a:endParaRPr lang="it-IT" sz="1800" b="1" dirty="0">
                        <a:solidFill>
                          <a:srgbClr val="8B0D19"/>
                        </a:solidFill>
                        <a:latin typeface="+mj-lt"/>
                        <a:ea typeface="Times New Roman"/>
                        <a:cs typeface="Calibri"/>
                      </a:endParaRPr>
                    </a:p>
                  </a:txBody>
                  <a:tcPr marL="51547" marR="51547" marT="0" marB="0"/>
                </a:tc>
                <a:tc>
                  <a:txBody>
                    <a:bodyPr/>
                    <a:lstStyle/>
                    <a:p>
                      <a:pPr indent="342265" algn="ctr">
                        <a:lnSpc>
                          <a:spcPct val="115000"/>
                        </a:lnSpc>
                        <a:spcAft>
                          <a:spcPts val="0"/>
                        </a:spcAft>
                      </a:pPr>
                      <a:r>
                        <a:rPr lang="it-IT" sz="1800" b="1" dirty="0" smtClean="0">
                          <a:solidFill>
                            <a:srgbClr val="8B0D19"/>
                          </a:solidFill>
                          <a:latin typeface="+mj-lt"/>
                        </a:rPr>
                        <a:t>2020</a:t>
                      </a:r>
                      <a:endParaRPr lang="it-IT" sz="1800" b="1" dirty="0">
                        <a:solidFill>
                          <a:srgbClr val="8B0D19"/>
                        </a:solidFill>
                        <a:latin typeface="+mj-lt"/>
                        <a:ea typeface="Times New Roman"/>
                        <a:cs typeface="Calibri"/>
                      </a:endParaRPr>
                    </a:p>
                  </a:txBody>
                  <a:tcPr marL="51547" marR="51547" marT="0" marB="0"/>
                </a:tc>
              </a:tr>
              <a:tr h="360798">
                <a:tc>
                  <a:txBody>
                    <a:bodyPr/>
                    <a:lstStyle/>
                    <a:p>
                      <a:pPr indent="342265" algn="ctr">
                        <a:lnSpc>
                          <a:spcPct val="115000"/>
                        </a:lnSpc>
                        <a:spcAft>
                          <a:spcPts val="0"/>
                        </a:spcAft>
                      </a:pPr>
                      <a:r>
                        <a:rPr lang="it-IT" sz="1800" b="1">
                          <a:solidFill>
                            <a:srgbClr val="8B0D19"/>
                          </a:solidFill>
                          <a:latin typeface="+mj-lt"/>
                        </a:rPr>
                        <a:t>2023</a:t>
                      </a:r>
                      <a:endParaRPr lang="it-IT" sz="1800" b="1">
                        <a:solidFill>
                          <a:srgbClr val="8B0D19"/>
                        </a:solidFill>
                        <a:latin typeface="+mj-lt"/>
                        <a:ea typeface="Times New Roman"/>
                        <a:cs typeface="Calibri"/>
                      </a:endParaRPr>
                    </a:p>
                  </a:txBody>
                  <a:tcPr marL="51547" marR="51547" marT="0" marB="0">
                    <a:solidFill>
                      <a:schemeClr val="accent5">
                        <a:lumMod val="60000"/>
                        <a:lumOff val="40000"/>
                      </a:schemeClr>
                    </a:solidFill>
                  </a:tcPr>
                </a:tc>
                <a:tc>
                  <a:txBody>
                    <a:bodyPr/>
                    <a:lstStyle/>
                    <a:p>
                      <a:pPr indent="342265" algn="ctr">
                        <a:lnSpc>
                          <a:spcPct val="115000"/>
                        </a:lnSpc>
                        <a:spcAft>
                          <a:spcPts val="0"/>
                        </a:spcAft>
                      </a:pPr>
                      <a:r>
                        <a:rPr lang="it-IT" sz="1800" b="1" dirty="0" smtClean="0">
                          <a:solidFill>
                            <a:srgbClr val="8B0D19"/>
                          </a:solidFill>
                          <a:latin typeface="+mj-lt"/>
                        </a:rPr>
                        <a:t>2023</a:t>
                      </a:r>
                      <a:endParaRPr lang="it-IT" sz="1800" b="1" dirty="0">
                        <a:solidFill>
                          <a:srgbClr val="8B0D19"/>
                        </a:solidFill>
                        <a:latin typeface="+mj-lt"/>
                        <a:ea typeface="Times New Roman"/>
                        <a:cs typeface="Calibri"/>
                      </a:endParaRPr>
                    </a:p>
                  </a:txBody>
                  <a:tcPr marL="51547" marR="51547" marT="0" marB="0">
                    <a:solidFill>
                      <a:schemeClr val="accent5">
                        <a:lumMod val="60000"/>
                        <a:lumOff val="40000"/>
                      </a:schemeClr>
                    </a:solidFill>
                  </a:tcPr>
                </a:tc>
                <a:tc>
                  <a:txBody>
                    <a:bodyPr/>
                    <a:lstStyle/>
                    <a:p>
                      <a:pPr indent="342265" algn="ctr">
                        <a:lnSpc>
                          <a:spcPct val="115000"/>
                        </a:lnSpc>
                        <a:spcAft>
                          <a:spcPts val="0"/>
                        </a:spcAft>
                      </a:pPr>
                      <a:r>
                        <a:rPr lang="it-IT" sz="1800" b="1" dirty="0" smtClean="0">
                          <a:solidFill>
                            <a:srgbClr val="8B0D19"/>
                          </a:solidFill>
                          <a:latin typeface="+mj-lt"/>
                        </a:rPr>
                        <a:t>2022</a:t>
                      </a:r>
                      <a:endParaRPr lang="it-IT" sz="1800" b="1" dirty="0">
                        <a:solidFill>
                          <a:srgbClr val="8B0D19"/>
                        </a:solidFill>
                        <a:latin typeface="+mj-lt"/>
                        <a:ea typeface="Times New Roman"/>
                        <a:cs typeface="Calibri"/>
                      </a:endParaRPr>
                    </a:p>
                  </a:txBody>
                  <a:tcPr marL="51547" marR="51547" marT="0" marB="0">
                    <a:solidFill>
                      <a:schemeClr val="accent5">
                        <a:lumMod val="60000"/>
                        <a:lumOff val="40000"/>
                      </a:schemeClr>
                    </a:solidFill>
                  </a:tcPr>
                </a:tc>
                <a:tc>
                  <a:txBody>
                    <a:bodyPr/>
                    <a:lstStyle/>
                    <a:p>
                      <a:pPr indent="342265" algn="ctr">
                        <a:lnSpc>
                          <a:spcPct val="115000"/>
                        </a:lnSpc>
                        <a:spcAft>
                          <a:spcPts val="0"/>
                        </a:spcAft>
                      </a:pPr>
                      <a:r>
                        <a:rPr lang="it-IT" sz="1800" b="1" dirty="0" smtClean="0">
                          <a:solidFill>
                            <a:srgbClr val="8B0D19"/>
                          </a:solidFill>
                          <a:latin typeface="+mj-lt"/>
                        </a:rPr>
                        <a:t>2021</a:t>
                      </a:r>
                      <a:endParaRPr lang="it-IT" sz="1800" b="1" dirty="0">
                        <a:solidFill>
                          <a:srgbClr val="8B0D19"/>
                        </a:solidFill>
                        <a:latin typeface="+mj-lt"/>
                        <a:ea typeface="Times New Roman"/>
                        <a:cs typeface="Calibri"/>
                      </a:endParaRPr>
                    </a:p>
                  </a:txBody>
                  <a:tcPr marL="51547" marR="51547" marT="0" marB="0">
                    <a:solidFill>
                      <a:schemeClr val="accent5">
                        <a:lumMod val="60000"/>
                        <a:lumOff val="40000"/>
                      </a:schemeClr>
                    </a:solidFill>
                  </a:tcPr>
                </a:tc>
              </a:tr>
              <a:tr h="360798">
                <a:tc>
                  <a:txBody>
                    <a:bodyPr/>
                    <a:lstStyle/>
                    <a:p>
                      <a:pPr indent="342265" algn="ctr">
                        <a:lnSpc>
                          <a:spcPct val="115000"/>
                        </a:lnSpc>
                        <a:spcAft>
                          <a:spcPts val="0"/>
                        </a:spcAft>
                      </a:pPr>
                      <a:r>
                        <a:rPr lang="it-IT" sz="1800" b="1">
                          <a:solidFill>
                            <a:srgbClr val="8B0D19"/>
                          </a:solidFill>
                          <a:latin typeface="+mj-lt"/>
                        </a:rPr>
                        <a:t>2024</a:t>
                      </a:r>
                      <a:endParaRPr lang="it-IT" sz="1800" b="1">
                        <a:solidFill>
                          <a:srgbClr val="8B0D19"/>
                        </a:solidFill>
                        <a:latin typeface="+mj-lt"/>
                        <a:ea typeface="Times New Roman"/>
                        <a:cs typeface="Calibri"/>
                      </a:endParaRPr>
                    </a:p>
                  </a:txBody>
                  <a:tcPr marL="51547" marR="51547" marT="0" marB="0"/>
                </a:tc>
                <a:tc>
                  <a:txBody>
                    <a:bodyPr/>
                    <a:lstStyle/>
                    <a:p>
                      <a:pPr indent="342265" algn="ctr">
                        <a:lnSpc>
                          <a:spcPct val="115000"/>
                        </a:lnSpc>
                        <a:spcAft>
                          <a:spcPts val="0"/>
                        </a:spcAft>
                      </a:pPr>
                      <a:r>
                        <a:rPr lang="it-IT" sz="1800" b="1" dirty="0" smtClean="0">
                          <a:solidFill>
                            <a:srgbClr val="8B0D19"/>
                          </a:solidFill>
                          <a:latin typeface="+mj-lt"/>
                        </a:rPr>
                        <a:t>2024</a:t>
                      </a:r>
                      <a:endParaRPr lang="it-IT" sz="1800" b="1" dirty="0">
                        <a:solidFill>
                          <a:srgbClr val="8B0D19"/>
                        </a:solidFill>
                        <a:latin typeface="+mj-lt"/>
                        <a:ea typeface="Times New Roman"/>
                        <a:cs typeface="Calibri"/>
                      </a:endParaRPr>
                    </a:p>
                  </a:txBody>
                  <a:tcPr marL="51547" marR="51547" marT="0" marB="0"/>
                </a:tc>
                <a:tc>
                  <a:txBody>
                    <a:bodyPr/>
                    <a:lstStyle/>
                    <a:p>
                      <a:pPr indent="342265" algn="ctr">
                        <a:lnSpc>
                          <a:spcPct val="115000"/>
                        </a:lnSpc>
                        <a:spcAft>
                          <a:spcPts val="0"/>
                        </a:spcAft>
                      </a:pPr>
                      <a:r>
                        <a:rPr lang="it-IT" sz="1800" b="1" dirty="0" smtClean="0">
                          <a:solidFill>
                            <a:srgbClr val="8B0D19"/>
                          </a:solidFill>
                          <a:latin typeface="+mj-lt"/>
                        </a:rPr>
                        <a:t>2023</a:t>
                      </a:r>
                      <a:endParaRPr lang="it-IT" sz="1800" b="1" dirty="0">
                        <a:solidFill>
                          <a:srgbClr val="8B0D19"/>
                        </a:solidFill>
                        <a:latin typeface="+mj-lt"/>
                        <a:ea typeface="Times New Roman"/>
                        <a:cs typeface="Calibri"/>
                      </a:endParaRPr>
                    </a:p>
                  </a:txBody>
                  <a:tcPr marL="51547" marR="51547" marT="0" marB="0"/>
                </a:tc>
                <a:tc>
                  <a:txBody>
                    <a:bodyPr/>
                    <a:lstStyle/>
                    <a:p>
                      <a:pPr indent="342265" algn="ctr">
                        <a:lnSpc>
                          <a:spcPct val="115000"/>
                        </a:lnSpc>
                        <a:spcAft>
                          <a:spcPts val="0"/>
                        </a:spcAft>
                      </a:pPr>
                      <a:r>
                        <a:rPr lang="it-IT" sz="1800" b="1" dirty="0" smtClean="0">
                          <a:solidFill>
                            <a:srgbClr val="8B0D19"/>
                          </a:solidFill>
                          <a:latin typeface="+mj-lt"/>
                        </a:rPr>
                        <a:t>2022</a:t>
                      </a:r>
                      <a:endParaRPr lang="it-IT" sz="1800" b="1" dirty="0">
                        <a:solidFill>
                          <a:srgbClr val="8B0D19"/>
                        </a:solidFill>
                        <a:latin typeface="+mj-lt"/>
                        <a:ea typeface="Times New Roman"/>
                        <a:cs typeface="Calibri"/>
                      </a:endParaRPr>
                    </a:p>
                  </a:txBody>
                  <a:tcPr marL="51547" marR="51547" marT="0" marB="0"/>
                </a:tc>
              </a:tr>
            </a:tbl>
          </a:graphicData>
        </a:graphic>
      </p:graphicFrame>
    </p:spTree>
    <p:custDataLst>
      <p:tags r:id="rId1"/>
    </p:custData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3" name="Title 4"/>
          <p:cNvSpPr>
            <a:spLocks noGrp="1"/>
          </p:cNvSpPr>
          <p:nvPr>
            <p:ph type="title"/>
          </p:nvPr>
        </p:nvSpPr>
        <p:spPr bwMode="auto">
          <a:xfrm>
            <a:off x="182563" y="390525"/>
            <a:ext cx="8524875" cy="752475"/>
          </a:xfrm>
          <a:noFill/>
          <a:ln>
            <a:miter lim="800000"/>
            <a:headEnd/>
            <a:tailEnd/>
          </a:ln>
        </p:spPr>
        <p:txBody>
          <a:bodyPr vert="horz" wrap="square" lIns="91440" tIns="45720" rIns="91440" bIns="45720" numCol="1" anchor="t" anchorCtr="0" compatLnSpc="1">
            <a:prstTxWarp prst="textNoShape">
              <a:avLst/>
            </a:prstTxWarp>
          </a:bodyPr>
          <a:lstStyle/>
          <a:p>
            <a:r>
              <a:rPr lang="en-US" sz="2800" b="1" smtClean="0"/>
              <a:t>Rotation and “Revolution”, in an harmonious equilibrium of celestial bodies</a:t>
            </a:r>
          </a:p>
        </p:txBody>
      </p:sp>
      <p:sp>
        <p:nvSpPr>
          <p:cNvPr id="44034" name="CasellaDiTesto 2"/>
          <p:cNvSpPr txBox="1">
            <a:spLocks noChangeArrowheads="1"/>
          </p:cNvSpPr>
          <p:nvPr/>
        </p:nvSpPr>
        <p:spPr bwMode="auto">
          <a:xfrm>
            <a:off x="12700" y="12700"/>
            <a:ext cx="12700" cy="12700"/>
          </a:xfrm>
          <a:prstGeom prst="rect">
            <a:avLst/>
          </a:prstGeom>
          <a:noFill/>
          <a:ln w="9525">
            <a:noFill/>
            <a:miter lim="800000"/>
            <a:headEnd/>
            <a:tailEnd/>
          </a:ln>
        </p:spPr>
        <p:txBody>
          <a:bodyPr>
            <a:spAutoFit/>
          </a:bodyPr>
          <a:lstStyle/>
          <a:p>
            <a:endParaRPr lang="en-GB"/>
          </a:p>
        </p:txBody>
      </p:sp>
      <p:pic>
        <p:nvPicPr>
          <p:cNvPr id="44035" name="Immagine 12" descr="Luna_1.jpg"/>
          <p:cNvPicPr>
            <a:picLocks noChangeAspect="1"/>
          </p:cNvPicPr>
          <p:nvPr/>
        </p:nvPicPr>
        <p:blipFill>
          <a:blip r:embed="rId3"/>
          <a:srcRect/>
          <a:stretch>
            <a:fillRect/>
          </a:stretch>
        </p:blipFill>
        <p:spPr bwMode="auto">
          <a:xfrm>
            <a:off x="900113" y="1341438"/>
            <a:ext cx="7091362" cy="4792662"/>
          </a:xfrm>
          <a:prstGeom prst="rect">
            <a:avLst/>
          </a:prstGeom>
          <a:noFill/>
          <a:ln w="9525">
            <a:noFill/>
            <a:miter lim="800000"/>
            <a:headEnd/>
            <a:tailEnd/>
          </a:ln>
        </p:spPr>
      </p:pic>
      <p:sp>
        <p:nvSpPr>
          <p:cNvPr id="44036" name="CasellaDiTesto 1"/>
          <p:cNvSpPr txBox="1">
            <a:spLocks noChangeArrowheads="1"/>
          </p:cNvSpPr>
          <p:nvPr/>
        </p:nvSpPr>
        <p:spPr bwMode="auto">
          <a:xfrm>
            <a:off x="4105275" y="1914525"/>
            <a:ext cx="595313" cy="369888"/>
          </a:xfrm>
          <a:prstGeom prst="rect">
            <a:avLst/>
          </a:prstGeom>
          <a:noFill/>
          <a:ln w="9525">
            <a:noFill/>
            <a:miter lim="800000"/>
            <a:headEnd/>
            <a:tailEnd/>
          </a:ln>
        </p:spPr>
        <p:txBody>
          <a:bodyPr wrap="none">
            <a:spAutoFit/>
          </a:bodyPr>
          <a:lstStyle/>
          <a:p>
            <a:r>
              <a:rPr lang="it-IT" b="1">
                <a:solidFill>
                  <a:srgbClr val="FF0000"/>
                </a:solidFill>
              </a:rPr>
              <a:t>SIM</a:t>
            </a:r>
          </a:p>
        </p:txBody>
      </p:sp>
      <p:sp>
        <p:nvSpPr>
          <p:cNvPr id="44037" name="CasellaDiTesto 3"/>
          <p:cNvSpPr txBox="1">
            <a:spLocks noChangeArrowheads="1"/>
          </p:cNvSpPr>
          <p:nvPr/>
        </p:nvSpPr>
        <p:spPr bwMode="auto">
          <a:xfrm>
            <a:off x="1373188" y="3311525"/>
            <a:ext cx="1171575" cy="368300"/>
          </a:xfrm>
          <a:prstGeom prst="rect">
            <a:avLst/>
          </a:prstGeom>
          <a:noFill/>
          <a:ln w="9525">
            <a:noFill/>
            <a:miter lim="800000"/>
            <a:headEnd/>
            <a:tailEnd/>
          </a:ln>
        </p:spPr>
        <p:txBody>
          <a:bodyPr wrap="none">
            <a:spAutoFit/>
          </a:bodyPr>
          <a:lstStyle/>
          <a:p>
            <a:r>
              <a:rPr lang="it-IT" b="1">
                <a:solidFill>
                  <a:srgbClr val="FFFF00"/>
                </a:solidFill>
              </a:rPr>
              <a:t>ANNCSU</a:t>
            </a:r>
          </a:p>
        </p:txBody>
      </p:sp>
      <p:sp>
        <p:nvSpPr>
          <p:cNvPr id="8" name="CasellaDiTesto 7"/>
          <p:cNvSpPr txBox="1"/>
          <p:nvPr/>
        </p:nvSpPr>
        <p:spPr>
          <a:xfrm>
            <a:off x="6305550" y="3225800"/>
            <a:ext cx="1108075" cy="584200"/>
          </a:xfrm>
          <a:prstGeom prst="rect">
            <a:avLst/>
          </a:prstGeom>
          <a:noFill/>
        </p:spPr>
        <p:txBody>
          <a:bodyPr wrap="none">
            <a:spAutoFit/>
          </a:bodyPr>
          <a:lstStyle/>
          <a:p>
            <a:pPr>
              <a:defRPr/>
            </a:pPr>
            <a:r>
              <a:rPr lang="it-IT" sz="1600" b="1" dirty="0">
                <a:solidFill>
                  <a:schemeClr val="bg1">
                    <a:lumMod val="95000"/>
                  </a:schemeClr>
                </a:solidFill>
              </a:rPr>
              <a:t>C-sample</a:t>
            </a:r>
          </a:p>
          <a:p>
            <a:pPr>
              <a:defRPr/>
            </a:pPr>
            <a:r>
              <a:rPr lang="it-IT" sz="1600" b="1" dirty="0">
                <a:solidFill>
                  <a:schemeClr val="bg1">
                    <a:lumMod val="95000"/>
                  </a:schemeClr>
                </a:solidFill>
              </a:rPr>
              <a:t>D-sample</a:t>
            </a:r>
            <a:endParaRPr lang="it-IT" sz="1600" b="1" dirty="0">
              <a:solidFill>
                <a:schemeClr val="bg1">
                  <a:lumMod val="95000"/>
                </a:schemeClr>
              </a:solidFill>
            </a:endParaRPr>
          </a:p>
        </p:txBody>
      </p:sp>
      <p:sp>
        <p:nvSpPr>
          <p:cNvPr id="9" name="CasellaDiTesto 8"/>
          <p:cNvSpPr txBox="1"/>
          <p:nvPr/>
        </p:nvSpPr>
        <p:spPr>
          <a:xfrm>
            <a:off x="3908425" y="4862513"/>
            <a:ext cx="912813" cy="300037"/>
          </a:xfrm>
          <a:prstGeom prst="rect">
            <a:avLst/>
          </a:prstGeom>
          <a:noFill/>
        </p:spPr>
        <p:txBody>
          <a:bodyPr wrap="none">
            <a:spAutoFit/>
          </a:bodyPr>
          <a:lstStyle/>
          <a:p>
            <a:pPr algn="ctr">
              <a:defRPr/>
            </a:pPr>
            <a:r>
              <a:rPr lang="it-IT" sz="2000" b="1" cap="all" dirty="0">
                <a:solidFill>
                  <a:srgbClr val="FF0000"/>
                </a:solidFill>
              </a:rPr>
              <a:t>ANPR</a:t>
            </a:r>
            <a:endParaRPr lang="it-IT" sz="2000" b="1" cap="all" dirty="0">
              <a:solidFill>
                <a:srgbClr val="FF0000"/>
              </a:solidFill>
            </a:endParaRPr>
          </a:p>
        </p:txBody>
      </p:sp>
      <p:sp>
        <p:nvSpPr>
          <p:cNvPr id="10" name="Rettangolo 9"/>
          <p:cNvSpPr/>
          <p:nvPr/>
        </p:nvSpPr>
        <p:spPr>
          <a:xfrm>
            <a:off x="3557588" y="3679825"/>
            <a:ext cx="1616075" cy="415925"/>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it-IT" sz="1600" b="1" cap="all" dirty="0">
                <a:solidFill>
                  <a:schemeClr val="tx2">
                    <a:lumMod val="40000"/>
                    <a:lumOff val="60000"/>
                  </a:schemeClr>
                </a:solidFill>
              </a:rPr>
              <a:t>Permanente </a:t>
            </a:r>
            <a:r>
              <a:rPr lang="it-IT" sz="1600" b="1" cap="all" dirty="0" err="1">
                <a:solidFill>
                  <a:schemeClr val="tx2">
                    <a:lumMod val="40000"/>
                    <a:lumOff val="60000"/>
                  </a:schemeClr>
                </a:solidFill>
              </a:rPr>
              <a:t>Census</a:t>
            </a:r>
            <a:endParaRPr lang="it-IT" sz="1600" b="1" cap="all" dirty="0">
              <a:solidFill>
                <a:schemeClr val="tx2">
                  <a:lumMod val="40000"/>
                  <a:lumOff val="60000"/>
                </a:schemeClr>
              </a:solidFill>
            </a:endParaRPr>
          </a:p>
        </p:txBody>
      </p:sp>
    </p:spTree>
    <p:custDataLst>
      <p:tags r:id="rId1"/>
    </p:custData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olo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it-IT" sz="3600" b="1" smtClean="0"/>
              <a:t>A magic triangle in the Digital Agenda of Italy</a:t>
            </a:r>
          </a:p>
        </p:txBody>
      </p:sp>
      <p:pic>
        <p:nvPicPr>
          <p:cNvPr id="19458" name="Segnaposto contenuto 5"/>
          <p:cNvPicPr>
            <a:picLocks noGrp="1" noChangeAspect="1"/>
          </p:cNvPicPr>
          <p:nvPr>
            <p:ph idx="1"/>
          </p:nvPr>
        </p:nvPicPr>
        <p:blipFill>
          <a:blip r:embed="rId3"/>
          <a:srcRect/>
          <a:stretch>
            <a:fillRect/>
          </a:stretch>
        </p:blipFill>
        <p:spPr bwMode="auto">
          <a:xfrm>
            <a:off x="1468438" y="1417638"/>
            <a:ext cx="5897562" cy="4616450"/>
          </a:xfrm>
          <a:noFill/>
          <a:ln>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olo 1"/>
          <p:cNvSpPr>
            <a:spLocks noGrp="1"/>
          </p:cNvSpPr>
          <p:nvPr>
            <p:ph type="title"/>
          </p:nvPr>
        </p:nvSpPr>
        <p:spPr bwMode="auto">
          <a:xfrm>
            <a:off x="0" y="446088"/>
            <a:ext cx="9144000" cy="1328737"/>
          </a:xfrm>
          <a:noFill/>
          <a:ln>
            <a:miter lim="800000"/>
            <a:headEnd/>
            <a:tailEnd/>
          </a:ln>
        </p:spPr>
        <p:txBody>
          <a:bodyPr vert="horz" wrap="square" lIns="91440" tIns="45720" rIns="91440" bIns="45720" numCol="1" anchor="t" anchorCtr="0" compatLnSpc="1">
            <a:prstTxWarp prst="textNoShape">
              <a:avLst/>
            </a:prstTxWarp>
          </a:bodyPr>
          <a:lstStyle/>
          <a:p>
            <a:r>
              <a:rPr lang="it-IT" sz="3600" smtClean="0"/>
              <a:t>Moving to the age of the </a:t>
            </a:r>
            <a:br>
              <a:rPr lang="it-IT" sz="3600" smtClean="0"/>
            </a:br>
            <a:r>
              <a:rPr lang="it-IT" sz="3600" smtClean="0"/>
              <a:t>«censimento permanente»</a:t>
            </a:r>
          </a:p>
        </p:txBody>
      </p:sp>
      <p:pic>
        <p:nvPicPr>
          <p:cNvPr id="21506" name="Segnaposto contenuto 3" descr="sfondo-evoluzione-uomo-running303013-800x500.jpg"/>
          <p:cNvPicPr>
            <a:picLocks noGrp="1" noChangeAspect="1"/>
          </p:cNvPicPr>
          <p:nvPr>
            <p:ph idx="1"/>
          </p:nvPr>
        </p:nvPicPr>
        <p:blipFill>
          <a:blip r:embed="rId3"/>
          <a:srcRect/>
          <a:stretch>
            <a:fillRect/>
          </a:stretch>
        </p:blipFill>
        <p:spPr bwMode="auto">
          <a:xfrm>
            <a:off x="287338" y="1600200"/>
            <a:ext cx="8686800" cy="4525963"/>
          </a:xfrm>
          <a:noFill/>
          <a:ln>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olo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it-IT" sz="3200" smtClean="0"/>
              <a:t>Would you shop outside if you have a department store at home?</a:t>
            </a:r>
          </a:p>
        </p:txBody>
      </p:sp>
      <p:pic>
        <p:nvPicPr>
          <p:cNvPr id="23554" name="Segnaposto contenuto 3"/>
          <p:cNvPicPr>
            <a:picLocks noGrp="1" noChangeAspect="1"/>
          </p:cNvPicPr>
          <p:nvPr>
            <p:ph idx="1"/>
          </p:nvPr>
        </p:nvPicPr>
        <p:blipFill>
          <a:blip r:embed="rId3"/>
          <a:srcRect/>
          <a:stretch>
            <a:fillRect/>
          </a:stretch>
        </p:blipFill>
        <p:spPr bwMode="auto">
          <a:xfrm>
            <a:off x="581025" y="1512888"/>
            <a:ext cx="3057525" cy="2292350"/>
          </a:xfrm>
          <a:noFill/>
          <a:ln>
            <a:miter lim="800000"/>
            <a:headEnd/>
            <a:tailEnd/>
          </a:ln>
        </p:spPr>
      </p:pic>
      <p:pic>
        <p:nvPicPr>
          <p:cNvPr id="23555" name="Immagine 4"/>
          <p:cNvPicPr>
            <a:picLocks noChangeAspect="1"/>
          </p:cNvPicPr>
          <p:nvPr/>
        </p:nvPicPr>
        <p:blipFill>
          <a:blip r:embed="rId4"/>
          <a:srcRect/>
          <a:stretch>
            <a:fillRect/>
          </a:stretch>
        </p:blipFill>
        <p:spPr bwMode="auto">
          <a:xfrm>
            <a:off x="3662363" y="1801813"/>
            <a:ext cx="4886325" cy="3665537"/>
          </a:xfrm>
          <a:prstGeom prst="rect">
            <a:avLst/>
          </a:prstGeom>
          <a:noFill/>
          <a:ln w="9525">
            <a:noFill/>
            <a:miter lim="800000"/>
            <a:headEnd/>
            <a:tailEnd/>
          </a:ln>
        </p:spPr>
      </p:pic>
      <p:sp>
        <p:nvSpPr>
          <p:cNvPr id="23556" name="CasellaDiTesto 5"/>
          <p:cNvSpPr txBox="1">
            <a:spLocks noChangeArrowheads="1"/>
          </p:cNvSpPr>
          <p:nvPr/>
        </p:nvSpPr>
        <p:spPr bwMode="auto">
          <a:xfrm>
            <a:off x="4057650" y="4905375"/>
            <a:ext cx="4267200" cy="830263"/>
          </a:xfrm>
          <a:prstGeom prst="rect">
            <a:avLst/>
          </a:prstGeom>
          <a:noFill/>
          <a:ln w="9525">
            <a:noFill/>
            <a:miter lim="800000"/>
            <a:headEnd/>
            <a:tailEnd/>
          </a:ln>
        </p:spPr>
        <p:txBody>
          <a:bodyPr>
            <a:spAutoFit/>
          </a:bodyPr>
          <a:lstStyle/>
          <a:p>
            <a:pPr algn="just"/>
            <a:r>
              <a:rPr lang="it-IT" sz="1600" b="1">
                <a:solidFill>
                  <a:schemeClr val="accent1"/>
                </a:solidFill>
              </a:rPr>
              <a:t>SIM</a:t>
            </a:r>
            <a:r>
              <a:rPr lang="it-IT" sz="1600" b="1"/>
              <a:t>: At Istat there is a formidable archive</a:t>
            </a:r>
          </a:p>
          <a:p>
            <a:pPr algn="just"/>
            <a:r>
              <a:rPr lang="it-IT" sz="1600" b="1"/>
              <a:t>containing  integrated microdata </a:t>
            </a:r>
          </a:p>
          <a:p>
            <a:pPr algn="just"/>
            <a:r>
              <a:rPr lang="it-IT" sz="1600" b="1"/>
              <a:t>from many Administrative Source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idx="4294967295"/>
          </p:nvPr>
        </p:nvSpPr>
        <p:spPr bwMode="auto">
          <a:xfrm>
            <a:off x="257175" y="457200"/>
            <a:ext cx="8229600" cy="1143000"/>
          </a:xfrm>
          <a:prstGeom prst="rect">
            <a:avLst/>
          </a:prstGeom>
          <a:noFill/>
          <a:ln>
            <a:miter lim="800000"/>
            <a:headEnd/>
            <a:tailEnd/>
          </a:ln>
        </p:spPr>
        <p:txBody>
          <a:bodyPr/>
          <a:lstStyle/>
          <a:p>
            <a:r>
              <a:rPr lang="en-GB" sz="3600" b="1" smtClean="0"/>
              <a:t>One Census - Two faces</a:t>
            </a:r>
          </a:p>
        </p:txBody>
      </p:sp>
      <p:sp>
        <p:nvSpPr>
          <p:cNvPr id="25602" name="Rectangle 3"/>
          <p:cNvSpPr>
            <a:spLocks noGrp="1" noChangeArrowheads="1"/>
          </p:cNvSpPr>
          <p:nvPr>
            <p:ph type="body" idx="4294967295"/>
          </p:nvPr>
        </p:nvSpPr>
        <p:spPr bwMode="auto">
          <a:xfrm>
            <a:off x="0" y="1492250"/>
            <a:ext cx="2743200" cy="4525963"/>
          </a:xfrm>
          <a:prstGeom prst="rect">
            <a:avLst/>
          </a:prstGeom>
          <a:noFill/>
          <a:ln>
            <a:miter lim="800000"/>
            <a:headEnd/>
            <a:tailEnd/>
          </a:ln>
        </p:spPr>
        <p:txBody>
          <a:bodyPr/>
          <a:lstStyle/>
          <a:p>
            <a:pPr marL="0" indent="0">
              <a:spcBef>
                <a:spcPct val="35000"/>
              </a:spcBef>
              <a:buClr>
                <a:srgbClr val="FF0000"/>
              </a:buClr>
              <a:buFont typeface="Arial" charset="0"/>
              <a:buNone/>
            </a:pPr>
            <a:r>
              <a:rPr lang="en-US" sz="6000" b="1" smtClean="0">
                <a:solidFill>
                  <a:schemeClr val="tx2"/>
                </a:solidFill>
              </a:rPr>
              <a:t>C face</a:t>
            </a:r>
            <a:r>
              <a:rPr lang="en-US" sz="6000" b="1" smtClean="0"/>
              <a:t> </a:t>
            </a:r>
          </a:p>
          <a:p>
            <a:pPr marL="0" indent="0">
              <a:spcBef>
                <a:spcPct val="35000"/>
              </a:spcBef>
              <a:buClr>
                <a:srgbClr val="FF0000"/>
              </a:buClr>
              <a:buFont typeface="Arial" charset="0"/>
              <a:buNone/>
            </a:pPr>
            <a:r>
              <a:rPr lang="en-US" b="1" smtClean="0"/>
              <a:t>“To </a:t>
            </a:r>
            <a:r>
              <a:rPr lang="en-US" b="1" smtClean="0">
                <a:solidFill>
                  <a:schemeClr val="tx2"/>
                </a:solidFill>
              </a:rPr>
              <a:t>Count</a:t>
            </a:r>
            <a:r>
              <a:rPr lang="en-US" b="1" smtClean="0"/>
              <a:t> the population”</a:t>
            </a:r>
          </a:p>
          <a:p>
            <a:pPr marL="0" indent="0">
              <a:spcBef>
                <a:spcPct val="35000"/>
              </a:spcBef>
              <a:buClr>
                <a:srgbClr val="FF0000"/>
              </a:buClr>
              <a:buFont typeface="Arial" charset="0"/>
              <a:buNone/>
            </a:pPr>
            <a:endParaRPr lang="en-US" sz="4400" b="1" smtClean="0"/>
          </a:p>
        </p:txBody>
      </p:sp>
      <p:sp>
        <p:nvSpPr>
          <p:cNvPr id="9" name="Rectangle 3"/>
          <p:cNvSpPr txBox="1">
            <a:spLocks noChangeArrowheads="1"/>
          </p:cNvSpPr>
          <p:nvPr/>
        </p:nvSpPr>
        <p:spPr bwMode="auto">
          <a:xfrm flipH="1">
            <a:off x="6534150" y="1487488"/>
            <a:ext cx="2609850" cy="4837112"/>
          </a:xfrm>
          <a:prstGeom prst="rect">
            <a:avLst/>
          </a:prstGeom>
          <a:noFill/>
          <a:ln>
            <a:miter lim="800000"/>
            <a:headEnd/>
            <a:tailEnd/>
          </a:ln>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spcBef>
                <a:spcPct val="35000"/>
              </a:spcBef>
              <a:buClr>
                <a:srgbClr val="FF0000"/>
              </a:buClr>
              <a:buFont typeface="Arial" charset="0"/>
              <a:buNone/>
              <a:defRPr/>
            </a:pPr>
            <a:r>
              <a:rPr lang="en-US" sz="6000" b="1" dirty="0" smtClean="0">
                <a:solidFill>
                  <a:schemeClr val="accent2">
                    <a:lumMod val="50000"/>
                  </a:schemeClr>
                </a:solidFill>
              </a:rPr>
              <a:t>D face</a:t>
            </a:r>
            <a:r>
              <a:rPr lang="en-US" sz="6000" b="1" dirty="0" smtClean="0"/>
              <a:t> </a:t>
            </a:r>
          </a:p>
          <a:p>
            <a:pPr marL="0" indent="0">
              <a:spcBef>
                <a:spcPct val="35000"/>
              </a:spcBef>
              <a:buClr>
                <a:srgbClr val="FF0000"/>
              </a:buClr>
              <a:buFont typeface="Arial" charset="0"/>
              <a:buNone/>
              <a:defRPr/>
            </a:pPr>
            <a:r>
              <a:rPr lang="en-US" b="1" dirty="0" smtClean="0"/>
              <a:t>“To Provide </a:t>
            </a:r>
            <a:r>
              <a:rPr lang="en-US" b="1" dirty="0" smtClean="0">
                <a:solidFill>
                  <a:schemeClr val="accent2">
                    <a:lumMod val="50000"/>
                  </a:schemeClr>
                </a:solidFill>
              </a:rPr>
              <a:t>Data</a:t>
            </a:r>
            <a:r>
              <a:rPr lang="en-US" b="1" dirty="0" smtClean="0"/>
              <a:t> on the counted population”</a:t>
            </a:r>
          </a:p>
        </p:txBody>
      </p:sp>
      <p:pic>
        <p:nvPicPr>
          <p:cNvPr id="25604" name="Immagine 5"/>
          <p:cNvPicPr>
            <a:picLocks noChangeAspect="1"/>
          </p:cNvPicPr>
          <p:nvPr/>
        </p:nvPicPr>
        <p:blipFill>
          <a:blip r:embed="rId3"/>
          <a:srcRect/>
          <a:stretch>
            <a:fillRect/>
          </a:stretch>
        </p:blipFill>
        <p:spPr bwMode="auto">
          <a:xfrm>
            <a:off x="2743200" y="1492250"/>
            <a:ext cx="3457575" cy="4525963"/>
          </a:xfrm>
          <a:prstGeom prst="rect">
            <a:avLst/>
          </a:prstGeom>
          <a:noFill/>
          <a:ln w="9525">
            <a:noFill/>
            <a:miter lim="800000"/>
            <a:headEnd/>
            <a:tailEnd/>
          </a:ln>
        </p:spPr>
      </p:pic>
      <p:sp>
        <p:nvSpPr>
          <p:cNvPr id="2" name="Rettangolo 1"/>
          <p:cNvSpPr/>
          <p:nvPr/>
        </p:nvSpPr>
        <p:spPr>
          <a:xfrm>
            <a:off x="1523115" y="5027842"/>
            <a:ext cx="6032421" cy="923330"/>
          </a:xfrm>
          <a:prstGeom prst="rect">
            <a:avLst/>
          </a:prstGeom>
          <a:noFill/>
        </p:spPr>
        <p:txBody>
          <a:bodyPr wrap="non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it-IT" sz="5400" b="1" cap="all" dirty="0">
                <a:ln w="0"/>
                <a:solidFill>
                  <a:schemeClr val="accent2">
                    <a:lumMod val="75000"/>
                  </a:schemeClr>
                </a:solidFill>
                <a:effectLst>
                  <a:reflection blurRad="12700" stA="50000" endPos="50000" dist="5000" dir="5400000" sy="-100000" rotWithShape="0"/>
                </a:effectLst>
              </a:rPr>
              <a:t>CENSUS - JANUS</a:t>
            </a:r>
            <a:endParaRPr lang="it-IT" sz="5400" b="1" cap="all" dirty="0">
              <a:ln w="0"/>
              <a:solidFill>
                <a:schemeClr val="accent2">
                  <a:lumMod val="75000"/>
                </a:schemeClr>
              </a:solidFill>
              <a:effectLst>
                <a:reflection blurRad="12700" stA="50000" endPos="50000" dist="5000" dir="5400000" sy="-100000" rotWithShape="0"/>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6688" y="274638"/>
            <a:ext cx="8824912" cy="1143000"/>
          </a:xfrm>
        </p:spPr>
        <p:txBody>
          <a:bodyPr/>
          <a:lstStyle/>
          <a:p>
            <a:pPr>
              <a:defRPr/>
            </a:pPr>
            <a:r>
              <a:rPr lang="it-IT" sz="4000" b="1" dirty="0" smtClean="0">
                <a:solidFill>
                  <a:schemeClr val="tx2">
                    <a:lumMod val="60000"/>
                    <a:lumOff val="40000"/>
                  </a:schemeClr>
                </a:solidFill>
              </a:rPr>
              <a:t>C-Face</a:t>
            </a:r>
            <a:r>
              <a:rPr lang="it-IT" sz="4000" b="1" dirty="0" smtClean="0"/>
              <a:t> - Statistical Test on the </a:t>
            </a:r>
            <a:r>
              <a:rPr lang="it-IT" sz="4000" b="1" dirty="0" err="1"/>
              <a:t>C</a:t>
            </a:r>
            <a:r>
              <a:rPr lang="it-IT" sz="4000" b="1" dirty="0" err="1" smtClean="0"/>
              <a:t>ount</a:t>
            </a:r>
            <a:r>
              <a:rPr lang="it-IT" sz="4000" b="1" dirty="0" smtClean="0"/>
              <a:t> of ANPR</a:t>
            </a:r>
            <a:endParaRPr lang="it-IT" sz="4000" b="1" dirty="0"/>
          </a:p>
        </p:txBody>
      </p:sp>
      <p:sp>
        <p:nvSpPr>
          <p:cNvPr id="27650" name="Segnaposto contenuto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marL="0" indent="0">
              <a:buFont typeface="Arial" charset="0"/>
              <a:buNone/>
            </a:pPr>
            <a:r>
              <a:rPr lang="it-IT" sz="2800" smtClean="0"/>
              <a:t>Each year we will test the count of each municipal register of population</a:t>
            </a:r>
          </a:p>
          <a:p>
            <a:pPr marL="0" indent="0">
              <a:buFont typeface="Arial" charset="0"/>
              <a:buNone/>
            </a:pPr>
            <a:endParaRPr lang="it-IT" sz="2800" smtClean="0"/>
          </a:p>
          <a:p>
            <a:pPr marL="0" indent="0">
              <a:buFont typeface="Arial" charset="0"/>
              <a:buNone/>
            </a:pPr>
            <a:endParaRPr lang="it-IT" sz="2800" smtClean="0"/>
          </a:p>
          <a:p>
            <a:pPr marL="0" indent="0">
              <a:buFont typeface="Arial" charset="0"/>
              <a:buNone/>
            </a:pPr>
            <a:endParaRPr lang="it-IT" baseline="-25000" smtClean="0"/>
          </a:p>
        </p:txBody>
      </p:sp>
      <p:sp>
        <p:nvSpPr>
          <p:cNvPr id="8" name="Rombo 7"/>
          <p:cNvSpPr/>
          <p:nvPr/>
        </p:nvSpPr>
        <p:spPr>
          <a:xfrm>
            <a:off x="2825750" y="2640013"/>
            <a:ext cx="3686175" cy="3282950"/>
          </a:xfrm>
          <a:prstGeom prst="diamond">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anchor="ctr"/>
          <a:lstStyle/>
          <a:p>
            <a:pPr>
              <a:defRPr/>
            </a:pPr>
            <a:r>
              <a:rPr lang="it-IT" b="1" dirty="0" err="1">
                <a:solidFill>
                  <a:srgbClr val="002060"/>
                </a:solidFill>
              </a:rPr>
              <a:t>Is</a:t>
            </a:r>
            <a:r>
              <a:rPr lang="it-IT" b="1" dirty="0">
                <a:solidFill>
                  <a:srgbClr val="002060"/>
                </a:solidFill>
              </a:rPr>
              <a:t> the </a:t>
            </a:r>
            <a:r>
              <a:rPr lang="it-IT" b="1" dirty="0" err="1">
                <a:solidFill>
                  <a:srgbClr val="002060"/>
                </a:solidFill>
              </a:rPr>
              <a:t>Count</a:t>
            </a:r>
            <a:r>
              <a:rPr lang="it-IT" b="1" dirty="0">
                <a:solidFill>
                  <a:srgbClr val="002060"/>
                </a:solidFill>
              </a:rPr>
              <a:t> of ANPR(j) the </a:t>
            </a:r>
            <a:r>
              <a:rPr lang="it-IT" b="1" dirty="0" err="1">
                <a:solidFill>
                  <a:srgbClr val="002060"/>
                </a:solidFill>
              </a:rPr>
              <a:t>true</a:t>
            </a:r>
            <a:r>
              <a:rPr lang="it-IT" b="1" dirty="0">
                <a:solidFill>
                  <a:srgbClr val="002060"/>
                </a:solidFill>
              </a:rPr>
              <a:t> </a:t>
            </a:r>
            <a:r>
              <a:rPr lang="it-IT" b="1" dirty="0" err="1">
                <a:solidFill>
                  <a:srgbClr val="002060"/>
                </a:solidFill>
              </a:rPr>
              <a:t>Population</a:t>
            </a:r>
            <a:r>
              <a:rPr lang="it-IT" b="1" dirty="0">
                <a:solidFill>
                  <a:srgbClr val="002060"/>
                </a:solidFill>
              </a:rPr>
              <a:t> of </a:t>
            </a:r>
            <a:r>
              <a:rPr lang="it-IT" b="1" dirty="0" err="1">
                <a:solidFill>
                  <a:srgbClr val="002060"/>
                </a:solidFill>
              </a:rPr>
              <a:t>Municipality</a:t>
            </a:r>
            <a:r>
              <a:rPr lang="it-IT" b="1" dirty="0">
                <a:solidFill>
                  <a:srgbClr val="002060"/>
                </a:solidFill>
              </a:rPr>
              <a:t> j?</a:t>
            </a:r>
          </a:p>
        </p:txBody>
      </p:sp>
      <p:cxnSp>
        <p:nvCxnSpPr>
          <p:cNvPr id="10" name="Connettore 2 9"/>
          <p:cNvCxnSpPr>
            <a:stCxn id="8" idx="3"/>
          </p:cNvCxnSpPr>
          <p:nvPr/>
        </p:nvCxnSpPr>
        <p:spPr>
          <a:xfrm flipV="1">
            <a:off x="6511925" y="4281488"/>
            <a:ext cx="59531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Connettore 2 11"/>
          <p:cNvCxnSpPr>
            <a:stCxn id="8" idx="1"/>
          </p:cNvCxnSpPr>
          <p:nvPr/>
        </p:nvCxnSpPr>
        <p:spPr>
          <a:xfrm flipH="1">
            <a:off x="2244725" y="4281488"/>
            <a:ext cx="58102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3" name="Ovale 12"/>
          <p:cNvSpPr/>
          <p:nvPr/>
        </p:nvSpPr>
        <p:spPr>
          <a:xfrm>
            <a:off x="7135813" y="3422650"/>
            <a:ext cx="1855787" cy="1717675"/>
          </a:xfrm>
          <a:prstGeom prst="ellipse">
            <a:avLst/>
          </a:prstGeom>
          <a:solidFill>
            <a:srgbClr val="92D050"/>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it-IT" sz="1400" b="1" dirty="0">
                <a:solidFill>
                  <a:schemeClr val="tx1"/>
                </a:solidFill>
              </a:rPr>
              <a:t>Yes! the </a:t>
            </a:r>
            <a:r>
              <a:rPr lang="it-IT" sz="1400" b="1" dirty="0" err="1">
                <a:solidFill>
                  <a:schemeClr val="tx1"/>
                </a:solidFill>
              </a:rPr>
              <a:t>Null</a:t>
            </a:r>
            <a:r>
              <a:rPr lang="it-IT" sz="1400" b="1" dirty="0">
                <a:solidFill>
                  <a:schemeClr val="tx1"/>
                </a:solidFill>
              </a:rPr>
              <a:t> </a:t>
            </a:r>
            <a:r>
              <a:rPr lang="it-IT" sz="1400" b="1" dirty="0" err="1">
                <a:solidFill>
                  <a:schemeClr val="tx1"/>
                </a:solidFill>
              </a:rPr>
              <a:t>Hypothesis</a:t>
            </a:r>
            <a:r>
              <a:rPr lang="it-IT" sz="1400" b="1" dirty="0">
                <a:solidFill>
                  <a:schemeClr val="tx1"/>
                </a:solidFill>
              </a:rPr>
              <a:t> </a:t>
            </a:r>
            <a:r>
              <a:rPr lang="it-IT" sz="1400" b="1" dirty="0" err="1">
                <a:solidFill>
                  <a:schemeClr val="tx1"/>
                </a:solidFill>
              </a:rPr>
              <a:t>is</a:t>
            </a:r>
            <a:r>
              <a:rPr lang="it-IT" sz="1400" b="1" dirty="0">
                <a:solidFill>
                  <a:schemeClr val="tx1"/>
                </a:solidFill>
              </a:rPr>
              <a:t> </a:t>
            </a:r>
            <a:r>
              <a:rPr lang="it-IT" sz="1400" b="1" dirty="0" err="1">
                <a:solidFill>
                  <a:schemeClr val="tx1"/>
                </a:solidFill>
              </a:rPr>
              <a:t>accepted</a:t>
            </a:r>
            <a:endParaRPr lang="it-IT" sz="1400" b="1" dirty="0">
              <a:solidFill>
                <a:schemeClr val="tx1"/>
              </a:solidFill>
            </a:endParaRPr>
          </a:p>
        </p:txBody>
      </p:sp>
      <p:sp>
        <p:nvSpPr>
          <p:cNvPr id="14" name="Ovale 13"/>
          <p:cNvSpPr/>
          <p:nvPr/>
        </p:nvSpPr>
        <p:spPr>
          <a:xfrm>
            <a:off x="387350" y="3422650"/>
            <a:ext cx="1857375" cy="1717675"/>
          </a:xfrm>
          <a:prstGeom prst="ellipse">
            <a:avLst/>
          </a:prstGeom>
          <a:solidFill>
            <a:srgbClr val="FF0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it-IT" sz="1400" b="1" dirty="0">
                <a:solidFill>
                  <a:schemeClr val="tx1"/>
                </a:solidFill>
              </a:rPr>
              <a:t>No! the </a:t>
            </a:r>
            <a:r>
              <a:rPr lang="it-IT" sz="1400" b="1" dirty="0" err="1">
                <a:solidFill>
                  <a:schemeClr val="tx1"/>
                </a:solidFill>
              </a:rPr>
              <a:t>Null</a:t>
            </a:r>
            <a:r>
              <a:rPr lang="it-IT" sz="1400" b="1" dirty="0">
                <a:solidFill>
                  <a:schemeClr val="tx1"/>
                </a:solidFill>
              </a:rPr>
              <a:t> </a:t>
            </a:r>
            <a:r>
              <a:rPr lang="it-IT" sz="1400" b="1" dirty="0" err="1">
                <a:solidFill>
                  <a:schemeClr val="tx1"/>
                </a:solidFill>
              </a:rPr>
              <a:t>Hypothesis</a:t>
            </a:r>
            <a:r>
              <a:rPr lang="it-IT" sz="1400" b="1" dirty="0">
                <a:solidFill>
                  <a:schemeClr val="tx1"/>
                </a:solidFill>
              </a:rPr>
              <a:t> </a:t>
            </a:r>
            <a:r>
              <a:rPr lang="it-IT" sz="1400" b="1" dirty="0" err="1">
                <a:solidFill>
                  <a:schemeClr val="tx1"/>
                </a:solidFill>
              </a:rPr>
              <a:t>is</a:t>
            </a:r>
            <a:r>
              <a:rPr lang="it-IT" sz="1400" b="1" dirty="0">
                <a:solidFill>
                  <a:schemeClr val="tx1"/>
                </a:solidFill>
              </a:rPr>
              <a:t> </a:t>
            </a:r>
            <a:r>
              <a:rPr lang="it-IT" sz="1400" b="1" dirty="0" err="1">
                <a:solidFill>
                  <a:schemeClr val="tx1"/>
                </a:solidFill>
              </a:rPr>
              <a:t>rejected</a:t>
            </a:r>
            <a:endParaRPr lang="it-IT" sz="1400" b="1"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olo 1"/>
          <p:cNvSpPr>
            <a:spLocks noGrp="1"/>
          </p:cNvSpPr>
          <p:nvPr>
            <p:ph type="title"/>
          </p:nvPr>
        </p:nvSpPr>
        <p:spPr bwMode="auto">
          <a:xfrm>
            <a:off x="166688" y="274638"/>
            <a:ext cx="8824912" cy="1143000"/>
          </a:xfrm>
          <a:noFill/>
          <a:ln>
            <a:miter lim="800000"/>
            <a:headEnd/>
            <a:tailEnd/>
          </a:ln>
        </p:spPr>
        <p:txBody>
          <a:bodyPr vert="horz" wrap="square" lIns="91440" tIns="45720" rIns="91440" bIns="45720" numCol="1" anchor="t" anchorCtr="0" compatLnSpc="1">
            <a:prstTxWarp prst="textNoShape">
              <a:avLst/>
            </a:prstTxWarp>
          </a:bodyPr>
          <a:lstStyle/>
          <a:p>
            <a:r>
              <a:rPr lang="it-IT" sz="4000" b="1" smtClean="0"/>
              <a:t>Ingredients for the Test</a:t>
            </a:r>
          </a:p>
        </p:txBody>
      </p:sp>
      <p:sp>
        <p:nvSpPr>
          <p:cNvPr id="3" name="Segnaposto contenuto 2"/>
          <p:cNvSpPr>
            <a:spLocks noGrp="1"/>
          </p:cNvSpPr>
          <p:nvPr>
            <p:ph idx="1"/>
          </p:nvPr>
        </p:nvSpPr>
        <p:spPr/>
        <p:txBody>
          <a:bodyPr/>
          <a:lstStyle/>
          <a:p>
            <a:pPr>
              <a:defRPr/>
            </a:pPr>
            <a:r>
              <a:rPr lang="it-IT" sz="2800" dirty="0" smtClean="0"/>
              <a:t>A priori Knowledge </a:t>
            </a:r>
            <a:r>
              <a:rPr lang="it-IT" sz="2800" dirty="0" err="1" smtClean="0"/>
              <a:t>derived</a:t>
            </a:r>
            <a:r>
              <a:rPr lang="it-IT" sz="2800" dirty="0" smtClean="0"/>
              <a:t> from </a:t>
            </a:r>
            <a:r>
              <a:rPr lang="it-IT" sz="2800" dirty="0" err="1" smtClean="0"/>
              <a:t>administrative</a:t>
            </a:r>
            <a:r>
              <a:rPr lang="it-IT" sz="2800" dirty="0" smtClean="0"/>
              <a:t> </a:t>
            </a:r>
            <a:r>
              <a:rPr lang="it-IT" sz="2800" dirty="0" err="1" smtClean="0"/>
              <a:t>sources</a:t>
            </a:r>
            <a:r>
              <a:rPr lang="it-IT" sz="2800" dirty="0" smtClean="0"/>
              <a:t> (SIM – the Istat System of </a:t>
            </a:r>
            <a:r>
              <a:rPr lang="it-IT" sz="2800" dirty="0" err="1" smtClean="0"/>
              <a:t>Microdata</a:t>
            </a:r>
            <a:r>
              <a:rPr lang="it-IT" sz="2800" dirty="0" smtClean="0"/>
              <a:t> from </a:t>
            </a:r>
            <a:r>
              <a:rPr lang="it-IT" sz="2800" dirty="0" err="1" smtClean="0"/>
              <a:t>Administrative</a:t>
            </a:r>
            <a:r>
              <a:rPr lang="it-IT" sz="2800" dirty="0" smtClean="0"/>
              <a:t> </a:t>
            </a:r>
            <a:r>
              <a:rPr lang="it-IT" sz="2800" dirty="0" err="1" smtClean="0"/>
              <a:t>Sources</a:t>
            </a:r>
            <a:r>
              <a:rPr lang="it-IT" sz="2800" dirty="0" smtClean="0"/>
              <a:t>)</a:t>
            </a:r>
          </a:p>
          <a:p>
            <a:pPr>
              <a:defRPr/>
            </a:pPr>
            <a:r>
              <a:rPr lang="it-IT" sz="2800" dirty="0" err="1" smtClean="0"/>
              <a:t>Results</a:t>
            </a:r>
            <a:r>
              <a:rPr lang="it-IT" sz="2800" dirty="0" smtClean="0"/>
              <a:t> of </a:t>
            </a:r>
            <a:r>
              <a:rPr lang="it-IT" sz="2800" dirty="0"/>
              <a:t>the </a:t>
            </a:r>
            <a:r>
              <a:rPr lang="it-IT" sz="2800" dirty="0" smtClean="0"/>
              <a:t>C-sample, a </a:t>
            </a:r>
            <a:r>
              <a:rPr lang="it-IT" sz="2800" dirty="0" err="1" smtClean="0"/>
              <a:t>rolling</a:t>
            </a:r>
            <a:r>
              <a:rPr lang="it-IT" sz="2800" dirty="0" smtClean="0"/>
              <a:t> area-sample </a:t>
            </a:r>
            <a:r>
              <a:rPr lang="it-IT" sz="2800" dirty="0" err="1" smtClean="0"/>
              <a:t>survey</a:t>
            </a:r>
            <a:r>
              <a:rPr lang="it-IT" sz="2800" dirty="0" smtClean="0"/>
              <a:t> </a:t>
            </a:r>
            <a:r>
              <a:rPr lang="it-IT" sz="2800" dirty="0" err="1" smtClean="0"/>
              <a:t>carried</a:t>
            </a:r>
            <a:r>
              <a:rPr lang="it-IT" sz="2800" dirty="0" smtClean="0"/>
              <a:t> out by </a:t>
            </a:r>
            <a:r>
              <a:rPr lang="it-IT" sz="2800" dirty="0" err="1" smtClean="0"/>
              <a:t>enumerators</a:t>
            </a:r>
            <a:r>
              <a:rPr lang="it-IT" sz="2800" dirty="0" smtClean="0"/>
              <a:t> </a:t>
            </a:r>
            <a:r>
              <a:rPr lang="it-IT" sz="2800" dirty="0" err="1" smtClean="0"/>
              <a:t>external</a:t>
            </a:r>
            <a:r>
              <a:rPr lang="it-IT" sz="2800" dirty="0" smtClean="0"/>
              <a:t> to the </a:t>
            </a:r>
            <a:r>
              <a:rPr lang="it-IT" sz="2800" dirty="0" err="1" smtClean="0"/>
              <a:t>Municipal</a:t>
            </a:r>
            <a:r>
              <a:rPr lang="it-IT" sz="2800" dirty="0" smtClean="0"/>
              <a:t> </a:t>
            </a:r>
            <a:r>
              <a:rPr lang="it-IT" sz="2800" dirty="0" err="1" smtClean="0"/>
              <a:t>Offices</a:t>
            </a:r>
            <a:endParaRPr lang="it-IT" sz="2800" dirty="0" smtClean="0"/>
          </a:p>
          <a:p>
            <a:pPr>
              <a:defRPr/>
            </a:pPr>
            <a:r>
              <a:rPr lang="en-US" sz="2800" dirty="0" smtClean="0"/>
              <a:t>Logic </a:t>
            </a:r>
            <a:r>
              <a:rPr lang="en-US" sz="2800" dirty="0"/>
              <a:t>of self-learning in the determination of sample sizes overweighting the most critical situations in previous years</a:t>
            </a:r>
            <a:endParaRPr lang="it-IT" sz="2800" dirty="0" smtClean="0"/>
          </a:p>
          <a:p>
            <a:pPr marL="0" indent="0">
              <a:buFont typeface="Arial" charset="0"/>
              <a:buNone/>
              <a:defRPr/>
            </a:pPr>
            <a:endParaRPr lang="it-IT" sz="2800" dirty="0" smtClean="0"/>
          </a:p>
          <a:p>
            <a:pPr marL="0" indent="0">
              <a:buFont typeface="Arial" charset="0"/>
              <a:buNone/>
              <a:defRPr/>
            </a:pPr>
            <a:endParaRPr lang="it-IT" baseline="-25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a:xfrm>
            <a:off x="684213" y="360363"/>
            <a:ext cx="8231187" cy="712787"/>
          </a:xfrm>
        </p:spPr>
        <p:txBody>
          <a:bodyPr>
            <a:noAutofit/>
          </a:bodyPr>
          <a:lstStyle/>
          <a:p>
            <a:pPr>
              <a:defRPr/>
            </a:pPr>
            <a:r>
              <a:rPr lang="it-IT" sz="3600" dirty="0" smtClean="0"/>
              <a:t>C-sample</a:t>
            </a:r>
            <a:endParaRPr lang="en-US" sz="3258" dirty="0"/>
          </a:p>
        </p:txBody>
      </p:sp>
      <p:sp>
        <p:nvSpPr>
          <p:cNvPr id="31746" name="CasellaDiTesto 2"/>
          <p:cNvSpPr txBox="1">
            <a:spLocks noChangeArrowheads="1"/>
          </p:cNvSpPr>
          <p:nvPr/>
        </p:nvSpPr>
        <p:spPr bwMode="auto">
          <a:xfrm>
            <a:off x="12700" y="12700"/>
            <a:ext cx="12700" cy="12700"/>
          </a:xfrm>
          <a:prstGeom prst="rect">
            <a:avLst/>
          </a:prstGeom>
          <a:noFill/>
          <a:ln w="9525">
            <a:noFill/>
            <a:miter lim="800000"/>
            <a:headEnd/>
            <a:tailEnd/>
          </a:ln>
        </p:spPr>
        <p:txBody>
          <a:bodyPr>
            <a:spAutoFit/>
          </a:bodyPr>
          <a:lstStyle/>
          <a:p>
            <a:endParaRPr lang="en-GB">
              <a:solidFill>
                <a:srgbClr val="048E93"/>
              </a:solidFill>
            </a:endParaRPr>
          </a:p>
        </p:txBody>
      </p:sp>
      <p:graphicFrame>
        <p:nvGraphicFramePr>
          <p:cNvPr id="7" name="Tabella 6"/>
          <p:cNvGraphicFramePr>
            <a:graphicFrameLocks noGrp="1"/>
          </p:cNvGraphicFramePr>
          <p:nvPr/>
        </p:nvGraphicFramePr>
        <p:xfrm>
          <a:off x="254000" y="933450"/>
          <a:ext cx="8712200" cy="5740400"/>
        </p:xfrm>
        <a:graphic>
          <a:graphicData uri="http://schemas.openxmlformats.org/drawingml/2006/table">
            <a:tbl>
              <a:tblPr firstRow="1" bandRow="1">
                <a:tableStyleId>{5C22544A-7EE6-4342-B048-85BDC9FD1C3A}</a:tableStyleId>
              </a:tblPr>
              <a:tblGrid>
                <a:gridCol w="2156676"/>
                <a:gridCol w="6556292"/>
              </a:tblGrid>
              <a:tr h="361894">
                <a:tc>
                  <a:txBody>
                    <a:bodyPr/>
                    <a:lstStyle/>
                    <a:p>
                      <a:endParaRPr lang="it-IT" sz="2000" dirty="0"/>
                    </a:p>
                  </a:txBody>
                  <a:tcPr/>
                </a:tc>
                <a:tc>
                  <a:txBody>
                    <a:bodyPr/>
                    <a:lstStyle/>
                    <a:p>
                      <a:endParaRPr lang="it-IT" dirty="0"/>
                    </a:p>
                  </a:txBody>
                  <a:tcPr/>
                </a:tc>
              </a:tr>
              <a:tr h="427301">
                <a:tc>
                  <a:txBody>
                    <a:bodyPr/>
                    <a:lstStyle/>
                    <a:p>
                      <a:r>
                        <a:rPr lang="it-IT" sz="2000" dirty="0" err="1" smtClean="0"/>
                        <a:t>Starting</a:t>
                      </a:r>
                      <a:r>
                        <a:rPr lang="it-IT" sz="2000" dirty="0" smtClean="0"/>
                        <a:t> date</a:t>
                      </a:r>
                      <a:endParaRPr lang="it-IT" sz="2000" dirty="0"/>
                    </a:p>
                  </a:txBody>
                  <a:tcPr/>
                </a:tc>
                <a:tc>
                  <a:txBody>
                    <a:bodyPr/>
                    <a:lstStyle/>
                    <a:p>
                      <a:pPr marL="0"/>
                      <a:r>
                        <a:rPr lang="it-IT" sz="2400" kern="1200" dirty="0" smtClean="0">
                          <a:solidFill>
                            <a:srgbClr val="FF0000"/>
                          </a:solidFill>
                        </a:rPr>
                        <a:t>2016 </a:t>
                      </a:r>
                    </a:p>
                  </a:txBody>
                  <a:tcPr/>
                </a:tc>
              </a:tr>
              <a:tr h="822596">
                <a:tc>
                  <a:txBody>
                    <a:bodyPr/>
                    <a:lstStyle/>
                    <a:p>
                      <a:r>
                        <a:rPr lang="it-IT" sz="2000" dirty="0" err="1" smtClean="0"/>
                        <a:t>Questionnaire</a:t>
                      </a:r>
                      <a:endParaRPr lang="it-IT"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kern="1200" dirty="0" err="1" smtClean="0">
                          <a:solidFill>
                            <a:srgbClr val="FF0000"/>
                          </a:solidFill>
                        </a:rPr>
                        <a:t>Very</a:t>
                      </a:r>
                      <a:r>
                        <a:rPr lang="it-IT" sz="2400" kern="1200" dirty="0" smtClean="0">
                          <a:solidFill>
                            <a:srgbClr val="FF0000"/>
                          </a:solidFill>
                        </a:rPr>
                        <a:t> Short!</a:t>
                      </a:r>
                      <a:r>
                        <a:rPr lang="it-IT" sz="2400" kern="1200" baseline="0" dirty="0" smtClean="0">
                          <a:solidFill>
                            <a:srgbClr val="FF0000"/>
                          </a:solidFill>
                        </a:rPr>
                        <a:t> </a:t>
                      </a:r>
                      <a:r>
                        <a:rPr lang="it-IT" sz="2400" kern="1200" baseline="0" dirty="0" err="1" smtClean="0">
                          <a:solidFill>
                            <a:srgbClr val="FF0000"/>
                          </a:solidFill>
                        </a:rPr>
                        <a:t>Few</a:t>
                      </a:r>
                      <a:r>
                        <a:rPr lang="it-IT" sz="2400" kern="1200" baseline="0" dirty="0" smtClean="0">
                          <a:solidFill>
                            <a:srgbClr val="FF0000"/>
                          </a:solidFill>
                        </a:rPr>
                        <a:t> d</a:t>
                      </a:r>
                      <a:r>
                        <a:rPr lang="it-IT" sz="2400" kern="1200" dirty="0" smtClean="0">
                          <a:solidFill>
                            <a:srgbClr val="FF0000"/>
                          </a:solidFill>
                        </a:rPr>
                        <a:t>ata for </a:t>
                      </a:r>
                      <a:r>
                        <a:rPr lang="it-IT" sz="2400" kern="1200" dirty="0" err="1" smtClean="0">
                          <a:solidFill>
                            <a:srgbClr val="FF0000"/>
                          </a:solidFill>
                        </a:rPr>
                        <a:t>counting</a:t>
                      </a:r>
                      <a:r>
                        <a:rPr lang="it-IT" sz="2400" kern="1200" dirty="0" smtClean="0">
                          <a:solidFill>
                            <a:srgbClr val="FF0000"/>
                          </a:solidFill>
                        </a:rPr>
                        <a:t> </a:t>
                      </a:r>
                      <a:r>
                        <a:rPr lang="it-IT" sz="2400" kern="1200" dirty="0" err="1" smtClean="0">
                          <a:solidFill>
                            <a:srgbClr val="FF0000"/>
                          </a:solidFill>
                        </a:rPr>
                        <a:t>persons</a:t>
                      </a:r>
                      <a:r>
                        <a:rPr lang="it-IT" sz="2400" kern="1200" dirty="0" smtClean="0">
                          <a:solidFill>
                            <a:srgbClr val="FF0000"/>
                          </a:solidFill>
                        </a:rPr>
                        <a:t> and </a:t>
                      </a:r>
                      <a:r>
                        <a:rPr lang="it-IT" sz="2400" kern="1200" dirty="0" err="1" smtClean="0">
                          <a:solidFill>
                            <a:srgbClr val="FF0000"/>
                          </a:solidFill>
                        </a:rPr>
                        <a:t>households</a:t>
                      </a:r>
                      <a:endParaRPr lang="it-IT" sz="2400" dirty="0">
                        <a:solidFill>
                          <a:srgbClr val="FF0000"/>
                        </a:solidFill>
                      </a:endParaRPr>
                    </a:p>
                  </a:txBody>
                  <a:tcPr/>
                </a:tc>
              </a:tr>
              <a:tr h="827124">
                <a:tc>
                  <a:txBody>
                    <a:bodyPr/>
                    <a:lstStyle/>
                    <a:p>
                      <a:r>
                        <a:rPr lang="it-IT" sz="2000" dirty="0" err="1" smtClean="0"/>
                        <a:t>Tecnique</a:t>
                      </a:r>
                      <a:endParaRPr lang="it-IT"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kern="1200" baseline="0" dirty="0" err="1" smtClean="0">
                          <a:solidFill>
                            <a:srgbClr val="FF0000"/>
                          </a:solidFill>
                        </a:rPr>
                        <a:t>Acquisition</a:t>
                      </a:r>
                      <a:r>
                        <a:rPr lang="it-IT" sz="2400" kern="1200" baseline="0" dirty="0" smtClean="0">
                          <a:solidFill>
                            <a:srgbClr val="FF0000"/>
                          </a:solidFill>
                        </a:rPr>
                        <a:t>: CAPI by Handheld</a:t>
                      </a:r>
                    </a:p>
                    <a:p>
                      <a:pPr marL="0" marR="0" indent="0" algn="l" defTabSz="914400" rtl="0" eaLnBrk="1" fontAlgn="auto" latinLnBrk="0" hangingPunct="1">
                        <a:lnSpc>
                          <a:spcPct val="100000"/>
                        </a:lnSpc>
                        <a:spcBef>
                          <a:spcPts val="0"/>
                        </a:spcBef>
                        <a:spcAft>
                          <a:spcPts val="0"/>
                        </a:spcAft>
                        <a:buClrTx/>
                        <a:buSzTx/>
                        <a:buFontTx/>
                        <a:buNone/>
                        <a:tabLst/>
                        <a:defRPr/>
                      </a:pPr>
                      <a:r>
                        <a:rPr lang="it-IT" sz="2400" kern="1200" baseline="0" dirty="0" err="1" smtClean="0">
                          <a:solidFill>
                            <a:srgbClr val="FF0000"/>
                          </a:solidFill>
                        </a:rPr>
                        <a:t>Monitoring</a:t>
                      </a:r>
                      <a:r>
                        <a:rPr lang="it-IT" sz="2400" kern="1200" baseline="0" dirty="0" smtClean="0">
                          <a:solidFill>
                            <a:srgbClr val="FF0000"/>
                          </a:solidFill>
                        </a:rPr>
                        <a:t>: WEB</a:t>
                      </a:r>
                      <a:endParaRPr lang="it-IT" sz="2400" kern="1200" dirty="0" smtClean="0">
                        <a:solidFill>
                          <a:srgbClr val="FF0000"/>
                        </a:solidFill>
                      </a:endParaRPr>
                    </a:p>
                  </a:txBody>
                  <a:tcPr/>
                </a:tc>
              </a:tr>
              <a:tr h="1618094">
                <a:tc>
                  <a:txBody>
                    <a:bodyPr/>
                    <a:lstStyle/>
                    <a:p>
                      <a:r>
                        <a:rPr lang="it-IT" sz="2000" dirty="0" err="1" smtClean="0"/>
                        <a:t>Sampling</a:t>
                      </a:r>
                      <a:r>
                        <a:rPr lang="it-IT" sz="2000" dirty="0" smtClean="0"/>
                        <a:t> design</a:t>
                      </a:r>
                      <a:endParaRPr lang="it-IT"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2400" kern="1200" baseline="0" dirty="0" smtClean="0">
                          <a:solidFill>
                            <a:srgbClr val="FF0000"/>
                          </a:solidFill>
                        </a:rPr>
                        <a:t>Area Sample-</a:t>
                      </a:r>
                      <a:r>
                        <a:rPr lang="it-IT" sz="2400" kern="1200" dirty="0" err="1" smtClean="0">
                          <a:solidFill>
                            <a:srgbClr val="FF0000"/>
                          </a:solidFill>
                        </a:rPr>
                        <a:t>Capture</a:t>
                      </a:r>
                      <a:r>
                        <a:rPr lang="it-IT" sz="2400" kern="1200" baseline="0" dirty="0" smtClean="0">
                          <a:solidFill>
                            <a:srgbClr val="FF0000"/>
                          </a:solidFill>
                        </a:rPr>
                        <a:t> </a:t>
                      </a:r>
                      <a:r>
                        <a:rPr lang="it-IT" sz="2400" kern="1200" baseline="0" dirty="0" err="1" smtClean="0">
                          <a:solidFill>
                            <a:srgbClr val="FF0000"/>
                          </a:solidFill>
                        </a:rPr>
                        <a:t>Recapture</a:t>
                      </a:r>
                      <a:endParaRPr lang="it-IT" sz="2400" kern="1200" baseline="0" dirty="0" smtClean="0">
                        <a:solidFill>
                          <a:srgbClr val="FF0000"/>
                        </a:solidFill>
                      </a:endParaRPr>
                    </a:p>
                    <a:p>
                      <a:pPr marL="0" marR="0" indent="0" algn="l" defTabSz="457200" rtl="0" eaLnBrk="1" fontAlgn="auto" latinLnBrk="0" hangingPunct="1">
                        <a:lnSpc>
                          <a:spcPct val="100000"/>
                        </a:lnSpc>
                        <a:spcBef>
                          <a:spcPts val="0"/>
                        </a:spcBef>
                        <a:spcAft>
                          <a:spcPts val="0"/>
                        </a:spcAft>
                        <a:buClrTx/>
                        <a:buSzTx/>
                        <a:buFontTx/>
                        <a:buNone/>
                        <a:tabLst/>
                        <a:defRPr/>
                      </a:pPr>
                      <a:r>
                        <a:rPr lang="it-IT" sz="2400" kern="1200" baseline="0" dirty="0" err="1" smtClean="0">
                          <a:solidFill>
                            <a:srgbClr val="FF0000"/>
                          </a:solidFill>
                        </a:rPr>
                        <a:t>About</a:t>
                      </a:r>
                      <a:r>
                        <a:rPr lang="it-IT" sz="2400" kern="1200" baseline="0" dirty="0" smtClean="0">
                          <a:solidFill>
                            <a:srgbClr val="FF0000"/>
                          </a:solidFill>
                        </a:rPr>
                        <a:t> 650.000 </a:t>
                      </a:r>
                      <a:r>
                        <a:rPr lang="it-IT" sz="2400" kern="1200" baseline="0" dirty="0" err="1" smtClean="0">
                          <a:solidFill>
                            <a:srgbClr val="FF0000"/>
                          </a:solidFill>
                        </a:rPr>
                        <a:t>households</a:t>
                      </a:r>
                      <a:r>
                        <a:rPr lang="it-IT" sz="2400" kern="1200" baseline="0" dirty="0" smtClean="0">
                          <a:solidFill>
                            <a:srgbClr val="FF0000"/>
                          </a:solidFill>
                        </a:rPr>
                        <a:t> per </a:t>
                      </a:r>
                      <a:r>
                        <a:rPr lang="it-IT" sz="2400" kern="1200" baseline="0" dirty="0" err="1" smtClean="0">
                          <a:solidFill>
                            <a:srgbClr val="FF0000"/>
                          </a:solidFill>
                        </a:rPr>
                        <a:t>year</a:t>
                      </a:r>
                      <a:endParaRPr lang="it-IT" sz="2400" kern="1200" baseline="0" dirty="0" smtClean="0">
                        <a:solidFill>
                          <a:srgbClr val="FF0000"/>
                        </a:solidFill>
                      </a:endParaRPr>
                    </a:p>
                    <a:p>
                      <a:pPr marL="0" marR="0" indent="0" algn="l" defTabSz="457200" rtl="0" eaLnBrk="1" fontAlgn="auto" latinLnBrk="0" hangingPunct="1">
                        <a:lnSpc>
                          <a:spcPct val="100000"/>
                        </a:lnSpc>
                        <a:spcBef>
                          <a:spcPts val="0"/>
                        </a:spcBef>
                        <a:spcAft>
                          <a:spcPts val="0"/>
                        </a:spcAft>
                        <a:buClrTx/>
                        <a:buSzTx/>
                        <a:buFontTx/>
                        <a:buNone/>
                        <a:tabLst/>
                        <a:defRPr/>
                      </a:pPr>
                      <a:r>
                        <a:rPr lang="it-IT" sz="2400" kern="1200" baseline="0" dirty="0" err="1" smtClean="0">
                          <a:solidFill>
                            <a:srgbClr val="FF0000"/>
                          </a:solidFill>
                        </a:rPr>
                        <a:t>All</a:t>
                      </a:r>
                      <a:r>
                        <a:rPr lang="it-IT" sz="2400" kern="1200" baseline="0" dirty="0" smtClean="0">
                          <a:solidFill>
                            <a:srgbClr val="FF0000"/>
                          </a:solidFill>
                        </a:rPr>
                        <a:t> </a:t>
                      </a:r>
                      <a:r>
                        <a:rPr lang="it-IT" sz="2400" kern="1200" baseline="0" dirty="0" err="1" smtClean="0">
                          <a:solidFill>
                            <a:srgbClr val="FF0000"/>
                          </a:solidFill>
                        </a:rPr>
                        <a:t>Municipalities</a:t>
                      </a:r>
                      <a:r>
                        <a:rPr lang="it-IT" sz="2400" kern="1200" baseline="0" dirty="0" smtClean="0">
                          <a:solidFill>
                            <a:srgbClr val="FF0000"/>
                          </a:solidFill>
                        </a:rPr>
                        <a:t> over 50.000 </a:t>
                      </a:r>
                      <a:r>
                        <a:rPr lang="it-IT" sz="2400" kern="1200" baseline="0" dirty="0" err="1" smtClean="0">
                          <a:solidFill>
                            <a:srgbClr val="FF0000"/>
                          </a:solidFill>
                        </a:rPr>
                        <a:t>inhabitants</a:t>
                      </a:r>
                      <a:endParaRPr lang="it-IT" sz="2400" kern="1200" baseline="0" dirty="0" smtClean="0">
                        <a:solidFill>
                          <a:srgbClr val="FF0000"/>
                        </a:solidFill>
                      </a:endParaRPr>
                    </a:p>
                    <a:p>
                      <a:pPr marL="0" marR="0" indent="0" algn="l" defTabSz="457200" rtl="0" eaLnBrk="1" fontAlgn="auto" latinLnBrk="0" hangingPunct="1">
                        <a:lnSpc>
                          <a:spcPct val="100000"/>
                        </a:lnSpc>
                        <a:spcBef>
                          <a:spcPts val="0"/>
                        </a:spcBef>
                        <a:spcAft>
                          <a:spcPts val="0"/>
                        </a:spcAft>
                        <a:buClrTx/>
                        <a:buSzTx/>
                        <a:buFontTx/>
                        <a:buNone/>
                        <a:tabLst/>
                        <a:defRPr/>
                      </a:pPr>
                      <a:r>
                        <a:rPr lang="it-IT" sz="2400" kern="1200" baseline="0" dirty="0" err="1" smtClean="0">
                          <a:solidFill>
                            <a:srgbClr val="FF0000"/>
                          </a:solidFill>
                        </a:rPr>
                        <a:t>Rolling</a:t>
                      </a:r>
                      <a:r>
                        <a:rPr lang="it-IT" sz="2400" kern="1200" baseline="0" dirty="0" smtClean="0">
                          <a:solidFill>
                            <a:srgbClr val="FF0000"/>
                          </a:solidFill>
                        </a:rPr>
                        <a:t> </a:t>
                      </a:r>
                      <a:r>
                        <a:rPr lang="it-IT" sz="2400" kern="1200" baseline="0" dirty="0" err="1" smtClean="0">
                          <a:solidFill>
                            <a:srgbClr val="FF0000"/>
                          </a:solidFill>
                        </a:rPr>
                        <a:t>inclusion</a:t>
                      </a:r>
                      <a:r>
                        <a:rPr lang="it-IT" sz="2400" kern="1200" baseline="0" dirty="0" smtClean="0">
                          <a:solidFill>
                            <a:srgbClr val="FF0000"/>
                          </a:solidFill>
                        </a:rPr>
                        <a:t> under 50.000 </a:t>
                      </a:r>
                      <a:r>
                        <a:rPr lang="it-IT" sz="2400" kern="1200" baseline="0" dirty="0" err="1" smtClean="0">
                          <a:solidFill>
                            <a:srgbClr val="FF0000"/>
                          </a:solidFill>
                        </a:rPr>
                        <a:t>inhabitants</a:t>
                      </a:r>
                      <a:endParaRPr lang="it-IT" sz="2400" kern="1200" baseline="0" dirty="0" smtClean="0">
                        <a:solidFill>
                          <a:srgbClr val="FF0000"/>
                        </a:solidFill>
                      </a:endParaRPr>
                    </a:p>
                  </a:txBody>
                  <a:tcPr/>
                </a:tc>
              </a:tr>
              <a:tr h="1618094">
                <a:tc>
                  <a:txBody>
                    <a:bodyPr/>
                    <a:lstStyle/>
                    <a:p>
                      <a:r>
                        <a:rPr lang="it-IT" sz="2000" dirty="0" smtClean="0"/>
                        <a:t>Self </a:t>
                      </a:r>
                      <a:r>
                        <a:rPr lang="it-IT" sz="2000" dirty="0" err="1" smtClean="0"/>
                        <a:t>learning</a:t>
                      </a:r>
                      <a:endParaRPr lang="it-IT"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2400" kern="1200" baseline="0" dirty="0" err="1" smtClean="0">
                          <a:solidFill>
                            <a:srgbClr val="FF0000"/>
                          </a:solidFill>
                        </a:rPr>
                        <a:t>After</a:t>
                      </a:r>
                      <a:r>
                        <a:rPr lang="it-IT" sz="2400" kern="1200" baseline="0" dirty="0" smtClean="0">
                          <a:solidFill>
                            <a:srgbClr val="FF0000"/>
                          </a:solidFill>
                        </a:rPr>
                        <a:t> </a:t>
                      </a:r>
                      <a:r>
                        <a:rPr lang="it-IT" sz="2400" kern="1200" baseline="0" dirty="0" err="1" smtClean="0">
                          <a:solidFill>
                            <a:srgbClr val="FF0000"/>
                          </a:solidFill>
                        </a:rPr>
                        <a:t>each</a:t>
                      </a:r>
                      <a:r>
                        <a:rPr lang="it-IT" sz="2400" kern="1200" baseline="0" dirty="0" smtClean="0">
                          <a:solidFill>
                            <a:srgbClr val="FF0000"/>
                          </a:solidFill>
                        </a:rPr>
                        <a:t> </a:t>
                      </a:r>
                      <a:r>
                        <a:rPr lang="it-IT" sz="2400" kern="1200" baseline="0" dirty="0" err="1" smtClean="0">
                          <a:solidFill>
                            <a:srgbClr val="FF0000"/>
                          </a:solidFill>
                        </a:rPr>
                        <a:t>year</a:t>
                      </a:r>
                      <a:r>
                        <a:rPr lang="it-IT" sz="2400" kern="1200" baseline="0" dirty="0" smtClean="0">
                          <a:solidFill>
                            <a:srgbClr val="FF0000"/>
                          </a:solidFill>
                        </a:rPr>
                        <a:t> the sample </a:t>
                      </a:r>
                      <a:r>
                        <a:rPr lang="it-IT" sz="2400" kern="1200" baseline="0" dirty="0" err="1" smtClean="0">
                          <a:solidFill>
                            <a:srgbClr val="FF0000"/>
                          </a:solidFill>
                        </a:rPr>
                        <a:t>is</a:t>
                      </a:r>
                      <a:r>
                        <a:rPr lang="it-IT" sz="2400" kern="1200" baseline="0" dirty="0" smtClean="0">
                          <a:solidFill>
                            <a:srgbClr val="FF0000"/>
                          </a:solidFill>
                        </a:rPr>
                        <a:t> </a:t>
                      </a:r>
                      <a:r>
                        <a:rPr lang="it-IT" sz="2400" kern="1200" baseline="0" dirty="0" err="1" smtClean="0">
                          <a:solidFill>
                            <a:srgbClr val="FF0000"/>
                          </a:solidFill>
                        </a:rPr>
                        <a:t>revised</a:t>
                      </a:r>
                      <a:r>
                        <a:rPr lang="it-IT" sz="2400" kern="1200" baseline="0" dirty="0" smtClean="0">
                          <a:solidFill>
                            <a:srgbClr val="FF0000"/>
                          </a:solidFill>
                        </a:rPr>
                        <a:t>.  The sample of </a:t>
                      </a:r>
                      <a:r>
                        <a:rPr lang="it-IT" sz="2400" kern="1200" baseline="0" dirty="0" err="1" smtClean="0">
                          <a:solidFill>
                            <a:srgbClr val="FF0000"/>
                          </a:solidFill>
                        </a:rPr>
                        <a:t>municipalities</a:t>
                      </a:r>
                      <a:r>
                        <a:rPr lang="it-IT" sz="2400" kern="1200" baseline="0" dirty="0" smtClean="0">
                          <a:solidFill>
                            <a:srgbClr val="FF0000"/>
                          </a:solidFill>
                        </a:rPr>
                        <a:t> </a:t>
                      </a:r>
                      <a:r>
                        <a:rPr lang="it-IT" sz="2400" kern="1200" baseline="0" dirty="0" err="1" smtClean="0">
                          <a:solidFill>
                            <a:srgbClr val="FF0000"/>
                          </a:solidFill>
                        </a:rPr>
                        <a:t>is</a:t>
                      </a:r>
                      <a:r>
                        <a:rPr lang="it-IT" sz="2400" kern="1200" baseline="0" dirty="0" smtClean="0">
                          <a:solidFill>
                            <a:srgbClr val="FF0000"/>
                          </a:solidFill>
                        </a:rPr>
                        <a:t> over </a:t>
                      </a:r>
                      <a:r>
                        <a:rPr lang="it-IT" sz="2400" kern="1200" baseline="0" dirty="0" err="1" smtClean="0">
                          <a:solidFill>
                            <a:srgbClr val="FF0000"/>
                          </a:solidFill>
                        </a:rPr>
                        <a:t>weighted</a:t>
                      </a:r>
                      <a:r>
                        <a:rPr lang="it-IT" sz="2400" kern="1200" baseline="0" dirty="0" smtClean="0">
                          <a:solidFill>
                            <a:srgbClr val="FF0000"/>
                          </a:solidFill>
                        </a:rPr>
                        <a:t> </a:t>
                      </a:r>
                      <a:r>
                        <a:rPr lang="it-IT" sz="2400" kern="1200" baseline="0" dirty="0" err="1" smtClean="0">
                          <a:solidFill>
                            <a:srgbClr val="FF0000"/>
                          </a:solidFill>
                        </a:rPr>
                        <a:t>if</a:t>
                      </a:r>
                      <a:r>
                        <a:rPr lang="it-IT" sz="2400" kern="1200" baseline="0" dirty="0" smtClean="0">
                          <a:solidFill>
                            <a:srgbClr val="FF0000"/>
                          </a:solidFill>
                        </a:rPr>
                        <a:t> the </a:t>
                      </a:r>
                      <a:r>
                        <a:rPr lang="it-IT" sz="2400" kern="1200" baseline="0" dirty="0" err="1" smtClean="0">
                          <a:solidFill>
                            <a:srgbClr val="FF0000"/>
                          </a:solidFill>
                        </a:rPr>
                        <a:t>null</a:t>
                      </a:r>
                      <a:r>
                        <a:rPr lang="it-IT" sz="2400" kern="1200" baseline="0" dirty="0" smtClean="0">
                          <a:solidFill>
                            <a:srgbClr val="FF0000"/>
                          </a:solidFill>
                        </a:rPr>
                        <a:t> </a:t>
                      </a:r>
                      <a:r>
                        <a:rPr lang="it-IT" sz="2400" kern="1200" baseline="0" dirty="0" err="1" smtClean="0">
                          <a:solidFill>
                            <a:srgbClr val="FF0000"/>
                          </a:solidFill>
                        </a:rPr>
                        <a:t>hypothesis</a:t>
                      </a:r>
                      <a:r>
                        <a:rPr lang="it-IT" sz="2400" kern="1200" baseline="0" dirty="0" smtClean="0">
                          <a:solidFill>
                            <a:srgbClr val="FF0000"/>
                          </a:solidFill>
                        </a:rPr>
                        <a:t> </a:t>
                      </a:r>
                      <a:r>
                        <a:rPr lang="it-IT" sz="2400" kern="1200" baseline="0" dirty="0" err="1" smtClean="0">
                          <a:solidFill>
                            <a:srgbClr val="FF0000"/>
                          </a:solidFill>
                        </a:rPr>
                        <a:t>was</a:t>
                      </a:r>
                      <a:r>
                        <a:rPr lang="it-IT" sz="2400" kern="1200" baseline="0" dirty="0" smtClean="0">
                          <a:solidFill>
                            <a:srgbClr val="FF0000"/>
                          </a:solidFill>
                        </a:rPr>
                        <a:t> </a:t>
                      </a:r>
                      <a:r>
                        <a:rPr lang="it-IT" sz="2400" kern="1200" baseline="0" dirty="0" err="1" smtClean="0">
                          <a:solidFill>
                            <a:srgbClr val="FF0000"/>
                          </a:solidFill>
                        </a:rPr>
                        <a:t>rejected</a:t>
                      </a:r>
                      <a:r>
                        <a:rPr lang="it-IT" sz="2400" kern="1200" baseline="0" dirty="0" smtClean="0">
                          <a:solidFill>
                            <a:srgbClr val="FF0000"/>
                          </a:solidFill>
                        </a:rPr>
                        <a:t>.</a:t>
                      </a:r>
                    </a:p>
                  </a:txBody>
                  <a:tcPr/>
                </a:tc>
              </a:tr>
            </a:tbl>
          </a:graphicData>
        </a:graphic>
      </p:graphicFrame>
    </p:spTree>
    <p:custDataLst>
      <p:tags r:id="rId1"/>
    </p:custData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olo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it-IT" b="1" smtClean="0"/>
              <a:t>The hamletic question </a:t>
            </a:r>
          </a:p>
        </p:txBody>
      </p:sp>
      <p:pic>
        <p:nvPicPr>
          <p:cNvPr id="33794" name="Segnaposto contenuto 3"/>
          <p:cNvPicPr>
            <a:picLocks noGrp="1" noChangeAspect="1"/>
          </p:cNvPicPr>
          <p:nvPr>
            <p:ph idx="1"/>
          </p:nvPr>
        </p:nvPicPr>
        <p:blipFill>
          <a:blip r:embed="rId3"/>
          <a:srcRect/>
          <a:stretch>
            <a:fillRect/>
          </a:stretch>
        </p:blipFill>
        <p:spPr bwMode="auto">
          <a:xfrm>
            <a:off x="3175" y="1127125"/>
            <a:ext cx="9140825" cy="5030788"/>
          </a:xfrm>
          <a:noFill/>
          <a:ln>
            <a:miter lim="800000"/>
            <a:headEnd/>
            <a:tailEnd/>
          </a:ln>
        </p:spPr>
      </p:pic>
      <p:sp>
        <p:nvSpPr>
          <p:cNvPr id="33795" name="CasellaDiTesto 4"/>
          <p:cNvSpPr txBox="1">
            <a:spLocks noChangeArrowheads="1"/>
          </p:cNvSpPr>
          <p:nvPr/>
        </p:nvSpPr>
        <p:spPr bwMode="auto">
          <a:xfrm>
            <a:off x="4170363" y="1598613"/>
            <a:ext cx="4540250" cy="954087"/>
          </a:xfrm>
          <a:prstGeom prst="rect">
            <a:avLst/>
          </a:prstGeom>
          <a:noFill/>
          <a:ln w="9525">
            <a:noFill/>
            <a:miter lim="800000"/>
            <a:headEnd/>
            <a:tailEnd/>
          </a:ln>
        </p:spPr>
        <p:txBody>
          <a:bodyPr wrap="none">
            <a:spAutoFit/>
          </a:bodyPr>
          <a:lstStyle/>
          <a:p>
            <a:r>
              <a:rPr lang="it-IT" sz="2800" b="1">
                <a:solidFill>
                  <a:schemeClr val="bg1"/>
                </a:solidFill>
              </a:rPr>
              <a:t>Correct the count or </a:t>
            </a:r>
          </a:p>
          <a:p>
            <a:r>
              <a:rPr lang="it-IT" sz="2800" b="1">
                <a:solidFill>
                  <a:schemeClr val="bg1"/>
                </a:solidFill>
              </a:rPr>
              <a:t>do not correct the count?</a:t>
            </a:r>
          </a:p>
        </p:txBody>
      </p:sp>
      <p:sp>
        <p:nvSpPr>
          <p:cNvPr id="33796" name="CasellaDiTesto 5"/>
          <p:cNvSpPr txBox="1">
            <a:spLocks noChangeArrowheads="1"/>
          </p:cNvSpPr>
          <p:nvPr/>
        </p:nvSpPr>
        <p:spPr bwMode="auto">
          <a:xfrm>
            <a:off x="530225" y="4997450"/>
            <a:ext cx="7783513" cy="584200"/>
          </a:xfrm>
          <a:prstGeom prst="rect">
            <a:avLst/>
          </a:prstGeom>
          <a:noFill/>
          <a:ln w="9525">
            <a:noFill/>
            <a:miter lim="800000"/>
            <a:headEnd/>
            <a:tailEnd/>
          </a:ln>
        </p:spPr>
        <p:txBody>
          <a:bodyPr wrap="none">
            <a:spAutoFit/>
          </a:bodyPr>
          <a:lstStyle/>
          <a:p>
            <a:r>
              <a:rPr lang="en-US" sz="3200">
                <a:solidFill>
                  <a:schemeClr val="bg1"/>
                </a:solidFill>
              </a:rPr>
              <a:t>Whatever the answer, We have a strategy</a:t>
            </a:r>
            <a:endParaRPr lang="it-IT" sz="3200">
              <a:solidFill>
                <a:schemeClr val="bg1"/>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VBPICTUREIDS" val="0,500,250"/>
  <p:tag name="VBLAYOUTID" val="109014"/>
  <p:tag name="VBANIMATE" val="1"/>
</p:tagLst>
</file>

<file path=ppt/tags/tag2.xml><?xml version="1.0" encoding="utf-8"?>
<p:tagLst xmlns:a="http://schemas.openxmlformats.org/drawingml/2006/main" xmlns:r="http://schemas.openxmlformats.org/officeDocument/2006/relationships" xmlns:p="http://schemas.openxmlformats.org/presentationml/2006/main">
  <p:tag name="VBPICTUREIDS" val="0,500,250"/>
  <p:tag name="VBLAYOUTID" val="109014"/>
  <p:tag name="VBANIMATE" val="1"/>
</p:tagLst>
</file>

<file path=ppt/tags/tag3.xml><?xml version="1.0" encoding="utf-8"?>
<p:tagLst xmlns:a="http://schemas.openxmlformats.org/drawingml/2006/main" xmlns:r="http://schemas.openxmlformats.org/officeDocument/2006/relationships" xmlns:p="http://schemas.openxmlformats.org/presentationml/2006/main">
  <p:tag name="VBPICTUREIDS" val="0,500,250"/>
  <p:tag name="VBLAYOUTID" val="109014"/>
  <p:tag name="VBANIMATE" val="1"/>
</p:tagLst>
</file>

<file path=ppt/tags/tag4.xml><?xml version="1.0" encoding="utf-8"?>
<p:tagLst xmlns:a="http://schemas.openxmlformats.org/drawingml/2006/main" xmlns:r="http://schemas.openxmlformats.org/officeDocument/2006/relationships" xmlns:p="http://schemas.openxmlformats.org/presentationml/2006/main">
  <p:tag name="VBPICTUREIDS" val="0,621,594"/>
  <p:tag name="VBLAYOUTID" val="109157"/>
  <p:tag name="VBANIMATE" val="1"/>
</p:tagLst>
</file>

<file path=ppt/tags/tag5.xml><?xml version="1.0" encoding="utf-8"?>
<p:tagLst xmlns:a="http://schemas.openxmlformats.org/drawingml/2006/main" xmlns:r="http://schemas.openxmlformats.org/officeDocument/2006/relationships" xmlns:p="http://schemas.openxmlformats.org/presentationml/2006/main">
  <p:tag name="VBPICTUREIDS" val="0,194,126"/>
  <p:tag name="VBLAYOUTID" val="109163"/>
  <p:tag name="VBANIMATE" val="1"/>
</p:tagLst>
</file>

<file path=ppt/tags/tag6.xml><?xml version="1.0" encoding="utf-8"?>
<p:tagLst xmlns:a="http://schemas.openxmlformats.org/drawingml/2006/main" xmlns:r="http://schemas.openxmlformats.org/officeDocument/2006/relationships" xmlns:p="http://schemas.openxmlformats.org/presentationml/2006/main">
  <p:tag name="VBPICTUREIDS" val="0,500,250"/>
  <p:tag name="VBLAYOUTID" val="109014"/>
  <p:tag name="VBANIMATE" val="1"/>
</p:tagLst>
</file>

<file path=ppt/theme/theme1.xml><?xml version="1.0" encoding="utf-8"?>
<a:theme xmlns:a="http://schemas.openxmlformats.org/drawingml/2006/main" name="copertina">
  <a:themeElements>
    <a:clrScheme name="Impostazioni personalizzate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o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8384</TotalTime>
  <Words>1697</Words>
  <Application>Microsoft Office PowerPoint</Application>
  <PresentationFormat>On-screen Show (4:3)</PresentationFormat>
  <Paragraphs>157</Paragraphs>
  <Slides>14</Slides>
  <Notes>12</Notes>
  <HiddenSlides>0</HiddenSlides>
  <MMClips>0</MMClips>
  <ScaleCrop>false</ScaleCrop>
  <HeadingPairs>
    <vt:vector size="6" baseType="variant">
      <vt:variant>
        <vt:lpstr>Fonts Used</vt:lpstr>
      </vt:variant>
      <vt:variant>
        <vt:i4>3</vt:i4>
      </vt:variant>
      <vt:variant>
        <vt:lpstr>Design Template</vt:lpstr>
      </vt:variant>
      <vt:variant>
        <vt:i4>15</vt:i4>
      </vt:variant>
      <vt:variant>
        <vt:lpstr>Slide Titles</vt:lpstr>
      </vt:variant>
      <vt:variant>
        <vt:i4>14</vt:i4>
      </vt:variant>
    </vt:vector>
  </HeadingPairs>
  <TitlesOfParts>
    <vt:vector size="32" baseType="lpstr">
      <vt:lpstr>Arial</vt:lpstr>
      <vt:lpstr>Calibri</vt:lpstr>
      <vt:lpstr>Times New Roman</vt:lpstr>
      <vt:lpstr>copertina</vt:lpstr>
      <vt:lpstr>copertina</vt:lpstr>
      <vt:lpstr>copertina</vt:lpstr>
      <vt:lpstr>copertina</vt:lpstr>
      <vt:lpstr>copertina</vt:lpstr>
      <vt:lpstr>copertina</vt:lpstr>
      <vt:lpstr>copertina</vt:lpstr>
      <vt:lpstr>copertina</vt:lpstr>
      <vt:lpstr>copertina</vt:lpstr>
      <vt:lpstr>copertina</vt:lpstr>
      <vt:lpstr>copertina</vt:lpstr>
      <vt:lpstr>copertina</vt:lpstr>
      <vt:lpstr>copertina</vt:lpstr>
      <vt:lpstr>copertina</vt:lpstr>
      <vt:lpstr>copertina</vt:lpstr>
      <vt:lpstr>Slide 1</vt:lpstr>
      <vt:lpstr>A magic triangle in the Digital Agenda of Italy</vt:lpstr>
      <vt:lpstr>Moving to the age of the  «censimento permanente»</vt:lpstr>
      <vt:lpstr>Would you shop outside if you have a department store at home?</vt:lpstr>
      <vt:lpstr>One Census - Two faces</vt:lpstr>
      <vt:lpstr>C-Face - Statistical Test on the Count of ANPR</vt:lpstr>
      <vt:lpstr>Ingredients for the Test</vt:lpstr>
      <vt:lpstr>C-sample</vt:lpstr>
      <vt:lpstr>The hamletic question </vt:lpstr>
      <vt:lpstr>In case of rejection of null hypotheses</vt:lpstr>
      <vt:lpstr>The D face the D-sample</vt:lpstr>
      <vt:lpstr>D-sample. Plan of data accumulations by output area size</vt:lpstr>
      <vt:lpstr>D-sample. Dissemination Starting Plan </vt:lpstr>
      <vt:lpstr>Rotation and “Revolution”, in an harmonious equilibrium of celestial bodies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Bruna Tabanella</dc:creator>
  <cp:lastModifiedBy>United Nations</cp:lastModifiedBy>
  <cp:revision>214</cp:revision>
  <cp:lastPrinted>2013-10-18T07:42:41Z</cp:lastPrinted>
  <dcterms:created xsi:type="dcterms:W3CDTF">2012-12-11T11:00:35Z</dcterms:created>
  <dcterms:modified xsi:type="dcterms:W3CDTF">2013-10-21T14:19:37Z</dcterms:modified>
</cp:coreProperties>
</file>