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310" r:id="rId3"/>
    <p:sldId id="278" r:id="rId4"/>
    <p:sldId id="298" r:id="rId5"/>
    <p:sldId id="304" r:id="rId6"/>
    <p:sldId id="305" r:id="rId7"/>
    <p:sldId id="301" r:id="rId8"/>
    <p:sldId id="306" r:id="rId9"/>
    <p:sldId id="307" r:id="rId10"/>
    <p:sldId id="300" r:id="rId11"/>
    <p:sldId id="265" r:id="rId12"/>
    <p:sldId id="268" r:id="rId13"/>
    <p:sldId id="297" r:id="rId14"/>
    <p:sldId id="283" r:id="rId15"/>
    <p:sldId id="28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1C1B04-4D41-4B77-AA4B-53F50EBF193F}" type="datetimeFigureOut">
              <a:rPr lang="en-US" smtClean="0"/>
              <a:pPr/>
              <a:t>10/30/2013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F2B98-BC73-4F86-B24A-E441F20C0A04}" type="slidenum">
              <a:rPr lang="en-US" smtClean="0"/>
              <a:pPr/>
              <a:t>‹#›</a:t>
            </a:fld>
            <a:endParaRPr lang="en-US"/>
          </a:p>
        </p:txBody>
      </p:sp>
    </p:spTree>
    <p:extLst>
      <p:ext uri="{BB962C8B-B14F-4D97-AF65-F5344CB8AC3E}">
        <p14:creationId xmlns="" xmlns:p14="http://schemas.microsoft.com/office/powerpoint/2010/main" val="3777065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E33CF5B-6D4B-4A50-939F-650030ABDE0C}" type="datetime1">
              <a:rPr lang="en-US" smtClean="0"/>
              <a:pPr/>
              <a:t>10/30/2013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0AC243-F862-41C7-889D-2F1D9BF7DF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189BD5-CCD4-463D-8141-F3B126B65633}"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4861AA-811C-4521-A61C-3FDA735D96E8}"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11DE3F-C992-4EA9-86A3-03E0934EF37F}"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E0CA5E-94AB-4FDC-8CCF-17A5A8B32A86}"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AC243-F862-41C7-889D-2F1D9BF7DF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31C3DF-3A90-40CA-B4D4-AD7B793EF740}"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194F41-D006-440F-B0E6-82D2D2D6DF03}" type="datetime1">
              <a:rPr lang="en-US" smtClean="0"/>
              <a:pPr/>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58BC4D-B733-4CC2-9F66-5EB32BB097D7}" type="datetime1">
              <a:rPr lang="en-US" smtClean="0"/>
              <a:pPr/>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FBF07-8B57-409C-BD04-2118A0BF15E6}" type="datetime1">
              <a:rPr lang="en-US" smtClean="0"/>
              <a:pPr/>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09E65B-4D6E-4826-925D-7B685EFCE51F}"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AC243-F862-41C7-889D-2F1D9BF7DF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2F613EE-9705-43D5-B18E-29FD452CEA9B}"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0AC243-F862-41C7-889D-2F1D9BF7DF8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24F1C6-E152-4BE1-B070-044C46F9F3A2}" type="datetime1">
              <a:rPr lang="en-US" smtClean="0"/>
              <a:pPr/>
              <a:t>10/30/2013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0AC243-F862-41C7-889D-2F1D9BF7DF8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79575"/>
          </a:xfrm>
        </p:spPr>
        <p:txBody>
          <a:bodyPr>
            <a:normAutofit fontScale="90000"/>
          </a:bodyPr>
          <a:lstStyle/>
          <a:p>
            <a:pPr algn="ctr"/>
            <a:r>
              <a:rPr lang="en-US" dirty="0" smtClean="0"/>
              <a:t> 2010 POPULATION AND HOUSING CENSUS OF GHANA: CENSUS TOPICS</a:t>
            </a:r>
            <a:endParaRPr lang="en-US" dirty="0"/>
          </a:p>
        </p:txBody>
      </p:sp>
      <p:sp>
        <p:nvSpPr>
          <p:cNvPr id="3" name="Subtitle 2"/>
          <p:cNvSpPr>
            <a:spLocks noGrp="1"/>
          </p:cNvSpPr>
          <p:nvPr>
            <p:ph type="subTitle" idx="1"/>
          </p:nvPr>
        </p:nvSpPr>
        <p:spPr>
          <a:xfrm>
            <a:off x="-304800" y="3886200"/>
            <a:ext cx="7854696" cy="1752600"/>
          </a:xfrm>
        </p:spPr>
        <p:txBody>
          <a:bodyPr>
            <a:normAutofit fontScale="92500" lnSpcReduction="10000"/>
          </a:bodyPr>
          <a:lstStyle/>
          <a:p>
            <a:endParaRPr lang="en-US" dirty="0" smtClean="0"/>
          </a:p>
          <a:p>
            <a:endParaRPr lang="en-US" dirty="0" smtClean="0"/>
          </a:p>
          <a:p>
            <a:pPr algn="ctr"/>
            <a:r>
              <a:rPr lang="en-US" dirty="0" smtClean="0"/>
              <a:t>David </a:t>
            </a:r>
            <a:r>
              <a:rPr lang="en-US" dirty="0" err="1" smtClean="0"/>
              <a:t>Yenukwa</a:t>
            </a:r>
            <a:r>
              <a:rPr lang="en-US" dirty="0" smtClean="0"/>
              <a:t> </a:t>
            </a:r>
            <a:r>
              <a:rPr lang="en-US" dirty="0" err="1" smtClean="0"/>
              <a:t>Kombat</a:t>
            </a:r>
            <a:endParaRPr lang="en-US" dirty="0" smtClean="0"/>
          </a:p>
          <a:p>
            <a:pPr algn="ctr"/>
            <a:r>
              <a:rPr lang="en-US" dirty="0" smtClean="0"/>
              <a:t>Ghana Statistical Service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Difficulties in implementing some of the topics</a:t>
            </a:r>
            <a:endParaRPr lang="en-US" sz="4000" dirty="0"/>
          </a:p>
        </p:txBody>
      </p:sp>
      <p:sp>
        <p:nvSpPr>
          <p:cNvPr id="3" name="Content Placeholder 2"/>
          <p:cNvSpPr>
            <a:spLocks noGrp="1"/>
          </p:cNvSpPr>
          <p:nvPr>
            <p:ph idx="1"/>
          </p:nvPr>
        </p:nvSpPr>
        <p:spPr/>
        <p:txBody>
          <a:bodyPr/>
          <a:lstStyle/>
          <a:p>
            <a:r>
              <a:rPr lang="en-US" sz="2400" dirty="0"/>
              <a:t>Ethnicity and religious issues</a:t>
            </a:r>
          </a:p>
          <a:p>
            <a:r>
              <a:rPr lang="en-US" sz="2400" dirty="0" smtClean="0"/>
              <a:t>Issues relating to mortality questions- it is not an event household members usually want to remember</a:t>
            </a:r>
          </a:p>
          <a:p>
            <a:r>
              <a:rPr lang="en-US" sz="2400" dirty="0" smtClean="0"/>
              <a:t>Disability </a:t>
            </a:r>
          </a:p>
          <a:p>
            <a:pPr>
              <a:buNone/>
            </a:pPr>
            <a:r>
              <a:rPr lang="en-US" sz="2400" dirty="0" smtClean="0"/>
              <a:t>	– some households refusing to report on disable members of their households especially those with multiple disabilities.</a:t>
            </a:r>
          </a:p>
          <a:p>
            <a:endParaRPr lang="en-US" sz="2400" dirty="0" smtClean="0"/>
          </a:p>
          <a:p>
            <a:pPr>
              <a:buNone/>
            </a:pPr>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96112"/>
          </a:xfrm>
        </p:spPr>
        <p:txBody>
          <a:bodyPr>
            <a:normAutofit/>
          </a:bodyPr>
          <a:lstStyle/>
          <a:p>
            <a:pPr algn="ctr"/>
            <a:r>
              <a:rPr lang="en-US" sz="4000" dirty="0" smtClean="0"/>
              <a:t>Other challenges</a:t>
            </a:r>
            <a:endParaRPr lang="en-US" sz="4000" dirty="0"/>
          </a:p>
        </p:txBody>
      </p:sp>
      <p:sp>
        <p:nvSpPr>
          <p:cNvPr id="3" name="Content Placeholder 2"/>
          <p:cNvSpPr>
            <a:spLocks noGrp="1"/>
          </p:cNvSpPr>
          <p:nvPr>
            <p:ph idx="1"/>
          </p:nvPr>
        </p:nvSpPr>
        <p:spPr>
          <a:xfrm>
            <a:off x="457200" y="1524000"/>
            <a:ext cx="8229600" cy="4800600"/>
          </a:xfrm>
        </p:spPr>
        <p:txBody>
          <a:bodyPr>
            <a:normAutofit lnSpcReduction="10000"/>
          </a:bodyPr>
          <a:lstStyle/>
          <a:p>
            <a:pPr>
              <a:buNone/>
            </a:pPr>
            <a:endParaRPr lang="en-US" dirty="0" smtClean="0"/>
          </a:p>
          <a:p>
            <a:r>
              <a:rPr lang="en-US" sz="2400" dirty="0" smtClean="0"/>
              <a:t>Administrative boundary disputes</a:t>
            </a:r>
          </a:p>
          <a:p>
            <a:r>
              <a:rPr lang="en-US" sz="2400" dirty="0" smtClean="0"/>
              <a:t>Inaccessibility of some communities-islands, flooding, no access roads, etc.- some of it probably due to the period of the enumeration (September rather than March which was used in previous censuses)</a:t>
            </a:r>
          </a:p>
          <a:p>
            <a:r>
              <a:rPr lang="en-US" sz="2400" dirty="0" smtClean="0"/>
              <a:t>Large enumeration areas</a:t>
            </a:r>
          </a:p>
          <a:p>
            <a:r>
              <a:rPr lang="en-US" sz="2400" dirty="0" smtClean="0"/>
              <a:t>Problems associated with data capture </a:t>
            </a:r>
          </a:p>
          <a:p>
            <a:pPr marL="0" indent="0">
              <a:buNone/>
            </a:pPr>
            <a:r>
              <a:rPr lang="en-US" sz="2400" dirty="0"/>
              <a:t> </a:t>
            </a:r>
            <a:r>
              <a:rPr lang="en-US" sz="2400" dirty="0" smtClean="0"/>
              <a:t>  -questionnaires were printing by different printers (inferior quality paper used by some of the printers)</a:t>
            </a:r>
          </a:p>
          <a:p>
            <a:pPr marL="0" indent="0">
              <a:buNone/>
            </a:pPr>
            <a:r>
              <a:rPr lang="en-US" sz="3600" dirty="0"/>
              <a:t> </a:t>
            </a:r>
            <a:r>
              <a:rPr lang="en-US" sz="3600" dirty="0" smtClean="0"/>
              <a:t>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685800"/>
          </a:xfrm>
        </p:spPr>
        <p:txBody>
          <a:bodyPr>
            <a:normAutofit/>
          </a:bodyPr>
          <a:lstStyle/>
          <a:p>
            <a:r>
              <a:rPr lang="en-US" sz="4000" dirty="0" smtClean="0"/>
              <a:t>Addressing the challenges</a:t>
            </a:r>
            <a:endParaRPr lang="en-US" sz="4000" dirty="0"/>
          </a:p>
        </p:txBody>
      </p:sp>
      <p:sp>
        <p:nvSpPr>
          <p:cNvPr id="3" name="Content Placeholder 2"/>
          <p:cNvSpPr>
            <a:spLocks noGrp="1"/>
          </p:cNvSpPr>
          <p:nvPr>
            <p:ph idx="1"/>
          </p:nvPr>
        </p:nvSpPr>
        <p:spPr>
          <a:xfrm>
            <a:off x="381000" y="1371600"/>
            <a:ext cx="8229600" cy="4922520"/>
          </a:xfrm>
        </p:spPr>
        <p:txBody>
          <a:bodyPr>
            <a:normAutofit/>
          </a:bodyPr>
          <a:lstStyle/>
          <a:p>
            <a:r>
              <a:rPr lang="en-US" sz="2400" dirty="0" smtClean="0"/>
              <a:t>Series of consultative meetings were held with religious/ethnic  groups to resolve the issues</a:t>
            </a:r>
          </a:p>
          <a:p>
            <a:r>
              <a:rPr lang="en-US" sz="2400" dirty="0" smtClean="0"/>
              <a:t>GSS worked with the Local Government Ministry, the Electoral Commission and Survey Department to resolve administrative boundary disputes</a:t>
            </a:r>
          </a:p>
          <a:p>
            <a:r>
              <a:rPr lang="en-US" sz="2400" dirty="0" smtClean="0"/>
              <a:t>Enumeration in flooded communities handled after the floods had subsided; extra field personnel </a:t>
            </a:r>
            <a:r>
              <a:rPr lang="en-US" sz="2400" dirty="0" err="1" smtClean="0"/>
              <a:t>mobilised</a:t>
            </a:r>
            <a:r>
              <a:rPr lang="en-US" sz="2400" dirty="0" smtClean="0"/>
              <a:t>  to enumerate un-enumerated communities.</a:t>
            </a:r>
          </a:p>
          <a:p>
            <a:r>
              <a:rPr lang="en-US" sz="2400" dirty="0" smtClean="0"/>
              <a:t>Ethnicity codes were revised to address the ethnic concerns</a:t>
            </a:r>
          </a:p>
          <a:p>
            <a:r>
              <a:rPr lang="en-US" sz="2400" dirty="0" smtClean="0"/>
              <a:t>Households encouraged to report on all disable persons in their households</a:t>
            </a:r>
          </a:p>
          <a:p>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Release of </a:t>
            </a:r>
            <a:r>
              <a:rPr lang="en-US" sz="4000" dirty="0" smtClean="0"/>
              <a:t>results/reports</a:t>
            </a:r>
            <a:endParaRPr lang="en-US" sz="4000" dirty="0"/>
          </a:p>
        </p:txBody>
      </p:sp>
      <p:sp>
        <p:nvSpPr>
          <p:cNvPr id="3" name="Content Placeholder 2"/>
          <p:cNvSpPr>
            <a:spLocks noGrp="1"/>
          </p:cNvSpPr>
          <p:nvPr>
            <p:ph idx="1"/>
          </p:nvPr>
        </p:nvSpPr>
        <p:spPr/>
        <p:txBody>
          <a:bodyPr>
            <a:normAutofit/>
          </a:bodyPr>
          <a:lstStyle/>
          <a:p>
            <a:r>
              <a:rPr lang="en-US" sz="2400" dirty="0"/>
              <a:t>Provisional results-February, </a:t>
            </a:r>
            <a:r>
              <a:rPr lang="en-US" sz="2400" dirty="0" smtClean="0"/>
              <a:t>2011</a:t>
            </a:r>
          </a:p>
          <a:p>
            <a:r>
              <a:rPr lang="en-US" sz="2400" dirty="0" smtClean="0"/>
              <a:t>Summary of final results-May, 2012</a:t>
            </a:r>
          </a:p>
          <a:p>
            <a:r>
              <a:rPr lang="en-US" sz="2400" dirty="0" smtClean="0"/>
              <a:t>National Analytical Report, May, 2013</a:t>
            </a:r>
          </a:p>
          <a:p>
            <a:r>
              <a:rPr lang="en-US" sz="2400" dirty="0" smtClean="0"/>
              <a:t>Regional Analytical Reports, September, 2013</a:t>
            </a:r>
          </a:p>
          <a:p>
            <a:r>
              <a:rPr lang="en-US" sz="2400" dirty="0" smtClean="0"/>
              <a:t>With support from Developments Partners, monographs on the Elderly, Women and Men, MDGs, Non-Monetary Poverty, Education and Literacy, Children/Adolescents and Youth and Population Projections  have been prepared</a:t>
            </a:r>
          </a:p>
          <a:p>
            <a:r>
              <a:rPr lang="en-US" sz="2400" dirty="0" smtClean="0"/>
              <a:t>Census Atlas, June, 2013</a:t>
            </a:r>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13</a:t>
            </a:fld>
            <a:endParaRPr lang="en-US"/>
          </a:p>
        </p:txBody>
      </p:sp>
    </p:spTree>
    <p:extLst>
      <p:ext uri="{BB962C8B-B14F-4D97-AF65-F5344CB8AC3E}">
        <p14:creationId xmlns="" xmlns:p14="http://schemas.microsoft.com/office/powerpoint/2010/main" val="927780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228600"/>
            <a:ext cx="8915400" cy="762000"/>
          </a:xfrm>
        </p:spPr>
        <p:txBody>
          <a:bodyPr/>
          <a:lstStyle/>
          <a:p>
            <a:pPr algn="ctr"/>
            <a:r>
              <a:rPr lang="en-US" sz="4000" dirty="0" smtClean="0"/>
              <a:t> Preparation of Reports</a:t>
            </a:r>
          </a:p>
        </p:txBody>
      </p:sp>
      <p:sp>
        <p:nvSpPr>
          <p:cNvPr id="7171" name="Rectangle 3"/>
          <p:cNvSpPr>
            <a:spLocks noGrp="1" noChangeArrowheads="1"/>
          </p:cNvSpPr>
          <p:nvPr>
            <p:ph idx="1"/>
          </p:nvPr>
        </p:nvSpPr>
        <p:spPr>
          <a:xfrm>
            <a:off x="152400" y="990600"/>
            <a:ext cx="8686800" cy="6248400"/>
          </a:xfrm>
        </p:spPr>
        <p:txBody>
          <a:bodyPr/>
          <a:lstStyle/>
          <a:p>
            <a:pPr>
              <a:lnSpc>
                <a:spcPct val="80000"/>
              </a:lnSpc>
              <a:defRPr/>
            </a:pPr>
            <a:r>
              <a:rPr lang="en-US" sz="2400" dirty="0"/>
              <a:t>Preparations are being made to prepare the following </a:t>
            </a:r>
            <a:r>
              <a:rPr lang="en-US" sz="2400" dirty="0" smtClean="0"/>
              <a:t>monographs:</a:t>
            </a:r>
          </a:p>
          <a:p>
            <a:pPr marL="0" indent="0">
              <a:lnSpc>
                <a:spcPct val="80000"/>
              </a:lnSpc>
              <a:buNone/>
              <a:defRPr/>
            </a:pPr>
            <a:r>
              <a:rPr lang="en-US" sz="2400" dirty="0" smtClean="0"/>
              <a:t>-Economic  activities</a:t>
            </a:r>
          </a:p>
          <a:p>
            <a:pPr marL="0" indent="0">
              <a:lnSpc>
                <a:spcPct val="80000"/>
              </a:lnSpc>
              <a:buNone/>
              <a:defRPr/>
            </a:pPr>
            <a:r>
              <a:rPr lang="en-US" sz="2400" dirty="0" smtClean="0"/>
              <a:t>-Fertility </a:t>
            </a:r>
          </a:p>
          <a:p>
            <a:pPr marL="0" indent="0">
              <a:lnSpc>
                <a:spcPct val="80000"/>
              </a:lnSpc>
              <a:buNone/>
              <a:defRPr/>
            </a:pPr>
            <a:r>
              <a:rPr lang="en-US" sz="2400" dirty="0" smtClean="0"/>
              <a:t>-</a:t>
            </a:r>
            <a:r>
              <a:rPr lang="en-US" sz="2400" dirty="0" smtClean="0">
                <a:solidFill>
                  <a:srgbClr val="FF0000"/>
                </a:solidFill>
              </a:rPr>
              <a:t>Migration</a:t>
            </a:r>
          </a:p>
          <a:p>
            <a:pPr marL="0" indent="0">
              <a:lnSpc>
                <a:spcPct val="80000"/>
              </a:lnSpc>
              <a:buNone/>
              <a:defRPr/>
            </a:pPr>
            <a:r>
              <a:rPr lang="en-US" sz="2400" dirty="0" smtClean="0"/>
              <a:t>-Urbanisation</a:t>
            </a:r>
          </a:p>
          <a:p>
            <a:pPr marL="0" indent="0">
              <a:lnSpc>
                <a:spcPct val="80000"/>
              </a:lnSpc>
              <a:buNone/>
              <a:defRPr/>
            </a:pPr>
            <a:r>
              <a:rPr lang="en-US" sz="2400" dirty="0" smtClean="0"/>
              <a:t>-Disability</a:t>
            </a:r>
          </a:p>
          <a:p>
            <a:pPr marL="0" indent="0">
              <a:lnSpc>
                <a:spcPct val="80000"/>
              </a:lnSpc>
              <a:buNone/>
              <a:defRPr/>
            </a:pPr>
            <a:r>
              <a:rPr lang="en-US" sz="2400" dirty="0" smtClean="0"/>
              <a:t>-</a:t>
            </a:r>
            <a:r>
              <a:rPr lang="en-US" sz="2400" dirty="0" smtClean="0">
                <a:solidFill>
                  <a:srgbClr val="FF0000"/>
                </a:solidFill>
              </a:rPr>
              <a:t>Housing</a:t>
            </a:r>
          </a:p>
          <a:p>
            <a:pPr marL="0" indent="0">
              <a:lnSpc>
                <a:spcPct val="80000"/>
              </a:lnSpc>
              <a:buNone/>
              <a:defRPr/>
            </a:pPr>
            <a:r>
              <a:rPr lang="en-US" sz="2400" dirty="0" smtClean="0"/>
              <a:t>-</a:t>
            </a:r>
            <a:r>
              <a:rPr lang="en-US" sz="2400" dirty="0" smtClean="0">
                <a:solidFill>
                  <a:srgbClr val="FF0000"/>
                </a:solidFill>
              </a:rPr>
              <a:t>Mortality</a:t>
            </a:r>
          </a:p>
          <a:p>
            <a:pPr marL="0" indent="0">
              <a:lnSpc>
                <a:spcPct val="80000"/>
              </a:lnSpc>
              <a:buNone/>
              <a:defRPr/>
            </a:pPr>
            <a:r>
              <a:rPr lang="en-US" sz="2400" dirty="0" smtClean="0"/>
              <a:t>UNDP, UNFPA and JICA are supporting in the preparation of four out of the seven monographs. GSS is yet to get funding for the remaining three monographs, i.e. Migration, Housing and Mortality.</a:t>
            </a:r>
          </a:p>
          <a:p>
            <a:pPr marL="0" indent="0">
              <a:lnSpc>
                <a:spcPct val="80000"/>
              </a:lnSpc>
              <a:buNone/>
              <a:defRPr/>
            </a:pPr>
            <a:r>
              <a:rPr lang="en-US" sz="2400" dirty="0" smtClean="0"/>
              <a:t>CIDA and DANIDA are supporting GSS with funds to prepare District Analytical Reports.</a:t>
            </a:r>
          </a:p>
          <a:p>
            <a:pPr marL="0" indent="0">
              <a:lnSpc>
                <a:spcPct val="80000"/>
              </a:lnSpc>
              <a:buNone/>
              <a:defRPr/>
            </a:pPr>
            <a:endParaRPr lang="en-US" sz="2400" dirty="0" smtClean="0"/>
          </a:p>
        </p:txBody>
      </p:sp>
      <p:sp>
        <p:nvSpPr>
          <p:cNvPr id="4" name="Date Placeholder 3"/>
          <p:cNvSpPr>
            <a:spLocks noGrp="1"/>
          </p:cNvSpPr>
          <p:nvPr>
            <p:ph type="dt" sz="quarter" idx="10"/>
          </p:nvPr>
        </p:nvSpPr>
        <p:spPr/>
        <p:txBody>
          <a:bodyPr/>
          <a:lstStyle/>
          <a:p>
            <a:pPr>
              <a:defRPr/>
            </a:pPr>
            <a:fld id="{4DDE734F-E055-4470-B5BE-24CC123EA9AC}" type="datetime3">
              <a:rPr lang="en-US"/>
              <a:pPr>
                <a:defRPr/>
              </a:pPr>
              <a:t>30 October 2013</a:t>
            </a:fld>
            <a:endParaRPr lang="en-US"/>
          </a:p>
        </p:txBody>
      </p:sp>
      <p:sp>
        <p:nvSpPr>
          <p:cNvPr id="6" name="Slide Number Placeholder 5"/>
          <p:cNvSpPr>
            <a:spLocks noGrp="1"/>
          </p:cNvSpPr>
          <p:nvPr>
            <p:ph type="sldNum" sz="quarter" idx="12"/>
          </p:nvPr>
        </p:nvSpPr>
        <p:spPr/>
        <p:txBody>
          <a:bodyPr/>
          <a:lstStyle/>
          <a:p>
            <a:pPr>
              <a:defRPr/>
            </a:pPr>
            <a:fld id="{78617293-6C36-434B-9778-1DEBB1919E67}" type="slidenum">
              <a:rPr lang="en-US"/>
              <a:pPr>
                <a:defRPr/>
              </a:pPr>
              <a:t>14</a:t>
            </a:fld>
            <a:endParaRPr lang="en-US"/>
          </a:p>
        </p:txBody>
      </p:sp>
    </p:spTree>
    <p:extLst>
      <p:ext uri="{BB962C8B-B14F-4D97-AF65-F5344CB8AC3E}">
        <p14:creationId xmlns="" xmlns:p14="http://schemas.microsoft.com/office/powerpoint/2010/main" val="3962979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088"/>
            <a:ext cx="8229600" cy="57912"/>
          </a:xfrm>
        </p:spPr>
        <p:txBody>
          <a:bodyPr>
            <a:normAutofit fontScale="90000"/>
          </a:bodyPr>
          <a:lstStyle/>
          <a:p>
            <a:r>
              <a:rPr lang="en-US" sz="4000" dirty="0" smtClean="0"/>
              <a:t>End</a:t>
            </a:r>
          </a:p>
        </p:txBody>
      </p:sp>
      <p:sp>
        <p:nvSpPr>
          <p:cNvPr id="3" name="Content Placeholder 2"/>
          <p:cNvSpPr>
            <a:spLocks noGrp="1"/>
          </p:cNvSpPr>
          <p:nvPr>
            <p:ph idx="1"/>
          </p:nvPr>
        </p:nvSpPr>
        <p:spPr>
          <a:xfrm>
            <a:off x="457200" y="685800"/>
            <a:ext cx="8229600" cy="5638800"/>
          </a:xfrm>
        </p:spPr>
        <p:txBody>
          <a:bodyPr>
            <a:normAutofit/>
          </a:bodyPr>
          <a:lstStyle/>
          <a:p>
            <a:pPr>
              <a:defRPr/>
            </a:pPr>
            <a:endParaRPr lang="en-US" sz="2400" dirty="0"/>
          </a:p>
          <a:p>
            <a:pPr marL="0" indent="0">
              <a:buNone/>
              <a:defRPr/>
            </a:pPr>
            <a:r>
              <a:rPr lang="en-US" sz="2400" dirty="0" smtClean="0"/>
              <a:t> Information on the publications can be obtained from Ghana Statistical Service </a:t>
            </a:r>
            <a:r>
              <a:rPr lang="en-US" sz="2400" dirty="0" err="1" smtClean="0"/>
              <a:t>website:www.statsghana.gov.gh</a:t>
            </a:r>
            <a:endParaRPr lang="en-US" sz="2400" dirty="0" smtClean="0"/>
          </a:p>
          <a:p>
            <a:pPr marL="0" indent="0">
              <a:buNone/>
              <a:defRPr/>
            </a:pPr>
            <a:endParaRPr lang="en-US" sz="2400" dirty="0" smtClean="0"/>
          </a:p>
          <a:p>
            <a:pPr marL="0" indent="0">
              <a:buNone/>
              <a:defRPr/>
            </a:pPr>
            <a:endParaRPr lang="en-US" sz="2400" dirty="0" smtClean="0"/>
          </a:p>
          <a:p>
            <a:pPr marL="0" indent="0">
              <a:buNone/>
              <a:defRPr/>
            </a:pPr>
            <a:r>
              <a:rPr lang="en-US" sz="2400" dirty="0" smtClean="0"/>
              <a:t>		</a:t>
            </a:r>
            <a:r>
              <a:rPr lang="en-US" sz="4400" dirty="0" smtClean="0"/>
              <a:t>Thank you</a:t>
            </a:r>
            <a:endParaRPr lang="en-US" sz="4400" dirty="0"/>
          </a:p>
        </p:txBody>
      </p:sp>
      <p:sp>
        <p:nvSpPr>
          <p:cNvPr id="4" name="Date Placeholder 3"/>
          <p:cNvSpPr>
            <a:spLocks noGrp="1"/>
          </p:cNvSpPr>
          <p:nvPr>
            <p:ph type="dt" sz="quarter" idx="10"/>
          </p:nvPr>
        </p:nvSpPr>
        <p:spPr/>
        <p:txBody>
          <a:bodyPr/>
          <a:lstStyle/>
          <a:p>
            <a:pPr>
              <a:defRPr/>
            </a:pPr>
            <a:fld id="{4515704B-8F25-40DF-8AA1-E4180BE01457}" type="datetime1">
              <a:rPr lang="en-US" smtClean="0"/>
              <a:pPr>
                <a:defRPr/>
              </a:pPr>
              <a:t>10/30/2013</a:t>
            </a:fld>
            <a:endParaRPr lang="en-US"/>
          </a:p>
        </p:txBody>
      </p:sp>
      <p:sp>
        <p:nvSpPr>
          <p:cNvPr id="5" name="Slide Number Placeholder 4"/>
          <p:cNvSpPr>
            <a:spLocks noGrp="1"/>
          </p:cNvSpPr>
          <p:nvPr>
            <p:ph type="sldNum" sz="quarter" idx="12"/>
          </p:nvPr>
        </p:nvSpPr>
        <p:spPr/>
        <p:txBody>
          <a:bodyPr/>
          <a:lstStyle/>
          <a:p>
            <a:pPr>
              <a:defRPr/>
            </a:pPr>
            <a:fld id="{1D630650-1BC2-4AB9-A708-2C1C8A5E7B1E}" type="slidenum">
              <a:rPr lang="en-US" smtClean="0"/>
              <a:pPr>
                <a:defRPr/>
              </a:pPr>
              <a:t>15</a:t>
            </a:fld>
            <a:endParaRPr lang="en-US"/>
          </a:p>
        </p:txBody>
      </p:sp>
    </p:spTree>
    <p:extLst>
      <p:ext uri="{BB962C8B-B14F-4D97-AF65-F5344CB8AC3E}">
        <p14:creationId xmlns="" xmlns:p14="http://schemas.microsoft.com/office/powerpoint/2010/main" val="3192932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Ghana has conducted five population census since independence in 1957 : 1960, 1970, 1984, 2000 and 2010.</a:t>
            </a:r>
          </a:p>
          <a:p>
            <a:r>
              <a:rPr lang="en-US" dirty="0" smtClean="0"/>
              <a:t>Face-to-face interview with a paper questionnaire was used to collect information in all the censuses</a:t>
            </a:r>
          </a:p>
          <a:p>
            <a:r>
              <a:rPr lang="en-US" dirty="0" smtClean="0"/>
              <a:t>The Ghana Statistical Service has the mandate to undertake a population census in Ghana</a:t>
            </a:r>
          </a:p>
          <a:p>
            <a:r>
              <a:rPr lang="en-US" dirty="0" smtClean="0"/>
              <a:t>All officials of the Ghana Statistical Service (both permanent and non-permanent) are required by Law to swear an oath of secrecy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81000"/>
            <a:ext cx="8229600" cy="685800"/>
          </a:xfrm>
        </p:spPr>
        <p:txBody>
          <a:bodyPr/>
          <a:lstStyle/>
          <a:p>
            <a:r>
              <a:rPr lang="en-US" sz="4000" dirty="0" smtClean="0"/>
              <a:t>Objectives of the 2010 Census</a:t>
            </a:r>
          </a:p>
        </p:txBody>
      </p:sp>
      <p:sp>
        <p:nvSpPr>
          <p:cNvPr id="6147" name="Content Placeholder 2"/>
          <p:cNvSpPr>
            <a:spLocks noGrp="1"/>
          </p:cNvSpPr>
          <p:nvPr>
            <p:ph idx="1"/>
          </p:nvPr>
        </p:nvSpPr>
        <p:spPr>
          <a:xfrm>
            <a:off x="457200" y="1295400"/>
            <a:ext cx="8229600" cy="5029200"/>
          </a:xfrm>
        </p:spPr>
        <p:txBody>
          <a:bodyPr>
            <a:normAutofit/>
          </a:bodyPr>
          <a:lstStyle/>
          <a:p>
            <a:pPr>
              <a:buNone/>
            </a:pPr>
            <a:r>
              <a:rPr lang="en-US" sz="2400" dirty="0" smtClean="0"/>
              <a:t>Objectives of the Ghana 2010 Population and Housing Census was to:</a:t>
            </a:r>
          </a:p>
          <a:p>
            <a:r>
              <a:rPr lang="en-US" sz="2400" dirty="0" smtClean="0"/>
              <a:t>Provide up- to-dated data on demographic and socio-economic characteristics of the population at national, regional, district and locality levels for policy making, planning and administration and research</a:t>
            </a:r>
          </a:p>
          <a:p>
            <a:r>
              <a:rPr lang="en-US" sz="2400" dirty="0" smtClean="0"/>
              <a:t>Provide data to the Electoral Commission for revising electoral areas and constituencies for purposes of elections</a:t>
            </a:r>
          </a:p>
          <a:p>
            <a:r>
              <a:rPr lang="en-US" sz="2400" dirty="0" smtClean="0"/>
              <a:t>Provide data to Government for  equitable distribution of national resources and government services</a:t>
            </a:r>
          </a:p>
          <a:p>
            <a:r>
              <a:rPr lang="en-US" sz="2400" dirty="0"/>
              <a:t>Provide data for tracking the progress of  poverty reduction programmes including the  achievement of the MDGs</a:t>
            </a:r>
          </a:p>
          <a:p>
            <a:pPr marL="0" indent="0">
              <a:buNone/>
            </a:pPr>
            <a:endParaRPr lang="en-US" sz="2400" dirty="0" smtClean="0"/>
          </a:p>
        </p:txBody>
      </p:sp>
      <p:sp>
        <p:nvSpPr>
          <p:cNvPr id="4" name="Date Placeholder 3"/>
          <p:cNvSpPr>
            <a:spLocks noGrp="1"/>
          </p:cNvSpPr>
          <p:nvPr>
            <p:ph type="dt" sz="quarter" idx="10"/>
          </p:nvPr>
        </p:nvSpPr>
        <p:spPr/>
        <p:txBody>
          <a:bodyPr/>
          <a:lstStyle/>
          <a:p>
            <a:pPr>
              <a:defRPr/>
            </a:pPr>
            <a:fld id="{7894E688-8D47-46CC-9B51-2559D3B09CB1}" type="datetime1">
              <a:rPr lang="en-US" smtClean="0"/>
              <a:pPr>
                <a:defRPr/>
              </a:pPr>
              <a:t>10/30/2013</a:t>
            </a:fld>
            <a:endParaRPr lang="en-US"/>
          </a:p>
        </p:txBody>
      </p:sp>
      <p:sp>
        <p:nvSpPr>
          <p:cNvPr id="5" name="Slide Number Placeholder 4"/>
          <p:cNvSpPr>
            <a:spLocks noGrp="1"/>
          </p:cNvSpPr>
          <p:nvPr>
            <p:ph type="sldNum" sz="quarter" idx="12"/>
          </p:nvPr>
        </p:nvSpPr>
        <p:spPr/>
        <p:txBody>
          <a:bodyPr/>
          <a:lstStyle/>
          <a:p>
            <a:pPr>
              <a:defRPr/>
            </a:pPr>
            <a:fld id="{BACE6F32-7B4E-4F40-9891-605F426C42F7}" type="slidenum">
              <a:rPr lang="en-US" smtClean="0"/>
              <a:pPr>
                <a:defRPr/>
              </a:pPr>
              <a:t>3</a:t>
            </a:fld>
            <a:endParaRPr lang="en-US"/>
          </a:p>
        </p:txBody>
      </p:sp>
    </p:spTree>
    <p:extLst>
      <p:ext uri="{BB962C8B-B14F-4D97-AF65-F5344CB8AC3E}">
        <p14:creationId xmlns="" xmlns:p14="http://schemas.microsoft.com/office/powerpoint/2010/main" val="3295201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4000" dirty="0" smtClean="0"/>
              <a:t>Selection of Census topics (core)</a:t>
            </a:r>
            <a:endParaRPr lang="en-US" sz="4000" dirty="0"/>
          </a:p>
        </p:txBody>
      </p:sp>
      <p:sp>
        <p:nvSpPr>
          <p:cNvPr id="3" name="Content Placeholder 2"/>
          <p:cNvSpPr>
            <a:spLocks noGrp="1"/>
          </p:cNvSpPr>
          <p:nvPr>
            <p:ph idx="1"/>
          </p:nvPr>
        </p:nvSpPr>
        <p:spPr/>
        <p:txBody>
          <a:bodyPr>
            <a:normAutofit fontScale="92500"/>
          </a:bodyPr>
          <a:lstStyle/>
          <a:p>
            <a:pPr>
              <a:buNone/>
            </a:pPr>
            <a:r>
              <a:rPr lang="en-US" dirty="0" smtClean="0"/>
              <a:t>Topics were selected after consultations with relevant stakeholders  taking into consideration recommendations  from the Principles and Recommendations for conduct of Population and Housing Censuses for the 2010 round. </a:t>
            </a:r>
          </a:p>
          <a:p>
            <a:pPr>
              <a:buNone/>
            </a:pPr>
            <a:r>
              <a:rPr lang="en-US" dirty="0" smtClean="0"/>
              <a:t>The following </a:t>
            </a:r>
            <a:r>
              <a:rPr lang="en-US" b="1" dirty="0" smtClean="0"/>
              <a:t>core topics </a:t>
            </a:r>
            <a:r>
              <a:rPr lang="en-US" dirty="0" smtClean="0"/>
              <a:t>were included in the census:</a:t>
            </a:r>
          </a:p>
          <a:p>
            <a:r>
              <a:rPr lang="en-US" dirty="0" smtClean="0"/>
              <a:t>Geographical and  internal migration characteristics</a:t>
            </a:r>
          </a:p>
          <a:p>
            <a:pPr>
              <a:buNone/>
            </a:pPr>
            <a:r>
              <a:rPr lang="en-US" dirty="0" smtClean="0"/>
              <a:t>	-Place where present at the time of the census (census night)</a:t>
            </a:r>
          </a:p>
          <a:p>
            <a:pPr>
              <a:buNone/>
            </a:pPr>
            <a:r>
              <a:rPr lang="en-US" dirty="0" smtClean="0"/>
              <a:t>	-Place of birth</a:t>
            </a:r>
          </a:p>
          <a:p>
            <a:pPr>
              <a:buNone/>
            </a:pPr>
            <a:r>
              <a:rPr lang="en-US" dirty="0" smtClean="0"/>
              <a:t>	-Duration of residence</a:t>
            </a:r>
          </a:p>
          <a:p>
            <a:pPr>
              <a:buNone/>
            </a:pPr>
            <a:endParaRPr lang="en-US" sz="2400" dirty="0" smtClean="0"/>
          </a:p>
          <a:p>
            <a:pPr marL="0" indent="0">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Core topics cont’d</a:t>
            </a:r>
            <a:endParaRPr lang="en-US" sz="4000" dirty="0"/>
          </a:p>
        </p:txBody>
      </p:sp>
      <p:sp>
        <p:nvSpPr>
          <p:cNvPr id="3" name="Content Placeholder 2"/>
          <p:cNvSpPr>
            <a:spLocks noGrp="1"/>
          </p:cNvSpPr>
          <p:nvPr>
            <p:ph idx="1"/>
          </p:nvPr>
        </p:nvSpPr>
        <p:spPr/>
        <p:txBody>
          <a:bodyPr>
            <a:normAutofit/>
          </a:bodyPr>
          <a:lstStyle/>
          <a:p>
            <a:r>
              <a:rPr lang="en-US" sz="2800" dirty="0" smtClean="0"/>
              <a:t> </a:t>
            </a:r>
            <a:r>
              <a:rPr lang="en-US" sz="2400" dirty="0" smtClean="0"/>
              <a:t>International migration characteristics</a:t>
            </a:r>
          </a:p>
          <a:p>
            <a:pPr>
              <a:buNone/>
            </a:pPr>
            <a:r>
              <a:rPr lang="en-US" sz="2400" dirty="0" smtClean="0"/>
              <a:t>	-Country of birth</a:t>
            </a:r>
          </a:p>
          <a:p>
            <a:pPr>
              <a:buNone/>
            </a:pPr>
            <a:r>
              <a:rPr lang="en-US" sz="2400" dirty="0" smtClean="0"/>
              <a:t>	-Nationality/citizenship</a:t>
            </a:r>
          </a:p>
          <a:p>
            <a:r>
              <a:rPr lang="en-US" sz="2400" dirty="0" smtClean="0"/>
              <a:t>Household  characteristics</a:t>
            </a:r>
          </a:p>
          <a:p>
            <a:pPr>
              <a:buNone/>
            </a:pPr>
            <a:r>
              <a:rPr lang="en-US" sz="2400" dirty="0" smtClean="0"/>
              <a:t>	-Relationship to head of household</a:t>
            </a:r>
          </a:p>
          <a:p>
            <a:r>
              <a:rPr lang="en-US" sz="2400" dirty="0" smtClean="0"/>
              <a:t> Demographic and social characteristics</a:t>
            </a:r>
          </a:p>
          <a:p>
            <a:pPr>
              <a:buNone/>
            </a:pPr>
            <a:r>
              <a:rPr lang="en-US" sz="2400" dirty="0" smtClean="0"/>
              <a:t>	- Age and sex</a:t>
            </a:r>
          </a:p>
          <a:p>
            <a:pPr>
              <a:buNone/>
            </a:pPr>
            <a:r>
              <a:rPr lang="en-US" sz="2400" dirty="0" smtClean="0"/>
              <a:t>	-Marital status</a:t>
            </a:r>
            <a:endParaRPr lang="en-US" sz="2400"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Core topics cont’d</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Fertility and mortality </a:t>
            </a:r>
          </a:p>
          <a:p>
            <a:pPr>
              <a:buNone/>
            </a:pPr>
            <a:r>
              <a:rPr lang="en-US" dirty="0" smtClean="0"/>
              <a:t>	-children ever born</a:t>
            </a:r>
          </a:p>
          <a:p>
            <a:pPr>
              <a:buNone/>
            </a:pPr>
            <a:r>
              <a:rPr lang="en-US" dirty="0" smtClean="0"/>
              <a:t>	-children surviving</a:t>
            </a:r>
          </a:p>
          <a:p>
            <a:pPr>
              <a:buNone/>
            </a:pPr>
            <a:r>
              <a:rPr lang="en-US" dirty="0" smtClean="0"/>
              <a:t>	-household deaths in the past 12 months and cause of death (</a:t>
            </a:r>
            <a:r>
              <a:rPr lang="en-US" sz="2400" dirty="0" smtClean="0"/>
              <a:t>was death due to accident, violence, homicide or suicide)</a:t>
            </a:r>
            <a:endParaRPr lang="en-US" dirty="0" smtClean="0"/>
          </a:p>
          <a:p>
            <a:pPr>
              <a:buNone/>
            </a:pPr>
            <a:r>
              <a:rPr lang="en-US" dirty="0" smtClean="0"/>
              <a:t>	** age at death,</a:t>
            </a:r>
            <a:r>
              <a:rPr lang="en-US" sz="2800" dirty="0" smtClean="0"/>
              <a:t> sex of deceased</a:t>
            </a:r>
          </a:p>
          <a:p>
            <a:pPr>
              <a:buNone/>
            </a:pPr>
            <a:r>
              <a:rPr lang="en-US" sz="2800" dirty="0" smtClean="0"/>
              <a:t>	**For females aged 12-54 years at time  of death, a question was asked as to whether the death occurred whilst pregnant, during delivery, or within 6 weeks after the end of a pregnancy or child birth.</a:t>
            </a:r>
            <a:endParaRPr lang="en-US" dirty="0" smtClean="0"/>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4000" dirty="0" smtClean="0"/>
              <a:t>Core topics cont’d</a:t>
            </a:r>
            <a:endParaRPr lang="en-US" sz="4000" dirty="0"/>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sz="2400" dirty="0" smtClean="0"/>
              <a:t>Educational characteristics</a:t>
            </a:r>
          </a:p>
          <a:p>
            <a:pPr>
              <a:buNone/>
            </a:pPr>
            <a:r>
              <a:rPr lang="en-US" sz="2400" dirty="0" smtClean="0"/>
              <a:t>	-Literacy</a:t>
            </a:r>
          </a:p>
          <a:p>
            <a:pPr>
              <a:buNone/>
            </a:pPr>
            <a:r>
              <a:rPr lang="en-US" sz="2400" dirty="0" smtClean="0"/>
              <a:t>	-school attendance </a:t>
            </a:r>
          </a:p>
          <a:p>
            <a:pPr>
              <a:buNone/>
            </a:pPr>
            <a:r>
              <a:rPr lang="en-US" sz="2400" dirty="0" smtClean="0"/>
              <a:t>	-educational attainment</a:t>
            </a:r>
          </a:p>
          <a:p>
            <a:endParaRPr lang="en-US" sz="2400" dirty="0" smtClean="0"/>
          </a:p>
          <a:p>
            <a:r>
              <a:rPr lang="en-US" sz="2400" dirty="0" smtClean="0"/>
              <a:t>Economic activity</a:t>
            </a:r>
          </a:p>
          <a:p>
            <a:pPr marL="0" indent="0">
              <a:buNone/>
            </a:pPr>
            <a:r>
              <a:rPr lang="en-US" sz="2400" dirty="0" smtClean="0"/>
              <a:t>    -Economic activity status</a:t>
            </a:r>
          </a:p>
          <a:p>
            <a:pPr marL="0" indent="0">
              <a:buNone/>
            </a:pPr>
            <a:r>
              <a:rPr lang="en-US" sz="2400" dirty="0" smtClean="0"/>
              <a:t>    - Occupation</a:t>
            </a:r>
          </a:p>
          <a:p>
            <a:pPr marL="0" indent="0">
              <a:buNone/>
            </a:pPr>
            <a:r>
              <a:rPr lang="en-US" sz="2400" dirty="0"/>
              <a:t> </a:t>
            </a:r>
            <a:r>
              <a:rPr lang="en-US" sz="2400" dirty="0" smtClean="0"/>
              <a:t>   -Industry</a:t>
            </a:r>
          </a:p>
          <a:p>
            <a:pPr marL="0" indent="0">
              <a:buNone/>
            </a:pPr>
            <a:r>
              <a:rPr lang="en-US" sz="2400" dirty="0" smtClean="0"/>
              <a:t>    -Employment status</a:t>
            </a:r>
          </a:p>
          <a:p>
            <a:pPr marL="0" indent="0"/>
            <a:endParaRPr lang="en-US" sz="2400" dirty="0" smtClean="0"/>
          </a:p>
          <a:p>
            <a:pPr marL="0" indent="0"/>
            <a:r>
              <a:rPr lang="en-US" sz="2400" dirty="0" smtClean="0"/>
              <a:t>Disability status-whether  any household member(s) had any serious disability, for example, visual impairment, hearing impairment, etc. </a:t>
            </a:r>
            <a:endParaRPr lang="en-US" sz="2400"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7</a:t>
            </a:fld>
            <a:endParaRPr lang="en-US"/>
          </a:p>
        </p:txBody>
      </p:sp>
    </p:spTree>
    <p:extLst>
      <p:ext uri="{BB962C8B-B14F-4D97-AF65-F5344CB8AC3E}">
        <p14:creationId xmlns="" xmlns:p14="http://schemas.microsoft.com/office/powerpoint/2010/main" val="1042522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Housing core topics</a:t>
            </a:r>
            <a:endParaRPr lang="en-US" sz="4000" dirty="0"/>
          </a:p>
        </p:txBody>
      </p:sp>
      <p:sp>
        <p:nvSpPr>
          <p:cNvPr id="3" name="Content Placeholder 2"/>
          <p:cNvSpPr>
            <a:spLocks noGrp="1"/>
          </p:cNvSpPr>
          <p:nvPr>
            <p:ph idx="1"/>
          </p:nvPr>
        </p:nvSpPr>
        <p:spPr/>
        <p:txBody>
          <a:bodyPr>
            <a:normAutofit/>
          </a:bodyPr>
          <a:lstStyle/>
          <a:p>
            <a:r>
              <a:rPr lang="en-US" sz="2400" dirty="0" smtClean="0"/>
              <a:t>Housing</a:t>
            </a:r>
          </a:p>
          <a:p>
            <a:pPr marL="0" indent="0">
              <a:buNone/>
            </a:pPr>
            <a:r>
              <a:rPr lang="en-US" sz="2400" dirty="0" smtClean="0"/>
              <a:t> -type of dwelling, materials used for construction of outer wall of dwellings, tenancy arrangement, ownership type, number of rooms household occupy, main source of lighting, main source of water supply for drinking and for other use, main source of cooking fuel, cooking space/kitchen, bathing and toilet facilities, waste disposal (solid and liquid), </a:t>
            </a:r>
          </a:p>
          <a:p>
            <a:endParaRPr lang="en-US" sz="2400"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Non core topics</a:t>
            </a:r>
            <a:endParaRPr lang="en-US" dirty="0"/>
          </a:p>
        </p:txBody>
      </p:sp>
      <p:sp>
        <p:nvSpPr>
          <p:cNvPr id="3" name="Content Placeholder 2"/>
          <p:cNvSpPr>
            <a:spLocks noGrp="1"/>
          </p:cNvSpPr>
          <p:nvPr>
            <p:ph idx="1"/>
          </p:nvPr>
        </p:nvSpPr>
        <p:spPr>
          <a:xfrm>
            <a:off x="457200" y="1447800"/>
            <a:ext cx="8229600" cy="4876800"/>
          </a:xfrm>
        </p:spPr>
        <p:txBody>
          <a:bodyPr/>
          <a:lstStyle/>
          <a:p>
            <a:r>
              <a:rPr lang="en-US" dirty="0" smtClean="0"/>
              <a:t>Religion</a:t>
            </a:r>
          </a:p>
          <a:p>
            <a:r>
              <a:rPr lang="en-US" dirty="0" smtClean="0"/>
              <a:t>Ethnicity</a:t>
            </a:r>
          </a:p>
          <a:p>
            <a:r>
              <a:rPr lang="en-US" dirty="0" smtClean="0"/>
              <a:t>Sector of employment </a:t>
            </a:r>
          </a:p>
          <a:p>
            <a:r>
              <a:rPr lang="en-US" dirty="0" smtClean="0"/>
              <a:t>Number of bedrooms</a:t>
            </a:r>
          </a:p>
          <a:p>
            <a:r>
              <a:rPr lang="en-US" dirty="0" smtClean="0"/>
              <a:t>Construction materials  of floor and roof of dwelling units</a:t>
            </a:r>
          </a:p>
          <a:p>
            <a:r>
              <a:rPr lang="en-US" dirty="0" smtClean="0"/>
              <a:t>Agriculture</a:t>
            </a:r>
          </a:p>
          <a:p>
            <a:pPr>
              <a:buNone/>
            </a:pPr>
            <a:r>
              <a:rPr lang="en-US" dirty="0" smtClean="0"/>
              <a:t>	-Involvement of any household member in any form of agricultural activity and type of agricultural activity</a:t>
            </a:r>
          </a:p>
          <a:p>
            <a:pPr>
              <a:buNone/>
            </a:pPr>
            <a:r>
              <a:rPr lang="en-US" dirty="0" smtClean="0"/>
              <a:t>	</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200AC243-F862-41C7-889D-2F1D9BF7DF82}"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893</TotalTime>
  <Words>693</Words>
  <Application>Microsoft Office PowerPoint</Application>
  <PresentationFormat>On-screen Show (4:3)</PresentationFormat>
  <Paragraphs>127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2010 POPULATION AND HOUSING CENSUS OF GHANA: CENSUS TOPICS</vt:lpstr>
      <vt:lpstr>Background</vt:lpstr>
      <vt:lpstr>Objectives of the 2010 Census</vt:lpstr>
      <vt:lpstr>Selection of Census topics (core)</vt:lpstr>
      <vt:lpstr>Core topics cont’d</vt:lpstr>
      <vt:lpstr>Core topics cont’d</vt:lpstr>
      <vt:lpstr>Core topics cont’d</vt:lpstr>
      <vt:lpstr>Housing core topics</vt:lpstr>
      <vt:lpstr>Non core topics</vt:lpstr>
      <vt:lpstr>Difficulties in implementing some of the topics</vt:lpstr>
      <vt:lpstr>Other challenges</vt:lpstr>
      <vt:lpstr>Addressing the challenges</vt:lpstr>
      <vt:lpstr>Release of results/reports</vt:lpstr>
      <vt:lpstr> Preparation of Reports</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Council of State on the 2010 Population and Housing Census</dc:title>
  <dc:creator>Administrator</dc:creator>
  <cp:lastModifiedBy>Owner</cp:lastModifiedBy>
  <cp:revision>183</cp:revision>
  <dcterms:created xsi:type="dcterms:W3CDTF">2011-07-01T14:44:49Z</dcterms:created>
  <dcterms:modified xsi:type="dcterms:W3CDTF">2013-10-31T00:33:46Z</dcterms:modified>
</cp:coreProperties>
</file>