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561" r:id="rId2"/>
    <p:sldId id="562" r:id="rId3"/>
    <p:sldId id="585" r:id="rId4"/>
    <p:sldId id="563" r:id="rId5"/>
    <p:sldId id="564" r:id="rId6"/>
    <p:sldId id="565" r:id="rId7"/>
    <p:sldId id="566" r:id="rId8"/>
    <p:sldId id="567" r:id="rId9"/>
    <p:sldId id="568" r:id="rId10"/>
    <p:sldId id="569" r:id="rId11"/>
    <p:sldId id="570" r:id="rId12"/>
    <p:sldId id="571" r:id="rId13"/>
    <p:sldId id="572" r:id="rId14"/>
    <p:sldId id="573" r:id="rId15"/>
    <p:sldId id="574" r:id="rId16"/>
    <p:sldId id="575" r:id="rId17"/>
    <p:sldId id="576" r:id="rId18"/>
    <p:sldId id="577" r:id="rId19"/>
    <p:sldId id="578" r:id="rId20"/>
    <p:sldId id="586" r:id="rId21"/>
    <p:sldId id="579" r:id="rId22"/>
    <p:sldId id="580" r:id="rId23"/>
    <p:sldId id="582" r:id="rId24"/>
    <p:sldId id="583" r:id="rId25"/>
    <p:sldId id="584" r:id="rId26"/>
    <p:sldId id="587" r:id="rId27"/>
    <p:sldId id="589" r:id="rId28"/>
    <p:sldId id="590" r:id="rId29"/>
    <p:sldId id="606" r:id="rId30"/>
    <p:sldId id="591" r:id="rId31"/>
    <p:sldId id="588" r:id="rId32"/>
    <p:sldId id="607" r:id="rId33"/>
    <p:sldId id="592" r:id="rId34"/>
    <p:sldId id="593" r:id="rId35"/>
    <p:sldId id="594" r:id="rId36"/>
    <p:sldId id="597" r:id="rId37"/>
    <p:sldId id="600" r:id="rId38"/>
    <p:sldId id="599" r:id="rId39"/>
    <p:sldId id="598" r:id="rId40"/>
    <p:sldId id="595" r:id="rId41"/>
    <p:sldId id="602" r:id="rId4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EAE"/>
    <a:srgbClr val="A60E0E"/>
    <a:srgbClr val="00FF00"/>
    <a:srgbClr val="FF6600"/>
    <a:srgbClr val="FFAC9B"/>
    <a:srgbClr val="DDDDDD"/>
    <a:srgbClr val="FF4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99" autoAdjust="0"/>
    <p:restoredTop sz="97241" autoAdjust="0"/>
  </p:normalViewPr>
  <p:slideViewPr>
    <p:cSldViewPr>
      <p:cViewPr>
        <p:scale>
          <a:sx n="100" d="100"/>
          <a:sy n="100" d="100"/>
        </p:scale>
        <p:origin x="-186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4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0" rIns="92301" bIns="46150"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1" tIns="46150" rIns="92301" bIns="46150" rtlCol="0"/>
          <a:lstStyle>
            <a:lvl1pPr algn="r">
              <a:defRPr sz="1200"/>
            </a:lvl1pPr>
          </a:lstStyle>
          <a:p>
            <a:fld id="{80A46C96-777C-40E2-9030-17E9055E5BFB}" type="datetimeFigureOut">
              <a:rPr lang="en-US" smtClean="0"/>
              <a:pPr/>
              <a:t>6/7/2013</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1" tIns="46150" rIns="92301"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1" tIns="46150" rIns="92301" bIns="46150" rtlCol="0" anchor="b"/>
          <a:lstStyle>
            <a:lvl1pPr algn="r">
              <a:defRPr sz="1200"/>
            </a:lvl1pPr>
          </a:lstStyle>
          <a:p>
            <a:fld id="{4A164B35-DBBB-43A5-9FF0-5B70FB51E61A}" type="slidenum">
              <a:rPr lang="en-US" smtClean="0"/>
              <a:pPr/>
              <a:t>‹#›</a:t>
            </a:fld>
            <a:endParaRPr lang="en-US"/>
          </a:p>
        </p:txBody>
      </p:sp>
    </p:spTree>
    <p:extLst>
      <p:ext uri="{BB962C8B-B14F-4D97-AF65-F5344CB8AC3E}">
        <p14:creationId xmlns:p14="http://schemas.microsoft.com/office/powerpoint/2010/main" val="2383535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0" rIns="92301" bIns="46150"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1" tIns="46150" rIns="92301" bIns="46150" rtlCol="0"/>
          <a:lstStyle>
            <a:lvl1pPr algn="r">
              <a:defRPr sz="1200"/>
            </a:lvl1pPr>
          </a:lstStyle>
          <a:p>
            <a:fld id="{5DCDA350-A72A-4612-8FC6-9FD3379F3497}" type="datetimeFigureOut">
              <a:rPr lang="en-US" smtClean="0"/>
              <a:pPr/>
              <a:t>6/7/2013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1" tIns="46150" rIns="92301" bIns="46150"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1" tIns="46150" rIns="92301" bIns="461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1" tIns="46150" rIns="92301"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1" tIns="46150" rIns="92301" bIns="46150" rtlCol="0" anchor="b"/>
          <a:lstStyle>
            <a:lvl1pPr algn="r">
              <a:defRPr sz="1200"/>
            </a:lvl1pPr>
          </a:lstStyle>
          <a:p>
            <a:fld id="{8FE5C39F-4F80-4DCC-8452-9E575F91C187}" type="slidenum">
              <a:rPr lang="en-US" smtClean="0"/>
              <a:pPr/>
              <a:t>‹#›</a:t>
            </a:fld>
            <a:endParaRPr lang="en-US"/>
          </a:p>
        </p:txBody>
      </p:sp>
    </p:spTree>
    <p:extLst>
      <p:ext uri="{BB962C8B-B14F-4D97-AF65-F5344CB8AC3E}">
        <p14:creationId xmlns:p14="http://schemas.microsoft.com/office/powerpoint/2010/main" val="396390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 y="3886200"/>
            <a:ext cx="8839200" cy="2286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3"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4876800"/>
          </a:xfrm>
          <a:ln>
            <a:noFill/>
          </a:ln>
        </p:spPr>
        <p:style>
          <a:lnRef idx="2">
            <a:schemeClr val="accent2"/>
          </a:lnRef>
          <a:fillRef idx="1">
            <a:schemeClr val="lt1"/>
          </a:fillRef>
          <a:effectRef idx="0">
            <a:schemeClr val="accent2"/>
          </a:effectRef>
          <a:fontRef idx="none"/>
        </p:style>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04800" y="0"/>
            <a:ext cx="8839200" cy="1219200"/>
          </a:xfrm>
        </p:spPr>
        <p:txBody>
          <a:bodyPr/>
          <a:lstStyle/>
          <a:p>
            <a:r>
              <a:rPr lang="en-US" dirty="0" smtClean="0"/>
              <a:t>Click to edit Master title style</a:t>
            </a:r>
            <a:endParaRPr lang="en-US" dirty="0"/>
          </a:p>
        </p:txBody>
      </p:sp>
      <p:sp>
        <p:nvSpPr>
          <p:cNvPr id="11"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4876800"/>
          </a:xfrm>
          <a:ln>
            <a:noFill/>
          </a:ln>
        </p:spPr>
        <p:style>
          <a:lnRef idx="2">
            <a:schemeClr val="accent2"/>
          </a:lnRef>
          <a:fillRef idx="1">
            <a:schemeClr val="lt1"/>
          </a:fillRef>
          <a:effectRef idx="0">
            <a:schemeClr val="accent2"/>
          </a:effectRef>
          <a:fontRef idx="none"/>
        </p:style>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04800" y="0"/>
            <a:ext cx="8839200" cy="1219200"/>
          </a:xfrm>
        </p:spPr>
        <p:txBody>
          <a:bodyPr/>
          <a:lstStyle/>
          <a:p>
            <a:r>
              <a:rPr lang="en-US" dirty="0" smtClean="0"/>
              <a:t>Click to edit Master title style</a:t>
            </a:r>
            <a:endParaRPr lang="en-US" dirty="0"/>
          </a:p>
        </p:txBody>
      </p:sp>
      <p:sp>
        <p:nvSpPr>
          <p:cNvPr id="11"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4876800"/>
          </a:xfrm>
          <a:ln>
            <a:noFill/>
          </a:ln>
        </p:spPr>
        <p:style>
          <a:lnRef idx="2">
            <a:schemeClr val="accent2"/>
          </a:lnRef>
          <a:fillRef idx="1">
            <a:schemeClr val="lt1"/>
          </a:fillRef>
          <a:effectRef idx="0">
            <a:schemeClr val="accent2"/>
          </a:effectRef>
          <a:fontRef idx="none"/>
        </p:style>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52400" y="152400"/>
            <a:ext cx="8839200" cy="1066800"/>
          </a:xfrm>
        </p:spPr>
        <p:txBody>
          <a:bodyPr/>
          <a:lstStyle/>
          <a:p>
            <a:r>
              <a:rPr lang="en-US" dirty="0" smtClean="0"/>
              <a:t>Click to edit Master title style</a:t>
            </a:r>
            <a:endParaRPr lang="en-US" dirty="0"/>
          </a:p>
        </p:txBody>
      </p:sp>
      <p:sp>
        <p:nvSpPr>
          <p:cNvPr id="11"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535113"/>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174875"/>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lstStyle/>
          <a:p>
            <a:r>
              <a:rPr lang="en-US" dirty="0" smtClean="0"/>
              <a:t>Click to edit Master title style</a:t>
            </a:r>
            <a:endParaRPr lang="en-US" dirty="0"/>
          </a:p>
        </p:txBody>
      </p:sp>
      <p:sp>
        <p:nvSpPr>
          <p:cNvPr id="6" name="Rectangle 5"/>
          <p:cNvSpPr/>
          <p:nvPr userDrawn="1"/>
        </p:nvSpPr>
        <p:spPr>
          <a:xfrm>
            <a:off x="152400" y="1371600"/>
            <a:ext cx="8839200" cy="487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4876800"/>
          </a:xfrm>
          <a:ln>
            <a:noFill/>
          </a:ln>
        </p:spPr>
        <p:style>
          <a:lnRef idx="2">
            <a:schemeClr val="accent2"/>
          </a:lnRef>
          <a:fillRef idx="1">
            <a:schemeClr val="lt1"/>
          </a:fillRef>
          <a:effectRef idx="0">
            <a:schemeClr val="accent2"/>
          </a:effectRef>
          <a:fontRef idx="none"/>
        </p:style>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04800" y="0"/>
            <a:ext cx="8839200" cy="1219200"/>
          </a:xfrm>
        </p:spPr>
        <p:txBody>
          <a:bodyPr/>
          <a:lstStyle/>
          <a:p>
            <a:r>
              <a:rPr lang="en-US" dirty="0" smtClean="0"/>
              <a:t>Click to edit Master title style</a:t>
            </a:r>
            <a:endParaRPr lang="en-US" dirty="0"/>
          </a:p>
        </p:txBody>
      </p:sp>
      <p:sp>
        <p:nvSpPr>
          <p:cNvPr id="11"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4876800"/>
          </a:xfrm>
          <a:ln>
            <a:noFill/>
          </a:ln>
        </p:spPr>
        <p:style>
          <a:lnRef idx="2">
            <a:schemeClr val="accent2"/>
          </a:lnRef>
          <a:fillRef idx="1">
            <a:schemeClr val="lt1"/>
          </a:fillRef>
          <a:effectRef idx="0">
            <a:schemeClr val="accent2"/>
          </a:effectRef>
          <a:fontRef idx="none"/>
        </p:style>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04800" y="0"/>
            <a:ext cx="8839200" cy="1219200"/>
          </a:xfrm>
        </p:spPr>
        <p:txBody>
          <a:bodyPr/>
          <a:lstStyle/>
          <a:p>
            <a:r>
              <a:rPr lang="en-US" dirty="0" smtClean="0"/>
              <a:t>Click to edit Master title style</a:t>
            </a:r>
            <a:endParaRPr lang="en-US" dirty="0"/>
          </a:p>
        </p:txBody>
      </p:sp>
      <p:sp>
        <p:nvSpPr>
          <p:cNvPr id="11"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4876800"/>
          </a:xfrm>
          <a:ln>
            <a:noFill/>
          </a:ln>
        </p:spPr>
        <p:style>
          <a:lnRef idx="2">
            <a:schemeClr val="accent2"/>
          </a:lnRef>
          <a:fillRef idx="1">
            <a:schemeClr val="lt1"/>
          </a:fillRef>
          <a:effectRef idx="0">
            <a:schemeClr val="accent2"/>
          </a:effectRef>
          <a:fontRef idx="none"/>
        </p:style>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304800" y="0"/>
            <a:ext cx="8839200" cy="1219200"/>
          </a:xfrm>
        </p:spPr>
        <p:txBody>
          <a:bodyPr/>
          <a:lstStyle/>
          <a:p>
            <a:r>
              <a:rPr lang="en-US" dirty="0" smtClean="0"/>
              <a:t>Click to edit Master title style</a:t>
            </a:r>
            <a:endParaRPr lang="en-US" dirty="0"/>
          </a:p>
        </p:txBody>
      </p:sp>
      <p:sp>
        <p:nvSpPr>
          <p:cNvPr id="11" name="Text Placeholder 21"/>
          <p:cNvSpPr>
            <a:spLocks noGrp="1"/>
          </p:cNvSpPr>
          <p:nvPr>
            <p:ph type="body" sz="quarter" idx="10" hasCustomPrompt="1"/>
          </p:nvPr>
        </p:nvSpPr>
        <p:spPr>
          <a:xfrm>
            <a:off x="152400" y="6400800"/>
            <a:ext cx="8839200" cy="304800"/>
          </a:xfr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a:ln>
            <a:noFill/>
          </a:ln>
        </p:spPr>
        <p:txBody>
          <a:bodyPr tIns="91440" bIns="91440" anchor="ctr" anchorCtr="0">
            <a:noAutofit/>
          </a:bodyPr>
          <a:lstStyle>
            <a:lvl1pPr algn="ctr">
              <a:buNone/>
              <a:defRPr sz="2000">
                <a:solidFill>
                  <a:schemeClr val="bg1"/>
                </a:solidFill>
              </a:defRPr>
            </a:lvl1pPr>
            <a:lvl2pPr>
              <a:buNone/>
              <a:defRPr/>
            </a:lvl2pPr>
          </a:lstStyle>
          <a:p>
            <a:pPr lvl="0"/>
            <a:r>
              <a:rPr lang="en-US" dirty="0" smtClean="0"/>
              <a:t>Click to add footer</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52400" y="1371600"/>
            <a:ext cx="88392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 y="152400"/>
            <a:ext cx="8839200" cy="1066800"/>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0" scaled="1"/>
            <a:tileRect/>
          </a:gradFill>
        </p:spPr>
        <p:txBody>
          <a:bodyPr vert="horz" lIns="91440" tIns="182880" rIns="91440" bIns="18288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371600"/>
            <a:ext cx="8839200" cy="5334000"/>
          </a:xfrm>
          <a:prstGeom prst="rect">
            <a:avLst/>
          </a:prstGeom>
          <a:solidFill>
            <a:schemeClr val="bg1"/>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 id="2147483660" r:id="rId8"/>
    <p:sldLayoutId id="2147483661" r:id="rId9"/>
    <p:sldLayoutId id="2147483662" r:id="rId10"/>
    <p:sldLayoutId id="2147483663" r:id="rId11"/>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hsn.org/home/node/117" TargetMode="Externa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hyperlink" Target="http://www.ihsn.org/home/software/ddi-metadata-edito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unece.org/fileadmin/DAM/stats/publications/Managing.statistical.confidentiality.and.microdata.access.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hsn.org/home/node/118"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hsn.org/home/node/120"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8.png"/></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hsn.org/home/node/121"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0"/>
            <a:ext cx="8839200" cy="2590800"/>
          </a:xfrm>
        </p:spPr>
        <p:txBody>
          <a:bodyPr>
            <a:normAutofit fontScale="90000"/>
          </a:bodyPr>
          <a:lstStyle/>
          <a:p>
            <a:r>
              <a:rPr lang="en-GB" dirty="0" smtClean="0"/>
              <a:t>International </a:t>
            </a:r>
            <a:r>
              <a:rPr lang="en-GB" dirty="0"/>
              <a:t>Workshop on </a:t>
            </a:r>
            <a:r>
              <a:rPr lang="en-GB" dirty="0" smtClean="0"/>
              <a:t/>
            </a:r>
            <a:br>
              <a:rPr lang="en-GB" dirty="0" smtClean="0"/>
            </a:br>
            <a:r>
              <a:rPr lang="en-GB" dirty="0" smtClean="0"/>
              <a:t>Introduction </a:t>
            </a:r>
            <a:r>
              <a:rPr lang="en-GB" dirty="0"/>
              <a:t>to the DDI and </a:t>
            </a:r>
            <a:r>
              <a:rPr lang="en-GB" dirty="0" smtClean="0"/>
              <a:t/>
            </a:r>
            <a:br>
              <a:rPr lang="en-GB" dirty="0" smtClean="0"/>
            </a:br>
            <a:r>
              <a:rPr lang="en-GB" dirty="0" smtClean="0"/>
              <a:t>the </a:t>
            </a:r>
            <a:r>
              <a:rPr lang="en-GB" dirty="0"/>
              <a:t>IHSN </a:t>
            </a:r>
            <a:r>
              <a:rPr lang="en-GB" dirty="0" err="1"/>
              <a:t>Microdata</a:t>
            </a:r>
            <a:r>
              <a:rPr lang="en-GB" dirty="0"/>
              <a:t> Management Toolkit</a:t>
            </a:r>
            <a:endParaRPr lang="en-US" dirty="0"/>
          </a:p>
        </p:txBody>
      </p:sp>
      <p:sp>
        <p:nvSpPr>
          <p:cNvPr id="9" name="Text Placeholder 8"/>
          <p:cNvSpPr>
            <a:spLocks noGrp="1"/>
          </p:cNvSpPr>
          <p:nvPr>
            <p:ph type="body" sz="quarter" idx="10"/>
          </p:nvPr>
        </p:nvSpPr>
        <p:spPr>
          <a:xfrm>
            <a:off x="152400" y="5943600"/>
            <a:ext cx="8839200" cy="762000"/>
          </a:xfrm>
        </p:spPr>
        <p:txBody>
          <a:bodyPr/>
          <a:lstStyle/>
          <a:p>
            <a:r>
              <a:rPr lang="en-US" sz="2400" b="1" dirty="0" smtClean="0"/>
              <a:t>Beijing, 17-19 June 2013</a:t>
            </a:r>
            <a:endParaRPr lang="en-US" sz="2400" dirty="0"/>
          </a:p>
        </p:txBody>
      </p:sp>
      <p:pic>
        <p:nvPicPr>
          <p:cNvPr id="7170"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04775"/>
            <a:ext cx="4797782" cy="114300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UN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0506" y="4010025"/>
            <a:ext cx="10508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453219507"/>
              </p:ext>
            </p:extLst>
          </p:nvPr>
        </p:nvGraphicFramePr>
        <p:xfrm>
          <a:off x="2362200" y="4937760"/>
          <a:ext cx="2335391" cy="853440"/>
        </p:xfrm>
        <a:graphic>
          <a:graphicData uri="http://schemas.openxmlformats.org/drawingml/2006/table">
            <a:tbl>
              <a:tblPr>
                <a:tableStyleId>{5C22544A-7EE6-4342-B048-85BDC9FD1C3A}</a:tableStyleId>
              </a:tblPr>
              <a:tblGrid>
                <a:gridCol w="2335391"/>
              </a:tblGrid>
              <a:tr h="0">
                <a:tc>
                  <a:txBody>
                    <a:bodyPr/>
                    <a:lstStyle/>
                    <a:p>
                      <a:pPr marL="0" marR="0" algn="ctr">
                        <a:spcBef>
                          <a:spcPts val="0"/>
                        </a:spcBef>
                        <a:spcAft>
                          <a:spcPts val="0"/>
                        </a:spcAft>
                        <a:tabLst>
                          <a:tab pos="-457200" algn="l"/>
                          <a:tab pos="457200" algn="l"/>
                          <a:tab pos="914400" algn="l"/>
                          <a:tab pos="1371600" algn="l"/>
                        </a:tabLst>
                      </a:pPr>
                      <a:r>
                        <a:rPr lang="en-US" sz="1400" dirty="0" smtClean="0">
                          <a:effectLst/>
                        </a:rPr>
                        <a:t>UNITED NATIONS</a:t>
                      </a:r>
                    </a:p>
                    <a:p>
                      <a:pPr marL="0" marR="0" algn="ctr">
                        <a:spcBef>
                          <a:spcPts val="0"/>
                        </a:spcBef>
                        <a:spcAft>
                          <a:spcPts val="0"/>
                        </a:spcAft>
                        <a:tabLst>
                          <a:tab pos="-457200" algn="l"/>
                          <a:tab pos="457200" algn="l"/>
                          <a:tab pos="914400" algn="l"/>
                          <a:tab pos="1371600" algn="l"/>
                        </a:tabLst>
                      </a:pPr>
                      <a:r>
                        <a:rPr lang="en-US" sz="1400" dirty="0" smtClean="0">
                          <a:effectLst/>
                        </a:rPr>
                        <a:t>DEPARTMENT </a:t>
                      </a:r>
                      <a:r>
                        <a:rPr lang="en-US" sz="1400" dirty="0">
                          <a:effectLst/>
                        </a:rPr>
                        <a:t>OF ECONOMIC AND SOCIAL AFFAIRS</a:t>
                      </a:r>
                    </a:p>
                    <a:p>
                      <a:pPr marL="0" marR="0" algn="ctr">
                        <a:spcBef>
                          <a:spcPts val="0"/>
                        </a:spcBef>
                        <a:spcAft>
                          <a:spcPts val="0"/>
                        </a:spcAft>
                        <a:tabLst>
                          <a:tab pos="-457200" algn="l"/>
                          <a:tab pos="457200" algn="l"/>
                          <a:tab pos="914400" algn="l"/>
                          <a:tab pos="1371600" algn="l"/>
                        </a:tabLst>
                      </a:pPr>
                      <a:r>
                        <a:rPr lang="en-GB" sz="1400" dirty="0">
                          <a:effectLst/>
                        </a:rPr>
                        <a:t>STATISTICS DIVISION</a:t>
                      </a:r>
                      <a:endParaRPr lang="en-US" sz="1400" dirty="0">
                        <a:solidFill>
                          <a:srgbClr val="000000"/>
                        </a:solidFill>
                        <a:effectLst/>
                        <a:latin typeface="Times New Roman"/>
                        <a:ea typeface="Times New Roman"/>
                        <a:cs typeface="Tahoma"/>
                      </a:endParaRPr>
                    </a:p>
                  </a:txBody>
                  <a:tcPr marL="114300" marR="114300" marT="0" marB="0">
                    <a:noFill/>
                  </a:tcPr>
                </a:tc>
              </a:tr>
            </a:tbl>
          </a:graphicData>
        </a:graphic>
      </p:graphicFrame>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5" y="4114800"/>
            <a:ext cx="122568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3184145826"/>
              </p:ext>
            </p:extLst>
          </p:nvPr>
        </p:nvGraphicFramePr>
        <p:xfrm>
          <a:off x="4876800" y="4953000"/>
          <a:ext cx="2335391" cy="426720"/>
        </p:xfrm>
        <a:graphic>
          <a:graphicData uri="http://schemas.openxmlformats.org/drawingml/2006/table">
            <a:tbl>
              <a:tblPr>
                <a:tableStyleId>{5C22544A-7EE6-4342-B048-85BDC9FD1C3A}</a:tableStyleId>
              </a:tblPr>
              <a:tblGrid>
                <a:gridCol w="2335391"/>
              </a:tblGrid>
              <a:tr h="0">
                <a:tc>
                  <a:txBody>
                    <a:bodyPr/>
                    <a:lstStyle/>
                    <a:p>
                      <a:pPr marL="0" marR="0" algn="ctr">
                        <a:spcBef>
                          <a:spcPts val="0"/>
                        </a:spcBef>
                        <a:spcAft>
                          <a:spcPts val="0"/>
                        </a:spcAft>
                        <a:tabLst>
                          <a:tab pos="-457200" algn="l"/>
                          <a:tab pos="457200" algn="l"/>
                          <a:tab pos="914400" algn="l"/>
                          <a:tab pos="1371600" algn="l"/>
                        </a:tabLst>
                      </a:pPr>
                      <a:r>
                        <a:rPr lang="en-GB" sz="1400" kern="1200" dirty="0" smtClean="0">
                          <a:solidFill>
                            <a:schemeClr val="dk1"/>
                          </a:solidFill>
                          <a:effectLst/>
                          <a:latin typeface="+mn-lt"/>
                          <a:ea typeface="+mn-ea"/>
                          <a:cs typeface="+mn-cs"/>
                        </a:rPr>
                        <a:t>NATIONAL BUREAU OF STATISTICS OF CHINA</a:t>
                      </a:r>
                      <a:endParaRPr lang="en-US" sz="1400" dirty="0">
                        <a:solidFill>
                          <a:srgbClr val="000000"/>
                        </a:solidFill>
                        <a:effectLst/>
                        <a:latin typeface="Times New Roman"/>
                        <a:ea typeface="Times New Roman"/>
                        <a:cs typeface="Tahoma"/>
                      </a:endParaRPr>
                    </a:p>
                  </a:txBody>
                  <a:tcPr marL="114300" marR="114300" marT="0" marB="0">
                    <a:noFill/>
                  </a:tcPr>
                </a:tc>
              </a:tr>
            </a:tbl>
          </a:graphicData>
        </a:graphic>
      </p:graphicFrame>
      <p:sp>
        <p:nvSpPr>
          <p:cNvPr id="10" name="Rectangle 9"/>
          <p:cNvSpPr/>
          <p:nvPr/>
        </p:nvSpPr>
        <p:spPr>
          <a:xfrm>
            <a:off x="5257800" y="4029075"/>
            <a:ext cx="14478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normAutofit/>
          </a:bodyPr>
          <a:lstStyle/>
          <a:p>
            <a:pPr marL="0" indent="0">
              <a:buFontTx/>
              <a:buNone/>
              <a:defRPr/>
            </a:pPr>
            <a:r>
              <a:rPr lang="en-US" sz="2000" i="1" dirty="0"/>
              <a:t>“The </a:t>
            </a:r>
            <a:r>
              <a:rPr lang="en-US" sz="2000" i="1" dirty="0">
                <a:solidFill>
                  <a:srgbClr val="FF0000"/>
                </a:solidFill>
              </a:rPr>
              <a:t>National Statistics Office (NSO)</a:t>
            </a:r>
            <a:r>
              <a:rPr lang="en-US" sz="2000" i="1" dirty="0"/>
              <a:t> of </a:t>
            </a:r>
            <a:r>
              <a:rPr lang="en-US" sz="2000" i="1" dirty="0" err="1">
                <a:solidFill>
                  <a:srgbClr val="FF0000"/>
                </a:solidFill>
              </a:rPr>
              <a:t>Popstan</a:t>
            </a:r>
            <a:r>
              <a:rPr lang="en-US" sz="2000" i="1" dirty="0">
                <a:solidFill>
                  <a:srgbClr val="FF0000"/>
                </a:solidFill>
              </a:rPr>
              <a:t> </a:t>
            </a:r>
            <a:r>
              <a:rPr lang="en-US" sz="2000" i="1" dirty="0"/>
              <a:t>conducted the </a:t>
            </a:r>
            <a:r>
              <a:rPr lang="en-US" sz="2000" i="1" dirty="0">
                <a:solidFill>
                  <a:srgbClr val="FF0000"/>
                </a:solidFill>
              </a:rPr>
              <a:t>Multiple Indicators Cluster Survey (MICS)</a:t>
            </a:r>
            <a:r>
              <a:rPr lang="en-US" sz="2000" i="1" dirty="0"/>
              <a:t> with the </a:t>
            </a:r>
            <a:r>
              <a:rPr lang="en-US" sz="2000" i="1" dirty="0">
                <a:solidFill>
                  <a:srgbClr val="FF0000"/>
                </a:solidFill>
              </a:rPr>
              <a:t>financial support of UNICEF</a:t>
            </a:r>
            <a:r>
              <a:rPr lang="en-US" sz="2000" i="1" dirty="0"/>
              <a:t>. </a:t>
            </a:r>
            <a:r>
              <a:rPr lang="en-US" sz="2000" i="1" dirty="0">
                <a:solidFill>
                  <a:srgbClr val="FF0000"/>
                </a:solidFill>
              </a:rPr>
              <a:t>5,000 households</a:t>
            </a:r>
            <a:r>
              <a:rPr lang="en-US" sz="2000" i="1" dirty="0"/>
              <a:t>, representing the </a:t>
            </a:r>
            <a:r>
              <a:rPr lang="en-US" sz="2000" i="1" dirty="0">
                <a:solidFill>
                  <a:srgbClr val="FF0000"/>
                </a:solidFill>
              </a:rPr>
              <a:t>overall population </a:t>
            </a:r>
            <a:r>
              <a:rPr lang="en-US" sz="2000" i="1" dirty="0"/>
              <a:t>of the country, were </a:t>
            </a:r>
            <a:r>
              <a:rPr lang="en-US" sz="2000" i="1" dirty="0">
                <a:solidFill>
                  <a:srgbClr val="FF0000"/>
                </a:solidFill>
              </a:rPr>
              <a:t>randomly selected </a:t>
            </a:r>
            <a:r>
              <a:rPr lang="en-US" sz="2000" i="1" dirty="0"/>
              <a:t>to participate in the survey, following a </a:t>
            </a:r>
            <a:r>
              <a:rPr lang="en-US" sz="2000" i="1" dirty="0">
                <a:solidFill>
                  <a:srgbClr val="FF0000"/>
                </a:solidFill>
              </a:rPr>
              <a:t>two-stage stratified sampling </a:t>
            </a:r>
            <a:r>
              <a:rPr lang="en-US" sz="2000" i="1" dirty="0"/>
              <a:t>methodology. </a:t>
            </a:r>
            <a:r>
              <a:rPr lang="en-US" sz="2000" i="1" dirty="0">
                <a:solidFill>
                  <a:srgbClr val="FF0000"/>
                </a:solidFill>
              </a:rPr>
              <a:t>4,900 of these households provided information</a:t>
            </a:r>
            <a:r>
              <a:rPr lang="en-US" sz="2000" i="1" dirty="0"/>
              <a:t>.”  </a:t>
            </a:r>
            <a:endParaRPr lang="en-US" sz="2000" i="1" dirty="0" smtClean="0"/>
          </a:p>
          <a:p>
            <a:pPr marL="0" indent="0">
              <a:buFontTx/>
              <a:buNone/>
              <a:defRPr/>
            </a:pPr>
            <a:endParaRPr lang="en-US" sz="1000" i="1" dirty="0"/>
          </a:p>
          <a:p>
            <a:pPr marL="0" indent="0">
              <a:buFontTx/>
              <a:buNone/>
              <a:defRPr/>
            </a:pPr>
            <a:r>
              <a:rPr lang="en-US" sz="2000" dirty="0" smtClean="0"/>
              <a:t>In XML/DDI </a:t>
            </a:r>
            <a:r>
              <a:rPr lang="en-US" sz="2000" dirty="0"/>
              <a:t>this </a:t>
            </a:r>
            <a:r>
              <a:rPr lang="en-US" sz="2000" dirty="0" smtClean="0"/>
              <a:t>would </a:t>
            </a:r>
            <a:r>
              <a:rPr lang="en-US" sz="2000" dirty="0"/>
              <a:t>look like this</a:t>
            </a:r>
            <a:r>
              <a:rPr lang="en-US" sz="2000" dirty="0" smtClean="0"/>
              <a:t>:</a:t>
            </a:r>
          </a:p>
          <a:p>
            <a:pPr marL="0" indent="0">
              <a:buFontTx/>
              <a:buNone/>
              <a:defRPr/>
            </a:pPr>
            <a:endParaRPr lang="en-US" sz="800" dirty="0"/>
          </a:p>
          <a:p>
            <a:pPr lvl="1">
              <a:buFontTx/>
              <a:buNone/>
              <a:defRPr/>
            </a:pPr>
            <a:r>
              <a:rPr lang="en-US" sz="2000" dirty="0" smtClean="0">
                <a:solidFill>
                  <a:srgbClr val="2E6B70"/>
                </a:solidFill>
              </a:rPr>
              <a:t>&lt;</a:t>
            </a:r>
            <a:r>
              <a:rPr lang="en-US" sz="2000" dirty="0" err="1">
                <a:solidFill>
                  <a:srgbClr val="2E6B70"/>
                </a:solidFill>
              </a:rPr>
              <a:t>titl</a:t>
            </a:r>
            <a:r>
              <a:rPr lang="en-US" sz="2000" dirty="0">
                <a:solidFill>
                  <a:srgbClr val="2E6B70"/>
                </a:solidFill>
              </a:rPr>
              <a:t>&gt; </a:t>
            </a:r>
            <a:r>
              <a:rPr lang="en-US" sz="2000" b="1" dirty="0">
                <a:solidFill>
                  <a:srgbClr val="2E6B70"/>
                </a:solidFill>
              </a:rPr>
              <a:t>Multiple Indicator Cluster Survey 2005 </a:t>
            </a:r>
            <a:r>
              <a:rPr lang="en-US" sz="2000" dirty="0">
                <a:solidFill>
                  <a:srgbClr val="2E6B70"/>
                </a:solidFill>
              </a:rPr>
              <a:t>&lt;/</a:t>
            </a:r>
            <a:r>
              <a:rPr lang="en-US" sz="2000" dirty="0" err="1">
                <a:solidFill>
                  <a:srgbClr val="2E6B70"/>
                </a:solidFill>
              </a:rPr>
              <a:t>titl</a:t>
            </a:r>
            <a:r>
              <a:rPr lang="en-US" sz="2000" dirty="0">
                <a:solidFill>
                  <a:srgbClr val="2E6B70"/>
                </a:solidFill>
              </a:rPr>
              <a:t>&gt;</a:t>
            </a:r>
          </a:p>
          <a:p>
            <a:pPr lvl="1">
              <a:buFontTx/>
              <a:buNone/>
              <a:defRPr/>
            </a:pPr>
            <a:r>
              <a:rPr lang="en-US" sz="2000" dirty="0">
                <a:solidFill>
                  <a:srgbClr val="2E6B70"/>
                </a:solidFill>
              </a:rPr>
              <a:t>&lt;</a:t>
            </a:r>
            <a:r>
              <a:rPr lang="en-US" sz="2000" dirty="0" err="1">
                <a:solidFill>
                  <a:srgbClr val="2E6B70"/>
                </a:solidFill>
              </a:rPr>
              <a:t>altTitl</a:t>
            </a:r>
            <a:r>
              <a:rPr lang="en-US" sz="2000" dirty="0">
                <a:solidFill>
                  <a:srgbClr val="2E6B70"/>
                </a:solidFill>
              </a:rPr>
              <a:t>&gt; </a:t>
            </a:r>
            <a:r>
              <a:rPr lang="en-US" sz="2000" b="1" dirty="0">
                <a:solidFill>
                  <a:srgbClr val="2E6B70"/>
                </a:solidFill>
              </a:rPr>
              <a:t>MICS  2005</a:t>
            </a:r>
            <a:r>
              <a:rPr lang="en-US" sz="2000" dirty="0">
                <a:solidFill>
                  <a:srgbClr val="2E6B70"/>
                </a:solidFill>
              </a:rPr>
              <a:t>&lt;/</a:t>
            </a:r>
            <a:r>
              <a:rPr lang="en-US" sz="2000" dirty="0" err="1">
                <a:solidFill>
                  <a:srgbClr val="2E6B70"/>
                </a:solidFill>
              </a:rPr>
              <a:t>altTitl</a:t>
            </a:r>
            <a:r>
              <a:rPr lang="en-US" sz="2000" dirty="0">
                <a:solidFill>
                  <a:srgbClr val="2E6B70"/>
                </a:solidFill>
              </a:rPr>
              <a:t>&gt;</a:t>
            </a:r>
          </a:p>
          <a:p>
            <a:pPr lvl="1">
              <a:buFontTx/>
              <a:buNone/>
              <a:defRPr/>
            </a:pPr>
            <a:r>
              <a:rPr lang="en-US" sz="2000" dirty="0">
                <a:solidFill>
                  <a:srgbClr val="2E6B70"/>
                </a:solidFill>
              </a:rPr>
              <a:t>&lt;</a:t>
            </a:r>
            <a:r>
              <a:rPr lang="en-US" sz="2000" dirty="0" err="1">
                <a:solidFill>
                  <a:srgbClr val="2E6B70"/>
                </a:solidFill>
              </a:rPr>
              <a:t>AuthEnty</a:t>
            </a:r>
            <a:r>
              <a:rPr lang="en-US" sz="2000" dirty="0">
                <a:solidFill>
                  <a:srgbClr val="2E6B70"/>
                </a:solidFill>
              </a:rPr>
              <a:t>&gt; </a:t>
            </a:r>
            <a:r>
              <a:rPr lang="en-US" sz="2000" b="1" dirty="0">
                <a:solidFill>
                  <a:srgbClr val="2E6B70"/>
                </a:solidFill>
              </a:rPr>
              <a:t>National Statistics Office (NSO) </a:t>
            </a:r>
            <a:r>
              <a:rPr lang="en-US" sz="2000" dirty="0">
                <a:solidFill>
                  <a:srgbClr val="2E6B70"/>
                </a:solidFill>
              </a:rPr>
              <a:t>&lt;/</a:t>
            </a:r>
            <a:r>
              <a:rPr lang="en-US" sz="2000" dirty="0" err="1">
                <a:solidFill>
                  <a:srgbClr val="2E6B70"/>
                </a:solidFill>
              </a:rPr>
              <a:t>AuthEnty</a:t>
            </a:r>
            <a:r>
              <a:rPr lang="en-US" sz="2000" dirty="0">
                <a:solidFill>
                  <a:srgbClr val="2E6B70"/>
                </a:solidFill>
              </a:rPr>
              <a:t>&gt;</a:t>
            </a:r>
          </a:p>
          <a:p>
            <a:pPr lvl="1">
              <a:buFontTx/>
              <a:buNone/>
              <a:defRPr/>
            </a:pPr>
            <a:r>
              <a:rPr lang="en-US" sz="2000" dirty="0">
                <a:solidFill>
                  <a:srgbClr val="2E6B70"/>
                </a:solidFill>
              </a:rPr>
              <a:t>&lt;</a:t>
            </a:r>
            <a:r>
              <a:rPr lang="en-US" sz="2000" dirty="0" err="1">
                <a:solidFill>
                  <a:srgbClr val="2E6B70"/>
                </a:solidFill>
              </a:rPr>
              <a:t>fundAg</a:t>
            </a:r>
            <a:r>
              <a:rPr lang="en-US" sz="2000" dirty="0">
                <a:solidFill>
                  <a:srgbClr val="2E6B70"/>
                </a:solidFill>
              </a:rPr>
              <a:t> </a:t>
            </a:r>
            <a:r>
              <a:rPr lang="en-US" sz="2000" dirty="0" err="1">
                <a:solidFill>
                  <a:srgbClr val="2E6B70"/>
                </a:solidFill>
              </a:rPr>
              <a:t>abbr</a:t>
            </a:r>
            <a:r>
              <a:rPr lang="en-US" sz="2000" dirty="0">
                <a:solidFill>
                  <a:srgbClr val="2E6B70"/>
                </a:solidFill>
              </a:rPr>
              <a:t>= "</a:t>
            </a:r>
            <a:r>
              <a:rPr lang="en-US" sz="2000" b="1" dirty="0">
                <a:solidFill>
                  <a:srgbClr val="2E6B70"/>
                </a:solidFill>
              </a:rPr>
              <a:t>UNICEF"&gt;United Nations Children Fund </a:t>
            </a:r>
            <a:r>
              <a:rPr lang="en-US" sz="2000" dirty="0">
                <a:solidFill>
                  <a:srgbClr val="2E6B70"/>
                </a:solidFill>
              </a:rPr>
              <a:t>&lt;/</a:t>
            </a:r>
            <a:r>
              <a:rPr lang="en-US" sz="2000" dirty="0" err="1">
                <a:solidFill>
                  <a:srgbClr val="2E6B70"/>
                </a:solidFill>
              </a:rPr>
              <a:t>fundAg</a:t>
            </a:r>
            <a:r>
              <a:rPr lang="en-US" sz="2000" dirty="0">
                <a:solidFill>
                  <a:srgbClr val="2E6B70"/>
                </a:solidFill>
              </a:rPr>
              <a:t>&gt;</a:t>
            </a:r>
          </a:p>
          <a:p>
            <a:pPr lvl="1">
              <a:buFontTx/>
              <a:buNone/>
              <a:defRPr/>
            </a:pPr>
            <a:r>
              <a:rPr lang="en-US" sz="2000" dirty="0">
                <a:solidFill>
                  <a:srgbClr val="2E6B70"/>
                </a:solidFill>
              </a:rPr>
              <a:t>&lt;nation&gt; </a:t>
            </a:r>
            <a:r>
              <a:rPr lang="en-US" sz="2000" b="1" dirty="0" err="1">
                <a:solidFill>
                  <a:srgbClr val="2E6B70"/>
                </a:solidFill>
              </a:rPr>
              <a:t>Popstan</a:t>
            </a:r>
            <a:r>
              <a:rPr lang="en-US" sz="2000" b="1" dirty="0">
                <a:solidFill>
                  <a:srgbClr val="2E6B70"/>
                </a:solidFill>
              </a:rPr>
              <a:t> </a:t>
            </a:r>
            <a:r>
              <a:rPr lang="en-US" sz="2000" dirty="0">
                <a:solidFill>
                  <a:srgbClr val="2E6B70"/>
                </a:solidFill>
              </a:rPr>
              <a:t>&lt;/nation&gt;</a:t>
            </a:r>
          </a:p>
          <a:p>
            <a:pPr lvl="1">
              <a:buFontTx/>
              <a:buNone/>
              <a:defRPr/>
            </a:pPr>
            <a:r>
              <a:rPr lang="en-US" sz="2000" dirty="0">
                <a:solidFill>
                  <a:srgbClr val="2E6B70"/>
                </a:solidFill>
              </a:rPr>
              <a:t>&lt;</a:t>
            </a:r>
            <a:r>
              <a:rPr lang="en-US" sz="2000" dirty="0" err="1">
                <a:solidFill>
                  <a:srgbClr val="2E6B70"/>
                </a:solidFill>
              </a:rPr>
              <a:t>geogCover</a:t>
            </a:r>
            <a:r>
              <a:rPr lang="en-US" sz="2000" dirty="0">
                <a:solidFill>
                  <a:srgbClr val="2E6B70"/>
                </a:solidFill>
              </a:rPr>
              <a:t>&gt; </a:t>
            </a:r>
            <a:r>
              <a:rPr lang="en-US" sz="2000" b="1" dirty="0">
                <a:solidFill>
                  <a:srgbClr val="2E6B70"/>
                </a:solidFill>
              </a:rPr>
              <a:t>National </a:t>
            </a:r>
            <a:r>
              <a:rPr lang="en-US" sz="2000" dirty="0">
                <a:solidFill>
                  <a:srgbClr val="2E6B70"/>
                </a:solidFill>
              </a:rPr>
              <a:t>&lt;/</a:t>
            </a:r>
            <a:r>
              <a:rPr lang="en-US" sz="2000" dirty="0" err="1">
                <a:solidFill>
                  <a:srgbClr val="2E6B70"/>
                </a:solidFill>
              </a:rPr>
              <a:t>geogCover</a:t>
            </a:r>
            <a:r>
              <a:rPr lang="en-US" sz="2000" dirty="0">
                <a:solidFill>
                  <a:srgbClr val="2E6B70"/>
                </a:solidFill>
              </a:rPr>
              <a:t>&gt;</a:t>
            </a:r>
          </a:p>
          <a:p>
            <a:pPr lvl="1">
              <a:buFontTx/>
              <a:buNone/>
              <a:defRPr/>
            </a:pPr>
            <a:r>
              <a:rPr lang="en-US" sz="2000" dirty="0">
                <a:solidFill>
                  <a:srgbClr val="2E6B70"/>
                </a:solidFill>
              </a:rPr>
              <a:t>&lt;</a:t>
            </a:r>
            <a:r>
              <a:rPr lang="en-US" sz="2000" dirty="0" err="1">
                <a:solidFill>
                  <a:srgbClr val="2E6B70"/>
                </a:solidFill>
              </a:rPr>
              <a:t>sampProc</a:t>
            </a:r>
            <a:r>
              <a:rPr lang="en-US" sz="2000" dirty="0">
                <a:solidFill>
                  <a:srgbClr val="2E6B70"/>
                </a:solidFill>
              </a:rPr>
              <a:t>&gt; </a:t>
            </a:r>
            <a:r>
              <a:rPr lang="en-US" sz="2000" b="1" dirty="0">
                <a:solidFill>
                  <a:srgbClr val="2E6B70"/>
                </a:solidFill>
              </a:rPr>
              <a:t>5,000 households, stratified two stages </a:t>
            </a:r>
            <a:r>
              <a:rPr lang="en-US" sz="2000" dirty="0">
                <a:solidFill>
                  <a:srgbClr val="2E6B70"/>
                </a:solidFill>
              </a:rPr>
              <a:t>&lt;/</a:t>
            </a:r>
            <a:r>
              <a:rPr lang="en-US" sz="2000" dirty="0" err="1">
                <a:solidFill>
                  <a:srgbClr val="2E6B70"/>
                </a:solidFill>
              </a:rPr>
              <a:t>sampProc</a:t>
            </a:r>
            <a:r>
              <a:rPr lang="en-US" sz="2000" dirty="0">
                <a:solidFill>
                  <a:srgbClr val="2E6B70"/>
                </a:solidFill>
              </a:rPr>
              <a:t>&gt;</a:t>
            </a:r>
          </a:p>
          <a:p>
            <a:pPr lvl="1">
              <a:buFontTx/>
              <a:buNone/>
              <a:defRPr/>
            </a:pPr>
            <a:r>
              <a:rPr lang="en-US" sz="2000" dirty="0">
                <a:solidFill>
                  <a:srgbClr val="2E6B70"/>
                </a:solidFill>
              </a:rPr>
              <a:t>&lt;</a:t>
            </a:r>
            <a:r>
              <a:rPr lang="en-US" sz="2000" dirty="0" err="1">
                <a:solidFill>
                  <a:srgbClr val="2E6B70"/>
                </a:solidFill>
              </a:rPr>
              <a:t>respRate</a:t>
            </a:r>
            <a:r>
              <a:rPr lang="en-US" sz="2000" dirty="0">
                <a:solidFill>
                  <a:srgbClr val="2E6B70"/>
                </a:solidFill>
              </a:rPr>
              <a:t>&gt; </a:t>
            </a:r>
            <a:r>
              <a:rPr lang="en-US" sz="2000" b="1" dirty="0">
                <a:solidFill>
                  <a:srgbClr val="2E6B70"/>
                </a:solidFill>
              </a:rPr>
              <a:t>98 percent </a:t>
            </a:r>
            <a:r>
              <a:rPr lang="en-US" sz="2000" dirty="0">
                <a:solidFill>
                  <a:srgbClr val="2E6B70"/>
                </a:solidFill>
              </a:rPr>
              <a:t>&lt;/</a:t>
            </a:r>
            <a:r>
              <a:rPr lang="en-US" sz="2000" dirty="0" err="1">
                <a:solidFill>
                  <a:srgbClr val="2E6B70"/>
                </a:solidFill>
              </a:rPr>
              <a:t>respRate</a:t>
            </a:r>
            <a:r>
              <a:rPr lang="en-US" sz="2000" dirty="0">
                <a:solidFill>
                  <a:srgbClr val="2E6B70"/>
                </a:solidFill>
              </a:rPr>
              <a:t>&gt;</a:t>
            </a:r>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smtClean="0"/>
              <a:t>DDI and XML - An </a:t>
            </a:r>
            <a:r>
              <a:rPr lang="en-US" dirty="0"/>
              <a:t>example</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10</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839200" cy="4724400"/>
          </a:xfrm>
        </p:spPr>
        <p:txBody>
          <a:bodyPr/>
          <a:lstStyle/>
          <a:p>
            <a:r>
              <a:rPr lang="en-US" dirty="0"/>
              <a:t>Can be </a:t>
            </a:r>
            <a:r>
              <a:rPr lang="en-US" dirty="0">
                <a:solidFill>
                  <a:srgbClr val="FF0000"/>
                </a:solidFill>
              </a:rPr>
              <a:t>transformed</a:t>
            </a:r>
            <a:r>
              <a:rPr lang="en-US" dirty="0"/>
              <a:t> into many kinds of outputs:</a:t>
            </a:r>
          </a:p>
          <a:p>
            <a:pPr lvl="1"/>
            <a:r>
              <a:rPr lang="en-US" dirty="0"/>
              <a:t>Databases, HTML, PDF, </a:t>
            </a:r>
            <a:r>
              <a:rPr lang="en-US" dirty="0" smtClean="0"/>
              <a:t>on-line catalogs, others</a:t>
            </a:r>
            <a:endParaRPr lang="en-US" dirty="0"/>
          </a:p>
          <a:p>
            <a:r>
              <a:rPr lang="en-US" dirty="0">
                <a:solidFill>
                  <a:srgbClr val="FF0000"/>
                </a:solidFill>
              </a:rPr>
              <a:t>Plain text</a:t>
            </a:r>
            <a:r>
              <a:rPr lang="en-US" dirty="0"/>
              <a:t> files. N</a:t>
            </a:r>
            <a:r>
              <a:rPr lang="en-US" dirty="0">
                <a:sym typeface="Wingdings" pitchFamily="2" charset="2"/>
              </a:rPr>
              <a:t>ot specific to any operating system or application</a:t>
            </a:r>
          </a:p>
          <a:p>
            <a:r>
              <a:rPr lang="en-US" dirty="0">
                <a:solidFill>
                  <a:srgbClr val="FF0000"/>
                </a:solidFill>
                <a:sym typeface="Wingdings" pitchFamily="2" charset="2"/>
              </a:rPr>
              <a:t>Easy to generate</a:t>
            </a:r>
            <a:r>
              <a:rPr lang="en-US" dirty="0">
                <a:sym typeface="Wingdings" pitchFamily="2" charset="2"/>
              </a:rPr>
              <a:t> using specialized tools such as the IHSN Metadata Editor</a:t>
            </a:r>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Advantage of </a:t>
            </a:r>
            <a:r>
              <a:rPr lang="en-US" dirty="0" smtClean="0"/>
              <a:t>XML</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11</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839200" cy="5181600"/>
          </a:xfrm>
        </p:spPr>
        <p:txBody>
          <a:bodyPr>
            <a:normAutofit fontScale="85000" lnSpcReduction="20000"/>
          </a:bodyPr>
          <a:lstStyle/>
          <a:p>
            <a:pPr>
              <a:buFontTx/>
              <a:buNone/>
            </a:pPr>
            <a:r>
              <a:rPr lang="en-US" sz="4000" dirty="0"/>
              <a:t>The DDI elements are organized in five sections:</a:t>
            </a:r>
          </a:p>
          <a:p>
            <a:pPr marL="514350" indent="-514350">
              <a:buFont typeface="+mj-lt"/>
              <a:buAutoNum type="arabicPeriod"/>
            </a:pPr>
            <a:r>
              <a:rPr lang="en-US" dirty="0" smtClean="0">
                <a:solidFill>
                  <a:srgbClr val="FF0000"/>
                </a:solidFill>
              </a:rPr>
              <a:t>Document </a:t>
            </a:r>
            <a:r>
              <a:rPr lang="en-US" dirty="0">
                <a:solidFill>
                  <a:srgbClr val="FF0000"/>
                </a:solidFill>
              </a:rPr>
              <a:t>Description</a:t>
            </a:r>
            <a:r>
              <a:rPr lang="en-US" dirty="0"/>
              <a:t>.  Used to document the documentation process (“metadata on metadata”). </a:t>
            </a:r>
          </a:p>
          <a:p>
            <a:pPr marL="514350" indent="-514350">
              <a:buFont typeface="+mj-lt"/>
              <a:buAutoNum type="arabicPeriod"/>
            </a:pPr>
            <a:r>
              <a:rPr lang="en-US" dirty="0" smtClean="0">
                <a:solidFill>
                  <a:srgbClr val="FF0000"/>
                </a:solidFill>
              </a:rPr>
              <a:t>Study </a:t>
            </a:r>
            <a:r>
              <a:rPr lang="en-US" dirty="0">
                <a:solidFill>
                  <a:srgbClr val="FF0000"/>
                </a:solidFill>
              </a:rPr>
              <a:t>Description</a:t>
            </a:r>
            <a:r>
              <a:rPr lang="en-US" dirty="0"/>
              <a:t>. Information about the </a:t>
            </a:r>
            <a:r>
              <a:rPr lang="en-US" dirty="0" smtClean="0"/>
              <a:t>survey such as title</a:t>
            </a:r>
            <a:r>
              <a:rPr lang="en-US" dirty="0"/>
              <a:t>, </a:t>
            </a:r>
            <a:r>
              <a:rPr lang="en-US" dirty="0" smtClean="0"/>
              <a:t>dates/method </a:t>
            </a:r>
            <a:r>
              <a:rPr lang="en-US" dirty="0"/>
              <a:t>of data collection, </a:t>
            </a:r>
            <a:r>
              <a:rPr lang="en-US" dirty="0" smtClean="0"/>
              <a:t>sampling, funding, etc</a:t>
            </a:r>
            <a:r>
              <a:rPr lang="en-US" dirty="0"/>
              <a:t>.</a:t>
            </a:r>
          </a:p>
          <a:p>
            <a:pPr marL="514350" indent="-514350">
              <a:buFont typeface="+mj-lt"/>
              <a:buAutoNum type="arabicPeriod"/>
            </a:pPr>
            <a:r>
              <a:rPr lang="en-US" dirty="0" smtClean="0">
                <a:solidFill>
                  <a:srgbClr val="FF0000"/>
                </a:solidFill>
              </a:rPr>
              <a:t>Data </a:t>
            </a:r>
            <a:r>
              <a:rPr lang="en-US" dirty="0">
                <a:solidFill>
                  <a:srgbClr val="FF0000"/>
                </a:solidFill>
              </a:rPr>
              <a:t>File Description</a:t>
            </a:r>
            <a:r>
              <a:rPr lang="en-US" dirty="0"/>
              <a:t>. Content, producer, version, etc.</a:t>
            </a:r>
          </a:p>
          <a:p>
            <a:pPr marL="514350" indent="-514350">
              <a:buFont typeface="+mj-lt"/>
              <a:buAutoNum type="arabicPeriod"/>
            </a:pPr>
            <a:r>
              <a:rPr lang="en-US" dirty="0" smtClean="0">
                <a:solidFill>
                  <a:srgbClr val="FF0000"/>
                </a:solidFill>
              </a:rPr>
              <a:t>Variable </a:t>
            </a:r>
            <a:r>
              <a:rPr lang="en-US" dirty="0">
                <a:solidFill>
                  <a:srgbClr val="FF0000"/>
                </a:solidFill>
              </a:rPr>
              <a:t>Description</a:t>
            </a:r>
            <a:r>
              <a:rPr lang="en-US" dirty="0"/>
              <a:t>. </a:t>
            </a:r>
            <a:r>
              <a:rPr lang="en-US" dirty="0" smtClean="0"/>
              <a:t>Literal question, </a:t>
            </a:r>
            <a:r>
              <a:rPr lang="en-US" dirty="0"/>
              <a:t>universe, </a:t>
            </a:r>
            <a:r>
              <a:rPr lang="en-US" dirty="0" smtClean="0"/>
              <a:t>labels, </a:t>
            </a:r>
            <a:r>
              <a:rPr lang="en-US" dirty="0"/>
              <a:t>derivation and imputation methods, </a:t>
            </a:r>
            <a:r>
              <a:rPr lang="en-US" dirty="0" smtClean="0"/>
              <a:t>etc.</a:t>
            </a:r>
            <a:endParaRPr lang="en-US" dirty="0"/>
          </a:p>
          <a:p>
            <a:pPr marL="514350" indent="-514350">
              <a:buFont typeface="+mj-lt"/>
              <a:buAutoNum type="arabicPeriod"/>
            </a:pPr>
            <a:r>
              <a:rPr lang="en-US" dirty="0" smtClean="0">
                <a:solidFill>
                  <a:srgbClr val="FF0000"/>
                </a:solidFill>
              </a:rPr>
              <a:t>Other </a:t>
            </a:r>
            <a:r>
              <a:rPr lang="en-US" dirty="0">
                <a:solidFill>
                  <a:srgbClr val="FF0000"/>
                </a:solidFill>
              </a:rPr>
              <a:t>Material</a:t>
            </a:r>
            <a:r>
              <a:rPr lang="en-US" dirty="0"/>
              <a:t>. </a:t>
            </a:r>
            <a:r>
              <a:rPr lang="en-US" dirty="0" smtClean="0"/>
              <a:t>Description </a:t>
            </a:r>
            <a:r>
              <a:rPr lang="en-US" dirty="0"/>
              <a:t>of materials related to the study such as questionnaires, coding information, </a:t>
            </a:r>
            <a:r>
              <a:rPr lang="en-US" dirty="0" smtClean="0"/>
              <a:t>reports</a:t>
            </a:r>
            <a:r>
              <a:rPr lang="en-US" dirty="0"/>
              <a:t>, interviewer's manuals, data processing and analysis programs, </a:t>
            </a:r>
            <a:r>
              <a:rPr lang="en-US" dirty="0" smtClean="0"/>
              <a:t>etc.</a:t>
            </a:r>
            <a:endParaRPr lang="en-US" dirty="0"/>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Structure of the DDI 2.0 standard</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12</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150000"/>
              </a:lnSpc>
              <a:buNone/>
            </a:pPr>
            <a:r>
              <a:rPr lang="en-US" dirty="0" smtClean="0"/>
              <a:t>Workshop participants will install the IHSN Metadata Editor (a.k.a</a:t>
            </a:r>
            <a:r>
              <a:rPr lang="en-US" dirty="0"/>
              <a:t>. </a:t>
            </a:r>
            <a:r>
              <a:rPr lang="en-US" dirty="0" err="1"/>
              <a:t>Nesstar</a:t>
            </a:r>
            <a:r>
              <a:rPr lang="en-US" dirty="0"/>
              <a:t> </a:t>
            </a:r>
            <a:r>
              <a:rPr lang="en-US" dirty="0" smtClean="0"/>
              <a:t>Publisher) and document a small census dataset.</a:t>
            </a:r>
            <a:endParaRPr lang="en-US" b="1" dirty="0" smtClean="0"/>
          </a:p>
        </p:txBody>
      </p:sp>
      <p:sp>
        <p:nvSpPr>
          <p:cNvPr id="3" name="Title 2"/>
          <p:cNvSpPr>
            <a:spLocks noGrp="1"/>
          </p:cNvSpPr>
          <p:nvPr>
            <p:ph type="title"/>
          </p:nvPr>
        </p:nvSpPr>
        <p:spPr/>
        <p:txBody>
          <a:bodyPr/>
          <a:lstStyle/>
          <a:p>
            <a:pPr lvl="0"/>
            <a:r>
              <a:rPr lang="en-US" dirty="0" smtClean="0"/>
              <a:t>Exercises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628900" y="3886200"/>
            <a:ext cx="3821289" cy="2344882"/>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13</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150000"/>
              </a:lnSpc>
              <a:buNone/>
            </a:pPr>
            <a:r>
              <a:rPr lang="en-US" dirty="0" smtClean="0"/>
              <a:t>Content of the USB provided to participants</a:t>
            </a:r>
            <a:endParaRPr lang="en-US" dirty="0" smtClean="0"/>
          </a:p>
        </p:txBody>
      </p:sp>
      <p:sp>
        <p:nvSpPr>
          <p:cNvPr id="3" name="Title 2"/>
          <p:cNvSpPr>
            <a:spLocks noGrp="1"/>
          </p:cNvSpPr>
          <p:nvPr>
            <p:ph type="title"/>
          </p:nvPr>
        </p:nvSpPr>
        <p:spPr/>
        <p:txBody>
          <a:bodyPr/>
          <a:lstStyle/>
          <a:p>
            <a:pPr lvl="0"/>
            <a:r>
              <a:rPr lang="en-US" dirty="0" smtClean="0"/>
              <a:t>Exercise data files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33625"/>
            <a:ext cx="245977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819400" y="2638425"/>
            <a:ext cx="0" cy="1828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4619625"/>
            <a:ext cx="0" cy="1143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45545" y="2657475"/>
            <a:ext cx="5920532" cy="1569660"/>
          </a:xfrm>
          <a:prstGeom prst="rect">
            <a:avLst/>
          </a:prstGeom>
          <a:noFill/>
        </p:spPr>
        <p:txBody>
          <a:bodyPr wrap="none" rtlCol="0">
            <a:spAutoFit/>
          </a:bodyPr>
          <a:lstStyle/>
          <a:p>
            <a:r>
              <a:rPr lang="en-US" sz="2400" dirty="0" smtClean="0"/>
              <a:t>Chinese version of:</a:t>
            </a:r>
          </a:p>
          <a:p>
            <a:pPr marL="285750" indent="-285750">
              <a:buFont typeface="Arial" pitchFamily="34" charset="0"/>
              <a:buChar char="•"/>
            </a:pPr>
            <a:r>
              <a:rPr lang="en-US" sz="2400" dirty="0" err="1" smtClean="0"/>
              <a:t>Popstan</a:t>
            </a:r>
            <a:r>
              <a:rPr lang="en-US" sz="2400" dirty="0" smtClean="0"/>
              <a:t> census data files (2) in </a:t>
            </a:r>
            <a:r>
              <a:rPr lang="en-US" sz="2400" dirty="0" err="1" smtClean="0"/>
              <a:t>Stata</a:t>
            </a:r>
            <a:r>
              <a:rPr lang="en-US" sz="2400" dirty="0" smtClean="0"/>
              <a:t> format</a:t>
            </a:r>
          </a:p>
          <a:p>
            <a:pPr marL="285750" indent="-285750">
              <a:buFont typeface="Arial" pitchFamily="34" charset="0"/>
              <a:buChar char="•"/>
            </a:pPr>
            <a:r>
              <a:rPr lang="en-US" sz="2400" dirty="0" smtClean="0"/>
              <a:t>Census questionnaire</a:t>
            </a:r>
          </a:p>
          <a:p>
            <a:pPr marL="285750" indent="-285750">
              <a:buFont typeface="Arial" pitchFamily="34" charset="0"/>
              <a:buChar char="•"/>
            </a:pPr>
            <a:r>
              <a:rPr lang="en-US" sz="2400" dirty="0" smtClean="0"/>
              <a:t>Enumerator manual</a:t>
            </a:r>
            <a:endParaRPr lang="en-US" sz="2400" dirty="0"/>
          </a:p>
        </p:txBody>
      </p:sp>
      <p:sp>
        <p:nvSpPr>
          <p:cNvPr id="11" name="TextBox 10"/>
          <p:cNvSpPr txBox="1"/>
          <p:nvPr/>
        </p:nvSpPr>
        <p:spPr>
          <a:xfrm>
            <a:off x="2971800" y="4848225"/>
            <a:ext cx="3154582" cy="461665"/>
          </a:xfrm>
          <a:prstGeom prst="rect">
            <a:avLst/>
          </a:prstGeom>
          <a:noFill/>
        </p:spPr>
        <p:txBody>
          <a:bodyPr wrap="none" rtlCol="0">
            <a:spAutoFit/>
          </a:bodyPr>
          <a:lstStyle/>
          <a:p>
            <a:r>
              <a:rPr lang="en-US" sz="2400" dirty="0" smtClean="0"/>
              <a:t>Same content in English</a:t>
            </a:r>
          </a:p>
        </p:txBody>
      </p:sp>
      <p:sp>
        <p:nvSpPr>
          <p:cNvPr id="12" name="TextBox 11"/>
          <p:cNvSpPr txBox="1"/>
          <p:nvPr/>
        </p:nvSpPr>
        <p:spPr>
          <a:xfrm>
            <a:off x="2971800" y="5758160"/>
            <a:ext cx="5248937" cy="461665"/>
          </a:xfrm>
          <a:prstGeom prst="rect">
            <a:avLst/>
          </a:prstGeom>
          <a:noFill/>
        </p:spPr>
        <p:txBody>
          <a:bodyPr wrap="none" rtlCol="0">
            <a:spAutoFit/>
          </a:bodyPr>
          <a:lstStyle/>
          <a:p>
            <a:r>
              <a:rPr lang="en-US" sz="2400" dirty="0" smtClean="0"/>
              <a:t>Selected technical and policy guidelines</a:t>
            </a:r>
          </a:p>
        </p:txBody>
      </p:sp>
      <p:sp>
        <p:nvSpPr>
          <p:cNvPr id="13" name="TextBox 12"/>
          <p:cNvSpPr txBox="1"/>
          <p:nvPr/>
        </p:nvSpPr>
        <p:spPr>
          <a:xfrm>
            <a:off x="2971800" y="6091535"/>
            <a:ext cx="5920403" cy="461665"/>
          </a:xfrm>
          <a:prstGeom prst="rect">
            <a:avLst/>
          </a:prstGeom>
          <a:noFill/>
        </p:spPr>
        <p:txBody>
          <a:bodyPr wrap="none" rtlCol="0">
            <a:spAutoFit/>
          </a:bodyPr>
          <a:lstStyle/>
          <a:p>
            <a:r>
              <a:rPr lang="en-US" sz="2400" dirty="0" smtClean="0"/>
              <a:t>IHSN Metadata Editor software and templates</a:t>
            </a:r>
          </a:p>
        </p:txBody>
      </p:sp>
      <p:cxnSp>
        <p:nvCxnSpPr>
          <p:cNvPr id="14" name="Straight Connector 13"/>
          <p:cNvCxnSpPr>
            <a:endCxn id="12" idx="1"/>
          </p:cNvCxnSpPr>
          <p:nvPr/>
        </p:nvCxnSpPr>
        <p:spPr>
          <a:xfrm>
            <a:off x="2209800" y="5988992"/>
            <a:ext cx="762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09800" y="6324600"/>
            <a:ext cx="76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14</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839200" cy="4648200"/>
          </a:xfrm>
        </p:spPr>
        <p:txBody>
          <a:bodyPr>
            <a:normAutofit/>
          </a:bodyPr>
          <a:lstStyle/>
          <a:p>
            <a:r>
              <a:rPr lang="en-US" dirty="0"/>
              <a:t>Run </a:t>
            </a:r>
            <a:r>
              <a:rPr lang="en-US" dirty="0" smtClean="0">
                <a:solidFill>
                  <a:srgbClr val="0070C0"/>
                </a:solidFill>
              </a:rPr>
              <a:t>NesstarPublisherInstaller_v4.0.9.exe</a:t>
            </a:r>
            <a:r>
              <a:rPr lang="en-US" dirty="0" smtClean="0"/>
              <a:t> to </a:t>
            </a:r>
            <a:r>
              <a:rPr lang="en-US" dirty="0" smtClean="0"/>
              <a:t>install the software</a:t>
            </a:r>
          </a:p>
          <a:p>
            <a:r>
              <a:rPr lang="en-US" dirty="0" smtClean="0"/>
              <a:t>Next step is to install the IHSN templates</a:t>
            </a:r>
          </a:p>
          <a:p>
            <a:pPr marL="0" indent="0">
              <a:lnSpc>
                <a:spcPct val="150000"/>
              </a:lnSpc>
              <a:buNone/>
            </a:pPr>
            <a:r>
              <a:rPr lang="en-US" dirty="0" smtClean="0"/>
              <a:t> </a:t>
            </a:r>
          </a:p>
        </p:txBody>
      </p:sp>
      <p:sp>
        <p:nvSpPr>
          <p:cNvPr id="3" name="Title 2"/>
          <p:cNvSpPr>
            <a:spLocks noGrp="1"/>
          </p:cNvSpPr>
          <p:nvPr>
            <p:ph type="title"/>
          </p:nvPr>
        </p:nvSpPr>
        <p:spPr/>
        <p:txBody>
          <a:bodyPr/>
          <a:lstStyle/>
          <a:p>
            <a:pPr lvl="0"/>
            <a:r>
              <a:rPr lang="en-US" dirty="0" smtClean="0"/>
              <a:t>Exercise 1 – Installation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9000"/>
            <a:ext cx="44672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419350" y="3776662"/>
            <a:ext cx="404812" cy="357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399676"/>
            <a:ext cx="4419600" cy="198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4572000"/>
            <a:ext cx="2876300" cy="369332"/>
          </a:xfrm>
          <a:prstGeom prst="rect">
            <a:avLst/>
          </a:prstGeom>
          <a:noFill/>
        </p:spPr>
        <p:txBody>
          <a:bodyPr wrap="none" rtlCol="0">
            <a:spAutoFit/>
          </a:bodyPr>
          <a:lstStyle/>
          <a:p>
            <a:r>
              <a:rPr lang="en-US" dirty="0" smtClean="0"/>
              <a:t>Open the Template Manager</a:t>
            </a:r>
            <a:endParaRPr lang="en-US" dirty="0"/>
          </a:p>
        </p:txBody>
      </p:sp>
      <p:cxnSp>
        <p:nvCxnSpPr>
          <p:cNvPr id="7" name="Straight Arrow Connector 6"/>
          <p:cNvCxnSpPr/>
          <p:nvPr/>
        </p:nvCxnSpPr>
        <p:spPr>
          <a:xfrm>
            <a:off x="2621756" y="4143375"/>
            <a:ext cx="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85900" y="4756666"/>
            <a:ext cx="552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15</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Exercise 1 – </a:t>
            </a:r>
            <a:r>
              <a:rPr lang="en-US" dirty="0" smtClean="0"/>
              <a:t>Installation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850" y="1600200"/>
            <a:ext cx="4749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3495330"/>
            <a:ext cx="4876800" cy="202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3597864"/>
            <a:ext cx="2870200" cy="1631216"/>
          </a:xfrm>
          <a:prstGeom prst="rect">
            <a:avLst/>
          </a:prstGeom>
          <a:noFill/>
        </p:spPr>
        <p:txBody>
          <a:bodyPr wrap="square" rtlCol="0">
            <a:spAutoFit/>
          </a:bodyPr>
          <a:lstStyle/>
          <a:p>
            <a:r>
              <a:rPr lang="en-US" sz="2000" dirty="0" smtClean="0"/>
              <a:t>Then select the added template and click “Use” to activate it. This will now be the default study template.</a:t>
            </a:r>
            <a:endParaRPr lang="en-US" sz="2000" dirty="0"/>
          </a:p>
        </p:txBody>
      </p:sp>
      <p:sp>
        <p:nvSpPr>
          <p:cNvPr id="5" name="TextBox 4"/>
          <p:cNvSpPr txBox="1"/>
          <p:nvPr/>
        </p:nvSpPr>
        <p:spPr>
          <a:xfrm>
            <a:off x="238125" y="1600200"/>
            <a:ext cx="2860675" cy="1631216"/>
          </a:xfrm>
          <a:prstGeom prst="rect">
            <a:avLst/>
          </a:prstGeom>
          <a:noFill/>
        </p:spPr>
        <p:txBody>
          <a:bodyPr wrap="square" rtlCol="0">
            <a:spAutoFit/>
          </a:bodyPr>
          <a:lstStyle/>
          <a:p>
            <a:r>
              <a:rPr lang="en-US" sz="2000" dirty="0"/>
              <a:t>Click on “Import” and select the English (EN) or Chinese (CN) template found in folder “Software</a:t>
            </a:r>
            <a:r>
              <a:rPr lang="en-US" sz="2000" dirty="0" smtClean="0"/>
              <a:t>”</a:t>
            </a:r>
            <a:endParaRPr lang="en-US" sz="2000" dirty="0"/>
          </a:p>
        </p:txBody>
      </p:sp>
      <p:sp>
        <p:nvSpPr>
          <p:cNvPr id="8" name="TextBox 7"/>
          <p:cNvSpPr txBox="1"/>
          <p:nvPr/>
        </p:nvSpPr>
        <p:spPr>
          <a:xfrm>
            <a:off x="219074" y="5689937"/>
            <a:ext cx="3190875" cy="1015663"/>
          </a:xfrm>
          <a:prstGeom prst="rect">
            <a:avLst/>
          </a:prstGeom>
          <a:noFill/>
        </p:spPr>
        <p:txBody>
          <a:bodyPr wrap="square" rtlCol="0">
            <a:spAutoFit/>
          </a:bodyPr>
          <a:lstStyle/>
          <a:p>
            <a:r>
              <a:rPr lang="en-US" sz="2000" dirty="0" smtClean="0"/>
              <a:t>Repeat the exact same process for the Resource Description Template</a:t>
            </a:r>
            <a:endParaRPr lang="en-US" sz="2000"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5832475"/>
            <a:ext cx="30956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16</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6477000" cy="4876800"/>
          </a:xfrm>
        </p:spPr>
        <p:txBody>
          <a:bodyPr>
            <a:normAutofit fontScale="77500" lnSpcReduction="20000"/>
          </a:bodyPr>
          <a:lstStyle/>
          <a:p>
            <a:pPr>
              <a:lnSpc>
                <a:spcPct val="150000"/>
              </a:lnSpc>
              <a:buNone/>
            </a:pPr>
            <a:r>
              <a:rPr lang="en-US" b="1" dirty="0" smtClean="0"/>
              <a:t>The next steps will be to document the Census:</a:t>
            </a:r>
          </a:p>
          <a:p>
            <a:pPr>
              <a:lnSpc>
                <a:spcPct val="150000"/>
              </a:lnSpc>
              <a:buFontTx/>
              <a:buChar char="-"/>
            </a:pPr>
            <a:r>
              <a:rPr lang="en-US" dirty="0" smtClean="0"/>
              <a:t>Import the data files (</a:t>
            </a:r>
            <a:r>
              <a:rPr lang="en-US" dirty="0" err="1" smtClean="0"/>
              <a:t>Stata</a:t>
            </a:r>
            <a:r>
              <a:rPr lang="en-US" dirty="0" smtClean="0"/>
              <a:t>)</a:t>
            </a:r>
          </a:p>
          <a:p>
            <a:pPr>
              <a:lnSpc>
                <a:spcPct val="150000"/>
              </a:lnSpc>
              <a:buFontTx/>
              <a:buChar char="-"/>
            </a:pPr>
            <a:r>
              <a:rPr lang="en-US" dirty="0" smtClean="0"/>
              <a:t>Add metadata in the Document Description, Study Description, Data Files Description, and Variables Description sections</a:t>
            </a:r>
          </a:p>
          <a:p>
            <a:pPr>
              <a:lnSpc>
                <a:spcPct val="150000"/>
              </a:lnSpc>
              <a:buFontTx/>
              <a:buChar char="-"/>
            </a:pPr>
            <a:r>
              <a:rPr lang="en-US" dirty="0" smtClean="0"/>
              <a:t>Attach and document the questionnaire and manual as external resources</a:t>
            </a:r>
          </a:p>
          <a:p>
            <a:pPr>
              <a:lnSpc>
                <a:spcPct val="150000"/>
              </a:lnSpc>
              <a:buFontTx/>
              <a:buChar char="-"/>
            </a:pPr>
            <a:r>
              <a:rPr lang="en-US" dirty="0" smtClean="0"/>
              <a:t>Export the metadata to DDI (and RDF) formats</a:t>
            </a:r>
            <a:endParaRPr lang="en-US" dirty="0" smtClean="0"/>
          </a:p>
        </p:txBody>
      </p:sp>
      <p:sp>
        <p:nvSpPr>
          <p:cNvPr id="3" name="Title 2"/>
          <p:cNvSpPr>
            <a:spLocks noGrp="1"/>
          </p:cNvSpPr>
          <p:nvPr>
            <p:ph type="title"/>
          </p:nvPr>
        </p:nvSpPr>
        <p:spPr/>
        <p:txBody>
          <a:bodyPr/>
          <a:lstStyle/>
          <a:p>
            <a:pPr lvl="0"/>
            <a:r>
              <a:rPr lang="en-US" dirty="0" smtClean="0"/>
              <a:t>Exercise 2 - Documentation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014" y="1933575"/>
            <a:ext cx="2504586"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800600"/>
            <a:ext cx="2057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17</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kern="0" dirty="0"/>
              <a:t>When should data be documented?</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81000" y="2695575"/>
            <a:ext cx="8304213" cy="3937000"/>
          </a:xfrm>
          <a:prstGeom prst="rect">
            <a:avLst/>
          </a:prstGeom>
          <a:noFill/>
          <a:ln w="9525">
            <a:noFill/>
            <a:miter lim="800000"/>
            <a:headEnd/>
            <a:tailEnd/>
          </a:ln>
        </p:spPr>
      </p:pic>
      <p:cxnSp>
        <p:nvCxnSpPr>
          <p:cNvPr id="5" name="Straight Connector 4"/>
          <p:cNvCxnSpPr/>
          <p:nvPr/>
        </p:nvCxnSpPr>
        <p:spPr>
          <a:xfrm>
            <a:off x="838200" y="6251575"/>
            <a:ext cx="594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a:spLocks noChangeArrowheads="1"/>
          </p:cNvSpPr>
          <p:nvPr/>
        </p:nvSpPr>
        <p:spPr bwMode="auto">
          <a:xfrm>
            <a:off x="1512888" y="6327775"/>
            <a:ext cx="4506912" cy="369888"/>
          </a:xfrm>
          <a:prstGeom prst="rect">
            <a:avLst/>
          </a:prstGeom>
          <a:noFill/>
          <a:ln w="9525">
            <a:noFill/>
            <a:miter lim="800000"/>
            <a:headEnd/>
            <a:tailEnd/>
          </a:ln>
        </p:spPr>
        <p:txBody>
          <a:bodyPr wrap="none">
            <a:spAutoFit/>
          </a:bodyPr>
          <a:lstStyle/>
          <a:p>
            <a:r>
              <a:rPr lang="en-US" dirty="0">
                <a:solidFill>
                  <a:srgbClr val="FF0000"/>
                </a:solidFill>
              </a:rPr>
              <a:t>Much information loss, or never generated</a:t>
            </a:r>
          </a:p>
        </p:txBody>
      </p:sp>
      <p:sp>
        <p:nvSpPr>
          <p:cNvPr id="7" name="TextBox 6"/>
          <p:cNvSpPr txBox="1"/>
          <p:nvPr/>
        </p:nvSpPr>
        <p:spPr>
          <a:xfrm>
            <a:off x="381000" y="1447800"/>
            <a:ext cx="8534400" cy="1384995"/>
          </a:xfrm>
          <a:prstGeom prst="rect">
            <a:avLst/>
          </a:prstGeom>
          <a:noFill/>
        </p:spPr>
        <p:txBody>
          <a:bodyPr wrap="square" rtlCol="0">
            <a:spAutoFit/>
          </a:bodyPr>
          <a:lstStyle/>
          <a:p>
            <a:r>
              <a:rPr lang="en-US" sz="2800" dirty="0" smtClean="0"/>
              <a:t>Document “as you go” – not after completion of the operation. When documentation is done as a “last step”,  much information is lost.</a:t>
            </a:r>
            <a:endParaRPr lang="en-US" sz="2800" dirty="0"/>
          </a:p>
        </p:txBody>
      </p:sp>
      <p:sp>
        <p:nvSpPr>
          <p:cNvPr id="9" name="Rounded Rectangle 8"/>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18</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150000"/>
              </a:lnSpc>
              <a:buNone/>
            </a:pPr>
            <a:r>
              <a:rPr lang="en-US" b="1" dirty="0" smtClean="0"/>
              <a:t>Available at www.ihsn.org</a:t>
            </a:r>
            <a:endParaRPr lang="en-US" b="1" dirty="0" smtClean="0"/>
          </a:p>
        </p:txBody>
      </p:sp>
      <p:sp>
        <p:nvSpPr>
          <p:cNvPr id="3" name="Title 2"/>
          <p:cNvSpPr>
            <a:spLocks noGrp="1"/>
          </p:cNvSpPr>
          <p:nvPr>
            <p:ph type="title"/>
          </p:nvPr>
        </p:nvSpPr>
        <p:spPr/>
        <p:txBody>
          <a:bodyPr/>
          <a:lstStyle/>
          <a:p>
            <a:pPr lvl="0"/>
            <a:r>
              <a:rPr lang="en-US" dirty="0" smtClean="0"/>
              <a:t>Software and guidelines</a:t>
            </a:r>
            <a:endParaRPr lang="en-US" dirty="0"/>
          </a:p>
        </p:txBody>
      </p:sp>
      <p:pic>
        <p:nvPicPr>
          <p:cNvPr id="4" name="Picture 5" descr="Quick Reference Guide for Data Archivists - June 2007"/>
          <p:cNvPicPr>
            <a:picLocks noChangeAspect="1" noChangeArrowheads="1"/>
          </p:cNvPicPr>
          <p:nvPr/>
        </p:nvPicPr>
        <p:blipFill>
          <a:blip r:embed="rId2" cstate="print"/>
          <a:srcRect/>
          <a:stretch>
            <a:fillRect/>
          </a:stretch>
        </p:blipFill>
        <p:spPr bwMode="auto">
          <a:xfrm>
            <a:off x="3200400" y="2235961"/>
            <a:ext cx="2743200" cy="354787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44559" y="5953125"/>
            <a:ext cx="5654881" cy="646331"/>
          </a:xfrm>
          <a:prstGeom prst="rect">
            <a:avLst/>
          </a:prstGeom>
        </p:spPr>
        <p:txBody>
          <a:bodyPr wrap="none">
            <a:spAutoFit/>
          </a:bodyPr>
          <a:lstStyle/>
          <a:p>
            <a:pPr algn="ctr"/>
            <a:r>
              <a:rPr lang="en-US" dirty="0">
                <a:hlinkClick r:id="rId3"/>
              </a:rPr>
              <a:t>http://</a:t>
            </a:r>
            <a:r>
              <a:rPr lang="en-US" dirty="0" smtClean="0">
                <a:hlinkClick r:id="rId3"/>
              </a:rPr>
              <a:t>www.ihsn.org/home/node/117</a:t>
            </a:r>
            <a:endParaRPr lang="en-US" dirty="0" smtClean="0"/>
          </a:p>
          <a:p>
            <a:pPr algn="ctr"/>
            <a:r>
              <a:rPr lang="en-US" dirty="0">
                <a:hlinkClick r:id="rId4"/>
              </a:rPr>
              <a:t>http://www.ihsn.org/home/software/ddi-metadata-editor</a:t>
            </a:r>
            <a:endParaRPr lang="en-US" dirty="0"/>
          </a:p>
        </p:txBody>
      </p:sp>
      <p:sp>
        <p:nvSpPr>
          <p:cNvPr id="8" name="Rounded Rectangle 7"/>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19</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150000"/>
              </a:lnSpc>
              <a:buNone/>
            </a:pPr>
            <a:r>
              <a:rPr lang="en-US" dirty="0"/>
              <a:t>Generic Statistical Business Process </a:t>
            </a:r>
            <a:r>
              <a:rPr lang="en-US" dirty="0" smtClean="0"/>
              <a:t>Model (GSBPM)</a:t>
            </a:r>
            <a:endParaRPr lang="en-US" dirty="0"/>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smtClean="0"/>
              <a:t>Workshop objectives - Context</a:t>
            </a:r>
            <a:endParaRPr lang="en-US" dirty="0"/>
          </a:p>
        </p:txBody>
      </p:sp>
      <p:sp>
        <p:nvSpPr>
          <p:cNvPr id="28" name="TextBox 27"/>
          <p:cNvSpPr txBox="1"/>
          <p:nvPr/>
        </p:nvSpPr>
        <p:spPr>
          <a:xfrm>
            <a:off x="5410200" y="2201882"/>
            <a:ext cx="3581400" cy="4401205"/>
          </a:xfrm>
          <a:prstGeom prst="rect">
            <a:avLst/>
          </a:prstGeom>
          <a:noFill/>
        </p:spPr>
        <p:txBody>
          <a:bodyPr wrap="square" rtlCol="0">
            <a:spAutoFit/>
          </a:bodyPr>
          <a:lstStyle/>
          <a:p>
            <a:r>
              <a:rPr lang="en-US" sz="2800" dirty="0"/>
              <a:t>Describes statistical processes (e.g., implementation of a survey) in 9 phases, each divided into </a:t>
            </a:r>
            <a:r>
              <a:rPr lang="en-US" sz="2800" dirty="0" smtClean="0"/>
              <a:t>sub-processes.</a:t>
            </a:r>
          </a:p>
          <a:p>
            <a:endParaRPr lang="en-US" sz="2800" dirty="0" smtClean="0"/>
          </a:p>
          <a:p>
            <a:r>
              <a:rPr lang="en-US" sz="2800" dirty="0" smtClean="0"/>
              <a:t>A convenient tool for assessment, planning of statistical processes.</a:t>
            </a:r>
            <a:endParaRPr lang="en-US" sz="2800" dirty="0"/>
          </a:p>
        </p:txBody>
      </p:sp>
      <p:sp>
        <p:nvSpPr>
          <p:cNvPr id="30" name="Rectangle 29"/>
          <p:cNvSpPr/>
          <p:nvPr/>
        </p:nvSpPr>
        <p:spPr>
          <a:xfrm>
            <a:off x="1095375" y="2362200"/>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Specify the needs</a:t>
            </a:r>
            <a:endParaRPr lang="en-US" sz="2400" dirty="0">
              <a:solidFill>
                <a:schemeClr val="bg1"/>
              </a:solidFill>
            </a:endParaRPr>
          </a:p>
        </p:txBody>
      </p:sp>
      <p:sp>
        <p:nvSpPr>
          <p:cNvPr id="31" name="Rectangle 30"/>
          <p:cNvSpPr/>
          <p:nvPr/>
        </p:nvSpPr>
        <p:spPr>
          <a:xfrm>
            <a:off x="1095375" y="2828925"/>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Design</a:t>
            </a:r>
          </a:p>
        </p:txBody>
      </p:sp>
      <p:sp>
        <p:nvSpPr>
          <p:cNvPr id="32" name="Rectangle 31"/>
          <p:cNvSpPr/>
          <p:nvPr/>
        </p:nvSpPr>
        <p:spPr>
          <a:xfrm>
            <a:off x="1095375" y="3295650"/>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Build</a:t>
            </a:r>
          </a:p>
        </p:txBody>
      </p:sp>
      <p:sp>
        <p:nvSpPr>
          <p:cNvPr id="33" name="Rectangle 32"/>
          <p:cNvSpPr/>
          <p:nvPr/>
        </p:nvSpPr>
        <p:spPr>
          <a:xfrm>
            <a:off x="1095375" y="3762375"/>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Collect</a:t>
            </a:r>
            <a:endParaRPr lang="en-US" sz="2400" dirty="0">
              <a:solidFill>
                <a:schemeClr val="bg1"/>
              </a:solidFill>
            </a:endParaRPr>
          </a:p>
        </p:txBody>
      </p:sp>
      <p:sp>
        <p:nvSpPr>
          <p:cNvPr id="34" name="Rectangle 33"/>
          <p:cNvSpPr/>
          <p:nvPr/>
        </p:nvSpPr>
        <p:spPr>
          <a:xfrm>
            <a:off x="1095375" y="4229100"/>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35" name="Rectangle 34"/>
          <p:cNvSpPr/>
          <p:nvPr/>
        </p:nvSpPr>
        <p:spPr>
          <a:xfrm>
            <a:off x="1095375" y="4695825"/>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Analyze</a:t>
            </a:r>
          </a:p>
        </p:txBody>
      </p:sp>
      <p:sp>
        <p:nvSpPr>
          <p:cNvPr id="36" name="Rectangle 35"/>
          <p:cNvSpPr/>
          <p:nvPr/>
        </p:nvSpPr>
        <p:spPr>
          <a:xfrm>
            <a:off x="1095375" y="5162550"/>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Disseminate</a:t>
            </a:r>
          </a:p>
        </p:txBody>
      </p:sp>
      <p:sp>
        <p:nvSpPr>
          <p:cNvPr id="37" name="Rectangle 36"/>
          <p:cNvSpPr/>
          <p:nvPr/>
        </p:nvSpPr>
        <p:spPr>
          <a:xfrm>
            <a:off x="1095375" y="5629275"/>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Archive</a:t>
            </a:r>
          </a:p>
        </p:txBody>
      </p:sp>
      <p:sp>
        <p:nvSpPr>
          <p:cNvPr id="38" name="Rectangle 37"/>
          <p:cNvSpPr/>
          <p:nvPr/>
        </p:nvSpPr>
        <p:spPr>
          <a:xfrm>
            <a:off x="1095375" y="6096000"/>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Evaluate</a:t>
            </a:r>
          </a:p>
        </p:txBody>
      </p:sp>
      <p:sp>
        <p:nvSpPr>
          <p:cNvPr id="39" name="Rectangle 38"/>
          <p:cNvSpPr/>
          <p:nvPr/>
        </p:nvSpPr>
        <p:spPr>
          <a:xfrm>
            <a:off x="4448175" y="2362200"/>
            <a:ext cx="609600" cy="41148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bg1"/>
                </a:solidFill>
              </a:rPr>
              <a:t>Metadata Management</a:t>
            </a:r>
          </a:p>
        </p:txBody>
      </p:sp>
      <p:sp>
        <p:nvSpPr>
          <p:cNvPr id="40" name="Rectangle 39"/>
          <p:cNvSpPr/>
          <p:nvPr/>
        </p:nvSpPr>
        <p:spPr>
          <a:xfrm>
            <a:off x="333375" y="2362200"/>
            <a:ext cx="609600" cy="41148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bg1"/>
                </a:solidFill>
              </a:rPr>
              <a:t>Quality Management</a:t>
            </a:r>
          </a:p>
        </p:txBody>
      </p:sp>
      <p:sp>
        <p:nvSpPr>
          <p:cNvPr id="43" name="Rounded Rectangle 42"/>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a:t>
            </a:fld>
            <a:endParaRPr lang="en-US" dirty="0"/>
          </a:p>
        </p:txBody>
      </p:sp>
    </p:spTree>
    <p:extLst>
      <p:ext uri="{BB962C8B-B14F-4D97-AF65-F5344CB8AC3E}">
        <p14:creationId xmlns:p14="http://schemas.microsoft.com/office/powerpoint/2010/main" val="2472127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normAutofit/>
          </a:bodyPr>
          <a:lstStyle/>
          <a:p>
            <a:pPr marL="0" indent="0" algn="ctr">
              <a:lnSpc>
                <a:spcPct val="150000"/>
              </a:lnSpc>
              <a:buNone/>
            </a:pPr>
            <a:r>
              <a:rPr lang="en-US" sz="4400" dirty="0"/>
              <a:t>Part </a:t>
            </a:r>
            <a:r>
              <a:rPr lang="en-US" sz="4400" dirty="0" smtClean="0"/>
              <a:t>2 </a:t>
            </a:r>
            <a:r>
              <a:rPr lang="en-US" dirty="0"/>
              <a:t/>
            </a:r>
            <a:br>
              <a:rPr lang="en-US" dirty="0"/>
            </a:br>
            <a:r>
              <a:rPr lang="en-US" dirty="0" smtClean="0"/>
              <a:t>Formulating a </a:t>
            </a:r>
            <a:r>
              <a:rPr lang="en-US" dirty="0" err="1" smtClean="0"/>
              <a:t>microdata</a:t>
            </a:r>
            <a:r>
              <a:rPr lang="en-US" dirty="0" smtClean="0"/>
              <a:t> dissemination policy, disseminating data and metadata, and the </a:t>
            </a:r>
          </a:p>
          <a:p>
            <a:pPr marL="0" indent="0" algn="ctr">
              <a:lnSpc>
                <a:spcPct val="150000"/>
              </a:lnSpc>
              <a:buNone/>
            </a:pPr>
            <a:r>
              <a:rPr lang="en-US" dirty="0" smtClean="0"/>
              <a:t>IHSN National Data Archive (NADA) software</a:t>
            </a:r>
            <a:endParaRPr lang="en-US" dirty="0"/>
          </a:p>
        </p:txBody>
      </p:sp>
      <p:sp>
        <p:nvSpPr>
          <p:cNvPr id="3" name="Title 2"/>
          <p:cNvSpPr>
            <a:spLocks noGrp="1"/>
          </p:cNvSpPr>
          <p:nvPr>
            <p:ph type="title"/>
          </p:nvPr>
        </p:nvSpPr>
        <p:spPr/>
        <p:txBody>
          <a:bodyPr>
            <a:normAutofit fontScale="90000"/>
          </a:bodyPr>
          <a:lstStyle/>
          <a:p>
            <a:pPr lvl="0"/>
            <a:r>
              <a:rPr lang="en-US" dirty="0" smtClean="0"/>
              <a:t>Metadata and </a:t>
            </a:r>
            <a:r>
              <a:rPr lang="en-US" dirty="0" err="1" smtClean="0"/>
              <a:t>microdata</a:t>
            </a:r>
            <a:r>
              <a:rPr lang="en-US" dirty="0" smtClean="0"/>
              <a:t> dissemination</a:t>
            </a:r>
            <a:endParaRPr lang="en-US" dirty="0"/>
          </a:p>
        </p:txBody>
      </p:sp>
      <p:sp>
        <p:nvSpPr>
          <p:cNvPr id="7" name="Rounded Rectangle 6"/>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20</a:t>
            </a:fld>
            <a:endParaRPr lang="en-US" dirty="0"/>
          </a:p>
        </p:txBody>
      </p:sp>
    </p:spTree>
    <p:extLst>
      <p:ext uri="{BB962C8B-B14F-4D97-AF65-F5344CB8AC3E}">
        <p14:creationId xmlns:p14="http://schemas.microsoft.com/office/powerpoint/2010/main" val="945052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700" b="1" i="1" dirty="0">
                <a:solidFill>
                  <a:srgbClr val="00B050"/>
                </a:solidFill>
              </a:rPr>
              <a:t>Diversity of research work</a:t>
            </a:r>
            <a:r>
              <a:rPr lang="en-US" sz="2700" dirty="0">
                <a:solidFill>
                  <a:srgbClr val="00B050"/>
                </a:solidFill>
              </a:rPr>
              <a:t>. </a:t>
            </a:r>
            <a:r>
              <a:rPr lang="en-US" sz="2700" dirty="0"/>
              <a:t>Data producers usually publish tabular and analytical outputs. But they will never identify all the research questions that can be addressed using the data. </a:t>
            </a:r>
            <a:r>
              <a:rPr lang="en-US" sz="2700" dirty="0" err="1" smtClean="0"/>
              <a:t>Microdata</a:t>
            </a:r>
            <a:r>
              <a:rPr lang="en-US" sz="2700" dirty="0" smtClean="0"/>
              <a:t> </a:t>
            </a:r>
            <a:r>
              <a:rPr lang="en-US" sz="2700" dirty="0"/>
              <a:t>dissemination encourages diversity (and quality) of analysis. </a:t>
            </a:r>
            <a:endParaRPr lang="en-US" sz="2700" dirty="0" smtClean="0"/>
          </a:p>
          <a:p>
            <a:r>
              <a:rPr lang="en-US" sz="2700" b="1" i="1" dirty="0" smtClean="0">
                <a:solidFill>
                  <a:srgbClr val="00B050"/>
                </a:solidFill>
              </a:rPr>
              <a:t>Credibility/acceptability </a:t>
            </a:r>
            <a:r>
              <a:rPr lang="en-US" sz="2700" b="1" i="1" dirty="0">
                <a:solidFill>
                  <a:srgbClr val="00B050"/>
                </a:solidFill>
              </a:rPr>
              <a:t>of data</a:t>
            </a:r>
            <a:r>
              <a:rPr lang="en-US" sz="2700" dirty="0">
                <a:solidFill>
                  <a:srgbClr val="00B050"/>
                </a:solidFill>
              </a:rPr>
              <a:t>. </a:t>
            </a:r>
            <a:r>
              <a:rPr lang="en-US" sz="2700" dirty="0"/>
              <a:t>Broader access to </a:t>
            </a:r>
            <a:r>
              <a:rPr lang="en-US" sz="2700" dirty="0" smtClean="0"/>
              <a:t>metadata and </a:t>
            </a:r>
            <a:r>
              <a:rPr lang="en-US" sz="2700" dirty="0" err="1" smtClean="0"/>
              <a:t>microdata</a:t>
            </a:r>
            <a:r>
              <a:rPr lang="en-US" sz="2700" dirty="0" smtClean="0"/>
              <a:t> </a:t>
            </a:r>
            <a:r>
              <a:rPr lang="en-US" sz="2700" dirty="0"/>
              <a:t>demonstrates the producer’s confidence in the data, by making replication (or correction) possible by independent parties.</a:t>
            </a:r>
            <a:endParaRPr lang="en-US" sz="2700" b="1" dirty="0" smtClean="0"/>
          </a:p>
        </p:txBody>
      </p:sp>
      <p:sp>
        <p:nvSpPr>
          <p:cNvPr id="3" name="Title 2"/>
          <p:cNvSpPr>
            <a:spLocks noGrp="1"/>
          </p:cNvSpPr>
          <p:nvPr>
            <p:ph type="title"/>
          </p:nvPr>
        </p:nvSpPr>
        <p:spPr/>
        <p:txBody>
          <a:bodyPr/>
          <a:lstStyle/>
          <a:p>
            <a:pPr lvl="0"/>
            <a:r>
              <a:rPr lang="en-US" dirty="0"/>
              <a:t>Benefits of dissemination</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21</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normAutofit/>
          </a:bodyPr>
          <a:lstStyle/>
          <a:p>
            <a:r>
              <a:rPr lang="en-US" sz="2700" b="1" i="1" dirty="0">
                <a:solidFill>
                  <a:srgbClr val="00B050"/>
                </a:solidFill>
              </a:rPr>
              <a:t>Reduced duplication</a:t>
            </a:r>
            <a:r>
              <a:rPr lang="en-US" sz="2700" dirty="0">
                <a:solidFill>
                  <a:srgbClr val="00B050"/>
                </a:solidFill>
              </a:rPr>
              <a:t>. </a:t>
            </a:r>
            <a:r>
              <a:rPr lang="en-US" sz="2700" dirty="0"/>
              <a:t>Non accessibility to </a:t>
            </a:r>
            <a:r>
              <a:rPr lang="en-US" sz="2700" dirty="0" err="1"/>
              <a:t>microdata</a:t>
            </a:r>
            <a:r>
              <a:rPr lang="en-US" sz="2700" dirty="0"/>
              <a:t> forces users to conduct their own surveys. </a:t>
            </a:r>
            <a:r>
              <a:rPr lang="en-US" sz="2700" dirty="0" err="1"/>
              <a:t>Microdata</a:t>
            </a:r>
            <a:r>
              <a:rPr lang="en-US" sz="2700" dirty="0"/>
              <a:t> dissemination would reduce the risk of duplicated activities. It will also reduce the burden on respondents, and minimize the risk of inconsistent studies on a same topic</a:t>
            </a:r>
            <a:r>
              <a:rPr lang="en-US" sz="2700" dirty="0" smtClean="0"/>
              <a:t>.</a:t>
            </a:r>
          </a:p>
          <a:p>
            <a:r>
              <a:rPr lang="en-US" sz="2700" b="1" i="1" dirty="0">
                <a:solidFill>
                  <a:srgbClr val="00B050"/>
                </a:solidFill>
              </a:rPr>
              <a:t>Funding</a:t>
            </a:r>
            <a:r>
              <a:rPr lang="en-US" sz="2700" dirty="0">
                <a:solidFill>
                  <a:srgbClr val="00B050"/>
                </a:solidFill>
              </a:rPr>
              <a:t>. </a:t>
            </a:r>
            <a:r>
              <a:rPr lang="en-US" sz="2700" dirty="0"/>
              <a:t>Better use of data means better return for survey sponsors, who will thus be more inclined to support data collection activities. </a:t>
            </a:r>
          </a:p>
          <a:p>
            <a:r>
              <a:rPr lang="en-US" sz="2700" b="1" i="1" dirty="0">
                <a:solidFill>
                  <a:srgbClr val="00B050"/>
                </a:solidFill>
              </a:rPr>
              <a:t>Quality of data</a:t>
            </a:r>
            <a:r>
              <a:rPr lang="en-US" sz="2700" dirty="0">
                <a:solidFill>
                  <a:srgbClr val="00B050"/>
                </a:solidFill>
              </a:rPr>
              <a:t>.</a:t>
            </a:r>
            <a:r>
              <a:rPr lang="en-US" sz="2700" dirty="0"/>
              <a:t> It is often through the use of data that insights for improvement for survey design can be identified. </a:t>
            </a:r>
            <a:endParaRPr lang="en-US" sz="2700" b="1" dirty="0"/>
          </a:p>
          <a:p>
            <a:endParaRPr lang="en-US" dirty="0"/>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Benefits of dissemination</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22</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257800"/>
          </a:xfrm>
        </p:spPr>
        <p:txBody>
          <a:bodyPr>
            <a:normAutofit/>
          </a:bodyPr>
          <a:lstStyle/>
          <a:p>
            <a:pPr>
              <a:defRPr/>
            </a:pPr>
            <a:r>
              <a:rPr lang="en-US" sz="2700" b="1" i="1" dirty="0" smtClean="0">
                <a:solidFill>
                  <a:srgbClr val="FF0000"/>
                </a:solidFill>
              </a:rPr>
              <a:t>Exposure </a:t>
            </a:r>
            <a:r>
              <a:rPr lang="en-US" sz="2700" b="1" i="1" dirty="0">
                <a:solidFill>
                  <a:srgbClr val="FF0000"/>
                </a:solidFill>
              </a:rPr>
              <a:t>to criticism</a:t>
            </a:r>
            <a:r>
              <a:rPr lang="en-US" sz="2700" dirty="0"/>
              <a:t>. Quality itself often puts a brake on </a:t>
            </a:r>
            <a:r>
              <a:rPr lang="en-US" sz="2700" dirty="0" err="1"/>
              <a:t>microdata</a:t>
            </a:r>
            <a:r>
              <a:rPr lang="en-US" sz="2700" dirty="0"/>
              <a:t> dissemination. Some data producers may fear to be exposed to criticism when data are not fully reliable, and to be confronted to the obligation to defend their results when challenged by secondary users</a:t>
            </a:r>
            <a:r>
              <a:rPr lang="en-US" sz="2700" dirty="0" smtClean="0"/>
              <a:t>.</a:t>
            </a:r>
          </a:p>
          <a:p>
            <a:pPr>
              <a:defRPr/>
            </a:pPr>
            <a:r>
              <a:rPr lang="en-US" sz="2700" b="1" i="1" dirty="0">
                <a:solidFill>
                  <a:srgbClr val="FF0000"/>
                </a:solidFill>
              </a:rPr>
              <a:t>Loss of exclusivity</a:t>
            </a:r>
            <a:r>
              <a:rPr lang="en-US" sz="2700" dirty="0"/>
              <a:t>. When disseminating </a:t>
            </a:r>
            <a:r>
              <a:rPr lang="en-US" sz="2700" dirty="0" err="1"/>
              <a:t>microdata</a:t>
            </a:r>
            <a:r>
              <a:rPr lang="en-US" sz="2700" dirty="0"/>
              <a:t>, data owners lose their exclusive right to discoveries. This is more of an issue for academic researchers than official producers. </a:t>
            </a:r>
          </a:p>
          <a:p>
            <a:pPr>
              <a:defRPr/>
            </a:pPr>
            <a:endParaRPr lang="en-US" dirty="0"/>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Costs and risks of dissemination</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23</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257800"/>
          </a:xfrm>
        </p:spPr>
        <p:txBody>
          <a:bodyPr>
            <a:noAutofit/>
          </a:bodyPr>
          <a:lstStyle/>
          <a:p>
            <a:r>
              <a:rPr lang="en-US" sz="2700" b="1" i="1" dirty="0">
                <a:solidFill>
                  <a:srgbClr val="FF0000"/>
                </a:solidFill>
              </a:rPr>
              <a:t>Official vs. non-official results, and exposure to contradiction</a:t>
            </a:r>
            <a:r>
              <a:rPr lang="en-US" sz="2700" dirty="0"/>
              <a:t>. Dissemination of </a:t>
            </a:r>
            <a:r>
              <a:rPr lang="en-US" sz="2700" dirty="0" err="1"/>
              <a:t>microdata</a:t>
            </a:r>
            <a:r>
              <a:rPr lang="en-US" sz="2700" dirty="0"/>
              <a:t> may lead to a proliferation of differing -and possibly contradictory- results and statistics. It may become more and more difficult to distinguish between official figures and other sources of statistics. </a:t>
            </a:r>
            <a:endParaRPr lang="en-US" sz="2700" dirty="0" smtClean="0"/>
          </a:p>
          <a:p>
            <a:r>
              <a:rPr lang="en-US" sz="2700" b="1" i="1" dirty="0">
                <a:solidFill>
                  <a:srgbClr val="FF0000"/>
                </a:solidFill>
              </a:rPr>
              <a:t>Financial cost</a:t>
            </a:r>
            <a:r>
              <a:rPr lang="en-US" sz="2700" dirty="0"/>
              <a:t>. Properly documenting and disseminating </a:t>
            </a:r>
            <a:r>
              <a:rPr lang="en-US" sz="2700" dirty="0" err="1"/>
              <a:t>microdata</a:t>
            </a:r>
            <a:r>
              <a:rPr lang="en-US" sz="2700" dirty="0"/>
              <a:t> has a cost. This includes not only the costs of creating and documenting </a:t>
            </a:r>
            <a:r>
              <a:rPr lang="en-US" sz="2700" dirty="0" err="1"/>
              <a:t>microdata</a:t>
            </a:r>
            <a:r>
              <a:rPr lang="en-US" sz="2700" dirty="0"/>
              <a:t> files, but also the costs of creating access tools and safeguards, and of supporting enquiries made by the research community.</a:t>
            </a:r>
            <a:endParaRPr lang="en-US" sz="2700" b="1" dirty="0" smtClean="0"/>
          </a:p>
        </p:txBody>
      </p:sp>
      <p:sp>
        <p:nvSpPr>
          <p:cNvPr id="3" name="Title 2"/>
          <p:cNvSpPr>
            <a:spLocks noGrp="1"/>
          </p:cNvSpPr>
          <p:nvPr>
            <p:ph type="title"/>
          </p:nvPr>
        </p:nvSpPr>
        <p:spPr/>
        <p:txBody>
          <a:bodyPr/>
          <a:lstStyle/>
          <a:p>
            <a:pPr lvl="0"/>
            <a:r>
              <a:rPr lang="en-US" dirty="0"/>
              <a:t>Costs and risks of dissemination</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24</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700" b="1" i="1" dirty="0">
                <a:solidFill>
                  <a:srgbClr val="FF0000"/>
                </a:solidFill>
              </a:rPr>
              <a:t>Confidentiality</a:t>
            </a:r>
            <a:r>
              <a:rPr lang="en-US" sz="2700" dirty="0"/>
              <a:t>. One of the biggest challenges of </a:t>
            </a:r>
            <a:r>
              <a:rPr lang="en-US" sz="2700" dirty="0" err="1"/>
              <a:t>microdata</a:t>
            </a:r>
            <a:r>
              <a:rPr lang="en-US" sz="2700" dirty="0"/>
              <a:t> dissemination is to minimize the risk of disclosure of any data that would compromise the identity of respondents. </a:t>
            </a:r>
            <a:endParaRPr lang="en-US" sz="2700" i="1" dirty="0"/>
          </a:p>
          <a:p>
            <a:r>
              <a:rPr lang="en-US" sz="2700" b="1" i="1" dirty="0">
                <a:solidFill>
                  <a:srgbClr val="FF0000"/>
                </a:solidFill>
              </a:rPr>
              <a:t>Legality</a:t>
            </a:r>
            <a:r>
              <a:rPr lang="en-US" sz="2700" dirty="0"/>
              <a:t>. All countries have a specific national statistical and data protection legislation. </a:t>
            </a:r>
            <a:endParaRPr lang="en-US" sz="2700" b="1" dirty="0" smtClean="0"/>
          </a:p>
        </p:txBody>
      </p:sp>
      <p:sp>
        <p:nvSpPr>
          <p:cNvPr id="3" name="Title 2"/>
          <p:cNvSpPr>
            <a:spLocks noGrp="1"/>
          </p:cNvSpPr>
          <p:nvPr>
            <p:ph type="title"/>
          </p:nvPr>
        </p:nvSpPr>
        <p:spPr/>
        <p:txBody>
          <a:bodyPr/>
          <a:lstStyle/>
          <a:p>
            <a:pPr lvl="0"/>
            <a:r>
              <a:rPr lang="en-US" dirty="0"/>
              <a:t>Costs and risks of dissemination</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25</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700" dirty="0" smtClean="0"/>
              <a:t>It </a:t>
            </a:r>
            <a:r>
              <a:rPr lang="en-US" sz="2700" dirty="0"/>
              <a:t>is appropriate for </a:t>
            </a:r>
            <a:r>
              <a:rPr lang="en-US" sz="2700" dirty="0" err="1"/>
              <a:t>microdata</a:t>
            </a:r>
            <a:r>
              <a:rPr lang="en-US" sz="2700" dirty="0"/>
              <a:t> collected for official statistical purposes to be used for statistical analysis to support research as long as confidentiality is protected.</a:t>
            </a:r>
          </a:p>
          <a:p>
            <a:r>
              <a:rPr lang="en-US" sz="2700" dirty="0" smtClean="0"/>
              <a:t>Provision </a:t>
            </a:r>
            <a:r>
              <a:rPr lang="en-US" sz="2700" dirty="0"/>
              <a:t>of </a:t>
            </a:r>
            <a:r>
              <a:rPr lang="en-US" sz="2700" dirty="0" err="1"/>
              <a:t>microdata</a:t>
            </a:r>
            <a:r>
              <a:rPr lang="en-US" sz="2700" dirty="0"/>
              <a:t> should be consistent with legal and other necessary arrangements that ensure that confidentiality of the released </a:t>
            </a:r>
            <a:r>
              <a:rPr lang="en-US" sz="2700" dirty="0" err="1"/>
              <a:t>microdata</a:t>
            </a:r>
            <a:r>
              <a:rPr lang="en-US" sz="2700" dirty="0"/>
              <a:t> is protected.</a:t>
            </a:r>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smtClean="0"/>
              <a:t>Principles - UNECE</a:t>
            </a:r>
            <a:endParaRPr lang="en-US" dirty="0"/>
          </a:p>
        </p:txBody>
      </p:sp>
      <p:sp>
        <p:nvSpPr>
          <p:cNvPr id="5" name="TextBox 4"/>
          <p:cNvSpPr txBox="1"/>
          <p:nvPr/>
        </p:nvSpPr>
        <p:spPr>
          <a:xfrm>
            <a:off x="2590800" y="5105400"/>
            <a:ext cx="6248400" cy="1323439"/>
          </a:xfrm>
          <a:prstGeom prst="rect">
            <a:avLst/>
          </a:prstGeom>
          <a:noFill/>
        </p:spPr>
        <p:txBody>
          <a:bodyPr wrap="square" rtlCol="0">
            <a:spAutoFit/>
          </a:bodyPr>
          <a:lstStyle/>
          <a:p>
            <a:r>
              <a:rPr lang="en-US" sz="2000" dirty="0">
                <a:hlinkClick r:id="rId2"/>
              </a:rPr>
              <a:t>Managing Statistical Confidentiality and </a:t>
            </a:r>
            <a:r>
              <a:rPr lang="en-US" sz="2000" dirty="0" err="1">
                <a:hlinkClick r:id="rId2"/>
              </a:rPr>
              <a:t>Microdata</a:t>
            </a:r>
            <a:r>
              <a:rPr lang="en-US" sz="2000" dirty="0">
                <a:hlinkClick r:id="rId2"/>
              </a:rPr>
              <a:t> Access - Principles and guidelines of Good </a:t>
            </a:r>
            <a:r>
              <a:rPr lang="en-US" sz="2000" dirty="0" smtClean="0">
                <a:hlinkClick r:id="rId2"/>
              </a:rPr>
              <a:t>Practice</a:t>
            </a:r>
            <a:r>
              <a:rPr lang="en-US" sz="2000" dirty="0" smtClean="0"/>
              <a:t>, by the Conference </a:t>
            </a:r>
            <a:r>
              <a:rPr lang="en-US" sz="2000" dirty="0"/>
              <a:t>of European Statisticians (CES) and United Nations Economic Commission for Europe (UNECE)</a:t>
            </a:r>
            <a:endParaRPr lang="en-US" sz="20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778" y="4161889"/>
            <a:ext cx="175822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26</a:t>
            </a:fld>
            <a:endParaRPr lang="en-US" dirty="0"/>
          </a:p>
        </p:txBody>
      </p:sp>
    </p:spTree>
    <p:extLst>
      <p:ext uri="{BB962C8B-B14F-4D97-AF65-F5344CB8AC3E}">
        <p14:creationId xmlns:p14="http://schemas.microsoft.com/office/powerpoint/2010/main" val="2117477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Statistical agencies are </a:t>
            </a:r>
            <a:r>
              <a:rPr lang="en-US" dirty="0" smtClean="0"/>
              <a:t>charged </a:t>
            </a:r>
            <a:r>
              <a:rPr lang="en-US" dirty="0"/>
              <a:t>with protecting the confidentiality of survey </a:t>
            </a:r>
            <a:r>
              <a:rPr lang="en-US" dirty="0" smtClean="0"/>
              <a:t>respondents.</a:t>
            </a:r>
            <a:endParaRPr lang="en-US" dirty="0"/>
          </a:p>
          <a:p>
            <a:r>
              <a:rPr lang="en-US" dirty="0"/>
              <a:t>Protecting confidentiality necessitates some sort of data </a:t>
            </a:r>
            <a:r>
              <a:rPr lang="en-US" dirty="0" err="1"/>
              <a:t>anonymization</a:t>
            </a:r>
            <a:r>
              <a:rPr lang="en-US" dirty="0"/>
              <a:t> so that individual respondents can not be identified. </a:t>
            </a:r>
            <a:endParaRPr lang="en-US" b="1" dirty="0" smtClean="0"/>
          </a:p>
        </p:txBody>
      </p:sp>
      <p:sp>
        <p:nvSpPr>
          <p:cNvPr id="3" name="Title 2"/>
          <p:cNvSpPr>
            <a:spLocks noGrp="1"/>
          </p:cNvSpPr>
          <p:nvPr>
            <p:ph type="title"/>
          </p:nvPr>
        </p:nvSpPr>
        <p:spPr/>
        <p:txBody>
          <a:bodyPr/>
          <a:lstStyle/>
          <a:p>
            <a:pPr lvl="0"/>
            <a:r>
              <a:rPr lang="en-US" dirty="0" err="1"/>
              <a:t>Anonymization</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27</a:t>
            </a:fld>
            <a:endParaRPr lang="en-US" dirty="0"/>
          </a:p>
        </p:txBody>
      </p:sp>
    </p:spTree>
    <p:extLst>
      <p:ext uri="{BB962C8B-B14F-4D97-AF65-F5344CB8AC3E}">
        <p14:creationId xmlns:p14="http://schemas.microsoft.com/office/powerpoint/2010/main" val="2117477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normAutofit fontScale="85000" lnSpcReduction="10000"/>
          </a:bodyPr>
          <a:lstStyle/>
          <a:p>
            <a:r>
              <a:rPr lang="en-US" dirty="0"/>
              <a:t>Identifying variables include:</a:t>
            </a:r>
          </a:p>
          <a:p>
            <a:pPr lvl="1"/>
            <a:r>
              <a:rPr lang="en-US" b="1" dirty="0">
                <a:solidFill>
                  <a:srgbClr val="FF0000"/>
                </a:solidFill>
              </a:rPr>
              <a:t>Direct identifiers</a:t>
            </a:r>
            <a:r>
              <a:rPr lang="en-US" dirty="0"/>
              <a:t>, which are variables such as names, addresses, or identity card numbers. They </a:t>
            </a:r>
            <a:r>
              <a:rPr lang="en-US" dirty="0" smtClean="0"/>
              <a:t>should be </a:t>
            </a:r>
            <a:r>
              <a:rPr lang="en-US" dirty="0"/>
              <a:t>removed from the published dataset.</a:t>
            </a:r>
          </a:p>
          <a:p>
            <a:pPr lvl="1"/>
            <a:r>
              <a:rPr lang="en-US" b="1" dirty="0">
                <a:solidFill>
                  <a:srgbClr val="FF0000"/>
                </a:solidFill>
              </a:rPr>
              <a:t>Indirect identifiers</a:t>
            </a:r>
            <a:r>
              <a:rPr lang="en-US" dirty="0"/>
              <a:t>, which are characteristics </a:t>
            </a:r>
            <a:r>
              <a:rPr lang="en-US" dirty="0" smtClean="0"/>
              <a:t>whose </a:t>
            </a:r>
            <a:r>
              <a:rPr lang="en-US" dirty="0"/>
              <a:t>combination could lead to the re-identification of </a:t>
            </a:r>
            <a:r>
              <a:rPr lang="en-US" dirty="0" smtClean="0"/>
              <a:t>respondents (e.g., region, age, sex, occupation). </a:t>
            </a:r>
            <a:r>
              <a:rPr lang="en-US" dirty="0"/>
              <a:t>Such variables are needed for statistical purposes, and should not be removed from the published data files. </a:t>
            </a:r>
            <a:endParaRPr lang="en-US" dirty="0" smtClean="0"/>
          </a:p>
          <a:p>
            <a:r>
              <a:rPr lang="en-US" dirty="0" err="1" smtClean="0">
                <a:solidFill>
                  <a:srgbClr val="FF0000"/>
                </a:solidFill>
              </a:rPr>
              <a:t>Anonymizing</a:t>
            </a:r>
            <a:r>
              <a:rPr lang="en-US" dirty="0" smtClean="0">
                <a:solidFill>
                  <a:srgbClr val="FF0000"/>
                </a:solidFill>
              </a:rPr>
              <a:t> </a:t>
            </a:r>
            <a:r>
              <a:rPr lang="en-US" dirty="0">
                <a:solidFill>
                  <a:srgbClr val="FF0000"/>
                </a:solidFill>
              </a:rPr>
              <a:t>the data </a:t>
            </a:r>
            <a:r>
              <a:rPr lang="en-US" dirty="0"/>
              <a:t>involves determining which variables are potential </a:t>
            </a:r>
            <a:r>
              <a:rPr lang="en-US" dirty="0" smtClean="0"/>
              <a:t>identifiers and </a:t>
            </a:r>
            <a:r>
              <a:rPr lang="en-US" dirty="0"/>
              <a:t>modifying the specificity of these variables to reduce the risk of re-identification to an acceptable level. The challenge is to maximize the security while minimizing the resulting information loss</a:t>
            </a:r>
            <a:r>
              <a:rPr lang="en-US" dirty="0" smtClean="0"/>
              <a:t>.</a:t>
            </a:r>
            <a:endParaRPr lang="en-US" b="1" dirty="0" smtClean="0"/>
          </a:p>
        </p:txBody>
      </p:sp>
      <p:sp>
        <p:nvSpPr>
          <p:cNvPr id="3" name="Title 2"/>
          <p:cNvSpPr>
            <a:spLocks noGrp="1"/>
          </p:cNvSpPr>
          <p:nvPr>
            <p:ph type="title"/>
          </p:nvPr>
        </p:nvSpPr>
        <p:spPr/>
        <p:txBody>
          <a:bodyPr/>
          <a:lstStyle/>
          <a:p>
            <a:pPr lvl="0"/>
            <a:r>
              <a:rPr lang="en-US" dirty="0" err="1" smtClean="0"/>
              <a:t>Anonymization</a:t>
            </a:r>
            <a:r>
              <a:rPr lang="en-US" dirty="0" smtClean="0"/>
              <a:t> concepts</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28</a:t>
            </a:fld>
            <a:endParaRPr lang="en-US" dirty="0"/>
          </a:p>
        </p:txBody>
      </p:sp>
    </p:spTree>
    <p:extLst>
      <p:ext uri="{BB962C8B-B14F-4D97-AF65-F5344CB8AC3E}">
        <p14:creationId xmlns:p14="http://schemas.microsoft.com/office/powerpoint/2010/main" val="2117477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normAutofit fontScale="85000" lnSpcReduction="20000"/>
          </a:bodyPr>
          <a:lstStyle/>
          <a:p>
            <a:pPr>
              <a:lnSpc>
                <a:spcPct val="120000"/>
              </a:lnSpc>
            </a:pPr>
            <a:r>
              <a:rPr lang="en-US" dirty="0" smtClean="0"/>
              <a:t>Removing variables (e.g., detailed geographic identification)</a:t>
            </a:r>
          </a:p>
          <a:p>
            <a:pPr>
              <a:lnSpc>
                <a:spcPct val="120000"/>
              </a:lnSpc>
            </a:pPr>
            <a:r>
              <a:rPr lang="en-US" dirty="0" smtClean="0"/>
              <a:t>Removing records (outliers)</a:t>
            </a:r>
          </a:p>
          <a:p>
            <a:pPr>
              <a:lnSpc>
                <a:spcPct val="120000"/>
              </a:lnSpc>
            </a:pPr>
            <a:r>
              <a:rPr lang="en-US" dirty="0" smtClean="0"/>
              <a:t>Global recoding (e.g., from age to age groups)</a:t>
            </a:r>
          </a:p>
          <a:p>
            <a:pPr>
              <a:lnSpc>
                <a:spcPct val="120000"/>
              </a:lnSpc>
            </a:pPr>
            <a:r>
              <a:rPr lang="en-US" dirty="0" smtClean="0"/>
              <a:t>Top- or bottom-coding (e.g., create “65+” age category)</a:t>
            </a:r>
          </a:p>
          <a:p>
            <a:pPr>
              <a:lnSpc>
                <a:spcPct val="120000"/>
              </a:lnSpc>
            </a:pPr>
            <a:r>
              <a:rPr lang="en-US" dirty="0" smtClean="0"/>
              <a:t>Local suppression (replace with missing)</a:t>
            </a:r>
          </a:p>
          <a:p>
            <a:pPr>
              <a:lnSpc>
                <a:spcPct val="120000"/>
              </a:lnSpc>
            </a:pPr>
            <a:r>
              <a:rPr lang="en-US" dirty="0" smtClean="0"/>
              <a:t>Micro-aggregation (e.g., for income variable)</a:t>
            </a:r>
          </a:p>
          <a:p>
            <a:pPr>
              <a:lnSpc>
                <a:spcPct val="120000"/>
              </a:lnSpc>
            </a:pPr>
            <a:r>
              <a:rPr lang="en-US" dirty="0" smtClean="0"/>
              <a:t>Data swapping</a:t>
            </a:r>
          </a:p>
          <a:p>
            <a:pPr>
              <a:lnSpc>
                <a:spcPct val="120000"/>
              </a:lnSpc>
            </a:pPr>
            <a:r>
              <a:rPr lang="en-US" dirty="0" smtClean="0"/>
              <a:t>Post-randomization</a:t>
            </a:r>
            <a:endParaRPr lang="en-US" dirty="0" smtClean="0"/>
          </a:p>
          <a:p>
            <a:pPr>
              <a:lnSpc>
                <a:spcPct val="120000"/>
              </a:lnSpc>
            </a:pPr>
            <a:r>
              <a:rPr lang="en-US" dirty="0" smtClean="0"/>
              <a:t>Noise addition</a:t>
            </a:r>
          </a:p>
          <a:p>
            <a:pPr>
              <a:lnSpc>
                <a:spcPct val="120000"/>
              </a:lnSpc>
            </a:pPr>
            <a:r>
              <a:rPr lang="en-US" dirty="0" smtClean="0"/>
              <a:t>Resampling</a:t>
            </a:r>
          </a:p>
          <a:p>
            <a:pPr>
              <a:lnSpc>
                <a:spcPct val="150000"/>
              </a:lnSpc>
              <a:buNone/>
            </a:pPr>
            <a:endParaRPr lang="en-US" b="1" dirty="0" smtClean="0"/>
          </a:p>
        </p:txBody>
      </p:sp>
      <p:sp>
        <p:nvSpPr>
          <p:cNvPr id="3" name="Title 2"/>
          <p:cNvSpPr>
            <a:spLocks noGrp="1"/>
          </p:cNvSpPr>
          <p:nvPr>
            <p:ph type="title"/>
          </p:nvPr>
        </p:nvSpPr>
        <p:spPr/>
        <p:txBody>
          <a:bodyPr/>
          <a:lstStyle/>
          <a:p>
            <a:pPr lvl="0"/>
            <a:r>
              <a:rPr lang="en-US" dirty="0" err="1" smtClean="0"/>
              <a:t>Anonymization</a:t>
            </a:r>
            <a:r>
              <a:rPr lang="en-US" dirty="0" smtClean="0"/>
              <a:t> techniques</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29</a:t>
            </a:fld>
            <a:endParaRPr lang="en-US" dirty="0"/>
          </a:p>
        </p:txBody>
      </p:sp>
    </p:spTree>
    <p:extLst>
      <p:ext uri="{BB962C8B-B14F-4D97-AF65-F5344CB8AC3E}">
        <p14:creationId xmlns:p14="http://schemas.microsoft.com/office/powerpoint/2010/main" val="3637428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buNone/>
            </a:pPr>
            <a:r>
              <a:rPr lang="en-US" sz="3000" dirty="0" smtClean="0"/>
              <a:t>The workshop will i</a:t>
            </a:r>
            <a:r>
              <a:rPr lang="en-US" sz="3000" dirty="0" smtClean="0"/>
              <a:t>ntroduce standards and tools for: </a:t>
            </a:r>
            <a:endParaRPr lang="en-US" sz="3000" dirty="0" smtClean="0"/>
          </a:p>
        </p:txBody>
      </p:sp>
      <p:sp>
        <p:nvSpPr>
          <p:cNvPr id="3" name="Title 2"/>
          <p:cNvSpPr>
            <a:spLocks noGrp="1"/>
          </p:cNvSpPr>
          <p:nvPr>
            <p:ph type="title"/>
          </p:nvPr>
        </p:nvSpPr>
        <p:spPr/>
        <p:txBody>
          <a:bodyPr/>
          <a:lstStyle/>
          <a:p>
            <a:pPr lvl="0"/>
            <a:r>
              <a:rPr lang="en-US" dirty="0" smtClean="0"/>
              <a:t>Workshop objectives</a:t>
            </a:r>
            <a:endParaRPr lang="en-US" dirty="0"/>
          </a:p>
        </p:txBody>
      </p:sp>
      <p:sp>
        <p:nvSpPr>
          <p:cNvPr id="28" name="TextBox 27"/>
          <p:cNvSpPr txBox="1"/>
          <p:nvPr/>
        </p:nvSpPr>
        <p:spPr>
          <a:xfrm>
            <a:off x="5133975" y="2228850"/>
            <a:ext cx="3962400" cy="3970318"/>
          </a:xfrm>
          <a:prstGeom prst="rect">
            <a:avLst/>
          </a:prstGeom>
          <a:noFill/>
        </p:spPr>
        <p:txBody>
          <a:bodyPr wrap="square" rtlCol="0">
            <a:spAutoFit/>
          </a:bodyPr>
          <a:lstStyle/>
          <a:p>
            <a:pPr marL="228600" indent="-228600">
              <a:buFont typeface="Arial" pitchFamily="34" charset="0"/>
              <a:buChar char="•"/>
            </a:pPr>
            <a:r>
              <a:rPr lang="en-US" sz="2800" dirty="0" smtClean="0">
                <a:solidFill>
                  <a:srgbClr val="FF0000"/>
                </a:solidFill>
              </a:rPr>
              <a:t>Metadata management</a:t>
            </a:r>
          </a:p>
          <a:p>
            <a:pPr marL="685800" lvl="1" indent="-228600">
              <a:buFont typeface="Arial" pitchFamily="34" charset="0"/>
              <a:buChar char="•"/>
            </a:pPr>
            <a:r>
              <a:rPr lang="en-US" sz="2400" dirty="0" smtClean="0"/>
              <a:t>The DDI standard</a:t>
            </a:r>
          </a:p>
          <a:p>
            <a:pPr marL="685800" lvl="1" indent="-228600">
              <a:buFont typeface="Arial" pitchFamily="34" charset="0"/>
              <a:buChar char="•"/>
            </a:pPr>
            <a:r>
              <a:rPr lang="en-US" sz="2400" dirty="0" smtClean="0"/>
              <a:t>IHSN Metadata Editor</a:t>
            </a:r>
          </a:p>
          <a:p>
            <a:pPr marL="228600" indent="-228600">
              <a:buFont typeface="Arial" pitchFamily="34" charset="0"/>
              <a:buChar char="•"/>
            </a:pPr>
            <a:r>
              <a:rPr lang="en-US" sz="2800" dirty="0" smtClean="0">
                <a:solidFill>
                  <a:srgbClr val="FF0000"/>
                </a:solidFill>
              </a:rPr>
              <a:t>Dissemination</a:t>
            </a:r>
          </a:p>
          <a:p>
            <a:pPr marL="685800" lvl="1" indent="-228600">
              <a:buFont typeface="Arial" pitchFamily="34" charset="0"/>
              <a:buChar char="•"/>
            </a:pPr>
            <a:r>
              <a:rPr lang="en-US" sz="2400" dirty="0" smtClean="0"/>
              <a:t>Policy, technical and ethical issues</a:t>
            </a:r>
          </a:p>
          <a:p>
            <a:pPr marL="685800" lvl="1" indent="-228600">
              <a:buFont typeface="Arial" pitchFamily="34" charset="0"/>
              <a:buChar char="•"/>
            </a:pPr>
            <a:r>
              <a:rPr lang="en-US" sz="2400" dirty="0" smtClean="0"/>
              <a:t>NADA software</a:t>
            </a:r>
          </a:p>
          <a:p>
            <a:pPr marL="228600" indent="-228600">
              <a:buFont typeface="Arial" pitchFamily="34" charset="0"/>
              <a:buChar char="•"/>
            </a:pPr>
            <a:r>
              <a:rPr lang="en-US" sz="2800" dirty="0" smtClean="0">
                <a:solidFill>
                  <a:srgbClr val="FF0000"/>
                </a:solidFill>
              </a:rPr>
              <a:t>Archiving</a:t>
            </a:r>
          </a:p>
          <a:p>
            <a:pPr marL="685800" lvl="1" indent="-228600">
              <a:buFont typeface="Arial" pitchFamily="34" charset="0"/>
              <a:buChar char="•"/>
            </a:pPr>
            <a:r>
              <a:rPr lang="en-US" sz="2400" dirty="0" smtClean="0"/>
              <a:t>Preservation of digital information</a:t>
            </a:r>
            <a:endParaRPr lang="en-US" sz="2400" dirty="0"/>
          </a:p>
        </p:txBody>
      </p:sp>
      <p:sp>
        <p:nvSpPr>
          <p:cNvPr id="16" name="Rectangle 15"/>
          <p:cNvSpPr/>
          <p:nvPr/>
        </p:nvSpPr>
        <p:spPr>
          <a:xfrm>
            <a:off x="1095375" y="2362200"/>
            <a:ext cx="3200400" cy="381000"/>
          </a:xfrm>
          <a:prstGeom prst="rect">
            <a:avLst/>
          </a:prstGeom>
          <a:solidFill>
            <a:srgbClr val="F8A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Specify the needs</a:t>
            </a:r>
            <a:endParaRPr lang="en-US" sz="2400" dirty="0">
              <a:solidFill>
                <a:schemeClr val="bg1"/>
              </a:solidFill>
            </a:endParaRPr>
          </a:p>
        </p:txBody>
      </p:sp>
      <p:sp>
        <p:nvSpPr>
          <p:cNvPr id="17" name="Rectangle 16"/>
          <p:cNvSpPr/>
          <p:nvPr/>
        </p:nvSpPr>
        <p:spPr>
          <a:xfrm>
            <a:off x="1095375" y="2828925"/>
            <a:ext cx="3200400" cy="381000"/>
          </a:xfrm>
          <a:prstGeom prst="rect">
            <a:avLst/>
          </a:prstGeom>
          <a:solidFill>
            <a:srgbClr val="F8A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Design</a:t>
            </a:r>
          </a:p>
        </p:txBody>
      </p:sp>
      <p:sp>
        <p:nvSpPr>
          <p:cNvPr id="18" name="Rectangle 17"/>
          <p:cNvSpPr/>
          <p:nvPr/>
        </p:nvSpPr>
        <p:spPr>
          <a:xfrm>
            <a:off x="1095375" y="3295650"/>
            <a:ext cx="3200400" cy="381000"/>
          </a:xfrm>
          <a:prstGeom prst="rect">
            <a:avLst/>
          </a:prstGeom>
          <a:solidFill>
            <a:srgbClr val="F8A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Build</a:t>
            </a:r>
          </a:p>
        </p:txBody>
      </p:sp>
      <p:sp>
        <p:nvSpPr>
          <p:cNvPr id="19" name="Rectangle 18"/>
          <p:cNvSpPr/>
          <p:nvPr/>
        </p:nvSpPr>
        <p:spPr>
          <a:xfrm>
            <a:off x="1095375" y="3762375"/>
            <a:ext cx="3200400" cy="381000"/>
          </a:xfrm>
          <a:prstGeom prst="rect">
            <a:avLst/>
          </a:prstGeom>
          <a:solidFill>
            <a:srgbClr val="F8A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Collect</a:t>
            </a:r>
            <a:endParaRPr lang="en-US" sz="2400" dirty="0">
              <a:solidFill>
                <a:schemeClr val="bg1"/>
              </a:solidFill>
            </a:endParaRPr>
          </a:p>
        </p:txBody>
      </p:sp>
      <p:sp>
        <p:nvSpPr>
          <p:cNvPr id="20" name="Rectangle 19"/>
          <p:cNvSpPr/>
          <p:nvPr/>
        </p:nvSpPr>
        <p:spPr>
          <a:xfrm>
            <a:off x="1095375" y="4229100"/>
            <a:ext cx="3200400" cy="381000"/>
          </a:xfrm>
          <a:prstGeom prst="rect">
            <a:avLst/>
          </a:prstGeom>
          <a:solidFill>
            <a:srgbClr val="F8A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21" name="Rectangle 20"/>
          <p:cNvSpPr/>
          <p:nvPr/>
        </p:nvSpPr>
        <p:spPr>
          <a:xfrm>
            <a:off x="1095375" y="4695825"/>
            <a:ext cx="3200400" cy="381000"/>
          </a:xfrm>
          <a:prstGeom prst="rect">
            <a:avLst/>
          </a:prstGeom>
          <a:solidFill>
            <a:srgbClr val="F8A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Analyze</a:t>
            </a:r>
          </a:p>
        </p:txBody>
      </p:sp>
      <p:sp>
        <p:nvSpPr>
          <p:cNvPr id="23" name="Rectangle 22"/>
          <p:cNvSpPr/>
          <p:nvPr/>
        </p:nvSpPr>
        <p:spPr>
          <a:xfrm>
            <a:off x="1095375" y="5162550"/>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Disseminate</a:t>
            </a:r>
          </a:p>
        </p:txBody>
      </p:sp>
      <p:sp>
        <p:nvSpPr>
          <p:cNvPr id="25" name="Rectangle 24"/>
          <p:cNvSpPr/>
          <p:nvPr/>
        </p:nvSpPr>
        <p:spPr>
          <a:xfrm>
            <a:off x="1095375" y="5629275"/>
            <a:ext cx="3200400" cy="3810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Archive</a:t>
            </a:r>
          </a:p>
        </p:txBody>
      </p:sp>
      <p:sp>
        <p:nvSpPr>
          <p:cNvPr id="26" name="Rectangle 25"/>
          <p:cNvSpPr/>
          <p:nvPr/>
        </p:nvSpPr>
        <p:spPr>
          <a:xfrm>
            <a:off x="1095375" y="6096000"/>
            <a:ext cx="3200400" cy="381000"/>
          </a:xfrm>
          <a:prstGeom prst="rect">
            <a:avLst/>
          </a:prstGeom>
          <a:solidFill>
            <a:srgbClr val="F8A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Evaluate</a:t>
            </a:r>
          </a:p>
        </p:txBody>
      </p:sp>
      <p:sp>
        <p:nvSpPr>
          <p:cNvPr id="27" name="Rectangle 26"/>
          <p:cNvSpPr/>
          <p:nvPr/>
        </p:nvSpPr>
        <p:spPr>
          <a:xfrm>
            <a:off x="4448175" y="2362200"/>
            <a:ext cx="609600" cy="4114800"/>
          </a:xfrm>
          <a:prstGeom prst="rect">
            <a:avLst/>
          </a:prstGeom>
          <a:solidFill>
            <a:srgbClr val="A60E0E"/>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bg1"/>
                </a:solidFill>
              </a:rPr>
              <a:t>Metadata Management</a:t>
            </a:r>
          </a:p>
        </p:txBody>
      </p:sp>
      <p:sp>
        <p:nvSpPr>
          <p:cNvPr id="29" name="Rectangle 28"/>
          <p:cNvSpPr/>
          <p:nvPr/>
        </p:nvSpPr>
        <p:spPr>
          <a:xfrm>
            <a:off x="333375" y="2362200"/>
            <a:ext cx="609600" cy="4114800"/>
          </a:xfrm>
          <a:prstGeom prst="rect">
            <a:avLst/>
          </a:prstGeom>
          <a:solidFill>
            <a:srgbClr val="F8AEAE"/>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chemeClr val="bg1"/>
                </a:solidFill>
              </a:rPr>
              <a:t>Quality Management</a:t>
            </a:r>
          </a:p>
        </p:txBody>
      </p:sp>
      <p:sp>
        <p:nvSpPr>
          <p:cNvPr id="32" name="Rounded Rectangle 31"/>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a:t>
            </a:fld>
            <a:endParaRPr lang="en-US" dirty="0"/>
          </a:p>
        </p:txBody>
      </p:sp>
    </p:spTree>
    <p:extLst>
      <p:ext uri="{BB962C8B-B14F-4D97-AF65-F5344CB8AC3E}">
        <p14:creationId xmlns:p14="http://schemas.microsoft.com/office/powerpoint/2010/main" val="2788554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4514850" cy="4876800"/>
          </a:xfrm>
        </p:spPr>
        <p:txBody>
          <a:bodyPr/>
          <a:lstStyle/>
          <a:p>
            <a:pPr algn="ctr">
              <a:lnSpc>
                <a:spcPct val="150000"/>
              </a:lnSpc>
              <a:spcBef>
                <a:spcPts val="0"/>
              </a:spcBef>
              <a:buNone/>
            </a:pPr>
            <a:r>
              <a:rPr lang="en-US" b="1" dirty="0" smtClean="0">
                <a:solidFill>
                  <a:srgbClr val="FF0000"/>
                </a:solidFill>
              </a:rPr>
              <a:t>Software: </a:t>
            </a:r>
            <a:r>
              <a:rPr lang="en-US" b="1" dirty="0" err="1" smtClean="0">
                <a:solidFill>
                  <a:srgbClr val="FF0000"/>
                </a:solidFill>
              </a:rPr>
              <a:t>sdcMicro</a:t>
            </a:r>
            <a:endParaRPr lang="en-US" b="1" dirty="0" smtClean="0">
              <a:solidFill>
                <a:srgbClr val="FF0000"/>
              </a:solidFill>
            </a:endParaRPr>
          </a:p>
          <a:p>
            <a:pPr algn="ctr">
              <a:buNone/>
            </a:pPr>
            <a:r>
              <a:rPr lang="en-US" dirty="0" smtClean="0"/>
              <a:t>An open source (R-based) package</a:t>
            </a:r>
          </a:p>
          <a:p>
            <a:pPr algn="ctr">
              <a:lnSpc>
                <a:spcPct val="150000"/>
              </a:lnSpc>
              <a:buNone/>
            </a:pPr>
            <a:endParaRPr lang="en-US" dirty="0" smtClean="0"/>
          </a:p>
        </p:txBody>
      </p:sp>
      <p:sp>
        <p:nvSpPr>
          <p:cNvPr id="3" name="Title 2"/>
          <p:cNvSpPr>
            <a:spLocks noGrp="1"/>
          </p:cNvSpPr>
          <p:nvPr>
            <p:ph type="title"/>
          </p:nvPr>
        </p:nvSpPr>
        <p:spPr/>
        <p:txBody>
          <a:bodyPr/>
          <a:lstStyle/>
          <a:p>
            <a:pPr lvl="0"/>
            <a:r>
              <a:rPr lang="en-US" dirty="0" err="1" smtClean="0"/>
              <a:t>Anonymization</a:t>
            </a:r>
            <a:r>
              <a:rPr lang="en-US" dirty="0" smtClean="0"/>
              <a:t> tools and guidelines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62325"/>
            <a:ext cx="4343400" cy="322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4667250" y="1371600"/>
            <a:ext cx="4324350" cy="5334000"/>
          </a:xfrm>
          <a:prstGeom prst="rect">
            <a:avLst/>
          </a:prstGeom>
          <a:solidFill>
            <a:schemeClr val="lt1"/>
          </a:solidFill>
          <a:ln w="25400" cap="flat" cmpd="sng" algn="ctr">
            <a:noFill/>
            <a:prstDash val="solid"/>
          </a:ln>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spcBef>
                <a:spcPts val="0"/>
              </a:spcBef>
              <a:buFont typeface="Arial" pitchFamily="34" charset="0"/>
              <a:buNone/>
            </a:pPr>
            <a:r>
              <a:rPr lang="en-US" b="1" dirty="0" smtClean="0">
                <a:solidFill>
                  <a:srgbClr val="FF0000"/>
                </a:solidFill>
              </a:rPr>
              <a:t>Technical guidelines</a:t>
            </a:r>
          </a:p>
          <a:p>
            <a:pPr algn="ctr">
              <a:lnSpc>
                <a:spcPct val="150000"/>
              </a:lnSpc>
              <a:buNone/>
            </a:pPr>
            <a:r>
              <a:rPr lang="en-US" sz="2000" dirty="0">
                <a:hlinkClick r:id="rId3"/>
              </a:rPr>
              <a:t>http://</a:t>
            </a:r>
            <a:r>
              <a:rPr lang="en-US" sz="2000" dirty="0" smtClean="0">
                <a:hlinkClick r:id="rId3"/>
              </a:rPr>
              <a:t>www.ihsn.org/home/node/118</a:t>
            </a:r>
            <a:endParaRPr lang="en-US" sz="2000" dirty="0" smtClean="0"/>
          </a:p>
          <a:p>
            <a:pPr algn="ctr">
              <a:lnSpc>
                <a:spcPct val="150000"/>
              </a:lnSpc>
              <a:buNone/>
            </a:pPr>
            <a:r>
              <a:rPr lang="en-US" sz="2400" dirty="0" smtClean="0"/>
              <a:t>More practical guidelines are being produced by the IHSN.</a:t>
            </a:r>
          </a:p>
          <a:p>
            <a:pPr algn="ctr">
              <a:lnSpc>
                <a:spcPct val="150000"/>
              </a:lnSpc>
              <a:buNone/>
            </a:pPr>
            <a:r>
              <a:rPr lang="en-US" sz="2400" dirty="0" smtClean="0">
                <a:solidFill>
                  <a:srgbClr val="FF0000"/>
                </a:solidFill>
              </a:rPr>
              <a:t>NOTE :</a:t>
            </a:r>
            <a:endParaRPr lang="en-US" sz="2400" dirty="0">
              <a:solidFill>
                <a:srgbClr val="FF0000"/>
              </a:solidFill>
            </a:endParaRPr>
          </a:p>
          <a:p>
            <a:pPr algn="ctr">
              <a:lnSpc>
                <a:spcPct val="150000"/>
              </a:lnSpc>
              <a:buNone/>
            </a:pPr>
            <a:r>
              <a:rPr lang="en-US" sz="2400" dirty="0" err="1"/>
              <a:t>Anonymization</a:t>
            </a:r>
            <a:r>
              <a:rPr lang="en-US" sz="2400" dirty="0"/>
              <a:t> is a complex </a:t>
            </a:r>
            <a:r>
              <a:rPr lang="en-US" sz="2400" dirty="0" smtClean="0"/>
              <a:t>process. It requires analytical </a:t>
            </a:r>
            <a:r>
              <a:rPr lang="en-US" sz="2400" dirty="0"/>
              <a:t>skills and involves some arbitrary </a:t>
            </a:r>
            <a:r>
              <a:rPr lang="en-US" sz="2400" dirty="0" smtClean="0"/>
              <a:t>decisions. </a:t>
            </a:r>
            <a:endParaRPr lang="en-US" sz="2000" dirty="0" smtClean="0"/>
          </a:p>
        </p:txBody>
      </p:sp>
      <p:sp>
        <p:nvSpPr>
          <p:cNvPr id="7" name="Rounded Rectangle 6"/>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30</a:t>
            </a:fld>
            <a:endParaRPr lang="en-US" dirty="0"/>
          </a:p>
        </p:txBody>
      </p:sp>
      <p:cxnSp>
        <p:nvCxnSpPr>
          <p:cNvPr id="10" name="Straight Connector 9"/>
          <p:cNvCxnSpPr/>
          <p:nvPr/>
        </p:nvCxnSpPr>
        <p:spPr>
          <a:xfrm>
            <a:off x="4705350" y="1600200"/>
            <a:ext cx="0" cy="49893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477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150000"/>
              </a:lnSpc>
              <a:buNone/>
            </a:pPr>
            <a:r>
              <a:rPr lang="en-US" dirty="0"/>
              <a:t>Formulating </a:t>
            </a:r>
            <a:r>
              <a:rPr lang="en-US" dirty="0" smtClean="0"/>
              <a:t>a </a:t>
            </a:r>
            <a:r>
              <a:rPr lang="en-US" dirty="0" err="1" smtClean="0">
                <a:solidFill>
                  <a:srgbClr val="FF0000"/>
                </a:solidFill>
              </a:rPr>
              <a:t>microdata</a:t>
            </a:r>
            <a:r>
              <a:rPr lang="en-US" dirty="0" smtClean="0">
                <a:solidFill>
                  <a:srgbClr val="FF0000"/>
                </a:solidFill>
              </a:rPr>
              <a:t> access policy</a:t>
            </a:r>
            <a:endParaRPr lang="en-US" b="1" dirty="0" smtClean="0"/>
          </a:p>
        </p:txBody>
      </p:sp>
      <p:sp>
        <p:nvSpPr>
          <p:cNvPr id="3" name="Title 2"/>
          <p:cNvSpPr>
            <a:spLocks noGrp="1"/>
          </p:cNvSpPr>
          <p:nvPr>
            <p:ph type="title"/>
          </p:nvPr>
        </p:nvSpPr>
        <p:spPr/>
        <p:txBody>
          <a:bodyPr/>
          <a:lstStyle/>
          <a:p>
            <a:pPr lvl="0"/>
            <a:r>
              <a:rPr lang="en-US" dirty="0" smtClean="0"/>
              <a:t>Policy guidelines on dissemination</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400175" y="2352675"/>
            <a:ext cx="6299378" cy="3200400"/>
          </a:xfrm>
          <a:prstGeom prst="rect">
            <a:avLst/>
          </a:prstGeom>
          <a:noFill/>
          <a:ln w="9525">
            <a:noFill/>
            <a:miter lim="800000"/>
            <a:headEnd/>
            <a:tailEnd/>
          </a:ln>
        </p:spPr>
      </p:pic>
      <p:sp>
        <p:nvSpPr>
          <p:cNvPr id="7" name="Rectangle 6"/>
          <p:cNvSpPr/>
          <p:nvPr/>
        </p:nvSpPr>
        <p:spPr>
          <a:xfrm>
            <a:off x="1400175" y="5867400"/>
            <a:ext cx="6219825" cy="369332"/>
          </a:xfrm>
          <a:prstGeom prst="rect">
            <a:avLst/>
          </a:prstGeom>
        </p:spPr>
        <p:txBody>
          <a:bodyPr wrap="square">
            <a:spAutoFit/>
          </a:bodyPr>
          <a:lstStyle/>
          <a:p>
            <a:pPr algn="ctr"/>
            <a:r>
              <a:rPr lang="en-US" dirty="0">
                <a:hlinkClick r:id="rId3"/>
              </a:rPr>
              <a:t>http://www.ihsn.org/home/node/120</a:t>
            </a:r>
            <a:endParaRPr lang="en-US" dirty="0"/>
          </a:p>
        </p:txBody>
      </p:sp>
      <p:sp>
        <p:nvSpPr>
          <p:cNvPr id="9" name="Rounded Rectangle 8"/>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31</a:t>
            </a:fld>
            <a:endParaRPr lang="en-US" dirty="0"/>
          </a:p>
        </p:txBody>
      </p:sp>
    </p:spTree>
    <p:extLst>
      <p:ext uri="{BB962C8B-B14F-4D97-AF65-F5344CB8AC3E}">
        <p14:creationId xmlns:p14="http://schemas.microsoft.com/office/powerpoint/2010/main" val="211747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Data and metadata need to be made </a:t>
            </a:r>
            <a:r>
              <a:rPr lang="en-US" dirty="0" smtClean="0">
                <a:solidFill>
                  <a:srgbClr val="FF0000"/>
                </a:solidFill>
              </a:rPr>
              <a:t>visible</a:t>
            </a:r>
            <a:r>
              <a:rPr lang="en-US" dirty="0" smtClean="0"/>
              <a:t>.</a:t>
            </a:r>
          </a:p>
          <a:p>
            <a:r>
              <a:rPr lang="en-US" dirty="0" smtClean="0"/>
              <a:t>Users will benefit from advanced data discovery tools, in particular on-line </a:t>
            </a:r>
            <a:r>
              <a:rPr lang="en-US" dirty="0" smtClean="0">
                <a:solidFill>
                  <a:srgbClr val="FF0000"/>
                </a:solidFill>
              </a:rPr>
              <a:t>searchable catalogs</a:t>
            </a:r>
            <a:r>
              <a:rPr lang="en-US" dirty="0" smtClean="0"/>
              <a:t>.</a:t>
            </a:r>
          </a:p>
          <a:p>
            <a:r>
              <a:rPr lang="en-US" dirty="0" smtClean="0"/>
              <a:t>The IHSN developed an open source application, compliant with the DDI standard, to help disseminate metadata and (optional) </a:t>
            </a:r>
            <a:r>
              <a:rPr lang="en-US" dirty="0" err="1" smtClean="0"/>
              <a:t>microdata</a:t>
            </a:r>
            <a:r>
              <a:rPr lang="en-US" dirty="0" smtClean="0"/>
              <a:t>. This application (NADA) complements the Metadata Editor.</a:t>
            </a:r>
            <a:endParaRPr lang="en-US" dirty="0" smtClean="0"/>
          </a:p>
        </p:txBody>
      </p:sp>
      <p:sp>
        <p:nvSpPr>
          <p:cNvPr id="3" name="Title 2"/>
          <p:cNvSpPr>
            <a:spLocks noGrp="1"/>
          </p:cNvSpPr>
          <p:nvPr>
            <p:ph type="title"/>
          </p:nvPr>
        </p:nvSpPr>
        <p:spPr/>
        <p:txBody>
          <a:bodyPr/>
          <a:lstStyle/>
          <a:p>
            <a:pPr lvl="0"/>
            <a:r>
              <a:rPr lang="en-US" dirty="0" smtClean="0"/>
              <a:t>Cataloguing</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32</a:t>
            </a:fld>
            <a:endParaRPr lang="en-US" dirty="0"/>
          </a:p>
        </p:txBody>
      </p:sp>
    </p:spTree>
    <p:extLst>
      <p:ext uri="{BB962C8B-B14F-4D97-AF65-F5344CB8AC3E}">
        <p14:creationId xmlns:p14="http://schemas.microsoft.com/office/powerpoint/2010/main" val="3016083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dirty="0"/>
              <a:t>Workshop participants will </a:t>
            </a:r>
            <a:r>
              <a:rPr lang="en-US" dirty="0" smtClean="0"/>
              <a:t>upload their DDI metadata (generated during the </a:t>
            </a:r>
            <a:r>
              <a:rPr lang="en-US" dirty="0"/>
              <a:t>documentation </a:t>
            </a:r>
            <a:r>
              <a:rPr lang="en-US" dirty="0" smtClean="0"/>
              <a:t>exercise) in an on-line, searchable survey catalog</a:t>
            </a:r>
          </a:p>
          <a:p>
            <a:pPr algn="ctr">
              <a:buNone/>
            </a:pPr>
            <a:endParaRPr lang="en-US" b="1" dirty="0" smtClean="0"/>
          </a:p>
        </p:txBody>
      </p:sp>
      <p:sp>
        <p:nvSpPr>
          <p:cNvPr id="3" name="Title 2"/>
          <p:cNvSpPr>
            <a:spLocks noGrp="1"/>
          </p:cNvSpPr>
          <p:nvPr>
            <p:ph type="title"/>
          </p:nvPr>
        </p:nvSpPr>
        <p:spPr/>
        <p:txBody>
          <a:bodyPr/>
          <a:lstStyle/>
          <a:p>
            <a:pPr lvl="0"/>
            <a:r>
              <a:rPr lang="en-US" dirty="0" smtClean="0"/>
              <a:t>Dissemination Exercise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4800600" cy="333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33</a:t>
            </a:fld>
            <a:endParaRPr lang="en-US" dirty="0"/>
          </a:p>
        </p:txBody>
      </p:sp>
    </p:spTree>
    <p:extLst>
      <p:ext uri="{BB962C8B-B14F-4D97-AF65-F5344CB8AC3E}">
        <p14:creationId xmlns:p14="http://schemas.microsoft.com/office/powerpoint/2010/main" val="2117477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dirty="0">
                <a:solidFill>
                  <a:srgbClr val="0070C0"/>
                </a:solidFill>
              </a:rPr>
              <a:t>100+ agencies in 65+ countries have started establishing a </a:t>
            </a:r>
            <a:r>
              <a:rPr lang="en-US" dirty="0" err="1">
                <a:solidFill>
                  <a:srgbClr val="0070C0"/>
                </a:solidFill>
              </a:rPr>
              <a:t>microdata</a:t>
            </a:r>
            <a:r>
              <a:rPr lang="en-US" dirty="0">
                <a:solidFill>
                  <a:srgbClr val="0070C0"/>
                </a:solidFill>
              </a:rPr>
              <a:t> archive using IHSN </a:t>
            </a:r>
            <a:r>
              <a:rPr lang="en-US" dirty="0" smtClean="0">
                <a:solidFill>
                  <a:srgbClr val="0070C0"/>
                </a:solidFill>
              </a:rPr>
              <a:t>tools</a:t>
            </a:r>
            <a:endParaRPr lang="en-US" b="1" dirty="0" smtClean="0"/>
          </a:p>
        </p:txBody>
      </p:sp>
      <p:sp>
        <p:nvSpPr>
          <p:cNvPr id="3" name="Title 2"/>
          <p:cNvSpPr>
            <a:spLocks noGrp="1"/>
          </p:cNvSpPr>
          <p:nvPr>
            <p:ph type="title"/>
          </p:nvPr>
        </p:nvSpPr>
        <p:spPr/>
        <p:txBody>
          <a:bodyPr/>
          <a:lstStyle/>
          <a:p>
            <a:pPr lvl="0"/>
            <a:r>
              <a:rPr lang="en-US" dirty="0" smtClean="0"/>
              <a:t>Survey catalogs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3482662"/>
            <a:ext cx="51054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15938"/>
            <a:ext cx="1202278"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027" y="5715830"/>
            <a:ext cx="1275665" cy="66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929252"/>
            <a:ext cx="12430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4919" y="2743200"/>
            <a:ext cx="1243013" cy="76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8593" y="2812835"/>
            <a:ext cx="1243013" cy="68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5334830"/>
            <a:ext cx="1221856" cy="63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4449608"/>
            <a:ext cx="1199036" cy="76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8290" y="5639630"/>
            <a:ext cx="119673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0229" y="2744030"/>
            <a:ext cx="1166242" cy="7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48500" y="4867145"/>
            <a:ext cx="1360434" cy="69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flipH="1">
            <a:off x="5410200" y="3482662"/>
            <a:ext cx="1501531" cy="795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7" idx="1"/>
          </p:cNvCxnSpPr>
          <p:nvPr/>
        </p:nvCxnSpPr>
        <p:spPr>
          <a:xfrm flipV="1">
            <a:off x="6031706" y="4310252"/>
            <a:ext cx="1207294" cy="339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81800" y="5116200"/>
            <a:ext cx="2667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0"/>
          </p:cNvCxnSpPr>
          <p:nvPr/>
        </p:nvCxnSpPr>
        <p:spPr>
          <a:xfrm flipH="1" flipV="1">
            <a:off x="5410200" y="4412653"/>
            <a:ext cx="1526456" cy="1226977"/>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99637" y="5411030"/>
            <a:ext cx="1228725" cy="77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a:stCxn id="19" idx="0"/>
          </p:cNvCxnSpPr>
          <p:nvPr/>
        </p:nvCxnSpPr>
        <p:spPr>
          <a:xfrm flipH="1" flipV="1">
            <a:off x="5435839" y="4735200"/>
            <a:ext cx="78161" cy="675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4" idx="0"/>
          </p:cNvCxnSpPr>
          <p:nvPr/>
        </p:nvCxnSpPr>
        <p:spPr>
          <a:xfrm flipH="1" flipV="1">
            <a:off x="4495800" y="3482662"/>
            <a:ext cx="247650" cy="909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8" idx="2"/>
          </p:cNvCxnSpPr>
          <p:nvPr/>
        </p:nvCxnSpPr>
        <p:spPr>
          <a:xfrm flipV="1">
            <a:off x="4895231" y="3506030"/>
            <a:ext cx="1201195" cy="80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808636" y="4735201"/>
            <a:ext cx="1450904" cy="1319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3"/>
          </p:cNvCxnSpPr>
          <p:nvPr/>
        </p:nvCxnSpPr>
        <p:spPr>
          <a:xfrm flipV="1">
            <a:off x="1907656" y="4960661"/>
            <a:ext cx="1140344" cy="690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0"/>
          </p:cNvCxnSpPr>
          <p:nvPr/>
        </p:nvCxnSpPr>
        <p:spPr>
          <a:xfrm flipV="1">
            <a:off x="2618860" y="4774373"/>
            <a:ext cx="1572140" cy="94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3" idx="2"/>
          </p:cNvCxnSpPr>
          <p:nvPr/>
        </p:nvCxnSpPr>
        <p:spPr>
          <a:xfrm flipH="1" flipV="1">
            <a:off x="3213350" y="3446180"/>
            <a:ext cx="872875" cy="1203294"/>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800" y="3740692"/>
            <a:ext cx="1140917" cy="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a:xfrm>
            <a:off x="1884836" y="4125600"/>
            <a:ext cx="929359" cy="38100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29000" y="5674534"/>
            <a:ext cx="1314450" cy="72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Connector 29"/>
          <p:cNvCxnSpPr/>
          <p:nvPr/>
        </p:nvCxnSpPr>
        <p:spPr>
          <a:xfrm flipV="1">
            <a:off x="4138746" y="5268600"/>
            <a:ext cx="471353" cy="392101"/>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00149" y="2829371"/>
            <a:ext cx="1168702" cy="78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p:nvPr/>
        </p:nvCxnSpPr>
        <p:spPr>
          <a:xfrm>
            <a:off x="2368851" y="3617464"/>
            <a:ext cx="890689" cy="508136"/>
          </a:xfrm>
          <a:prstGeom prst="line">
            <a:avLst/>
          </a:prstGeom>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34</a:t>
            </a:fld>
            <a:endParaRPr lang="en-US" dirty="0"/>
          </a:p>
        </p:txBody>
      </p:sp>
    </p:spTree>
    <p:extLst>
      <p:ext uri="{BB962C8B-B14F-4D97-AF65-F5344CB8AC3E}">
        <p14:creationId xmlns:p14="http://schemas.microsoft.com/office/powerpoint/2010/main" val="2117477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50000"/>
              </a:lnSpc>
              <a:buNone/>
            </a:pPr>
            <a:r>
              <a:rPr lang="en-US" sz="4400" dirty="0"/>
              <a:t>Part </a:t>
            </a:r>
            <a:r>
              <a:rPr lang="en-US" sz="4400" dirty="0" smtClean="0"/>
              <a:t>3 </a:t>
            </a:r>
            <a:r>
              <a:rPr lang="en-US" dirty="0"/>
              <a:t/>
            </a:r>
            <a:br>
              <a:rPr lang="en-US" dirty="0"/>
            </a:br>
            <a:r>
              <a:rPr lang="en-US" dirty="0" smtClean="0"/>
              <a:t>Preserving data and metadata</a:t>
            </a:r>
            <a:endParaRPr lang="en-US" dirty="0"/>
          </a:p>
        </p:txBody>
      </p:sp>
      <p:sp>
        <p:nvSpPr>
          <p:cNvPr id="3" name="Title 2"/>
          <p:cNvSpPr>
            <a:spLocks noGrp="1"/>
          </p:cNvSpPr>
          <p:nvPr>
            <p:ph type="title"/>
          </p:nvPr>
        </p:nvSpPr>
        <p:spPr/>
        <p:txBody>
          <a:bodyPr/>
          <a:lstStyle/>
          <a:p>
            <a:pPr lvl="0"/>
            <a:r>
              <a:rPr lang="en-US" dirty="0" smtClean="0"/>
              <a:t>Archiving</a:t>
            </a:r>
            <a:endParaRPr lang="en-US" dirty="0"/>
          </a:p>
        </p:txBody>
      </p:sp>
      <p:sp>
        <p:nvSpPr>
          <p:cNvPr id="6" name="Rounded Rectangle 5"/>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35</a:t>
            </a:fld>
            <a:endParaRPr lang="en-US" dirty="0"/>
          </a:p>
        </p:txBody>
      </p:sp>
    </p:spTree>
    <p:extLst>
      <p:ext uri="{BB962C8B-B14F-4D97-AF65-F5344CB8AC3E}">
        <p14:creationId xmlns:p14="http://schemas.microsoft.com/office/powerpoint/2010/main" val="2117477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tabLst>
                <a:tab pos="463550" algn="l"/>
              </a:tabLst>
            </a:pPr>
            <a:r>
              <a:rPr lang="en-US" sz="2900" dirty="0"/>
              <a:t>Common issues include:</a:t>
            </a:r>
          </a:p>
          <a:p>
            <a:pPr marL="914400" lvl="1" indent="-514350">
              <a:tabLst>
                <a:tab pos="463550" algn="l"/>
              </a:tabLst>
            </a:pPr>
            <a:r>
              <a:rPr lang="en-US" sz="2900" dirty="0"/>
              <a:t>Loss of data and </a:t>
            </a:r>
            <a:r>
              <a:rPr lang="en-US" sz="2900" dirty="0" smtClean="0"/>
              <a:t>metadata, because </a:t>
            </a:r>
            <a:r>
              <a:rPr lang="en-US" sz="2900" dirty="0"/>
              <a:t>of human error, </a:t>
            </a:r>
            <a:r>
              <a:rPr lang="en-US" sz="2900" dirty="0" smtClean="0"/>
              <a:t>technical problems, </a:t>
            </a:r>
            <a:r>
              <a:rPr lang="en-US" sz="2900" dirty="0"/>
              <a:t>or </a:t>
            </a:r>
            <a:r>
              <a:rPr lang="en-US" sz="2900" dirty="0" smtClean="0"/>
              <a:t>disasters </a:t>
            </a:r>
            <a:r>
              <a:rPr lang="en-US" sz="2900" dirty="0"/>
              <a:t>such as fire or flood</a:t>
            </a:r>
          </a:p>
          <a:p>
            <a:pPr marL="914400" lvl="1" indent="-514350">
              <a:tabLst>
                <a:tab pos="463550" algn="l"/>
              </a:tabLst>
            </a:pPr>
            <a:r>
              <a:rPr lang="en-US" sz="2900" dirty="0"/>
              <a:t>Data available, but on unreadable </a:t>
            </a:r>
            <a:r>
              <a:rPr lang="en-US" sz="2900" dirty="0" smtClean="0"/>
              <a:t>formats/media (hardware and software obsolescence)</a:t>
            </a:r>
            <a:endParaRPr lang="en-US" sz="2900" dirty="0"/>
          </a:p>
          <a:p>
            <a:pPr marL="914400" lvl="1" indent="-514350">
              <a:tabLst>
                <a:tab pos="463550" algn="l"/>
              </a:tabLst>
            </a:pPr>
            <a:r>
              <a:rPr lang="en-US" sz="2900" dirty="0"/>
              <a:t>Data available, but undocumented</a:t>
            </a:r>
          </a:p>
          <a:p>
            <a:pPr marL="914400" lvl="1" indent="-514350">
              <a:tabLst>
                <a:tab pos="463550" algn="l"/>
              </a:tabLst>
            </a:pPr>
            <a:r>
              <a:rPr lang="en-US" sz="2900" dirty="0"/>
              <a:t>Documentation only available in hard copy</a:t>
            </a:r>
          </a:p>
          <a:p>
            <a:pPr marL="914400" lvl="1" indent="-514350">
              <a:tabLst>
                <a:tab pos="463550" algn="l"/>
              </a:tabLst>
            </a:pPr>
            <a:r>
              <a:rPr lang="en-US" sz="2900" dirty="0"/>
              <a:t>Multiple versions of datasets </a:t>
            </a:r>
            <a:r>
              <a:rPr lang="en-US" sz="2900" dirty="0" smtClean="0"/>
              <a:t/>
            </a:r>
            <a:br>
              <a:rPr lang="en-US" sz="2900" dirty="0" smtClean="0"/>
            </a:br>
            <a:r>
              <a:rPr lang="en-US" sz="2900" dirty="0" smtClean="0"/>
              <a:t>available</a:t>
            </a:r>
            <a:r>
              <a:rPr lang="en-US" sz="2900" dirty="0"/>
              <a:t>, with no “versioning” </a:t>
            </a:r>
            <a:r>
              <a:rPr lang="en-US" sz="2900" dirty="0" smtClean="0"/>
              <a:t/>
            </a:r>
            <a:br>
              <a:rPr lang="en-US" sz="2900" dirty="0" smtClean="0"/>
            </a:br>
            <a:r>
              <a:rPr lang="en-US" sz="2900" dirty="0" smtClean="0"/>
              <a:t>information</a:t>
            </a:r>
            <a:endParaRPr lang="en-US" sz="2900" dirty="0"/>
          </a:p>
          <a:p>
            <a:pPr algn="ctr">
              <a:lnSpc>
                <a:spcPct val="150000"/>
              </a:lnSpc>
              <a:buNone/>
            </a:pPr>
            <a:endParaRPr lang="en-US" sz="3000" b="1" dirty="0" smtClean="0"/>
          </a:p>
        </p:txBody>
      </p:sp>
      <p:sp>
        <p:nvSpPr>
          <p:cNvPr id="3" name="Title 2"/>
          <p:cNvSpPr>
            <a:spLocks noGrp="1"/>
          </p:cNvSpPr>
          <p:nvPr>
            <p:ph type="title"/>
          </p:nvPr>
        </p:nvSpPr>
        <p:spPr/>
        <p:txBody>
          <a:bodyPr/>
          <a:lstStyle/>
          <a:p>
            <a:pPr lvl="0"/>
            <a:r>
              <a:rPr lang="en-US" dirty="0" smtClean="0"/>
              <a:t>Issues</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705599" y="4606337"/>
            <a:ext cx="2257425" cy="2096508"/>
          </a:xfrm>
          <a:prstGeom prst="rect">
            <a:avLst/>
          </a:prstGeom>
          <a:noFill/>
          <a:ln w="9525">
            <a:noFill/>
            <a:miter lim="800000"/>
            <a:headEnd/>
            <a:tailEnd/>
          </a:ln>
        </p:spPr>
      </p:pic>
      <p:sp>
        <p:nvSpPr>
          <p:cNvPr id="7" name="Rounded Rectangle 6"/>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36</a:t>
            </a:fld>
            <a:endParaRPr lang="en-US" dirty="0"/>
          </a:p>
        </p:txBody>
      </p:sp>
    </p:spTree>
    <p:extLst>
      <p:ext uri="{BB962C8B-B14F-4D97-AF65-F5344CB8AC3E}">
        <p14:creationId xmlns:p14="http://schemas.microsoft.com/office/powerpoint/2010/main" val="211747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FontTx/>
              <a:buNone/>
            </a:pPr>
            <a:r>
              <a:rPr lang="en-US" b="1" dirty="0">
                <a:solidFill>
                  <a:srgbClr val="FF0000"/>
                </a:solidFill>
              </a:rPr>
              <a:t>Physical damage can occur to hardware and media due to:</a:t>
            </a:r>
          </a:p>
          <a:p>
            <a:r>
              <a:rPr lang="en-US" dirty="0" smtClean="0"/>
              <a:t>Material </a:t>
            </a:r>
            <a:r>
              <a:rPr lang="en-US" dirty="0"/>
              <a:t>instability </a:t>
            </a:r>
          </a:p>
          <a:p>
            <a:r>
              <a:rPr lang="en-US" dirty="0" smtClean="0"/>
              <a:t>Improper </a:t>
            </a:r>
            <a:r>
              <a:rPr lang="en-US" dirty="0"/>
              <a:t>storage environment (temperature, humidity, light, dust) </a:t>
            </a:r>
          </a:p>
          <a:p>
            <a:r>
              <a:rPr lang="en-US" dirty="0" smtClean="0"/>
              <a:t>Overuse </a:t>
            </a:r>
            <a:r>
              <a:rPr lang="en-US" dirty="0"/>
              <a:t>(mainly for physical contact media) </a:t>
            </a:r>
          </a:p>
          <a:p>
            <a:r>
              <a:rPr lang="en-US" dirty="0" smtClean="0"/>
              <a:t>Natural </a:t>
            </a:r>
            <a:r>
              <a:rPr lang="en-US" dirty="0"/>
              <a:t>disaster (fire, flood, earthquake) </a:t>
            </a:r>
          </a:p>
          <a:p>
            <a:r>
              <a:rPr lang="en-US" dirty="0" smtClean="0"/>
              <a:t>Infrastructure </a:t>
            </a:r>
            <a:r>
              <a:rPr lang="en-US" dirty="0"/>
              <a:t>failure (plumbing, electrical, climate control) </a:t>
            </a:r>
          </a:p>
          <a:p>
            <a:r>
              <a:rPr lang="en-US" dirty="0" smtClean="0"/>
              <a:t>Inadequate </a:t>
            </a:r>
            <a:r>
              <a:rPr lang="en-US" dirty="0"/>
              <a:t>hardware maintenance </a:t>
            </a:r>
          </a:p>
          <a:p>
            <a:r>
              <a:rPr lang="en-US" dirty="0" smtClean="0"/>
              <a:t>Human </a:t>
            </a:r>
            <a:r>
              <a:rPr lang="en-US" dirty="0"/>
              <a:t>error (including improper handling) </a:t>
            </a:r>
          </a:p>
          <a:p>
            <a:r>
              <a:rPr lang="en-US" dirty="0" smtClean="0"/>
              <a:t>Sabotage </a:t>
            </a:r>
            <a:r>
              <a:rPr lang="en-US" dirty="0"/>
              <a:t>(theft, vandalism)</a:t>
            </a:r>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Physical threats</a:t>
            </a:r>
            <a:endParaRPr lang="en-US" dirty="0"/>
          </a:p>
        </p:txBody>
      </p:sp>
      <p:sp>
        <p:nvSpPr>
          <p:cNvPr id="4" name="Rounded Rectangle 3"/>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37</a:t>
            </a:fld>
            <a:endParaRPr lang="en-US" dirty="0"/>
          </a:p>
        </p:txBody>
      </p:sp>
    </p:spTree>
    <p:extLst>
      <p:ext uri="{BB962C8B-B14F-4D97-AF65-F5344CB8AC3E}">
        <p14:creationId xmlns:p14="http://schemas.microsoft.com/office/powerpoint/2010/main" val="1062057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50000"/>
              </a:lnSpc>
              <a:buNone/>
            </a:pPr>
            <a:r>
              <a:rPr lang="en-US" dirty="0"/>
              <a:t>A file format may be superseded by newer versions and no longer be supported. </a:t>
            </a:r>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Software obsolescence</a:t>
            </a:r>
            <a:endParaRPr lang="en-US" dirty="0"/>
          </a:p>
        </p:txBody>
      </p:sp>
      <p:cxnSp>
        <p:nvCxnSpPr>
          <p:cNvPr id="4" name="Straight Arrow Connector 3"/>
          <p:cNvCxnSpPr/>
          <p:nvPr/>
        </p:nvCxnSpPr>
        <p:spPr>
          <a:xfrm>
            <a:off x="238125" y="4495800"/>
            <a:ext cx="86106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noChangeArrowheads="1"/>
          </p:cNvPicPr>
          <p:nvPr/>
        </p:nvPicPr>
        <p:blipFill>
          <a:blip r:embed="rId2" cstate="print"/>
          <a:srcRect/>
          <a:stretch>
            <a:fillRect/>
          </a:stretch>
        </p:blipFill>
        <p:spPr bwMode="auto">
          <a:xfrm>
            <a:off x="238125" y="3505200"/>
            <a:ext cx="533400" cy="817563"/>
          </a:xfrm>
          <a:prstGeom prst="rect">
            <a:avLst/>
          </a:prstGeom>
          <a:noFill/>
          <a:ln w="9525">
            <a:noFill/>
            <a:miter lim="800000"/>
            <a:headEnd/>
            <a:tailEnd/>
          </a:ln>
        </p:spPr>
      </p:pic>
      <p:pic>
        <p:nvPicPr>
          <p:cNvPr id="6" name="Picture 32"/>
          <p:cNvPicPr>
            <a:picLocks noChangeAspect="1" noChangeArrowheads="1"/>
          </p:cNvPicPr>
          <p:nvPr/>
        </p:nvPicPr>
        <p:blipFill>
          <a:blip r:embed="rId3" cstate="print"/>
          <a:srcRect/>
          <a:stretch>
            <a:fillRect/>
          </a:stretch>
        </p:blipFill>
        <p:spPr bwMode="auto">
          <a:xfrm>
            <a:off x="847725" y="3581400"/>
            <a:ext cx="617538" cy="762000"/>
          </a:xfrm>
          <a:prstGeom prst="rect">
            <a:avLst/>
          </a:prstGeom>
          <a:noFill/>
          <a:ln w="9525">
            <a:noFill/>
            <a:miter lim="800000"/>
            <a:headEnd/>
            <a:tailEnd/>
          </a:ln>
        </p:spPr>
      </p:pic>
      <p:pic>
        <p:nvPicPr>
          <p:cNvPr id="7" name="Picture 33"/>
          <p:cNvPicPr>
            <a:picLocks noChangeAspect="1" noChangeArrowheads="1"/>
          </p:cNvPicPr>
          <p:nvPr/>
        </p:nvPicPr>
        <p:blipFill>
          <a:blip r:embed="rId4" cstate="print"/>
          <a:srcRect/>
          <a:stretch>
            <a:fillRect/>
          </a:stretch>
        </p:blipFill>
        <p:spPr bwMode="auto">
          <a:xfrm>
            <a:off x="1533525" y="3657600"/>
            <a:ext cx="615950" cy="681038"/>
          </a:xfrm>
          <a:prstGeom prst="rect">
            <a:avLst/>
          </a:prstGeom>
          <a:noFill/>
          <a:ln w="9525">
            <a:noFill/>
            <a:miter lim="800000"/>
            <a:headEnd/>
            <a:tailEnd/>
          </a:ln>
        </p:spPr>
      </p:pic>
      <p:pic>
        <p:nvPicPr>
          <p:cNvPr id="8" name="Picture 35"/>
          <p:cNvPicPr>
            <a:picLocks noChangeAspect="1" noChangeArrowheads="1"/>
          </p:cNvPicPr>
          <p:nvPr/>
        </p:nvPicPr>
        <p:blipFill>
          <a:blip r:embed="rId5" cstate="print"/>
          <a:srcRect/>
          <a:stretch>
            <a:fillRect/>
          </a:stretch>
        </p:blipFill>
        <p:spPr bwMode="auto">
          <a:xfrm>
            <a:off x="2219325" y="3581400"/>
            <a:ext cx="525463" cy="728663"/>
          </a:xfrm>
          <a:prstGeom prst="rect">
            <a:avLst/>
          </a:prstGeom>
          <a:noFill/>
          <a:ln w="9525">
            <a:noFill/>
            <a:miter lim="800000"/>
            <a:headEnd/>
            <a:tailEnd/>
          </a:ln>
        </p:spPr>
      </p:pic>
      <p:pic>
        <p:nvPicPr>
          <p:cNvPr id="9" name="Picture 36"/>
          <p:cNvPicPr>
            <a:picLocks noChangeAspect="1" noChangeArrowheads="1"/>
          </p:cNvPicPr>
          <p:nvPr/>
        </p:nvPicPr>
        <p:blipFill>
          <a:blip r:embed="rId6" cstate="print"/>
          <a:srcRect/>
          <a:stretch>
            <a:fillRect/>
          </a:stretch>
        </p:blipFill>
        <p:spPr bwMode="auto">
          <a:xfrm>
            <a:off x="2828925" y="3657600"/>
            <a:ext cx="539750" cy="704850"/>
          </a:xfrm>
          <a:prstGeom prst="rect">
            <a:avLst/>
          </a:prstGeom>
          <a:noFill/>
          <a:ln w="9525">
            <a:noFill/>
            <a:miter lim="800000"/>
            <a:headEnd/>
            <a:tailEnd/>
          </a:ln>
        </p:spPr>
      </p:pic>
      <p:pic>
        <p:nvPicPr>
          <p:cNvPr id="10" name="Picture 37"/>
          <p:cNvPicPr>
            <a:picLocks noChangeAspect="1" noChangeArrowheads="1"/>
          </p:cNvPicPr>
          <p:nvPr/>
        </p:nvPicPr>
        <p:blipFill>
          <a:blip r:embed="rId7" cstate="print"/>
          <a:srcRect/>
          <a:stretch>
            <a:fillRect/>
          </a:stretch>
        </p:blipFill>
        <p:spPr bwMode="auto">
          <a:xfrm>
            <a:off x="3438525" y="3962400"/>
            <a:ext cx="444500" cy="366713"/>
          </a:xfrm>
          <a:prstGeom prst="rect">
            <a:avLst/>
          </a:prstGeom>
          <a:noFill/>
          <a:ln w="9525">
            <a:noFill/>
            <a:miter lim="800000"/>
            <a:headEnd/>
            <a:tailEnd/>
          </a:ln>
        </p:spPr>
      </p:pic>
      <p:pic>
        <p:nvPicPr>
          <p:cNvPr id="11" name="Picture 38"/>
          <p:cNvPicPr>
            <a:picLocks noChangeAspect="1" noChangeArrowheads="1"/>
          </p:cNvPicPr>
          <p:nvPr/>
        </p:nvPicPr>
        <p:blipFill>
          <a:blip r:embed="rId8" cstate="print"/>
          <a:srcRect/>
          <a:stretch>
            <a:fillRect/>
          </a:stretch>
        </p:blipFill>
        <p:spPr bwMode="auto">
          <a:xfrm>
            <a:off x="3971925" y="3581400"/>
            <a:ext cx="527050" cy="738188"/>
          </a:xfrm>
          <a:prstGeom prst="rect">
            <a:avLst/>
          </a:prstGeom>
          <a:noFill/>
          <a:ln w="9525">
            <a:noFill/>
            <a:miter lim="800000"/>
            <a:headEnd/>
            <a:tailEnd/>
          </a:ln>
        </p:spPr>
      </p:pic>
      <p:pic>
        <p:nvPicPr>
          <p:cNvPr id="12" name="Picture 39"/>
          <p:cNvPicPr>
            <a:picLocks noChangeAspect="1" noChangeArrowheads="1"/>
          </p:cNvPicPr>
          <p:nvPr/>
        </p:nvPicPr>
        <p:blipFill>
          <a:blip r:embed="rId9" cstate="print"/>
          <a:srcRect/>
          <a:stretch>
            <a:fillRect/>
          </a:stretch>
        </p:blipFill>
        <p:spPr bwMode="auto">
          <a:xfrm>
            <a:off x="4581525" y="3886200"/>
            <a:ext cx="409575" cy="452438"/>
          </a:xfrm>
          <a:prstGeom prst="rect">
            <a:avLst/>
          </a:prstGeom>
          <a:noFill/>
          <a:ln w="9525">
            <a:noFill/>
            <a:miter lim="800000"/>
            <a:headEnd/>
            <a:tailEnd/>
          </a:ln>
        </p:spPr>
      </p:pic>
      <p:pic>
        <p:nvPicPr>
          <p:cNvPr id="13" name="Picture 40"/>
          <p:cNvPicPr>
            <a:picLocks noChangeAspect="1" noChangeArrowheads="1"/>
          </p:cNvPicPr>
          <p:nvPr/>
        </p:nvPicPr>
        <p:blipFill>
          <a:blip r:embed="rId10" cstate="print"/>
          <a:srcRect/>
          <a:stretch>
            <a:fillRect/>
          </a:stretch>
        </p:blipFill>
        <p:spPr bwMode="auto">
          <a:xfrm>
            <a:off x="5038725" y="3657600"/>
            <a:ext cx="542925" cy="685800"/>
          </a:xfrm>
          <a:prstGeom prst="rect">
            <a:avLst/>
          </a:prstGeom>
          <a:noFill/>
          <a:ln w="9525">
            <a:noFill/>
            <a:miter lim="800000"/>
            <a:headEnd/>
            <a:tailEnd/>
          </a:ln>
        </p:spPr>
      </p:pic>
      <p:pic>
        <p:nvPicPr>
          <p:cNvPr id="14" name="Picture 41"/>
          <p:cNvPicPr>
            <a:picLocks noChangeAspect="1" noChangeArrowheads="1"/>
          </p:cNvPicPr>
          <p:nvPr/>
        </p:nvPicPr>
        <p:blipFill>
          <a:blip r:embed="rId11" cstate="print"/>
          <a:srcRect/>
          <a:stretch>
            <a:fillRect/>
          </a:stretch>
        </p:blipFill>
        <p:spPr bwMode="auto">
          <a:xfrm>
            <a:off x="5648325" y="3810000"/>
            <a:ext cx="457200" cy="561975"/>
          </a:xfrm>
          <a:prstGeom prst="rect">
            <a:avLst/>
          </a:prstGeom>
          <a:noFill/>
          <a:ln w="9525">
            <a:noFill/>
            <a:miter lim="800000"/>
            <a:headEnd/>
            <a:tailEnd/>
          </a:ln>
        </p:spPr>
      </p:pic>
      <p:sp>
        <p:nvSpPr>
          <p:cNvPr id="15" name="TextBox 16"/>
          <p:cNvSpPr txBox="1">
            <a:spLocks noChangeArrowheads="1"/>
          </p:cNvSpPr>
          <p:nvPr/>
        </p:nvSpPr>
        <p:spPr bwMode="auto">
          <a:xfrm>
            <a:off x="6181725" y="3962400"/>
            <a:ext cx="850900" cy="369888"/>
          </a:xfrm>
          <a:prstGeom prst="rect">
            <a:avLst/>
          </a:prstGeom>
          <a:noFill/>
          <a:ln w="9525">
            <a:noFill/>
            <a:miter lim="800000"/>
            <a:headEnd/>
            <a:tailEnd/>
          </a:ln>
        </p:spPr>
        <p:txBody>
          <a:bodyPr wrap="none">
            <a:spAutoFit/>
          </a:bodyPr>
          <a:lstStyle/>
          <a:p>
            <a:r>
              <a:rPr lang="en-US"/>
              <a:t>Html 2</a:t>
            </a:r>
          </a:p>
        </p:txBody>
      </p:sp>
      <p:sp>
        <p:nvSpPr>
          <p:cNvPr id="16" name="TextBox 17"/>
          <p:cNvSpPr txBox="1">
            <a:spLocks noChangeArrowheads="1"/>
          </p:cNvSpPr>
          <p:nvPr/>
        </p:nvSpPr>
        <p:spPr bwMode="auto">
          <a:xfrm>
            <a:off x="6943725" y="3657600"/>
            <a:ext cx="928688" cy="369888"/>
          </a:xfrm>
          <a:prstGeom prst="rect">
            <a:avLst/>
          </a:prstGeom>
          <a:noFill/>
          <a:ln w="9525">
            <a:noFill/>
            <a:miter lim="800000"/>
            <a:headEnd/>
            <a:tailEnd/>
          </a:ln>
        </p:spPr>
        <p:txBody>
          <a:bodyPr wrap="none">
            <a:spAutoFit/>
          </a:bodyPr>
          <a:lstStyle/>
          <a:p>
            <a:r>
              <a:rPr lang="en-US"/>
              <a:t>&lt;XML&gt;</a:t>
            </a:r>
          </a:p>
        </p:txBody>
      </p:sp>
      <p:pic>
        <p:nvPicPr>
          <p:cNvPr id="17" name="Picture 42"/>
          <p:cNvPicPr>
            <a:picLocks noChangeAspect="1" noChangeArrowheads="1"/>
          </p:cNvPicPr>
          <p:nvPr/>
        </p:nvPicPr>
        <p:blipFill>
          <a:blip r:embed="rId12" cstate="print"/>
          <a:srcRect/>
          <a:stretch>
            <a:fillRect/>
          </a:stretch>
        </p:blipFill>
        <p:spPr bwMode="auto">
          <a:xfrm>
            <a:off x="7477125" y="4038600"/>
            <a:ext cx="733425" cy="295275"/>
          </a:xfrm>
          <a:prstGeom prst="rect">
            <a:avLst/>
          </a:prstGeom>
          <a:noFill/>
          <a:ln w="9525">
            <a:noFill/>
            <a:miter lim="800000"/>
            <a:headEnd/>
            <a:tailEnd/>
          </a:ln>
        </p:spPr>
      </p:pic>
      <p:pic>
        <p:nvPicPr>
          <p:cNvPr id="18" name="Picture 43"/>
          <p:cNvPicPr>
            <a:picLocks noChangeAspect="1" noChangeArrowheads="1"/>
          </p:cNvPicPr>
          <p:nvPr/>
        </p:nvPicPr>
        <p:blipFill>
          <a:blip r:embed="rId13" cstate="print"/>
          <a:srcRect/>
          <a:stretch>
            <a:fillRect/>
          </a:stretch>
        </p:blipFill>
        <p:spPr bwMode="auto">
          <a:xfrm>
            <a:off x="8010525" y="3505200"/>
            <a:ext cx="566738" cy="404813"/>
          </a:xfrm>
          <a:prstGeom prst="rect">
            <a:avLst/>
          </a:prstGeom>
          <a:noFill/>
          <a:ln w="9525">
            <a:noFill/>
            <a:miter lim="800000"/>
            <a:headEnd/>
            <a:tailEnd/>
          </a:ln>
        </p:spPr>
      </p:pic>
      <p:pic>
        <p:nvPicPr>
          <p:cNvPr id="19" name="Picture 44"/>
          <p:cNvPicPr>
            <a:picLocks noChangeAspect="1" noChangeArrowheads="1"/>
          </p:cNvPicPr>
          <p:nvPr/>
        </p:nvPicPr>
        <p:blipFill>
          <a:blip r:embed="rId14" cstate="print"/>
          <a:srcRect/>
          <a:stretch>
            <a:fillRect/>
          </a:stretch>
        </p:blipFill>
        <p:spPr bwMode="auto">
          <a:xfrm>
            <a:off x="8543925" y="3962400"/>
            <a:ext cx="415925" cy="431800"/>
          </a:xfrm>
          <a:prstGeom prst="rect">
            <a:avLst/>
          </a:prstGeom>
          <a:noFill/>
          <a:ln w="9525">
            <a:noFill/>
            <a:miter lim="800000"/>
            <a:headEnd/>
            <a:tailEnd/>
          </a:ln>
        </p:spPr>
      </p:pic>
      <p:sp>
        <p:nvSpPr>
          <p:cNvPr id="20" name="TextBox 19"/>
          <p:cNvSpPr txBox="1"/>
          <p:nvPr/>
        </p:nvSpPr>
        <p:spPr>
          <a:xfrm>
            <a:off x="85725" y="4572000"/>
            <a:ext cx="8917826" cy="223138"/>
          </a:xfrm>
          <a:prstGeom prst="rect">
            <a:avLst/>
          </a:prstGeom>
          <a:noFill/>
        </p:spPr>
        <p:txBody>
          <a:bodyPr wrap="none">
            <a:spAutoFit/>
          </a:bodyPr>
          <a:lstStyle/>
          <a:p>
            <a:pPr>
              <a:defRPr/>
            </a:pPr>
            <a:r>
              <a:rPr lang="en-US" sz="850" dirty="0"/>
              <a:t>1976  1977  1978  1979  1980  1981  1982  1983  1984  1985  1986  1987  1988  1989  1990  1991  1992  1993  1994  1995  1996  1997  1998  1999  2000  2001  2002  2003  2004  2005  2006  2007  2008</a:t>
            </a:r>
          </a:p>
        </p:txBody>
      </p:sp>
      <p:sp>
        <p:nvSpPr>
          <p:cNvPr id="21" name="Rounded Rectangle 20"/>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38</a:t>
            </a:fld>
            <a:endParaRPr lang="en-US" dirty="0"/>
          </a:p>
        </p:txBody>
      </p:sp>
    </p:spTree>
    <p:extLst>
      <p:ext uri="{BB962C8B-B14F-4D97-AF65-F5344CB8AC3E}">
        <p14:creationId xmlns:p14="http://schemas.microsoft.com/office/powerpoint/2010/main" val="1062057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50000"/>
              </a:lnSpc>
              <a:buNone/>
            </a:pPr>
            <a:r>
              <a:rPr lang="en-US" dirty="0"/>
              <a:t>Storage medium are rapidly superseded by smaller, denser, faster media. The device needed to read an “old” medium may no longer be manufactured. </a:t>
            </a:r>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Hardware obsolescence</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1130300" y="4419600"/>
            <a:ext cx="889000" cy="655638"/>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1828800" y="4114800"/>
            <a:ext cx="655638" cy="560388"/>
          </a:xfrm>
          <a:prstGeom prst="rect">
            <a:avLst/>
          </a:prstGeom>
          <a:noFill/>
          <a:ln w="9525">
            <a:noFill/>
            <a:miter lim="800000"/>
            <a:headEnd/>
            <a:tailEnd/>
          </a:ln>
        </p:spPr>
      </p:pic>
      <p:cxnSp>
        <p:nvCxnSpPr>
          <p:cNvPr id="6" name="Straight Arrow Connector 5"/>
          <p:cNvCxnSpPr/>
          <p:nvPr/>
        </p:nvCxnSpPr>
        <p:spPr>
          <a:xfrm>
            <a:off x="381000" y="5313363"/>
            <a:ext cx="861060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cstate="print"/>
          <a:srcRect/>
          <a:stretch>
            <a:fillRect/>
          </a:stretch>
        </p:blipFill>
        <p:spPr bwMode="auto">
          <a:xfrm>
            <a:off x="304800" y="4495800"/>
            <a:ext cx="838200" cy="676275"/>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2514600" y="4495800"/>
            <a:ext cx="704850" cy="668338"/>
          </a:xfrm>
          <a:prstGeom prst="rect">
            <a:avLst/>
          </a:prstGeom>
          <a:noFill/>
          <a:ln w="9525">
            <a:noFill/>
            <a:miter lim="800000"/>
            <a:headEnd/>
            <a:tailEnd/>
          </a:ln>
        </p:spPr>
      </p:pic>
      <p:pic>
        <p:nvPicPr>
          <p:cNvPr id="9" name="Picture 7"/>
          <p:cNvPicPr>
            <a:picLocks noChangeAspect="1" noChangeArrowheads="1"/>
          </p:cNvPicPr>
          <p:nvPr/>
        </p:nvPicPr>
        <p:blipFill>
          <a:blip r:embed="rId6" cstate="print"/>
          <a:srcRect/>
          <a:stretch>
            <a:fillRect/>
          </a:stretch>
        </p:blipFill>
        <p:spPr bwMode="auto">
          <a:xfrm>
            <a:off x="3352800" y="4495800"/>
            <a:ext cx="762000" cy="663575"/>
          </a:xfrm>
          <a:prstGeom prst="rect">
            <a:avLst/>
          </a:prstGeom>
          <a:noFill/>
          <a:ln w="9525">
            <a:noFill/>
            <a:miter lim="800000"/>
            <a:headEnd/>
            <a:tailEnd/>
          </a:ln>
        </p:spPr>
      </p:pic>
      <p:pic>
        <p:nvPicPr>
          <p:cNvPr id="10" name="Picture 9"/>
          <p:cNvPicPr>
            <a:picLocks noChangeAspect="1" noChangeArrowheads="1"/>
          </p:cNvPicPr>
          <p:nvPr/>
        </p:nvPicPr>
        <p:blipFill>
          <a:blip r:embed="rId7" cstate="print"/>
          <a:srcRect/>
          <a:stretch>
            <a:fillRect/>
          </a:stretch>
        </p:blipFill>
        <p:spPr bwMode="auto">
          <a:xfrm>
            <a:off x="4572000" y="4419600"/>
            <a:ext cx="609600" cy="696913"/>
          </a:xfrm>
          <a:prstGeom prst="rect">
            <a:avLst/>
          </a:prstGeom>
          <a:noFill/>
          <a:ln w="9525">
            <a:noFill/>
            <a:miter lim="800000"/>
            <a:headEnd/>
            <a:tailEnd/>
          </a:ln>
        </p:spPr>
      </p:pic>
      <p:pic>
        <p:nvPicPr>
          <p:cNvPr id="11" name="Picture 10"/>
          <p:cNvPicPr>
            <a:picLocks noChangeAspect="1" noChangeArrowheads="1"/>
          </p:cNvPicPr>
          <p:nvPr/>
        </p:nvPicPr>
        <p:blipFill>
          <a:blip r:embed="rId8" cstate="print"/>
          <a:srcRect/>
          <a:stretch>
            <a:fillRect/>
          </a:stretch>
        </p:blipFill>
        <p:spPr bwMode="auto">
          <a:xfrm>
            <a:off x="5334000" y="4419600"/>
            <a:ext cx="685800" cy="704850"/>
          </a:xfrm>
          <a:prstGeom prst="rect">
            <a:avLst/>
          </a:prstGeom>
          <a:noFill/>
          <a:ln w="9525">
            <a:noFill/>
            <a:miter lim="800000"/>
            <a:headEnd/>
            <a:tailEnd/>
          </a:ln>
        </p:spPr>
      </p:pic>
      <p:pic>
        <p:nvPicPr>
          <p:cNvPr id="12" name="Picture 14"/>
          <p:cNvPicPr>
            <a:picLocks noChangeAspect="1" noChangeArrowheads="1"/>
          </p:cNvPicPr>
          <p:nvPr/>
        </p:nvPicPr>
        <p:blipFill>
          <a:blip r:embed="rId9" cstate="print"/>
          <a:srcRect/>
          <a:stretch>
            <a:fillRect/>
          </a:stretch>
        </p:blipFill>
        <p:spPr bwMode="auto">
          <a:xfrm>
            <a:off x="8153400" y="4267200"/>
            <a:ext cx="857250" cy="752475"/>
          </a:xfrm>
          <a:prstGeom prst="rect">
            <a:avLst/>
          </a:prstGeom>
          <a:noFill/>
          <a:ln w="9525">
            <a:noFill/>
            <a:miter lim="800000"/>
            <a:headEnd/>
            <a:tailEnd/>
          </a:ln>
        </p:spPr>
      </p:pic>
      <p:sp>
        <p:nvSpPr>
          <p:cNvPr id="13" name="TextBox 18"/>
          <p:cNvSpPr txBox="1">
            <a:spLocks noChangeArrowheads="1"/>
          </p:cNvSpPr>
          <p:nvPr/>
        </p:nvSpPr>
        <p:spPr bwMode="auto">
          <a:xfrm>
            <a:off x="342900" y="5453063"/>
            <a:ext cx="8597225" cy="230832"/>
          </a:xfrm>
          <a:prstGeom prst="rect">
            <a:avLst/>
          </a:prstGeom>
          <a:noFill/>
          <a:ln w="9525">
            <a:noFill/>
            <a:miter lim="800000"/>
            <a:headEnd/>
            <a:tailEnd/>
          </a:ln>
        </p:spPr>
        <p:txBody>
          <a:bodyPr wrap="none">
            <a:spAutoFit/>
          </a:bodyPr>
          <a:lstStyle/>
          <a:p>
            <a:r>
              <a:rPr lang="en-US" sz="900" dirty="0"/>
              <a:t>1975  1976  1977  1978  1979  1980  1981  1982  1983  1984  1985  1986  1987  1988  1989  1990  1991  1992  1993  1994  1995  1996  1997  1998  1999  2000  2001  2002  2003  2004</a:t>
            </a:r>
          </a:p>
        </p:txBody>
      </p:sp>
      <p:cxnSp>
        <p:nvCxnSpPr>
          <p:cNvPr id="14" name="Straight Connector 13"/>
          <p:cNvCxnSpPr/>
          <p:nvPr/>
        </p:nvCxnSpPr>
        <p:spPr>
          <a:xfrm rot="5400000">
            <a:off x="762000" y="52197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451100" y="5232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hape 24"/>
          <p:cNvCxnSpPr/>
          <p:nvPr/>
        </p:nvCxnSpPr>
        <p:spPr>
          <a:xfrm rot="16200000" flipH="1">
            <a:off x="1870869" y="4779169"/>
            <a:ext cx="106362" cy="6985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762500" y="52197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hape 28"/>
          <p:cNvCxnSpPr/>
          <p:nvPr/>
        </p:nvCxnSpPr>
        <p:spPr>
          <a:xfrm flipV="1">
            <a:off x="3124200" y="5159375"/>
            <a:ext cx="609600" cy="984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hape 30"/>
          <p:cNvCxnSpPr/>
          <p:nvPr/>
        </p:nvCxnSpPr>
        <p:spPr>
          <a:xfrm rot="16200000" flipH="1">
            <a:off x="5934075" y="4867275"/>
            <a:ext cx="57150" cy="57150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010400" y="51816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12"/>
          <p:cNvPicPr>
            <a:picLocks noChangeAspect="1" noChangeArrowheads="1"/>
          </p:cNvPicPr>
          <p:nvPr/>
        </p:nvPicPr>
        <p:blipFill>
          <a:blip r:embed="rId10" cstate="print"/>
          <a:srcRect/>
          <a:stretch>
            <a:fillRect/>
          </a:stretch>
        </p:blipFill>
        <p:spPr bwMode="auto">
          <a:xfrm>
            <a:off x="6629400" y="4572000"/>
            <a:ext cx="796925" cy="590550"/>
          </a:xfrm>
          <a:prstGeom prst="rect">
            <a:avLst/>
          </a:prstGeom>
          <a:noFill/>
          <a:ln w="9525">
            <a:noFill/>
            <a:miter lim="800000"/>
            <a:headEnd/>
            <a:tailEnd/>
          </a:ln>
        </p:spPr>
      </p:pic>
      <p:cxnSp>
        <p:nvCxnSpPr>
          <p:cNvPr id="22" name="Shape 36"/>
          <p:cNvCxnSpPr/>
          <p:nvPr/>
        </p:nvCxnSpPr>
        <p:spPr>
          <a:xfrm>
            <a:off x="7848600" y="5105400"/>
            <a:ext cx="381000" cy="152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13"/>
          <p:cNvPicPr>
            <a:picLocks noChangeAspect="1" noChangeArrowheads="1"/>
          </p:cNvPicPr>
          <p:nvPr/>
        </p:nvPicPr>
        <p:blipFill>
          <a:blip r:embed="rId11" cstate="print"/>
          <a:srcRect/>
          <a:stretch>
            <a:fillRect/>
          </a:stretch>
        </p:blipFill>
        <p:spPr bwMode="auto">
          <a:xfrm>
            <a:off x="7467600" y="4429125"/>
            <a:ext cx="682625" cy="752475"/>
          </a:xfrm>
          <a:prstGeom prst="rect">
            <a:avLst/>
          </a:prstGeom>
          <a:noFill/>
          <a:ln w="9525">
            <a:noFill/>
            <a:miter lim="800000"/>
            <a:headEnd/>
            <a:tailEnd/>
          </a:ln>
        </p:spPr>
      </p:pic>
      <p:cxnSp>
        <p:nvCxnSpPr>
          <p:cNvPr id="24" name="Straight Connector 23"/>
          <p:cNvCxnSpPr/>
          <p:nvPr/>
        </p:nvCxnSpPr>
        <p:spPr>
          <a:xfrm rot="5400000">
            <a:off x="8331200" y="51054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11"/>
          <p:cNvPicPr>
            <a:picLocks noChangeAspect="1" noChangeArrowheads="1"/>
          </p:cNvPicPr>
          <p:nvPr/>
        </p:nvPicPr>
        <p:blipFill>
          <a:blip r:embed="rId12" cstate="print"/>
          <a:srcRect/>
          <a:stretch>
            <a:fillRect/>
          </a:stretch>
        </p:blipFill>
        <p:spPr bwMode="auto">
          <a:xfrm>
            <a:off x="6324600" y="3962400"/>
            <a:ext cx="530225" cy="833438"/>
          </a:xfrm>
          <a:prstGeom prst="rect">
            <a:avLst/>
          </a:prstGeom>
          <a:noFill/>
          <a:ln w="9525">
            <a:noFill/>
            <a:miter lim="800000"/>
            <a:headEnd/>
            <a:tailEnd/>
          </a:ln>
        </p:spPr>
      </p:pic>
      <p:sp>
        <p:nvSpPr>
          <p:cNvPr id="27" name="Rounded Rectangle 26"/>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39</a:t>
            </a:fld>
            <a:endParaRPr lang="en-US" dirty="0"/>
          </a:p>
        </p:txBody>
      </p:sp>
    </p:spTree>
    <p:extLst>
      <p:ext uri="{BB962C8B-B14F-4D97-AF65-F5344CB8AC3E}">
        <p14:creationId xmlns:p14="http://schemas.microsoft.com/office/powerpoint/2010/main" val="1062057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normAutofit/>
          </a:bodyPr>
          <a:lstStyle/>
          <a:p>
            <a:pPr marL="0" indent="0" algn="ctr">
              <a:lnSpc>
                <a:spcPct val="150000"/>
              </a:lnSpc>
              <a:buNone/>
            </a:pPr>
            <a:r>
              <a:rPr lang="en-US" sz="4400" dirty="0"/>
              <a:t>Part 1 </a:t>
            </a:r>
            <a:r>
              <a:rPr lang="en-US" dirty="0"/>
              <a:t/>
            </a:r>
            <a:br>
              <a:rPr lang="en-US" dirty="0"/>
            </a:br>
            <a:r>
              <a:rPr lang="en-US" dirty="0" smtClean="0"/>
              <a:t>Documenting </a:t>
            </a:r>
            <a:r>
              <a:rPr lang="en-US" dirty="0"/>
              <a:t>your surveys </a:t>
            </a:r>
            <a:r>
              <a:rPr lang="en-US" dirty="0" smtClean="0"/>
              <a:t>and censuses using </a:t>
            </a:r>
            <a:endParaRPr lang="en-US" dirty="0"/>
          </a:p>
          <a:p>
            <a:pPr marL="0" indent="0" algn="ctr">
              <a:buNone/>
            </a:pPr>
            <a:r>
              <a:rPr lang="en-US" dirty="0"/>
              <a:t>the DDI Metadata Standard </a:t>
            </a:r>
          </a:p>
          <a:p>
            <a:pPr marL="0" indent="0" algn="ctr">
              <a:buNone/>
            </a:pPr>
            <a:endParaRPr lang="en-US" dirty="0" smtClean="0"/>
          </a:p>
          <a:p>
            <a:pPr marL="0" indent="0" algn="ctr">
              <a:buNone/>
            </a:pPr>
            <a:endParaRPr lang="en-US" sz="1000" dirty="0" smtClean="0"/>
          </a:p>
          <a:p>
            <a:pPr marL="0" indent="0" algn="ctr">
              <a:buNone/>
            </a:pPr>
            <a:r>
              <a:rPr lang="en-US" dirty="0" smtClean="0"/>
              <a:t>and </a:t>
            </a:r>
            <a:r>
              <a:rPr lang="en-US" dirty="0"/>
              <a:t>the IHSN Metadata </a:t>
            </a:r>
            <a:r>
              <a:rPr lang="en-US" dirty="0" smtClean="0"/>
              <a:t>Editor (</a:t>
            </a:r>
            <a:r>
              <a:rPr lang="en-US" dirty="0" err="1" smtClean="0"/>
              <a:t>Nesstar</a:t>
            </a:r>
            <a:r>
              <a:rPr lang="en-US" dirty="0" smtClean="0"/>
              <a:t> Publisher)</a:t>
            </a:r>
            <a:endParaRPr lang="en-US" dirty="0"/>
          </a:p>
        </p:txBody>
      </p:sp>
      <p:sp>
        <p:nvSpPr>
          <p:cNvPr id="3" name="Title 2"/>
          <p:cNvSpPr>
            <a:spLocks noGrp="1"/>
          </p:cNvSpPr>
          <p:nvPr>
            <p:ph type="title"/>
          </p:nvPr>
        </p:nvSpPr>
        <p:spPr/>
        <p:txBody>
          <a:bodyPr/>
          <a:lstStyle/>
          <a:p>
            <a:pPr lvl="0"/>
            <a:r>
              <a:rPr lang="en-US" dirty="0" smtClean="0"/>
              <a:t>Metadata management</a:t>
            </a:r>
            <a:endParaRPr lang="en-US" dirty="0"/>
          </a:p>
        </p:txBody>
      </p:sp>
      <p:pic>
        <p:nvPicPr>
          <p:cNvPr id="4" name="Picture 9"/>
          <p:cNvPicPr>
            <a:picLocks noChangeAspect="1" noChangeArrowheads="1"/>
          </p:cNvPicPr>
          <p:nvPr/>
        </p:nvPicPr>
        <p:blipFill>
          <a:blip r:embed="rId2" cstate="print"/>
          <a:srcRect/>
          <a:stretch>
            <a:fillRect/>
          </a:stretch>
        </p:blipFill>
        <p:spPr bwMode="auto">
          <a:xfrm>
            <a:off x="3780392" y="3657600"/>
            <a:ext cx="1344058" cy="914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362866" y="5200000"/>
            <a:ext cx="2236259" cy="1372249"/>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4</a:t>
            </a:fld>
            <a:endParaRPr lang="en-US" dirty="0"/>
          </a:p>
        </p:txBody>
      </p:sp>
    </p:spTree>
    <p:extLst>
      <p:ext uri="{BB962C8B-B14F-4D97-AF65-F5344CB8AC3E}">
        <p14:creationId xmlns:p14="http://schemas.microsoft.com/office/powerpoint/2010/main" val="3543654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257800"/>
          </a:xfrm>
        </p:spPr>
        <p:txBody>
          <a:bodyPr>
            <a:noAutofit/>
          </a:bodyPr>
          <a:lstStyle/>
          <a:p>
            <a:pPr marL="0" lvl="1" indent="0">
              <a:buNone/>
              <a:defRPr/>
            </a:pPr>
            <a:r>
              <a:rPr lang="en-US" sz="2700" dirty="0" err="1">
                <a:solidFill>
                  <a:srgbClr val="FF0000"/>
                </a:solidFill>
              </a:rPr>
              <a:t>Microdata</a:t>
            </a:r>
            <a:r>
              <a:rPr lang="en-US" sz="2700" dirty="0">
                <a:solidFill>
                  <a:srgbClr val="FF0000"/>
                </a:solidFill>
              </a:rPr>
              <a:t> preservation </a:t>
            </a:r>
            <a:r>
              <a:rPr lang="en-US" sz="2700" dirty="0"/>
              <a:t>refers to the management of digital data and related metadata over time to guarantee their </a:t>
            </a:r>
            <a:r>
              <a:rPr lang="en-US" sz="2700" dirty="0">
                <a:solidFill>
                  <a:srgbClr val="ED1F09"/>
                </a:solidFill>
              </a:rPr>
              <a:t>long term usability</a:t>
            </a:r>
            <a:r>
              <a:rPr lang="en-US" sz="2700" dirty="0" smtClean="0"/>
              <a:t>. It </a:t>
            </a:r>
            <a:r>
              <a:rPr lang="en-US" sz="2700" dirty="0"/>
              <a:t>requires the establishment and implementation of a </a:t>
            </a:r>
            <a:r>
              <a:rPr lang="en-US" sz="2700" dirty="0">
                <a:solidFill>
                  <a:srgbClr val="FF0000"/>
                </a:solidFill>
              </a:rPr>
              <a:t>preservation </a:t>
            </a:r>
            <a:r>
              <a:rPr lang="en-US" sz="2700" dirty="0">
                <a:solidFill>
                  <a:srgbClr val="ED1F09"/>
                </a:solidFill>
              </a:rPr>
              <a:t>policy and </a:t>
            </a:r>
            <a:r>
              <a:rPr lang="en-US" sz="2700" dirty="0" smtClean="0">
                <a:solidFill>
                  <a:srgbClr val="ED1F09"/>
                </a:solidFill>
              </a:rPr>
              <a:t>procedures.</a:t>
            </a:r>
            <a:r>
              <a:rPr lang="en-US" sz="2700" dirty="0" smtClean="0"/>
              <a:t> </a:t>
            </a:r>
          </a:p>
          <a:p>
            <a:pPr lvl="1"/>
            <a:r>
              <a:rPr lang="en-US" sz="2500" dirty="0">
                <a:solidFill>
                  <a:srgbClr val="FF0000"/>
                </a:solidFill>
              </a:rPr>
              <a:t>Back up your data </a:t>
            </a:r>
          </a:p>
          <a:p>
            <a:pPr lvl="1"/>
            <a:r>
              <a:rPr lang="en-US" sz="2500" dirty="0">
                <a:solidFill>
                  <a:srgbClr val="FF0000"/>
                </a:solidFill>
              </a:rPr>
              <a:t>Ensure suitable data storage </a:t>
            </a:r>
          </a:p>
          <a:p>
            <a:pPr lvl="2"/>
            <a:r>
              <a:rPr lang="en-US" sz="2500" b="1" dirty="0"/>
              <a:t>Refreshing media</a:t>
            </a:r>
            <a:r>
              <a:rPr lang="en-US" sz="2500" dirty="0"/>
              <a:t>: copy digital information from one medium to another.</a:t>
            </a:r>
          </a:p>
          <a:p>
            <a:pPr lvl="2"/>
            <a:r>
              <a:rPr lang="en-US" sz="2500" b="1" dirty="0"/>
              <a:t>Technology </a:t>
            </a:r>
            <a:r>
              <a:rPr lang="en-US" sz="2500" b="1" dirty="0" smtClean="0"/>
              <a:t>preservation</a:t>
            </a:r>
            <a:r>
              <a:rPr lang="en-US" sz="2500" b="1" dirty="0"/>
              <a:t>: </a:t>
            </a:r>
            <a:r>
              <a:rPr lang="en-US" sz="2500" dirty="0"/>
              <a:t>preserve old operating systems, software, media drives as a disaster recovery strategy.</a:t>
            </a:r>
          </a:p>
          <a:p>
            <a:pPr lvl="2"/>
            <a:r>
              <a:rPr lang="en-US" sz="2500" b="1" dirty="0"/>
              <a:t>Migrating data: </a:t>
            </a:r>
            <a:r>
              <a:rPr lang="en-US" sz="2500" dirty="0"/>
              <a:t>copy or convert data from one technology to another, whether hardware or software.</a:t>
            </a:r>
          </a:p>
          <a:p>
            <a:pPr algn="ctr">
              <a:lnSpc>
                <a:spcPct val="150000"/>
              </a:lnSpc>
              <a:buNone/>
            </a:pPr>
            <a:endParaRPr lang="en-US" sz="2500" b="1" dirty="0" smtClean="0"/>
          </a:p>
        </p:txBody>
      </p:sp>
      <p:sp>
        <p:nvSpPr>
          <p:cNvPr id="3" name="Title 2"/>
          <p:cNvSpPr>
            <a:spLocks noGrp="1"/>
          </p:cNvSpPr>
          <p:nvPr>
            <p:ph type="title"/>
          </p:nvPr>
        </p:nvSpPr>
        <p:spPr/>
        <p:txBody>
          <a:bodyPr/>
          <a:lstStyle/>
          <a:p>
            <a:pPr lvl="0"/>
            <a:r>
              <a:rPr lang="en-US" dirty="0" smtClean="0"/>
              <a:t>Preservation policies</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40</a:t>
            </a:fld>
            <a:endParaRPr lang="en-US" dirty="0"/>
          </a:p>
        </p:txBody>
      </p:sp>
    </p:spTree>
    <p:extLst>
      <p:ext uri="{BB962C8B-B14F-4D97-AF65-F5344CB8AC3E}">
        <p14:creationId xmlns:p14="http://schemas.microsoft.com/office/powerpoint/2010/main" val="2117477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Unlike the preservation of information on paper, the preservation of digital information demands </a:t>
            </a:r>
            <a:r>
              <a:rPr lang="en-US" dirty="0">
                <a:solidFill>
                  <a:srgbClr val="ED1F09"/>
                </a:solidFill>
              </a:rPr>
              <a:t>constant attention</a:t>
            </a:r>
            <a:r>
              <a:rPr lang="en-US" dirty="0"/>
              <a:t>. </a:t>
            </a:r>
          </a:p>
          <a:p>
            <a:r>
              <a:rPr lang="en-US" dirty="0" smtClean="0"/>
              <a:t>Guidelines: complex, but useful </a:t>
            </a:r>
            <a:r>
              <a:rPr lang="en-US" dirty="0"/>
              <a:t>as a “technical audit manual”</a:t>
            </a:r>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smtClean="0"/>
              <a:t>Guidelines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038600" y="3733800"/>
            <a:ext cx="4211326" cy="2409872"/>
          </a:xfrm>
          <a:prstGeom prst="rect">
            <a:avLst/>
          </a:prstGeom>
          <a:noFill/>
          <a:ln w="9525">
            <a:noFill/>
            <a:miter lim="800000"/>
            <a:headEnd/>
            <a:tailEnd/>
          </a:ln>
        </p:spPr>
      </p:pic>
      <p:sp>
        <p:nvSpPr>
          <p:cNvPr id="5" name="Rectangle 4"/>
          <p:cNvSpPr/>
          <p:nvPr/>
        </p:nvSpPr>
        <p:spPr>
          <a:xfrm>
            <a:off x="4038600" y="6143672"/>
            <a:ext cx="4211326" cy="369332"/>
          </a:xfrm>
          <a:prstGeom prst="rect">
            <a:avLst/>
          </a:prstGeom>
        </p:spPr>
        <p:txBody>
          <a:bodyPr wrap="square">
            <a:spAutoFit/>
          </a:bodyPr>
          <a:lstStyle/>
          <a:p>
            <a:pPr algn="ctr"/>
            <a:r>
              <a:rPr lang="en-US" dirty="0">
                <a:hlinkClick r:id="rId3"/>
              </a:rPr>
              <a:t>http://www.ihsn.org/home/node/121</a:t>
            </a:r>
            <a:endParaRPr lang="en-US" dirty="0"/>
          </a:p>
        </p:txBody>
      </p:sp>
      <p:sp>
        <p:nvSpPr>
          <p:cNvPr id="6" name="Rounded Rectangle 5"/>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41</a:t>
            </a:fld>
            <a:endParaRPr lang="en-US" dirty="0"/>
          </a:p>
        </p:txBody>
      </p:sp>
    </p:spTree>
    <p:extLst>
      <p:ext uri="{BB962C8B-B14F-4D97-AF65-F5344CB8AC3E}">
        <p14:creationId xmlns:p14="http://schemas.microsoft.com/office/powerpoint/2010/main" val="1062057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defRPr/>
            </a:pPr>
            <a:endParaRPr lang="en-US" altLang="ar-SA" dirty="0" smtClean="0"/>
          </a:p>
          <a:p>
            <a:pPr>
              <a:lnSpc>
                <a:spcPct val="90000"/>
              </a:lnSpc>
              <a:defRPr/>
            </a:pPr>
            <a:r>
              <a:rPr lang="en-US" altLang="ar-SA" dirty="0" smtClean="0"/>
              <a:t>To increase the </a:t>
            </a:r>
            <a:r>
              <a:rPr lang="en-US" altLang="ar-SA" b="1" dirty="0">
                <a:solidFill>
                  <a:srgbClr val="FF0000"/>
                </a:solidFill>
              </a:rPr>
              <a:t>credibility</a:t>
            </a:r>
            <a:r>
              <a:rPr lang="en-US" altLang="ar-SA" dirty="0"/>
              <a:t> and </a:t>
            </a:r>
            <a:r>
              <a:rPr lang="en-US" altLang="ar-SA" b="1" dirty="0" smtClean="0">
                <a:solidFill>
                  <a:srgbClr val="FF0000"/>
                </a:solidFill>
              </a:rPr>
              <a:t>transparency</a:t>
            </a:r>
            <a:r>
              <a:rPr lang="en-US" altLang="ar-SA" dirty="0" smtClean="0"/>
              <a:t> of their statistical outputs</a:t>
            </a:r>
            <a:endParaRPr lang="en-US" dirty="0"/>
          </a:p>
          <a:p>
            <a:pPr>
              <a:lnSpc>
                <a:spcPct val="90000"/>
              </a:lnSpc>
              <a:defRPr/>
            </a:pPr>
            <a:r>
              <a:rPr lang="en-US" dirty="0"/>
              <a:t>To preserve </a:t>
            </a:r>
            <a:r>
              <a:rPr lang="en-US" b="1" dirty="0">
                <a:solidFill>
                  <a:srgbClr val="FF0000"/>
                </a:solidFill>
              </a:rPr>
              <a:t>institutional </a:t>
            </a:r>
            <a:r>
              <a:rPr lang="en-US" b="1" dirty="0" smtClean="0">
                <a:solidFill>
                  <a:srgbClr val="FF0000"/>
                </a:solidFill>
              </a:rPr>
              <a:t>memory</a:t>
            </a:r>
            <a:r>
              <a:rPr lang="en-US" dirty="0" smtClean="0"/>
              <a:t> </a:t>
            </a:r>
            <a:endParaRPr lang="en-US" dirty="0"/>
          </a:p>
          <a:p>
            <a:pPr>
              <a:lnSpc>
                <a:spcPct val="90000"/>
              </a:lnSpc>
              <a:defRPr/>
            </a:pPr>
            <a:r>
              <a:rPr lang="en-US" dirty="0"/>
              <a:t>To </a:t>
            </a:r>
            <a:r>
              <a:rPr lang="en-US" b="1" dirty="0">
                <a:solidFill>
                  <a:srgbClr val="FF0000"/>
                </a:solidFill>
              </a:rPr>
              <a:t>allow replication </a:t>
            </a:r>
            <a:r>
              <a:rPr lang="en-US" dirty="0"/>
              <a:t>of data collection and </a:t>
            </a:r>
            <a:r>
              <a:rPr lang="en-US" dirty="0" smtClean="0"/>
              <a:t>analysis</a:t>
            </a:r>
          </a:p>
          <a:p>
            <a:pPr>
              <a:lnSpc>
                <a:spcPct val="90000"/>
              </a:lnSpc>
              <a:defRPr/>
            </a:pPr>
            <a:r>
              <a:rPr lang="en-US" dirty="0" smtClean="0"/>
              <a:t>To allow </a:t>
            </a:r>
            <a:r>
              <a:rPr lang="en-US" b="1" dirty="0">
                <a:solidFill>
                  <a:srgbClr val="FF0000"/>
                </a:solidFill>
              </a:rPr>
              <a:t>re-use or re-purposing </a:t>
            </a:r>
            <a:r>
              <a:rPr lang="en-US" dirty="0"/>
              <a:t>of the </a:t>
            </a:r>
            <a:r>
              <a:rPr lang="en-US" dirty="0" smtClean="0"/>
              <a:t>metadata</a:t>
            </a:r>
            <a:endParaRPr lang="en-US" b="1" dirty="0" smtClean="0"/>
          </a:p>
        </p:txBody>
      </p:sp>
      <p:sp>
        <p:nvSpPr>
          <p:cNvPr id="3" name="Title 2"/>
          <p:cNvSpPr>
            <a:spLocks noGrp="1"/>
          </p:cNvSpPr>
          <p:nvPr>
            <p:ph type="title"/>
          </p:nvPr>
        </p:nvSpPr>
        <p:spPr/>
        <p:txBody>
          <a:bodyPr>
            <a:normAutofit fontScale="90000"/>
          </a:bodyPr>
          <a:lstStyle/>
          <a:p>
            <a:pPr lvl="0"/>
            <a:r>
              <a:rPr lang="en-US" dirty="0"/>
              <a:t>Why do </a:t>
            </a:r>
            <a:r>
              <a:rPr lang="en-US" dirty="0" smtClean="0"/>
              <a:t>data producers </a:t>
            </a:r>
            <a:r>
              <a:rPr lang="en-US" dirty="0"/>
              <a:t>need metadata?</a:t>
            </a:r>
            <a:endParaRPr lang="en-US" dirty="0"/>
          </a:p>
        </p:txBody>
      </p:sp>
      <p:sp>
        <p:nvSpPr>
          <p:cNvPr id="6" name="Rounded Rectangle 5"/>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5</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181600"/>
          </a:xfrm>
        </p:spPr>
        <p:txBody>
          <a:bodyPr>
            <a:normAutofit lnSpcReduction="10000"/>
          </a:bodyPr>
          <a:lstStyle/>
          <a:p>
            <a:endParaRPr lang="en-US" sz="3000" dirty="0" smtClean="0"/>
          </a:p>
          <a:p>
            <a:r>
              <a:rPr lang="en-US" sz="3000" dirty="0" smtClean="0"/>
              <a:t>To fully </a:t>
            </a:r>
            <a:r>
              <a:rPr lang="en-US" sz="3000" b="1" dirty="0" smtClean="0">
                <a:solidFill>
                  <a:srgbClr val="FF0000"/>
                </a:solidFill>
              </a:rPr>
              <a:t>understand</a:t>
            </a:r>
            <a:r>
              <a:rPr lang="en-US" sz="3000" dirty="0" smtClean="0"/>
              <a:t> the (micro)data and make </a:t>
            </a:r>
            <a:r>
              <a:rPr lang="en-US" sz="3000" b="1" dirty="0" smtClean="0">
                <a:solidFill>
                  <a:srgbClr val="FF0000"/>
                </a:solidFill>
              </a:rPr>
              <a:t>good use </a:t>
            </a:r>
            <a:r>
              <a:rPr lang="en-US" sz="3000" dirty="0" smtClean="0"/>
              <a:t>of them</a:t>
            </a:r>
            <a:endParaRPr lang="en-US" sz="3000" b="1" dirty="0">
              <a:solidFill>
                <a:srgbClr val="FF0000"/>
              </a:solidFill>
            </a:endParaRPr>
          </a:p>
          <a:p>
            <a:pPr lvl="1"/>
            <a:r>
              <a:rPr lang="en-US" sz="3000" dirty="0" smtClean="0"/>
              <a:t>To minimize the risk of misuse/misinterpretation, users need </a:t>
            </a:r>
            <a:r>
              <a:rPr lang="en-US" sz="3000" dirty="0"/>
              <a:t>to fully understand the </a:t>
            </a:r>
            <a:r>
              <a:rPr lang="en-US" sz="3000" dirty="0" smtClean="0"/>
              <a:t>data. Why</a:t>
            </a:r>
            <a:r>
              <a:rPr lang="en-US" sz="3000" dirty="0"/>
              <a:t>, by whom, when, and how </a:t>
            </a:r>
            <a:r>
              <a:rPr lang="en-US" sz="3000" dirty="0" smtClean="0"/>
              <a:t>data were </a:t>
            </a:r>
            <a:r>
              <a:rPr lang="en-US" sz="3000" dirty="0"/>
              <a:t>collected and </a:t>
            </a:r>
            <a:r>
              <a:rPr lang="en-US" sz="3000" dirty="0" smtClean="0"/>
              <a:t>processed are important information.</a:t>
            </a:r>
            <a:endParaRPr lang="en-US" sz="3000" dirty="0"/>
          </a:p>
          <a:p>
            <a:r>
              <a:rPr lang="en-US" sz="3000" dirty="0"/>
              <a:t>For making data </a:t>
            </a:r>
            <a:r>
              <a:rPr lang="en-US" sz="3000" b="1" dirty="0">
                <a:solidFill>
                  <a:srgbClr val="FF0000"/>
                </a:solidFill>
              </a:rPr>
              <a:t>discoverable</a:t>
            </a:r>
            <a:r>
              <a:rPr lang="en-US" sz="3000" dirty="0"/>
              <a:t> in </a:t>
            </a:r>
            <a:r>
              <a:rPr lang="en-US" sz="3000" dirty="0" smtClean="0"/>
              <a:t>on-line catalogs</a:t>
            </a:r>
            <a:endParaRPr lang="en-US" sz="3000" dirty="0"/>
          </a:p>
          <a:p>
            <a:pPr lvl="1"/>
            <a:r>
              <a:rPr lang="en-US" sz="3000" dirty="0" smtClean="0"/>
              <a:t>Users will know </a:t>
            </a:r>
            <a:r>
              <a:rPr lang="en-US" sz="3000" dirty="0"/>
              <a:t>about the availability of your </a:t>
            </a:r>
            <a:r>
              <a:rPr lang="en-US" sz="3000" dirty="0" smtClean="0"/>
              <a:t>data by searching or browsing detailed metadata catalogs. </a:t>
            </a:r>
            <a:endParaRPr lang="en-US" sz="3000" dirty="0"/>
          </a:p>
          <a:p>
            <a:pPr algn="ctr">
              <a:lnSpc>
                <a:spcPct val="150000"/>
              </a:lnSpc>
              <a:buNone/>
            </a:pPr>
            <a:endParaRPr lang="en-US" b="1" dirty="0" smtClean="0"/>
          </a:p>
        </p:txBody>
      </p:sp>
      <p:sp>
        <p:nvSpPr>
          <p:cNvPr id="3" name="Title 2"/>
          <p:cNvSpPr>
            <a:spLocks noGrp="1"/>
          </p:cNvSpPr>
          <p:nvPr>
            <p:ph type="title"/>
          </p:nvPr>
        </p:nvSpPr>
        <p:spPr/>
        <p:txBody>
          <a:bodyPr>
            <a:normAutofit/>
          </a:bodyPr>
          <a:lstStyle/>
          <a:p>
            <a:pPr lvl="0"/>
            <a:r>
              <a:rPr lang="en-US" dirty="0"/>
              <a:t>Why do data </a:t>
            </a:r>
            <a:r>
              <a:rPr lang="en-US" dirty="0" smtClean="0"/>
              <a:t>users need </a:t>
            </a:r>
            <a:r>
              <a:rPr lang="en-US" dirty="0"/>
              <a:t>metadata?</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6</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b="1" dirty="0">
                <a:solidFill>
                  <a:srgbClr val="FF0000"/>
                </a:solidFill>
              </a:rPr>
              <a:t>Data Documentation Initiative </a:t>
            </a:r>
            <a:r>
              <a:rPr lang="en-US" dirty="0"/>
              <a:t>(DDI) metadata standard helps structure, preserve and share survey or census </a:t>
            </a:r>
            <a:r>
              <a:rPr lang="en-US" dirty="0" smtClean="0"/>
              <a:t>metadata</a:t>
            </a:r>
            <a:endParaRPr lang="en-US" dirty="0"/>
          </a:p>
          <a:p>
            <a:r>
              <a:rPr lang="en-US" dirty="0"/>
              <a:t>The </a:t>
            </a:r>
            <a:r>
              <a:rPr lang="en-US" b="1" dirty="0">
                <a:solidFill>
                  <a:srgbClr val="FF0000"/>
                </a:solidFill>
              </a:rPr>
              <a:t>IHSN </a:t>
            </a:r>
            <a:r>
              <a:rPr lang="en-US" b="1" dirty="0" err="1">
                <a:solidFill>
                  <a:srgbClr val="FF0000"/>
                </a:solidFill>
              </a:rPr>
              <a:t>Microdata</a:t>
            </a:r>
            <a:r>
              <a:rPr lang="en-US" b="1" dirty="0">
                <a:solidFill>
                  <a:srgbClr val="FF0000"/>
                </a:solidFill>
              </a:rPr>
              <a:t> Management </a:t>
            </a:r>
            <a:r>
              <a:rPr lang="en-US" b="1" dirty="0" smtClean="0">
                <a:solidFill>
                  <a:srgbClr val="FF0000"/>
                </a:solidFill>
              </a:rPr>
              <a:t>Toolkit</a:t>
            </a:r>
            <a:r>
              <a:rPr lang="en-US" dirty="0" smtClean="0"/>
              <a:t>, a.k.a. </a:t>
            </a:r>
            <a:r>
              <a:rPr lang="en-US" dirty="0" err="1" smtClean="0"/>
              <a:t>Nesstar</a:t>
            </a:r>
            <a:r>
              <a:rPr lang="en-US" dirty="0" smtClean="0"/>
              <a:t> Publisher, </a:t>
            </a:r>
            <a:r>
              <a:rPr lang="en-US" dirty="0"/>
              <a:t>provides a free and user friendly solution to document and catalog surveys/censuses in compliance with the DDI standard and international best practices</a:t>
            </a:r>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Standards and tools</a:t>
            </a:r>
            <a:endParaRPr lang="en-US" dirty="0"/>
          </a:p>
        </p:txBody>
      </p:sp>
      <p:sp>
        <p:nvSpPr>
          <p:cNvPr id="6" name="Rounded Rectangle 5"/>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7</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839200" cy="5029200"/>
          </a:xfrm>
        </p:spPr>
        <p:txBody>
          <a:bodyPr>
            <a:normAutofit fontScale="85000" lnSpcReduction="10000"/>
          </a:bodyPr>
          <a:lstStyle/>
          <a:p>
            <a:r>
              <a:rPr lang="en-US" sz="3100" dirty="0" smtClean="0"/>
              <a:t>A </a:t>
            </a:r>
            <a:r>
              <a:rPr lang="en-US" sz="3100" dirty="0">
                <a:solidFill>
                  <a:srgbClr val="FF0000"/>
                </a:solidFill>
              </a:rPr>
              <a:t>checklist</a:t>
            </a:r>
            <a:r>
              <a:rPr lang="en-US" sz="3100" dirty="0"/>
              <a:t> of what you need to know about a study and its dataset</a:t>
            </a:r>
          </a:p>
          <a:p>
            <a:pPr lvl="1"/>
            <a:r>
              <a:rPr lang="en-US" sz="3100" dirty="0"/>
              <a:t>A structured and comprehensive list of hundreds of elements that may be used to document a survey dataset</a:t>
            </a:r>
          </a:p>
          <a:p>
            <a:r>
              <a:rPr lang="en-US" sz="3100" dirty="0"/>
              <a:t>An </a:t>
            </a:r>
            <a:r>
              <a:rPr lang="en-US" sz="3100" dirty="0">
                <a:solidFill>
                  <a:srgbClr val="FF0000"/>
                </a:solidFill>
              </a:rPr>
              <a:t>XML</a:t>
            </a:r>
            <a:r>
              <a:rPr lang="en-US" sz="3100" dirty="0"/>
              <a:t> metadata standard</a:t>
            </a:r>
          </a:p>
          <a:p>
            <a:r>
              <a:rPr lang="en-US" sz="3100" dirty="0" smtClean="0"/>
              <a:t>Developed </a:t>
            </a:r>
            <a:r>
              <a:rPr lang="en-US" sz="3100" dirty="0"/>
              <a:t>by academic data </a:t>
            </a:r>
            <a:r>
              <a:rPr lang="en-US" sz="3100" dirty="0" smtClean="0"/>
              <a:t>centers / the </a:t>
            </a:r>
            <a:r>
              <a:rPr lang="en-US" sz="3100" dirty="0"/>
              <a:t>DDI Alliance.</a:t>
            </a:r>
          </a:p>
          <a:p>
            <a:r>
              <a:rPr lang="en-US" sz="3100" dirty="0"/>
              <a:t>Designed to encompass the kinds of data generated by surveys, censuses, administrative records.</a:t>
            </a:r>
          </a:p>
          <a:p>
            <a:r>
              <a:rPr lang="en-US" sz="3100" dirty="0"/>
              <a:t>For </a:t>
            </a:r>
            <a:r>
              <a:rPr lang="en-US" sz="3100" dirty="0" err="1">
                <a:solidFill>
                  <a:srgbClr val="FF0000"/>
                </a:solidFill>
              </a:rPr>
              <a:t>microdata</a:t>
            </a:r>
            <a:r>
              <a:rPr lang="en-US" sz="3100" dirty="0"/>
              <a:t>, not indicators.</a:t>
            </a:r>
          </a:p>
          <a:p>
            <a:r>
              <a:rPr lang="en-US" sz="3100" dirty="0"/>
              <a:t>Two versions: </a:t>
            </a:r>
          </a:p>
          <a:p>
            <a:pPr lvl="1"/>
            <a:r>
              <a:rPr lang="en-US" sz="3100" dirty="0"/>
              <a:t>Version 2.n (DDI codebook), used by the IHSN Toolkit</a:t>
            </a:r>
          </a:p>
          <a:p>
            <a:pPr lvl="1"/>
            <a:r>
              <a:rPr lang="en-US" sz="3100" dirty="0"/>
              <a:t>Version 3.n </a:t>
            </a:r>
            <a:r>
              <a:rPr lang="en-US" sz="3100" dirty="0">
                <a:sym typeface="Wingdings" pitchFamily="2" charset="2"/>
              </a:rPr>
              <a:t>(DDI life cycle)</a:t>
            </a:r>
            <a:endParaRPr lang="en-US" sz="3100" dirty="0"/>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What is the </a:t>
            </a:r>
            <a:r>
              <a:rPr lang="en-US" dirty="0" smtClean="0"/>
              <a:t>DDI?</a:t>
            </a:r>
            <a:endParaRPr lang="en-US" dirty="0"/>
          </a:p>
        </p:txBody>
      </p:sp>
      <p:sp>
        <p:nvSpPr>
          <p:cNvPr id="6" name="Rounded Rectangle 5"/>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8</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839200" cy="5105400"/>
          </a:xfrm>
        </p:spPr>
        <p:txBody>
          <a:bodyPr>
            <a:normAutofit fontScale="92500" lnSpcReduction="10000"/>
          </a:bodyPr>
          <a:lstStyle/>
          <a:p>
            <a:r>
              <a:rPr lang="en-GB" dirty="0"/>
              <a:t>XML stands for </a:t>
            </a:r>
            <a:r>
              <a:rPr lang="en-GB" dirty="0" err="1">
                <a:solidFill>
                  <a:srgbClr val="FF0000"/>
                </a:solidFill>
              </a:rPr>
              <a:t>e</a:t>
            </a:r>
            <a:r>
              <a:rPr lang="en-GB" b="1" dirty="0" err="1">
                <a:solidFill>
                  <a:srgbClr val="FF0000"/>
                </a:solidFill>
              </a:rPr>
              <a:t>X</a:t>
            </a:r>
            <a:r>
              <a:rPr lang="en-GB" dirty="0" err="1">
                <a:solidFill>
                  <a:srgbClr val="FF0000"/>
                </a:solidFill>
              </a:rPr>
              <a:t>tensible</a:t>
            </a:r>
            <a:r>
              <a:rPr lang="en-GB" dirty="0">
                <a:solidFill>
                  <a:srgbClr val="FF0000"/>
                </a:solidFill>
              </a:rPr>
              <a:t> </a:t>
            </a:r>
            <a:r>
              <a:rPr lang="en-GB" b="1" dirty="0" err="1">
                <a:solidFill>
                  <a:srgbClr val="FF0000"/>
                </a:solidFill>
              </a:rPr>
              <a:t>M</a:t>
            </a:r>
            <a:r>
              <a:rPr lang="en-GB" dirty="0" err="1">
                <a:solidFill>
                  <a:srgbClr val="FF0000"/>
                </a:solidFill>
              </a:rPr>
              <a:t>arkup</a:t>
            </a:r>
            <a:r>
              <a:rPr lang="en-GB" dirty="0">
                <a:solidFill>
                  <a:srgbClr val="FF0000"/>
                </a:solidFill>
              </a:rPr>
              <a:t> </a:t>
            </a:r>
            <a:r>
              <a:rPr lang="en-GB" b="1" dirty="0">
                <a:solidFill>
                  <a:srgbClr val="FF0000"/>
                </a:solidFill>
              </a:rPr>
              <a:t>L</a:t>
            </a:r>
            <a:r>
              <a:rPr lang="en-GB" dirty="0">
                <a:solidFill>
                  <a:srgbClr val="FF0000"/>
                </a:solidFill>
              </a:rPr>
              <a:t>anguage</a:t>
            </a:r>
            <a:r>
              <a:rPr lang="en-GB" dirty="0"/>
              <a:t>. It is used to structure information to be shared on the Web or exchanged between software systems. </a:t>
            </a:r>
          </a:p>
          <a:p>
            <a:r>
              <a:rPr lang="en-GB" dirty="0"/>
              <a:t>XML is a file format, readable by any text editor (e.g., Notepad).</a:t>
            </a:r>
          </a:p>
          <a:p>
            <a:r>
              <a:rPr lang="en-US" dirty="0"/>
              <a:t>XML tags text for meaning. HTML tags text for appearance. </a:t>
            </a:r>
            <a:r>
              <a:rPr lang="en-US" dirty="0" smtClean="0"/>
              <a:t>The </a:t>
            </a:r>
            <a:r>
              <a:rPr lang="en-US" dirty="0"/>
              <a:t>“tags” are conceptually the same as “fields” in a database. </a:t>
            </a:r>
            <a:endParaRPr lang="en-US" dirty="0" smtClean="0"/>
          </a:p>
          <a:p>
            <a:r>
              <a:rPr lang="en-GB" dirty="0"/>
              <a:t>In an XML file, the information is wrapped between an opening tag and a closing tag. The tag name indicates its content. </a:t>
            </a:r>
            <a:endParaRPr lang="en-US" dirty="0"/>
          </a:p>
          <a:p>
            <a:pPr algn="ctr">
              <a:lnSpc>
                <a:spcPct val="150000"/>
              </a:lnSpc>
              <a:buNone/>
            </a:pPr>
            <a:endParaRPr lang="en-US" b="1" dirty="0" smtClean="0"/>
          </a:p>
        </p:txBody>
      </p:sp>
      <p:sp>
        <p:nvSpPr>
          <p:cNvPr id="3" name="Title 2"/>
          <p:cNvSpPr>
            <a:spLocks noGrp="1"/>
          </p:cNvSpPr>
          <p:nvPr>
            <p:ph type="title"/>
          </p:nvPr>
        </p:nvSpPr>
        <p:spPr/>
        <p:txBody>
          <a:bodyPr/>
          <a:lstStyle/>
          <a:p>
            <a:pPr lvl="0"/>
            <a:r>
              <a:rPr lang="en-US" dirty="0"/>
              <a:t>What is XML ?</a:t>
            </a:r>
            <a:endParaRPr lang="en-US" dirty="0"/>
          </a:p>
        </p:txBody>
      </p:sp>
      <p:sp>
        <p:nvSpPr>
          <p:cNvPr id="5" name="Rounded Rectangle 4"/>
          <p:cNvSpPr/>
          <p:nvPr/>
        </p:nvSpPr>
        <p:spPr>
          <a:xfrm>
            <a:off x="8458200" y="28575"/>
            <a:ext cx="457200" cy="254913"/>
          </a:xfrm>
          <a:prstGeom prst="roundRect">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893A401-C740-47B0-8624-FC2A9C6FFF0C}" type="slidenum">
              <a:rPr lang="en-US" smtClean="0"/>
              <a:t>9</a:t>
            </a:fld>
            <a:endParaRPr lang="en-US" dirty="0"/>
          </a:p>
        </p:txBody>
      </p:sp>
    </p:spTree>
    <p:extLst>
      <p:ext uri="{BB962C8B-B14F-4D97-AF65-F5344CB8AC3E}">
        <p14:creationId xmlns:p14="http://schemas.microsoft.com/office/powerpoint/2010/main" val="2951418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18833</TotalTime>
  <Words>2334</Words>
  <Application>Microsoft Office PowerPoint</Application>
  <PresentationFormat>On-screen Show (4:3)</PresentationFormat>
  <Paragraphs>276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International Workshop on  Introduction to the DDI and  the IHSN Microdata Management Toolkit</vt:lpstr>
      <vt:lpstr>Workshop objectives - Context</vt:lpstr>
      <vt:lpstr>Workshop objectives</vt:lpstr>
      <vt:lpstr>Metadata management</vt:lpstr>
      <vt:lpstr>Why do data producers need metadata?</vt:lpstr>
      <vt:lpstr>Why do data users need metadata?</vt:lpstr>
      <vt:lpstr>Standards and tools</vt:lpstr>
      <vt:lpstr>What is the DDI?</vt:lpstr>
      <vt:lpstr>What is XML ?</vt:lpstr>
      <vt:lpstr>DDI and XML - An example</vt:lpstr>
      <vt:lpstr>Advantage of XML</vt:lpstr>
      <vt:lpstr>Structure of the DDI 2.0 standard</vt:lpstr>
      <vt:lpstr>Exercises</vt:lpstr>
      <vt:lpstr>Exercise data files</vt:lpstr>
      <vt:lpstr>Exercise 1 – Installation</vt:lpstr>
      <vt:lpstr>Exercise 1 – Installation</vt:lpstr>
      <vt:lpstr>Exercise 2 - Documentation</vt:lpstr>
      <vt:lpstr>When should data be documented?</vt:lpstr>
      <vt:lpstr>Software and guidelines</vt:lpstr>
      <vt:lpstr>Metadata and microdata dissemination</vt:lpstr>
      <vt:lpstr>Benefits of dissemination</vt:lpstr>
      <vt:lpstr>Benefits of dissemination</vt:lpstr>
      <vt:lpstr>Costs and risks of dissemination</vt:lpstr>
      <vt:lpstr>Costs and risks of dissemination</vt:lpstr>
      <vt:lpstr>Costs and risks of dissemination</vt:lpstr>
      <vt:lpstr>Principles - UNECE</vt:lpstr>
      <vt:lpstr>Anonymization</vt:lpstr>
      <vt:lpstr>Anonymization concepts</vt:lpstr>
      <vt:lpstr>Anonymization techniques</vt:lpstr>
      <vt:lpstr>Anonymization tools and guidelines</vt:lpstr>
      <vt:lpstr>Policy guidelines on dissemination</vt:lpstr>
      <vt:lpstr>Cataloguing</vt:lpstr>
      <vt:lpstr>Dissemination Exercise </vt:lpstr>
      <vt:lpstr>Survey catalogs </vt:lpstr>
      <vt:lpstr>Archiving</vt:lpstr>
      <vt:lpstr>Issues</vt:lpstr>
      <vt:lpstr>Physical threats</vt:lpstr>
      <vt:lpstr>Software obsolescence</vt:lpstr>
      <vt:lpstr>Hardware obsolescence</vt:lpstr>
      <vt:lpstr>Preservation policies</vt:lpstr>
      <vt:lpstr>Guidelines</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wb245179</dc:creator>
  <cp:lastModifiedBy>WBG User</cp:lastModifiedBy>
  <cp:revision>651</cp:revision>
  <dcterms:created xsi:type="dcterms:W3CDTF">2010-10-15T19:00:10Z</dcterms:created>
  <dcterms:modified xsi:type="dcterms:W3CDTF">2013-06-07T21:48:24Z</dcterms:modified>
</cp:coreProperties>
</file>