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47892-AA31-4B34-B124-AE5A32FD772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82873-3B6D-4D5E-A705-0851034A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6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82873-3B6D-4D5E-A705-0851034AEB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4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A91-ED8C-44A6-BDCA-3765DE0FF69A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5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733C-8E8E-45ED-89BF-F89D55ACF4A4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3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3BE1-A064-4928-B90B-33D774B4A518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9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D0F0-6B37-435A-B21A-4F341C39D37A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948B-858F-42DC-9CBF-D4BA9D236CCC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9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8688-36F4-4817-8CB3-840AF6BED47F}" type="datetime1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8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6EA2-123A-4EE7-825B-F3CC9F4E763E}" type="datetime1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0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3E62-B220-45E6-A97E-2E5D287D7A5F}" type="datetime1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8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C73A-B365-4198-91F7-EDBC2B93DB5B}" type="datetime1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6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BC9E-FD8F-4E2F-8997-CF084E6A5D61}" type="datetime1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3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2950-38BD-43E2-9E29-5F03DA3300C4}" type="datetime1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1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84CF4-6FED-4BB6-8870-C3A97C41473E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Uganda Bureau of Statistics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53935-419E-454C-87A2-7CD9A544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9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165" y="578224"/>
            <a:ext cx="10609729" cy="3657600"/>
          </a:xfrm>
        </p:spPr>
        <p:txBody>
          <a:bodyPr>
            <a:normAutofit/>
          </a:bodyPr>
          <a:lstStyle/>
          <a:p>
            <a:r>
              <a:rPr lang="en-US" sz="4000" b="1" dirty="0"/>
              <a:t>WORKSHOP ON ISLAMIC FINANCE IN THE NATIONAL </a:t>
            </a:r>
            <a:r>
              <a:rPr lang="en-US" sz="4000" b="1" dirty="0" smtClean="0"/>
              <a:t>ACCOUNTS</a:t>
            </a:r>
            <a:br>
              <a:rPr lang="en-US" sz="4000" b="1" dirty="0" smtClean="0"/>
            </a:br>
            <a:r>
              <a:rPr lang="en-US" sz="4000" dirty="0" smtClean="0"/>
              <a:t>          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 smtClean="0"/>
              <a:t>BEIRUT</a:t>
            </a:r>
            <a:r>
              <a:rPr lang="en-US" sz="2400" dirty="0"/>
              <a:t>, </a:t>
            </a:r>
            <a:r>
              <a:rPr lang="en-US" sz="2400" dirty="0" smtClean="0"/>
              <a:t>LEBANON </a:t>
            </a:r>
            <a:br>
              <a:rPr lang="en-US" sz="2400" dirty="0" smtClean="0"/>
            </a:br>
            <a:r>
              <a:rPr lang="en-US" sz="2400" dirty="0" smtClean="0"/>
              <a:t>24-26 </a:t>
            </a:r>
            <a:r>
              <a:rPr lang="en-US" sz="2400" dirty="0"/>
              <a:t>OCTOBER 2017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165" y="4935072"/>
            <a:ext cx="10609729" cy="685800"/>
          </a:xfrm>
        </p:spPr>
        <p:txBody>
          <a:bodyPr/>
          <a:lstStyle/>
          <a:p>
            <a:r>
              <a:rPr lang="en-US" b="1" dirty="0">
                <a:latin typeface="+mj-lt"/>
              </a:rPr>
              <a:t>Accounting for Islamic Finance in the National Accounts of Uganda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4617104"/>
          </a:xfrm>
        </p:spPr>
        <p:txBody>
          <a:bodyPr/>
          <a:lstStyle/>
          <a:p>
            <a:pPr lvl="0"/>
            <a:r>
              <a:rPr lang="en-US" dirty="0" smtClean="0">
                <a:latin typeface="+mj-lt"/>
              </a:rPr>
              <a:t>The Regulatory Framework </a:t>
            </a:r>
            <a:endParaRPr lang="en-US" dirty="0">
              <a:latin typeface="+mj-lt"/>
            </a:endParaRPr>
          </a:p>
          <a:p>
            <a:pPr lvl="0"/>
            <a:r>
              <a:rPr lang="en-US" dirty="0">
                <a:latin typeface="+mj-lt"/>
              </a:rPr>
              <a:t>Current status of Islamic </a:t>
            </a:r>
            <a:r>
              <a:rPr lang="en-US" dirty="0" smtClean="0">
                <a:latin typeface="+mj-lt"/>
              </a:rPr>
              <a:t>Financing </a:t>
            </a:r>
            <a:r>
              <a:rPr lang="en-US" dirty="0">
                <a:latin typeface="+mj-lt"/>
              </a:rPr>
              <a:t>in Uganda</a:t>
            </a:r>
          </a:p>
          <a:p>
            <a:pPr lvl="0"/>
            <a:r>
              <a:rPr lang="en-US" dirty="0" smtClean="0">
                <a:latin typeface="+mj-lt"/>
              </a:rPr>
              <a:t>Islamic Financing in </a:t>
            </a:r>
            <a:r>
              <a:rPr lang="en-US" dirty="0">
                <a:latin typeface="+mj-lt"/>
              </a:rPr>
              <a:t>the National </a:t>
            </a:r>
            <a:r>
              <a:rPr lang="en-US" dirty="0" smtClean="0">
                <a:latin typeface="+mj-lt"/>
              </a:rPr>
              <a:t>Accounts</a:t>
            </a:r>
            <a:endParaRPr lang="en-US" dirty="0">
              <a:latin typeface="+mj-lt"/>
            </a:endParaRPr>
          </a:p>
          <a:p>
            <a:pPr lvl="0"/>
            <a:r>
              <a:rPr lang="en-US" dirty="0">
                <a:latin typeface="+mj-lt"/>
              </a:rPr>
              <a:t>Challenges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en-US" b="1" dirty="0" smtClean="0"/>
              <a:t>Regulatory Framework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516367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+mj-lt"/>
              </a:rPr>
              <a:t>Prior to 2016, the </a:t>
            </a:r>
            <a:r>
              <a:rPr lang="en-US" dirty="0">
                <a:latin typeface="+mj-lt"/>
              </a:rPr>
              <a:t>Financial sector in Uganda was governed by the Financial Institutions Act (2004). </a:t>
            </a:r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algn="just"/>
            <a:r>
              <a:rPr lang="en-US" dirty="0" smtClean="0">
                <a:latin typeface="+mj-lt"/>
              </a:rPr>
              <a:t>This </a:t>
            </a:r>
            <a:r>
              <a:rPr lang="en-US" dirty="0">
                <a:latin typeface="+mj-lt"/>
              </a:rPr>
              <a:t>regulatory framework did not permit financial institutions to </a:t>
            </a:r>
            <a:r>
              <a:rPr lang="en-US" dirty="0" smtClean="0">
                <a:latin typeface="+mj-lt"/>
              </a:rPr>
              <a:t>engage </a:t>
            </a:r>
            <a:r>
              <a:rPr lang="en-US" dirty="0">
                <a:latin typeface="+mj-lt"/>
              </a:rPr>
              <a:t>in Islamic </a:t>
            </a:r>
            <a:r>
              <a:rPr lang="en-US" dirty="0" smtClean="0">
                <a:latin typeface="+mj-lt"/>
              </a:rPr>
              <a:t>banking.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en-US" b="1" dirty="0" smtClean="0"/>
              <a:t>Regulatory Framework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5163670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  <a:p>
            <a:pPr algn="just"/>
            <a:r>
              <a:rPr lang="en-US" dirty="0">
                <a:latin typeface="+mj-lt"/>
              </a:rPr>
              <a:t>Bank of Uganda proposed amendments to the Financial Institutions Act, </a:t>
            </a:r>
            <a:r>
              <a:rPr lang="en-US" dirty="0" smtClean="0">
                <a:latin typeface="+mj-lt"/>
              </a:rPr>
              <a:t>(2004), </a:t>
            </a:r>
            <a:r>
              <a:rPr lang="en-US" dirty="0">
                <a:latin typeface="+mj-lt"/>
              </a:rPr>
              <a:t>to permit the licensing of, and transacting by financial institutions in Islamic banking in Uganda. </a:t>
            </a:r>
            <a:endParaRPr lang="en-US" dirty="0" smtClean="0">
              <a:latin typeface="+mj-lt"/>
            </a:endParaRPr>
          </a:p>
          <a:p>
            <a:pPr algn="just"/>
            <a:endParaRPr lang="en-US" dirty="0" smtClean="0">
              <a:latin typeface="+mj-lt"/>
            </a:endParaRPr>
          </a:p>
          <a:p>
            <a:pPr marL="0" indent="0" algn="just">
              <a:buNone/>
            </a:pPr>
            <a:endParaRPr lang="en-US" dirty="0" smtClean="0">
              <a:latin typeface="+mj-lt"/>
            </a:endParaRPr>
          </a:p>
          <a:p>
            <a:pPr algn="just"/>
            <a:r>
              <a:rPr lang="en-US" dirty="0" smtClean="0">
                <a:latin typeface="+mj-lt"/>
              </a:rPr>
              <a:t>This led to the Financial Institutions (Amendment) Act, 2016.</a:t>
            </a:r>
          </a:p>
          <a:p>
            <a:pPr algn="just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4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en-US" b="1" dirty="0" smtClean="0"/>
              <a:t>Regulatory Framework:  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51636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+mj-lt"/>
              </a:rPr>
              <a:t>An already licensed financial institution carrying on business, may apply to the Central Bank </a:t>
            </a:r>
            <a:r>
              <a:rPr lang="en-US" dirty="0" smtClean="0">
                <a:latin typeface="+mj-lt"/>
              </a:rPr>
              <a:t>to </a:t>
            </a:r>
            <a:r>
              <a:rPr lang="en-US" dirty="0">
                <a:latin typeface="+mj-lt"/>
              </a:rPr>
              <a:t>carry </a:t>
            </a:r>
            <a:r>
              <a:rPr lang="en-US" dirty="0" smtClean="0">
                <a:latin typeface="+mj-lt"/>
              </a:rPr>
              <a:t>out </a:t>
            </a:r>
            <a:r>
              <a:rPr lang="en-US" dirty="0">
                <a:latin typeface="+mj-lt"/>
              </a:rPr>
              <a:t>Islamic </a:t>
            </a:r>
            <a:r>
              <a:rPr lang="en-US" dirty="0" smtClean="0">
                <a:latin typeface="+mj-lt"/>
              </a:rPr>
              <a:t>financing </a:t>
            </a:r>
            <a:r>
              <a:rPr lang="en-US" dirty="0">
                <a:latin typeface="+mj-lt"/>
              </a:rPr>
              <a:t>in addition to its existing licensed </a:t>
            </a:r>
            <a:r>
              <a:rPr lang="en-US" dirty="0" smtClean="0">
                <a:latin typeface="+mj-lt"/>
              </a:rPr>
              <a:t>business.</a:t>
            </a:r>
          </a:p>
          <a:p>
            <a:pPr algn="just"/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algn="just"/>
            <a:r>
              <a:rPr lang="en-US" dirty="0" smtClean="0">
                <a:latin typeface="+mj-lt"/>
              </a:rPr>
              <a:t>That </a:t>
            </a:r>
            <a:r>
              <a:rPr lang="en-US" dirty="0">
                <a:latin typeface="+mj-lt"/>
              </a:rPr>
              <a:t>business </a:t>
            </a:r>
            <a:r>
              <a:rPr lang="en-US" dirty="0" smtClean="0">
                <a:latin typeface="+mj-lt"/>
              </a:rPr>
              <a:t>will be conducted through </a:t>
            </a:r>
            <a:r>
              <a:rPr lang="en-US" dirty="0">
                <a:latin typeface="+mj-lt"/>
              </a:rPr>
              <a:t>an “Islamic window”. </a:t>
            </a:r>
            <a:endParaRPr lang="en-US" dirty="0" smtClean="0">
              <a:latin typeface="+mj-lt"/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4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en-US" b="1" dirty="0" smtClean="0"/>
              <a:t>Regulatory Framework:  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51636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Every </a:t>
            </a:r>
            <a:r>
              <a:rPr lang="en-US" dirty="0">
                <a:latin typeface="+mj-lt"/>
              </a:rPr>
              <a:t>financial institution which conducts Islamic financial business shall appoint and maintain a </a:t>
            </a:r>
            <a:r>
              <a:rPr lang="en-US" dirty="0" err="1">
                <a:latin typeface="+mj-lt"/>
              </a:rPr>
              <a:t>Shari’ah</a:t>
            </a:r>
            <a:r>
              <a:rPr lang="en-US" dirty="0">
                <a:latin typeface="+mj-lt"/>
              </a:rPr>
              <a:t> Advisory Board</a:t>
            </a:r>
            <a:r>
              <a:rPr lang="en-US" dirty="0" smtClean="0">
                <a:latin typeface="+mj-lt"/>
              </a:rPr>
              <a:t>.</a:t>
            </a:r>
          </a:p>
          <a:p>
            <a:pPr algn="just"/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lvl="0" algn="just">
              <a:lnSpc>
                <a:spcPct val="150000"/>
              </a:lnSpc>
            </a:pPr>
            <a:r>
              <a:rPr lang="en-US" dirty="0">
                <a:latin typeface="+mj-lt"/>
              </a:rPr>
              <a:t>There shall be a Central </a:t>
            </a:r>
            <a:r>
              <a:rPr lang="en-US" dirty="0" err="1">
                <a:latin typeface="+mj-lt"/>
              </a:rPr>
              <a:t>Shari’ah</a:t>
            </a:r>
            <a:r>
              <a:rPr lang="en-US" dirty="0">
                <a:latin typeface="+mj-lt"/>
              </a:rPr>
              <a:t> Advisory Council in the Bank of Uganda to advise the Bank of Uganda on matters of regulations and supervision of Islamic banking systems in Uganda.</a:t>
            </a:r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en-US" b="1" dirty="0" smtClean="0"/>
              <a:t>Current Status of Islamic Financing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516367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+mj-lt"/>
              </a:rPr>
              <a:t>Licensing of Islamic </a:t>
            </a:r>
            <a:r>
              <a:rPr lang="en-US" dirty="0">
                <a:latin typeface="+mj-lt"/>
              </a:rPr>
              <a:t>F</a:t>
            </a:r>
            <a:r>
              <a:rPr lang="en-US" dirty="0" smtClean="0">
                <a:latin typeface="+mj-lt"/>
              </a:rPr>
              <a:t>inancial </a:t>
            </a:r>
            <a:r>
              <a:rPr lang="en-US" dirty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nstitutions by Central Bank to start before the end of 2017.</a:t>
            </a:r>
          </a:p>
          <a:p>
            <a:pPr algn="just"/>
            <a:endParaRPr lang="en-US" dirty="0">
              <a:latin typeface="+mj-lt"/>
            </a:endParaRPr>
          </a:p>
          <a:p>
            <a:pPr algn="just"/>
            <a:r>
              <a:rPr lang="en-US" dirty="0" smtClean="0">
                <a:latin typeface="+mj-lt"/>
              </a:rPr>
              <a:t>Licensing was supposed to start at </a:t>
            </a:r>
            <a:r>
              <a:rPr lang="en-US" dirty="0">
                <a:latin typeface="+mj-lt"/>
              </a:rPr>
              <a:t>the end of 2016 but </a:t>
            </a:r>
            <a:r>
              <a:rPr lang="en-US" dirty="0" smtClean="0">
                <a:latin typeface="+mj-lt"/>
              </a:rPr>
              <a:t>there</a:t>
            </a:r>
            <a:r>
              <a:rPr lang="en-US" dirty="0">
                <a:latin typeface="+mj-lt"/>
              </a:rPr>
              <a:t> was need to give time to the public to appreciate the benefits and risks in Islamic </a:t>
            </a:r>
            <a:r>
              <a:rPr lang="en-US" dirty="0" smtClean="0">
                <a:latin typeface="+mj-lt"/>
              </a:rPr>
              <a:t>Banking.</a:t>
            </a:r>
          </a:p>
          <a:p>
            <a:pPr algn="just"/>
            <a:endParaRPr lang="en-US" dirty="0" smtClean="0">
              <a:latin typeface="+mj-lt"/>
            </a:endParaRPr>
          </a:p>
          <a:p>
            <a:pPr algn="just"/>
            <a:endParaRPr lang="en-US" dirty="0" smtClean="0">
              <a:latin typeface="+mj-lt"/>
            </a:endParaRPr>
          </a:p>
          <a:p>
            <a:pPr algn="just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regulations that will govern </a:t>
            </a:r>
            <a:r>
              <a:rPr lang="en-US" dirty="0" smtClean="0">
                <a:latin typeface="+mj-lt"/>
              </a:rPr>
              <a:t>Islamic </a:t>
            </a:r>
            <a:r>
              <a:rPr lang="en-US" dirty="0">
                <a:latin typeface="+mj-lt"/>
              </a:rPr>
              <a:t>banking in the country have been submitted to the </a:t>
            </a:r>
            <a:r>
              <a:rPr lang="en-US" dirty="0" smtClean="0">
                <a:latin typeface="+mj-lt"/>
              </a:rPr>
              <a:t>Ministry of Finance and </a:t>
            </a:r>
            <a:r>
              <a:rPr lang="en-US" dirty="0">
                <a:latin typeface="+mj-lt"/>
              </a:rPr>
              <a:t>are </a:t>
            </a:r>
            <a:r>
              <a:rPr lang="en-US" dirty="0" smtClean="0">
                <a:latin typeface="+mj-lt"/>
              </a:rPr>
              <a:t>awaiting approval.</a:t>
            </a:r>
            <a:endParaRPr lang="en-US" dirty="0">
              <a:latin typeface="+mj-lt"/>
            </a:endParaRP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76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282"/>
            <a:ext cx="10515600" cy="941294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>
                <a:latin typeface="+mj-lt"/>
              </a:rPr>
              <a:t>Islamic Financing in the National Accounts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835"/>
            <a:ext cx="10515600" cy="50292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>
                <a:latin typeface="+mj-lt"/>
              </a:rPr>
              <a:t>Therefore Financial Service activities in the National Accounts are compiled only for Conventional banking.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296</Words>
  <Application>Microsoft Office PowerPoint</Application>
  <PresentationFormat>Widescreen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WORKSHOP ON ISLAMIC FINANCE IN THE NATIONAL ACCOUNTS             BEIRUT, LEBANON  24-26 OCTOBER 2017 </vt:lpstr>
      <vt:lpstr>Outline</vt:lpstr>
      <vt:lpstr>Regulatory Framework</vt:lpstr>
      <vt:lpstr>Regulatory Framework</vt:lpstr>
      <vt:lpstr>Regulatory Framework:   Highlights</vt:lpstr>
      <vt:lpstr>Regulatory Framework:   Highlights</vt:lpstr>
      <vt:lpstr>Current Status of Islamic Financing</vt:lpstr>
      <vt:lpstr>Islamic Financing in the National Accounts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ISLAMIC FINANCE IN THE NATIONAL ACCOUNTS             BEIRUT, LEBANON  24-26 OCTOBER 2017 </dc:title>
  <dc:creator>Solomy Bamanya</dc:creator>
  <cp:lastModifiedBy>Solomy Bamanya</cp:lastModifiedBy>
  <cp:revision>37</cp:revision>
  <dcterms:created xsi:type="dcterms:W3CDTF">2017-09-20T11:48:17Z</dcterms:created>
  <dcterms:modified xsi:type="dcterms:W3CDTF">2017-09-22T12:33:47Z</dcterms:modified>
</cp:coreProperties>
</file>