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3.xml" ContentType="application/vnd.openxmlformats-officedocument.presentationml.notesSlide+xml"/>
  <Override PartName="/ppt/charts/chart4.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charts/chart5.xml" ContentType="application/vnd.openxmlformats-officedocument.drawingml.chart+xml"/>
  <Override PartName="/ppt/drawings/drawing2.xml" ContentType="application/vnd.openxmlformats-officedocument.drawingml.chartshapes+xml"/>
  <Override PartName="/ppt/notesSlides/notesSlide5.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Override PartName="/ppt/charts/chart8.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2" r:id="rId7"/>
    <p:sldId id="277" r:id="rId8"/>
    <p:sldId id="263" r:id="rId9"/>
    <p:sldId id="273" r:id="rId10"/>
    <p:sldId id="274" r:id="rId11"/>
    <p:sldId id="261" r:id="rId12"/>
    <p:sldId id="264" r:id="rId13"/>
    <p:sldId id="266" r:id="rId14"/>
    <p:sldId id="267" r:id="rId15"/>
    <p:sldId id="271" r:id="rId16"/>
    <p:sldId id="279" r:id="rId17"/>
    <p:sldId id="272" r:id="rId18"/>
    <p:sldId id="269" r:id="rId19"/>
    <p:sldId id="280"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295" autoAdjust="0"/>
  </p:normalViewPr>
  <p:slideViewPr>
    <p:cSldViewPr>
      <p:cViewPr varScale="1">
        <p:scale>
          <a:sx n="91" d="100"/>
          <a:sy n="91" d="100"/>
        </p:scale>
        <p:origin x="157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ata\C\NA\Doc\&#1605;&#1588;&#1575;&#1585;&#1603;&#1575;&#1578;%20&#1582;&#1575;&#1585;&#1580;&#1610;&#1577;\ISLAMIC-Banks2017\Pal-Data\Banks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ata\C\NA\Doc\&#1605;&#1588;&#1575;&#1585;&#1603;&#1575;&#1578;%20&#1582;&#1575;&#1585;&#1580;&#1610;&#1577;\ISLAMIC-Banks2017\Pal-Data\Banks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ata\C\NA\Doc\&#1605;&#1588;&#1575;&#1585;&#1603;&#1575;&#1578;%20&#1582;&#1575;&#1585;&#1580;&#1610;&#1577;\ISLAMIC-Banks2017\Pal-Data\BanksData.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ata\C\NA\Doc\&#1605;&#1588;&#1575;&#1585;&#1603;&#1575;&#1578;%20&#1582;&#1575;&#1585;&#1580;&#1610;&#1577;\ISLAMIC-Banks2017\Pal-Data\BanksData.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Data\C\NA\Doc\&#1605;&#1588;&#1575;&#1585;&#1603;&#1575;&#1578;%20&#1582;&#1575;&#1585;&#1580;&#1610;&#1577;\ISLAMIC-Banks2017\Pal-Data\BanksData.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ata\C\NA\Doc\&#1605;&#1588;&#1575;&#1585;&#1603;&#1575;&#1578;%20&#1582;&#1575;&#1585;&#1580;&#1610;&#1577;\ISLAMIC-Banks2017\Pal-Data\BanksData.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ata\C\NA\Doc\&#1605;&#1588;&#1575;&#1585;&#1603;&#1575;&#1578;%20&#1582;&#1575;&#1585;&#1580;&#1610;&#1577;\ISLAMIC-Banks2017\Pal-Data\BanksData.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ata\C\NA\Doc\&#1605;&#1588;&#1575;&#1585;&#1603;&#1575;&#1578;%20&#1582;&#1575;&#1585;&#1580;&#1610;&#1577;\ISLAMIC-Banks2017\Pal-Data\BanksData.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Data\C\NA\Doc\&#1605;&#1588;&#1575;&#1585;&#1603;&#1575;&#1578;%20&#1582;&#1575;&#1585;&#1580;&#1610;&#1577;\ISLAMIC-Banks2017\Pal-Data\Banks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Sheet3!$B$2</c:f>
              <c:strCache>
                <c:ptCount val="1"/>
                <c:pt idx="0">
                  <c:v>Islamic Banks</c:v>
                </c:pt>
              </c:strCache>
            </c:strRef>
          </c:tx>
          <c:invertIfNegative val="0"/>
          <c:dLbls>
            <c:spPr>
              <a:noFill/>
              <a:ln>
                <a:noFill/>
              </a:ln>
              <a:effectLst/>
            </c:spPr>
            <c:txPr>
              <a:bodyPr/>
              <a:lstStyle/>
              <a:p>
                <a:pPr>
                  <a:defRPr sz="16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Sheet3!$A$3:$A$7</c:f>
              <c:numCache>
                <c:formatCode>General</c:formatCode>
                <c:ptCount val="5"/>
                <c:pt idx="0">
                  <c:v>2012</c:v>
                </c:pt>
                <c:pt idx="1">
                  <c:v>2013</c:v>
                </c:pt>
                <c:pt idx="2">
                  <c:v>2014</c:v>
                </c:pt>
                <c:pt idx="3">
                  <c:v>2015</c:v>
                </c:pt>
                <c:pt idx="4">
                  <c:v>2016</c:v>
                </c:pt>
              </c:numCache>
            </c:numRef>
          </c:cat>
          <c:val>
            <c:numRef>
              <c:f>Sheet3!$B$3:$B$7</c:f>
              <c:numCache>
                <c:formatCode>0%</c:formatCode>
                <c:ptCount val="5"/>
                <c:pt idx="0">
                  <c:v>8.0000000000000057E-2</c:v>
                </c:pt>
                <c:pt idx="1">
                  <c:v>9.0000000000000052E-2</c:v>
                </c:pt>
                <c:pt idx="2">
                  <c:v>0.1</c:v>
                </c:pt>
                <c:pt idx="3">
                  <c:v>0.11000000000000004</c:v>
                </c:pt>
                <c:pt idx="4">
                  <c:v>0.12000000000000002</c:v>
                </c:pt>
              </c:numCache>
            </c:numRef>
          </c:val>
          <c:extLst>
            <c:ext xmlns:c16="http://schemas.microsoft.com/office/drawing/2014/chart" uri="{C3380CC4-5D6E-409C-BE32-E72D297353CC}">
              <c16:uniqueId val="{00000000-8C3A-4236-8BB7-692CB7652BBE}"/>
            </c:ext>
          </c:extLst>
        </c:ser>
        <c:ser>
          <c:idx val="1"/>
          <c:order val="1"/>
          <c:tx>
            <c:strRef>
              <c:f>Sheet3!$C$2</c:f>
              <c:strCache>
                <c:ptCount val="1"/>
                <c:pt idx="0">
                  <c:v>National Banks</c:v>
                </c:pt>
              </c:strCache>
            </c:strRef>
          </c:tx>
          <c:invertIfNegative val="0"/>
          <c:dLbls>
            <c:spPr>
              <a:noFill/>
              <a:ln>
                <a:noFill/>
              </a:ln>
              <a:effectLst/>
            </c:spPr>
            <c:txPr>
              <a:bodyPr/>
              <a:lstStyle/>
              <a:p>
                <a:pPr>
                  <a:defRPr sz="16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Sheet3!$A$3:$A$7</c:f>
              <c:numCache>
                <c:formatCode>General</c:formatCode>
                <c:ptCount val="5"/>
                <c:pt idx="0">
                  <c:v>2012</c:v>
                </c:pt>
                <c:pt idx="1">
                  <c:v>2013</c:v>
                </c:pt>
                <c:pt idx="2">
                  <c:v>2014</c:v>
                </c:pt>
                <c:pt idx="3">
                  <c:v>2015</c:v>
                </c:pt>
                <c:pt idx="4">
                  <c:v>2016</c:v>
                </c:pt>
              </c:numCache>
            </c:numRef>
          </c:cat>
          <c:val>
            <c:numRef>
              <c:f>Sheet3!$C$3:$C$7</c:f>
              <c:numCache>
                <c:formatCode>0%</c:formatCode>
                <c:ptCount val="5"/>
                <c:pt idx="0">
                  <c:v>0.34000000000000025</c:v>
                </c:pt>
                <c:pt idx="1">
                  <c:v>0.36000000000000015</c:v>
                </c:pt>
                <c:pt idx="2">
                  <c:v>0.38000000000000017</c:v>
                </c:pt>
                <c:pt idx="3">
                  <c:v>0.41000000000000014</c:v>
                </c:pt>
                <c:pt idx="4">
                  <c:v>0.41000000000000014</c:v>
                </c:pt>
              </c:numCache>
            </c:numRef>
          </c:val>
          <c:extLst>
            <c:ext xmlns:c16="http://schemas.microsoft.com/office/drawing/2014/chart" uri="{C3380CC4-5D6E-409C-BE32-E72D297353CC}">
              <c16:uniqueId val="{00000001-8C3A-4236-8BB7-692CB7652BBE}"/>
            </c:ext>
          </c:extLst>
        </c:ser>
        <c:ser>
          <c:idx val="2"/>
          <c:order val="2"/>
          <c:tx>
            <c:strRef>
              <c:f>Sheet3!$D$2</c:f>
              <c:strCache>
                <c:ptCount val="1"/>
                <c:pt idx="0">
                  <c:v>Arab&amp;Foreign Banks</c:v>
                </c:pt>
              </c:strCache>
            </c:strRef>
          </c:tx>
          <c:invertIfNegative val="0"/>
          <c:dLbls>
            <c:spPr>
              <a:noFill/>
              <a:ln>
                <a:noFill/>
              </a:ln>
              <a:effectLst/>
            </c:spPr>
            <c:txPr>
              <a:bodyPr/>
              <a:lstStyle/>
              <a:p>
                <a:pPr>
                  <a:defRPr sz="16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Sheet3!$A$3:$A$7</c:f>
              <c:numCache>
                <c:formatCode>General</c:formatCode>
                <c:ptCount val="5"/>
                <c:pt idx="0">
                  <c:v>2012</c:v>
                </c:pt>
                <c:pt idx="1">
                  <c:v>2013</c:v>
                </c:pt>
                <c:pt idx="2">
                  <c:v>2014</c:v>
                </c:pt>
                <c:pt idx="3">
                  <c:v>2015</c:v>
                </c:pt>
                <c:pt idx="4">
                  <c:v>2016</c:v>
                </c:pt>
              </c:numCache>
            </c:numRef>
          </c:cat>
          <c:val>
            <c:numRef>
              <c:f>Sheet3!$D$3:$D$7</c:f>
              <c:numCache>
                <c:formatCode>0%</c:formatCode>
                <c:ptCount val="5"/>
                <c:pt idx="0">
                  <c:v>0.58000000000000029</c:v>
                </c:pt>
                <c:pt idx="1">
                  <c:v>0.55000000000000004</c:v>
                </c:pt>
                <c:pt idx="2">
                  <c:v>0.52</c:v>
                </c:pt>
                <c:pt idx="3">
                  <c:v>0.48000000000000015</c:v>
                </c:pt>
                <c:pt idx="4">
                  <c:v>0.47000000000000008</c:v>
                </c:pt>
              </c:numCache>
            </c:numRef>
          </c:val>
          <c:extLst>
            <c:ext xmlns:c16="http://schemas.microsoft.com/office/drawing/2014/chart" uri="{C3380CC4-5D6E-409C-BE32-E72D297353CC}">
              <c16:uniqueId val="{00000002-8C3A-4236-8BB7-692CB7652BBE}"/>
            </c:ext>
          </c:extLst>
        </c:ser>
        <c:dLbls>
          <c:showLegendKey val="0"/>
          <c:showVal val="0"/>
          <c:showCatName val="0"/>
          <c:showSerName val="0"/>
          <c:showPercent val="0"/>
          <c:showBubbleSize val="0"/>
        </c:dLbls>
        <c:gapWidth val="150"/>
        <c:axId val="72259840"/>
        <c:axId val="72278016"/>
      </c:barChart>
      <c:catAx>
        <c:axId val="72259840"/>
        <c:scaling>
          <c:orientation val="minMax"/>
        </c:scaling>
        <c:delete val="0"/>
        <c:axPos val="b"/>
        <c:numFmt formatCode="General" sourceLinked="1"/>
        <c:majorTickMark val="out"/>
        <c:minorTickMark val="none"/>
        <c:tickLblPos val="nextTo"/>
        <c:txPr>
          <a:bodyPr/>
          <a:lstStyle/>
          <a:p>
            <a:pPr>
              <a:defRPr sz="1600" b="1"/>
            </a:pPr>
            <a:endParaRPr lang="en-US"/>
          </a:p>
        </c:txPr>
        <c:crossAx val="72278016"/>
        <c:crosses val="autoZero"/>
        <c:auto val="1"/>
        <c:lblAlgn val="ctr"/>
        <c:lblOffset val="100"/>
        <c:noMultiLvlLbl val="0"/>
      </c:catAx>
      <c:valAx>
        <c:axId val="72278016"/>
        <c:scaling>
          <c:orientation val="minMax"/>
        </c:scaling>
        <c:delete val="0"/>
        <c:axPos val="l"/>
        <c:numFmt formatCode="0%" sourceLinked="1"/>
        <c:majorTickMark val="out"/>
        <c:minorTickMark val="none"/>
        <c:tickLblPos val="nextTo"/>
        <c:txPr>
          <a:bodyPr/>
          <a:lstStyle/>
          <a:p>
            <a:pPr>
              <a:defRPr sz="1600"/>
            </a:pPr>
            <a:endParaRPr lang="en-US"/>
          </a:p>
        </c:txPr>
        <c:crossAx val="72259840"/>
        <c:crosses val="autoZero"/>
        <c:crossBetween val="between"/>
      </c:valAx>
    </c:plotArea>
    <c:legend>
      <c:legendPos val="b"/>
      <c:overlay val="0"/>
      <c:txPr>
        <a:bodyPr/>
        <a:lstStyle/>
        <a:p>
          <a:pPr>
            <a:defRPr sz="1800" b="1"/>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Sheet3!$B$10</c:f>
              <c:strCache>
                <c:ptCount val="1"/>
                <c:pt idx="0">
                  <c:v>Islamic Banks</c:v>
                </c:pt>
              </c:strCache>
            </c:strRef>
          </c:tx>
          <c:invertIfNegative val="0"/>
          <c:dLbls>
            <c:spPr>
              <a:noFill/>
              <a:ln>
                <a:noFill/>
              </a:ln>
              <a:effectLst/>
            </c:spPr>
            <c:txPr>
              <a:bodyPr/>
              <a:lstStyle/>
              <a:p>
                <a:pPr>
                  <a:defRPr sz="16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Sheet3!$A$11:$A$15</c:f>
              <c:numCache>
                <c:formatCode>General</c:formatCode>
                <c:ptCount val="5"/>
                <c:pt idx="0">
                  <c:v>2012</c:v>
                </c:pt>
                <c:pt idx="1">
                  <c:v>2013</c:v>
                </c:pt>
                <c:pt idx="2">
                  <c:v>2014</c:v>
                </c:pt>
                <c:pt idx="3">
                  <c:v>2015</c:v>
                </c:pt>
                <c:pt idx="4">
                  <c:v>2016</c:v>
                </c:pt>
              </c:numCache>
            </c:numRef>
          </c:cat>
          <c:val>
            <c:numRef>
              <c:f>Sheet3!$B$11:$B$15</c:f>
              <c:numCache>
                <c:formatCode>0%</c:formatCode>
                <c:ptCount val="5"/>
                <c:pt idx="0">
                  <c:v>9.0000000000000024E-2</c:v>
                </c:pt>
                <c:pt idx="1">
                  <c:v>0.11</c:v>
                </c:pt>
                <c:pt idx="2">
                  <c:v>0.12000000000000002</c:v>
                </c:pt>
                <c:pt idx="3">
                  <c:v>0.13</c:v>
                </c:pt>
                <c:pt idx="4">
                  <c:v>0.14000000000000001</c:v>
                </c:pt>
              </c:numCache>
            </c:numRef>
          </c:val>
          <c:extLst>
            <c:ext xmlns:c16="http://schemas.microsoft.com/office/drawing/2014/chart" uri="{C3380CC4-5D6E-409C-BE32-E72D297353CC}">
              <c16:uniqueId val="{00000000-8454-4C68-9793-F90357BA09CE}"/>
            </c:ext>
          </c:extLst>
        </c:ser>
        <c:ser>
          <c:idx val="1"/>
          <c:order val="1"/>
          <c:tx>
            <c:strRef>
              <c:f>Sheet3!$C$10</c:f>
              <c:strCache>
                <c:ptCount val="1"/>
                <c:pt idx="0">
                  <c:v>National Banks</c:v>
                </c:pt>
              </c:strCache>
            </c:strRef>
          </c:tx>
          <c:invertIfNegative val="0"/>
          <c:dLbls>
            <c:spPr>
              <a:noFill/>
              <a:ln>
                <a:noFill/>
              </a:ln>
              <a:effectLst/>
            </c:spPr>
            <c:txPr>
              <a:bodyPr/>
              <a:lstStyle/>
              <a:p>
                <a:pPr>
                  <a:defRPr sz="16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Sheet3!$A$11:$A$15</c:f>
              <c:numCache>
                <c:formatCode>General</c:formatCode>
                <c:ptCount val="5"/>
                <c:pt idx="0">
                  <c:v>2012</c:v>
                </c:pt>
                <c:pt idx="1">
                  <c:v>2013</c:v>
                </c:pt>
                <c:pt idx="2">
                  <c:v>2014</c:v>
                </c:pt>
                <c:pt idx="3">
                  <c:v>2015</c:v>
                </c:pt>
                <c:pt idx="4">
                  <c:v>2016</c:v>
                </c:pt>
              </c:numCache>
            </c:numRef>
          </c:cat>
          <c:val>
            <c:numRef>
              <c:f>Sheet3!$C$11:$C$15</c:f>
              <c:numCache>
                <c:formatCode>0%</c:formatCode>
                <c:ptCount val="5"/>
                <c:pt idx="0">
                  <c:v>0.39000000000000018</c:v>
                </c:pt>
                <c:pt idx="1">
                  <c:v>0.41000000000000014</c:v>
                </c:pt>
                <c:pt idx="2">
                  <c:v>0.42000000000000015</c:v>
                </c:pt>
                <c:pt idx="3">
                  <c:v>0.44</c:v>
                </c:pt>
                <c:pt idx="4">
                  <c:v>0.46</c:v>
                </c:pt>
              </c:numCache>
            </c:numRef>
          </c:val>
          <c:extLst>
            <c:ext xmlns:c16="http://schemas.microsoft.com/office/drawing/2014/chart" uri="{C3380CC4-5D6E-409C-BE32-E72D297353CC}">
              <c16:uniqueId val="{00000001-8454-4C68-9793-F90357BA09CE}"/>
            </c:ext>
          </c:extLst>
        </c:ser>
        <c:ser>
          <c:idx val="2"/>
          <c:order val="2"/>
          <c:tx>
            <c:strRef>
              <c:f>Sheet3!$D$10</c:f>
              <c:strCache>
                <c:ptCount val="1"/>
                <c:pt idx="0">
                  <c:v>Arab&amp;Foreign Banks</c:v>
                </c:pt>
              </c:strCache>
            </c:strRef>
          </c:tx>
          <c:invertIfNegative val="0"/>
          <c:dLbls>
            <c:dLbl>
              <c:idx val="3"/>
              <c:layout>
                <c:manualLayout>
                  <c:x val="1.7295597484276729E-2"/>
                  <c:y val="-1.57232704402515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454-4C68-9793-F90357BA09CE}"/>
                </c:ext>
              </c:extLst>
            </c:dLbl>
            <c:dLbl>
              <c:idx val="4"/>
              <c:layout>
                <c:manualLayout>
                  <c:x val="1.7295597484276844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454-4C68-9793-F90357BA09CE}"/>
                </c:ext>
              </c:extLst>
            </c:dLbl>
            <c:spPr>
              <a:noFill/>
              <a:ln>
                <a:noFill/>
              </a:ln>
              <a:effectLst/>
            </c:spPr>
            <c:txPr>
              <a:bodyPr/>
              <a:lstStyle/>
              <a:p>
                <a:pPr>
                  <a:defRPr sz="16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Sheet3!$A$11:$A$15</c:f>
              <c:numCache>
                <c:formatCode>General</c:formatCode>
                <c:ptCount val="5"/>
                <c:pt idx="0">
                  <c:v>2012</c:v>
                </c:pt>
                <c:pt idx="1">
                  <c:v>2013</c:v>
                </c:pt>
                <c:pt idx="2">
                  <c:v>2014</c:v>
                </c:pt>
                <c:pt idx="3">
                  <c:v>2015</c:v>
                </c:pt>
                <c:pt idx="4">
                  <c:v>2016</c:v>
                </c:pt>
              </c:numCache>
            </c:numRef>
          </c:cat>
          <c:val>
            <c:numRef>
              <c:f>Sheet3!$D$11:$D$15</c:f>
              <c:numCache>
                <c:formatCode>0%</c:formatCode>
                <c:ptCount val="5"/>
                <c:pt idx="0">
                  <c:v>0.52</c:v>
                </c:pt>
                <c:pt idx="1">
                  <c:v>0.48000000000000015</c:v>
                </c:pt>
                <c:pt idx="2">
                  <c:v>0.46</c:v>
                </c:pt>
                <c:pt idx="3">
                  <c:v>0.43000000000000016</c:v>
                </c:pt>
                <c:pt idx="4">
                  <c:v>0.4</c:v>
                </c:pt>
              </c:numCache>
            </c:numRef>
          </c:val>
          <c:extLst>
            <c:ext xmlns:c16="http://schemas.microsoft.com/office/drawing/2014/chart" uri="{C3380CC4-5D6E-409C-BE32-E72D297353CC}">
              <c16:uniqueId val="{00000004-8454-4C68-9793-F90357BA09CE}"/>
            </c:ext>
          </c:extLst>
        </c:ser>
        <c:dLbls>
          <c:showLegendKey val="0"/>
          <c:showVal val="0"/>
          <c:showCatName val="0"/>
          <c:showSerName val="0"/>
          <c:showPercent val="0"/>
          <c:showBubbleSize val="0"/>
        </c:dLbls>
        <c:gapWidth val="150"/>
        <c:axId val="72723072"/>
        <c:axId val="72737152"/>
      </c:barChart>
      <c:catAx>
        <c:axId val="72723072"/>
        <c:scaling>
          <c:orientation val="minMax"/>
        </c:scaling>
        <c:delete val="0"/>
        <c:axPos val="b"/>
        <c:numFmt formatCode="General" sourceLinked="1"/>
        <c:majorTickMark val="out"/>
        <c:minorTickMark val="none"/>
        <c:tickLblPos val="nextTo"/>
        <c:txPr>
          <a:bodyPr/>
          <a:lstStyle/>
          <a:p>
            <a:pPr>
              <a:defRPr sz="1600" b="1"/>
            </a:pPr>
            <a:endParaRPr lang="en-US"/>
          </a:p>
        </c:txPr>
        <c:crossAx val="72737152"/>
        <c:crosses val="autoZero"/>
        <c:auto val="1"/>
        <c:lblAlgn val="ctr"/>
        <c:lblOffset val="100"/>
        <c:noMultiLvlLbl val="0"/>
      </c:catAx>
      <c:valAx>
        <c:axId val="72737152"/>
        <c:scaling>
          <c:orientation val="minMax"/>
        </c:scaling>
        <c:delete val="0"/>
        <c:axPos val="l"/>
        <c:numFmt formatCode="0%" sourceLinked="1"/>
        <c:majorTickMark val="out"/>
        <c:minorTickMark val="none"/>
        <c:tickLblPos val="nextTo"/>
        <c:txPr>
          <a:bodyPr/>
          <a:lstStyle/>
          <a:p>
            <a:pPr>
              <a:defRPr sz="1600" b="1">
                <a:latin typeface="Times New Roman" pitchFamily="18" charset="0"/>
                <a:cs typeface="Times New Roman" pitchFamily="18" charset="0"/>
              </a:defRPr>
            </a:pPr>
            <a:endParaRPr lang="en-US"/>
          </a:p>
        </c:txPr>
        <c:crossAx val="72723072"/>
        <c:crosses val="autoZero"/>
        <c:crossBetween val="between"/>
      </c:valAx>
    </c:plotArea>
    <c:legend>
      <c:legendPos val="b"/>
      <c:overlay val="0"/>
      <c:txPr>
        <a:bodyPr/>
        <a:lstStyle/>
        <a:p>
          <a:pPr>
            <a:defRPr sz="1600" b="1">
              <a:latin typeface="Times New Roman" pitchFamily="18" charset="0"/>
              <a:cs typeface="Times New Roman" pitchFamily="18" charset="0"/>
            </a:defRPr>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Sheet3!$B$22</c:f>
              <c:strCache>
                <c:ptCount val="1"/>
                <c:pt idx="0">
                  <c:v>Islamic Banks</c:v>
                </c:pt>
              </c:strCache>
            </c:strRef>
          </c:tx>
          <c:invertIfNegative val="0"/>
          <c:dLbls>
            <c:spPr>
              <a:noFill/>
              <a:ln>
                <a:noFill/>
              </a:ln>
              <a:effectLst/>
            </c:spPr>
            <c:txPr>
              <a:bodyPr/>
              <a:lstStyle/>
              <a:p>
                <a:pPr>
                  <a:defRPr sz="16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Sheet3!$A$23:$A$27</c:f>
              <c:numCache>
                <c:formatCode>General</c:formatCode>
                <c:ptCount val="5"/>
                <c:pt idx="0">
                  <c:v>2012</c:v>
                </c:pt>
                <c:pt idx="1">
                  <c:v>2013</c:v>
                </c:pt>
                <c:pt idx="2">
                  <c:v>2014</c:v>
                </c:pt>
                <c:pt idx="3">
                  <c:v>2015</c:v>
                </c:pt>
                <c:pt idx="4">
                  <c:v>2016</c:v>
                </c:pt>
              </c:numCache>
            </c:numRef>
          </c:cat>
          <c:val>
            <c:numRef>
              <c:f>Sheet3!$B$23:$B$27</c:f>
              <c:numCache>
                <c:formatCode>0%</c:formatCode>
                <c:ptCount val="5"/>
                <c:pt idx="0">
                  <c:v>9.0000000000000024E-2</c:v>
                </c:pt>
                <c:pt idx="1">
                  <c:v>9.0000000000000024E-2</c:v>
                </c:pt>
                <c:pt idx="2">
                  <c:v>0.1</c:v>
                </c:pt>
                <c:pt idx="3">
                  <c:v>0.11</c:v>
                </c:pt>
                <c:pt idx="4">
                  <c:v>0.12000000000000002</c:v>
                </c:pt>
              </c:numCache>
            </c:numRef>
          </c:val>
          <c:extLst>
            <c:ext xmlns:c16="http://schemas.microsoft.com/office/drawing/2014/chart" uri="{C3380CC4-5D6E-409C-BE32-E72D297353CC}">
              <c16:uniqueId val="{00000000-BE42-4A6E-809E-BD7428779A3F}"/>
            </c:ext>
          </c:extLst>
        </c:ser>
        <c:ser>
          <c:idx val="1"/>
          <c:order val="1"/>
          <c:tx>
            <c:strRef>
              <c:f>Sheet3!$C$22</c:f>
              <c:strCache>
                <c:ptCount val="1"/>
                <c:pt idx="0">
                  <c:v>National Banks</c:v>
                </c:pt>
              </c:strCache>
            </c:strRef>
          </c:tx>
          <c:invertIfNegative val="0"/>
          <c:dLbls>
            <c:spPr>
              <a:noFill/>
              <a:ln>
                <a:noFill/>
              </a:ln>
              <a:effectLst/>
            </c:spPr>
            <c:txPr>
              <a:bodyPr/>
              <a:lstStyle/>
              <a:p>
                <a:pPr>
                  <a:defRPr sz="1600" b="1">
                    <a:latin typeface="Times New Roman" pitchFamily="18" charset="0"/>
                    <a:cs typeface="Times New Roma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Sheet3!$A$23:$A$27</c:f>
              <c:numCache>
                <c:formatCode>General</c:formatCode>
                <c:ptCount val="5"/>
                <c:pt idx="0">
                  <c:v>2012</c:v>
                </c:pt>
                <c:pt idx="1">
                  <c:v>2013</c:v>
                </c:pt>
                <c:pt idx="2">
                  <c:v>2014</c:v>
                </c:pt>
                <c:pt idx="3">
                  <c:v>2015</c:v>
                </c:pt>
                <c:pt idx="4">
                  <c:v>2016</c:v>
                </c:pt>
              </c:numCache>
            </c:numRef>
          </c:cat>
          <c:val>
            <c:numRef>
              <c:f>Sheet3!$C$23:$C$27</c:f>
              <c:numCache>
                <c:formatCode>0%</c:formatCode>
                <c:ptCount val="5"/>
                <c:pt idx="0">
                  <c:v>0.32000000000000017</c:v>
                </c:pt>
                <c:pt idx="1">
                  <c:v>0.34</c:v>
                </c:pt>
                <c:pt idx="2">
                  <c:v>0.38000000000000017</c:v>
                </c:pt>
                <c:pt idx="3">
                  <c:v>0.4</c:v>
                </c:pt>
                <c:pt idx="4">
                  <c:v>0.4</c:v>
                </c:pt>
              </c:numCache>
            </c:numRef>
          </c:val>
          <c:extLst>
            <c:ext xmlns:c16="http://schemas.microsoft.com/office/drawing/2014/chart" uri="{C3380CC4-5D6E-409C-BE32-E72D297353CC}">
              <c16:uniqueId val="{00000001-BE42-4A6E-809E-BD7428779A3F}"/>
            </c:ext>
          </c:extLst>
        </c:ser>
        <c:ser>
          <c:idx val="2"/>
          <c:order val="2"/>
          <c:tx>
            <c:strRef>
              <c:f>Sheet3!$D$22</c:f>
              <c:strCache>
                <c:ptCount val="1"/>
                <c:pt idx="0">
                  <c:v>Arab&amp;Foreign Banks</c:v>
                </c:pt>
              </c:strCache>
            </c:strRef>
          </c:tx>
          <c:invertIfNegative val="0"/>
          <c:dLbls>
            <c:spPr>
              <a:noFill/>
              <a:ln>
                <a:noFill/>
              </a:ln>
              <a:effectLst/>
            </c:spPr>
            <c:txPr>
              <a:bodyPr/>
              <a:lstStyle/>
              <a:p>
                <a:pPr>
                  <a:defRPr sz="1600" b="1">
                    <a:latin typeface="Times New Roman" pitchFamily="18" charset="0"/>
                    <a:cs typeface="Times New Roma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Sheet3!$A$23:$A$27</c:f>
              <c:numCache>
                <c:formatCode>General</c:formatCode>
                <c:ptCount val="5"/>
                <c:pt idx="0">
                  <c:v>2012</c:v>
                </c:pt>
                <c:pt idx="1">
                  <c:v>2013</c:v>
                </c:pt>
                <c:pt idx="2">
                  <c:v>2014</c:v>
                </c:pt>
                <c:pt idx="3">
                  <c:v>2015</c:v>
                </c:pt>
                <c:pt idx="4">
                  <c:v>2016</c:v>
                </c:pt>
              </c:numCache>
            </c:numRef>
          </c:cat>
          <c:val>
            <c:numRef>
              <c:f>Sheet3!$D$23:$D$27</c:f>
              <c:numCache>
                <c:formatCode>0%</c:formatCode>
                <c:ptCount val="5"/>
                <c:pt idx="0">
                  <c:v>0.59</c:v>
                </c:pt>
                <c:pt idx="1">
                  <c:v>0.56999999999999995</c:v>
                </c:pt>
                <c:pt idx="2">
                  <c:v>0.52</c:v>
                </c:pt>
                <c:pt idx="3">
                  <c:v>0.49000000000000016</c:v>
                </c:pt>
                <c:pt idx="4">
                  <c:v>0.48000000000000015</c:v>
                </c:pt>
              </c:numCache>
            </c:numRef>
          </c:val>
          <c:extLst>
            <c:ext xmlns:c16="http://schemas.microsoft.com/office/drawing/2014/chart" uri="{C3380CC4-5D6E-409C-BE32-E72D297353CC}">
              <c16:uniqueId val="{00000002-BE42-4A6E-809E-BD7428779A3F}"/>
            </c:ext>
          </c:extLst>
        </c:ser>
        <c:dLbls>
          <c:showLegendKey val="0"/>
          <c:showVal val="0"/>
          <c:showCatName val="0"/>
          <c:showSerName val="0"/>
          <c:showPercent val="0"/>
          <c:showBubbleSize val="0"/>
        </c:dLbls>
        <c:gapWidth val="150"/>
        <c:overlap val="100"/>
        <c:axId val="72393088"/>
        <c:axId val="72394624"/>
      </c:barChart>
      <c:catAx>
        <c:axId val="72393088"/>
        <c:scaling>
          <c:orientation val="minMax"/>
        </c:scaling>
        <c:delete val="0"/>
        <c:axPos val="b"/>
        <c:numFmt formatCode="General" sourceLinked="1"/>
        <c:majorTickMark val="out"/>
        <c:minorTickMark val="none"/>
        <c:tickLblPos val="nextTo"/>
        <c:txPr>
          <a:bodyPr/>
          <a:lstStyle/>
          <a:p>
            <a:pPr>
              <a:defRPr sz="1600" b="1"/>
            </a:pPr>
            <a:endParaRPr lang="en-US"/>
          </a:p>
        </c:txPr>
        <c:crossAx val="72394624"/>
        <c:crosses val="autoZero"/>
        <c:auto val="1"/>
        <c:lblAlgn val="ctr"/>
        <c:lblOffset val="100"/>
        <c:noMultiLvlLbl val="0"/>
      </c:catAx>
      <c:valAx>
        <c:axId val="72394624"/>
        <c:scaling>
          <c:orientation val="minMax"/>
          <c:max val="1"/>
        </c:scaling>
        <c:delete val="0"/>
        <c:axPos val="l"/>
        <c:numFmt formatCode="0%" sourceLinked="1"/>
        <c:majorTickMark val="out"/>
        <c:minorTickMark val="none"/>
        <c:tickLblPos val="nextTo"/>
        <c:txPr>
          <a:bodyPr/>
          <a:lstStyle/>
          <a:p>
            <a:pPr>
              <a:defRPr sz="1600" b="1">
                <a:latin typeface="Times New Roman" pitchFamily="18" charset="0"/>
                <a:cs typeface="Times New Roman" pitchFamily="18" charset="0"/>
              </a:defRPr>
            </a:pPr>
            <a:endParaRPr lang="en-US"/>
          </a:p>
        </c:txPr>
        <c:crossAx val="72393088"/>
        <c:crosses val="autoZero"/>
        <c:crossBetween val="between"/>
        <c:majorUnit val="0.2"/>
      </c:valAx>
    </c:plotArea>
    <c:legend>
      <c:legendPos val="b"/>
      <c:overlay val="0"/>
      <c:txPr>
        <a:bodyPr/>
        <a:lstStyle/>
        <a:p>
          <a:pPr>
            <a:defRPr sz="1600">
              <a:latin typeface="Times New Roman" pitchFamily="18" charset="0"/>
              <a:cs typeface="Times New Roman" pitchFamily="18" charset="0"/>
            </a:defRPr>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dLbls>
          <c:showLegendKey val="0"/>
          <c:showVal val="0"/>
          <c:showCatName val="0"/>
          <c:showSerName val="0"/>
          <c:showPercent val="0"/>
          <c:showBubbleSize val="0"/>
        </c:dLbls>
        <c:gapWidth val="150"/>
        <c:overlap val="100"/>
        <c:axId val="72931968"/>
        <c:axId val="73210496"/>
      </c:barChart>
      <c:catAx>
        <c:axId val="72931968"/>
        <c:scaling>
          <c:orientation val="minMax"/>
        </c:scaling>
        <c:delete val="0"/>
        <c:axPos val="b"/>
        <c:numFmt formatCode="General" sourceLinked="1"/>
        <c:majorTickMark val="out"/>
        <c:minorTickMark val="none"/>
        <c:tickLblPos val="nextTo"/>
        <c:txPr>
          <a:bodyPr/>
          <a:lstStyle/>
          <a:p>
            <a:pPr>
              <a:defRPr sz="1600" b="1"/>
            </a:pPr>
            <a:endParaRPr lang="en-US"/>
          </a:p>
        </c:txPr>
        <c:crossAx val="73210496"/>
        <c:crosses val="autoZero"/>
        <c:auto val="1"/>
        <c:lblAlgn val="ctr"/>
        <c:lblOffset val="100"/>
        <c:noMultiLvlLbl val="0"/>
      </c:catAx>
      <c:valAx>
        <c:axId val="73210496"/>
        <c:scaling>
          <c:orientation val="minMax"/>
          <c:max val="1"/>
        </c:scaling>
        <c:delete val="0"/>
        <c:axPos val="l"/>
        <c:numFmt formatCode="0%" sourceLinked="1"/>
        <c:majorTickMark val="out"/>
        <c:minorTickMark val="none"/>
        <c:tickLblPos val="nextTo"/>
        <c:txPr>
          <a:bodyPr/>
          <a:lstStyle/>
          <a:p>
            <a:pPr>
              <a:defRPr sz="1600" b="1">
                <a:latin typeface="Times New Roman" pitchFamily="18" charset="0"/>
                <a:cs typeface="Times New Roman" pitchFamily="18" charset="0"/>
              </a:defRPr>
            </a:pPr>
            <a:endParaRPr lang="en-US"/>
          </a:p>
        </c:txPr>
        <c:crossAx val="72931968"/>
        <c:crosses val="autoZero"/>
        <c:crossBetween val="between"/>
        <c:majorUnit val="0.2"/>
      </c:valAx>
    </c:plotArea>
    <c:legend>
      <c:legendPos val="b"/>
      <c:overlay val="0"/>
      <c:txPr>
        <a:bodyPr/>
        <a:lstStyle/>
        <a:p>
          <a:pPr>
            <a:defRPr sz="1600">
              <a:latin typeface="Times New Roman" pitchFamily="18" charset="0"/>
              <a:cs typeface="Times New Roman" pitchFamily="18" charset="0"/>
            </a:defRPr>
          </a:pPr>
          <a:endParaRPr lang="en-US"/>
        </a:p>
      </c:txPr>
    </c:legend>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dLbls>
          <c:showLegendKey val="0"/>
          <c:showVal val="0"/>
          <c:showCatName val="0"/>
          <c:showSerName val="0"/>
          <c:showPercent val="0"/>
          <c:showBubbleSize val="0"/>
        </c:dLbls>
        <c:gapWidth val="150"/>
        <c:overlap val="100"/>
        <c:axId val="73224192"/>
        <c:axId val="73225728"/>
      </c:barChart>
      <c:catAx>
        <c:axId val="73224192"/>
        <c:scaling>
          <c:orientation val="minMax"/>
        </c:scaling>
        <c:delete val="0"/>
        <c:axPos val="b"/>
        <c:numFmt formatCode="General" sourceLinked="1"/>
        <c:majorTickMark val="out"/>
        <c:minorTickMark val="none"/>
        <c:tickLblPos val="nextTo"/>
        <c:txPr>
          <a:bodyPr/>
          <a:lstStyle/>
          <a:p>
            <a:pPr>
              <a:defRPr sz="1600" b="1"/>
            </a:pPr>
            <a:endParaRPr lang="en-US"/>
          </a:p>
        </c:txPr>
        <c:crossAx val="73225728"/>
        <c:crosses val="autoZero"/>
        <c:auto val="1"/>
        <c:lblAlgn val="ctr"/>
        <c:lblOffset val="100"/>
        <c:noMultiLvlLbl val="0"/>
      </c:catAx>
      <c:valAx>
        <c:axId val="73225728"/>
        <c:scaling>
          <c:orientation val="minMax"/>
          <c:max val="1"/>
        </c:scaling>
        <c:delete val="0"/>
        <c:axPos val="l"/>
        <c:numFmt formatCode="0%" sourceLinked="1"/>
        <c:majorTickMark val="out"/>
        <c:minorTickMark val="none"/>
        <c:tickLblPos val="nextTo"/>
        <c:txPr>
          <a:bodyPr/>
          <a:lstStyle/>
          <a:p>
            <a:pPr>
              <a:defRPr sz="1600" b="1">
                <a:latin typeface="Times New Roman" pitchFamily="18" charset="0"/>
                <a:cs typeface="Times New Roman" pitchFamily="18" charset="0"/>
              </a:defRPr>
            </a:pPr>
            <a:endParaRPr lang="en-US"/>
          </a:p>
        </c:txPr>
        <c:crossAx val="73224192"/>
        <c:crosses val="autoZero"/>
        <c:crossBetween val="between"/>
        <c:majorUnit val="0.2"/>
      </c:valAx>
    </c:plotArea>
    <c:legend>
      <c:legendPos val="b"/>
      <c:overlay val="0"/>
      <c:txPr>
        <a:bodyPr/>
        <a:lstStyle/>
        <a:p>
          <a:pPr>
            <a:defRPr sz="1600">
              <a:latin typeface="Times New Roman" pitchFamily="18" charset="0"/>
              <a:cs typeface="Times New Roman" pitchFamily="18" charset="0"/>
            </a:defRPr>
          </a:pPr>
          <a:endParaRPr lang="en-US"/>
        </a:p>
      </c:txPr>
    </c:legend>
    <c:plotVisOnly val="1"/>
    <c:dispBlanksAs val="gap"/>
    <c:showDLblsOverMax val="0"/>
  </c:chart>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Sheet3!$B$30</c:f>
              <c:strCache>
                <c:ptCount val="1"/>
                <c:pt idx="0">
                  <c:v>2014</c:v>
                </c:pt>
              </c:strCache>
            </c:strRef>
          </c:tx>
          <c:invertIfNegative val="0"/>
          <c:dLbls>
            <c:dLbl>
              <c:idx val="0"/>
              <c:layout>
                <c:manualLayout>
                  <c:x val="-4.761904761904762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B18-4962-9C54-9D6F1FE859B3}"/>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B18-4962-9C54-9D6F1FE859B3}"/>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B18-4962-9C54-9D6F1FE859B3}"/>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B18-4962-9C54-9D6F1FE859B3}"/>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B18-4962-9C54-9D6F1FE859B3}"/>
                </c:ext>
              </c:extLst>
            </c:dLbl>
            <c:numFmt formatCode="0%" sourceLinked="0"/>
            <c:spPr>
              <a:noFill/>
              <a:ln>
                <a:noFill/>
              </a:ln>
              <a:effectLst/>
            </c:spPr>
            <c:txPr>
              <a:bodyPr/>
              <a:lstStyle/>
              <a:p>
                <a:pPr>
                  <a:defRPr sz="1600" b="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Sheet3!$A$31:$A$35</c:f>
              <c:strCache>
                <c:ptCount val="5"/>
                <c:pt idx="0">
                  <c:v>Net assets</c:v>
                </c:pt>
                <c:pt idx="1">
                  <c:v>Customers' Deposits</c:v>
                </c:pt>
                <c:pt idx="2">
                  <c:v>Credit facilities</c:v>
                </c:pt>
                <c:pt idx="3">
                  <c:v>Net Income</c:v>
                </c:pt>
                <c:pt idx="4">
                  <c:v>Shareholders' Equity</c:v>
                </c:pt>
              </c:strCache>
            </c:strRef>
          </c:cat>
          <c:val>
            <c:numRef>
              <c:f>Sheet3!$B$31:$B$35</c:f>
              <c:numCache>
                <c:formatCode>0.0%</c:formatCode>
                <c:ptCount val="5"/>
                <c:pt idx="0">
                  <c:v>0.10135845976030866</c:v>
                </c:pt>
                <c:pt idx="1">
                  <c:v>9.8935916090828815E-2</c:v>
                </c:pt>
                <c:pt idx="2">
                  <c:v>0.12458690003652985</c:v>
                </c:pt>
                <c:pt idx="3">
                  <c:v>7.9421100756097499E-2</c:v>
                </c:pt>
                <c:pt idx="4">
                  <c:v>9.2181665054564391E-2</c:v>
                </c:pt>
              </c:numCache>
            </c:numRef>
          </c:val>
          <c:extLst>
            <c:ext xmlns:c16="http://schemas.microsoft.com/office/drawing/2014/chart" uri="{C3380CC4-5D6E-409C-BE32-E72D297353CC}">
              <c16:uniqueId val="{00000005-FB18-4962-9C54-9D6F1FE859B3}"/>
            </c:ext>
          </c:extLst>
        </c:ser>
        <c:ser>
          <c:idx val="1"/>
          <c:order val="1"/>
          <c:tx>
            <c:strRef>
              <c:f>Sheet3!$C$30</c:f>
              <c:strCache>
                <c:ptCount val="1"/>
                <c:pt idx="0">
                  <c:v>2015</c:v>
                </c:pt>
              </c:strCache>
            </c:strRef>
          </c:tx>
          <c:invertIfNegative val="0"/>
          <c:dLbls>
            <c:dLbl>
              <c:idx val="0"/>
              <c:layout>
                <c:manualLayout>
                  <c:x val="-6.3492063492063518E-3"/>
                  <c:y val="-3.38983050847458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B18-4962-9C54-9D6F1FE859B3}"/>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B18-4962-9C54-9D6F1FE859B3}"/>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B18-4962-9C54-9D6F1FE859B3}"/>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B18-4962-9C54-9D6F1FE859B3}"/>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B18-4962-9C54-9D6F1FE859B3}"/>
                </c:ext>
              </c:extLst>
            </c:dLbl>
            <c:numFmt formatCode="0%" sourceLinked="0"/>
            <c:spPr>
              <a:noFill/>
              <a:ln>
                <a:noFill/>
              </a:ln>
              <a:effectLst/>
            </c:spPr>
            <c:txPr>
              <a:bodyPr/>
              <a:lstStyle/>
              <a:p>
                <a:pPr>
                  <a:defRPr sz="1600" b="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Sheet3!$A$31:$A$35</c:f>
              <c:strCache>
                <c:ptCount val="5"/>
                <c:pt idx="0">
                  <c:v>Net assets</c:v>
                </c:pt>
                <c:pt idx="1">
                  <c:v>Customers' Deposits</c:v>
                </c:pt>
                <c:pt idx="2">
                  <c:v>Credit facilities</c:v>
                </c:pt>
                <c:pt idx="3">
                  <c:v>Net Income</c:v>
                </c:pt>
                <c:pt idx="4">
                  <c:v>Shareholders' Equity</c:v>
                </c:pt>
              </c:strCache>
            </c:strRef>
          </c:cat>
          <c:val>
            <c:numRef>
              <c:f>Sheet3!$C$31:$C$35</c:f>
              <c:numCache>
                <c:formatCode>0.0%</c:formatCode>
                <c:ptCount val="5"/>
                <c:pt idx="0">
                  <c:v>0.10804357647039479</c:v>
                </c:pt>
                <c:pt idx="1">
                  <c:v>0.10946636038613936</c:v>
                </c:pt>
                <c:pt idx="2">
                  <c:v>0.13208577845824618</c:v>
                </c:pt>
                <c:pt idx="3">
                  <c:v>0.11468723945233888</c:v>
                </c:pt>
                <c:pt idx="4">
                  <c:v>9.6962363694632028E-2</c:v>
                </c:pt>
              </c:numCache>
            </c:numRef>
          </c:val>
          <c:extLst>
            <c:ext xmlns:c16="http://schemas.microsoft.com/office/drawing/2014/chart" uri="{C3380CC4-5D6E-409C-BE32-E72D297353CC}">
              <c16:uniqueId val="{0000000B-FB18-4962-9C54-9D6F1FE859B3}"/>
            </c:ext>
          </c:extLst>
        </c:ser>
        <c:ser>
          <c:idx val="2"/>
          <c:order val="2"/>
          <c:tx>
            <c:strRef>
              <c:f>Sheet3!$D$30</c:f>
              <c:strCache>
                <c:ptCount val="1"/>
                <c:pt idx="0">
                  <c:v>2016</c:v>
                </c:pt>
              </c:strCache>
            </c:strRef>
          </c:tx>
          <c:invertIfNegative val="0"/>
          <c:dLbls>
            <c:dLbl>
              <c:idx val="0"/>
              <c:layout>
                <c:manualLayout>
                  <c:x val="2.0634920634920648E-2"/>
                  <c:y val="-3.3898305084745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FB18-4962-9C54-9D6F1FE859B3}"/>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FB18-4962-9C54-9D6F1FE859B3}"/>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FB18-4962-9C54-9D6F1FE859B3}"/>
                </c:ext>
              </c:extLst>
            </c:dLbl>
            <c:dLbl>
              <c:idx val="3"/>
              <c:layout>
                <c:manualLayout>
                  <c:x val="1.2698412698412705E-2"/>
                  <c:y val="-1.69491525423728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FB18-4962-9C54-9D6F1FE859B3}"/>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FB18-4962-9C54-9D6F1FE859B3}"/>
                </c:ext>
              </c:extLst>
            </c:dLbl>
            <c:numFmt formatCode="0%" sourceLinked="0"/>
            <c:spPr>
              <a:noFill/>
              <a:ln>
                <a:noFill/>
              </a:ln>
              <a:effectLst/>
            </c:spPr>
            <c:txPr>
              <a:bodyPr/>
              <a:lstStyle/>
              <a:p>
                <a:pPr>
                  <a:defRPr sz="1600" b="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Sheet3!$A$31:$A$35</c:f>
              <c:strCache>
                <c:ptCount val="5"/>
                <c:pt idx="0">
                  <c:v>Net assets</c:v>
                </c:pt>
                <c:pt idx="1">
                  <c:v>Customers' Deposits</c:v>
                </c:pt>
                <c:pt idx="2">
                  <c:v>Credit facilities</c:v>
                </c:pt>
                <c:pt idx="3">
                  <c:v>Net Income</c:v>
                </c:pt>
                <c:pt idx="4">
                  <c:v>Shareholders' Equity</c:v>
                </c:pt>
              </c:strCache>
            </c:strRef>
          </c:cat>
          <c:val>
            <c:numRef>
              <c:f>Sheet3!$D$31:$D$35</c:f>
              <c:numCache>
                <c:formatCode>0.0%</c:formatCode>
                <c:ptCount val="5"/>
                <c:pt idx="0">
                  <c:v>0.12259642526586816</c:v>
                </c:pt>
                <c:pt idx="1">
                  <c:v>0.12141973074916142</c:v>
                </c:pt>
                <c:pt idx="2">
                  <c:v>0.14253257008003059</c:v>
                </c:pt>
                <c:pt idx="3">
                  <c:v>0.11158366516372746</c:v>
                </c:pt>
                <c:pt idx="4">
                  <c:v>0.1519228990346379</c:v>
                </c:pt>
              </c:numCache>
            </c:numRef>
          </c:val>
          <c:extLst>
            <c:ext xmlns:c16="http://schemas.microsoft.com/office/drawing/2014/chart" uri="{C3380CC4-5D6E-409C-BE32-E72D297353CC}">
              <c16:uniqueId val="{00000011-FB18-4962-9C54-9D6F1FE859B3}"/>
            </c:ext>
          </c:extLst>
        </c:ser>
        <c:dLbls>
          <c:showLegendKey val="0"/>
          <c:showVal val="0"/>
          <c:showCatName val="0"/>
          <c:showSerName val="0"/>
          <c:showPercent val="0"/>
          <c:showBubbleSize val="0"/>
        </c:dLbls>
        <c:gapWidth val="150"/>
        <c:axId val="73414528"/>
        <c:axId val="73416064"/>
      </c:barChart>
      <c:catAx>
        <c:axId val="73414528"/>
        <c:scaling>
          <c:orientation val="minMax"/>
        </c:scaling>
        <c:delete val="0"/>
        <c:axPos val="b"/>
        <c:numFmt formatCode="#,##0" sourceLinked="0"/>
        <c:majorTickMark val="out"/>
        <c:minorTickMark val="none"/>
        <c:tickLblPos val="nextTo"/>
        <c:txPr>
          <a:bodyPr/>
          <a:lstStyle/>
          <a:p>
            <a:pPr>
              <a:defRPr sz="1400" b="1">
                <a:latin typeface="Times New Roman" pitchFamily="18" charset="0"/>
                <a:cs typeface="Times New Roman" pitchFamily="18" charset="0"/>
              </a:defRPr>
            </a:pPr>
            <a:endParaRPr lang="en-US"/>
          </a:p>
        </c:txPr>
        <c:crossAx val="73416064"/>
        <c:crosses val="autoZero"/>
        <c:auto val="1"/>
        <c:lblAlgn val="ctr"/>
        <c:lblOffset val="100"/>
        <c:noMultiLvlLbl val="0"/>
      </c:catAx>
      <c:valAx>
        <c:axId val="73416064"/>
        <c:scaling>
          <c:orientation val="minMax"/>
        </c:scaling>
        <c:delete val="0"/>
        <c:axPos val="l"/>
        <c:numFmt formatCode="0.0%" sourceLinked="1"/>
        <c:majorTickMark val="out"/>
        <c:minorTickMark val="none"/>
        <c:tickLblPos val="nextTo"/>
        <c:txPr>
          <a:bodyPr/>
          <a:lstStyle/>
          <a:p>
            <a:pPr>
              <a:defRPr sz="1400" b="1">
                <a:latin typeface="Times New Roman" pitchFamily="18" charset="0"/>
                <a:cs typeface="Times New Roman" pitchFamily="18" charset="0"/>
              </a:defRPr>
            </a:pPr>
            <a:endParaRPr lang="en-US"/>
          </a:p>
        </c:txPr>
        <c:crossAx val="73414528"/>
        <c:crosses val="autoZero"/>
        <c:crossBetween val="between"/>
      </c:valAx>
    </c:plotArea>
    <c:legend>
      <c:legendPos val="b"/>
      <c:overlay val="0"/>
      <c:txPr>
        <a:bodyPr/>
        <a:lstStyle/>
        <a:p>
          <a:pPr>
            <a:defRPr sz="1600" b="1">
              <a:latin typeface="Times New Roman" pitchFamily="18" charset="0"/>
              <a:cs typeface="Times New Roman" pitchFamily="18" charset="0"/>
            </a:defRPr>
          </a:pPr>
          <a:endParaRPr lang="en-US"/>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246248700044568"/>
          <c:y val="9.5008264370498877E-2"/>
          <c:w val="0.46238708958549996"/>
          <c:h val="0.86908948580792422"/>
        </c:manualLayout>
      </c:layout>
      <c:pieChart>
        <c:varyColors val="1"/>
        <c:ser>
          <c:idx val="0"/>
          <c:order val="0"/>
          <c:explosion val="25"/>
          <c:dLbls>
            <c:dLbl>
              <c:idx val="0"/>
              <c:layout>
                <c:manualLayout>
                  <c:x val="6.2046006041697639E-2"/>
                  <c:y val="-9.6564567619724026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B48E-4ED3-8554-A7A7891245DC}"/>
                </c:ext>
              </c:extLst>
            </c:dLbl>
            <c:dLbl>
              <c:idx val="1"/>
              <c:layout>
                <c:manualLayout>
                  <c:x val="-1.5901921457930974E-2"/>
                  <c:y val="7.2116086074180866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B48E-4ED3-8554-A7A7891245DC}"/>
                </c:ext>
              </c:extLst>
            </c:dLbl>
            <c:dLbl>
              <c:idx val="2"/>
              <c:layout>
                <c:manualLayout>
                  <c:x val="-6.1883325905016606E-2"/>
                  <c:y val="1.8060145256521273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B48E-4ED3-8554-A7A7891245DC}"/>
                </c:ext>
              </c:extLst>
            </c:dLbl>
            <c:dLbl>
              <c:idx val="4"/>
              <c:layout>
                <c:manualLayout>
                  <c:x val="3.6955132966869725E-2"/>
                  <c:y val="-1.9093104306059329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B48E-4ED3-8554-A7A7891245DC}"/>
                </c:ext>
              </c:extLst>
            </c:dLbl>
            <c:dLbl>
              <c:idx val="5"/>
              <c:layout>
                <c:manualLayout>
                  <c:x val="0.12298519288862476"/>
                  <c:y val="6.2354518340666139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4-B48E-4ED3-8554-A7A7891245DC}"/>
                </c:ext>
              </c:extLst>
            </c:dLbl>
            <c:numFmt formatCode="0.0%" sourceLinked="0"/>
            <c:spPr>
              <a:noFill/>
              <a:ln>
                <a:noFill/>
              </a:ln>
              <a:effectLst/>
            </c:spPr>
            <c:txPr>
              <a:bodyPr/>
              <a:lstStyle/>
              <a:p>
                <a:pPr>
                  <a:defRPr sz="1800">
                    <a:cs typeface="+mn-cs"/>
                  </a:defRPr>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Sheet3!$A$48:$A$53</c:f>
              <c:strCache>
                <c:ptCount val="6"/>
                <c:pt idx="0">
                  <c:v>Murabaha (Mark up)</c:v>
                </c:pt>
                <c:pt idx="1">
                  <c:v>Mudarabah (Profit sharing)</c:v>
                </c:pt>
                <c:pt idx="2">
                  <c:v> I Jar All (Leasing)</c:v>
                </c:pt>
                <c:pt idx="3">
                  <c:v>Qard-E-Hasan (Interest-Free Loans)</c:v>
                </c:pt>
                <c:pt idx="4">
                  <c:v>Estisna'</c:v>
                </c:pt>
                <c:pt idx="5">
                  <c:v>others</c:v>
                </c:pt>
              </c:strCache>
            </c:strRef>
          </c:cat>
          <c:val>
            <c:numRef>
              <c:f>Sheet3!$B$48:$B$53</c:f>
              <c:numCache>
                <c:formatCode>0.00%</c:formatCode>
                <c:ptCount val="6"/>
                <c:pt idx="0" formatCode="0%">
                  <c:v>0.86000000000000021</c:v>
                </c:pt>
                <c:pt idx="1">
                  <c:v>5.1000000000000004E-2</c:v>
                </c:pt>
                <c:pt idx="2">
                  <c:v>3.6999999999999998E-2</c:v>
                </c:pt>
                <c:pt idx="3">
                  <c:v>1.0000000000000005E-3</c:v>
                </c:pt>
                <c:pt idx="4">
                  <c:v>3.6999999999999998E-2</c:v>
                </c:pt>
                <c:pt idx="5">
                  <c:v>1.4E-2</c:v>
                </c:pt>
              </c:numCache>
            </c:numRef>
          </c:val>
          <c:extLst>
            <c:ext xmlns:c16="http://schemas.microsoft.com/office/drawing/2014/chart" uri="{C3380CC4-5D6E-409C-BE32-E72D297353CC}">
              <c16:uniqueId val="{00000005-B48E-4ED3-8554-A7A7891245DC}"/>
            </c:ext>
          </c:extLst>
        </c:ser>
        <c:dLbls>
          <c:showLegendKey val="0"/>
          <c:showVal val="0"/>
          <c:showCatName val="0"/>
          <c:showSerName val="0"/>
          <c:showPercent val="1"/>
          <c:showBubbleSize val="0"/>
          <c:showLeaderLines val="1"/>
        </c:dLbls>
        <c:firstSliceAng val="360"/>
      </c:pieChart>
    </c:plotArea>
    <c:legend>
      <c:legendPos val="r"/>
      <c:layout>
        <c:manualLayout>
          <c:xMode val="edge"/>
          <c:yMode val="edge"/>
          <c:x val="0.71517369880651738"/>
          <c:y val="8.8477980566221665E-2"/>
          <c:w val="0.27539233892933196"/>
          <c:h val="0.85259681344117355"/>
        </c:manualLayout>
      </c:layout>
      <c:overlay val="0"/>
      <c:txPr>
        <a:bodyPr/>
        <a:lstStyle/>
        <a:p>
          <a:pPr>
            <a:defRPr sz="1800"/>
          </a:pPr>
          <a:endParaRPr lang="en-US"/>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dLbl>
              <c:idx val="0"/>
              <c:layout>
                <c:manualLayout>
                  <c:x val="1.7723950131233603E-2"/>
                  <c:y val="-2.9785630168747343E-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655-4EE5-81E5-C74E9E581CB8}"/>
                </c:ext>
              </c:extLst>
            </c:dLbl>
            <c:dLbl>
              <c:idx val="4"/>
              <c:layout>
                <c:manualLayout>
                  <c:x val="-3.6032611548556442E-2"/>
                  <c:y val="9.3655705785348778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655-4EE5-81E5-C74E9E581CB8}"/>
                </c:ext>
              </c:extLst>
            </c:dLbl>
            <c:dLbl>
              <c:idx val="8"/>
              <c:layout>
                <c:manualLayout>
                  <c:x val="2.6562335958005251E-2"/>
                  <c:y val="-2.0326625624265168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655-4EE5-81E5-C74E9E581CB8}"/>
                </c:ext>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Sheet3!$A$56:$A$64</c:f>
              <c:strCache>
                <c:ptCount val="9"/>
                <c:pt idx="0">
                  <c:v>Public Sector</c:v>
                </c:pt>
                <c:pt idx="1">
                  <c:v>Agriculture</c:v>
                </c:pt>
                <c:pt idx="2">
                  <c:v>Manufacture</c:v>
                </c:pt>
                <c:pt idx="3">
                  <c:v>Real Estate &amp; Land</c:v>
                </c:pt>
                <c:pt idx="4">
                  <c:v>Trade</c:v>
                </c:pt>
                <c:pt idx="5">
                  <c:v>services</c:v>
                </c:pt>
                <c:pt idx="6">
                  <c:v>Consumption</c:v>
                </c:pt>
                <c:pt idx="7">
                  <c:v>Tourism, Hotels and Resturants</c:v>
                </c:pt>
                <c:pt idx="8">
                  <c:v>Other</c:v>
                </c:pt>
              </c:strCache>
            </c:strRef>
          </c:cat>
          <c:val>
            <c:numRef>
              <c:f>Sheet3!$B$56:$B$64</c:f>
              <c:numCache>
                <c:formatCode>0%</c:formatCode>
                <c:ptCount val="9"/>
                <c:pt idx="0">
                  <c:v>0.3000000000000001</c:v>
                </c:pt>
                <c:pt idx="1">
                  <c:v>1.0000000000000004E-2</c:v>
                </c:pt>
                <c:pt idx="2">
                  <c:v>6.0000000000000019E-2</c:v>
                </c:pt>
                <c:pt idx="3">
                  <c:v>0.26</c:v>
                </c:pt>
                <c:pt idx="4">
                  <c:v>0.11</c:v>
                </c:pt>
                <c:pt idx="5">
                  <c:v>2.0000000000000007E-2</c:v>
                </c:pt>
                <c:pt idx="6">
                  <c:v>1.0000000000000004E-2</c:v>
                </c:pt>
                <c:pt idx="7">
                  <c:v>2.0000000000000007E-2</c:v>
                </c:pt>
                <c:pt idx="8">
                  <c:v>0.21000000000000005</c:v>
                </c:pt>
              </c:numCache>
            </c:numRef>
          </c:val>
          <c:extLst>
            <c:ext xmlns:c16="http://schemas.microsoft.com/office/drawing/2014/chart" uri="{C3380CC4-5D6E-409C-BE32-E72D297353CC}">
              <c16:uniqueId val="{00000003-7655-4EE5-81E5-C74E9E581CB8}"/>
            </c:ext>
          </c:extLst>
        </c:ser>
        <c:dLbls>
          <c:showLegendKey val="0"/>
          <c:showVal val="1"/>
          <c:showCatName val="1"/>
          <c:showSerName val="0"/>
          <c:showPercent val="0"/>
          <c:showBubbleSize val="0"/>
          <c:showLeaderLines val="1"/>
        </c:dLbls>
        <c:firstSliceAng val="360"/>
      </c:pieChart>
    </c:plotArea>
    <c:plotVisOnly val="1"/>
    <c:dispBlanksAs val="gap"/>
    <c:showDLblsOverMax val="0"/>
  </c:chart>
  <c:txPr>
    <a:bodyPr/>
    <a:lstStyle/>
    <a:p>
      <a:pPr>
        <a:defRPr sz="1800" b="1">
          <a:latin typeface="Times New Roman" pitchFamily="18" charset="0"/>
          <a:cs typeface="Times New Roman" pitchFamily="18"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3200">
                <a:latin typeface="Times New Roman" pitchFamily="18" charset="0"/>
                <a:cs typeface="Times New Roman" pitchFamily="18" charset="0"/>
              </a:defRPr>
            </a:pPr>
            <a:r>
              <a:rPr lang="en-US" sz="3200" dirty="0">
                <a:latin typeface="Times New Roman" pitchFamily="18" charset="0"/>
                <a:cs typeface="Times New Roman" pitchFamily="18" charset="0"/>
              </a:rPr>
              <a:t>Output</a:t>
            </a:r>
            <a:r>
              <a:rPr lang="en-US" sz="3200" baseline="0" dirty="0">
                <a:latin typeface="Times New Roman" pitchFamily="18" charset="0"/>
                <a:cs typeface="Times New Roman" pitchFamily="18" charset="0"/>
              </a:rPr>
              <a:t> of Islamic Banks 2016 </a:t>
            </a:r>
            <a:endParaRPr lang="en-US" sz="3200" dirty="0">
              <a:latin typeface="Times New Roman" pitchFamily="18" charset="0"/>
              <a:cs typeface="Times New Roman" pitchFamily="18" charset="0"/>
            </a:endParaRPr>
          </a:p>
        </c:rich>
      </c:tx>
      <c:layout>
        <c:manualLayout>
          <c:xMode val="edge"/>
          <c:yMode val="edge"/>
          <c:x val="0.34132158480189978"/>
          <c:y val="7.4017396960602763E-4"/>
        </c:manualLayout>
      </c:layout>
      <c:overlay val="0"/>
    </c:title>
    <c:autoTitleDeleted val="0"/>
    <c:plotArea>
      <c:layout>
        <c:manualLayout>
          <c:layoutTarget val="inner"/>
          <c:xMode val="edge"/>
          <c:yMode val="edge"/>
          <c:x val="2.9870766154230718E-2"/>
          <c:y val="0.11640881730584188"/>
          <c:w val="0.51750697537588886"/>
          <c:h val="0.85651154475255786"/>
        </c:manualLayout>
      </c:layout>
      <c:doughnutChart>
        <c:varyColors val="1"/>
        <c:ser>
          <c:idx val="0"/>
          <c:order val="0"/>
          <c:dLbls>
            <c:spPr>
              <a:noFill/>
              <a:ln>
                <a:noFill/>
              </a:ln>
              <a:effectLst/>
            </c:spPr>
            <c:txPr>
              <a:bodyPr/>
              <a:lstStyle/>
              <a:p>
                <a:pPr>
                  <a:defRPr sz="1800" b="1"/>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Sheet5!$A$10:$A$13</c:f>
              <c:strCache>
                <c:ptCount val="4"/>
                <c:pt idx="1">
                  <c:v>FISIM</c:v>
                </c:pt>
                <c:pt idx="2">
                  <c:v>Commissions</c:v>
                </c:pt>
                <c:pt idx="3">
                  <c:v>MoneyExchange</c:v>
                </c:pt>
              </c:strCache>
            </c:strRef>
          </c:cat>
          <c:val>
            <c:numRef>
              <c:f>Sheet5!$B$10:$B$13</c:f>
              <c:numCache>
                <c:formatCode>0%</c:formatCode>
                <c:ptCount val="4"/>
                <c:pt idx="1">
                  <c:v>0.6957973878660898</c:v>
                </c:pt>
                <c:pt idx="2">
                  <c:v>0.20823814709481425</c:v>
                </c:pt>
                <c:pt idx="3">
                  <c:v>9.5964465039095989E-2</c:v>
                </c:pt>
              </c:numCache>
            </c:numRef>
          </c:val>
          <c:extLst>
            <c:ext xmlns:c16="http://schemas.microsoft.com/office/drawing/2014/chart" uri="{C3380CC4-5D6E-409C-BE32-E72D297353CC}">
              <c16:uniqueId val="{00000000-6A7F-4E9B-9350-1976ED1658CB}"/>
            </c:ext>
          </c:extLst>
        </c:ser>
        <c:dLbls>
          <c:showLegendKey val="0"/>
          <c:showVal val="0"/>
          <c:showCatName val="0"/>
          <c:showSerName val="0"/>
          <c:showPercent val="1"/>
          <c:showBubbleSize val="0"/>
          <c:showLeaderLines val="1"/>
        </c:dLbls>
        <c:firstSliceAng val="360"/>
        <c:holeSize val="50"/>
      </c:doughnutChart>
    </c:plotArea>
    <c:legend>
      <c:legendPos val="r"/>
      <c:legendEntry>
        <c:idx val="0"/>
        <c:delete val="1"/>
      </c:legendEntry>
      <c:layout>
        <c:manualLayout>
          <c:xMode val="edge"/>
          <c:yMode val="edge"/>
          <c:x val="0.67525021872265967"/>
          <c:y val="0.2538962426338881"/>
          <c:w val="0.31919260092488438"/>
          <c:h val="0.67259144628447032"/>
        </c:manualLayout>
      </c:layout>
      <c:overlay val="0"/>
      <c:txPr>
        <a:bodyPr/>
        <a:lstStyle/>
        <a:p>
          <a:pPr>
            <a:defRPr sz="2000" b="1">
              <a:cs typeface="+mj-cs"/>
            </a:defRPr>
          </a:pPr>
          <a:endParaRPr lang="en-US"/>
        </a:p>
      </c:txPr>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E0DE80-D68A-4A24-AE82-FFCBCDC07E5A}" type="doc">
      <dgm:prSet loTypeId="urn:microsoft.com/office/officeart/2005/8/layout/hierarchy2" loCatId="hierarchy" qsTypeId="urn:microsoft.com/office/officeart/2005/8/quickstyle/simple1" qsCatId="simple" csTypeId="urn:microsoft.com/office/officeart/2005/8/colors/colorful4" csCatId="colorful" phldr="1"/>
      <dgm:spPr/>
      <dgm:t>
        <a:bodyPr/>
        <a:lstStyle/>
        <a:p>
          <a:pPr rtl="1"/>
          <a:endParaRPr lang="ar-SA"/>
        </a:p>
      </dgm:t>
    </dgm:pt>
    <dgm:pt modelId="{EC6509E3-299B-4BBA-A5DF-D2C0F22C133B}">
      <dgm:prSet phldrT="[Text]" custT="1"/>
      <dgm:spPr/>
      <dgm:t>
        <a:bodyPr/>
        <a:lstStyle/>
        <a:p>
          <a:pPr algn="ctr" rtl="1"/>
          <a:r>
            <a:rPr lang="en-US" sz="2400" b="1" dirty="0">
              <a:solidFill>
                <a:schemeClr val="tx1"/>
              </a:solidFill>
              <a:latin typeface="Times New Roman" pitchFamily="18" charset="0"/>
              <a:cs typeface="Times New Roman" pitchFamily="18" charset="0"/>
            </a:rPr>
            <a:t>All Banks  in Palestine 2016</a:t>
          </a:r>
          <a:endParaRPr lang="ar-SA" sz="2400" b="1" dirty="0">
            <a:solidFill>
              <a:schemeClr val="tx1"/>
            </a:solidFill>
            <a:latin typeface="Times New Roman" pitchFamily="18" charset="0"/>
            <a:cs typeface="Times New Roman" pitchFamily="18" charset="0"/>
          </a:endParaRPr>
        </a:p>
      </dgm:t>
    </dgm:pt>
    <dgm:pt modelId="{7558DEB1-80EE-438B-BAB8-F165CEA7CAAC}" type="parTrans" cxnId="{0E6B2570-7CDF-47B5-B44E-EBEF25BB8B68}">
      <dgm:prSet/>
      <dgm:spPr/>
      <dgm:t>
        <a:bodyPr/>
        <a:lstStyle/>
        <a:p>
          <a:pPr rtl="1"/>
          <a:endParaRPr lang="ar-SA"/>
        </a:p>
      </dgm:t>
    </dgm:pt>
    <dgm:pt modelId="{01EEC97C-7AA2-49CE-964A-E067534FE3E6}" type="sibTrans" cxnId="{0E6B2570-7CDF-47B5-B44E-EBEF25BB8B68}">
      <dgm:prSet/>
      <dgm:spPr/>
      <dgm:t>
        <a:bodyPr/>
        <a:lstStyle/>
        <a:p>
          <a:pPr rtl="1"/>
          <a:endParaRPr lang="ar-SA"/>
        </a:p>
      </dgm:t>
    </dgm:pt>
    <dgm:pt modelId="{60BAC435-1D61-4272-8BF8-49BF3A63D863}">
      <dgm:prSet phldrT="[Text]" custT="1"/>
      <dgm:spPr/>
      <dgm:t>
        <a:bodyPr/>
        <a:lstStyle/>
        <a:p>
          <a:pPr rtl="1"/>
          <a:r>
            <a:rPr lang="en-US" sz="2000" b="1" dirty="0">
              <a:solidFill>
                <a:schemeClr val="tx1"/>
              </a:solidFill>
              <a:latin typeface="Times New Roman" pitchFamily="18" charset="0"/>
              <a:cs typeface="Times New Roman" pitchFamily="18" charset="0"/>
            </a:rPr>
            <a:t>Conventional Banks</a:t>
          </a:r>
          <a:endParaRPr lang="ar-SA" sz="2000" b="1" dirty="0">
            <a:solidFill>
              <a:schemeClr val="tx1"/>
            </a:solidFill>
            <a:latin typeface="Times New Roman" pitchFamily="18" charset="0"/>
            <a:cs typeface="Times New Roman" pitchFamily="18" charset="0"/>
          </a:endParaRPr>
        </a:p>
      </dgm:t>
    </dgm:pt>
    <dgm:pt modelId="{5159D5D2-0F85-4BF4-B413-A59A4DD04150}" type="parTrans" cxnId="{B011D643-E4E6-4526-90FB-8F782EB72438}">
      <dgm:prSet/>
      <dgm:spPr/>
      <dgm:t>
        <a:bodyPr/>
        <a:lstStyle/>
        <a:p>
          <a:pPr rtl="1"/>
          <a:endParaRPr lang="ar-SA"/>
        </a:p>
      </dgm:t>
    </dgm:pt>
    <dgm:pt modelId="{A47A33DD-C165-4069-9EA8-E5A5F797C59B}" type="sibTrans" cxnId="{B011D643-E4E6-4526-90FB-8F782EB72438}">
      <dgm:prSet/>
      <dgm:spPr/>
      <dgm:t>
        <a:bodyPr/>
        <a:lstStyle/>
        <a:p>
          <a:pPr rtl="1"/>
          <a:endParaRPr lang="ar-SA"/>
        </a:p>
      </dgm:t>
    </dgm:pt>
    <dgm:pt modelId="{B2682A35-DE09-4DEF-98A4-D3E3FAA3702E}">
      <dgm:prSet phldrT="[Text]"/>
      <dgm:spPr/>
      <dgm:t>
        <a:bodyPr/>
        <a:lstStyle/>
        <a:p>
          <a:pPr rtl="1"/>
          <a:r>
            <a:rPr lang="en-US" b="1" dirty="0">
              <a:solidFill>
                <a:schemeClr val="tx1"/>
              </a:solidFill>
              <a:latin typeface="Times New Roman" pitchFamily="18" charset="0"/>
              <a:cs typeface="Times New Roman" pitchFamily="18" charset="0"/>
            </a:rPr>
            <a:t>15 Banks</a:t>
          </a:r>
          <a:endParaRPr lang="ar-SA" b="1" dirty="0">
            <a:solidFill>
              <a:schemeClr val="tx1"/>
            </a:solidFill>
            <a:latin typeface="Times New Roman" pitchFamily="18" charset="0"/>
            <a:cs typeface="Times New Roman" pitchFamily="18" charset="0"/>
          </a:endParaRPr>
        </a:p>
      </dgm:t>
    </dgm:pt>
    <dgm:pt modelId="{1243E933-0743-4A56-B82F-EC14D3472B5A}" type="parTrans" cxnId="{33B0E5FF-DE0F-40B6-8DF9-93EEE6384444}">
      <dgm:prSet/>
      <dgm:spPr/>
      <dgm:t>
        <a:bodyPr/>
        <a:lstStyle/>
        <a:p>
          <a:pPr rtl="1"/>
          <a:endParaRPr lang="ar-SA"/>
        </a:p>
      </dgm:t>
    </dgm:pt>
    <dgm:pt modelId="{61355EE8-BB40-4186-88BC-12E03573B40A}" type="sibTrans" cxnId="{33B0E5FF-DE0F-40B6-8DF9-93EEE6384444}">
      <dgm:prSet/>
      <dgm:spPr/>
      <dgm:t>
        <a:bodyPr/>
        <a:lstStyle/>
        <a:p>
          <a:pPr rtl="1"/>
          <a:endParaRPr lang="ar-SA"/>
        </a:p>
      </dgm:t>
    </dgm:pt>
    <dgm:pt modelId="{8816E0BD-1F97-4ECD-926E-8B3FF82D0B51}">
      <dgm:prSet phldrT="[Text]"/>
      <dgm:spPr/>
      <dgm:t>
        <a:bodyPr/>
        <a:lstStyle/>
        <a:p>
          <a:pPr rtl="1"/>
          <a:r>
            <a:rPr lang="en-US" b="1" dirty="0">
              <a:solidFill>
                <a:schemeClr val="tx1"/>
              </a:solidFill>
              <a:latin typeface="Times New Roman" pitchFamily="18" charset="0"/>
              <a:cs typeface="Times New Roman" pitchFamily="18" charset="0"/>
            </a:rPr>
            <a:t>304 Branches</a:t>
          </a:r>
          <a:endParaRPr lang="ar-SA" b="1" dirty="0">
            <a:solidFill>
              <a:schemeClr val="tx1"/>
            </a:solidFill>
            <a:latin typeface="Times New Roman" pitchFamily="18" charset="0"/>
            <a:cs typeface="Times New Roman" pitchFamily="18" charset="0"/>
          </a:endParaRPr>
        </a:p>
      </dgm:t>
    </dgm:pt>
    <dgm:pt modelId="{6BF70B0A-F55C-4689-ACD3-0E718524E0F9}" type="parTrans" cxnId="{0AA28EF8-958B-4757-BCB2-016533C8E857}">
      <dgm:prSet/>
      <dgm:spPr/>
      <dgm:t>
        <a:bodyPr/>
        <a:lstStyle/>
        <a:p>
          <a:pPr rtl="1"/>
          <a:endParaRPr lang="ar-SA"/>
        </a:p>
      </dgm:t>
    </dgm:pt>
    <dgm:pt modelId="{58DCDFDB-0611-4D82-9093-4F1D66E5D90C}" type="sibTrans" cxnId="{0AA28EF8-958B-4757-BCB2-016533C8E857}">
      <dgm:prSet/>
      <dgm:spPr/>
      <dgm:t>
        <a:bodyPr/>
        <a:lstStyle/>
        <a:p>
          <a:pPr rtl="1"/>
          <a:endParaRPr lang="ar-SA"/>
        </a:p>
      </dgm:t>
    </dgm:pt>
    <dgm:pt modelId="{9C181840-DBD5-4344-A222-FCEDE1736DFA}">
      <dgm:prSet phldrT="[Text]" custT="1"/>
      <dgm:spPr/>
      <dgm:t>
        <a:bodyPr/>
        <a:lstStyle/>
        <a:p>
          <a:pPr rtl="1"/>
          <a:r>
            <a:rPr lang="en-US" sz="2000" b="1" dirty="0">
              <a:solidFill>
                <a:schemeClr val="tx1"/>
              </a:solidFill>
              <a:latin typeface="Times New Roman" pitchFamily="18" charset="0"/>
              <a:cs typeface="Times New Roman" pitchFamily="18" charset="0"/>
            </a:rPr>
            <a:t>Islamic Banks</a:t>
          </a:r>
          <a:endParaRPr lang="ar-SA" sz="2000" b="1" dirty="0">
            <a:solidFill>
              <a:schemeClr val="tx1"/>
            </a:solidFill>
            <a:latin typeface="Times New Roman" pitchFamily="18" charset="0"/>
            <a:cs typeface="Times New Roman" pitchFamily="18" charset="0"/>
          </a:endParaRPr>
        </a:p>
      </dgm:t>
    </dgm:pt>
    <dgm:pt modelId="{ECA97549-3446-4172-9CB2-6A33FF2C4C3D}" type="parTrans" cxnId="{78B25FA1-A76E-4240-85B5-F7FA5DE6E1D2}">
      <dgm:prSet/>
      <dgm:spPr/>
      <dgm:t>
        <a:bodyPr/>
        <a:lstStyle/>
        <a:p>
          <a:pPr rtl="1"/>
          <a:endParaRPr lang="ar-SA"/>
        </a:p>
      </dgm:t>
    </dgm:pt>
    <dgm:pt modelId="{14CFA766-E62B-46C4-81FF-2F15FC0240C5}" type="sibTrans" cxnId="{78B25FA1-A76E-4240-85B5-F7FA5DE6E1D2}">
      <dgm:prSet/>
      <dgm:spPr/>
      <dgm:t>
        <a:bodyPr/>
        <a:lstStyle/>
        <a:p>
          <a:pPr rtl="1"/>
          <a:endParaRPr lang="ar-SA"/>
        </a:p>
      </dgm:t>
    </dgm:pt>
    <dgm:pt modelId="{07510BA4-79AD-4999-83AD-76FEA390202A}">
      <dgm:prSet phldrT="[Text]"/>
      <dgm:spPr/>
      <dgm:t>
        <a:bodyPr/>
        <a:lstStyle/>
        <a:p>
          <a:pPr rtl="1"/>
          <a:r>
            <a:rPr lang="en-US" b="1" dirty="0">
              <a:solidFill>
                <a:schemeClr val="tx1"/>
              </a:solidFill>
              <a:latin typeface="Times New Roman" pitchFamily="18" charset="0"/>
              <a:cs typeface="Times New Roman" pitchFamily="18" charset="0"/>
            </a:rPr>
            <a:t>3 Banks</a:t>
          </a:r>
          <a:endParaRPr lang="ar-SA" b="1" dirty="0">
            <a:solidFill>
              <a:schemeClr val="tx1"/>
            </a:solidFill>
            <a:latin typeface="Times New Roman" pitchFamily="18" charset="0"/>
            <a:cs typeface="Times New Roman" pitchFamily="18" charset="0"/>
          </a:endParaRPr>
        </a:p>
      </dgm:t>
    </dgm:pt>
    <dgm:pt modelId="{25822994-4A46-4E82-BBB4-A91A81B4E97D}" type="parTrans" cxnId="{47325C54-772D-433F-ABAC-05CF3C55262D}">
      <dgm:prSet/>
      <dgm:spPr/>
      <dgm:t>
        <a:bodyPr/>
        <a:lstStyle/>
        <a:p>
          <a:pPr rtl="1"/>
          <a:endParaRPr lang="ar-SA"/>
        </a:p>
      </dgm:t>
    </dgm:pt>
    <dgm:pt modelId="{0C083361-BE48-4C72-97B7-6EB740F5CE7B}" type="sibTrans" cxnId="{47325C54-772D-433F-ABAC-05CF3C55262D}">
      <dgm:prSet/>
      <dgm:spPr/>
      <dgm:t>
        <a:bodyPr/>
        <a:lstStyle/>
        <a:p>
          <a:pPr rtl="1"/>
          <a:endParaRPr lang="ar-SA"/>
        </a:p>
      </dgm:t>
    </dgm:pt>
    <dgm:pt modelId="{F7ED4E8D-2044-4DE1-9146-9940E08F7F67}">
      <dgm:prSet/>
      <dgm:spPr/>
      <dgm:t>
        <a:bodyPr/>
        <a:lstStyle/>
        <a:p>
          <a:pPr rtl="1"/>
          <a:r>
            <a:rPr lang="en-US" b="1" dirty="0">
              <a:solidFill>
                <a:schemeClr val="tx1"/>
              </a:solidFill>
              <a:latin typeface="Times New Roman" pitchFamily="18" charset="0"/>
              <a:cs typeface="Times New Roman" pitchFamily="18" charset="0"/>
            </a:rPr>
            <a:t>622 ATM</a:t>
          </a:r>
          <a:endParaRPr lang="ar-SA" b="1" dirty="0">
            <a:solidFill>
              <a:schemeClr val="tx1"/>
            </a:solidFill>
            <a:latin typeface="Times New Roman" pitchFamily="18" charset="0"/>
            <a:cs typeface="Times New Roman" pitchFamily="18" charset="0"/>
          </a:endParaRPr>
        </a:p>
      </dgm:t>
    </dgm:pt>
    <dgm:pt modelId="{5EEEC0C2-C840-4004-AD92-C563E3E6687C}" type="parTrans" cxnId="{9A70806D-C162-4B9C-84C2-F6A0E46CB430}">
      <dgm:prSet/>
      <dgm:spPr/>
      <dgm:t>
        <a:bodyPr/>
        <a:lstStyle/>
        <a:p>
          <a:pPr rtl="1"/>
          <a:endParaRPr lang="ar-SA"/>
        </a:p>
      </dgm:t>
    </dgm:pt>
    <dgm:pt modelId="{4927AE67-C985-407D-8968-C8ECCAEBFF1A}" type="sibTrans" cxnId="{9A70806D-C162-4B9C-84C2-F6A0E46CB430}">
      <dgm:prSet/>
      <dgm:spPr/>
      <dgm:t>
        <a:bodyPr/>
        <a:lstStyle/>
        <a:p>
          <a:pPr rtl="1"/>
          <a:endParaRPr lang="ar-SA"/>
        </a:p>
      </dgm:t>
    </dgm:pt>
    <dgm:pt modelId="{B42D0B7C-F5C3-49E5-B1DA-95EF578407FA}">
      <dgm:prSet/>
      <dgm:spPr/>
      <dgm:t>
        <a:bodyPr/>
        <a:lstStyle/>
        <a:p>
          <a:pPr rtl="1"/>
          <a:r>
            <a:rPr lang="en-US" b="1" dirty="0">
              <a:solidFill>
                <a:schemeClr val="tx1"/>
              </a:solidFill>
              <a:latin typeface="Times New Roman" pitchFamily="18" charset="0"/>
              <a:cs typeface="Times New Roman" pitchFamily="18" charset="0"/>
            </a:rPr>
            <a:t>46 Branches</a:t>
          </a:r>
          <a:endParaRPr lang="ar-SA" b="1" dirty="0">
            <a:solidFill>
              <a:schemeClr val="tx1"/>
            </a:solidFill>
            <a:latin typeface="Times New Roman" pitchFamily="18" charset="0"/>
            <a:cs typeface="Times New Roman" pitchFamily="18" charset="0"/>
          </a:endParaRPr>
        </a:p>
      </dgm:t>
    </dgm:pt>
    <dgm:pt modelId="{998289E5-AD5C-44EF-BCC4-CD97A63425A7}" type="parTrans" cxnId="{7C9F9DAF-ABF7-432F-8EA6-1DA4C7AE1E2C}">
      <dgm:prSet/>
      <dgm:spPr/>
      <dgm:t>
        <a:bodyPr/>
        <a:lstStyle/>
        <a:p>
          <a:pPr rtl="1"/>
          <a:endParaRPr lang="ar-SA"/>
        </a:p>
      </dgm:t>
    </dgm:pt>
    <dgm:pt modelId="{787162D7-05D3-480F-BE15-AF67B4F4715C}" type="sibTrans" cxnId="{7C9F9DAF-ABF7-432F-8EA6-1DA4C7AE1E2C}">
      <dgm:prSet/>
      <dgm:spPr/>
      <dgm:t>
        <a:bodyPr/>
        <a:lstStyle/>
        <a:p>
          <a:pPr rtl="1"/>
          <a:endParaRPr lang="ar-SA"/>
        </a:p>
      </dgm:t>
    </dgm:pt>
    <dgm:pt modelId="{01159D71-05ED-445F-86BC-21AE497B9521}">
      <dgm:prSet/>
      <dgm:spPr/>
      <dgm:t>
        <a:bodyPr/>
        <a:lstStyle/>
        <a:p>
          <a:pPr rtl="1"/>
          <a:r>
            <a:rPr lang="ar-SA" b="1" dirty="0">
              <a:solidFill>
                <a:schemeClr val="tx1"/>
              </a:solidFill>
              <a:latin typeface="Times New Roman" pitchFamily="18" charset="0"/>
              <a:cs typeface="Times New Roman" pitchFamily="18" charset="0"/>
            </a:rPr>
            <a:t>98 </a:t>
          </a:r>
          <a:r>
            <a:rPr lang="en-US" b="1" dirty="0">
              <a:solidFill>
                <a:schemeClr val="tx1"/>
              </a:solidFill>
              <a:latin typeface="Times New Roman" pitchFamily="18" charset="0"/>
              <a:cs typeface="Times New Roman" pitchFamily="18" charset="0"/>
            </a:rPr>
            <a:t>ATM</a:t>
          </a:r>
          <a:endParaRPr lang="ar-SA" b="1" dirty="0">
            <a:solidFill>
              <a:schemeClr val="tx1"/>
            </a:solidFill>
            <a:latin typeface="Times New Roman" pitchFamily="18" charset="0"/>
            <a:cs typeface="Times New Roman" pitchFamily="18" charset="0"/>
          </a:endParaRPr>
        </a:p>
      </dgm:t>
    </dgm:pt>
    <dgm:pt modelId="{5FB72881-385A-40F6-B35C-873218FA1DBC}" type="parTrans" cxnId="{222C7B8B-8455-4D9A-A5AD-6614DBBABB6F}">
      <dgm:prSet/>
      <dgm:spPr/>
      <dgm:t>
        <a:bodyPr/>
        <a:lstStyle/>
        <a:p>
          <a:pPr rtl="1"/>
          <a:endParaRPr lang="ar-SA"/>
        </a:p>
      </dgm:t>
    </dgm:pt>
    <dgm:pt modelId="{C90FC9EA-EF97-476C-8278-F9D0E4863613}" type="sibTrans" cxnId="{222C7B8B-8455-4D9A-A5AD-6614DBBABB6F}">
      <dgm:prSet/>
      <dgm:spPr/>
      <dgm:t>
        <a:bodyPr/>
        <a:lstStyle/>
        <a:p>
          <a:pPr rtl="1"/>
          <a:endParaRPr lang="ar-SA"/>
        </a:p>
      </dgm:t>
    </dgm:pt>
    <dgm:pt modelId="{45A4BFBC-6655-4897-BCFC-6A7973C5D6C6}" type="pres">
      <dgm:prSet presAssocID="{ECE0DE80-D68A-4A24-AE82-FFCBCDC07E5A}" presName="diagram" presStyleCnt="0">
        <dgm:presLayoutVars>
          <dgm:chPref val="1"/>
          <dgm:dir/>
          <dgm:animOne val="branch"/>
          <dgm:animLvl val="lvl"/>
          <dgm:resizeHandles val="exact"/>
        </dgm:presLayoutVars>
      </dgm:prSet>
      <dgm:spPr/>
    </dgm:pt>
    <dgm:pt modelId="{95366C1C-114A-4C58-B8CD-F65A5FF7AFAD}" type="pres">
      <dgm:prSet presAssocID="{EC6509E3-299B-4BBA-A5DF-D2C0F22C133B}" presName="root1" presStyleCnt="0"/>
      <dgm:spPr/>
    </dgm:pt>
    <dgm:pt modelId="{9B989D65-0263-4311-B0FC-02DCA33E530D}" type="pres">
      <dgm:prSet presAssocID="{EC6509E3-299B-4BBA-A5DF-D2C0F22C133B}" presName="LevelOneTextNode" presStyleLbl="node0" presStyleIdx="0" presStyleCnt="1" custScaleX="140925" custScaleY="309569" custLinFactNeighborX="-91100" custLinFactNeighborY="-53410">
        <dgm:presLayoutVars>
          <dgm:chPref val="3"/>
        </dgm:presLayoutVars>
      </dgm:prSet>
      <dgm:spPr/>
    </dgm:pt>
    <dgm:pt modelId="{D3D2BB72-0580-44E4-A820-5E8E4B2107F0}" type="pres">
      <dgm:prSet presAssocID="{EC6509E3-299B-4BBA-A5DF-D2C0F22C133B}" presName="level2hierChild" presStyleCnt="0"/>
      <dgm:spPr/>
    </dgm:pt>
    <dgm:pt modelId="{494AD7F5-D7EB-4E8B-BA5B-FCA1E56BA25A}" type="pres">
      <dgm:prSet presAssocID="{5159D5D2-0F85-4BF4-B413-A59A4DD04150}" presName="conn2-1" presStyleLbl="parChTrans1D2" presStyleIdx="0" presStyleCnt="2"/>
      <dgm:spPr/>
    </dgm:pt>
    <dgm:pt modelId="{D2313A09-ADCD-4D93-B846-B082FCF2A7A9}" type="pres">
      <dgm:prSet presAssocID="{5159D5D2-0F85-4BF4-B413-A59A4DD04150}" presName="connTx" presStyleLbl="parChTrans1D2" presStyleIdx="0" presStyleCnt="2"/>
      <dgm:spPr/>
    </dgm:pt>
    <dgm:pt modelId="{AA808E0E-E503-45BD-B18E-F8F70B87AEE0}" type="pres">
      <dgm:prSet presAssocID="{60BAC435-1D61-4272-8BF8-49BF3A63D863}" presName="root2" presStyleCnt="0"/>
      <dgm:spPr/>
    </dgm:pt>
    <dgm:pt modelId="{8DF5BEE6-68FD-4DBA-A4A4-859F5F82F0E6}" type="pres">
      <dgm:prSet presAssocID="{60BAC435-1D61-4272-8BF8-49BF3A63D863}" presName="LevelTwoTextNode" presStyleLbl="node2" presStyleIdx="0" presStyleCnt="2" custScaleX="139086" custScaleY="241288" custLinFactNeighborX="-33051" custLinFactNeighborY="-1657">
        <dgm:presLayoutVars>
          <dgm:chPref val="3"/>
        </dgm:presLayoutVars>
      </dgm:prSet>
      <dgm:spPr/>
    </dgm:pt>
    <dgm:pt modelId="{10CF011B-C435-4F65-BACE-3CBBA7667702}" type="pres">
      <dgm:prSet presAssocID="{60BAC435-1D61-4272-8BF8-49BF3A63D863}" presName="level3hierChild" presStyleCnt="0"/>
      <dgm:spPr/>
    </dgm:pt>
    <dgm:pt modelId="{CE0BCE53-86D3-43BE-BB63-813F22D62457}" type="pres">
      <dgm:prSet presAssocID="{1243E933-0743-4A56-B82F-EC14D3472B5A}" presName="conn2-1" presStyleLbl="parChTrans1D3" presStyleIdx="0" presStyleCnt="6"/>
      <dgm:spPr/>
    </dgm:pt>
    <dgm:pt modelId="{2777CBCD-9881-4CE5-91E8-085D8E5978A1}" type="pres">
      <dgm:prSet presAssocID="{1243E933-0743-4A56-B82F-EC14D3472B5A}" presName="connTx" presStyleLbl="parChTrans1D3" presStyleIdx="0" presStyleCnt="6"/>
      <dgm:spPr/>
    </dgm:pt>
    <dgm:pt modelId="{B8A480F7-3B6B-4A0A-85D0-13A7B8D3FDA9}" type="pres">
      <dgm:prSet presAssocID="{B2682A35-DE09-4DEF-98A4-D3E3FAA3702E}" presName="root2" presStyleCnt="0"/>
      <dgm:spPr/>
    </dgm:pt>
    <dgm:pt modelId="{82A088B1-B0AE-477C-8246-076C0F6E90DD}" type="pres">
      <dgm:prSet presAssocID="{B2682A35-DE09-4DEF-98A4-D3E3FAA3702E}" presName="LevelTwoTextNode" presStyleLbl="node3" presStyleIdx="0" presStyleCnt="6" custLinFactNeighborX="33485" custLinFactNeighborY="-784">
        <dgm:presLayoutVars>
          <dgm:chPref val="3"/>
        </dgm:presLayoutVars>
      </dgm:prSet>
      <dgm:spPr/>
    </dgm:pt>
    <dgm:pt modelId="{D05518CD-FFED-4B5F-9577-AD688503A0AC}" type="pres">
      <dgm:prSet presAssocID="{B2682A35-DE09-4DEF-98A4-D3E3FAA3702E}" presName="level3hierChild" presStyleCnt="0"/>
      <dgm:spPr/>
    </dgm:pt>
    <dgm:pt modelId="{53B815A2-21C6-48FC-862F-3C445357C616}" type="pres">
      <dgm:prSet presAssocID="{6BF70B0A-F55C-4689-ACD3-0E718524E0F9}" presName="conn2-1" presStyleLbl="parChTrans1D3" presStyleIdx="1" presStyleCnt="6"/>
      <dgm:spPr/>
    </dgm:pt>
    <dgm:pt modelId="{AA540110-2BAC-4AD7-B535-2CF8BA10AA15}" type="pres">
      <dgm:prSet presAssocID="{6BF70B0A-F55C-4689-ACD3-0E718524E0F9}" presName="connTx" presStyleLbl="parChTrans1D3" presStyleIdx="1" presStyleCnt="6"/>
      <dgm:spPr/>
    </dgm:pt>
    <dgm:pt modelId="{EEAB48A2-DCCE-4F06-98C6-23D36448FDF6}" type="pres">
      <dgm:prSet presAssocID="{8816E0BD-1F97-4ECD-926E-8B3FF82D0B51}" presName="root2" presStyleCnt="0"/>
      <dgm:spPr/>
    </dgm:pt>
    <dgm:pt modelId="{077676F3-C48F-45E8-9879-9BACA1D5395D}" type="pres">
      <dgm:prSet presAssocID="{8816E0BD-1F97-4ECD-926E-8B3FF82D0B51}" presName="LevelTwoTextNode" presStyleLbl="node3" presStyleIdx="1" presStyleCnt="6" custLinFactNeighborX="32905" custLinFactNeighborY="-3023">
        <dgm:presLayoutVars>
          <dgm:chPref val="3"/>
        </dgm:presLayoutVars>
      </dgm:prSet>
      <dgm:spPr/>
    </dgm:pt>
    <dgm:pt modelId="{99C7416B-5FA7-492B-8FFA-F645DDEC047B}" type="pres">
      <dgm:prSet presAssocID="{8816E0BD-1F97-4ECD-926E-8B3FF82D0B51}" presName="level3hierChild" presStyleCnt="0"/>
      <dgm:spPr/>
    </dgm:pt>
    <dgm:pt modelId="{79CB793D-92C4-45D9-8DAA-472151507B49}" type="pres">
      <dgm:prSet presAssocID="{5EEEC0C2-C840-4004-AD92-C563E3E6687C}" presName="conn2-1" presStyleLbl="parChTrans1D3" presStyleIdx="2" presStyleCnt="6"/>
      <dgm:spPr/>
    </dgm:pt>
    <dgm:pt modelId="{C1C5FA3B-3A89-42AE-AD01-33F96E686B3D}" type="pres">
      <dgm:prSet presAssocID="{5EEEC0C2-C840-4004-AD92-C563E3E6687C}" presName="connTx" presStyleLbl="parChTrans1D3" presStyleIdx="2" presStyleCnt="6"/>
      <dgm:spPr/>
    </dgm:pt>
    <dgm:pt modelId="{058DAE1A-B36C-4F61-8370-0DE807B36A9D}" type="pres">
      <dgm:prSet presAssocID="{F7ED4E8D-2044-4DE1-9146-9940E08F7F67}" presName="root2" presStyleCnt="0"/>
      <dgm:spPr/>
    </dgm:pt>
    <dgm:pt modelId="{67CD02B6-3D92-4F02-B4A8-73B3F90F5D5C}" type="pres">
      <dgm:prSet presAssocID="{F7ED4E8D-2044-4DE1-9146-9940E08F7F67}" presName="LevelTwoTextNode" presStyleLbl="node3" presStyleIdx="2" presStyleCnt="6" custScaleX="108038" custLinFactNeighborX="32905" custLinFactNeighborY="-5261">
        <dgm:presLayoutVars>
          <dgm:chPref val="3"/>
        </dgm:presLayoutVars>
      </dgm:prSet>
      <dgm:spPr/>
    </dgm:pt>
    <dgm:pt modelId="{3668013F-B8FF-49F0-9D29-06E9E0003E73}" type="pres">
      <dgm:prSet presAssocID="{F7ED4E8D-2044-4DE1-9146-9940E08F7F67}" presName="level3hierChild" presStyleCnt="0"/>
      <dgm:spPr/>
    </dgm:pt>
    <dgm:pt modelId="{EACE9866-D789-4B35-A2D7-E641C94524C0}" type="pres">
      <dgm:prSet presAssocID="{ECA97549-3446-4172-9CB2-6A33FF2C4C3D}" presName="conn2-1" presStyleLbl="parChTrans1D2" presStyleIdx="1" presStyleCnt="2"/>
      <dgm:spPr/>
    </dgm:pt>
    <dgm:pt modelId="{B7B7E91E-5365-4050-BBD6-72C1FC764BF3}" type="pres">
      <dgm:prSet presAssocID="{ECA97549-3446-4172-9CB2-6A33FF2C4C3D}" presName="connTx" presStyleLbl="parChTrans1D2" presStyleIdx="1" presStyleCnt="2"/>
      <dgm:spPr/>
    </dgm:pt>
    <dgm:pt modelId="{A2FA3055-E728-4B1B-8ADB-5041DF29261E}" type="pres">
      <dgm:prSet presAssocID="{9C181840-DBD5-4344-A222-FCEDE1736DFA}" presName="root2" presStyleCnt="0"/>
      <dgm:spPr/>
    </dgm:pt>
    <dgm:pt modelId="{7ECFB0F5-A085-4AD0-AFA7-A2CF36E3F774}" type="pres">
      <dgm:prSet presAssocID="{9C181840-DBD5-4344-A222-FCEDE1736DFA}" presName="LevelTwoTextNode" presStyleLbl="node2" presStyleIdx="1" presStyleCnt="2" custScaleX="145564" custScaleY="191038" custLinFactNeighborX="-38741" custLinFactNeighborY="-5265">
        <dgm:presLayoutVars>
          <dgm:chPref val="3"/>
        </dgm:presLayoutVars>
      </dgm:prSet>
      <dgm:spPr/>
    </dgm:pt>
    <dgm:pt modelId="{5E146D57-1E30-44AA-B33C-7E8E363DC01A}" type="pres">
      <dgm:prSet presAssocID="{9C181840-DBD5-4344-A222-FCEDE1736DFA}" presName="level3hierChild" presStyleCnt="0"/>
      <dgm:spPr/>
    </dgm:pt>
    <dgm:pt modelId="{D1FE31FE-CB8C-4F88-9AB7-2450CEBC021C}" type="pres">
      <dgm:prSet presAssocID="{25822994-4A46-4E82-BBB4-A91A81B4E97D}" presName="conn2-1" presStyleLbl="parChTrans1D3" presStyleIdx="3" presStyleCnt="6"/>
      <dgm:spPr/>
    </dgm:pt>
    <dgm:pt modelId="{287966BD-223E-4362-BD65-B552E40107FE}" type="pres">
      <dgm:prSet presAssocID="{25822994-4A46-4E82-BBB4-A91A81B4E97D}" presName="connTx" presStyleLbl="parChTrans1D3" presStyleIdx="3" presStyleCnt="6"/>
      <dgm:spPr/>
    </dgm:pt>
    <dgm:pt modelId="{6E1861CB-3335-41DD-B6C6-CB9345B00708}" type="pres">
      <dgm:prSet presAssocID="{07510BA4-79AD-4999-83AD-76FEA390202A}" presName="root2" presStyleCnt="0"/>
      <dgm:spPr/>
    </dgm:pt>
    <dgm:pt modelId="{D3463804-9833-4DC7-A12B-B8AC235B2C8A}" type="pres">
      <dgm:prSet presAssocID="{07510BA4-79AD-4999-83AD-76FEA390202A}" presName="LevelTwoTextNode" presStyleLbl="node3" presStyleIdx="3" presStyleCnt="6" custLinFactNeighborX="31552" custLinFactNeighborY="-7500">
        <dgm:presLayoutVars>
          <dgm:chPref val="3"/>
        </dgm:presLayoutVars>
      </dgm:prSet>
      <dgm:spPr/>
    </dgm:pt>
    <dgm:pt modelId="{B491CABE-F3DD-49A7-9A6D-53E1B569E20C}" type="pres">
      <dgm:prSet presAssocID="{07510BA4-79AD-4999-83AD-76FEA390202A}" presName="level3hierChild" presStyleCnt="0"/>
      <dgm:spPr/>
    </dgm:pt>
    <dgm:pt modelId="{771FBBA5-E90A-42F8-8306-7014E46C52E8}" type="pres">
      <dgm:prSet presAssocID="{998289E5-AD5C-44EF-BCC4-CD97A63425A7}" presName="conn2-1" presStyleLbl="parChTrans1D3" presStyleIdx="4" presStyleCnt="6"/>
      <dgm:spPr/>
    </dgm:pt>
    <dgm:pt modelId="{56B6AE0A-516C-44D2-905F-2B237E8136B6}" type="pres">
      <dgm:prSet presAssocID="{998289E5-AD5C-44EF-BCC4-CD97A63425A7}" presName="connTx" presStyleLbl="parChTrans1D3" presStyleIdx="4" presStyleCnt="6"/>
      <dgm:spPr/>
    </dgm:pt>
    <dgm:pt modelId="{876394E7-09BF-48F5-83B0-CE3F60FDC559}" type="pres">
      <dgm:prSet presAssocID="{B42D0B7C-F5C3-49E5-B1DA-95EF578407FA}" presName="root2" presStyleCnt="0"/>
      <dgm:spPr/>
    </dgm:pt>
    <dgm:pt modelId="{11AB40B2-7CB7-45C2-9827-CF90D0AC6D7A}" type="pres">
      <dgm:prSet presAssocID="{B42D0B7C-F5C3-49E5-B1DA-95EF578407FA}" presName="LevelTwoTextNode" presStyleLbl="node3" presStyleIdx="4" presStyleCnt="6" custLinFactNeighborX="44093" custLinFactNeighborY="6240">
        <dgm:presLayoutVars>
          <dgm:chPref val="3"/>
        </dgm:presLayoutVars>
      </dgm:prSet>
      <dgm:spPr/>
    </dgm:pt>
    <dgm:pt modelId="{F6190CF6-8B10-493A-BB14-6C0144E1C9DF}" type="pres">
      <dgm:prSet presAssocID="{B42D0B7C-F5C3-49E5-B1DA-95EF578407FA}" presName="level3hierChild" presStyleCnt="0"/>
      <dgm:spPr/>
    </dgm:pt>
    <dgm:pt modelId="{FC9CB6A3-0A4B-4D71-9F25-3B3907FE4244}" type="pres">
      <dgm:prSet presAssocID="{5FB72881-385A-40F6-B35C-873218FA1DBC}" presName="conn2-1" presStyleLbl="parChTrans1D3" presStyleIdx="5" presStyleCnt="6"/>
      <dgm:spPr/>
    </dgm:pt>
    <dgm:pt modelId="{78210A09-CE61-4D65-A217-D8634ACCAB94}" type="pres">
      <dgm:prSet presAssocID="{5FB72881-385A-40F6-B35C-873218FA1DBC}" presName="connTx" presStyleLbl="parChTrans1D3" presStyleIdx="5" presStyleCnt="6"/>
      <dgm:spPr/>
    </dgm:pt>
    <dgm:pt modelId="{8E9559A1-1185-4360-AF34-53084B39C252}" type="pres">
      <dgm:prSet presAssocID="{01159D71-05ED-445F-86BC-21AE497B9521}" presName="root2" presStyleCnt="0"/>
      <dgm:spPr/>
    </dgm:pt>
    <dgm:pt modelId="{45E02E2B-DC0E-4DF5-B5B7-2B8BAED515D7}" type="pres">
      <dgm:prSet presAssocID="{01159D71-05ED-445F-86BC-21AE497B9521}" presName="LevelTwoTextNode" presStyleLbl="node3" presStyleIdx="5" presStyleCnt="6" custLinFactNeighborX="55484" custLinFactNeighborY="5149">
        <dgm:presLayoutVars>
          <dgm:chPref val="3"/>
        </dgm:presLayoutVars>
      </dgm:prSet>
      <dgm:spPr/>
    </dgm:pt>
    <dgm:pt modelId="{4BAB675D-68E9-4B98-A16C-4790E6C72560}" type="pres">
      <dgm:prSet presAssocID="{01159D71-05ED-445F-86BC-21AE497B9521}" presName="level3hierChild" presStyleCnt="0"/>
      <dgm:spPr/>
    </dgm:pt>
  </dgm:ptLst>
  <dgm:cxnLst>
    <dgm:cxn modelId="{0D348F0B-ABF1-449D-AD35-A90A2C720A5D}" type="presOf" srcId="{9C181840-DBD5-4344-A222-FCEDE1736DFA}" destId="{7ECFB0F5-A085-4AD0-AFA7-A2CF36E3F774}" srcOrd="0" destOrd="0" presId="urn:microsoft.com/office/officeart/2005/8/layout/hierarchy2"/>
    <dgm:cxn modelId="{523FDE0E-E1EC-4C8A-BB95-D740E70377AD}" type="presOf" srcId="{6BF70B0A-F55C-4689-ACD3-0E718524E0F9}" destId="{53B815A2-21C6-48FC-862F-3C445357C616}" srcOrd="0" destOrd="0" presId="urn:microsoft.com/office/officeart/2005/8/layout/hierarchy2"/>
    <dgm:cxn modelId="{DADC1017-3E90-474F-8BBC-BC1084175E70}" type="presOf" srcId="{5FB72881-385A-40F6-B35C-873218FA1DBC}" destId="{FC9CB6A3-0A4B-4D71-9F25-3B3907FE4244}" srcOrd="0" destOrd="0" presId="urn:microsoft.com/office/officeart/2005/8/layout/hierarchy2"/>
    <dgm:cxn modelId="{FAEE3F27-C90B-4752-A6B0-A980B818CEAC}" type="presOf" srcId="{5159D5D2-0F85-4BF4-B413-A59A4DD04150}" destId="{D2313A09-ADCD-4D93-B846-B082FCF2A7A9}" srcOrd="1" destOrd="0" presId="urn:microsoft.com/office/officeart/2005/8/layout/hierarchy2"/>
    <dgm:cxn modelId="{1EFC092C-E6A4-455D-8716-46ADCDB144B5}" type="presOf" srcId="{ECA97549-3446-4172-9CB2-6A33FF2C4C3D}" destId="{EACE9866-D789-4B35-A2D7-E641C94524C0}" srcOrd="0" destOrd="0" presId="urn:microsoft.com/office/officeart/2005/8/layout/hierarchy2"/>
    <dgm:cxn modelId="{1C77652E-0365-4165-AFEF-D2AE40E7424C}" type="presOf" srcId="{998289E5-AD5C-44EF-BCC4-CD97A63425A7}" destId="{56B6AE0A-516C-44D2-905F-2B237E8136B6}" srcOrd="1" destOrd="0" presId="urn:microsoft.com/office/officeart/2005/8/layout/hierarchy2"/>
    <dgm:cxn modelId="{A72C4530-E26F-4C58-BDC8-D7CAACD29F77}" type="presOf" srcId="{5EEEC0C2-C840-4004-AD92-C563E3E6687C}" destId="{79CB793D-92C4-45D9-8DAA-472151507B49}" srcOrd="0" destOrd="0" presId="urn:microsoft.com/office/officeart/2005/8/layout/hierarchy2"/>
    <dgm:cxn modelId="{5932623A-EDCB-46EA-B5BB-A0802221A415}" type="presOf" srcId="{25822994-4A46-4E82-BBB4-A91A81B4E97D}" destId="{287966BD-223E-4362-BD65-B552E40107FE}" srcOrd="1" destOrd="0" presId="urn:microsoft.com/office/officeart/2005/8/layout/hierarchy2"/>
    <dgm:cxn modelId="{430EE85E-46D7-4E77-BA77-A9D67A1B6B4C}" type="presOf" srcId="{EC6509E3-299B-4BBA-A5DF-D2C0F22C133B}" destId="{9B989D65-0263-4311-B0FC-02DCA33E530D}" srcOrd="0" destOrd="0" presId="urn:microsoft.com/office/officeart/2005/8/layout/hierarchy2"/>
    <dgm:cxn modelId="{B011D643-E4E6-4526-90FB-8F782EB72438}" srcId="{EC6509E3-299B-4BBA-A5DF-D2C0F22C133B}" destId="{60BAC435-1D61-4272-8BF8-49BF3A63D863}" srcOrd="0" destOrd="0" parTransId="{5159D5D2-0F85-4BF4-B413-A59A4DD04150}" sibTransId="{A47A33DD-C165-4069-9EA8-E5A5F797C59B}"/>
    <dgm:cxn modelId="{D8CA0549-8C48-46CB-BF68-F333C04CD77B}" type="presOf" srcId="{5EEEC0C2-C840-4004-AD92-C563E3E6687C}" destId="{C1C5FA3B-3A89-42AE-AD01-33F96E686B3D}" srcOrd="1" destOrd="0" presId="urn:microsoft.com/office/officeart/2005/8/layout/hierarchy2"/>
    <dgm:cxn modelId="{9A70806D-C162-4B9C-84C2-F6A0E46CB430}" srcId="{60BAC435-1D61-4272-8BF8-49BF3A63D863}" destId="{F7ED4E8D-2044-4DE1-9146-9940E08F7F67}" srcOrd="2" destOrd="0" parTransId="{5EEEC0C2-C840-4004-AD92-C563E3E6687C}" sibTransId="{4927AE67-C985-407D-8968-C8ECCAEBFF1A}"/>
    <dgm:cxn modelId="{557E6D6E-2FC8-46C8-8533-D298DE4E4D52}" type="presOf" srcId="{998289E5-AD5C-44EF-BCC4-CD97A63425A7}" destId="{771FBBA5-E90A-42F8-8306-7014E46C52E8}" srcOrd="0" destOrd="0" presId="urn:microsoft.com/office/officeart/2005/8/layout/hierarchy2"/>
    <dgm:cxn modelId="{0E6B2570-7CDF-47B5-B44E-EBEF25BB8B68}" srcId="{ECE0DE80-D68A-4A24-AE82-FFCBCDC07E5A}" destId="{EC6509E3-299B-4BBA-A5DF-D2C0F22C133B}" srcOrd="0" destOrd="0" parTransId="{7558DEB1-80EE-438B-BAB8-F165CEA7CAAC}" sibTransId="{01EEC97C-7AA2-49CE-964A-E067534FE3E6}"/>
    <dgm:cxn modelId="{47325C54-772D-433F-ABAC-05CF3C55262D}" srcId="{9C181840-DBD5-4344-A222-FCEDE1736DFA}" destId="{07510BA4-79AD-4999-83AD-76FEA390202A}" srcOrd="0" destOrd="0" parTransId="{25822994-4A46-4E82-BBB4-A91A81B4E97D}" sibTransId="{0C083361-BE48-4C72-97B7-6EB740F5CE7B}"/>
    <dgm:cxn modelId="{0F0CE456-4ADB-4BDA-BFFB-D161A9B06B2B}" type="presOf" srcId="{ECA97549-3446-4172-9CB2-6A33FF2C4C3D}" destId="{B7B7E91E-5365-4050-BBD6-72C1FC764BF3}" srcOrd="1" destOrd="0" presId="urn:microsoft.com/office/officeart/2005/8/layout/hierarchy2"/>
    <dgm:cxn modelId="{47BA3083-6349-4355-BD79-83CE733C6894}" type="presOf" srcId="{01159D71-05ED-445F-86BC-21AE497B9521}" destId="{45E02E2B-DC0E-4DF5-B5B7-2B8BAED515D7}" srcOrd="0" destOrd="0" presId="urn:microsoft.com/office/officeart/2005/8/layout/hierarchy2"/>
    <dgm:cxn modelId="{A9DB7488-9217-4A2D-B4E7-A70BE5C927B8}" type="presOf" srcId="{B42D0B7C-F5C3-49E5-B1DA-95EF578407FA}" destId="{11AB40B2-7CB7-45C2-9827-CF90D0AC6D7A}" srcOrd="0" destOrd="0" presId="urn:microsoft.com/office/officeart/2005/8/layout/hierarchy2"/>
    <dgm:cxn modelId="{222C7B8B-8455-4D9A-A5AD-6614DBBABB6F}" srcId="{9C181840-DBD5-4344-A222-FCEDE1736DFA}" destId="{01159D71-05ED-445F-86BC-21AE497B9521}" srcOrd="2" destOrd="0" parTransId="{5FB72881-385A-40F6-B35C-873218FA1DBC}" sibTransId="{C90FC9EA-EF97-476C-8278-F9D0E4863613}"/>
    <dgm:cxn modelId="{A090168D-A065-4C26-BB8F-DB29655B258D}" type="presOf" srcId="{ECE0DE80-D68A-4A24-AE82-FFCBCDC07E5A}" destId="{45A4BFBC-6655-4897-BCFC-6A7973C5D6C6}" srcOrd="0" destOrd="0" presId="urn:microsoft.com/office/officeart/2005/8/layout/hierarchy2"/>
    <dgm:cxn modelId="{C6685A8D-5445-447B-9A56-D7B2C605F1B4}" type="presOf" srcId="{25822994-4A46-4E82-BBB4-A91A81B4E97D}" destId="{D1FE31FE-CB8C-4F88-9AB7-2450CEBC021C}" srcOrd="0" destOrd="0" presId="urn:microsoft.com/office/officeart/2005/8/layout/hierarchy2"/>
    <dgm:cxn modelId="{DCEFCD8F-BFDC-464A-B8A9-1CC0A94ACE4D}" type="presOf" srcId="{8816E0BD-1F97-4ECD-926E-8B3FF82D0B51}" destId="{077676F3-C48F-45E8-9879-9BACA1D5395D}" srcOrd="0" destOrd="0" presId="urn:microsoft.com/office/officeart/2005/8/layout/hierarchy2"/>
    <dgm:cxn modelId="{78B25FA1-A76E-4240-85B5-F7FA5DE6E1D2}" srcId="{EC6509E3-299B-4BBA-A5DF-D2C0F22C133B}" destId="{9C181840-DBD5-4344-A222-FCEDE1736DFA}" srcOrd="1" destOrd="0" parTransId="{ECA97549-3446-4172-9CB2-6A33FF2C4C3D}" sibTransId="{14CFA766-E62B-46C4-81FF-2F15FC0240C5}"/>
    <dgm:cxn modelId="{2F4674AB-EF66-4A8D-AB3E-007585CE9449}" type="presOf" srcId="{B2682A35-DE09-4DEF-98A4-D3E3FAA3702E}" destId="{82A088B1-B0AE-477C-8246-076C0F6E90DD}" srcOrd="0" destOrd="0" presId="urn:microsoft.com/office/officeart/2005/8/layout/hierarchy2"/>
    <dgm:cxn modelId="{336AACAE-4CEF-4261-91D7-B6FBAB514AFE}" type="presOf" srcId="{5159D5D2-0F85-4BF4-B413-A59A4DD04150}" destId="{494AD7F5-D7EB-4E8B-BA5B-FCA1E56BA25A}" srcOrd="0" destOrd="0" presId="urn:microsoft.com/office/officeart/2005/8/layout/hierarchy2"/>
    <dgm:cxn modelId="{7C9F9DAF-ABF7-432F-8EA6-1DA4C7AE1E2C}" srcId="{9C181840-DBD5-4344-A222-FCEDE1736DFA}" destId="{B42D0B7C-F5C3-49E5-B1DA-95EF578407FA}" srcOrd="1" destOrd="0" parTransId="{998289E5-AD5C-44EF-BCC4-CD97A63425A7}" sibTransId="{787162D7-05D3-480F-BE15-AF67B4F4715C}"/>
    <dgm:cxn modelId="{19973ABE-9A69-487B-A6A0-E8190BFF6932}" type="presOf" srcId="{07510BA4-79AD-4999-83AD-76FEA390202A}" destId="{D3463804-9833-4DC7-A12B-B8AC235B2C8A}" srcOrd="0" destOrd="0" presId="urn:microsoft.com/office/officeart/2005/8/layout/hierarchy2"/>
    <dgm:cxn modelId="{5424C3BE-20E8-4F34-8953-3F4D5C3372DC}" type="presOf" srcId="{6BF70B0A-F55C-4689-ACD3-0E718524E0F9}" destId="{AA540110-2BAC-4AD7-B535-2CF8BA10AA15}" srcOrd="1" destOrd="0" presId="urn:microsoft.com/office/officeart/2005/8/layout/hierarchy2"/>
    <dgm:cxn modelId="{CE5A51C6-B54C-4DA8-AF86-38EBF1BDEBD5}" type="presOf" srcId="{1243E933-0743-4A56-B82F-EC14D3472B5A}" destId="{CE0BCE53-86D3-43BE-BB63-813F22D62457}" srcOrd="0" destOrd="0" presId="urn:microsoft.com/office/officeart/2005/8/layout/hierarchy2"/>
    <dgm:cxn modelId="{6FADBDE4-68A7-4940-BE61-94BDB9A2CDF5}" type="presOf" srcId="{1243E933-0743-4A56-B82F-EC14D3472B5A}" destId="{2777CBCD-9881-4CE5-91E8-085D8E5978A1}" srcOrd="1" destOrd="0" presId="urn:microsoft.com/office/officeart/2005/8/layout/hierarchy2"/>
    <dgm:cxn modelId="{0AA28EF8-958B-4757-BCB2-016533C8E857}" srcId="{60BAC435-1D61-4272-8BF8-49BF3A63D863}" destId="{8816E0BD-1F97-4ECD-926E-8B3FF82D0B51}" srcOrd="1" destOrd="0" parTransId="{6BF70B0A-F55C-4689-ACD3-0E718524E0F9}" sibTransId="{58DCDFDB-0611-4D82-9093-4F1D66E5D90C}"/>
    <dgm:cxn modelId="{79E57FF9-2843-4F07-B626-35D8864BA4B5}" type="presOf" srcId="{5FB72881-385A-40F6-B35C-873218FA1DBC}" destId="{78210A09-CE61-4D65-A217-D8634ACCAB94}" srcOrd="1" destOrd="0" presId="urn:microsoft.com/office/officeart/2005/8/layout/hierarchy2"/>
    <dgm:cxn modelId="{81EBF5FD-19BE-4EDC-AC2C-F6F1B0FCF373}" type="presOf" srcId="{60BAC435-1D61-4272-8BF8-49BF3A63D863}" destId="{8DF5BEE6-68FD-4DBA-A4A4-859F5F82F0E6}" srcOrd="0" destOrd="0" presId="urn:microsoft.com/office/officeart/2005/8/layout/hierarchy2"/>
    <dgm:cxn modelId="{A1D517FF-0258-4426-A42D-EB3E3E653093}" type="presOf" srcId="{F7ED4E8D-2044-4DE1-9146-9940E08F7F67}" destId="{67CD02B6-3D92-4F02-B4A8-73B3F90F5D5C}" srcOrd="0" destOrd="0" presId="urn:microsoft.com/office/officeart/2005/8/layout/hierarchy2"/>
    <dgm:cxn modelId="{33B0E5FF-DE0F-40B6-8DF9-93EEE6384444}" srcId="{60BAC435-1D61-4272-8BF8-49BF3A63D863}" destId="{B2682A35-DE09-4DEF-98A4-D3E3FAA3702E}" srcOrd="0" destOrd="0" parTransId="{1243E933-0743-4A56-B82F-EC14D3472B5A}" sibTransId="{61355EE8-BB40-4186-88BC-12E03573B40A}"/>
    <dgm:cxn modelId="{27B50CDF-18B9-42A7-B47D-5A26AA39793E}" type="presParOf" srcId="{45A4BFBC-6655-4897-BCFC-6A7973C5D6C6}" destId="{95366C1C-114A-4C58-B8CD-F65A5FF7AFAD}" srcOrd="0" destOrd="0" presId="urn:microsoft.com/office/officeart/2005/8/layout/hierarchy2"/>
    <dgm:cxn modelId="{7F496E19-C8C8-4F4F-BB7D-E48CD2B6DBF3}" type="presParOf" srcId="{95366C1C-114A-4C58-B8CD-F65A5FF7AFAD}" destId="{9B989D65-0263-4311-B0FC-02DCA33E530D}" srcOrd="0" destOrd="0" presId="urn:microsoft.com/office/officeart/2005/8/layout/hierarchy2"/>
    <dgm:cxn modelId="{6C41A185-88EB-4F62-B316-474E59A62959}" type="presParOf" srcId="{95366C1C-114A-4C58-B8CD-F65A5FF7AFAD}" destId="{D3D2BB72-0580-44E4-A820-5E8E4B2107F0}" srcOrd="1" destOrd="0" presId="urn:microsoft.com/office/officeart/2005/8/layout/hierarchy2"/>
    <dgm:cxn modelId="{200967A8-DCD5-4B2B-843E-107AF5194397}" type="presParOf" srcId="{D3D2BB72-0580-44E4-A820-5E8E4B2107F0}" destId="{494AD7F5-D7EB-4E8B-BA5B-FCA1E56BA25A}" srcOrd="0" destOrd="0" presId="urn:microsoft.com/office/officeart/2005/8/layout/hierarchy2"/>
    <dgm:cxn modelId="{356ABF93-748C-43E7-834F-6EAC4A806C43}" type="presParOf" srcId="{494AD7F5-D7EB-4E8B-BA5B-FCA1E56BA25A}" destId="{D2313A09-ADCD-4D93-B846-B082FCF2A7A9}" srcOrd="0" destOrd="0" presId="urn:microsoft.com/office/officeart/2005/8/layout/hierarchy2"/>
    <dgm:cxn modelId="{486324AD-897B-48E5-B940-FEE3E1F7CE1F}" type="presParOf" srcId="{D3D2BB72-0580-44E4-A820-5E8E4B2107F0}" destId="{AA808E0E-E503-45BD-B18E-F8F70B87AEE0}" srcOrd="1" destOrd="0" presId="urn:microsoft.com/office/officeart/2005/8/layout/hierarchy2"/>
    <dgm:cxn modelId="{22D04E4E-FF73-4A2A-9247-4347B8A2C9D5}" type="presParOf" srcId="{AA808E0E-E503-45BD-B18E-F8F70B87AEE0}" destId="{8DF5BEE6-68FD-4DBA-A4A4-859F5F82F0E6}" srcOrd="0" destOrd="0" presId="urn:microsoft.com/office/officeart/2005/8/layout/hierarchy2"/>
    <dgm:cxn modelId="{29ACEE95-E9FD-46D4-8777-1C58861478A6}" type="presParOf" srcId="{AA808E0E-E503-45BD-B18E-F8F70B87AEE0}" destId="{10CF011B-C435-4F65-BACE-3CBBA7667702}" srcOrd="1" destOrd="0" presId="urn:microsoft.com/office/officeart/2005/8/layout/hierarchy2"/>
    <dgm:cxn modelId="{61491528-C3FE-4A53-952A-5A3FAD9A134A}" type="presParOf" srcId="{10CF011B-C435-4F65-BACE-3CBBA7667702}" destId="{CE0BCE53-86D3-43BE-BB63-813F22D62457}" srcOrd="0" destOrd="0" presId="urn:microsoft.com/office/officeart/2005/8/layout/hierarchy2"/>
    <dgm:cxn modelId="{1D051158-4712-4801-92D8-47BB876BE778}" type="presParOf" srcId="{CE0BCE53-86D3-43BE-BB63-813F22D62457}" destId="{2777CBCD-9881-4CE5-91E8-085D8E5978A1}" srcOrd="0" destOrd="0" presId="urn:microsoft.com/office/officeart/2005/8/layout/hierarchy2"/>
    <dgm:cxn modelId="{E966FE1A-C6D2-46EF-80B3-00A0581D2F65}" type="presParOf" srcId="{10CF011B-C435-4F65-BACE-3CBBA7667702}" destId="{B8A480F7-3B6B-4A0A-85D0-13A7B8D3FDA9}" srcOrd="1" destOrd="0" presId="urn:microsoft.com/office/officeart/2005/8/layout/hierarchy2"/>
    <dgm:cxn modelId="{9CDE43C0-9CB0-456B-A91E-86D7E588186E}" type="presParOf" srcId="{B8A480F7-3B6B-4A0A-85D0-13A7B8D3FDA9}" destId="{82A088B1-B0AE-477C-8246-076C0F6E90DD}" srcOrd="0" destOrd="0" presId="urn:microsoft.com/office/officeart/2005/8/layout/hierarchy2"/>
    <dgm:cxn modelId="{46D9D6C7-C7E6-40E0-9AAB-F1FC06B3F594}" type="presParOf" srcId="{B8A480F7-3B6B-4A0A-85D0-13A7B8D3FDA9}" destId="{D05518CD-FFED-4B5F-9577-AD688503A0AC}" srcOrd="1" destOrd="0" presId="urn:microsoft.com/office/officeart/2005/8/layout/hierarchy2"/>
    <dgm:cxn modelId="{3E246CF7-3ABE-4386-ADD7-D797C48468A3}" type="presParOf" srcId="{10CF011B-C435-4F65-BACE-3CBBA7667702}" destId="{53B815A2-21C6-48FC-862F-3C445357C616}" srcOrd="2" destOrd="0" presId="urn:microsoft.com/office/officeart/2005/8/layout/hierarchy2"/>
    <dgm:cxn modelId="{1A956BB9-8E58-4C22-B9F2-395449306446}" type="presParOf" srcId="{53B815A2-21C6-48FC-862F-3C445357C616}" destId="{AA540110-2BAC-4AD7-B535-2CF8BA10AA15}" srcOrd="0" destOrd="0" presId="urn:microsoft.com/office/officeart/2005/8/layout/hierarchy2"/>
    <dgm:cxn modelId="{9E790E71-B3CD-498A-8C6C-65C8BEE83B7F}" type="presParOf" srcId="{10CF011B-C435-4F65-BACE-3CBBA7667702}" destId="{EEAB48A2-DCCE-4F06-98C6-23D36448FDF6}" srcOrd="3" destOrd="0" presId="urn:microsoft.com/office/officeart/2005/8/layout/hierarchy2"/>
    <dgm:cxn modelId="{A14E36A7-D6F6-4C20-9779-76D672C91B1C}" type="presParOf" srcId="{EEAB48A2-DCCE-4F06-98C6-23D36448FDF6}" destId="{077676F3-C48F-45E8-9879-9BACA1D5395D}" srcOrd="0" destOrd="0" presId="urn:microsoft.com/office/officeart/2005/8/layout/hierarchy2"/>
    <dgm:cxn modelId="{51F2D93D-7D0C-4DB1-8386-B215E1B51EE6}" type="presParOf" srcId="{EEAB48A2-DCCE-4F06-98C6-23D36448FDF6}" destId="{99C7416B-5FA7-492B-8FFA-F645DDEC047B}" srcOrd="1" destOrd="0" presId="urn:microsoft.com/office/officeart/2005/8/layout/hierarchy2"/>
    <dgm:cxn modelId="{EB190D30-BC3D-427B-94C0-9E908A12CD89}" type="presParOf" srcId="{10CF011B-C435-4F65-BACE-3CBBA7667702}" destId="{79CB793D-92C4-45D9-8DAA-472151507B49}" srcOrd="4" destOrd="0" presId="urn:microsoft.com/office/officeart/2005/8/layout/hierarchy2"/>
    <dgm:cxn modelId="{194B6982-47B4-438B-8F77-6119241889EA}" type="presParOf" srcId="{79CB793D-92C4-45D9-8DAA-472151507B49}" destId="{C1C5FA3B-3A89-42AE-AD01-33F96E686B3D}" srcOrd="0" destOrd="0" presId="urn:microsoft.com/office/officeart/2005/8/layout/hierarchy2"/>
    <dgm:cxn modelId="{D4A6BAE4-7B98-4751-8E7A-BCD63E8E2722}" type="presParOf" srcId="{10CF011B-C435-4F65-BACE-3CBBA7667702}" destId="{058DAE1A-B36C-4F61-8370-0DE807B36A9D}" srcOrd="5" destOrd="0" presId="urn:microsoft.com/office/officeart/2005/8/layout/hierarchy2"/>
    <dgm:cxn modelId="{5557473A-C61A-4858-977F-4A9B52C8FFF6}" type="presParOf" srcId="{058DAE1A-B36C-4F61-8370-0DE807B36A9D}" destId="{67CD02B6-3D92-4F02-B4A8-73B3F90F5D5C}" srcOrd="0" destOrd="0" presId="urn:microsoft.com/office/officeart/2005/8/layout/hierarchy2"/>
    <dgm:cxn modelId="{048DCED7-920F-44E2-8FA4-446CCC9F0619}" type="presParOf" srcId="{058DAE1A-B36C-4F61-8370-0DE807B36A9D}" destId="{3668013F-B8FF-49F0-9D29-06E9E0003E73}" srcOrd="1" destOrd="0" presId="urn:microsoft.com/office/officeart/2005/8/layout/hierarchy2"/>
    <dgm:cxn modelId="{7F643F3E-1E2F-4DDA-B4E3-83A4CE796ACE}" type="presParOf" srcId="{D3D2BB72-0580-44E4-A820-5E8E4B2107F0}" destId="{EACE9866-D789-4B35-A2D7-E641C94524C0}" srcOrd="2" destOrd="0" presId="urn:microsoft.com/office/officeart/2005/8/layout/hierarchy2"/>
    <dgm:cxn modelId="{DB96BC7C-204B-4FA1-9A89-7AD3B627E1E6}" type="presParOf" srcId="{EACE9866-D789-4B35-A2D7-E641C94524C0}" destId="{B7B7E91E-5365-4050-BBD6-72C1FC764BF3}" srcOrd="0" destOrd="0" presId="urn:microsoft.com/office/officeart/2005/8/layout/hierarchy2"/>
    <dgm:cxn modelId="{EC68FAE7-D930-4EC3-B518-F26129788C3A}" type="presParOf" srcId="{D3D2BB72-0580-44E4-A820-5E8E4B2107F0}" destId="{A2FA3055-E728-4B1B-8ADB-5041DF29261E}" srcOrd="3" destOrd="0" presId="urn:microsoft.com/office/officeart/2005/8/layout/hierarchy2"/>
    <dgm:cxn modelId="{3BA98C1E-8947-4C55-81BD-4E8784D7B608}" type="presParOf" srcId="{A2FA3055-E728-4B1B-8ADB-5041DF29261E}" destId="{7ECFB0F5-A085-4AD0-AFA7-A2CF36E3F774}" srcOrd="0" destOrd="0" presId="urn:microsoft.com/office/officeart/2005/8/layout/hierarchy2"/>
    <dgm:cxn modelId="{0EFBDD59-5458-4492-987A-E48EF6198934}" type="presParOf" srcId="{A2FA3055-E728-4B1B-8ADB-5041DF29261E}" destId="{5E146D57-1E30-44AA-B33C-7E8E363DC01A}" srcOrd="1" destOrd="0" presId="urn:microsoft.com/office/officeart/2005/8/layout/hierarchy2"/>
    <dgm:cxn modelId="{D50C2BF3-32D8-41D9-9F25-B025378855F2}" type="presParOf" srcId="{5E146D57-1E30-44AA-B33C-7E8E363DC01A}" destId="{D1FE31FE-CB8C-4F88-9AB7-2450CEBC021C}" srcOrd="0" destOrd="0" presId="urn:microsoft.com/office/officeart/2005/8/layout/hierarchy2"/>
    <dgm:cxn modelId="{AC3A35C8-8502-4D40-960F-00968E7CD55A}" type="presParOf" srcId="{D1FE31FE-CB8C-4F88-9AB7-2450CEBC021C}" destId="{287966BD-223E-4362-BD65-B552E40107FE}" srcOrd="0" destOrd="0" presId="urn:microsoft.com/office/officeart/2005/8/layout/hierarchy2"/>
    <dgm:cxn modelId="{B20F89CB-7CA9-4255-AF34-6AFDA8F71291}" type="presParOf" srcId="{5E146D57-1E30-44AA-B33C-7E8E363DC01A}" destId="{6E1861CB-3335-41DD-B6C6-CB9345B00708}" srcOrd="1" destOrd="0" presId="urn:microsoft.com/office/officeart/2005/8/layout/hierarchy2"/>
    <dgm:cxn modelId="{F4C1E500-A668-4D7E-9B79-8DA5C151440E}" type="presParOf" srcId="{6E1861CB-3335-41DD-B6C6-CB9345B00708}" destId="{D3463804-9833-4DC7-A12B-B8AC235B2C8A}" srcOrd="0" destOrd="0" presId="urn:microsoft.com/office/officeart/2005/8/layout/hierarchy2"/>
    <dgm:cxn modelId="{27D0F1C5-9E0A-40B7-9D79-D68A06FD0AB0}" type="presParOf" srcId="{6E1861CB-3335-41DD-B6C6-CB9345B00708}" destId="{B491CABE-F3DD-49A7-9A6D-53E1B569E20C}" srcOrd="1" destOrd="0" presId="urn:microsoft.com/office/officeart/2005/8/layout/hierarchy2"/>
    <dgm:cxn modelId="{3CB0E46C-4C5C-4392-A6DF-CAFCC53B364D}" type="presParOf" srcId="{5E146D57-1E30-44AA-B33C-7E8E363DC01A}" destId="{771FBBA5-E90A-42F8-8306-7014E46C52E8}" srcOrd="2" destOrd="0" presId="urn:microsoft.com/office/officeart/2005/8/layout/hierarchy2"/>
    <dgm:cxn modelId="{6D3E4A05-3B45-4BBB-8DBF-5EC04039AD2A}" type="presParOf" srcId="{771FBBA5-E90A-42F8-8306-7014E46C52E8}" destId="{56B6AE0A-516C-44D2-905F-2B237E8136B6}" srcOrd="0" destOrd="0" presId="urn:microsoft.com/office/officeart/2005/8/layout/hierarchy2"/>
    <dgm:cxn modelId="{28B90FFF-8230-49B7-BC0E-1BF362C36D1C}" type="presParOf" srcId="{5E146D57-1E30-44AA-B33C-7E8E363DC01A}" destId="{876394E7-09BF-48F5-83B0-CE3F60FDC559}" srcOrd="3" destOrd="0" presId="urn:microsoft.com/office/officeart/2005/8/layout/hierarchy2"/>
    <dgm:cxn modelId="{B283C3C9-8A15-4B2A-B8ED-8C7C825C51DF}" type="presParOf" srcId="{876394E7-09BF-48F5-83B0-CE3F60FDC559}" destId="{11AB40B2-7CB7-45C2-9827-CF90D0AC6D7A}" srcOrd="0" destOrd="0" presId="urn:microsoft.com/office/officeart/2005/8/layout/hierarchy2"/>
    <dgm:cxn modelId="{06169AD1-B3B3-4FC3-90BA-35DE90330A52}" type="presParOf" srcId="{876394E7-09BF-48F5-83B0-CE3F60FDC559}" destId="{F6190CF6-8B10-493A-BB14-6C0144E1C9DF}" srcOrd="1" destOrd="0" presId="urn:microsoft.com/office/officeart/2005/8/layout/hierarchy2"/>
    <dgm:cxn modelId="{69BC453A-E8B1-4BB1-B1CC-8AF8CD3C1FA0}" type="presParOf" srcId="{5E146D57-1E30-44AA-B33C-7E8E363DC01A}" destId="{FC9CB6A3-0A4B-4D71-9F25-3B3907FE4244}" srcOrd="4" destOrd="0" presId="urn:microsoft.com/office/officeart/2005/8/layout/hierarchy2"/>
    <dgm:cxn modelId="{B2A667DC-F462-47F0-AB41-000367EF07B5}" type="presParOf" srcId="{FC9CB6A3-0A4B-4D71-9F25-3B3907FE4244}" destId="{78210A09-CE61-4D65-A217-D8634ACCAB94}" srcOrd="0" destOrd="0" presId="urn:microsoft.com/office/officeart/2005/8/layout/hierarchy2"/>
    <dgm:cxn modelId="{33A7ADC4-4753-4BC5-82CF-EEAAD4BB936B}" type="presParOf" srcId="{5E146D57-1E30-44AA-B33C-7E8E363DC01A}" destId="{8E9559A1-1185-4360-AF34-53084B39C252}" srcOrd="5" destOrd="0" presId="urn:microsoft.com/office/officeart/2005/8/layout/hierarchy2"/>
    <dgm:cxn modelId="{4EE6310C-0226-4619-82DF-F45465F7E1A7}" type="presParOf" srcId="{8E9559A1-1185-4360-AF34-53084B39C252}" destId="{45E02E2B-DC0E-4DF5-B5B7-2B8BAED515D7}" srcOrd="0" destOrd="0" presId="urn:microsoft.com/office/officeart/2005/8/layout/hierarchy2"/>
    <dgm:cxn modelId="{FB53200F-266A-4247-BD3B-CF85830CD8CD}" type="presParOf" srcId="{8E9559A1-1185-4360-AF34-53084B39C252}" destId="{4BAB675D-68E9-4B98-A16C-4790E6C72560}"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BF3077-CD27-4039-954A-1946A7DB4A02}" type="doc">
      <dgm:prSet loTypeId="urn:microsoft.com/office/officeart/2005/8/layout/vProcess5" loCatId="process" qsTypeId="urn:microsoft.com/office/officeart/2005/8/quickstyle/simple1" qsCatId="simple" csTypeId="urn:microsoft.com/office/officeart/2005/8/colors/colorful3" csCatId="colorful" phldr="1"/>
      <dgm:spPr/>
      <dgm:t>
        <a:bodyPr/>
        <a:lstStyle/>
        <a:p>
          <a:pPr rtl="1"/>
          <a:endParaRPr lang="ar-SA"/>
        </a:p>
      </dgm:t>
    </dgm:pt>
    <dgm:pt modelId="{5452181B-349D-492F-9841-C6F1E555D882}">
      <dgm:prSet custT="1"/>
      <dgm:spPr/>
      <dgm:t>
        <a:bodyPr/>
        <a:lstStyle/>
        <a:p>
          <a:pPr rtl="0"/>
          <a:r>
            <a:rPr lang="en-US" sz="2400" b="1" dirty="0">
              <a:solidFill>
                <a:schemeClr val="tx1"/>
              </a:solidFill>
              <a:latin typeface="Times New Roman" pitchFamily="18" charset="0"/>
              <a:cs typeface="Times New Roman" pitchFamily="18" charset="0"/>
            </a:rPr>
            <a:t># of enterprises and employed persons</a:t>
          </a:r>
        </a:p>
      </dgm:t>
    </dgm:pt>
    <dgm:pt modelId="{E0F60F5E-E1B1-4098-AFDE-C90462603F20}" type="parTrans" cxnId="{9C6EA656-B39A-4C7A-A4DD-C529E7B13A8D}">
      <dgm:prSet/>
      <dgm:spPr/>
      <dgm:t>
        <a:bodyPr/>
        <a:lstStyle/>
        <a:p>
          <a:pPr rtl="1"/>
          <a:endParaRPr lang="ar-SA" sz="2400" b="1">
            <a:solidFill>
              <a:schemeClr val="tx1"/>
            </a:solidFill>
            <a:latin typeface="Times New Roman" pitchFamily="18" charset="0"/>
            <a:cs typeface="Times New Roman" pitchFamily="18" charset="0"/>
          </a:endParaRPr>
        </a:p>
      </dgm:t>
    </dgm:pt>
    <dgm:pt modelId="{5DD5F0C6-9A08-4D35-BDDD-D2418FDB66D6}" type="sibTrans" cxnId="{9C6EA656-B39A-4C7A-A4DD-C529E7B13A8D}">
      <dgm:prSet custT="1"/>
      <dgm:spPr/>
      <dgm:t>
        <a:bodyPr/>
        <a:lstStyle/>
        <a:p>
          <a:pPr rtl="1"/>
          <a:endParaRPr lang="ar-SA" sz="2400" b="1">
            <a:solidFill>
              <a:schemeClr val="tx1"/>
            </a:solidFill>
            <a:latin typeface="Times New Roman" pitchFamily="18" charset="0"/>
            <a:cs typeface="Times New Roman" pitchFamily="18" charset="0"/>
          </a:endParaRPr>
        </a:p>
      </dgm:t>
    </dgm:pt>
    <dgm:pt modelId="{14446A49-D5CE-46DA-96CB-4CD1AC577BAF}">
      <dgm:prSet custT="1"/>
      <dgm:spPr/>
      <dgm:t>
        <a:bodyPr/>
        <a:lstStyle/>
        <a:p>
          <a:pPr rtl="1"/>
          <a:r>
            <a:rPr lang="en-US" sz="2400" b="1" dirty="0">
              <a:solidFill>
                <a:schemeClr val="tx1"/>
              </a:solidFill>
              <a:latin typeface="Times New Roman" pitchFamily="18" charset="0"/>
              <a:cs typeface="Times New Roman" pitchFamily="18" charset="0"/>
            </a:rPr>
            <a:t>Fixed Assets in financial Intermediation enterprises</a:t>
          </a:r>
          <a:endParaRPr lang="ar-SA" sz="2400" b="1" dirty="0">
            <a:solidFill>
              <a:schemeClr val="tx1"/>
            </a:solidFill>
            <a:latin typeface="Times New Roman" pitchFamily="18" charset="0"/>
            <a:cs typeface="Times New Roman" pitchFamily="18" charset="0"/>
          </a:endParaRPr>
        </a:p>
      </dgm:t>
    </dgm:pt>
    <dgm:pt modelId="{3EB52CD3-0FE5-45A4-96B2-A71DDBBC331F}" type="parTrans" cxnId="{4B36CC8C-2D56-4F68-B2C3-48A92510A370}">
      <dgm:prSet/>
      <dgm:spPr/>
      <dgm:t>
        <a:bodyPr/>
        <a:lstStyle/>
        <a:p>
          <a:pPr rtl="1"/>
          <a:endParaRPr lang="ar-SA" sz="2400" b="1">
            <a:solidFill>
              <a:schemeClr val="tx1"/>
            </a:solidFill>
            <a:latin typeface="Times New Roman" pitchFamily="18" charset="0"/>
            <a:cs typeface="Times New Roman" pitchFamily="18" charset="0"/>
          </a:endParaRPr>
        </a:p>
      </dgm:t>
    </dgm:pt>
    <dgm:pt modelId="{A7E51495-2DCB-4B94-BF6B-37A6AAA69CB2}" type="sibTrans" cxnId="{4B36CC8C-2D56-4F68-B2C3-48A92510A370}">
      <dgm:prSet custT="1"/>
      <dgm:spPr/>
      <dgm:t>
        <a:bodyPr/>
        <a:lstStyle/>
        <a:p>
          <a:pPr rtl="1"/>
          <a:endParaRPr lang="ar-SA" sz="2400" b="1">
            <a:solidFill>
              <a:schemeClr val="tx1"/>
            </a:solidFill>
            <a:latin typeface="Times New Roman" pitchFamily="18" charset="0"/>
            <a:cs typeface="Times New Roman" pitchFamily="18" charset="0"/>
          </a:endParaRPr>
        </a:p>
      </dgm:t>
    </dgm:pt>
    <dgm:pt modelId="{3D0B1312-5CF1-466D-9F18-06E343FC0535}">
      <dgm:prSet custT="1"/>
      <dgm:spPr/>
      <dgm:t>
        <a:bodyPr/>
        <a:lstStyle/>
        <a:p>
          <a:pPr rtl="1"/>
          <a:r>
            <a:rPr lang="en-US" sz="2400" b="1" dirty="0">
              <a:solidFill>
                <a:schemeClr val="tx1"/>
              </a:solidFill>
              <a:latin typeface="Times New Roman" pitchFamily="18" charset="0"/>
              <a:cs typeface="Times New Roman" pitchFamily="18" charset="0"/>
            </a:rPr>
            <a:t>Output for Principal and secondary activities for financial enterprises</a:t>
          </a:r>
          <a:endParaRPr lang="ar-SA" sz="2400" b="1" dirty="0">
            <a:solidFill>
              <a:schemeClr val="tx1"/>
            </a:solidFill>
            <a:latin typeface="Times New Roman" pitchFamily="18" charset="0"/>
            <a:cs typeface="Times New Roman" pitchFamily="18" charset="0"/>
          </a:endParaRPr>
        </a:p>
      </dgm:t>
    </dgm:pt>
    <dgm:pt modelId="{5222E20C-D2DE-4038-87AB-E29EF992B3B5}" type="parTrans" cxnId="{360AD74B-8ADD-42AC-9026-E20291AB82F8}">
      <dgm:prSet/>
      <dgm:spPr/>
      <dgm:t>
        <a:bodyPr/>
        <a:lstStyle/>
        <a:p>
          <a:pPr rtl="1"/>
          <a:endParaRPr lang="ar-SA" sz="2400" b="1">
            <a:solidFill>
              <a:schemeClr val="tx1"/>
            </a:solidFill>
            <a:latin typeface="Times New Roman" pitchFamily="18" charset="0"/>
            <a:cs typeface="Times New Roman" pitchFamily="18" charset="0"/>
          </a:endParaRPr>
        </a:p>
      </dgm:t>
    </dgm:pt>
    <dgm:pt modelId="{B20FC437-60EE-406B-80BD-CDCF8EAAC240}" type="sibTrans" cxnId="{360AD74B-8ADD-42AC-9026-E20291AB82F8}">
      <dgm:prSet custT="1"/>
      <dgm:spPr/>
      <dgm:t>
        <a:bodyPr/>
        <a:lstStyle/>
        <a:p>
          <a:pPr rtl="1"/>
          <a:endParaRPr lang="ar-SA" sz="2400" b="1">
            <a:solidFill>
              <a:schemeClr val="tx1"/>
            </a:solidFill>
            <a:latin typeface="Times New Roman" pitchFamily="18" charset="0"/>
            <a:cs typeface="Times New Roman" pitchFamily="18" charset="0"/>
          </a:endParaRPr>
        </a:p>
      </dgm:t>
    </dgm:pt>
    <dgm:pt modelId="{7180487D-CEAD-4E12-9D77-045CF0AA6A34}">
      <dgm:prSet custT="1"/>
      <dgm:spPr/>
      <dgm:t>
        <a:bodyPr/>
        <a:lstStyle/>
        <a:p>
          <a:pPr rtl="1"/>
          <a:r>
            <a:rPr lang="en-US" sz="2400" b="1" dirty="0">
              <a:solidFill>
                <a:schemeClr val="tx1"/>
              </a:solidFill>
              <a:latin typeface="Times New Roman" pitchFamily="18" charset="0"/>
              <a:cs typeface="Times New Roman" pitchFamily="18" charset="0"/>
            </a:rPr>
            <a:t> Production Inputs and Investments in financial and real assets</a:t>
          </a:r>
          <a:endParaRPr lang="ar-SA" sz="2400" b="1" dirty="0">
            <a:solidFill>
              <a:schemeClr val="tx1"/>
            </a:solidFill>
            <a:latin typeface="Times New Roman" pitchFamily="18" charset="0"/>
            <a:cs typeface="Times New Roman" pitchFamily="18" charset="0"/>
          </a:endParaRPr>
        </a:p>
      </dgm:t>
    </dgm:pt>
    <dgm:pt modelId="{1E861AAD-0E06-40F7-B91C-6765E70EAA28}" type="parTrans" cxnId="{F74241E9-32A9-412B-9D31-4B67A52F892F}">
      <dgm:prSet/>
      <dgm:spPr/>
      <dgm:t>
        <a:bodyPr/>
        <a:lstStyle/>
        <a:p>
          <a:pPr rtl="1"/>
          <a:endParaRPr lang="ar-SA" sz="2400" b="1">
            <a:solidFill>
              <a:schemeClr val="tx1"/>
            </a:solidFill>
            <a:latin typeface="Times New Roman" pitchFamily="18" charset="0"/>
            <a:cs typeface="Times New Roman" pitchFamily="18" charset="0"/>
          </a:endParaRPr>
        </a:p>
      </dgm:t>
    </dgm:pt>
    <dgm:pt modelId="{DAAE1B7B-2A41-410D-A62B-AAEDA0CD510C}" type="sibTrans" cxnId="{F74241E9-32A9-412B-9D31-4B67A52F892F}">
      <dgm:prSet/>
      <dgm:spPr/>
      <dgm:t>
        <a:bodyPr/>
        <a:lstStyle/>
        <a:p>
          <a:pPr rtl="1"/>
          <a:endParaRPr lang="ar-SA" sz="2400" b="1">
            <a:solidFill>
              <a:schemeClr val="tx1"/>
            </a:solidFill>
            <a:latin typeface="Times New Roman" pitchFamily="18" charset="0"/>
            <a:cs typeface="Times New Roman" pitchFamily="18" charset="0"/>
          </a:endParaRPr>
        </a:p>
      </dgm:t>
    </dgm:pt>
    <dgm:pt modelId="{502AC7AA-3635-4904-AE21-C3DDD6D558A8}">
      <dgm:prSet/>
      <dgm:spPr/>
      <dgm:t>
        <a:bodyPr/>
        <a:lstStyle/>
        <a:p>
          <a:pPr rtl="1"/>
          <a:endParaRPr lang="ar-SA" sz="2400" b="1">
            <a:solidFill>
              <a:schemeClr val="tx1"/>
            </a:solidFill>
            <a:latin typeface="Times New Roman" pitchFamily="18" charset="0"/>
            <a:cs typeface="Times New Roman" pitchFamily="18" charset="0"/>
          </a:endParaRPr>
        </a:p>
      </dgm:t>
    </dgm:pt>
    <dgm:pt modelId="{D6F2E8C7-53DA-48FB-8A3D-DCC0EE90EA92}" type="parTrans" cxnId="{A5EFDD4E-FE16-46ED-A99A-287DEAA12BE7}">
      <dgm:prSet/>
      <dgm:spPr/>
      <dgm:t>
        <a:bodyPr/>
        <a:lstStyle/>
        <a:p>
          <a:pPr rtl="1"/>
          <a:endParaRPr lang="ar-SA" sz="2400" b="1">
            <a:solidFill>
              <a:schemeClr val="tx1"/>
            </a:solidFill>
            <a:latin typeface="Times New Roman" pitchFamily="18" charset="0"/>
            <a:cs typeface="Times New Roman" pitchFamily="18" charset="0"/>
          </a:endParaRPr>
        </a:p>
      </dgm:t>
    </dgm:pt>
    <dgm:pt modelId="{860AB748-1414-401A-A8CA-015E001A0BE2}" type="sibTrans" cxnId="{A5EFDD4E-FE16-46ED-A99A-287DEAA12BE7}">
      <dgm:prSet/>
      <dgm:spPr/>
      <dgm:t>
        <a:bodyPr/>
        <a:lstStyle/>
        <a:p>
          <a:pPr rtl="1"/>
          <a:endParaRPr lang="ar-SA" sz="2400" b="1">
            <a:solidFill>
              <a:schemeClr val="tx1"/>
            </a:solidFill>
            <a:latin typeface="Times New Roman" pitchFamily="18" charset="0"/>
            <a:cs typeface="Times New Roman" pitchFamily="18" charset="0"/>
          </a:endParaRPr>
        </a:p>
      </dgm:t>
    </dgm:pt>
    <dgm:pt modelId="{3860B8BE-ACCC-4577-A159-4767C22FD219}">
      <dgm:prSet custT="1"/>
      <dgm:spPr/>
      <dgm:t>
        <a:bodyPr/>
        <a:lstStyle/>
        <a:p>
          <a:pPr rtl="0"/>
          <a:r>
            <a:rPr lang="en-US" sz="2400" b="1" dirty="0">
              <a:solidFill>
                <a:schemeClr val="tx1"/>
              </a:solidFill>
              <a:latin typeface="Times New Roman" pitchFamily="18" charset="0"/>
              <a:cs typeface="Times New Roman" pitchFamily="18" charset="0"/>
            </a:rPr>
            <a:t>Compensation of employees</a:t>
          </a:r>
          <a:endParaRPr lang="ar-SA" sz="2400" b="1" dirty="0">
            <a:solidFill>
              <a:schemeClr val="tx1"/>
            </a:solidFill>
            <a:latin typeface="Times New Roman" pitchFamily="18" charset="0"/>
            <a:cs typeface="Times New Roman" pitchFamily="18" charset="0"/>
          </a:endParaRPr>
        </a:p>
      </dgm:t>
    </dgm:pt>
    <dgm:pt modelId="{08ED283E-4A98-4C5D-83BE-5D2F27CFC29C}" type="parTrans" cxnId="{A3CCEE95-2DE0-458E-9B09-77EE0BB4AC9D}">
      <dgm:prSet/>
      <dgm:spPr/>
      <dgm:t>
        <a:bodyPr/>
        <a:lstStyle/>
        <a:p>
          <a:pPr rtl="1"/>
          <a:endParaRPr lang="ar-SA" sz="2400" b="1">
            <a:solidFill>
              <a:schemeClr val="tx1"/>
            </a:solidFill>
            <a:latin typeface="Times New Roman" pitchFamily="18" charset="0"/>
            <a:cs typeface="Times New Roman" pitchFamily="18" charset="0"/>
          </a:endParaRPr>
        </a:p>
      </dgm:t>
    </dgm:pt>
    <dgm:pt modelId="{B2486FFD-BA2E-432A-9096-57DA09679170}" type="sibTrans" cxnId="{A3CCEE95-2DE0-458E-9B09-77EE0BB4AC9D}">
      <dgm:prSet custT="1"/>
      <dgm:spPr/>
      <dgm:t>
        <a:bodyPr/>
        <a:lstStyle/>
        <a:p>
          <a:pPr rtl="1"/>
          <a:endParaRPr lang="ar-SA" sz="2400" b="1">
            <a:solidFill>
              <a:schemeClr val="tx1"/>
            </a:solidFill>
            <a:latin typeface="Times New Roman" pitchFamily="18" charset="0"/>
            <a:cs typeface="Times New Roman" pitchFamily="18" charset="0"/>
          </a:endParaRPr>
        </a:p>
      </dgm:t>
    </dgm:pt>
    <dgm:pt modelId="{B448491E-F485-43D4-8D0A-B32E5CEB8470}">
      <dgm:prSet/>
      <dgm:spPr/>
      <dgm:t>
        <a:bodyPr/>
        <a:lstStyle/>
        <a:p>
          <a:pPr rtl="1"/>
          <a:endParaRPr lang="ar-SA" sz="2400" b="1" dirty="0">
            <a:solidFill>
              <a:schemeClr val="tx1"/>
            </a:solidFill>
            <a:latin typeface="Times New Roman" pitchFamily="18" charset="0"/>
            <a:cs typeface="Times New Roman" pitchFamily="18" charset="0"/>
          </a:endParaRPr>
        </a:p>
      </dgm:t>
    </dgm:pt>
    <dgm:pt modelId="{81FAC012-D95B-47E9-AF15-F46ABAB8D125}" type="parTrans" cxnId="{DB8F5081-567F-4B39-879F-24AEDF161A66}">
      <dgm:prSet/>
      <dgm:spPr/>
      <dgm:t>
        <a:bodyPr/>
        <a:lstStyle/>
        <a:p>
          <a:pPr rtl="1"/>
          <a:endParaRPr lang="ar-SA" sz="2400" b="1">
            <a:solidFill>
              <a:schemeClr val="tx1"/>
            </a:solidFill>
            <a:latin typeface="Times New Roman" pitchFamily="18" charset="0"/>
            <a:cs typeface="Times New Roman" pitchFamily="18" charset="0"/>
          </a:endParaRPr>
        </a:p>
      </dgm:t>
    </dgm:pt>
    <dgm:pt modelId="{AE0DCDA2-C709-4290-B25E-EAD21C0A4A04}" type="sibTrans" cxnId="{DB8F5081-567F-4B39-879F-24AEDF161A66}">
      <dgm:prSet/>
      <dgm:spPr/>
      <dgm:t>
        <a:bodyPr/>
        <a:lstStyle/>
        <a:p>
          <a:pPr rtl="1"/>
          <a:endParaRPr lang="ar-SA" sz="2400" b="1">
            <a:solidFill>
              <a:schemeClr val="tx1"/>
            </a:solidFill>
            <a:latin typeface="Times New Roman" pitchFamily="18" charset="0"/>
            <a:cs typeface="Times New Roman" pitchFamily="18" charset="0"/>
          </a:endParaRPr>
        </a:p>
      </dgm:t>
    </dgm:pt>
    <dgm:pt modelId="{530BC2CD-9E9C-4B33-A32B-D515C6FB9CA5}" type="pres">
      <dgm:prSet presAssocID="{0BBF3077-CD27-4039-954A-1946A7DB4A02}" presName="outerComposite" presStyleCnt="0">
        <dgm:presLayoutVars>
          <dgm:chMax val="5"/>
          <dgm:dir/>
          <dgm:resizeHandles val="exact"/>
        </dgm:presLayoutVars>
      </dgm:prSet>
      <dgm:spPr/>
    </dgm:pt>
    <dgm:pt modelId="{82E98CF8-20B5-4C23-9E09-C1C509526B24}" type="pres">
      <dgm:prSet presAssocID="{0BBF3077-CD27-4039-954A-1946A7DB4A02}" presName="dummyMaxCanvas" presStyleCnt="0">
        <dgm:presLayoutVars/>
      </dgm:prSet>
      <dgm:spPr/>
    </dgm:pt>
    <dgm:pt modelId="{C7FB81A9-7177-4FBC-9207-747824A6C44E}" type="pres">
      <dgm:prSet presAssocID="{0BBF3077-CD27-4039-954A-1946A7DB4A02}" presName="FiveNodes_1" presStyleLbl="node1" presStyleIdx="0" presStyleCnt="5">
        <dgm:presLayoutVars>
          <dgm:bulletEnabled val="1"/>
        </dgm:presLayoutVars>
      </dgm:prSet>
      <dgm:spPr/>
    </dgm:pt>
    <dgm:pt modelId="{ABED51CB-50B3-49E3-999A-B3FF2678E597}" type="pres">
      <dgm:prSet presAssocID="{0BBF3077-CD27-4039-954A-1946A7DB4A02}" presName="FiveNodes_2" presStyleLbl="node1" presStyleIdx="1" presStyleCnt="5">
        <dgm:presLayoutVars>
          <dgm:bulletEnabled val="1"/>
        </dgm:presLayoutVars>
      </dgm:prSet>
      <dgm:spPr/>
    </dgm:pt>
    <dgm:pt modelId="{415D8C56-1E27-4D88-88E5-0A3BA83FDBA9}" type="pres">
      <dgm:prSet presAssocID="{0BBF3077-CD27-4039-954A-1946A7DB4A02}" presName="FiveNodes_3" presStyleLbl="node1" presStyleIdx="2" presStyleCnt="5">
        <dgm:presLayoutVars>
          <dgm:bulletEnabled val="1"/>
        </dgm:presLayoutVars>
      </dgm:prSet>
      <dgm:spPr/>
    </dgm:pt>
    <dgm:pt modelId="{7CFB164E-D9B5-4025-968B-73C01F160044}" type="pres">
      <dgm:prSet presAssocID="{0BBF3077-CD27-4039-954A-1946A7DB4A02}" presName="FiveNodes_4" presStyleLbl="node1" presStyleIdx="3" presStyleCnt="5">
        <dgm:presLayoutVars>
          <dgm:bulletEnabled val="1"/>
        </dgm:presLayoutVars>
      </dgm:prSet>
      <dgm:spPr/>
    </dgm:pt>
    <dgm:pt modelId="{B9871ECB-EADC-4F2C-86F5-6DF275C4D8F0}" type="pres">
      <dgm:prSet presAssocID="{0BBF3077-CD27-4039-954A-1946A7DB4A02}" presName="FiveNodes_5" presStyleLbl="node1" presStyleIdx="4" presStyleCnt="5">
        <dgm:presLayoutVars>
          <dgm:bulletEnabled val="1"/>
        </dgm:presLayoutVars>
      </dgm:prSet>
      <dgm:spPr/>
    </dgm:pt>
    <dgm:pt modelId="{BAB731F8-96FD-4FAF-B949-5470EBED8454}" type="pres">
      <dgm:prSet presAssocID="{0BBF3077-CD27-4039-954A-1946A7DB4A02}" presName="FiveConn_1-2" presStyleLbl="fgAccFollowNode1" presStyleIdx="0" presStyleCnt="4">
        <dgm:presLayoutVars>
          <dgm:bulletEnabled val="1"/>
        </dgm:presLayoutVars>
      </dgm:prSet>
      <dgm:spPr/>
    </dgm:pt>
    <dgm:pt modelId="{33E11C62-347E-4D4E-8FAA-6D8D7AC93021}" type="pres">
      <dgm:prSet presAssocID="{0BBF3077-CD27-4039-954A-1946A7DB4A02}" presName="FiveConn_2-3" presStyleLbl="fgAccFollowNode1" presStyleIdx="1" presStyleCnt="4">
        <dgm:presLayoutVars>
          <dgm:bulletEnabled val="1"/>
        </dgm:presLayoutVars>
      </dgm:prSet>
      <dgm:spPr/>
    </dgm:pt>
    <dgm:pt modelId="{8E4FC84E-17E1-458F-97AE-76812EAB4E0C}" type="pres">
      <dgm:prSet presAssocID="{0BBF3077-CD27-4039-954A-1946A7DB4A02}" presName="FiveConn_3-4" presStyleLbl="fgAccFollowNode1" presStyleIdx="2" presStyleCnt="4">
        <dgm:presLayoutVars>
          <dgm:bulletEnabled val="1"/>
        </dgm:presLayoutVars>
      </dgm:prSet>
      <dgm:spPr/>
    </dgm:pt>
    <dgm:pt modelId="{C3A8C5E3-60B2-4F89-BD86-7F0D77915AC2}" type="pres">
      <dgm:prSet presAssocID="{0BBF3077-CD27-4039-954A-1946A7DB4A02}" presName="FiveConn_4-5" presStyleLbl="fgAccFollowNode1" presStyleIdx="3" presStyleCnt="4">
        <dgm:presLayoutVars>
          <dgm:bulletEnabled val="1"/>
        </dgm:presLayoutVars>
      </dgm:prSet>
      <dgm:spPr/>
    </dgm:pt>
    <dgm:pt modelId="{BE48D024-5923-48C2-AF3C-445E1CB2E8CD}" type="pres">
      <dgm:prSet presAssocID="{0BBF3077-CD27-4039-954A-1946A7DB4A02}" presName="FiveNodes_1_text" presStyleLbl="node1" presStyleIdx="4" presStyleCnt="5">
        <dgm:presLayoutVars>
          <dgm:bulletEnabled val="1"/>
        </dgm:presLayoutVars>
      </dgm:prSet>
      <dgm:spPr/>
    </dgm:pt>
    <dgm:pt modelId="{F5E62A7E-0B2E-4ABB-A94A-50599B4A7060}" type="pres">
      <dgm:prSet presAssocID="{0BBF3077-CD27-4039-954A-1946A7DB4A02}" presName="FiveNodes_2_text" presStyleLbl="node1" presStyleIdx="4" presStyleCnt="5">
        <dgm:presLayoutVars>
          <dgm:bulletEnabled val="1"/>
        </dgm:presLayoutVars>
      </dgm:prSet>
      <dgm:spPr/>
    </dgm:pt>
    <dgm:pt modelId="{C5183E30-19AE-4627-82FC-A0A482569795}" type="pres">
      <dgm:prSet presAssocID="{0BBF3077-CD27-4039-954A-1946A7DB4A02}" presName="FiveNodes_3_text" presStyleLbl="node1" presStyleIdx="4" presStyleCnt="5">
        <dgm:presLayoutVars>
          <dgm:bulletEnabled val="1"/>
        </dgm:presLayoutVars>
      </dgm:prSet>
      <dgm:spPr/>
    </dgm:pt>
    <dgm:pt modelId="{EFBEDD40-D359-48BD-9128-4F121684A081}" type="pres">
      <dgm:prSet presAssocID="{0BBF3077-CD27-4039-954A-1946A7DB4A02}" presName="FiveNodes_4_text" presStyleLbl="node1" presStyleIdx="4" presStyleCnt="5">
        <dgm:presLayoutVars>
          <dgm:bulletEnabled val="1"/>
        </dgm:presLayoutVars>
      </dgm:prSet>
      <dgm:spPr/>
    </dgm:pt>
    <dgm:pt modelId="{296CAC0D-EEF9-4961-942E-C7FB9F65ADDF}" type="pres">
      <dgm:prSet presAssocID="{0BBF3077-CD27-4039-954A-1946A7DB4A02}" presName="FiveNodes_5_text" presStyleLbl="node1" presStyleIdx="4" presStyleCnt="5">
        <dgm:presLayoutVars>
          <dgm:bulletEnabled val="1"/>
        </dgm:presLayoutVars>
      </dgm:prSet>
      <dgm:spPr/>
    </dgm:pt>
  </dgm:ptLst>
  <dgm:cxnLst>
    <dgm:cxn modelId="{E32E7907-F30E-4A69-8FEB-75AB45634560}" type="presOf" srcId="{14446A49-D5CE-46DA-96CB-4CD1AC577BAF}" destId="{C5183E30-19AE-4627-82FC-A0A482569795}" srcOrd="1" destOrd="0" presId="urn:microsoft.com/office/officeart/2005/8/layout/vProcess5"/>
    <dgm:cxn modelId="{FBB47827-A277-4C6D-B0F8-6F2D0A900632}" type="presOf" srcId="{7180487D-CEAD-4E12-9D77-045CF0AA6A34}" destId="{296CAC0D-EEF9-4961-942E-C7FB9F65ADDF}" srcOrd="1" destOrd="0" presId="urn:microsoft.com/office/officeart/2005/8/layout/vProcess5"/>
    <dgm:cxn modelId="{58BB3E37-CA3C-435D-8B41-7AF8CF31532F}" type="presOf" srcId="{0BBF3077-CD27-4039-954A-1946A7DB4A02}" destId="{530BC2CD-9E9C-4B33-A32B-D515C6FB9CA5}" srcOrd="0" destOrd="0" presId="urn:microsoft.com/office/officeart/2005/8/layout/vProcess5"/>
    <dgm:cxn modelId="{8DC67E67-6CB8-459C-B7BF-C4462A111139}" type="presOf" srcId="{5452181B-349D-492F-9841-C6F1E555D882}" destId="{BE48D024-5923-48C2-AF3C-445E1CB2E8CD}" srcOrd="1" destOrd="0" presId="urn:microsoft.com/office/officeart/2005/8/layout/vProcess5"/>
    <dgm:cxn modelId="{DF84FE49-E5C5-4FE7-A291-619EB447A2FC}" type="presOf" srcId="{7180487D-CEAD-4E12-9D77-045CF0AA6A34}" destId="{B9871ECB-EADC-4F2C-86F5-6DF275C4D8F0}" srcOrd="0" destOrd="0" presId="urn:microsoft.com/office/officeart/2005/8/layout/vProcess5"/>
    <dgm:cxn modelId="{360AD74B-8ADD-42AC-9026-E20291AB82F8}" srcId="{0BBF3077-CD27-4039-954A-1946A7DB4A02}" destId="{3D0B1312-5CF1-466D-9F18-06E343FC0535}" srcOrd="3" destOrd="0" parTransId="{5222E20C-D2DE-4038-87AB-E29EF992B3B5}" sibTransId="{B20FC437-60EE-406B-80BD-CDCF8EAAC240}"/>
    <dgm:cxn modelId="{A5EFDD4E-FE16-46ED-A99A-287DEAA12BE7}" srcId="{0BBF3077-CD27-4039-954A-1946A7DB4A02}" destId="{502AC7AA-3635-4904-AE21-C3DDD6D558A8}" srcOrd="6" destOrd="0" parTransId="{D6F2E8C7-53DA-48FB-8A3D-DCC0EE90EA92}" sibTransId="{860AB748-1414-401A-A8CA-015E001A0BE2}"/>
    <dgm:cxn modelId="{21D07155-12AA-41C9-AB45-4479F519DA53}" type="presOf" srcId="{A7E51495-2DCB-4B94-BF6B-37A6AAA69CB2}" destId="{8E4FC84E-17E1-458F-97AE-76812EAB4E0C}" srcOrd="0" destOrd="0" presId="urn:microsoft.com/office/officeart/2005/8/layout/vProcess5"/>
    <dgm:cxn modelId="{9C6EA656-B39A-4C7A-A4DD-C529E7B13A8D}" srcId="{0BBF3077-CD27-4039-954A-1946A7DB4A02}" destId="{5452181B-349D-492F-9841-C6F1E555D882}" srcOrd="0" destOrd="0" parTransId="{E0F60F5E-E1B1-4098-AFDE-C90462603F20}" sibTransId="{5DD5F0C6-9A08-4D35-BDDD-D2418FDB66D6}"/>
    <dgm:cxn modelId="{737EE076-8C51-4E5F-81A8-28FD815FA746}" type="presOf" srcId="{14446A49-D5CE-46DA-96CB-4CD1AC577BAF}" destId="{415D8C56-1E27-4D88-88E5-0A3BA83FDBA9}" srcOrd="0" destOrd="0" presId="urn:microsoft.com/office/officeart/2005/8/layout/vProcess5"/>
    <dgm:cxn modelId="{FA94C37A-91A0-43CD-B5B7-2E366AE4F249}" type="presOf" srcId="{3860B8BE-ACCC-4577-A159-4767C22FD219}" destId="{ABED51CB-50B3-49E3-999A-B3FF2678E597}" srcOrd="0" destOrd="0" presId="urn:microsoft.com/office/officeart/2005/8/layout/vProcess5"/>
    <dgm:cxn modelId="{DB8F5081-567F-4B39-879F-24AEDF161A66}" srcId="{0BBF3077-CD27-4039-954A-1946A7DB4A02}" destId="{B448491E-F485-43D4-8D0A-B32E5CEB8470}" srcOrd="5" destOrd="0" parTransId="{81FAC012-D95B-47E9-AF15-F46ABAB8D125}" sibTransId="{AE0DCDA2-C709-4290-B25E-EAD21C0A4A04}"/>
    <dgm:cxn modelId="{9D9D9689-9103-473E-96EA-DAEF11F81F74}" type="presOf" srcId="{3D0B1312-5CF1-466D-9F18-06E343FC0535}" destId="{7CFB164E-D9B5-4025-968B-73C01F160044}" srcOrd="0" destOrd="0" presId="urn:microsoft.com/office/officeart/2005/8/layout/vProcess5"/>
    <dgm:cxn modelId="{4B36CC8C-2D56-4F68-B2C3-48A92510A370}" srcId="{0BBF3077-CD27-4039-954A-1946A7DB4A02}" destId="{14446A49-D5CE-46DA-96CB-4CD1AC577BAF}" srcOrd="2" destOrd="0" parTransId="{3EB52CD3-0FE5-45A4-96B2-A71DDBBC331F}" sibTransId="{A7E51495-2DCB-4B94-BF6B-37A6AAA69CB2}"/>
    <dgm:cxn modelId="{8A4FBC91-6329-4275-AD68-42DF22C4460F}" type="presOf" srcId="{B2486FFD-BA2E-432A-9096-57DA09679170}" destId="{33E11C62-347E-4D4E-8FAA-6D8D7AC93021}" srcOrd="0" destOrd="0" presId="urn:microsoft.com/office/officeart/2005/8/layout/vProcess5"/>
    <dgm:cxn modelId="{A3CCEE95-2DE0-458E-9B09-77EE0BB4AC9D}" srcId="{0BBF3077-CD27-4039-954A-1946A7DB4A02}" destId="{3860B8BE-ACCC-4577-A159-4767C22FD219}" srcOrd="1" destOrd="0" parTransId="{08ED283E-4A98-4C5D-83BE-5D2F27CFC29C}" sibTransId="{B2486FFD-BA2E-432A-9096-57DA09679170}"/>
    <dgm:cxn modelId="{00976098-012A-4D5E-BA6A-5C539A2ED4AF}" type="presOf" srcId="{5452181B-349D-492F-9841-C6F1E555D882}" destId="{C7FB81A9-7177-4FBC-9207-747824A6C44E}" srcOrd="0" destOrd="0" presId="urn:microsoft.com/office/officeart/2005/8/layout/vProcess5"/>
    <dgm:cxn modelId="{3A3F4BA8-B5E4-4050-94CB-FF5A4245F9EA}" type="presOf" srcId="{3D0B1312-5CF1-466D-9F18-06E343FC0535}" destId="{EFBEDD40-D359-48BD-9128-4F121684A081}" srcOrd="1" destOrd="0" presId="urn:microsoft.com/office/officeart/2005/8/layout/vProcess5"/>
    <dgm:cxn modelId="{4CCF13A9-009C-4AEE-ADFA-76353922054A}" type="presOf" srcId="{B20FC437-60EE-406B-80BD-CDCF8EAAC240}" destId="{C3A8C5E3-60B2-4F89-BD86-7F0D77915AC2}" srcOrd="0" destOrd="0" presId="urn:microsoft.com/office/officeart/2005/8/layout/vProcess5"/>
    <dgm:cxn modelId="{475889C8-D37C-410A-9222-22F7B52E0E00}" type="presOf" srcId="{5DD5F0C6-9A08-4D35-BDDD-D2418FDB66D6}" destId="{BAB731F8-96FD-4FAF-B949-5470EBED8454}" srcOrd="0" destOrd="0" presId="urn:microsoft.com/office/officeart/2005/8/layout/vProcess5"/>
    <dgm:cxn modelId="{F74241E9-32A9-412B-9D31-4B67A52F892F}" srcId="{0BBF3077-CD27-4039-954A-1946A7DB4A02}" destId="{7180487D-CEAD-4E12-9D77-045CF0AA6A34}" srcOrd="4" destOrd="0" parTransId="{1E861AAD-0E06-40F7-B91C-6765E70EAA28}" sibTransId="{DAAE1B7B-2A41-410D-A62B-AAEDA0CD510C}"/>
    <dgm:cxn modelId="{3EBC33F7-D3F1-4DAA-AFEF-AC2CD0ABE3D6}" type="presOf" srcId="{3860B8BE-ACCC-4577-A159-4767C22FD219}" destId="{F5E62A7E-0B2E-4ABB-A94A-50599B4A7060}" srcOrd="1" destOrd="0" presId="urn:microsoft.com/office/officeart/2005/8/layout/vProcess5"/>
    <dgm:cxn modelId="{96229C8E-31A1-45FF-91FF-8488792F11FE}" type="presParOf" srcId="{530BC2CD-9E9C-4B33-A32B-D515C6FB9CA5}" destId="{82E98CF8-20B5-4C23-9E09-C1C509526B24}" srcOrd="0" destOrd="0" presId="urn:microsoft.com/office/officeart/2005/8/layout/vProcess5"/>
    <dgm:cxn modelId="{DA09B9B4-F890-4357-84DB-9E3A1EFB240E}" type="presParOf" srcId="{530BC2CD-9E9C-4B33-A32B-D515C6FB9CA5}" destId="{C7FB81A9-7177-4FBC-9207-747824A6C44E}" srcOrd="1" destOrd="0" presId="urn:microsoft.com/office/officeart/2005/8/layout/vProcess5"/>
    <dgm:cxn modelId="{7D7746B6-4972-4D92-8E35-E218B1996DB5}" type="presParOf" srcId="{530BC2CD-9E9C-4B33-A32B-D515C6FB9CA5}" destId="{ABED51CB-50B3-49E3-999A-B3FF2678E597}" srcOrd="2" destOrd="0" presId="urn:microsoft.com/office/officeart/2005/8/layout/vProcess5"/>
    <dgm:cxn modelId="{289B47FC-FD37-439D-B062-6348A83B0366}" type="presParOf" srcId="{530BC2CD-9E9C-4B33-A32B-D515C6FB9CA5}" destId="{415D8C56-1E27-4D88-88E5-0A3BA83FDBA9}" srcOrd="3" destOrd="0" presId="urn:microsoft.com/office/officeart/2005/8/layout/vProcess5"/>
    <dgm:cxn modelId="{CB8E36A2-A3FC-436E-8F9D-8295455E7AE9}" type="presParOf" srcId="{530BC2CD-9E9C-4B33-A32B-D515C6FB9CA5}" destId="{7CFB164E-D9B5-4025-968B-73C01F160044}" srcOrd="4" destOrd="0" presId="urn:microsoft.com/office/officeart/2005/8/layout/vProcess5"/>
    <dgm:cxn modelId="{2F5EB350-977F-413E-924E-7E114C8C2629}" type="presParOf" srcId="{530BC2CD-9E9C-4B33-A32B-D515C6FB9CA5}" destId="{B9871ECB-EADC-4F2C-86F5-6DF275C4D8F0}" srcOrd="5" destOrd="0" presId="urn:microsoft.com/office/officeart/2005/8/layout/vProcess5"/>
    <dgm:cxn modelId="{8828AB34-F78B-491E-9F61-08ED61A2676D}" type="presParOf" srcId="{530BC2CD-9E9C-4B33-A32B-D515C6FB9CA5}" destId="{BAB731F8-96FD-4FAF-B949-5470EBED8454}" srcOrd="6" destOrd="0" presId="urn:microsoft.com/office/officeart/2005/8/layout/vProcess5"/>
    <dgm:cxn modelId="{BBD000BC-E7BD-4311-9427-33081E1DB932}" type="presParOf" srcId="{530BC2CD-9E9C-4B33-A32B-D515C6FB9CA5}" destId="{33E11C62-347E-4D4E-8FAA-6D8D7AC93021}" srcOrd="7" destOrd="0" presId="urn:microsoft.com/office/officeart/2005/8/layout/vProcess5"/>
    <dgm:cxn modelId="{C04A679E-B47A-4E9B-A841-D5E7BB8A5861}" type="presParOf" srcId="{530BC2CD-9E9C-4B33-A32B-D515C6FB9CA5}" destId="{8E4FC84E-17E1-458F-97AE-76812EAB4E0C}" srcOrd="8" destOrd="0" presId="urn:microsoft.com/office/officeart/2005/8/layout/vProcess5"/>
    <dgm:cxn modelId="{0FB131B0-2EA8-40A9-98F7-058C9814F894}" type="presParOf" srcId="{530BC2CD-9E9C-4B33-A32B-D515C6FB9CA5}" destId="{C3A8C5E3-60B2-4F89-BD86-7F0D77915AC2}" srcOrd="9" destOrd="0" presId="urn:microsoft.com/office/officeart/2005/8/layout/vProcess5"/>
    <dgm:cxn modelId="{963DCDD5-5882-4582-8656-FAEA48366CE1}" type="presParOf" srcId="{530BC2CD-9E9C-4B33-A32B-D515C6FB9CA5}" destId="{BE48D024-5923-48C2-AF3C-445E1CB2E8CD}" srcOrd="10" destOrd="0" presId="urn:microsoft.com/office/officeart/2005/8/layout/vProcess5"/>
    <dgm:cxn modelId="{16A09BED-E348-4B19-B3BD-5D533547E304}" type="presParOf" srcId="{530BC2CD-9E9C-4B33-A32B-D515C6FB9CA5}" destId="{F5E62A7E-0B2E-4ABB-A94A-50599B4A7060}" srcOrd="11" destOrd="0" presId="urn:microsoft.com/office/officeart/2005/8/layout/vProcess5"/>
    <dgm:cxn modelId="{753D1D4C-7B19-41BD-A2A1-8CE6F3D715DB}" type="presParOf" srcId="{530BC2CD-9E9C-4B33-A32B-D515C6FB9CA5}" destId="{C5183E30-19AE-4627-82FC-A0A482569795}" srcOrd="12" destOrd="0" presId="urn:microsoft.com/office/officeart/2005/8/layout/vProcess5"/>
    <dgm:cxn modelId="{331C8E6E-D05A-4A40-B943-CC7EE3C5F0A2}" type="presParOf" srcId="{530BC2CD-9E9C-4B33-A32B-D515C6FB9CA5}" destId="{EFBEDD40-D359-48BD-9128-4F121684A081}" srcOrd="13" destOrd="0" presId="urn:microsoft.com/office/officeart/2005/8/layout/vProcess5"/>
    <dgm:cxn modelId="{94005467-14DB-4607-A0E5-0FB419BC10E2}" type="presParOf" srcId="{530BC2CD-9E9C-4B33-A32B-D515C6FB9CA5}" destId="{296CAC0D-EEF9-4961-942E-C7FB9F65ADDF}"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989D65-0263-4311-B0FC-02DCA33E530D}">
      <dsp:nvSpPr>
        <dsp:cNvPr id="0" name=""/>
        <dsp:cNvSpPr/>
      </dsp:nvSpPr>
      <dsp:spPr>
        <a:xfrm>
          <a:off x="0" y="873625"/>
          <a:ext cx="2095102" cy="230114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1">
            <a:lnSpc>
              <a:spcPct val="90000"/>
            </a:lnSpc>
            <a:spcBef>
              <a:spcPct val="0"/>
            </a:spcBef>
            <a:spcAft>
              <a:spcPct val="35000"/>
            </a:spcAft>
            <a:buNone/>
          </a:pPr>
          <a:r>
            <a:rPr lang="en-US" sz="2400" b="1" kern="1200" dirty="0">
              <a:solidFill>
                <a:schemeClr val="tx1"/>
              </a:solidFill>
              <a:latin typeface="Times New Roman" pitchFamily="18" charset="0"/>
              <a:cs typeface="Times New Roman" pitchFamily="18" charset="0"/>
            </a:rPr>
            <a:t>All Banks  in Palestine 2016</a:t>
          </a:r>
          <a:endParaRPr lang="ar-SA" sz="2400" b="1" kern="1200" dirty="0">
            <a:solidFill>
              <a:schemeClr val="tx1"/>
            </a:solidFill>
            <a:latin typeface="Times New Roman" pitchFamily="18" charset="0"/>
            <a:cs typeface="Times New Roman" pitchFamily="18" charset="0"/>
          </a:endParaRPr>
        </a:p>
      </dsp:txBody>
      <dsp:txXfrm>
        <a:off x="61363" y="934988"/>
        <a:ext cx="1972376" cy="2178422"/>
      </dsp:txXfrm>
    </dsp:sp>
    <dsp:sp modelId="{494AD7F5-D7EB-4E8B-BA5B-FCA1E56BA25A}">
      <dsp:nvSpPr>
        <dsp:cNvPr id="0" name=""/>
        <dsp:cNvSpPr/>
      </dsp:nvSpPr>
      <dsp:spPr>
        <a:xfrm rot="18754693">
          <a:off x="1918506" y="1608808"/>
          <a:ext cx="1092107" cy="26604"/>
        </a:xfrm>
        <a:custGeom>
          <a:avLst/>
          <a:gdLst/>
          <a:ahLst/>
          <a:cxnLst/>
          <a:rect l="0" t="0" r="0" b="0"/>
          <a:pathLst>
            <a:path>
              <a:moveTo>
                <a:pt x="0" y="13302"/>
              </a:moveTo>
              <a:lnTo>
                <a:pt x="1092107" y="1330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ar-SA" sz="500" kern="1200"/>
        </a:p>
      </dsp:txBody>
      <dsp:txXfrm>
        <a:off x="2437257" y="1594808"/>
        <a:ext cx="54605" cy="54605"/>
      </dsp:txXfrm>
    </dsp:sp>
    <dsp:sp modelId="{8DF5BEE6-68FD-4DBA-A4A4-859F5F82F0E6}">
      <dsp:nvSpPr>
        <dsp:cNvPr id="0" name=""/>
        <dsp:cNvSpPr/>
      </dsp:nvSpPr>
      <dsp:spPr>
        <a:xfrm>
          <a:off x="2834018" y="323227"/>
          <a:ext cx="2067762" cy="1793589"/>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en-US" sz="2000" b="1" kern="1200" dirty="0">
              <a:solidFill>
                <a:schemeClr val="tx1"/>
              </a:solidFill>
              <a:latin typeface="Times New Roman" pitchFamily="18" charset="0"/>
              <a:cs typeface="Times New Roman" pitchFamily="18" charset="0"/>
            </a:rPr>
            <a:t>Conventional Banks</a:t>
          </a:r>
          <a:endParaRPr lang="ar-SA" sz="2000" b="1" kern="1200" dirty="0">
            <a:solidFill>
              <a:schemeClr val="tx1"/>
            </a:solidFill>
            <a:latin typeface="Times New Roman" pitchFamily="18" charset="0"/>
            <a:cs typeface="Times New Roman" pitchFamily="18" charset="0"/>
          </a:endParaRPr>
        </a:p>
      </dsp:txBody>
      <dsp:txXfrm>
        <a:off x="2886550" y="375759"/>
        <a:ext cx="1962698" cy="1688525"/>
      </dsp:txXfrm>
    </dsp:sp>
    <dsp:sp modelId="{CE0BCE53-86D3-43BE-BB63-813F22D62457}">
      <dsp:nvSpPr>
        <dsp:cNvPr id="0" name=""/>
        <dsp:cNvSpPr/>
      </dsp:nvSpPr>
      <dsp:spPr>
        <a:xfrm rot="19909519">
          <a:off x="4795335" y="782544"/>
          <a:ext cx="1796740" cy="26604"/>
        </a:xfrm>
        <a:custGeom>
          <a:avLst/>
          <a:gdLst/>
          <a:ahLst/>
          <a:cxnLst/>
          <a:rect l="0" t="0" r="0" b="0"/>
          <a:pathLst>
            <a:path>
              <a:moveTo>
                <a:pt x="0" y="13302"/>
              </a:moveTo>
              <a:lnTo>
                <a:pt x="1796740" y="1330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rtl="1">
            <a:lnSpc>
              <a:spcPct val="90000"/>
            </a:lnSpc>
            <a:spcBef>
              <a:spcPct val="0"/>
            </a:spcBef>
            <a:spcAft>
              <a:spcPct val="35000"/>
            </a:spcAft>
            <a:buNone/>
          </a:pPr>
          <a:endParaRPr lang="ar-SA" sz="600" kern="1200"/>
        </a:p>
      </dsp:txBody>
      <dsp:txXfrm>
        <a:off x="5648786" y="750927"/>
        <a:ext cx="89837" cy="89837"/>
      </dsp:txXfrm>
    </dsp:sp>
    <dsp:sp modelId="{82A088B1-B0AE-477C-8246-076C0F6E90DD}">
      <dsp:nvSpPr>
        <dsp:cNvPr id="0" name=""/>
        <dsp:cNvSpPr/>
      </dsp:nvSpPr>
      <dsp:spPr>
        <a:xfrm>
          <a:off x="6485629" y="1"/>
          <a:ext cx="1486679" cy="743339"/>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rtl="1">
            <a:lnSpc>
              <a:spcPct val="90000"/>
            </a:lnSpc>
            <a:spcBef>
              <a:spcPct val="0"/>
            </a:spcBef>
            <a:spcAft>
              <a:spcPct val="35000"/>
            </a:spcAft>
            <a:buNone/>
          </a:pPr>
          <a:r>
            <a:rPr lang="en-US" sz="2500" b="1" kern="1200" dirty="0">
              <a:solidFill>
                <a:schemeClr val="tx1"/>
              </a:solidFill>
              <a:latin typeface="Times New Roman" pitchFamily="18" charset="0"/>
              <a:cs typeface="Times New Roman" pitchFamily="18" charset="0"/>
            </a:rPr>
            <a:t>15 Banks</a:t>
          </a:r>
          <a:endParaRPr lang="ar-SA" sz="2500" b="1" kern="1200" dirty="0">
            <a:solidFill>
              <a:schemeClr val="tx1"/>
            </a:solidFill>
            <a:latin typeface="Times New Roman" pitchFamily="18" charset="0"/>
            <a:cs typeface="Times New Roman" pitchFamily="18" charset="0"/>
          </a:endParaRPr>
        </a:p>
      </dsp:txBody>
      <dsp:txXfrm>
        <a:off x="6507401" y="21773"/>
        <a:ext cx="1443135" cy="699795"/>
      </dsp:txXfrm>
    </dsp:sp>
    <dsp:sp modelId="{53B815A2-21C6-48FC-862F-3C445357C616}">
      <dsp:nvSpPr>
        <dsp:cNvPr id="0" name=""/>
        <dsp:cNvSpPr/>
      </dsp:nvSpPr>
      <dsp:spPr>
        <a:xfrm rot="21577840">
          <a:off x="4901764" y="1201642"/>
          <a:ext cx="1575258" cy="26604"/>
        </a:xfrm>
        <a:custGeom>
          <a:avLst/>
          <a:gdLst/>
          <a:ahLst/>
          <a:cxnLst/>
          <a:rect l="0" t="0" r="0" b="0"/>
          <a:pathLst>
            <a:path>
              <a:moveTo>
                <a:pt x="0" y="13302"/>
              </a:moveTo>
              <a:lnTo>
                <a:pt x="1575258" y="1330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ar-SA" sz="500" kern="1200"/>
        </a:p>
      </dsp:txBody>
      <dsp:txXfrm>
        <a:off x="5650012" y="1175563"/>
        <a:ext cx="78762" cy="78762"/>
      </dsp:txXfrm>
    </dsp:sp>
    <dsp:sp modelId="{077676F3-C48F-45E8-9879-9BACA1D5395D}">
      <dsp:nvSpPr>
        <dsp:cNvPr id="0" name=""/>
        <dsp:cNvSpPr/>
      </dsp:nvSpPr>
      <dsp:spPr>
        <a:xfrm>
          <a:off x="6477006" y="838198"/>
          <a:ext cx="1486679" cy="743339"/>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rtl="1">
            <a:lnSpc>
              <a:spcPct val="90000"/>
            </a:lnSpc>
            <a:spcBef>
              <a:spcPct val="0"/>
            </a:spcBef>
            <a:spcAft>
              <a:spcPct val="35000"/>
            </a:spcAft>
            <a:buNone/>
          </a:pPr>
          <a:r>
            <a:rPr lang="en-US" sz="2500" b="1" kern="1200" dirty="0">
              <a:solidFill>
                <a:schemeClr val="tx1"/>
              </a:solidFill>
              <a:latin typeface="Times New Roman" pitchFamily="18" charset="0"/>
              <a:cs typeface="Times New Roman" pitchFamily="18" charset="0"/>
            </a:rPr>
            <a:t>304 Branches</a:t>
          </a:r>
          <a:endParaRPr lang="ar-SA" sz="2500" b="1" kern="1200" dirty="0">
            <a:solidFill>
              <a:schemeClr val="tx1"/>
            </a:solidFill>
            <a:latin typeface="Times New Roman" pitchFamily="18" charset="0"/>
            <a:cs typeface="Times New Roman" pitchFamily="18" charset="0"/>
          </a:endParaRPr>
        </a:p>
      </dsp:txBody>
      <dsp:txXfrm>
        <a:off x="6498778" y="859970"/>
        <a:ext cx="1443135" cy="699795"/>
      </dsp:txXfrm>
    </dsp:sp>
    <dsp:sp modelId="{79CB793D-92C4-45D9-8DAA-472151507B49}">
      <dsp:nvSpPr>
        <dsp:cNvPr id="0" name=""/>
        <dsp:cNvSpPr/>
      </dsp:nvSpPr>
      <dsp:spPr>
        <a:xfrm rot="1663776">
          <a:off x="4799590" y="1620744"/>
          <a:ext cx="1779607" cy="26604"/>
        </a:xfrm>
        <a:custGeom>
          <a:avLst/>
          <a:gdLst/>
          <a:ahLst/>
          <a:cxnLst/>
          <a:rect l="0" t="0" r="0" b="0"/>
          <a:pathLst>
            <a:path>
              <a:moveTo>
                <a:pt x="0" y="13302"/>
              </a:moveTo>
              <a:lnTo>
                <a:pt x="1779607" y="1330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rtl="1">
            <a:lnSpc>
              <a:spcPct val="90000"/>
            </a:lnSpc>
            <a:spcBef>
              <a:spcPct val="0"/>
            </a:spcBef>
            <a:spcAft>
              <a:spcPct val="35000"/>
            </a:spcAft>
            <a:buNone/>
          </a:pPr>
          <a:endParaRPr lang="ar-SA" sz="600" kern="1200"/>
        </a:p>
      </dsp:txBody>
      <dsp:txXfrm>
        <a:off x="5644903" y="1589557"/>
        <a:ext cx="88980" cy="88980"/>
      </dsp:txXfrm>
    </dsp:sp>
    <dsp:sp modelId="{67CD02B6-3D92-4F02-B4A8-73B3F90F5D5C}">
      <dsp:nvSpPr>
        <dsp:cNvPr id="0" name=""/>
        <dsp:cNvSpPr/>
      </dsp:nvSpPr>
      <dsp:spPr>
        <a:xfrm>
          <a:off x="6477006" y="1676402"/>
          <a:ext cx="1606178" cy="743339"/>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rtl="1">
            <a:lnSpc>
              <a:spcPct val="90000"/>
            </a:lnSpc>
            <a:spcBef>
              <a:spcPct val="0"/>
            </a:spcBef>
            <a:spcAft>
              <a:spcPct val="35000"/>
            </a:spcAft>
            <a:buNone/>
          </a:pPr>
          <a:r>
            <a:rPr lang="en-US" sz="2500" b="1" kern="1200" dirty="0">
              <a:solidFill>
                <a:schemeClr val="tx1"/>
              </a:solidFill>
              <a:latin typeface="Times New Roman" pitchFamily="18" charset="0"/>
              <a:cs typeface="Times New Roman" pitchFamily="18" charset="0"/>
            </a:rPr>
            <a:t>622 ATM</a:t>
          </a:r>
          <a:endParaRPr lang="ar-SA" sz="2500" b="1" kern="1200" dirty="0">
            <a:solidFill>
              <a:schemeClr val="tx1"/>
            </a:solidFill>
            <a:latin typeface="Times New Roman" pitchFamily="18" charset="0"/>
            <a:cs typeface="Times New Roman" pitchFamily="18" charset="0"/>
          </a:endParaRPr>
        </a:p>
      </dsp:txBody>
      <dsp:txXfrm>
        <a:off x="6498778" y="1698174"/>
        <a:ext cx="1562634" cy="699795"/>
      </dsp:txXfrm>
    </dsp:sp>
    <dsp:sp modelId="{EACE9866-D789-4B35-A2D7-E641C94524C0}">
      <dsp:nvSpPr>
        <dsp:cNvPr id="0" name=""/>
        <dsp:cNvSpPr/>
      </dsp:nvSpPr>
      <dsp:spPr>
        <a:xfrm rot="4159250">
          <a:off x="1495813" y="2877659"/>
          <a:ext cx="1852901" cy="26604"/>
        </a:xfrm>
        <a:custGeom>
          <a:avLst/>
          <a:gdLst/>
          <a:ahLst/>
          <a:cxnLst/>
          <a:rect l="0" t="0" r="0" b="0"/>
          <a:pathLst>
            <a:path>
              <a:moveTo>
                <a:pt x="0" y="13302"/>
              </a:moveTo>
              <a:lnTo>
                <a:pt x="1852901" y="1330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rtl="1">
            <a:lnSpc>
              <a:spcPct val="90000"/>
            </a:lnSpc>
            <a:spcBef>
              <a:spcPct val="0"/>
            </a:spcBef>
            <a:spcAft>
              <a:spcPct val="35000"/>
            </a:spcAft>
            <a:buNone/>
          </a:pPr>
          <a:endParaRPr lang="ar-SA" sz="700" kern="1200"/>
        </a:p>
      </dsp:txBody>
      <dsp:txXfrm>
        <a:off x="2375941" y="2844639"/>
        <a:ext cx="92645" cy="92645"/>
      </dsp:txXfrm>
    </dsp:sp>
    <dsp:sp modelId="{7ECFB0F5-A085-4AD0-AFA7-A2CF36E3F774}">
      <dsp:nvSpPr>
        <dsp:cNvPr id="0" name=""/>
        <dsp:cNvSpPr/>
      </dsp:nvSpPr>
      <dsp:spPr>
        <a:xfrm>
          <a:off x="2749426" y="3047693"/>
          <a:ext cx="2164069" cy="1420061"/>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en-US" sz="2000" b="1" kern="1200" dirty="0">
              <a:solidFill>
                <a:schemeClr val="tx1"/>
              </a:solidFill>
              <a:latin typeface="Times New Roman" pitchFamily="18" charset="0"/>
              <a:cs typeface="Times New Roman" pitchFamily="18" charset="0"/>
            </a:rPr>
            <a:t>Islamic Banks</a:t>
          </a:r>
          <a:endParaRPr lang="ar-SA" sz="2000" b="1" kern="1200" dirty="0">
            <a:solidFill>
              <a:schemeClr val="tx1"/>
            </a:solidFill>
            <a:latin typeface="Times New Roman" pitchFamily="18" charset="0"/>
            <a:cs typeface="Times New Roman" pitchFamily="18" charset="0"/>
          </a:endParaRPr>
        </a:p>
      </dsp:txBody>
      <dsp:txXfrm>
        <a:off x="2791018" y="3089285"/>
        <a:ext cx="2080885" cy="1336877"/>
      </dsp:txXfrm>
    </dsp:sp>
    <dsp:sp modelId="{D1FE31FE-CB8C-4F88-9AB7-2450CEBC021C}">
      <dsp:nvSpPr>
        <dsp:cNvPr id="0" name=""/>
        <dsp:cNvSpPr/>
      </dsp:nvSpPr>
      <dsp:spPr>
        <a:xfrm rot="19920640">
          <a:off x="4804900" y="3308694"/>
          <a:ext cx="1856894" cy="26604"/>
        </a:xfrm>
        <a:custGeom>
          <a:avLst/>
          <a:gdLst/>
          <a:ahLst/>
          <a:cxnLst/>
          <a:rect l="0" t="0" r="0" b="0"/>
          <a:pathLst>
            <a:path>
              <a:moveTo>
                <a:pt x="0" y="13302"/>
              </a:moveTo>
              <a:lnTo>
                <a:pt x="1856894" y="1330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rtl="1">
            <a:lnSpc>
              <a:spcPct val="90000"/>
            </a:lnSpc>
            <a:spcBef>
              <a:spcPct val="0"/>
            </a:spcBef>
            <a:spcAft>
              <a:spcPct val="35000"/>
            </a:spcAft>
            <a:buNone/>
          </a:pPr>
          <a:endParaRPr lang="ar-SA" sz="700" kern="1200"/>
        </a:p>
      </dsp:txBody>
      <dsp:txXfrm>
        <a:off x="5686925" y="3275574"/>
        <a:ext cx="92844" cy="92844"/>
      </dsp:txXfrm>
    </dsp:sp>
    <dsp:sp modelId="{D3463804-9833-4DC7-A12B-B8AC235B2C8A}">
      <dsp:nvSpPr>
        <dsp:cNvPr id="0" name=""/>
        <dsp:cNvSpPr/>
      </dsp:nvSpPr>
      <dsp:spPr>
        <a:xfrm>
          <a:off x="6553199" y="2514600"/>
          <a:ext cx="1486679" cy="743339"/>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rtl="1">
            <a:lnSpc>
              <a:spcPct val="90000"/>
            </a:lnSpc>
            <a:spcBef>
              <a:spcPct val="0"/>
            </a:spcBef>
            <a:spcAft>
              <a:spcPct val="35000"/>
            </a:spcAft>
            <a:buNone/>
          </a:pPr>
          <a:r>
            <a:rPr lang="en-US" sz="2500" b="1" kern="1200" dirty="0">
              <a:solidFill>
                <a:schemeClr val="tx1"/>
              </a:solidFill>
              <a:latin typeface="Times New Roman" pitchFamily="18" charset="0"/>
              <a:cs typeface="Times New Roman" pitchFamily="18" charset="0"/>
            </a:rPr>
            <a:t>3 Banks</a:t>
          </a:r>
          <a:endParaRPr lang="ar-SA" sz="2500" b="1" kern="1200" dirty="0">
            <a:solidFill>
              <a:schemeClr val="tx1"/>
            </a:solidFill>
            <a:latin typeface="Times New Roman" pitchFamily="18" charset="0"/>
            <a:cs typeface="Times New Roman" pitchFamily="18" charset="0"/>
          </a:endParaRPr>
        </a:p>
      </dsp:txBody>
      <dsp:txXfrm>
        <a:off x="6574971" y="2536372"/>
        <a:ext cx="1443135" cy="699795"/>
      </dsp:txXfrm>
    </dsp:sp>
    <dsp:sp modelId="{771FBBA5-E90A-42F8-8306-7014E46C52E8}">
      <dsp:nvSpPr>
        <dsp:cNvPr id="0" name=""/>
        <dsp:cNvSpPr/>
      </dsp:nvSpPr>
      <dsp:spPr>
        <a:xfrm rot="160877">
          <a:off x="4912495" y="3787182"/>
          <a:ext cx="1828148" cy="26604"/>
        </a:xfrm>
        <a:custGeom>
          <a:avLst/>
          <a:gdLst/>
          <a:ahLst/>
          <a:cxnLst/>
          <a:rect l="0" t="0" r="0" b="0"/>
          <a:pathLst>
            <a:path>
              <a:moveTo>
                <a:pt x="0" y="13302"/>
              </a:moveTo>
              <a:lnTo>
                <a:pt x="1828148" y="1330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rtl="1">
            <a:lnSpc>
              <a:spcPct val="90000"/>
            </a:lnSpc>
            <a:spcBef>
              <a:spcPct val="0"/>
            </a:spcBef>
            <a:spcAft>
              <a:spcPct val="35000"/>
            </a:spcAft>
            <a:buNone/>
          </a:pPr>
          <a:endParaRPr lang="ar-SA" sz="600" kern="1200"/>
        </a:p>
      </dsp:txBody>
      <dsp:txXfrm>
        <a:off x="5780866" y="3754780"/>
        <a:ext cx="91407" cy="91407"/>
      </dsp:txXfrm>
    </dsp:sp>
    <dsp:sp modelId="{11AB40B2-7CB7-45C2-9827-CF90D0AC6D7A}">
      <dsp:nvSpPr>
        <dsp:cNvPr id="0" name=""/>
        <dsp:cNvSpPr/>
      </dsp:nvSpPr>
      <dsp:spPr>
        <a:xfrm>
          <a:off x="6739643" y="3471575"/>
          <a:ext cx="1486679" cy="743339"/>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rtl="1">
            <a:lnSpc>
              <a:spcPct val="90000"/>
            </a:lnSpc>
            <a:spcBef>
              <a:spcPct val="0"/>
            </a:spcBef>
            <a:spcAft>
              <a:spcPct val="35000"/>
            </a:spcAft>
            <a:buNone/>
          </a:pPr>
          <a:r>
            <a:rPr lang="en-US" sz="2500" b="1" kern="1200" dirty="0">
              <a:solidFill>
                <a:schemeClr val="tx1"/>
              </a:solidFill>
              <a:latin typeface="Times New Roman" pitchFamily="18" charset="0"/>
              <a:cs typeface="Times New Roman" pitchFamily="18" charset="0"/>
            </a:rPr>
            <a:t>46 Branches</a:t>
          </a:r>
          <a:endParaRPr lang="ar-SA" sz="2500" b="1" kern="1200" dirty="0">
            <a:solidFill>
              <a:schemeClr val="tx1"/>
            </a:solidFill>
            <a:latin typeface="Times New Roman" pitchFamily="18" charset="0"/>
            <a:cs typeface="Times New Roman" pitchFamily="18" charset="0"/>
          </a:endParaRPr>
        </a:p>
      </dsp:txBody>
      <dsp:txXfrm>
        <a:off x="6761415" y="3493347"/>
        <a:ext cx="1443135" cy="699795"/>
      </dsp:txXfrm>
    </dsp:sp>
    <dsp:sp modelId="{FC9CB6A3-0A4B-4D71-9F25-3B3907FE4244}">
      <dsp:nvSpPr>
        <dsp:cNvPr id="0" name=""/>
        <dsp:cNvSpPr/>
      </dsp:nvSpPr>
      <dsp:spPr>
        <a:xfrm rot="1571422">
          <a:off x="4808840" y="4194324"/>
          <a:ext cx="2038736" cy="26604"/>
        </a:xfrm>
        <a:custGeom>
          <a:avLst/>
          <a:gdLst/>
          <a:ahLst/>
          <a:cxnLst/>
          <a:rect l="0" t="0" r="0" b="0"/>
          <a:pathLst>
            <a:path>
              <a:moveTo>
                <a:pt x="0" y="13302"/>
              </a:moveTo>
              <a:lnTo>
                <a:pt x="2038736" y="1330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rtl="1">
            <a:lnSpc>
              <a:spcPct val="90000"/>
            </a:lnSpc>
            <a:spcBef>
              <a:spcPct val="0"/>
            </a:spcBef>
            <a:spcAft>
              <a:spcPct val="35000"/>
            </a:spcAft>
            <a:buNone/>
          </a:pPr>
          <a:endParaRPr lang="ar-SA" sz="700" kern="1200"/>
        </a:p>
      </dsp:txBody>
      <dsp:txXfrm>
        <a:off x="5777240" y="4156658"/>
        <a:ext cx="101936" cy="101936"/>
      </dsp:txXfrm>
    </dsp:sp>
    <dsp:sp modelId="{45E02E2B-DC0E-4DF5-B5B7-2B8BAED515D7}">
      <dsp:nvSpPr>
        <dsp:cNvPr id="0" name=""/>
        <dsp:cNvSpPr/>
      </dsp:nvSpPr>
      <dsp:spPr>
        <a:xfrm>
          <a:off x="6742920" y="4285860"/>
          <a:ext cx="1486679" cy="743339"/>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rtl="1">
            <a:lnSpc>
              <a:spcPct val="90000"/>
            </a:lnSpc>
            <a:spcBef>
              <a:spcPct val="0"/>
            </a:spcBef>
            <a:spcAft>
              <a:spcPct val="35000"/>
            </a:spcAft>
            <a:buNone/>
          </a:pPr>
          <a:r>
            <a:rPr lang="ar-SA" sz="2500" b="1" kern="1200" dirty="0">
              <a:solidFill>
                <a:schemeClr val="tx1"/>
              </a:solidFill>
              <a:latin typeface="Times New Roman" pitchFamily="18" charset="0"/>
              <a:cs typeface="Times New Roman" pitchFamily="18" charset="0"/>
            </a:rPr>
            <a:t>98 </a:t>
          </a:r>
          <a:r>
            <a:rPr lang="en-US" sz="2500" b="1" kern="1200" dirty="0">
              <a:solidFill>
                <a:schemeClr val="tx1"/>
              </a:solidFill>
              <a:latin typeface="Times New Roman" pitchFamily="18" charset="0"/>
              <a:cs typeface="Times New Roman" pitchFamily="18" charset="0"/>
            </a:rPr>
            <a:t>ATM</a:t>
          </a:r>
          <a:endParaRPr lang="ar-SA" sz="2500" b="1" kern="1200" dirty="0">
            <a:solidFill>
              <a:schemeClr val="tx1"/>
            </a:solidFill>
            <a:latin typeface="Times New Roman" pitchFamily="18" charset="0"/>
            <a:cs typeface="Times New Roman" pitchFamily="18" charset="0"/>
          </a:endParaRPr>
        </a:p>
      </dsp:txBody>
      <dsp:txXfrm>
        <a:off x="6764692" y="4307632"/>
        <a:ext cx="1443135" cy="6997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FB81A9-7177-4FBC-9207-747824A6C44E}">
      <dsp:nvSpPr>
        <dsp:cNvPr id="0" name=""/>
        <dsp:cNvSpPr/>
      </dsp:nvSpPr>
      <dsp:spPr>
        <a:xfrm>
          <a:off x="0" y="0"/>
          <a:ext cx="6219444" cy="77352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b="1" kern="1200" dirty="0">
              <a:solidFill>
                <a:schemeClr val="tx1"/>
              </a:solidFill>
              <a:latin typeface="Times New Roman" pitchFamily="18" charset="0"/>
              <a:cs typeface="Times New Roman" pitchFamily="18" charset="0"/>
            </a:rPr>
            <a:t># of enterprises and employed persons</a:t>
          </a:r>
        </a:p>
      </dsp:txBody>
      <dsp:txXfrm>
        <a:off x="22656" y="22656"/>
        <a:ext cx="5294246" cy="728213"/>
      </dsp:txXfrm>
    </dsp:sp>
    <dsp:sp modelId="{ABED51CB-50B3-49E3-999A-B3FF2678E597}">
      <dsp:nvSpPr>
        <dsp:cNvPr id="0" name=""/>
        <dsp:cNvSpPr/>
      </dsp:nvSpPr>
      <dsp:spPr>
        <a:xfrm>
          <a:off x="464439" y="880959"/>
          <a:ext cx="6219444" cy="773525"/>
        </a:xfrm>
        <a:prstGeom prst="roundRect">
          <a:avLst>
            <a:gd name="adj" fmla="val 10000"/>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b="1" kern="1200" dirty="0">
              <a:solidFill>
                <a:schemeClr val="tx1"/>
              </a:solidFill>
              <a:latin typeface="Times New Roman" pitchFamily="18" charset="0"/>
              <a:cs typeface="Times New Roman" pitchFamily="18" charset="0"/>
            </a:rPr>
            <a:t>Compensation of employees</a:t>
          </a:r>
          <a:endParaRPr lang="ar-SA" sz="2400" b="1" kern="1200" dirty="0">
            <a:solidFill>
              <a:schemeClr val="tx1"/>
            </a:solidFill>
            <a:latin typeface="Times New Roman" pitchFamily="18" charset="0"/>
            <a:cs typeface="Times New Roman" pitchFamily="18" charset="0"/>
          </a:endParaRPr>
        </a:p>
      </dsp:txBody>
      <dsp:txXfrm>
        <a:off x="487095" y="903615"/>
        <a:ext cx="5206901" cy="728213"/>
      </dsp:txXfrm>
    </dsp:sp>
    <dsp:sp modelId="{415D8C56-1E27-4D88-88E5-0A3BA83FDBA9}">
      <dsp:nvSpPr>
        <dsp:cNvPr id="0" name=""/>
        <dsp:cNvSpPr/>
      </dsp:nvSpPr>
      <dsp:spPr>
        <a:xfrm>
          <a:off x="928878" y="1761918"/>
          <a:ext cx="6219444" cy="773525"/>
        </a:xfrm>
        <a:prstGeom prst="roundRect">
          <a:avLst>
            <a:gd name="adj" fmla="val 1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en-US" sz="2400" b="1" kern="1200" dirty="0">
              <a:solidFill>
                <a:schemeClr val="tx1"/>
              </a:solidFill>
              <a:latin typeface="Times New Roman" pitchFamily="18" charset="0"/>
              <a:cs typeface="Times New Roman" pitchFamily="18" charset="0"/>
            </a:rPr>
            <a:t>Fixed Assets in financial Intermediation enterprises</a:t>
          </a:r>
          <a:endParaRPr lang="ar-SA" sz="2400" b="1" kern="1200" dirty="0">
            <a:solidFill>
              <a:schemeClr val="tx1"/>
            </a:solidFill>
            <a:latin typeface="Times New Roman" pitchFamily="18" charset="0"/>
            <a:cs typeface="Times New Roman" pitchFamily="18" charset="0"/>
          </a:endParaRPr>
        </a:p>
      </dsp:txBody>
      <dsp:txXfrm>
        <a:off x="951534" y="1784574"/>
        <a:ext cx="5206901" cy="728213"/>
      </dsp:txXfrm>
    </dsp:sp>
    <dsp:sp modelId="{7CFB164E-D9B5-4025-968B-73C01F160044}">
      <dsp:nvSpPr>
        <dsp:cNvPr id="0" name=""/>
        <dsp:cNvSpPr/>
      </dsp:nvSpPr>
      <dsp:spPr>
        <a:xfrm>
          <a:off x="1393316" y="2642878"/>
          <a:ext cx="6219444" cy="773525"/>
        </a:xfrm>
        <a:prstGeom prst="roundRect">
          <a:avLst>
            <a:gd name="adj" fmla="val 10000"/>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en-US" sz="2400" b="1" kern="1200" dirty="0">
              <a:solidFill>
                <a:schemeClr val="tx1"/>
              </a:solidFill>
              <a:latin typeface="Times New Roman" pitchFamily="18" charset="0"/>
              <a:cs typeface="Times New Roman" pitchFamily="18" charset="0"/>
            </a:rPr>
            <a:t>Output for Principal and secondary activities for financial enterprises</a:t>
          </a:r>
          <a:endParaRPr lang="ar-SA" sz="2400" b="1" kern="1200" dirty="0">
            <a:solidFill>
              <a:schemeClr val="tx1"/>
            </a:solidFill>
            <a:latin typeface="Times New Roman" pitchFamily="18" charset="0"/>
            <a:cs typeface="Times New Roman" pitchFamily="18" charset="0"/>
          </a:endParaRPr>
        </a:p>
      </dsp:txBody>
      <dsp:txXfrm>
        <a:off x="1415972" y="2665534"/>
        <a:ext cx="5206901" cy="728213"/>
      </dsp:txXfrm>
    </dsp:sp>
    <dsp:sp modelId="{B9871ECB-EADC-4F2C-86F5-6DF275C4D8F0}">
      <dsp:nvSpPr>
        <dsp:cNvPr id="0" name=""/>
        <dsp:cNvSpPr/>
      </dsp:nvSpPr>
      <dsp:spPr>
        <a:xfrm>
          <a:off x="1857756" y="3523837"/>
          <a:ext cx="6219444" cy="773525"/>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en-US" sz="2400" b="1" kern="1200" dirty="0">
              <a:solidFill>
                <a:schemeClr val="tx1"/>
              </a:solidFill>
              <a:latin typeface="Times New Roman" pitchFamily="18" charset="0"/>
              <a:cs typeface="Times New Roman" pitchFamily="18" charset="0"/>
            </a:rPr>
            <a:t> Production Inputs and Investments in financial and real assets</a:t>
          </a:r>
          <a:endParaRPr lang="ar-SA" sz="2400" b="1" kern="1200" dirty="0">
            <a:solidFill>
              <a:schemeClr val="tx1"/>
            </a:solidFill>
            <a:latin typeface="Times New Roman" pitchFamily="18" charset="0"/>
            <a:cs typeface="Times New Roman" pitchFamily="18" charset="0"/>
          </a:endParaRPr>
        </a:p>
      </dsp:txBody>
      <dsp:txXfrm>
        <a:off x="1880412" y="3546493"/>
        <a:ext cx="5206901" cy="728213"/>
      </dsp:txXfrm>
    </dsp:sp>
    <dsp:sp modelId="{BAB731F8-96FD-4FAF-B949-5470EBED8454}">
      <dsp:nvSpPr>
        <dsp:cNvPr id="0" name=""/>
        <dsp:cNvSpPr/>
      </dsp:nvSpPr>
      <dsp:spPr>
        <a:xfrm>
          <a:off x="5716652" y="565103"/>
          <a:ext cx="502791" cy="502791"/>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endParaRPr lang="ar-SA" sz="2400" b="1" kern="1200">
            <a:solidFill>
              <a:schemeClr val="tx1"/>
            </a:solidFill>
            <a:latin typeface="Times New Roman" pitchFamily="18" charset="0"/>
            <a:cs typeface="Times New Roman" pitchFamily="18" charset="0"/>
          </a:endParaRPr>
        </a:p>
      </dsp:txBody>
      <dsp:txXfrm>
        <a:off x="5829780" y="565103"/>
        <a:ext cx="276535" cy="378350"/>
      </dsp:txXfrm>
    </dsp:sp>
    <dsp:sp modelId="{33E11C62-347E-4D4E-8FAA-6D8D7AC93021}">
      <dsp:nvSpPr>
        <dsp:cNvPr id="0" name=""/>
        <dsp:cNvSpPr/>
      </dsp:nvSpPr>
      <dsp:spPr>
        <a:xfrm>
          <a:off x="6181091" y="1446062"/>
          <a:ext cx="502791" cy="502791"/>
        </a:xfrm>
        <a:prstGeom prst="downArrow">
          <a:avLst>
            <a:gd name="adj1" fmla="val 55000"/>
            <a:gd name="adj2" fmla="val 45000"/>
          </a:avLst>
        </a:prstGeom>
        <a:solidFill>
          <a:schemeClr val="accent3">
            <a:tint val="40000"/>
            <a:alpha val="90000"/>
            <a:hueOff val="3572285"/>
            <a:satOff val="-4598"/>
            <a:lumOff val="-358"/>
            <a:alphaOff val="0"/>
          </a:schemeClr>
        </a:solidFill>
        <a:ln w="25400" cap="flat" cmpd="sng" algn="ctr">
          <a:solidFill>
            <a:schemeClr val="accent3">
              <a:tint val="40000"/>
              <a:alpha val="90000"/>
              <a:hueOff val="3572285"/>
              <a:satOff val="-4598"/>
              <a:lumOff val="-3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endParaRPr lang="ar-SA" sz="2400" b="1" kern="1200">
            <a:solidFill>
              <a:schemeClr val="tx1"/>
            </a:solidFill>
            <a:latin typeface="Times New Roman" pitchFamily="18" charset="0"/>
            <a:cs typeface="Times New Roman" pitchFamily="18" charset="0"/>
          </a:endParaRPr>
        </a:p>
      </dsp:txBody>
      <dsp:txXfrm>
        <a:off x="6294219" y="1446062"/>
        <a:ext cx="276535" cy="378350"/>
      </dsp:txXfrm>
    </dsp:sp>
    <dsp:sp modelId="{8E4FC84E-17E1-458F-97AE-76812EAB4E0C}">
      <dsp:nvSpPr>
        <dsp:cNvPr id="0" name=""/>
        <dsp:cNvSpPr/>
      </dsp:nvSpPr>
      <dsp:spPr>
        <a:xfrm>
          <a:off x="6645530" y="2314129"/>
          <a:ext cx="502791" cy="502791"/>
        </a:xfrm>
        <a:prstGeom prst="downArrow">
          <a:avLst>
            <a:gd name="adj1" fmla="val 55000"/>
            <a:gd name="adj2" fmla="val 45000"/>
          </a:avLst>
        </a:prstGeom>
        <a:solidFill>
          <a:schemeClr val="accent3">
            <a:tint val="40000"/>
            <a:alpha val="90000"/>
            <a:hueOff val="7144569"/>
            <a:satOff val="-9195"/>
            <a:lumOff val="-717"/>
            <a:alphaOff val="0"/>
          </a:schemeClr>
        </a:solidFill>
        <a:ln w="25400" cap="flat" cmpd="sng" algn="ctr">
          <a:solidFill>
            <a:schemeClr val="accent3">
              <a:tint val="40000"/>
              <a:alpha val="90000"/>
              <a:hueOff val="7144569"/>
              <a:satOff val="-9195"/>
              <a:lumOff val="-7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endParaRPr lang="ar-SA" sz="2400" b="1" kern="1200">
            <a:solidFill>
              <a:schemeClr val="tx1"/>
            </a:solidFill>
            <a:latin typeface="Times New Roman" pitchFamily="18" charset="0"/>
            <a:cs typeface="Times New Roman" pitchFamily="18" charset="0"/>
          </a:endParaRPr>
        </a:p>
      </dsp:txBody>
      <dsp:txXfrm>
        <a:off x="6758658" y="2314129"/>
        <a:ext cx="276535" cy="378350"/>
      </dsp:txXfrm>
    </dsp:sp>
    <dsp:sp modelId="{C3A8C5E3-60B2-4F89-BD86-7F0D77915AC2}">
      <dsp:nvSpPr>
        <dsp:cNvPr id="0" name=""/>
        <dsp:cNvSpPr/>
      </dsp:nvSpPr>
      <dsp:spPr>
        <a:xfrm>
          <a:off x="7109969" y="3203684"/>
          <a:ext cx="502791" cy="502791"/>
        </a:xfrm>
        <a:prstGeom prst="downArrow">
          <a:avLst>
            <a:gd name="adj1" fmla="val 55000"/>
            <a:gd name="adj2" fmla="val 45000"/>
          </a:avLst>
        </a:prstGeom>
        <a:solidFill>
          <a:schemeClr val="accent3">
            <a:tint val="40000"/>
            <a:alpha val="90000"/>
            <a:hueOff val="10716854"/>
            <a:satOff val="-13793"/>
            <a:lumOff val="-1075"/>
            <a:alphaOff val="0"/>
          </a:schemeClr>
        </a:solidFill>
        <a:ln w="25400" cap="flat" cmpd="sng" algn="ctr">
          <a:solidFill>
            <a:schemeClr val="accent3">
              <a:tint val="40000"/>
              <a:alpha val="90000"/>
              <a:hueOff val="10716854"/>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endParaRPr lang="ar-SA" sz="2400" b="1" kern="1200">
            <a:solidFill>
              <a:schemeClr val="tx1"/>
            </a:solidFill>
            <a:latin typeface="Times New Roman" pitchFamily="18" charset="0"/>
            <a:cs typeface="Times New Roman" pitchFamily="18" charset="0"/>
          </a:endParaRPr>
        </a:p>
      </dsp:txBody>
      <dsp:txXfrm>
        <a:off x="7223097" y="3203684"/>
        <a:ext cx="276535" cy="37835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drawings/_rels/drawing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drawings/drawing1.xml><?xml version="1.0" encoding="utf-8"?>
<c:userShapes xmlns:c="http://schemas.openxmlformats.org/drawingml/2006/chart">
  <cdr:relSizeAnchor xmlns:cdr="http://schemas.openxmlformats.org/drawingml/2006/chartDrawing">
    <cdr:from>
      <cdr:x>0.06422</cdr:x>
      <cdr:y>0.08621</cdr:y>
    </cdr:from>
    <cdr:to>
      <cdr:x>0.06422</cdr:x>
      <cdr:y>0.96991</cdr:y>
    </cdr:to>
    <cdr:sp macro="" textlink="">
      <cdr:nvSpPr>
        <cdr:cNvPr id="3" name="Straight Connector 2"/>
        <cdr:cNvSpPr/>
      </cdr:nvSpPr>
      <cdr:spPr>
        <a:xfrm xmlns:a="http://schemas.openxmlformats.org/drawingml/2006/main" rot="5400000">
          <a:off x="533400" y="304800"/>
          <a:ext cx="1" cy="312420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ar-SA"/>
        </a:p>
      </cdr:txBody>
    </cdr:sp>
  </cdr:relSizeAnchor>
  <cdr:relSizeAnchor xmlns:cdr="http://schemas.openxmlformats.org/drawingml/2006/chartDrawing">
    <cdr:from>
      <cdr:x>0.0367</cdr:x>
      <cdr:y>0.8837</cdr:y>
    </cdr:from>
    <cdr:to>
      <cdr:x>0.95413</cdr:x>
      <cdr:y>0.8837</cdr:y>
    </cdr:to>
    <cdr:sp macro="" textlink="">
      <cdr:nvSpPr>
        <cdr:cNvPr id="5" name="Straight Connector 4"/>
        <cdr:cNvSpPr/>
      </cdr:nvSpPr>
      <cdr:spPr>
        <a:xfrm xmlns:a="http://schemas.openxmlformats.org/drawingml/2006/main">
          <a:off x="304800" y="3124200"/>
          <a:ext cx="7620000"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ar-SA"/>
        </a:p>
      </cdr:txBody>
    </cdr:sp>
  </cdr:relSizeAnchor>
  <cdr:relSizeAnchor xmlns:cdr="http://schemas.openxmlformats.org/drawingml/2006/chartDrawing">
    <cdr:from>
      <cdr:x>0.19266</cdr:x>
      <cdr:y>0.4127</cdr:y>
    </cdr:from>
    <cdr:to>
      <cdr:x>0.26377</cdr:x>
      <cdr:y>0.89315</cdr:y>
    </cdr:to>
    <cdr:pic>
      <cdr:nvPicPr>
        <cdr:cNvPr id="6" name="Picture 5" descr="Capture.PNG"/>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1600200" y="1981200"/>
          <a:ext cx="590632" cy="2306479"/>
        </a:xfrm>
        <a:prstGeom xmlns:a="http://schemas.openxmlformats.org/drawingml/2006/main" prst="rect">
          <a:avLst/>
        </a:prstGeom>
      </cdr:spPr>
    </cdr:pic>
  </cdr:relSizeAnchor>
  <cdr:relSizeAnchor xmlns:cdr="http://schemas.openxmlformats.org/drawingml/2006/chartDrawing">
    <cdr:from>
      <cdr:x>0.15596</cdr:x>
      <cdr:y>0.90525</cdr:y>
    </cdr:from>
    <cdr:to>
      <cdr:x>0.33028</cdr:x>
      <cdr:y>0.99147</cdr:y>
    </cdr:to>
    <cdr:sp macro="" textlink="">
      <cdr:nvSpPr>
        <cdr:cNvPr id="7" name="Rectangle 6"/>
        <cdr:cNvSpPr/>
      </cdr:nvSpPr>
      <cdr:spPr>
        <a:xfrm xmlns:a="http://schemas.openxmlformats.org/drawingml/2006/main">
          <a:off x="1295400" y="3793918"/>
          <a:ext cx="1447800" cy="361325"/>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en-US" sz="1600" b="1" dirty="0">
              <a:solidFill>
                <a:schemeClr val="tx1"/>
              </a:solidFill>
            </a:rPr>
            <a:t>Total Assets</a:t>
          </a:r>
          <a:endParaRPr lang="ar-SA" sz="1600" b="1" dirty="0">
            <a:solidFill>
              <a:schemeClr val="tx1"/>
            </a:solidFill>
          </a:endParaRPr>
        </a:p>
      </cdr:txBody>
    </cdr:sp>
  </cdr:relSizeAnchor>
  <cdr:relSizeAnchor xmlns:cdr="http://schemas.openxmlformats.org/drawingml/2006/chartDrawing">
    <cdr:from>
      <cdr:x>0.14679</cdr:x>
      <cdr:y>0.16</cdr:y>
    </cdr:from>
    <cdr:to>
      <cdr:x>0.26606</cdr:x>
      <cdr:y>0.28</cdr:y>
    </cdr:to>
    <cdr:sp macro="" textlink="">
      <cdr:nvSpPr>
        <cdr:cNvPr id="8" name="Rounded Rectangle 7"/>
        <cdr:cNvSpPr/>
      </cdr:nvSpPr>
      <cdr:spPr>
        <a:xfrm xmlns:a="http://schemas.openxmlformats.org/drawingml/2006/main">
          <a:off x="1219200" y="609600"/>
          <a:ext cx="990600" cy="457200"/>
        </a:xfrm>
        <a:prstGeom xmlns:a="http://schemas.openxmlformats.org/drawingml/2006/main" prst="round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sz="1400" b="1" dirty="0">
              <a:solidFill>
                <a:schemeClr val="tx1"/>
              </a:solidFill>
            </a:rPr>
            <a:t>0.6 billion</a:t>
          </a:r>
          <a:endParaRPr lang="ar-SA" sz="1400" b="1" dirty="0">
            <a:solidFill>
              <a:schemeClr val="tx1"/>
            </a:solidFill>
          </a:endParaRPr>
        </a:p>
      </cdr:txBody>
    </cdr:sp>
  </cdr:relSizeAnchor>
  <cdr:relSizeAnchor xmlns:cdr="http://schemas.openxmlformats.org/drawingml/2006/chartDrawing">
    <cdr:from>
      <cdr:x>0.26606</cdr:x>
      <cdr:y>0.1</cdr:y>
    </cdr:from>
    <cdr:to>
      <cdr:x>0.34175</cdr:x>
      <cdr:y>0.87759</cdr:y>
    </cdr:to>
    <cdr:pic>
      <cdr:nvPicPr>
        <cdr:cNvPr id="9" name="Picture 8" descr="Capture2.PNG"/>
        <cdr:cNvPicPr>
          <a:picLocks xmlns:a="http://schemas.openxmlformats.org/drawingml/2006/main" noChangeAspect="1"/>
        </cdr:cNvPicPr>
      </cdr:nvPicPr>
      <cdr:blipFill>
        <a:blip xmlns:a="http://schemas.openxmlformats.org/drawingml/2006/main" xmlns:r="http://schemas.openxmlformats.org/officeDocument/2006/relationships" r:embed="rId2"/>
        <a:stretch xmlns:a="http://schemas.openxmlformats.org/drawingml/2006/main">
          <a:fillRect/>
        </a:stretch>
      </cdr:blipFill>
      <cdr:spPr>
        <a:xfrm xmlns:a="http://schemas.openxmlformats.org/drawingml/2006/main">
          <a:off x="2209800" y="381000"/>
          <a:ext cx="628738" cy="2962635"/>
        </a:xfrm>
        <a:prstGeom xmlns:a="http://schemas.openxmlformats.org/drawingml/2006/main" prst="rect">
          <a:avLst/>
        </a:prstGeom>
      </cdr:spPr>
    </cdr:pic>
  </cdr:relSizeAnchor>
  <cdr:relSizeAnchor xmlns:cdr="http://schemas.openxmlformats.org/drawingml/2006/chartDrawing">
    <cdr:from>
      <cdr:x>0.26606</cdr:x>
      <cdr:y>0</cdr:y>
    </cdr:from>
    <cdr:to>
      <cdr:x>0.38532</cdr:x>
      <cdr:y>0.12</cdr:y>
    </cdr:to>
    <cdr:sp macro="" textlink="">
      <cdr:nvSpPr>
        <cdr:cNvPr id="10" name="Rounded Rectangle 9"/>
        <cdr:cNvSpPr/>
      </cdr:nvSpPr>
      <cdr:spPr>
        <a:xfrm xmlns:a="http://schemas.openxmlformats.org/drawingml/2006/main">
          <a:off x="2209800" y="0"/>
          <a:ext cx="990600" cy="502920"/>
        </a:xfrm>
        <a:prstGeom xmlns:a="http://schemas.openxmlformats.org/drawingml/2006/main" prst="roundRect">
          <a:avLst/>
        </a:prstGeom>
        <a:solidFill xmlns:a="http://schemas.openxmlformats.org/drawingml/2006/main">
          <a:sysClr val="window" lastClr="FFFFFF"/>
        </a:solidFill>
        <a:ln xmlns:a="http://schemas.openxmlformats.org/drawingml/2006/main" w="25400" cap="flat" cmpd="sng" algn="ctr">
          <a:solidFill>
            <a:sysClr val="window" lastClr="FFFFFF"/>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r>
            <a:rPr lang="en-US" sz="1400" b="1" dirty="0">
              <a:solidFill>
                <a:sysClr val="windowText" lastClr="000000"/>
              </a:solidFill>
            </a:rPr>
            <a:t>1.7 billion</a:t>
          </a:r>
          <a:endParaRPr lang="ar-SA" sz="1400" b="1" dirty="0">
            <a:solidFill>
              <a:sysClr val="windowText" lastClr="000000"/>
            </a:solidFill>
          </a:endParaRPr>
        </a:p>
      </cdr:txBody>
    </cdr:sp>
  </cdr:relSizeAnchor>
  <cdr:relSizeAnchor xmlns:cdr="http://schemas.openxmlformats.org/drawingml/2006/chartDrawing">
    <cdr:from>
      <cdr:x>0.41284</cdr:x>
      <cdr:y>0.89831</cdr:y>
    </cdr:from>
    <cdr:to>
      <cdr:x>0.66055</cdr:x>
      <cdr:y>0.98413</cdr:y>
    </cdr:to>
    <cdr:sp macro="" textlink="">
      <cdr:nvSpPr>
        <cdr:cNvPr id="11" name="Rectangle 10"/>
        <cdr:cNvSpPr/>
      </cdr:nvSpPr>
      <cdr:spPr>
        <a:xfrm xmlns:a="http://schemas.openxmlformats.org/drawingml/2006/main">
          <a:off x="3429000" y="4312403"/>
          <a:ext cx="2057400" cy="411997"/>
        </a:xfrm>
        <a:prstGeom xmlns:a="http://schemas.openxmlformats.org/drawingml/2006/main" prst="rect">
          <a:avLst/>
        </a:prstGeom>
        <a:solidFill xmlns:a="http://schemas.openxmlformats.org/drawingml/2006/main">
          <a:srgbClr val="4F81BD"/>
        </a:solidFill>
        <a:ln xmlns:a="http://schemas.openxmlformats.org/drawingml/2006/main" w="25400" cap="flat" cmpd="sng" algn="ctr">
          <a:solidFill>
            <a:srgbClr val="4F81BD">
              <a:shade val="50000"/>
            </a:srgbClr>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pPr algn="ctr"/>
          <a:r>
            <a:rPr lang="en-US" sz="1600" b="1" dirty="0">
              <a:solidFill>
                <a:sysClr val="windowText" lastClr="000000"/>
              </a:solidFill>
            </a:rPr>
            <a:t>Shareholders' Equity</a:t>
          </a:r>
          <a:endParaRPr lang="ar-SA" sz="1600" b="1" dirty="0">
            <a:solidFill>
              <a:sysClr val="windowText" lastClr="000000"/>
            </a:solidFill>
          </a:endParaRPr>
        </a:p>
      </cdr:txBody>
    </cdr:sp>
  </cdr:relSizeAnchor>
  <cdr:relSizeAnchor xmlns:cdr="http://schemas.openxmlformats.org/drawingml/2006/chartDrawing">
    <cdr:from>
      <cdr:x>0.44037</cdr:x>
      <cdr:y>0.53968</cdr:y>
    </cdr:from>
    <cdr:to>
      <cdr:x>0.52294</cdr:x>
      <cdr:y>0.87669</cdr:y>
    </cdr:to>
    <cdr:pic>
      <cdr:nvPicPr>
        <cdr:cNvPr id="12" name="Picture 11" descr="Capture.PNG"/>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3657600" y="2590800"/>
          <a:ext cx="685800" cy="1617862"/>
        </a:xfrm>
        <a:prstGeom xmlns:a="http://schemas.openxmlformats.org/drawingml/2006/main" prst="rect">
          <a:avLst/>
        </a:prstGeom>
      </cdr:spPr>
    </cdr:pic>
  </cdr:relSizeAnchor>
  <cdr:relSizeAnchor xmlns:cdr="http://schemas.openxmlformats.org/drawingml/2006/chartDrawing">
    <cdr:from>
      <cdr:x>0.51376</cdr:x>
      <cdr:y>0.11111</cdr:y>
    </cdr:from>
    <cdr:to>
      <cdr:x>0.59633</cdr:x>
      <cdr:y>0.87382</cdr:y>
    </cdr:to>
    <cdr:pic>
      <cdr:nvPicPr>
        <cdr:cNvPr id="13" name="Picture 12" descr="Capture2.PNG"/>
        <cdr:cNvPicPr>
          <a:picLocks xmlns:a="http://schemas.openxmlformats.org/drawingml/2006/main" noChangeAspect="1"/>
        </cdr:cNvPicPr>
      </cdr:nvPicPr>
      <cdr:blipFill>
        <a:blip xmlns:a="http://schemas.openxmlformats.org/drawingml/2006/main" xmlns:r="http://schemas.openxmlformats.org/officeDocument/2006/relationships" r:embed="rId2"/>
        <a:stretch xmlns:a="http://schemas.openxmlformats.org/drawingml/2006/main">
          <a:fillRect/>
        </a:stretch>
      </cdr:blipFill>
      <cdr:spPr>
        <a:xfrm xmlns:a="http://schemas.openxmlformats.org/drawingml/2006/main">
          <a:off x="4267200" y="533400"/>
          <a:ext cx="685800" cy="3661474"/>
        </a:xfrm>
        <a:prstGeom xmlns:a="http://schemas.openxmlformats.org/drawingml/2006/main" prst="rect">
          <a:avLst/>
        </a:prstGeom>
      </cdr:spPr>
    </cdr:pic>
  </cdr:relSizeAnchor>
  <cdr:relSizeAnchor xmlns:cdr="http://schemas.openxmlformats.org/drawingml/2006/chartDrawing">
    <cdr:from>
      <cdr:x>0.3945</cdr:x>
      <cdr:y>0.44444</cdr:y>
    </cdr:from>
    <cdr:to>
      <cdr:x>0.51376</cdr:x>
      <cdr:y>0.52381</cdr:y>
    </cdr:to>
    <cdr:sp macro="" textlink="">
      <cdr:nvSpPr>
        <cdr:cNvPr id="14" name="Rounded Rectangle 13"/>
        <cdr:cNvSpPr/>
      </cdr:nvSpPr>
      <cdr:spPr>
        <a:xfrm xmlns:a="http://schemas.openxmlformats.org/drawingml/2006/main">
          <a:off x="3276600" y="2133600"/>
          <a:ext cx="990600" cy="381000"/>
        </a:xfrm>
        <a:prstGeom xmlns:a="http://schemas.openxmlformats.org/drawingml/2006/main" prst="roundRect">
          <a:avLst/>
        </a:prstGeom>
        <a:solidFill xmlns:a="http://schemas.openxmlformats.org/drawingml/2006/main">
          <a:sysClr val="window" lastClr="FFFFFF"/>
        </a:solidFill>
        <a:ln xmlns:a="http://schemas.openxmlformats.org/drawingml/2006/main" w="25400" cap="flat" cmpd="sng" algn="ctr">
          <a:solidFill>
            <a:sysClr val="window" lastClr="FFFFFF"/>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r>
            <a:rPr lang="en-US" sz="1400" b="1" dirty="0">
              <a:solidFill>
                <a:sysClr val="windowText" lastClr="000000"/>
              </a:solidFill>
            </a:rPr>
            <a:t>86 million</a:t>
          </a:r>
          <a:endParaRPr lang="ar-SA" sz="1400" b="1" dirty="0">
            <a:solidFill>
              <a:sysClr val="windowText" lastClr="000000"/>
            </a:solidFill>
          </a:endParaRPr>
        </a:p>
      </cdr:txBody>
    </cdr:sp>
  </cdr:relSizeAnchor>
  <cdr:relSizeAnchor xmlns:cdr="http://schemas.openxmlformats.org/drawingml/2006/chartDrawing">
    <cdr:from>
      <cdr:x>0.48624</cdr:x>
      <cdr:y>0.01587</cdr:y>
    </cdr:from>
    <cdr:to>
      <cdr:x>0.6055</cdr:x>
      <cdr:y>0.13587</cdr:y>
    </cdr:to>
    <cdr:sp macro="" textlink="">
      <cdr:nvSpPr>
        <cdr:cNvPr id="15" name="Rounded Rectangle 14"/>
        <cdr:cNvSpPr/>
      </cdr:nvSpPr>
      <cdr:spPr>
        <a:xfrm xmlns:a="http://schemas.openxmlformats.org/drawingml/2006/main">
          <a:off x="4038600" y="76200"/>
          <a:ext cx="990600" cy="576072"/>
        </a:xfrm>
        <a:prstGeom xmlns:a="http://schemas.openxmlformats.org/drawingml/2006/main" prst="roundRect">
          <a:avLst/>
        </a:prstGeom>
        <a:solidFill xmlns:a="http://schemas.openxmlformats.org/drawingml/2006/main">
          <a:sysClr val="window" lastClr="FFFFFF"/>
        </a:solidFill>
        <a:ln xmlns:a="http://schemas.openxmlformats.org/drawingml/2006/main" w="25400" cap="flat" cmpd="sng" algn="ctr">
          <a:solidFill>
            <a:sysClr val="window" lastClr="FFFFFF"/>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pPr algn="ctr"/>
          <a:r>
            <a:rPr lang="en-US" sz="1400" b="1" dirty="0">
              <a:solidFill>
                <a:sysClr val="windowText" lastClr="000000"/>
              </a:solidFill>
            </a:rPr>
            <a:t>243 million</a:t>
          </a:r>
          <a:endParaRPr lang="ar-SA" sz="1400" b="1" dirty="0">
            <a:solidFill>
              <a:sysClr val="windowText" lastClr="000000"/>
            </a:solidFill>
          </a:endParaRPr>
        </a:p>
      </cdr:txBody>
    </cdr:sp>
  </cdr:relSizeAnchor>
  <cdr:relSizeAnchor xmlns:cdr="http://schemas.openxmlformats.org/drawingml/2006/chartDrawing">
    <cdr:from>
      <cdr:x>0.7156</cdr:x>
      <cdr:y>0.90476</cdr:y>
    </cdr:from>
    <cdr:to>
      <cdr:x>0.97248</cdr:x>
      <cdr:y>0.99058</cdr:y>
    </cdr:to>
    <cdr:sp macro="" textlink="">
      <cdr:nvSpPr>
        <cdr:cNvPr id="16" name="Rectangle 15"/>
        <cdr:cNvSpPr/>
      </cdr:nvSpPr>
      <cdr:spPr>
        <a:xfrm xmlns:a="http://schemas.openxmlformats.org/drawingml/2006/main">
          <a:off x="5943600" y="4343400"/>
          <a:ext cx="2133600" cy="411997"/>
        </a:xfrm>
        <a:prstGeom xmlns:a="http://schemas.openxmlformats.org/drawingml/2006/main" prst="rect">
          <a:avLst/>
        </a:prstGeom>
        <a:solidFill xmlns:a="http://schemas.openxmlformats.org/drawingml/2006/main">
          <a:srgbClr val="4F81BD"/>
        </a:solidFill>
        <a:ln xmlns:a="http://schemas.openxmlformats.org/drawingml/2006/main" w="25400" cap="flat" cmpd="sng" algn="ctr">
          <a:solidFill>
            <a:srgbClr val="4F81BD">
              <a:shade val="50000"/>
            </a:srgbClr>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pPr algn="ctr"/>
          <a:r>
            <a:rPr lang="en-US" sz="1600" b="1" dirty="0">
              <a:solidFill>
                <a:sysClr val="windowText" lastClr="000000"/>
              </a:solidFill>
            </a:rPr>
            <a:t>Net Income Before Tax</a:t>
          </a:r>
          <a:endParaRPr lang="ar-SA" sz="1600" b="1" dirty="0">
            <a:solidFill>
              <a:sysClr val="windowText" lastClr="000000"/>
            </a:solidFill>
          </a:endParaRPr>
        </a:p>
      </cdr:txBody>
    </cdr:sp>
  </cdr:relSizeAnchor>
  <cdr:relSizeAnchor xmlns:cdr="http://schemas.openxmlformats.org/drawingml/2006/chartDrawing">
    <cdr:from>
      <cdr:x>0.73394</cdr:x>
      <cdr:y>0.5873</cdr:y>
    </cdr:from>
    <cdr:to>
      <cdr:x>0.78899</cdr:x>
      <cdr:y>0.87512</cdr:y>
    </cdr:to>
    <cdr:pic>
      <cdr:nvPicPr>
        <cdr:cNvPr id="17" name="Picture 16" descr="Capture.PNG"/>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6096000" y="2819400"/>
          <a:ext cx="457200" cy="1381693"/>
        </a:xfrm>
        <a:prstGeom xmlns:a="http://schemas.openxmlformats.org/drawingml/2006/main" prst="rect">
          <a:avLst/>
        </a:prstGeom>
      </cdr:spPr>
    </cdr:pic>
  </cdr:relSizeAnchor>
  <cdr:relSizeAnchor xmlns:cdr="http://schemas.openxmlformats.org/drawingml/2006/chartDrawing">
    <cdr:from>
      <cdr:x>0.78899</cdr:x>
      <cdr:y>0.14286</cdr:y>
    </cdr:from>
    <cdr:to>
      <cdr:x>0.85321</cdr:x>
      <cdr:y>0.88028</cdr:y>
    </cdr:to>
    <cdr:pic>
      <cdr:nvPicPr>
        <cdr:cNvPr id="18" name="Picture 17" descr="Capture2.PNG"/>
        <cdr:cNvPicPr>
          <a:picLocks xmlns:a="http://schemas.openxmlformats.org/drawingml/2006/main" noChangeAspect="1"/>
        </cdr:cNvPicPr>
      </cdr:nvPicPr>
      <cdr:blipFill>
        <a:blip xmlns:a="http://schemas.openxmlformats.org/drawingml/2006/main" xmlns:r="http://schemas.openxmlformats.org/officeDocument/2006/relationships" r:embed="rId2"/>
        <a:stretch xmlns:a="http://schemas.openxmlformats.org/drawingml/2006/main">
          <a:fillRect/>
        </a:stretch>
      </cdr:blipFill>
      <cdr:spPr>
        <a:xfrm xmlns:a="http://schemas.openxmlformats.org/drawingml/2006/main">
          <a:off x="6553200" y="685800"/>
          <a:ext cx="533400" cy="3540071"/>
        </a:xfrm>
        <a:prstGeom xmlns:a="http://schemas.openxmlformats.org/drawingml/2006/main" prst="rect">
          <a:avLst/>
        </a:prstGeom>
      </cdr:spPr>
    </cdr:pic>
  </cdr:relSizeAnchor>
  <cdr:relSizeAnchor xmlns:cdr="http://schemas.openxmlformats.org/drawingml/2006/chartDrawing">
    <cdr:from>
      <cdr:x>0.66972</cdr:x>
      <cdr:y>0.50794</cdr:y>
    </cdr:from>
    <cdr:to>
      <cdr:x>0.78899</cdr:x>
      <cdr:y>0.5873</cdr:y>
    </cdr:to>
    <cdr:sp macro="" textlink="">
      <cdr:nvSpPr>
        <cdr:cNvPr id="19" name="Rounded Rectangle 18"/>
        <cdr:cNvSpPr/>
      </cdr:nvSpPr>
      <cdr:spPr>
        <a:xfrm xmlns:a="http://schemas.openxmlformats.org/drawingml/2006/main">
          <a:off x="5562600" y="2438400"/>
          <a:ext cx="990600" cy="381000"/>
        </a:xfrm>
        <a:prstGeom xmlns:a="http://schemas.openxmlformats.org/drawingml/2006/main" prst="roundRect">
          <a:avLst/>
        </a:prstGeom>
        <a:solidFill xmlns:a="http://schemas.openxmlformats.org/drawingml/2006/main">
          <a:sysClr val="window" lastClr="FFFFFF"/>
        </a:solidFill>
        <a:ln xmlns:a="http://schemas.openxmlformats.org/drawingml/2006/main" w="25400" cap="flat" cmpd="sng" algn="ctr">
          <a:solidFill>
            <a:sysClr val="window" lastClr="FFFFFF"/>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r>
            <a:rPr lang="en-US" sz="1400" b="1" dirty="0">
              <a:solidFill>
                <a:sysClr val="windowText" lastClr="000000"/>
              </a:solidFill>
            </a:rPr>
            <a:t>3 million</a:t>
          </a:r>
          <a:endParaRPr lang="ar-SA" sz="1400" b="1" dirty="0">
            <a:solidFill>
              <a:sysClr val="windowText" lastClr="000000"/>
            </a:solidFill>
          </a:endParaRPr>
        </a:p>
      </cdr:txBody>
    </cdr:sp>
  </cdr:relSizeAnchor>
  <cdr:relSizeAnchor xmlns:cdr="http://schemas.openxmlformats.org/drawingml/2006/chartDrawing">
    <cdr:from>
      <cdr:x>0.75229</cdr:x>
      <cdr:y>0.04762</cdr:y>
    </cdr:from>
    <cdr:to>
      <cdr:x>0.88991</cdr:x>
      <cdr:y>0.12698</cdr:y>
    </cdr:to>
    <cdr:sp macro="" textlink="">
      <cdr:nvSpPr>
        <cdr:cNvPr id="20" name="Rounded Rectangle 19"/>
        <cdr:cNvSpPr/>
      </cdr:nvSpPr>
      <cdr:spPr>
        <a:xfrm xmlns:a="http://schemas.openxmlformats.org/drawingml/2006/main">
          <a:off x="6248400" y="228600"/>
          <a:ext cx="1143000" cy="381000"/>
        </a:xfrm>
        <a:prstGeom xmlns:a="http://schemas.openxmlformats.org/drawingml/2006/main" prst="roundRect">
          <a:avLst/>
        </a:prstGeom>
        <a:solidFill xmlns:a="http://schemas.openxmlformats.org/drawingml/2006/main">
          <a:sysClr val="window" lastClr="FFFFFF"/>
        </a:solidFill>
        <a:ln xmlns:a="http://schemas.openxmlformats.org/drawingml/2006/main" w="25400" cap="flat" cmpd="sng" algn="ctr">
          <a:solidFill>
            <a:sysClr val="window" lastClr="FFFFFF"/>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pPr algn="ctr" rtl="0"/>
          <a:r>
            <a:rPr lang="ar-SA" sz="1400" b="1" dirty="0">
              <a:solidFill>
                <a:sysClr val="windowText" lastClr="000000"/>
              </a:solidFill>
              <a:latin typeface="Times New Roman" pitchFamily="18" charset="0"/>
              <a:cs typeface="Times New Roman" pitchFamily="18" charset="0"/>
            </a:rPr>
            <a:t>23    </a:t>
          </a:r>
          <a:r>
            <a:rPr lang="en-US" sz="1400" b="1" dirty="0">
              <a:solidFill>
                <a:sysClr val="windowText" lastClr="000000"/>
              </a:solidFill>
              <a:latin typeface="Times New Roman" pitchFamily="18" charset="0"/>
              <a:cs typeface="Times New Roman" pitchFamily="18" charset="0"/>
            </a:rPr>
            <a:t>million</a:t>
          </a:r>
          <a:endParaRPr lang="ar-SA" sz="1400" b="1" dirty="0">
            <a:solidFill>
              <a:sysClr val="windowText" lastClr="000000"/>
            </a:solidFill>
            <a:latin typeface="Times New Roman" pitchFamily="18" charset="0"/>
            <a:cs typeface="Times New Roman"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0.06422</cdr:x>
      <cdr:y>0.08621</cdr:y>
    </cdr:from>
    <cdr:to>
      <cdr:x>0.06422</cdr:x>
      <cdr:y>0.96991</cdr:y>
    </cdr:to>
    <cdr:sp macro="" textlink="">
      <cdr:nvSpPr>
        <cdr:cNvPr id="3" name="Straight Connector 2"/>
        <cdr:cNvSpPr/>
      </cdr:nvSpPr>
      <cdr:spPr>
        <a:xfrm xmlns:a="http://schemas.openxmlformats.org/drawingml/2006/main" rot="5400000">
          <a:off x="533400" y="304800"/>
          <a:ext cx="1" cy="312420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ar-SA"/>
        </a:p>
      </cdr:txBody>
    </cdr:sp>
  </cdr:relSizeAnchor>
  <cdr:relSizeAnchor xmlns:cdr="http://schemas.openxmlformats.org/drawingml/2006/chartDrawing">
    <cdr:from>
      <cdr:x>0.0367</cdr:x>
      <cdr:y>0.8837</cdr:y>
    </cdr:from>
    <cdr:to>
      <cdr:x>0.95413</cdr:x>
      <cdr:y>0.8837</cdr:y>
    </cdr:to>
    <cdr:sp macro="" textlink="">
      <cdr:nvSpPr>
        <cdr:cNvPr id="5" name="Straight Connector 4"/>
        <cdr:cNvSpPr/>
      </cdr:nvSpPr>
      <cdr:spPr>
        <a:xfrm xmlns:a="http://schemas.openxmlformats.org/drawingml/2006/main">
          <a:off x="304800" y="3124200"/>
          <a:ext cx="7620000"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ar-SA"/>
        </a:p>
      </cdr:txBody>
    </cdr:sp>
  </cdr:relSizeAnchor>
  <cdr:relSizeAnchor xmlns:cdr="http://schemas.openxmlformats.org/drawingml/2006/chartDrawing">
    <cdr:from>
      <cdr:x>0.29358</cdr:x>
      <cdr:y>0.89831</cdr:y>
    </cdr:from>
    <cdr:to>
      <cdr:x>0.77064</cdr:x>
      <cdr:y>0.98413</cdr:y>
    </cdr:to>
    <cdr:sp macro="" textlink="">
      <cdr:nvSpPr>
        <cdr:cNvPr id="11" name="Rectangle 10"/>
        <cdr:cNvSpPr/>
      </cdr:nvSpPr>
      <cdr:spPr>
        <a:xfrm xmlns:a="http://schemas.openxmlformats.org/drawingml/2006/main">
          <a:off x="2438400" y="4312427"/>
          <a:ext cx="3962400" cy="411987"/>
        </a:xfrm>
        <a:prstGeom xmlns:a="http://schemas.openxmlformats.org/drawingml/2006/main" prst="rect">
          <a:avLst/>
        </a:prstGeom>
        <a:solidFill xmlns:a="http://schemas.openxmlformats.org/drawingml/2006/main">
          <a:srgbClr val="4F81BD"/>
        </a:solidFill>
        <a:ln xmlns:a="http://schemas.openxmlformats.org/drawingml/2006/main" w="25400" cap="flat" cmpd="sng" algn="ctr">
          <a:solidFill>
            <a:srgbClr val="4F81BD">
              <a:shade val="50000"/>
            </a:srgbClr>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pPr algn="ctr"/>
          <a:r>
            <a:rPr lang="en-US" sz="1600" b="1" dirty="0">
              <a:solidFill>
                <a:sysClr val="windowText" lastClr="000000"/>
              </a:solidFill>
            </a:rPr>
            <a:t>Share of Islamic Banks from Total Assets</a:t>
          </a:r>
          <a:endParaRPr lang="ar-SA" sz="1600" b="1" dirty="0">
            <a:solidFill>
              <a:sysClr val="windowText" lastClr="000000"/>
            </a:solidFill>
          </a:endParaRPr>
        </a:p>
      </cdr:txBody>
    </cdr:sp>
  </cdr:relSizeAnchor>
  <cdr:relSizeAnchor xmlns:cdr="http://schemas.openxmlformats.org/drawingml/2006/chartDrawing">
    <cdr:from>
      <cdr:x>0.44037</cdr:x>
      <cdr:y>0.50794</cdr:y>
    </cdr:from>
    <cdr:to>
      <cdr:x>0.52294</cdr:x>
      <cdr:y>0.87669</cdr:y>
    </cdr:to>
    <cdr:pic>
      <cdr:nvPicPr>
        <cdr:cNvPr id="12" name="Picture 11" descr="Capture.PNG"/>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3657625" y="2438400"/>
          <a:ext cx="685810" cy="1770238"/>
        </a:xfrm>
        <a:prstGeom xmlns:a="http://schemas.openxmlformats.org/drawingml/2006/main" prst="rect">
          <a:avLst/>
        </a:prstGeom>
      </cdr:spPr>
    </cdr:pic>
  </cdr:relSizeAnchor>
  <cdr:relSizeAnchor xmlns:cdr="http://schemas.openxmlformats.org/drawingml/2006/chartDrawing">
    <cdr:from>
      <cdr:x>0.51376</cdr:x>
      <cdr:y>0.28571</cdr:y>
    </cdr:from>
    <cdr:to>
      <cdr:x>0.59633</cdr:x>
      <cdr:y>0.87382</cdr:y>
    </cdr:to>
    <cdr:pic>
      <cdr:nvPicPr>
        <cdr:cNvPr id="13" name="Picture 12" descr="Capture2.PNG"/>
        <cdr:cNvPicPr>
          <a:picLocks xmlns:a="http://schemas.openxmlformats.org/drawingml/2006/main" noChangeAspect="1"/>
        </cdr:cNvPicPr>
      </cdr:nvPicPr>
      <cdr:blipFill>
        <a:blip xmlns:a="http://schemas.openxmlformats.org/drawingml/2006/main" xmlns:r="http://schemas.openxmlformats.org/officeDocument/2006/relationships" r:embed="rId2"/>
        <a:stretch xmlns:a="http://schemas.openxmlformats.org/drawingml/2006/main">
          <a:fillRect/>
        </a:stretch>
      </cdr:blipFill>
      <cdr:spPr>
        <a:xfrm xmlns:a="http://schemas.openxmlformats.org/drawingml/2006/main">
          <a:off x="4267188" y="1371600"/>
          <a:ext cx="685810" cy="2823260"/>
        </a:xfrm>
        <a:prstGeom xmlns:a="http://schemas.openxmlformats.org/drawingml/2006/main" prst="rect">
          <a:avLst/>
        </a:prstGeom>
      </cdr:spPr>
    </cdr:pic>
  </cdr:relSizeAnchor>
  <cdr:relSizeAnchor xmlns:cdr="http://schemas.openxmlformats.org/drawingml/2006/chartDrawing">
    <cdr:from>
      <cdr:x>0.3945</cdr:x>
      <cdr:y>0.39683</cdr:y>
    </cdr:from>
    <cdr:to>
      <cdr:x>0.51376</cdr:x>
      <cdr:y>0.52381</cdr:y>
    </cdr:to>
    <cdr:sp macro="" textlink="">
      <cdr:nvSpPr>
        <cdr:cNvPr id="14" name="Rounded Rectangle 13"/>
        <cdr:cNvSpPr/>
      </cdr:nvSpPr>
      <cdr:spPr>
        <a:xfrm xmlns:a="http://schemas.openxmlformats.org/drawingml/2006/main">
          <a:off x="3276638" y="1905001"/>
          <a:ext cx="990550" cy="609602"/>
        </a:xfrm>
        <a:prstGeom xmlns:a="http://schemas.openxmlformats.org/drawingml/2006/main" prst="roundRect">
          <a:avLst/>
        </a:prstGeom>
        <a:solidFill xmlns:a="http://schemas.openxmlformats.org/drawingml/2006/main">
          <a:sysClr val="window" lastClr="FFFFFF"/>
        </a:solidFill>
        <a:ln xmlns:a="http://schemas.openxmlformats.org/drawingml/2006/main" w="25400" cap="flat" cmpd="sng" algn="ctr">
          <a:solidFill>
            <a:sysClr val="window" lastClr="FFFFFF"/>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pPr algn="ctr"/>
          <a:r>
            <a:rPr lang="en-US" sz="1400" b="1" dirty="0">
              <a:solidFill>
                <a:sysClr val="windowText" lastClr="000000"/>
              </a:solidFill>
            </a:rPr>
            <a:t>Palestine</a:t>
          </a:r>
        </a:p>
        <a:p xmlns:a="http://schemas.openxmlformats.org/drawingml/2006/main">
          <a:pPr algn="ctr"/>
          <a:r>
            <a:rPr lang="en-US" sz="1400" b="1" dirty="0">
              <a:solidFill>
                <a:sysClr val="windowText" lastClr="000000"/>
              </a:solidFill>
            </a:rPr>
            <a:t>10.8%</a:t>
          </a:r>
          <a:endParaRPr lang="ar-SA" sz="1400" b="1" dirty="0">
            <a:solidFill>
              <a:sysClr val="windowText" lastClr="000000"/>
            </a:solidFill>
          </a:endParaRPr>
        </a:p>
      </cdr:txBody>
    </cdr:sp>
  </cdr:relSizeAnchor>
  <cdr:relSizeAnchor xmlns:cdr="http://schemas.openxmlformats.org/drawingml/2006/chartDrawing">
    <cdr:from>
      <cdr:x>0.49541</cdr:x>
      <cdr:y>0.14286</cdr:y>
    </cdr:from>
    <cdr:to>
      <cdr:x>0.61467</cdr:x>
      <cdr:y>0.26286</cdr:y>
    </cdr:to>
    <cdr:sp macro="" textlink="">
      <cdr:nvSpPr>
        <cdr:cNvPr id="15" name="Rounded Rectangle 14"/>
        <cdr:cNvSpPr/>
      </cdr:nvSpPr>
      <cdr:spPr>
        <a:xfrm xmlns:a="http://schemas.openxmlformats.org/drawingml/2006/main">
          <a:off x="4114800" y="685800"/>
          <a:ext cx="990550" cy="576072"/>
        </a:xfrm>
        <a:prstGeom xmlns:a="http://schemas.openxmlformats.org/drawingml/2006/main" prst="roundRect">
          <a:avLst/>
        </a:prstGeom>
        <a:solidFill xmlns:a="http://schemas.openxmlformats.org/drawingml/2006/main">
          <a:sysClr val="window" lastClr="FFFFFF"/>
        </a:solidFill>
        <a:ln xmlns:a="http://schemas.openxmlformats.org/drawingml/2006/main" w="25400" cap="flat" cmpd="sng" algn="ctr">
          <a:solidFill>
            <a:sysClr val="window" lastClr="FFFFFF"/>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pPr algn="ctr"/>
          <a:r>
            <a:rPr lang="en-US" sz="1400" b="1" dirty="0">
              <a:solidFill>
                <a:sysClr val="windowText" lastClr="000000"/>
              </a:solidFill>
            </a:rPr>
            <a:t>Jordan</a:t>
          </a:r>
        </a:p>
        <a:p xmlns:a="http://schemas.openxmlformats.org/drawingml/2006/main">
          <a:pPr algn="ctr"/>
          <a:r>
            <a:rPr lang="en-US" sz="1400" b="1" dirty="0">
              <a:solidFill>
                <a:sysClr val="windowText" lastClr="000000"/>
              </a:solidFill>
            </a:rPr>
            <a:t>15.1%</a:t>
          </a:r>
          <a:endParaRPr lang="ar-SA" sz="1400" b="1" dirty="0">
            <a:solidFill>
              <a:sysClr val="windowText" lastClr="000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72B6C84-5838-47AC-B84E-28EA683C646B}" type="datetimeFigureOut">
              <a:rPr lang="ar-SA" smtClean="0"/>
              <a:pPr/>
              <a:t>26/01/1439</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41B0E1E-EF41-4B0E-9DBE-CF2DF14F2DE9}"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dirty="0"/>
              <a:t>The first attempt to establish the Islamic Banks at</a:t>
            </a:r>
            <a:r>
              <a:rPr lang="en-US" baseline="0" dirty="0"/>
              <a:t> Palestine was in 1990 when some of the businessmen apply for the establishment of Islamic bank which was refused by the Israeli governor that he is not ready to discuss the idea.  Those businessmen apply then for the establishment of a Finance company (</a:t>
            </a:r>
            <a:r>
              <a:rPr lang="en-US" baseline="0" dirty="0" err="1"/>
              <a:t>Beit</a:t>
            </a:r>
            <a:r>
              <a:rPr lang="en-US" baseline="0" dirty="0"/>
              <a:t> </a:t>
            </a:r>
            <a:r>
              <a:rPr lang="en-US" baseline="0" dirty="0" err="1"/>
              <a:t>Elmal</a:t>
            </a:r>
            <a:r>
              <a:rPr lang="en-US" baseline="0" dirty="0"/>
              <a:t> Al </a:t>
            </a:r>
            <a:r>
              <a:rPr lang="en-US" baseline="0" dirty="0" err="1"/>
              <a:t>Philistini</a:t>
            </a:r>
            <a:r>
              <a:rPr lang="en-US" baseline="0" dirty="0"/>
              <a:t>) which was licensed on 1994 as a </a:t>
            </a:r>
            <a:r>
              <a:rPr lang="en-US" baseline="0" dirty="0" err="1"/>
              <a:t>shreholding</a:t>
            </a:r>
            <a:r>
              <a:rPr lang="en-US" baseline="0" dirty="0"/>
              <a:t> company.</a:t>
            </a:r>
          </a:p>
          <a:p>
            <a:pPr algn="l" rtl="0"/>
            <a:r>
              <a:rPr lang="en-US" baseline="0" dirty="0"/>
              <a:t>15 Conventional banks operating in </a:t>
            </a:r>
            <a:r>
              <a:rPr lang="en-US" baseline="0" dirty="0" err="1"/>
              <a:t>Paletine</a:t>
            </a:r>
            <a:r>
              <a:rPr lang="en-US" baseline="0" dirty="0"/>
              <a:t> with 304 branches and 622 ATMs, while the Islamic banks are 3 banks with 15% of the total branches and 16% of the ATMs.</a:t>
            </a:r>
            <a:endParaRPr lang="ar-SA" dirty="0"/>
          </a:p>
        </p:txBody>
      </p:sp>
      <p:sp>
        <p:nvSpPr>
          <p:cNvPr id="4" name="Slide Number Placeholder 3"/>
          <p:cNvSpPr>
            <a:spLocks noGrp="1"/>
          </p:cNvSpPr>
          <p:nvPr>
            <p:ph type="sldNum" sz="quarter" idx="10"/>
          </p:nvPr>
        </p:nvSpPr>
        <p:spPr/>
        <p:txBody>
          <a:bodyPr/>
          <a:lstStyle/>
          <a:p>
            <a:fld id="{A41B0E1E-EF41-4B0E-9DBE-CF2DF14F2DE9}" type="slidenum">
              <a:rPr lang="ar-SA" smtClean="0"/>
              <a:pPr/>
              <a:t>2</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dirty="0"/>
              <a:t>Credit facilities granted by Islamic Banks were in the form of </a:t>
            </a:r>
            <a:r>
              <a:rPr lang="en-US" dirty="0" err="1"/>
              <a:t>Murabaha</a:t>
            </a:r>
            <a:r>
              <a:rPr lang="en-US" dirty="0"/>
              <a:t> and investment in securities.  Credit facilities were increased from 9% of Total Credit </a:t>
            </a:r>
            <a:r>
              <a:rPr lang="en-US" dirty="0" err="1"/>
              <a:t>facilties</a:t>
            </a:r>
            <a:r>
              <a:rPr lang="en-US" dirty="0"/>
              <a:t> to reach 14% of total.  Credit facilities represent about 49% of the total</a:t>
            </a:r>
            <a:r>
              <a:rPr lang="en-US" baseline="0" dirty="0"/>
              <a:t> assets of which </a:t>
            </a:r>
            <a:r>
              <a:rPr lang="en-US" baseline="0" dirty="0" err="1"/>
              <a:t>Murabaha</a:t>
            </a:r>
            <a:r>
              <a:rPr lang="en-US" baseline="0" dirty="0"/>
              <a:t> represented about 27% of total assets.</a:t>
            </a:r>
            <a:endParaRPr lang="ar-SA" dirty="0"/>
          </a:p>
        </p:txBody>
      </p:sp>
      <p:sp>
        <p:nvSpPr>
          <p:cNvPr id="4" name="Slide Number Placeholder 3"/>
          <p:cNvSpPr>
            <a:spLocks noGrp="1"/>
          </p:cNvSpPr>
          <p:nvPr>
            <p:ph type="sldNum" sz="quarter" idx="10"/>
          </p:nvPr>
        </p:nvSpPr>
        <p:spPr/>
        <p:txBody>
          <a:bodyPr/>
          <a:lstStyle/>
          <a:p>
            <a:fld id="{A41B0E1E-EF41-4B0E-9DBE-CF2DF14F2DE9}" type="slidenum">
              <a:rPr lang="ar-SA" smtClean="0"/>
              <a:pPr/>
              <a:t>4</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dirty="0"/>
              <a:t>Islamic</a:t>
            </a:r>
            <a:r>
              <a:rPr lang="en-US" baseline="0" dirty="0"/>
              <a:t> banks’ assets in Palestine increased at a rapid rate, they were about 130 million in 1998 and reached about 600 million in 2009 then increased to 1.7 billion.  Assets of Islamic Banks increased 2.5 times in a period of 5 years, meanwhile the shareholders’ equity increased 3 times and net income before tax 7.7 times</a:t>
            </a:r>
            <a:endParaRPr lang="ar-SA" dirty="0"/>
          </a:p>
        </p:txBody>
      </p:sp>
      <p:sp>
        <p:nvSpPr>
          <p:cNvPr id="4" name="Slide Number Placeholder 3"/>
          <p:cNvSpPr>
            <a:spLocks noGrp="1"/>
          </p:cNvSpPr>
          <p:nvPr>
            <p:ph type="sldNum" sz="quarter" idx="10"/>
          </p:nvPr>
        </p:nvSpPr>
        <p:spPr/>
        <p:txBody>
          <a:bodyPr/>
          <a:lstStyle/>
          <a:p>
            <a:fld id="{A41B0E1E-EF41-4B0E-9DBE-CF2DF14F2DE9}" type="slidenum">
              <a:rPr lang="ar-SA" smtClean="0"/>
              <a:pPr/>
              <a:t>6</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endParaRPr lang="ar-SA" dirty="0"/>
          </a:p>
        </p:txBody>
      </p:sp>
      <p:sp>
        <p:nvSpPr>
          <p:cNvPr id="4" name="Slide Number Placeholder 3"/>
          <p:cNvSpPr>
            <a:spLocks noGrp="1"/>
          </p:cNvSpPr>
          <p:nvPr>
            <p:ph type="sldNum" sz="quarter" idx="10"/>
          </p:nvPr>
        </p:nvSpPr>
        <p:spPr/>
        <p:txBody>
          <a:bodyPr/>
          <a:lstStyle/>
          <a:p>
            <a:fld id="{A41B0E1E-EF41-4B0E-9DBE-CF2DF14F2DE9}" type="slidenum">
              <a:rPr lang="ar-SA" smtClean="0"/>
              <a:pPr/>
              <a:t>7</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dirty="0"/>
              <a:t>Islamic banks share of the market is still small, but their</a:t>
            </a:r>
            <a:r>
              <a:rPr lang="en-US" baseline="0" dirty="0"/>
              <a:t> performance shows that it is increasing year by year</a:t>
            </a:r>
            <a:endParaRPr lang="ar-SA" dirty="0"/>
          </a:p>
        </p:txBody>
      </p:sp>
      <p:sp>
        <p:nvSpPr>
          <p:cNvPr id="4" name="Slide Number Placeholder 3"/>
          <p:cNvSpPr>
            <a:spLocks noGrp="1"/>
          </p:cNvSpPr>
          <p:nvPr>
            <p:ph type="sldNum" sz="quarter" idx="10"/>
          </p:nvPr>
        </p:nvSpPr>
        <p:spPr/>
        <p:txBody>
          <a:bodyPr/>
          <a:lstStyle/>
          <a:p>
            <a:fld id="{A41B0E1E-EF41-4B0E-9DBE-CF2DF14F2DE9}" type="slidenum">
              <a:rPr lang="ar-SA" smtClean="0"/>
              <a:pPr/>
              <a:t>8</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endParaRPr lang="ar-SA" dirty="0"/>
          </a:p>
        </p:txBody>
      </p:sp>
      <p:sp>
        <p:nvSpPr>
          <p:cNvPr id="4" name="Slide Number Placeholder 3"/>
          <p:cNvSpPr>
            <a:spLocks noGrp="1"/>
          </p:cNvSpPr>
          <p:nvPr>
            <p:ph type="sldNum" sz="quarter" idx="10"/>
          </p:nvPr>
        </p:nvSpPr>
        <p:spPr/>
        <p:txBody>
          <a:bodyPr/>
          <a:lstStyle/>
          <a:p>
            <a:fld id="{A41B0E1E-EF41-4B0E-9DBE-CF2DF14F2DE9}" type="slidenum">
              <a:rPr lang="ar-SA" smtClean="0"/>
              <a:pPr/>
              <a:t>9</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endParaRPr lang="ar-SA" dirty="0"/>
          </a:p>
        </p:txBody>
      </p:sp>
      <p:sp>
        <p:nvSpPr>
          <p:cNvPr id="4" name="Slide Number Placeholder 3"/>
          <p:cNvSpPr>
            <a:spLocks noGrp="1"/>
          </p:cNvSpPr>
          <p:nvPr>
            <p:ph type="sldNum" sz="quarter" idx="10"/>
          </p:nvPr>
        </p:nvSpPr>
        <p:spPr/>
        <p:txBody>
          <a:bodyPr/>
          <a:lstStyle/>
          <a:p>
            <a:fld id="{A41B0E1E-EF41-4B0E-9DBE-CF2DF14F2DE9}" type="slidenum">
              <a:rPr lang="ar-SA" smtClean="0"/>
              <a:pPr/>
              <a:t>10</a:t>
            </a:fld>
            <a:endParaRPr lang="ar-S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FISIM is calculated only on Loans and Deposits- like instruments handled by banks and similar financial</a:t>
            </a:r>
            <a:r>
              <a:rPr lang="en-US" baseline="0" dirty="0"/>
              <a:t> institutions. For Islamic banks, the equivalent terms are Financing and </a:t>
            </a:r>
            <a:r>
              <a:rPr lang="en-US" baseline="0" dirty="0" err="1"/>
              <a:t>Fundings</a:t>
            </a:r>
            <a:r>
              <a:rPr lang="en-US" baseline="0" dirty="0"/>
              <a:t>.  It cannot be assumed that the amount of financing offered directly corresponds to an equivalent amount of funding, and therefore the FISIM formula is applied independently to each side then summed to obtain the total production of the banks.</a:t>
            </a:r>
            <a:endParaRPr lang="ar-SA" baseline="0" dirty="0"/>
          </a:p>
          <a:p>
            <a:r>
              <a:rPr lang="en-US" baseline="0" dirty="0"/>
              <a:t>Formula: Production on lending side is measured as interest receipts in excess of the market rate of return (reference rate):rL (interest rate charged on Loans)</a:t>
            </a:r>
            <a:endParaRPr lang="ar-SA" baseline="0" dirty="0"/>
          </a:p>
          <a:p>
            <a:r>
              <a:rPr lang="en-US" baseline="0" dirty="0"/>
              <a:t>Rd (interest rate paid on deposits</a:t>
            </a:r>
            <a:endParaRPr lang="ar-SA" baseline="0" dirty="0"/>
          </a:p>
          <a:p>
            <a:r>
              <a:rPr lang="en-US" baseline="0" dirty="0"/>
              <a:t>The parallel formula constructed for Islamic banks</a:t>
            </a:r>
            <a:endParaRPr lang="ar-SA" dirty="0"/>
          </a:p>
        </p:txBody>
      </p:sp>
      <p:sp>
        <p:nvSpPr>
          <p:cNvPr id="4" name="Slide Number Placeholder 3"/>
          <p:cNvSpPr>
            <a:spLocks noGrp="1"/>
          </p:cNvSpPr>
          <p:nvPr>
            <p:ph type="sldNum" sz="quarter" idx="10"/>
          </p:nvPr>
        </p:nvSpPr>
        <p:spPr/>
        <p:txBody>
          <a:bodyPr/>
          <a:lstStyle/>
          <a:p>
            <a:fld id="{A41B0E1E-EF41-4B0E-9DBE-CF2DF14F2DE9}" type="slidenum">
              <a:rPr lang="ar-SA" smtClean="0"/>
              <a:pPr/>
              <a:t>16</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F7EB28-C445-496F-BC6E-8602924BE9A2}" type="datetimeFigureOut">
              <a:rPr lang="en-US" smtClean="0"/>
              <a:pPr/>
              <a:t>16/10/2017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41969-A1EF-44B1-B7D2-C1B75DCE45B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F7EB28-C445-496F-BC6E-8602924BE9A2}" type="datetimeFigureOut">
              <a:rPr lang="en-US" smtClean="0"/>
              <a:pPr/>
              <a:t>16/10/2017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41969-A1EF-44B1-B7D2-C1B75DCE45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F7EB28-C445-496F-BC6E-8602924BE9A2}" type="datetimeFigureOut">
              <a:rPr lang="en-US" smtClean="0"/>
              <a:pPr/>
              <a:t>16/10/2017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41969-A1EF-44B1-B7D2-C1B75DCE45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F7EB28-C445-496F-BC6E-8602924BE9A2}" type="datetimeFigureOut">
              <a:rPr lang="en-US" smtClean="0"/>
              <a:pPr/>
              <a:t>16/10/2017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41969-A1EF-44B1-B7D2-C1B75DCE45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F7EB28-C445-496F-BC6E-8602924BE9A2}" type="datetimeFigureOut">
              <a:rPr lang="en-US" smtClean="0"/>
              <a:pPr/>
              <a:t>16/10/2017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41969-A1EF-44B1-B7D2-C1B75DCE45B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F7EB28-C445-496F-BC6E-8602924BE9A2}" type="datetimeFigureOut">
              <a:rPr lang="en-US" smtClean="0"/>
              <a:pPr/>
              <a:t>16/10/2017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41969-A1EF-44B1-B7D2-C1B75DCE45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F7EB28-C445-496F-BC6E-8602924BE9A2}" type="datetimeFigureOut">
              <a:rPr lang="en-US" smtClean="0"/>
              <a:pPr/>
              <a:t>16/10/2017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341969-A1EF-44B1-B7D2-C1B75DCE45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F7EB28-C445-496F-BC6E-8602924BE9A2}" type="datetimeFigureOut">
              <a:rPr lang="en-US" smtClean="0"/>
              <a:pPr/>
              <a:t>16/10/2017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341969-A1EF-44B1-B7D2-C1B75DCE45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F7EB28-C445-496F-BC6E-8602924BE9A2}" type="datetimeFigureOut">
              <a:rPr lang="en-US" smtClean="0"/>
              <a:pPr/>
              <a:t>16/10/2017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341969-A1EF-44B1-B7D2-C1B75DCE45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F7EB28-C445-496F-BC6E-8602924BE9A2}" type="datetimeFigureOut">
              <a:rPr lang="en-US" smtClean="0"/>
              <a:pPr/>
              <a:t>16/10/2017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41969-A1EF-44B1-B7D2-C1B75DCE45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F7EB28-C445-496F-BC6E-8602924BE9A2}" type="datetimeFigureOut">
              <a:rPr lang="en-US" smtClean="0"/>
              <a:pPr/>
              <a:t>16/10/2017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41969-A1EF-44B1-B7D2-C1B75DCE45B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F7EB28-C445-496F-BC6E-8602924BE9A2}" type="datetimeFigureOut">
              <a:rPr lang="en-US" smtClean="0"/>
              <a:pPr/>
              <a:t>16/10/2017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341969-A1EF-44B1-B7D2-C1B75DCE45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chart" Target="../charts/chart8.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8.jpeg"/><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Banking%20Quastionnair2015.pdf" TargetMode="External"/><Relationship Id="rId2" Type="http://schemas.openxmlformats.org/officeDocument/2006/relationships/image" Target="../media/image8.jpe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hyperlink" Target="Qu%20banks2016.docx"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Islamic Finance in National Accounts- Palestine</a:t>
            </a:r>
          </a:p>
        </p:txBody>
      </p:sp>
      <p:sp>
        <p:nvSpPr>
          <p:cNvPr id="3" name="Subtitle 2"/>
          <p:cNvSpPr>
            <a:spLocks noGrp="1"/>
          </p:cNvSpPr>
          <p:nvPr>
            <p:ph type="subTitle" idx="1"/>
          </p:nvPr>
        </p:nvSpPr>
        <p:spPr/>
        <p:txBody>
          <a:bodyPr/>
          <a:lstStyle/>
          <a:p>
            <a:r>
              <a:rPr lang="en-US" dirty="0" err="1"/>
              <a:t>Amina</a:t>
            </a:r>
            <a:r>
              <a:rPr lang="en-US" dirty="0"/>
              <a:t> </a:t>
            </a:r>
            <a:r>
              <a:rPr lang="en-US" dirty="0" err="1"/>
              <a:t>Khasib</a:t>
            </a:r>
            <a:endParaRPr lang="en-US" dirty="0"/>
          </a:p>
        </p:txBody>
      </p:sp>
      <p:pic>
        <p:nvPicPr>
          <p:cNvPr id="4" name="Picture 3" descr="ss.png"/>
          <p:cNvPicPr>
            <a:picLocks noChangeAspect="1"/>
          </p:cNvPicPr>
          <p:nvPr/>
        </p:nvPicPr>
        <p:blipFill>
          <a:blip r:embed="rId2" cstate="print"/>
          <a:stretch>
            <a:fillRect/>
          </a:stretch>
        </p:blipFill>
        <p:spPr>
          <a:xfrm>
            <a:off x="1066800" y="4572000"/>
            <a:ext cx="6696075" cy="20955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0"/>
            <a:ext cx="6324600" cy="1676400"/>
          </a:xfr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a:normAutofit/>
          </a:bodyPr>
          <a:lstStyle/>
          <a:p>
            <a:r>
              <a:rPr lang="en-US" dirty="0"/>
              <a:t>Uses Of Funds…Sectors</a:t>
            </a:r>
            <a:endParaRPr lang="ar-SA" dirty="0"/>
          </a:p>
        </p:txBody>
      </p:sp>
      <p:pic>
        <p:nvPicPr>
          <p:cNvPr id="9" name="Content Placeholder 4" descr="header.png"/>
          <p:cNvPicPr>
            <a:picLocks noGrp="1" noChangeAspect="1"/>
          </p:cNvPicPr>
          <p:nvPr>
            <p:ph sz="half" idx="1"/>
          </p:nvPr>
        </p:nvPicPr>
        <p:blipFill>
          <a:blip r:embed="rId3" cstate="print"/>
          <a:stretch>
            <a:fillRect/>
          </a:stretch>
        </p:blipFill>
        <p:spPr>
          <a:xfrm>
            <a:off x="76200" y="76200"/>
            <a:ext cx="2514600" cy="1600200"/>
          </a:xfrm>
        </p:spPr>
      </p:pic>
      <p:graphicFrame>
        <p:nvGraphicFramePr>
          <p:cNvPr id="6" name="Content Placeholder 5"/>
          <p:cNvGraphicFramePr>
            <a:graphicFrameLocks noGrp="1"/>
          </p:cNvGraphicFramePr>
          <p:nvPr>
            <p:ph sz="half" idx="2"/>
          </p:nvPr>
        </p:nvGraphicFramePr>
        <p:xfrm>
          <a:off x="609600" y="1905000"/>
          <a:ext cx="8001000" cy="4221163"/>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066800" y="3429001"/>
            <a:ext cx="7620000" cy="1143000"/>
          </a:xfrm>
        </p:spPr>
        <p:txBody>
          <a:bodyPr/>
          <a:lstStyle/>
          <a:p>
            <a:pPr algn="ctr">
              <a:buNone/>
            </a:pPr>
            <a:r>
              <a:rPr lang="en-US" dirty="0">
                <a:latin typeface="Times New Roman" pitchFamily="18" charset="0"/>
                <a:cs typeface="Times New Roman" pitchFamily="18" charset="0"/>
              </a:rPr>
              <a:t>Measurement of Output for Islamic Banks</a:t>
            </a:r>
          </a:p>
          <a:p>
            <a:pPr algn="ctr">
              <a:buNone/>
            </a:pPr>
            <a:r>
              <a:rPr lang="en-US" dirty="0">
                <a:latin typeface="Times New Roman" pitchFamily="18" charset="0"/>
                <a:cs typeface="Times New Roman" pitchFamily="18" charset="0"/>
              </a:rPr>
              <a:t>National Accounts</a:t>
            </a:r>
          </a:p>
        </p:txBody>
      </p:sp>
      <p:pic>
        <p:nvPicPr>
          <p:cNvPr id="7" name="Content Placeholder 6" descr="images (1).jpg"/>
          <p:cNvPicPr>
            <a:picLocks noGrp="1" noChangeAspect="1"/>
          </p:cNvPicPr>
          <p:nvPr>
            <p:ph sz="half" idx="1"/>
          </p:nvPr>
        </p:nvPicPr>
        <p:blipFill>
          <a:blip r:embed="rId2" cstate="print"/>
          <a:stretch>
            <a:fillRect/>
          </a:stretch>
        </p:blipFill>
        <p:spPr>
          <a:xfrm>
            <a:off x="304800" y="1447800"/>
            <a:ext cx="8534400" cy="1219200"/>
          </a:xfrm>
        </p:spPr>
      </p:pic>
      <p:pic>
        <p:nvPicPr>
          <p:cNvPr id="8" name="Content Placeholder 6" descr="images (1).jpg"/>
          <p:cNvPicPr>
            <a:picLocks noChangeAspect="1"/>
          </p:cNvPicPr>
          <p:nvPr/>
        </p:nvPicPr>
        <p:blipFill>
          <a:blip r:embed="rId2" cstate="print"/>
          <a:stretch>
            <a:fillRect/>
          </a:stretch>
        </p:blipFill>
        <p:spPr>
          <a:xfrm>
            <a:off x="381000" y="4724400"/>
            <a:ext cx="8534400" cy="12192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islamic worlds fest_header_hero.jpg"/>
          <p:cNvPicPr>
            <a:picLocks noGrp="1" noChangeAspect="1"/>
          </p:cNvPicPr>
          <p:nvPr>
            <p:ph sz="half" idx="1"/>
          </p:nvPr>
        </p:nvPicPr>
        <p:blipFill>
          <a:blip r:embed="rId2" cstate="print"/>
          <a:stretch>
            <a:fillRect/>
          </a:stretch>
        </p:blipFill>
        <p:spPr>
          <a:xfrm>
            <a:off x="533400" y="152400"/>
            <a:ext cx="7772400" cy="1371600"/>
          </a:xfrm>
        </p:spPr>
      </p:pic>
      <p:sp>
        <p:nvSpPr>
          <p:cNvPr id="4" name="Content Placeholder 3"/>
          <p:cNvSpPr>
            <a:spLocks noGrp="1"/>
          </p:cNvSpPr>
          <p:nvPr>
            <p:ph sz="half" idx="2"/>
          </p:nvPr>
        </p:nvSpPr>
        <p:spPr>
          <a:xfrm>
            <a:off x="609600" y="1828800"/>
            <a:ext cx="8077200" cy="4297363"/>
          </a:xfrm>
        </p:spPr>
        <p:txBody>
          <a:bodyPr/>
          <a:lstStyle/>
          <a:p>
            <a:r>
              <a:rPr lang="en-US" dirty="0"/>
              <a:t> Annual Survey for financial intermediation and Insurance (1994-2016).</a:t>
            </a:r>
          </a:p>
          <a:p>
            <a:r>
              <a:rPr lang="en-US" dirty="0"/>
              <a:t> All enterprises engaged in the activities classified under category K according to ISIC,4 including money exchangers.</a:t>
            </a:r>
          </a:p>
          <a:p>
            <a:r>
              <a:rPr lang="en-US" dirty="0"/>
              <a:t> # of financial intermediation enterprises and insurance enterprises was 53 enterprises and holding companies (Establishment census 2012).</a:t>
            </a:r>
          </a:p>
          <a:p>
            <a:r>
              <a:rPr lang="en-US" dirty="0"/>
              <a:t> Money exchangers sample size is 122 enterprises.</a:t>
            </a:r>
          </a:p>
        </p:txBody>
      </p:sp>
      <p:sp>
        <p:nvSpPr>
          <p:cNvPr id="6" name="Rectangle 5"/>
          <p:cNvSpPr/>
          <p:nvPr/>
        </p:nvSpPr>
        <p:spPr>
          <a:xfrm>
            <a:off x="1828800" y="609600"/>
            <a:ext cx="4267200" cy="830997"/>
          </a:xfrm>
          <a:prstGeom prst="rect">
            <a:avLst/>
          </a:prstGeom>
        </p:spPr>
        <p:txBody>
          <a:bodyPr wrap="square">
            <a:spAutoFit/>
          </a:bodyPr>
          <a:lstStyle/>
          <a:p>
            <a:pPr algn="ctr"/>
            <a:r>
              <a:rPr lang="en-US" sz="2400" b="1" dirty="0">
                <a:latin typeface="Times New Roman" pitchFamily="18" charset="0"/>
                <a:cs typeface="Times New Roman" pitchFamily="18" charset="0"/>
              </a:rPr>
              <a:t>Finance and Insurance Survey</a:t>
            </a:r>
            <a:br>
              <a:rPr lang="en-US" sz="2400" b="1" dirty="0">
                <a:latin typeface="Times New Roman" pitchFamily="18" charset="0"/>
                <a:cs typeface="Times New Roman" pitchFamily="18" charset="0"/>
              </a:rPr>
            </a:br>
            <a:r>
              <a:rPr lang="en-US" sz="2400" b="1" dirty="0">
                <a:latin typeface="Times New Roman" pitchFamily="18" charset="0"/>
                <a:cs typeface="Times New Roman" pitchFamily="18" charset="0"/>
              </a:rPr>
              <a:t>Banking activity</a:t>
            </a:r>
            <a:endParaRPr lang="ar-SA" sz="2400" b="1"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islamic worlds fest_header_hero.jpg"/>
          <p:cNvPicPr>
            <a:picLocks noGrp="1" noChangeAspect="1"/>
          </p:cNvPicPr>
          <p:nvPr>
            <p:ph sz="half" idx="1"/>
          </p:nvPr>
        </p:nvPicPr>
        <p:blipFill>
          <a:blip r:embed="rId2" cstate="print"/>
          <a:stretch>
            <a:fillRect/>
          </a:stretch>
        </p:blipFill>
        <p:spPr>
          <a:xfrm>
            <a:off x="533400" y="152400"/>
            <a:ext cx="7772400" cy="1371600"/>
          </a:xfrm>
        </p:spPr>
      </p:pic>
      <p:graphicFrame>
        <p:nvGraphicFramePr>
          <p:cNvPr id="7" name="Content Placeholder 6"/>
          <p:cNvGraphicFramePr>
            <a:graphicFrameLocks noGrp="1"/>
          </p:cNvGraphicFramePr>
          <p:nvPr>
            <p:ph sz="half" idx="2"/>
          </p:nvPr>
        </p:nvGraphicFramePr>
        <p:xfrm>
          <a:off x="609600" y="1828800"/>
          <a:ext cx="8077200" cy="4297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1828800" y="609600"/>
            <a:ext cx="4267200" cy="830997"/>
          </a:xfrm>
          <a:prstGeom prst="rect">
            <a:avLst/>
          </a:prstGeom>
        </p:spPr>
        <p:txBody>
          <a:bodyPr wrap="square">
            <a:spAutoFit/>
          </a:bodyPr>
          <a:lstStyle/>
          <a:p>
            <a:pPr algn="ctr"/>
            <a:r>
              <a:rPr lang="en-US" sz="2400" b="1" dirty="0">
                <a:latin typeface="Times New Roman" pitchFamily="18" charset="0"/>
                <a:cs typeface="Times New Roman" pitchFamily="18" charset="0"/>
              </a:rPr>
              <a:t>Finance and Insurance Survey</a:t>
            </a:r>
            <a:br>
              <a:rPr lang="en-US" sz="2400" b="1" dirty="0">
                <a:latin typeface="Times New Roman" pitchFamily="18" charset="0"/>
                <a:cs typeface="Times New Roman" pitchFamily="18" charset="0"/>
              </a:rPr>
            </a:br>
            <a:r>
              <a:rPr lang="en-US" sz="2400" b="1" dirty="0">
                <a:latin typeface="Times New Roman" pitchFamily="18" charset="0"/>
                <a:cs typeface="Times New Roman" pitchFamily="18" charset="0"/>
              </a:rPr>
              <a:t>Banking activity</a:t>
            </a:r>
            <a:endParaRPr lang="ar-SA" sz="2400" b="1"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6" descr="images (1).jpg"/>
          <p:cNvPicPr>
            <a:picLocks noChangeAspect="1"/>
          </p:cNvPicPr>
          <p:nvPr/>
        </p:nvPicPr>
        <p:blipFill>
          <a:blip r:embed="rId2" cstate="print"/>
          <a:stretch>
            <a:fillRect/>
          </a:stretch>
        </p:blipFill>
        <p:spPr>
          <a:xfrm>
            <a:off x="381000" y="228600"/>
            <a:ext cx="8534400" cy="1219200"/>
          </a:xfrm>
          <a:prstGeom prst="rect">
            <a:avLst/>
          </a:prstGeom>
        </p:spPr>
      </p:pic>
      <p:sp>
        <p:nvSpPr>
          <p:cNvPr id="7" name="Rectangle 6"/>
          <p:cNvSpPr/>
          <p:nvPr/>
        </p:nvSpPr>
        <p:spPr>
          <a:xfrm>
            <a:off x="4876800" y="533400"/>
            <a:ext cx="3124200" cy="830997"/>
          </a:xfrm>
          <a:prstGeom prst="rect">
            <a:avLst/>
          </a:prstGeom>
        </p:spPr>
        <p:txBody>
          <a:bodyPr wrap="square">
            <a:spAutoFit/>
          </a:bodyPr>
          <a:lstStyle/>
          <a:p>
            <a:pPr algn="ctr"/>
            <a:r>
              <a:rPr lang="en-US" sz="2400" b="1" dirty="0">
                <a:latin typeface="Times New Roman" pitchFamily="18" charset="0"/>
                <a:cs typeface="Times New Roman" pitchFamily="18" charset="0"/>
              </a:rPr>
              <a:t>Finance &amp; Insurance Report</a:t>
            </a:r>
            <a:endParaRPr lang="ar-SA" sz="2400" b="1" dirty="0">
              <a:latin typeface="Times New Roman" pitchFamily="18" charset="0"/>
              <a:cs typeface="Times New Roman" pitchFamily="18" charset="0"/>
            </a:endParaRPr>
          </a:p>
        </p:txBody>
      </p:sp>
      <p:pic>
        <p:nvPicPr>
          <p:cNvPr id="1026" name="Picture 2"/>
          <p:cNvPicPr>
            <a:picLocks noGrp="1" noChangeAspect="1" noChangeArrowheads="1"/>
          </p:cNvPicPr>
          <p:nvPr>
            <p:ph sz="half" idx="1"/>
          </p:nvPr>
        </p:nvPicPr>
        <p:blipFill>
          <a:blip r:embed="rId3" cstate="print"/>
          <a:srcRect/>
          <a:stretch>
            <a:fillRect/>
          </a:stretch>
        </p:blipFill>
        <p:spPr bwMode="auto">
          <a:xfrm>
            <a:off x="228600" y="1447800"/>
            <a:ext cx="8915400" cy="49530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islamic worlds fest_header_hero.jpg"/>
          <p:cNvPicPr>
            <a:picLocks noGrp="1" noChangeAspect="1"/>
          </p:cNvPicPr>
          <p:nvPr>
            <p:ph sz="half" idx="1"/>
          </p:nvPr>
        </p:nvPicPr>
        <p:blipFill>
          <a:blip r:embed="rId2" cstate="print"/>
          <a:stretch>
            <a:fillRect/>
          </a:stretch>
        </p:blipFill>
        <p:spPr>
          <a:xfrm>
            <a:off x="533400" y="152400"/>
            <a:ext cx="7772400" cy="1371600"/>
          </a:xfrm>
        </p:spPr>
      </p:pic>
      <p:sp>
        <p:nvSpPr>
          <p:cNvPr id="6" name="Rectangle 5"/>
          <p:cNvSpPr/>
          <p:nvPr/>
        </p:nvSpPr>
        <p:spPr>
          <a:xfrm>
            <a:off x="1828800" y="609600"/>
            <a:ext cx="4267200" cy="830997"/>
          </a:xfrm>
          <a:prstGeom prst="rect">
            <a:avLst/>
          </a:prstGeom>
        </p:spPr>
        <p:txBody>
          <a:bodyPr wrap="square">
            <a:spAutoFit/>
          </a:bodyPr>
          <a:lstStyle/>
          <a:p>
            <a:pPr algn="ctr"/>
            <a:r>
              <a:rPr lang="en-US" sz="2400" b="1" dirty="0">
                <a:latin typeface="Times New Roman" pitchFamily="18" charset="0"/>
                <a:cs typeface="Times New Roman" pitchFamily="18" charset="0"/>
              </a:rPr>
              <a:t>Finance and Insurance Survey</a:t>
            </a:r>
            <a:br>
              <a:rPr lang="en-US" sz="2400" b="1" dirty="0">
                <a:latin typeface="Times New Roman" pitchFamily="18" charset="0"/>
                <a:cs typeface="Times New Roman" pitchFamily="18" charset="0"/>
              </a:rPr>
            </a:br>
            <a:r>
              <a:rPr lang="en-US" sz="2400" b="1" dirty="0">
                <a:latin typeface="Times New Roman" pitchFamily="18" charset="0"/>
                <a:cs typeface="Times New Roman" pitchFamily="18" charset="0"/>
              </a:rPr>
              <a:t>Questionnaire</a:t>
            </a:r>
            <a:endParaRPr lang="ar-SA" sz="2400" b="1" dirty="0">
              <a:latin typeface="Times New Roman" pitchFamily="18" charset="0"/>
              <a:cs typeface="Times New Roman" pitchFamily="18" charset="0"/>
            </a:endParaRPr>
          </a:p>
        </p:txBody>
      </p:sp>
      <p:pic>
        <p:nvPicPr>
          <p:cNvPr id="3074" name="Picture 2">
            <a:hlinkClick r:id="rId3" action="ppaction://hlinkfile"/>
          </p:cNvPr>
          <p:cNvPicPr>
            <a:picLocks noGrp="1" noChangeAspect="1" noChangeArrowheads="1"/>
          </p:cNvPicPr>
          <p:nvPr>
            <p:ph sz="half" idx="2"/>
          </p:nvPr>
        </p:nvPicPr>
        <p:blipFill>
          <a:blip r:embed="rId4" cstate="print"/>
          <a:srcRect/>
          <a:stretch>
            <a:fillRect/>
          </a:stretch>
        </p:blipFill>
        <p:spPr bwMode="auto">
          <a:xfrm>
            <a:off x="381000" y="1524000"/>
            <a:ext cx="8305800" cy="50292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idx="1"/>
          </p:nvPr>
        </p:nvSpPr>
        <p:spPr>
          <a:xfrm>
            <a:off x="457200" y="1371600"/>
            <a:ext cx="4040188" cy="498475"/>
          </a:xfrm>
          <a:solidFill>
            <a:schemeClr val="accent5">
              <a:lumMod val="40000"/>
              <a:lumOff val="60000"/>
            </a:schemeClr>
          </a:solidFill>
          <a:ln>
            <a:solidFill>
              <a:schemeClr val="tx1"/>
            </a:solidFill>
          </a:ln>
        </p:spPr>
        <p:txBody>
          <a:bodyPr/>
          <a:lstStyle/>
          <a:p>
            <a:r>
              <a:rPr lang="en-US" dirty="0"/>
              <a:t>Conventional Banks</a:t>
            </a:r>
            <a:endParaRPr lang="ar-SA" dirty="0"/>
          </a:p>
        </p:txBody>
      </p:sp>
      <p:pic>
        <p:nvPicPr>
          <p:cNvPr id="5" name="Content Placeholder 4" descr="islamic worlds fest_header_hero.jpg"/>
          <p:cNvPicPr>
            <a:picLocks noGrp="1" noChangeAspect="1"/>
          </p:cNvPicPr>
          <p:nvPr>
            <p:ph sz="half" idx="2"/>
          </p:nvPr>
        </p:nvPicPr>
        <p:blipFill>
          <a:blip r:embed="rId3" cstate="print"/>
          <a:stretch>
            <a:fillRect/>
          </a:stretch>
        </p:blipFill>
        <p:spPr>
          <a:xfrm>
            <a:off x="533400" y="228600"/>
            <a:ext cx="8229600" cy="953232"/>
          </a:xfrm>
        </p:spPr>
      </p:pic>
      <p:sp>
        <p:nvSpPr>
          <p:cNvPr id="13" name="Text Placeholder 12"/>
          <p:cNvSpPr>
            <a:spLocks noGrp="1"/>
          </p:cNvSpPr>
          <p:nvPr>
            <p:ph type="body" sz="quarter" idx="3"/>
          </p:nvPr>
        </p:nvSpPr>
        <p:spPr>
          <a:xfrm>
            <a:off x="4645025" y="1371600"/>
            <a:ext cx="4041775" cy="446087"/>
          </a:xfrm>
          <a:solidFill>
            <a:srgbClr val="FFCC66"/>
          </a:solidFill>
          <a:ln>
            <a:solidFill>
              <a:schemeClr val="tx1"/>
            </a:solidFill>
          </a:ln>
        </p:spPr>
        <p:txBody>
          <a:bodyPr>
            <a:normAutofit lnSpcReduction="10000"/>
          </a:bodyPr>
          <a:lstStyle/>
          <a:p>
            <a:r>
              <a:rPr lang="en-US" dirty="0"/>
              <a:t>Islamic Banks</a:t>
            </a:r>
            <a:endParaRPr lang="ar-SA" dirty="0"/>
          </a:p>
        </p:txBody>
      </p:sp>
      <p:sp>
        <p:nvSpPr>
          <p:cNvPr id="14" name="Content Placeholder 13"/>
          <p:cNvSpPr>
            <a:spLocks noGrp="1"/>
          </p:cNvSpPr>
          <p:nvPr>
            <p:ph sz="quarter" idx="4"/>
          </p:nvPr>
        </p:nvSpPr>
        <p:spPr>
          <a:xfrm>
            <a:off x="304800" y="1981200"/>
            <a:ext cx="4041775" cy="4495800"/>
          </a:xfrm>
        </p:spPr>
        <p:txBody>
          <a:bodyPr>
            <a:normAutofit lnSpcReduction="10000"/>
          </a:bodyPr>
          <a:lstStyle/>
          <a:p>
            <a:r>
              <a:rPr lang="en-US" dirty="0"/>
              <a:t> FISIM is calculated only on Loans and Deposits- like instruments</a:t>
            </a:r>
          </a:p>
          <a:p>
            <a:r>
              <a:rPr lang="en-US" dirty="0"/>
              <a:t> FISIM formula applied independently to each side</a:t>
            </a:r>
          </a:p>
          <a:p>
            <a:pPr lvl="1">
              <a:buFont typeface="Wingdings" pitchFamily="2" charset="2"/>
              <a:buChar char="ü"/>
            </a:pPr>
            <a:r>
              <a:rPr lang="en-US" dirty="0"/>
              <a:t>   Borrowers:   Implicit services to borrowers= (rL- rr)× Loans</a:t>
            </a:r>
          </a:p>
          <a:p>
            <a:pPr lvl="1">
              <a:buFont typeface="Wingdings" pitchFamily="2" charset="2"/>
              <a:buChar char="ü"/>
            </a:pPr>
            <a:r>
              <a:rPr lang="en-US" dirty="0"/>
              <a:t> Depositors: Implicit services to depositors= = (</a:t>
            </a:r>
            <a:r>
              <a:rPr lang="en-US" dirty="0" err="1"/>
              <a:t>rD</a:t>
            </a:r>
            <a:r>
              <a:rPr lang="en-US" dirty="0"/>
              <a:t>- rr)× Deposits</a:t>
            </a:r>
          </a:p>
          <a:p>
            <a:r>
              <a:rPr lang="en-US" dirty="0"/>
              <a:t> FISIM= (rL- rr)× Loans + (rD- rr)× Deposits</a:t>
            </a:r>
            <a:endParaRPr lang="ar-SA" dirty="0"/>
          </a:p>
        </p:txBody>
      </p:sp>
      <p:sp>
        <p:nvSpPr>
          <p:cNvPr id="15" name="Rectangle 14"/>
          <p:cNvSpPr/>
          <p:nvPr/>
        </p:nvSpPr>
        <p:spPr>
          <a:xfrm>
            <a:off x="1828800" y="609600"/>
            <a:ext cx="4267200" cy="584775"/>
          </a:xfrm>
          <a:prstGeom prst="rect">
            <a:avLst/>
          </a:prstGeom>
        </p:spPr>
        <p:txBody>
          <a:bodyPr wrap="square">
            <a:spAutoFit/>
          </a:bodyPr>
          <a:lstStyle/>
          <a:p>
            <a:pPr algn="ctr"/>
            <a:r>
              <a:rPr lang="en-US" sz="3200" b="1" dirty="0">
                <a:latin typeface="Times New Roman" pitchFamily="18" charset="0"/>
                <a:cs typeface="Times New Roman" pitchFamily="18" charset="0"/>
              </a:rPr>
              <a:t>FISIM (SNA 2008)</a:t>
            </a:r>
            <a:endParaRPr lang="ar-SA" sz="3200" b="1" dirty="0">
              <a:latin typeface="Times New Roman" pitchFamily="18" charset="0"/>
              <a:cs typeface="Times New Roman" pitchFamily="18" charset="0"/>
            </a:endParaRPr>
          </a:p>
        </p:txBody>
      </p:sp>
      <p:sp>
        <p:nvSpPr>
          <p:cNvPr id="16" name="Content Placeholder 13"/>
          <p:cNvSpPr txBox="1">
            <a:spLocks/>
          </p:cNvSpPr>
          <p:nvPr/>
        </p:nvSpPr>
        <p:spPr>
          <a:xfrm>
            <a:off x="4724400" y="2209800"/>
            <a:ext cx="4041775" cy="3951288"/>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 Equivalent</a:t>
            </a:r>
            <a:r>
              <a:rPr kumimoji="0" lang="en-US" sz="2400" b="0" i="0" u="none" strike="noStrike" kern="1200" cap="none" spc="0" normalizeH="0" noProof="0" dirty="0">
                <a:ln>
                  <a:noFill/>
                </a:ln>
                <a:solidFill>
                  <a:schemeClr val="tx1"/>
                </a:solidFill>
                <a:effectLst/>
                <a:uLnTx/>
                <a:uFillTx/>
                <a:latin typeface="+mn-lt"/>
                <a:ea typeface="+mn-ea"/>
                <a:cs typeface="+mn-cs"/>
              </a:rPr>
              <a:t> terms are Financings and Funding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baseline="0" dirty="0"/>
              <a:t> Returns</a:t>
            </a:r>
            <a:r>
              <a:rPr lang="en-US" sz="2400" dirty="0"/>
              <a:t> on financings (rFin) substitute rL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 Distribution of Profits to depositors/</a:t>
            </a:r>
            <a:r>
              <a:rPr kumimoji="0" lang="en-US" sz="2400" b="0" i="0" u="none" strike="noStrike" kern="1200" cap="none" spc="0" normalizeH="0" noProof="0" dirty="0">
                <a:ln>
                  <a:noFill/>
                </a:ln>
                <a:solidFill>
                  <a:schemeClr val="tx1"/>
                </a:solidFill>
                <a:effectLst/>
                <a:uLnTx/>
                <a:uFillTx/>
                <a:latin typeface="+mn-lt"/>
                <a:ea typeface="+mn-ea"/>
                <a:cs typeface="+mn-cs"/>
              </a:rPr>
              <a:t> investors (rFund) substitute Rd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baseline="0" dirty="0"/>
              <a:t> FISIM= (rFin –rr)×Financing</a:t>
            </a:r>
            <a:r>
              <a:rPr lang="en-US" sz="2400" dirty="0"/>
              <a:t> + (rFund –rr)× Funding</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2400" b="0" i="0" u="none" strike="noStrike" kern="1200" cap="none" spc="0" normalizeH="0" baseline="0" noProof="0" dirty="0" err="1">
                <a:ln>
                  <a:noFill/>
                </a:ln>
                <a:solidFill>
                  <a:schemeClr val="tx1"/>
                </a:solidFill>
                <a:effectLst/>
                <a:uLnTx/>
                <a:uFillTx/>
                <a:latin typeface="+mn-lt"/>
                <a:ea typeface="+mn-ea"/>
                <a:cs typeface="+mn-cs"/>
                <a:hlinkClick r:id="rId4" action="ppaction://hlinkfile"/>
              </a:rPr>
              <a:t>Qu</a:t>
            </a:r>
            <a:r>
              <a:rPr kumimoji="0" lang="en-US" sz="2400" b="0" i="0" u="none" strike="noStrike" kern="1200" cap="none" spc="0" normalizeH="0" baseline="0" noProof="0" dirty="0">
                <a:ln>
                  <a:noFill/>
                </a:ln>
                <a:solidFill>
                  <a:schemeClr val="tx1"/>
                </a:solidFill>
                <a:effectLst/>
                <a:uLnTx/>
                <a:uFillTx/>
                <a:latin typeface="+mn-lt"/>
                <a:ea typeface="+mn-ea"/>
                <a:cs typeface="+mn-cs"/>
                <a:hlinkClick r:id="rId4" action="ppaction://hlinkfile"/>
              </a:rPr>
              <a:t> banks2016.docx</a:t>
            </a:r>
            <a:r>
              <a:rPr kumimoji="0" lang="en-US" sz="2400" b="0" i="0" u="none" strike="noStrike" kern="1200" cap="none" spc="0" normalizeH="0" baseline="0" noProof="0" dirty="0">
                <a:ln>
                  <a:noFill/>
                </a:ln>
                <a:solidFill>
                  <a:schemeClr val="tx1"/>
                </a:solidFill>
                <a:effectLst/>
                <a:uLnTx/>
                <a:uFillTx/>
                <a:latin typeface="+mn-lt"/>
                <a:ea typeface="+mn-ea"/>
                <a:cs typeface="+mn-cs"/>
              </a:rPr>
              <a:t>       </a:t>
            </a:r>
            <a:endParaRPr kumimoji="0" lang="ar-SA"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17" name="Action Button: Forward or Next 16">
            <a:hlinkClick r:id="" action="ppaction://noaction" highlightClick="1"/>
          </p:cNvPr>
          <p:cNvSpPr/>
          <p:nvPr/>
        </p:nvSpPr>
        <p:spPr>
          <a:xfrm>
            <a:off x="7467600" y="5638800"/>
            <a:ext cx="1371600" cy="533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islamic worlds fest_header_hero.jpg"/>
          <p:cNvPicPr>
            <a:picLocks noGrp="1" noChangeAspect="1"/>
          </p:cNvPicPr>
          <p:nvPr>
            <p:ph sz="half" idx="1"/>
          </p:nvPr>
        </p:nvPicPr>
        <p:blipFill>
          <a:blip r:embed="rId2" cstate="print"/>
          <a:stretch>
            <a:fillRect/>
          </a:stretch>
        </p:blipFill>
        <p:spPr>
          <a:xfrm>
            <a:off x="533400" y="152400"/>
            <a:ext cx="7772400" cy="1371600"/>
          </a:xfrm>
        </p:spPr>
      </p:pic>
      <p:sp>
        <p:nvSpPr>
          <p:cNvPr id="6" name="Rectangle 5"/>
          <p:cNvSpPr/>
          <p:nvPr/>
        </p:nvSpPr>
        <p:spPr>
          <a:xfrm>
            <a:off x="1828800" y="609600"/>
            <a:ext cx="4267200" cy="830997"/>
          </a:xfrm>
          <a:prstGeom prst="rect">
            <a:avLst/>
          </a:prstGeom>
        </p:spPr>
        <p:txBody>
          <a:bodyPr wrap="square">
            <a:spAutoFit/>
          </a:bodyPr>
          <a:lstStyle/>
          <a:p>
            <a:pPr algn="ctr"/>
            <a:r>
              <a:rPr lang="en-US" sz="2400" b="1" dirty="0">
                <a:latin typeface="Times New Roman" pitchFamily="18" charset="0"/>
                <a:cs typeface="Times New Roman" pitchFamily="18" charset="0"/>
              </a:rPr>
              <a:t>Finance and Insurance Survey</a:t>
            </a:r>
            <a:br>
              <a:rPr lang="en-US" sz="2400" b="1" dirty="0">
                <a:latin typeface="Times New Roman" pitchFamily="18" charset="0"/>
                <a:cs typeface="Times New Roman" pitchFamily="18" charset="0"/>
              </a:rPr>
            </a:br>
            <a:r>
              <a:rPr lang="en-US" sz="2400" b="1" dirty="0">
                <a:latin typeface="Times New Roman" pitchFamily="18" charset="0"/>
                <a:cs typeface="Times New Roman" pitchFamily="18" charset="0"/>
              </a:rPr>
              <a:t>Questionnaire</a:t>
            </a:r>
            <a:endParaRPr lang="ar-SA" sz="2400" b="1" dirty="0">
              <a:latin typeface="Times New Roman" pitchFamily="18" charset="0"/>
              <a:cs typeface="Times New Roman" pitchFamily="18" charset="0"/>
            </a:endParaRPr>
          </a:p>
        </p:txBody>
      </p:sp>
      <p:pic>
        <p:nvPicPr>
          <p:cNvPr id="4098" name="Picture 2"/>
          <p:cNvPicPr>
            <a:picLocks noGrp="1" noChangeAspect="1" noChangeArrowheads="1"/>
          </p:cNvPicPr>
          <p:nvPr>
            <p:ph sz="half" idx="2"/>
          </p:nvPr>
        </p:nvPicPr>
        <p:blipFill>
          <a:blip r:embed="rId3" cstate="print"/>
          <a:srcRect/>
          <a:stretch>
            <a:fillRect/>
          </a:stretch>
        </p:blipFill>
        <p:spPr bwMode="auto">
          <a:xfrm>
            <a:off x="381000" y="1752600"/>
            <a:ext cx="8458200" cy="41148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6" descr="images (1).jpg"/>
          <p:cNvPicPr>
            <a:picLocks noChangeAspect="1"/>
          </p:cNvPicPr>
          <p:nvPr/>
        </p:nvPicPr>
        <p:blipFill>
          <a:blip r:embed="rId2" cstate="print"/>
          <a:stretch>
            <a:fillRect/>
          </a:stretch>
        </p:blipFill>
        <p:spPr>
          <a:xfrm>
            <a:off x="381000" y="228600"/>
            <a:ext cx="8534400" cy="1219200"/>
          </a:xfrm>
          <a:prstGeom prst="rect">
            <a:avLst/>
          </a:prstGeom>
        </p:spPr>
      </p:pic>
      <p:sp>
        <p:nvSpPr>
          <p:cNvPr id="7" name="Rectangle 6"/>
          <p:cNvSpPr/>
          <p:nvPr/>
        </p:nvSpPr>
        <p:spPr>
          <a:xfrm>
            <a:off x="4876800" y="533400"/>
            <a:ext cx="3124200" cy="830997"/>
          </a:xfrm>
          <a:prstGeom prst="rect">
            <a:avLst/>
          </a:prstGeom>
        </p:spPr>
        <p:txBody>
          <a:bodyPr wrap="square">
            <a:spAutoFit/>
          </a:bodyPr>
          <a:lstStyle/>
          <a:p>
            <a:pPr algn="ctr"/>
            <a:r>
              <a:rPr lang="en-US" sz="2400" b="1" dirty="0">
                <a:latin typeface="Times New Roman" pitchFamily="18" charset="0"/>
                <a:cs typeface="Times New Roman" pitchFamily="18" charset="0"/>
              </a:rPr>
              <a:t>Finance &amp; Insurance Report</a:t>
            </a:r>
            <a:endParaRPr lang="ar-SA" sz="2400" b="1" dirty="0">
              <a:latin typeface="Times New Roman" pitchFamily="18" charset="0"/>
              <a:cs typeface="Times New Roman" pitchFamily="18" charset="0"/>
            </a:endParaRPr>
          </a:p>
        </p:txBody>
      </p:sp>
      <p:pic>
        <p:nvPicPr>
          <p:cNvPr id="2050" name="Picture 2"/>
          <p:cNvPicPr>
            <a:picLocks noGrp="1" noChangeAspect="1" noChangeArrowheads="1"/>
          </p:cNvPicPr>
          <p:nvPr>
            <p:ph sz="half" idx="1"/>
          </p:nvPr>
        </p:nvPicPr>
        <p:blipFill>
          <a:blip r:embed="rId3" cstate="print"/>
          <a:srcRect/>
          <a:stretch>
            <a:fillRect/>
          </a:stretch>
        </p:blipFill>
        <p:spPr bwMode="auto">
          <a:xfrm>
            <a:off x="228600" y="1524000"/>
            <a:ext cx="8915400" cy="48768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wipe(down)">
                                      <p:cBhvr>
                                        <p:cTn id="12"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dirty="0"/>
          </a:p>
        </p:txBody>
      </p:sp>
      <p:graphicFrame>
        <p:nvGraphicFramePr>
          <p:cNvPr id="6" name="Content Placeholder 5"/>
          <p:cNvGraphicFramePr>
            <a:graphicFrameLocks noGrp="1"/>
          </p:cNvGraphicFramePr>
          <p:nvPr>
            <p:ph sz="half" idx="1"/>
          </p:nvPr>
        </p:nvGraphicFramePr>
        <p:xfrm>
          <a:off x="609600" y="1676400"/>
          <a:ext cx="8001000" cy="4648200"/>
        </p:xfrm>
        <a:graphic>
          <a:graphicData uri="http://schemas.openxmlformats.org/drawingml/2006/chart">
            <c:chart xmlns:c="http://schemas.openxmlformats.org/drawingml/2006/chart" xmlns:r="http://schemas.openxmlformats.org/officeDocument/2006/relationships" r:id="rId2"/>
          </a:graphicData>
        </a:graphic>
      </p:graphicFrame>
      <p:pic>
        <p:nvPicPr>
          <p:cNvPr id="7" name="Content Placeholder 6" descr="images (1).jpg"/>
          <p:cNvPicPr>
            <a:picLocks noChangeAspect="1"/>
          </p:cNvPicPr>
          <p:nvPr/>
        </p:nvPicPr>
        <p:blipFill>
          <a:blip r:embed="rId3" cstate="print"/>
          <a:stretch>
            <a:fillRect/>
          </a:stretch>
        </p:blipFill>
        <p:spPr>
          <a:xfrm>
            <a:off x="381000" y="228600"/>
            <a:ext cx="8534400" cy="1219200"/>
          </a:xfrm>
          <a:prstGeom prst="rect">
            <a:avLst/>
          </a:prstGeom>
        </p:spPr>
      </p:pic>
      <p:sp>
        <p:nvSpPr>
          <p:cNvPr id="10" name="Oval Callout 9"/>
          <p:cNvSpPr/>
          <p:nvPr/>
        </p:nvSpPr>
        <p:spPr>
          <a:xfrm>
            <a:off x="5334000" y="228600"/>
            <a:ext cx="2819400" cy="1371600"/>
          </a:xfrm>
          <a:prstGeom prst="wedgeEllipseCallout">
            <a:avLst/>
          </a:prstGeom>
          <a:solidFill>
            <a:schemeClr val="accent1">
              <a:lumMod val="60000"/>
              <a:lumOff val="40000"/>
            </a:schemeClr>
          </a:solidFill>
          <a:ln>
            <a:solidFill>
              <a:schemeClr val="tx2"/>
            </a:solidFill>
          </a:ln>
          <a:effectLst>
            <a:outerShdw blurRad="50800" dist="50800" dir="5400000" algn="ctr" rotWithShape="0">
              <a:schemeClr val="accent1">
                <a:lumMod val="20000"/>
                <a:lumOff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a:solidFill>
                  <a:schemeClr val="tx1"/>
                </a:solidFill>
                <a:latin typeface="Times New Roman" pitchFamily="18" charset="0"/>
                <a:cs typeface="Times New Roman" pitchFamily="18" charset="0"/>
              </a:rPr>
              <a:t>Total Output of IB is 10% of total Output </a:t>
            </a:r>
            <a:endParaRPr lang="ar-SA"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bg/>
                                          </p:spTgt>
                                        </p:tgtEl>
                                        <p:attrNameLst>
                                          <p:attrName>style.visibility</p:attrName>
                                        </p:attrNameLst>
                                      </p:cBhvr>
                                      <p:to>
                                        <p:strVal val="visible"/>
                                      </p:to>
                                    </p:set>
                                    <p:anim calcmode="lin" valueType="num">
                                      <p:cBhvr additive="base">
                                        <p:cTn id="17" dur="500" fill="hold"/>
                                        <p:tgtEl>
                                          <p:spTgt spid="10">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anim calcmode="lin" valueType="num">
                                      <p:cBhvr additive="base">
                                        <p:cTn id="2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10" grpId="0"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Banks in Palestine</a:t>
            </a:r>
          </a:p>
        </p:txBody>
      </p:sp>
      <p:graphicFrame>
        <p:nvGraphicFramePr>
          <p:cNvPr id="4" name="Content Placeholder 3"/>
          <p:cNvGraphicFramePr>
            <a:graphicFrameLocks noGrp="1"/>
          </p:cNvGraphicFramePr>
          <p:nvPr>
            <p:ph idx="1"/>
          </p:nvPr>
        </p:nvGraphicFramePr>
        <p:xfrm>
          <a:off x="457200" y="1600200"/>
          <a:ext cx="82296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muslim-1233827_960_720.jpg"/>
          <p:cNvPicPr>
            <a:picLocks noChangeAspect="1"/>
          </p:cNvPicPr>
          <p:nvPr/>
        </p:nvPicPr>
        <p:blipFill>
          <a:blip r:embed="rId8" cstate="print"/>
          <a:stretch>
            <a:fillRect/>
          </a:stretch>
        </p:blipFill>
        <p:spPr>
          <a:xfrm>
            <a:off x="0" y="0"/>
            <a:ext cx="1676400" cy="2194560"/>
          </a:xfrm>
          <a:prstGeom prst="rect">
            <a:avLst/>
          </a:prstGeom>
        </p:spPr>
      </p:pic>
      <p:sp>
        <p:nvSpPr>
          <p:cNvPr id="6" name="Oval Callout 5"/>
          <p:cNvSpPr/>
          <p:nvPr/>
        </p:nvSpPr>
        <p:spPr>
          <a:xfrm>
            <a:off x="8229600" y="4495800"/>
            <a:ext cx="914400" cy="838200"/>
          </a:xfrm>
          <a:prstGeom prst="wedgeEllipseCallou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a:solidFill>
                  <a:schemeClr val="tx1"/>
                </a:solidFill>
              </a:rPr>
              <a:t>15%</a:t>
            </a:r>
            <a:endParaRPr lang="ar-SA" b="1" dirty="0">
              <a:solidFill>
                <a:schemeClr val="tx1"/>
              </a:solidFill>
            </a:endParaRPr>
          </a:p>
        </p:txBody>
      </p:sp>
      <p:sp>
        <p:nvSpPr>
          <p:cNvPr id="7" name="Cloud Callout 6"/>
          <p:cNvSpPr/>
          <p:nvPr/>
        </p:nvSpPr>
        <p:spPr>
          <a:xfrm>
            <a:off x="5334000" y="6019800"/>
            <a:ext cx="1447800" cy="609600"/>
          </a:xfrm>
          <a:prstGeom prst="cloudCallou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b="1" dirty="0">
                <a:solidFill>
                  <a:schemeClr val="tx1"/>
                </a:solidFill>
              </a:rPr>
              <a:t>16%</a:t>
            </a:r>
            <a:endParaRPr lang="ar-SA" sz="2000" b="1" dirty="0">
              <a:solidFill>
                <a:schemeClr val="tx1"/>
              </a:solidFill>
            </a:endParaRPr>
          </a:p>
        </p:txBody>
      </p:sp>
      <p:cxnSp>
        <p:nvCxnSpPr>
          <p:cNvPr id="9" name="Elbow Connector 8"/>
          <p:cNvCxnSpPr>
            <a:stCxn id="7" idx="2"/>
          </p:cNvCxnSpPr>
          <p:nvPr/>
        </p:nvCxnSpPr>
        <p:spPr>
          <a:xfrm>
            <a:off x="6780594" y="6324600"/>
            <a:ext cx="458406" cy="228600"/>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6">
                                            <p:bg/>
                                          </p:spTgt>
                                        </p:tgtEl>
                                        <p:attrNameLst>
                                          <p:attrName>style.visibility</p:attrName>
                                        </p:attrNameLst>
                                      </p:cBhvr>
                                      <p:to>
                                        <p:strVal val="visible"/>
                                      </p:to>
                                    </p:set>
                                    <p:animEffect transition="in" filter="wipe(down)">
                                      <p:cBhvr>
                                        <p:cTn id="13" dur="500"/>
                                        <p:tgtEl>
                                          <p:spTgt spid="6">
                                            <p:bg/>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wipe(down)">
                                      <p:cBhvr>
                                        <p:cTn id="16" dur="500"/>
                                        <p:tgtEl>
                                          <p:spTgt spid="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bg/>
                                          </p:spTgt>
                                        </p:tgtEl>
                                        <p:attrNameLst>
                                          <p:attrName>style.visibility</p:attrName>
                                        </p:attrNameLst>
                                      </p:cBhvr>
                                      <p:to>
                                        <p:strVal val="visible"/>
                                      </p:to>
                                    </p:set>
                                    <p:anim calcmode="lin" valueType="num">
                                      <p:cBhvr additive="base">
                                        <p:cTn id="21" dur="500" fill="hold"/>
                                        <p:tgtEl>
                                          <p:spTgt spid="7">
                                            <p:bg/>
                                          </p:spTgt>
                                        </p:tgtEl>
                                        <p:attrNameLst>
                                          <p:attrName>ppt_x</p:attrName>
                                        </p:attrNameLst>
                                      </p:cBhvr>
                                      <p:tavLst>
                                        <p:tav tm="0">
                                          <p:val>
                                            <p:strVal val="#ppt_x"/>
                                          </p:val>
                                        </p:tav>
                                        <p:tav tm="100000">
                                          <p:val>
                                            <p:strVal val="#ppt_x"/>
                                          </p:val>
                                        </p:tav>
                                      </p:tavLst>
                                    </p:anim>
                                    <p:anim calcmode="lin" valueType="num">
                                      <p:cBhvr additive="base">
                                        <p:cTn id="22" dur="500" fill="hold"/>
                                        <p:tgtEl>
                                          <p:spTgt spid="7">
                                            <p:bg/>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down)">
                                      <p:cBhvr>
                                        <p:cTn id="3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6" grpId="0" build="allAtOnce" animBg="1"/>
      <p:bldP spid="7" grpId="0" build="allAtOnce"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6781800" cy="1143000"/>
          </a:xfrm>
        </p:spPr>
        <p:txBody>
          <a:bodyPr>
            <a:normAutofit fontScale="90000"/>
          </a:bodyPr>
          <a:lstStyle/>
          <a:p>
            <a:r>
              <a:rPr lang="en-US" dirty="0"/>
              <a:t>Challenges for Islamic Finance</a:t>
            </a:r>
            <a:endParaRPr lang="ar-SA" dirty="0"/>
          </a:p>
        </p:txBody>
      </p:sp>
      <p:pic>
        <p:nvPicPr>
          <p:cNvPr id="5" name="Content Placeholder 4" descr="download (1).jpg"/>
          <p:cNvPicPr>
            <a:picLocks noGrp="1" noChangeAspect="1"/>
          </p:cNvPicPr>
          <p:nvPr>
            <p:ph sz="half" idx="1"/>
          </p:nvPr>
        </p:nvPicPr>
        <p:blipFill>
          <a:blip r:embed="rId2" cstate="print"/>
          <a:stretch>
            <a:fillRect/>
          </a:stretch>
        </p:blipFill>
        <p:spPr>
          <a:xfrm>
            <a:off x="0" y="0"/>
            <a:ext cx="2143125" cy="2143125"/>
          </a:xfrm>
        </p:spPr>
      </p:pic>
      <p:sp>
        <p:nvSpPr>
          <p:cNvPr id="7" name="Content Placeholder 6"/>
          <p:cNvSpPr>
            <a:spLocks noGrp="1"/>
          </p:cNvSpPr>
          <p:nvPr>
            <p:ph sz="half" idx="2"/>
          </p:nvPr>
        </p:nvSpPr>
        <p:spPr>
          <a:xfrm>
            <a:off x="228600" y="1905000"/>
            <a:ext cx="8458200" cy="4221163"/>
          </a:xfrm>
        </p:spPr>
        <p:txBody>
          <a:bodyPr>
            <a:normAutofit fontScale="92500"/>
          </a:bodyPr>
          <a:lstStyle/>
          <a:p>
            <a:pPr lvl="0"/>
            <a:r>
              <a:rPr lang="en-US" dirty="0"/>
              <a:t> Large share of clients do not know about the services offered by Islamic Banks, they don’t know the meaning of </a:t>
            </a:r>
            <a:r>
              <a:rPr lang="en-US" dirty="0" err="1"/>
              <a:t>Murabaha</a:t>
            </a:r>
            <a:r>
              <a:rPr lang="en-US" dirty="0"/>
              <a:t>, Mudarabah and Musharaka.</a:t>
            </a:r>
          </a:p>
          <a:p>
            <a:pPr lvl="0"/>
            <a:r>
              <a:rPr lang="en-US" dirty="0"/>
              <a:t> Majority of people are </a:t>
            </a:r>
            <a:r>
              <a:rPr lang="en-US" dirty="0" err="1"/>
              <a:t>unware</a:t>
            </a:r>
            <a:r>
              <a:rPr lang="en-US" dirty="0"/>
              <a:t> of the difference between Islamic Banks and Conventional Banks (only the name).</a:t>
            </a:r>
          </a:p>
          <a:p>
            <a:pPr lvl="0"/>
            <a:r>
              <a:rPr lang="en-US" dirty="0"/>
              <a:t> Islamic banks succeeded in attracting deposits, but were not able to channel them into long term investment: invested mainly in </a:t>
            </a:r>
            <a:r>
              <a:rPr lang="en-US" dirty="0" err="1"/>
              <a:t>Murabaha</a:t>
            </a:r>
            <a:r>
              <a:rPr lang="en-US" dirty="0"/>
              <a:t> (short term investment) which is low- risk method and provide rapid returns (Cash)</a:t>
            </a:r>
            <a:endParaRPr lang="ar-SA" dirty="0"/>
          </a:p>
          <a:p>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6781800" cy="1143000"/>
          </a:xfrm>
        </p:spPr>
        <p:txBody>
          <a:bodyPr>
            <a:normAutofit fontScale="90000"/>
          </a:bodyPr>
          <a:lstStyle/>
          <a:p>
            <a:r>
              <a:rPr lang="en-US" dirty="0"/>
              <a:t>Challenges for Islamic Finance</a:t>
            </a:r>
            <a:endParaRPr lang="ar-SA" dirty="0"/>
          </a:p>
        </p:txBody>
      </p:sp>
      <p:pic>
        <p:nvPicPr>
          <p:cNvPr id="5" name="Content Placeholder 4" descr="download (1).jpg"/>
          <p:cNvPicPr>
            <a:picLocks noGrp="1" noChangeAspect="1"/>
          </p:cNvPicPr>
          <p:nvPr>
            <p:ph sz="half" idx="1"/>
          </p:nvPr>
        </p:nvPicPr>
        <p:blipFill>
          <a:blip r:embed="rId2" cstate="print"/>
          <a:stretch>
            <a:fillRect/>
          </a:stretch>
        </p:blipFill>
        <p:spPr>
          <a:xfrm>
            <a:off x="0" y="0"/>
            <a:ext cx="2143125" cy="2143125"/>
          </a:xfrm>
        </p:spPr>
      </p:pic>
      <p:sp>
        <p:nvSpPr>
          <p:cNvPr id="7" name="Content Placeholder 6"/>
          <p:cNvSpPr>
            <a:spLocks noGrp="1"/>
          </p:cNvSpPr>
          <p:nvPr>
            <p:ph sz="half" idx="2"/>
          </p:nvPr>
        </p:nvSpPr>
        <p:spPr>
          <a:xfrm>
            <a:off x="228600" y="1905000"/>
            <a:ext cx="8458200" cy="4221163"/>
          </a:xfrm>
        </p:spPr>
        <p:txBody>
          <a:bodyPr>
            <a:normAutofit lnSpcReduction="10000"/>
          </a:bodyPr>
          <a:lstStyle/>
          <a:p>
            <a:pPr lvl="0"/>
            <a:r>
              <a:rPr lang="en-US" dirty="0"/>
              <a:t> Other methods (Musharaka and Mudarabah) are highly risk, and not all firms want to give up part of their profits to their Partner (Islamic Bank).</a:t>
            </a:r>
          </a:p>
          <a:p>
            <a:pPr lvl="0"/>
            <a:r>
              <a:rPr lang="en-US" dirty="0"/>
              <a:t>Islamic banks still play a minor role in the Palestinian Economy.  Their assets represent less than half the percentage of total banks assets, and 10% of total branches.</a:t>
            </a:r>
          </a:p>
          <a:p>
            <a:pPr lvl="0"/>
            <a:r>
              <a:rPr lang="en-US" dirty="0"/>
              <a:t> The Sharia Control Committee of Islamic banks should include consultants in the field of finance to give Fatwa based on understanding banking concepts.</a:t>
            </a:r>
            <a:endParaRPr lang="ar-SA" dirty="0"/>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0"/>
            <a:ext cx="6324600" cy="1676400"/>
          </a:xfr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a:normAutofit/>
          </a:bodyPr>
          <a:lstStyle/>
          <a:p>
            <a:r>
              <a:rPr lang="en-US" dirty="0"/>
              <a:t>Performance of Islamic Banks</a:t>
            </a:r>
            <a:endParaRPr lang="ar-SA" dirty="0"/>
          </a:p>
        </p:txBody>
      </p:sp>
      <p:pic>
        <p:nvPicPr>
          <p:cNvPr id="4" name="Content Placeholder 3" descr="229Image.png"/>
          <p:cNvPicPr>
            <a:picLocks noGrp="1" noChangeAspect="1"/>
          </p:cNvPicPr>
          <p:nvPr>
            <p:ph sz="half" idx="1"/>
          </p:nvPr>
        </p:nvPicPr>
        <p:blipFill>
          <a:blip r:embed="rId2" cstate="print"/>
          <a:stretch>
            <a:fillRect/>
          </a:stretch>
        </p:blipFill>
        <p:spPr>
          <a:xfrm>
            <a:off x="0" y="1"/>
            <a:ext cx="2667000" cy="1684421"/>
          </a:xfrm>
        </p:spPr>
      </p:pic>
      <p:graphicFrame>
        <p:nvGraphicFramePr>
          <p:cNvPr id="6" name="Content Placeholder 5"/>
          <p:cNvGraphicFramePr>
            <a:graphicFrameLocks noGrp="1"/>
          </p:cNvGraphicFramePr>
          <p:nvPr>
            <p:ph sz="half" idx="2"/>
          </p:nvPr>
        </p:nvGraphicFramePr>
        <p:xfrm>
          <a:off x="457200" y="2362200"/>
          <a:ext cx="8153400" cy="4297363"/>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p:cNvSpPr/>
          <p:nvPr/>
        </p:nvSpPr>
        <p:spPr>
          <a:xfrm>
            <a:off x="1219200" y="1905000"/>
            <a:ext cx="7391400" cy="4572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800" b="1" dirty="0">
                <a:solidFill>
                  <a:schemeClr val="tx1"/>
                </a:solidFill>
                <a:latin typeface="Times New Roman" pitchFamily="18" charset="0"/>
                <a:cs typeface="Times New Roman" pitchFamily="18" charset="0"/>
              </a:rPr>
              <a:t>Total Assets</a:t>
            </a:r>
            <a:endParaRPr lang="ar-SA" sz="28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0"/>
            <a:ext cx="6324600" cy="1676400"/>
          </a:xfr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a:normAutofit/>
          </a:bodyPr>
          <a:lstStyle/>
          <a:p>
            <a:r>
              <a:rPr lang="en-US" dirty="0"/>
              <a:t>Performance of Islamic Banks</a:t>
            </a:r>
            <a:endParaRPr lang="ar-SA" dirty="0"/>
          </a:p>
        </p:txBody>
      </p:sp>
      <p:pic>
        <p:nvPicPr>
          <p:cNvPr id="4" name="Content Placeholder 3" descr="229Image.png"/>
          <p:cNvPicPr>
            <a:picLocks noGrp="1" noChangeAspect="1"/>
          </p:cNvPicPr>
          <p:nvPr>
            <p:ph sz="half" idx="1"/>
          </p:nvPr>
        </p:nvPicPr>
        <p:blipFill>
          <a:blip r:embed="rId3" cstate="print"/>
          <a:stretch>
            <a:fillRect/>
          </a:stretch>
        </p:blipFill>
        <p:spPr>
          <a:xfrm>
            <a:off x="0" y="1"/>
            <a:ext cx="2667000" cy="1684421"/>
          </a:xfrm>
        </p:spPr>
      </p:pic>
      <p:sp>
        <p:nvSpPr>
          <p:cNvPr id="9" name="Rectangle 8"/>
          <p:cNvSpPr/>
          <p:nvPr/>
        </p:nvSpPr>
        <p:spPr>
          <a:xfrm>
            <a:off x="762000" y="1905000"/>
            <a:ext cx="7848600" cy="4572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800" b="1" dirty="0">
                <a:solidFill>
                  <a:schemeClr val="tx1"/>
                </a:solidFill>
                <a:latin typeface="Times New Roman" pitchFamily="18" charset="0"/>
                <a:cs typeface="Times New Roman" pitchFamily="18" charset="0"/>
              </a:rPr>
              <a:t>Direct Credit Facilities- Net</a:t>
            </a:r>
            <a:endParaRPr lang="ar-SA" sz="2800" b="1" dirty="0">
              <a:solidFill>
                <a:schemeClr val="tx1"/>
              </a:solidFill>
              <a:latin typeface="Times New Roman" pitchFamily="18" charset="0"/>
              <a:cs typeface="Times New Roman" pitchFamily="18" charset="0"/>
            </a:endParaRPr>
          </a:p>
        </p:txBody>
      </p:sp>
      <p:graphicFrame>
        <p:nvGraphicFramePr>
          <p:cNvPr id="8" name="Content Placeholder 7"/>
          <p:cNvGraphicFramePr>
            <a:graphicFrameLocks noGrp="1"/>
          </p:cNvGraphicFramePr>
          <p:nvPr>
            <p:ph sz="half" idx="2"/>
          </p:nvPr>
        </p:nvGraphicFramePr>
        <p:xfrm>
          <a:off x="609600" y="2514600"/>
          <a:ext cx="8077200" cy="4038600"/>
        </p:xfrm>
        <a:graphic>
          <a:graphicData uri="http://schemas.openxmlformats.org/drawingml/2006/chart">
            <c:chart xmlns:c="http://schemas.openxmlformats.org/drawingml/2006/chart" xmlns:r="http://schemas.openxmlformats.org/officeDocument/2006/relationships" r:id="rId4"/>
          </a:graphicData>
        </a:graphic>
      </p:graphicFrame>
      <p:sp>
        <p:nvSpPr>
          <p:cNvPr id="10" name="Cloud 9"/>
          <p:cNvSpPr/>
          <p:nvPr/>
        </p:nvSpPr>
        <p:spPr>
          <a:xfrm>
            <a:off x="7924800" y="2286000"/>
            <a:ext cx="1371600" cy="11430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t>49% of Total Assets</a:t>
            </a:r>
            <a:endParaRPr lang="ar-SA" dirty="0"/>
          </a:p>
        </p:txBody>
      </p:sp>
      <p:cxnSp>
        <p:nvCxnSpPr>
          <p:cNvPr id="12" name="Curved Connector 11"/>
          <p:cNvCxnSpPr/>
          <p:nvPr/>
        </p:nvCxnSpPr>
        <p:spPr>
          <a:xfrm rot="5400000">
            <a:off x="7162800" y="3048000"/>
            <a:ext cx="1828800" cy="1371600"/>
          </a:xfrm>
          <a:prstGeom prst="curved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10">
                                            <p:bg/>
                                          </p:spTgt>
                                        </p:tgtEl>
                                        <p:attrNameLst>
                                          <p:attrName>style.visibility</p:attrName>
                                        </p:attrNameLst>
                                      </p:cBhvr>
                                      <p:to>
                                        <p:strVal val="visible"/>
                                      </p:to>
                                    </p:set>
                                    <p:animEffect transition="in" filter="wipe(down)">
                                      <p:cBhvr>
                                        <p:cTn id="13" dur="500"/>
                                        <p:tgtEl>
                                          <p:spTgt spid="10">
                                            <p:bg/>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0">
                                            <p:txEl>
                                              <p:pRg st="0" end="0"/>
                                            </p:txEl>
                                          </p:spTgt>
                                        </p:tgtEl>
                                        <p:attrNameLst>
                                          <p:attrName>style.visibility</p:attrName>
                                        </p:attrNameLst>
                                      </p:cBhvr>
                                      <p:to>
                                        <p:strVal val="visible"/>
                                      </p:to>
                                    </p:set>
                                    <p:animEffect transition="in" filter="wipe(down)">
                                      <p:cBhvr>
                                        <p:cTn id="16" dur="500"/>
                                        <p:tgtEl>
                                          <p:spTgt spid="10">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down)">
                                      <p:cBhvr>
                                        <p:cTn id="2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10" grpId="0"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0"/>
            <a:ext cx="6324600" cy="1676400"/>
          </a:xfr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a:normAutofit/>
          </a:bodyPr>
          <a:lstStyle/>
          <a:p>
            <a:r>
              <a:rPr lang="en-US" dirty="0"/>
              <a:t>Performance of Islamic Banks</a:t>
            </a:r>
            <a:endParaRPr lang="ar-SA" dirty="0"/>
          </a:p>
        </p:txBody>
      </p:sp>
      <p:pic>
        <p:nvPicPr>
          <p:cNvPr id="4" name="Content Placeholder 3" descr="229Image.png"/>
          <p:cNvPicPr>
            <a:picLocks noGrp="1" noChangeAspect="1"/>
          </p:cNvPicPr>
          <p:nvPr>
            <p:ph sz="half" idx="1"/>
          </p:nvPr>
        </p:nvPicPr>
        <p:blipFill>
          <a:blip r:embed="rId2" cstate="print"/>
          <a:stretch>
            <a:fillRect/>
          </a:stretch>
        </p:blipFill>
        <p:spPr>
          <a:xfrm>
            <a:off x="0" y="1"/>
            <a:ext cx="2667000" cy="1684421"/>
          </a:xfrm>
        </p:spPr>
      </p:pic>
      <p:sp>
        <p:nvSpPr>
          <p:cNvPr id="9" name="Rectangle 8"/>
          <p:cNvSpPr/>
          <p:nvPr/>
        </p:nvSpPr>
        <p:spPr>
          <a:xfrm>
            <a:off x="762000" y="1905000"/>
            <a:ext cx="7848600" cy="4572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800" b="1" dirty="0">
                <a:solidFill>
                  <a:schemeClr val="tx1"/>
                </a:solidFill>
                <a:latin typeface="Times New Roman" pitchFamily="18" charset="0"/>
                <a:cs typeface="Times New Roman" pitchFamily="18" charset="0"/>
              </a:rPr>
              <a:t>Customers’ Deposits</a:t>
            </a:r>
            <a:endParaRPr lang="ar-SA" sz="2800" b="1" dirty="0">
              <a:solidFill>
                <a:schemeClr val="tx1"/>
              </a:solidFill>
              <a:latin typeface="Times New Roman" pitchFamily="18" charset="0"/>
              <a:cs typeface="Times New Roman" pitchFamily="18" charset="0"/>
            </a:endParaRPr>
          </a:p>
        </p:txBody>
      </p:sp>
      <p:graphicFrame>
        <p:nvGraphicFramePr>
          <p:cNvPr id="7" name="Content Placeholder 6"/>
          <p:cNvGraphicFramePr>
            <a:graphicFrameLocks noGrp="1"/>
          </p:cNvGraphicFramePr>
          <p:nvPr>
            <p:ph sz="half" idx="2"/>
          </p:nvPr>
        </p:nvGraphicFramePr>
        <p:xfrm>
          <a:off x="381000" y="2590800"/>
          <a:ext cx="8305800" cy="35353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0"/>
            <a:ext cx="6324600" cy="1676400"/>
          </a:xfr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a:normAutofit/>
          </a:bodyPr>
          <a:lstStyle/>
          <a:p>
            <a:r>
              <a:rPr lang="en-US" dirty="0"/>
              <a:t>Performance of Islamic Banks 2009, 2016</a:t>
            </a:r>
            <a:endParaRPr lang="ar-SA" dirty="0"/>
          </a:p>
        </p:txBody>
      </p:sp>
      <p:pic>
        <p:nvPicPr>
          <p:cNvPr id="4" name="Content Placeholder 3" descr="229Image.png"/>
          <p:cNvPicPr>
            <a:picLocks noGrp="1" noChangeAspect="1"/>
          </p:cNvPicPr>
          <p:nvPr>
            <p:ph sz="half" idx="1"/>
          </p:nvPr>
        </p:nvPicPr>
        <p:blipFill>
          <a:blip r:embed="rId3" cstate="print"/>
          <a:stretch>
            <a:fillRect/>
          </a:stretch>
        </p:blipFill>
        <p:spPr>
          <a:xfrm>
            <a:off x="0" y="1"/>
            <a:ext cx="2667000" cy="1684421"/>
          </a:xfrm>
        </p:spPr>
      </p:pic>
      <p:graphicFrame>
        <p:nvGraphicFramePr>
          <p:cNvPr id="7" name="Content Placeholder 6"/>
          <p:cNvGraphicFramePr>
            <a:graphicFrameLocks noGrp="1"/>
          </p:cNvGraphicFramePr>
          <p:nvPr>
            <p:ph sz="half" idx="2"/>
          </p:nvPr>
        </p:nvGraphicFramePr>
        <p:xfrm>
          <a:off x="533400" y="1752600"/>
          <a:ext cx="8305800" cy="48006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0"/>
            <a:ext cx="6324600" cy="1676400"/>
          </a:xfr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a:normAutofit fontScale="90000"/>
          </a:bodyPr>
          <a:lstStyle/>
          <a:p>
            <a:r>
              <a:rPr lang="en-US" dirty="0"/>
              <a:t>Performance of Islamic Banks compared with Jordan</a:t>
            </a:r>
            <a:endParaRPr lang="ar-SA" dirty="0"/>
          </a:p>
        </p:txBody>
      </p:sp>
      <p:pic>
        <p:nvPicPr>
          <p:cNvPr id="4" name="Content Placeholder 3" descr="229Image.png"/>
          <p:cNvPicPr>
            <a:picLocks noGrp="1" noChangeAspect="1"/>
          </p:cNvPicPr>
          <p:nvPr>
            <p:ph sz="half" idx="1"/>
          </p:nvPr>
        </p:nvPicPr>
        <p:blipFill>
          <a:blip r:embed="rId3" cstate="print"/>
          <a:stretch>
            <a:fillRect/>
          </a:stretch>
        </p:blipFill>
        <p:spPr>
          <a:xfrm>
            <a:off x="0" y="1"/>
            <a:ext cx="2667000" cy="1684421"/>
          </a:xfrm>
        </p:spPr>
      </p:pic>
      <p:graphicFrame>
        <p:nvGraphicFramePr>
          <p:cNvPr id="7" name="Content Placeholder 6"/>
          <p:cNvGraphicFramePr>
            <a:graphicFrameLocks noGrp="1"/>
          </p:cNvGraphicFramePr>
          <p:nvPr>
            <p:ph sz="half" idx="2"/>
          </p:nvPr>
        </p:nvGraphicFramePr>
        <p:xfrm>
          <a:off x="533400" y="1752600"/>
          <a:ext cx="8305800" cy="48006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0"/>
            <a:ext cx="6324600" cy="1676400"/>
          </a:xfr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a:normAutofit/>
          </a:bodyPr>
          <a:lstStyle/>
          <a:p>
            <a:r>
              <a:rPr lang="en-US" dirty="0"/>
              <a:t>Islamic Banks’ share of the Market</a:t>
            </a:r>
            <a:endParaRPr lang="ar-SA" dirty="0"/>
          </a:p>
        </p:txBody>
      </p:sp>
      <p:graphicFrame>
        <p:nvGraphicFramePr>
          <p:cNvPr id="6" name="Content Placeholder 5"/>
          <p:cNvGraphicFramePr>
            <a:graphicFrameLocks noGrp="1"/>
          </p:cNvGraphicFramePr>
          <p:nvPr>
            <p:ph sz="half" idx="2"/>
          </p:nvPr>
        </p:nvGraphicFramePr>
        <p:xfrm>
          <a:off x="685800" y="1828800"/>
          <a:ext cx="8001000" cy="4495800"/>
        </p:xfrm>
        <a:graphic>
          <a:graphicData uri="http://schemas.openxmlformats.org/drawingml/2006/chart">
            <c:chart xmlns:c="http://schemas.openxmlformats.org/drawingml/2006/chart" xmlns:r="http://schemas.openxmlformats.org/officeDocument/2006/relationships" r:id="rId3"/>
          </a:graphicData>
        </a:graphic>
      </p:graphicFrame>
      <p:pic>
        <p:nvPicPr>
          <p:cNvPr id="9" name="Content Placeholder 4" descr="header.png"/>
          <p:cNvPicPr>
            <a:picLocks noGrp="1" noChangeAspect="1"/>
          </p:cNvPicPr>
          <p:nvPr>
            <p:ph sz="half" idx="1"/>
          </p:nvPr>
        </p:nvPicPr>
        <p:blipFill>
          <a:blip r:embed="rId4" cstate="print"/>
          <a:stretch>
            <a:fillRect/>
          </a:stretch>
        </p:blipFill>
        <p:spPr>
          <a:xfrm>
            <a:off x="76200" y="76200"/>
            <a:ext cx="2514600" cy="16002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0"/>
            <a:ext cx="6324600" cy="1676400"/>
          </a:xfr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a:normAutofit/>
          </a:bodyPr>
          <a:lstStyle/>
          <a:p>
            <a:r>
              <a:rPr lang="en-US" dirty="0"/>
              <a:t>Uses Of Funds…Types</a:t>
            </a:r>
            <a:endParaRPr lang="ar-SA" dirty="0"/>
          </a:p>
        </p:txBody>
      </p:sp>
      <p:pic>
        <p:nvPicPr>
          <p:cNvPr id="9" name="Content Placeholder 4" descr="header.png"/>
          <p:cNvPicPr>
            <a:picLocks noGrp="1" noChangeAspect="1"/>
          </p:cNvPicPr>
          <p:nvPr>
            <p:ph sz="half" idx="1"/>
          </p:nvPr>
        </p:nvPicPr>
        <p:blipFill>
          <a:blip r:embed="rId3" cstate="print"/>
          <a:stretch>
            <a:fillRect/>
          </a:stretch>
        </p:blipFill>
        <p:spPr>
          <a:xfrm>
            <a:off x="76200" y="76200"/>
            <a:ext cx="2514600" cy="1600200"/>
          </a:xfrm>
        </p:spPr>
      </p:pic>
      <p:graphicFrame>
        <p:nvGraphicFramePr>
          <p:cNvPr id="7" name="Content Placeholder 6"/>
          <p:cNvGraphicFramePr>
            <a:graphicFrameLocks noGrp="1"/>
          </p:cNvGraphicFramePr>
          <p:nvPr>
            <p:ph sz="half" idx="2"/>
          </p:nvPr>
        </p:nvGraphicFramePr>
        <p:xfrm>
          <a:off x="609600" y="1828800"/>
          <a:ext cx="8077200" cy="4297363"/>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7227</TotalTime>
  <Words>938</Words>
  <Application>Microsoft Office PowerPoint</Application>
  <PresentationFormat>On-screen Show (4:3)</PresentationFormat>
  <Paragraphs>99</Paragraphs>
  <Slides>21</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Times New Roman</vt:lpstr>
      <vt:lpstr>Wingdings</vt:lpstr>
      <vt:lpstr>Office Theme</vt:lpstr>
      <vt:lpstr>Islamic Finance in National Accounts- Palestine</vt:lpstr>
      <vt:lpstr>Banks in Palestine</vt:lpstr>
      <vt:lpstr>Performance of Islamic Banks</vt:lpstr>
      <vt:lpstr>Performance of Islamic Banks</vt:lpstr>
      <vt:lpstr>Performance of Islamic Banks</vt:lpstr>
      <vt:lpstr>Performance of Islamic Banks 2009, 2016</vt:lpstr>
      <vt:lpstr>Performance of Islamic Banks compared with Jordan</vt:lpstr>
      <vt:lpstr>Islamic Banks’ share of the Market</vt:lpstr>
      <vt:lpstr>Uses Of Funds…Types</vt:lpstr>
      <vt:lpstr>Uses Of Funds…Sectors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Challenges for Islamic Finance</vt:lpstr>
      <vt:lpstr>Challenges for Islamic Finance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Swe Mar Than</cp:lastModifiedBy>
  <cp:revision>59</cp:revision>
  <dcterms:created xsi:type="dcterms:W3CDTF">2017-09-22T18:09:55Z</dcterms:created>
  <dcterms:modified xsi:type="dcterms:W3CDTF">2017-10-16T13:32:49Z</dcterms:modified>
</cp:coreProperties>
</file>