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diagrams/colors6.xml" ContentType="application/vnd.openxmlformats-officedocument.drawingml.diagramCol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90" r:id="rId3"/>
    <p:sldId id="302" r:id="rId4"/>
    <p:sldId id="266" r:id="rId5"/>
    <p:sldId id="305" r:id="rId6"/>
    <p:sldId id="306" r:id="rId7"/>
    <p:sldId id="270" r:id="rId8"/>
    <p:sldId id="271" r:id="rId9"/>
    <p:sldId id="272" r:id="rId10"/>
    <p:sldId id="312" r:id="rId11"/>
    <p:sldId id="260" r:id="rId12"/>
    <p:sldId id="289" r:id="rId13"/>
    <p:sldId id="294" r:id="rId14"/>
    <p:sldId id="280" r:id="rId15"/>
    <p:sldId id="295" r:id="rId16"/>
    <p:sldId id="259" r:id="rId17"/>
    <p:sldId id="282" r:id="rId18"/>
    <p:sldId id="292" r:id="rId19"/>
    <p:sldId id="275" r:id="rId20"/>
    <p:sldId id="287" r:id="rId21"/>
    <p:sldId id="261" r:id="rId22"/>
    <p:sldId id="277" r:id="rId23"/>
    <p:sldId id="296" r:id="rId24"/>
    <p:sldId id="297" r:id="rId25"/>
    <p:sldId id="284" r:id="rId26"/>
    <p:sldId id="304" r:id="rId27"/>
    <p:sldId id="307" r:id="rId28"/>
    <p:sldId id="308" r:id="rId29"/>
    <p:sldId id="309" r:id="rId30"/>
    <p:sldId id="310" r:id="rId31"/>
    <p:sldId id="293" r:id="rId32"/>
    <p:sldId id="299" r:id="rId33"/>
    <p:sldId id="285" r:id="rId34"/>
    <p:sldId id="298" r:id="rId35"/>
    <p:sldId id="301" r:id="rId36"/>
    <p:sldId id="291" r:id="rId37"/>
    <p:sldId id="311" r:id="rId38"/>
    <p:sldId id="303" r:id="rId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3.%20Finance%20&amp;%20Insurans\Study\Islamic%20Finance\Islamic%20bank%20Indicator.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G:\3.%20Finance%20&amp;%20Insurans\Study\Islamic%20Finance\Islamic%20bank%20Indicator.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G:\3.%20Finance%20&amp;%20Insurans\Study\Islamic%20Finance\Islamic%20bank%20Indicator.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G:\3.%20Finance%20&amp;%20Insurans\Study\Islamic%20Finance\Islamic%20bank%20Indicator.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G:\3.%20Finance%20&amp;%20Insurans\Study\Islamic%20Finance\Islamic%20bank%20Indicator.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oleObject" Target="file:///G:\3.%20Finance%20&amp;%20Insurans\Study\Islamic%20Finance\Islamic%20bank%20Indicat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MY"/>
  <c:chart>
    <c:title>
      <c:tx>
        <c:rich>
          <a:bodyPr/>
          <a:lstStyle/>
          <a:p>
            <a:pPr>
              <a:defRPr/>
            </a:pPr>
            <a:r>
              <a:rPr lang="en-MY"/>
              <a:t>Number of Employees</a:t>
            </a:r>
          </a:p>
        </c:rich>
      </c:tx>
      <c:layout/>
    </c:title>
    <c:plotArea>
      <c:layout/>
      <c:barChart>
        <c:barDir val="col"/>
        <c:grouping val="stacked"/>
        <c:ser>
          <c:idx val="0"/>
          <c:order val="0"/>
          <c:tx>
            <c:strRef>
              <c:f>Sheet2!$B$25</c:f>
              <c:strCache>
                <c:ptCount val="1"/>
                <c:pt idx="0">
                  <c:v>Commercial Bank</c:v>
                </c:pt>
              </c:strCache>
            </c:strRef>
          </c:tx>
          <c:spPr>
            <a:solidFill>
              <a:srgbClr val="00B0F0"/>
            </a:solidFill>
            <a:ln>
              <a:solidFill>
                <a:srgbClr val="00B0F0"/>
              </a:solidFill>
            </a:ln>
          </c:spPr>
          <c:dLbls>
            <c:showVal val="1"/>
          </c:dLbls>
          <c:cat>
            <c:strRef>
              <c:f>Sheet2!$F$13:$Q$13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Sheet2!$F$25:$Q$25</c:f>
              <c:numCache>
                <c:formatCode>_(* #,##0_);_(* \(#,##0\);_(* "-"??_);_(@_)</c:formatCode>
                <c:ptCount val="12"/>
                <c:pt idx="0">
                  <c:v>89047</c:v>
                </c:pt>
                <c:pt idx="1">
                  <c:v>91741</c:v>
                </c:pt>
                <c:pt idx="2">
                  <c:v>96146</c:v>
                </c:pt>
                <c:pt idx="3">
                  <c:v>99593</c:v>
                </c:pt>
                <c:pt idx="4">
                  <c:v>98846</c:v>
                </c:pt>
                <c:pt idx="5">
                  <c:v>103089</c:v>
                </c:pt>
                <c:pt idx="6" formatCode="#,##0">
                  <c:v>106274</c:v>
                </c:pt>
                <c:pt idx="7" formatCode="#,##0">
                  <c:v>107541</c:v>
                </c:pt>
                <c:pt idx="8" formatCode="#,##0">
                  <c:v>106006</c:v>
                </c:pt>
                <c:pt idx="9" formatCode="#,##0">
                  <c:v>106783</c:v>
                </c:pt>
                <c:pt idx="10" formatCode="#,##0">
                  <c:v>101718</c:v>
                </c:pt>
                <c:pt idx="11" formatCode="#,##0">
                  <c:v>100089</c:v>
                </c:pt>
              </c:numCache>
            </c:numRef>
          </c:val>
        </c:ser>
        <c:ser>
          <c:idx val="1"/>
          <c:order val="1"/>
          <c:tx>
            <c:strRef>
              <c:f>Sheet2!$B$26</c:f>
              <c:strCache>
                <c:ptCount val="1"/>
                <c:pt idx="0">
                  <c:v>Merchant/Investment Bank</c:v>
                </c:pt>
              </c:strCache>
            </c:strRef>
          </c:tx>
          <c:spPr>
            <a:solidFill>
              <a:srgbClr val="FFC000"/>
            </a:solidFill>
            <a:ln>
              <a:solidFill>
                <a:srgbClr val="FFC000"/>
              </a:solidFill>
            </a:ln>
          </c:spPr>
          <c:dLbls>
            <c:showVal val="1"/>
          </c:dLbls>
          <c:cat>
            <c:strRef>
              <c:f>Sheet2!$F$13:$Q$13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Sheet2!$F$26:$Q$26</c:f>
              <c:numCache>
                <c:formatCode>_(* #,##0_);_(* \(#,##0\);_(* "-"??_);_(@_)</c:formatCode>
                <c:ptCount val="12"/>
                <c:pt idx="0">
                  <c:v>2625</c:v>
                </c:pt>
                <c:pt idx="1">
                  <c:v>3522</c:v>
                </c:pt>
                <c:pt idx="2">
                  <c:v>7721</c:v>
                </c:pt>
                <c:pt idx="3">
                  <c:v>8561</c:v>
                </c:pt>
                <c:pt idx="4">
                  <c:v>8129</c:v>
                </c:pt>
                <c:pt idx="5">
                  <c:v>8972</c:v>
                </c:pt>
                <c:pt idx="6" formatCode="#,##0">
                  <c:v>9577</c:v>
                </c:pt>
                <c:pt idx="7" formatCode="#,##0">
                  <c:v>9610</c:v>
                </c:pt>
                <c:pt idx="8" formatCode="#,##0">
                  <c:v>8814</c:v>
                </c:pt>
                <c:pt idx="9" formatCode="#,##0">
                  <c:v>9122</c:v>
                </c:pt>
                <c:pt idx="10" formatCode="#,##0">
                  <c:v>8606</c:v>
                </c:pt>
                <c:pt idx="11" formatCode="#,##0">
                  <c:v>7959</c:v>
                </c:pt>
              </c:numCache>
            </c:numRef>
          </c:val>
        </c:ser>
        <c:ser>
          <c:idx val="2"/>
          <c:order val="2"/>
          <c:tx>
            <c:strRef>
              <c:f>Sheet2!$B$27</c:f>
              <c:strCache>
                <c:ptCount val="1"/>
                <c:pt idx="0">
                  <c:v>Islamic Bank</c:v>
                </c:pt>
              </c:strCache>
            </c:strRef>
          </c:tx>
          <c:spPr>
            <a:solidFill>
              <a:srgbClr val="00B050"/>
            </a:solidFill>
            <a:ln>
              <a:solidFill>
                <a:srgbClr val="00B050"/>
              </a:solidFill>
            </a:ln>
          </c:spPr>
          <c:dLbls>
            <c:txPr>
              <a:bodyPr/>
              <a:lstStyle/>
              <a:p>
                <a:pPr>
                  <a:defRPr sz="1050"/>
                </a:pPr>
                <a:endParaRPr lang="en-US"/>
              </a:p>
            </c:txPr>
            <c:showVal val="1"/>
          </c:dLbls>
          <c:cat>
            <c:strRef>
              <c:f>Sheet2!$F$13:$Q$13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Sheet2!$F$27:$Q$27</c:f>
              <c:numCache>
                <c:formatCode>_(* #,##0_);_(* \(#,##0\);_(* "-"??_);_(@_)</c:formatCode>
                <c:ptCount val="12"/>
                <c:pt idx="0">
                  <c:v>4434</c:v>
                </c:pt>
                <c:pt idx="1">
                  <c:v>5151</c:v>
                </c:pt>
                <c:pt idx="2">
                  <c:v>5774</c:v>
                </c:pt>
                <c:pt idx="3">
                  <c:v>6702</c:v>
                </c:pt>
                <c:pt idx="4">
                  <c:v>7829</c:v>
                </c:pt>
                <c:pt idx="5">
                  <c:v>8511</c:v>
                </c:pt>
                <c:pt idx="6" formatCode="#,##0">
                  <c:v>9214</c:v>
                </c:pt>
                <c:pt idx="7" formatCode="#,##0">
                  <c:v>9751</c:v>
                </c:pt>
                <c:pt idx="8" formatCode="#,##0">
                  <c:v>10251</c:v>
                </c:pt>
                <c:pt idx="9" formatCode="#,##0">
                  <c:v>9402</c:v>
                </c:pt>
                <c:pt idx="10" formatCode="#,##0">
                  <c:v>8922</c:v>
                </c:pt>
                <c:pt idx="11" formatCode="#,##0">
                  <c:v>9060</c:v>
                </c:pt>
              </c:numCache>
            </c:numRef>
          </c:val>
        </c:ser>
        <c:dLbls/>
        <c:gapWidth val="50"/>
        <c:overlap val="100"/>
        <c:axId val="74523392"/>
        <c:axId val="74524928"/>
      </c:barChart>
      <c:catAx>
        <c:axId val="74523392"/>
        <c:scaling>
          <c:orientation val="minMax"/>
        </c:scaling>
        <c:axPos val="b"/>
        <c:numFmt formatCode="General" sourceLinked="1"/>
        <c:tickLblPos val="nextTo"/>
        <c:crossAx val="74524928"/>
        <c:crosses val="autoZero"/>
        <c:auto val="1"/>
        <c:lblAlgn val="ctr"/>
        <c:lblOffset val="100"/>
      </c:catAx>
      <c:valAx>
        <c:axId val="74524928"/>
        <c:scaling>
          <c:orientation val="minMax"/>
        </c:scaling>
        <c:axPos val="l"/>
        <c:numFmt formatCode="#,##0;[Red]#,##0" sourceLinked="0"/>
        <c:tickLblPos val="nextTo"/>
        <c:crossAx val="74523392"/>
        <c:crosses val="autoZero"/>
        <c:crossBetween val="between"/>
      </c:valAx>
    </c:plotArea>
    <c:legend>
      <c:legendPos val="b"/>
      <c:layout/>
    </c:legend>
    <c:plotVisOnly val="1"/>
    <c:dispBlanksAs val="gap"/>
  </c:chart>
  <c:spPr>
    <a:solidFill>
      <a:schemeClr val="bg1"/>
    </a:solidFill>
    <a:ln>
      <a:solidFill>
        <a:schemeClr val="tx1"/>
      </a:solidFill>
    </a:ln>
  </c:spPr>
  <c:txPr>
    <a:bodyPr/>
    <a:lstStyle/>
    <a:p>
      <a:pPr>
        <a:defRPr>
          <a:latin typeface="Tahoma" pitchFamily="34" charset="0"/>
          <a:ea typeface="Tahoma" pitchFamily="34" charset="0"/>
          <a:cs typeface="Tahoma"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MY"/>
  <c:style val="23"/>
  <c:clrMapOvr bg1="lt1" tx1="dk1" bg2="lt2" tx2="dk2" accent1="accent1" accent2="accent2" accent3="accent3" accent4="accent4" accent5="accent5" accent6="accent6" hlink="hlink" folHlink="folHlink"/>
  <c:chart>
    <c:plotArea>
      <c:layout/>
      <c:barChart>
        <c:barDir val="col"/>
        <c:grouping val="clustered"/>
        <c:ser>
          <c:idx val="0"/>
          <c:order val="0"/>
          <c:tx>
            <c:strRef>
              <c:f>'Sheet1 (6)'!$P$16</c:f>
              <c:strCache>
                <c:ptCount val="1"/>
                <c:pt idx="0">
                  <c:v>Total Asset</c:v>
                </c:pt>
              </c:strCache>
            </c:strRef>
          </c:tx>
          <c:spPr>
            <a:solidFill>
              <a:srgbClr val="00B050"/>
            </a:solidFill>
          </c:spPr>
          <c:dLbls>
            <c:txPr>
              <a:bodyPr/>
              <a:lstStyle/>
              <a:p>
                <a:pPr>
                  <a:defRPr sz="1200"/>
                </a:pPr>
                <a:endParaRPr lang="en-US"/>
              </a:p>
            </c:txPr>
            <c:dLblPos val="inBase"/>
            <c:showVal val="1"/>
          </c:dLbls>
          <c:cat>
            <c:strRef>
              <c:f>'Sheet1 (6)'!$Q$2:$AB$2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'Sheet1 (6)'!$Q$16:$AB$16</c:f>
              <c:numCache>
                <c:formatCode>_(* #,##0_);_(* \(#,##0\);_(* "-"??_);_(@_)</c:formatCode>
                <c:ptCount val="12"/>
                <c:pt idx="0">
                  <c:v>111.8235</c:v>
                </c:pt>
                <c:pt idx="1">
                  <c:v>170.542</c:v>
                </c:pt>
                <c:pt idx="2">
                  <c:v>203.83510000000001</c:v>
                </c:pt>
                <c:pt idx="3">
                  <c:v>250.98810000000012</c:v>
                </c:pt>
                <c:pt idx="4">
                  <c:v>303.2441</c:v>
                </c:pt>
                <c:pt idx="5">
                  <c:v>351.19499999999999</c:v>
                </c:pt>
                <c:pt idx="6">
                  <c:v>434.66550000000001</c:v>
                </c:pt>
                <c:pt idx="7">
                  <c:v>494.70519999999965</c:v>
                </c:pt>
                <c:pt idx="8">
                  <c:v>558.29500000000041</c:v>
                </c:pt>
                <c:pt idx="9">
                  <c:v>615.19000000000005</c:v>
                </c:pt>
                <c:pt idx="10">
                  <c:v>684.90619999999944</c:v>
                </c:pt>
                <c:pt idx="11">
                  <c:v>741.96480000000008</c:v>
                </c:pt>
              </c:numCache>
            </c:numRef>
          </c:val>
        </c:ser>
        <c:dLbls/>
        <c:axId val="74686464"/>
        <c:axId val="74688000"/>
      </c:barChart>
      <c:lineChart>
        <c:grouping val="standard"/>
        <c:ser>
          <c:idx val="1"/>
          <c:order val="1"/>
          <c:tx>
            <c:strRef>
              <c:f>'Sheet1 (6)'!$P$17</c:f>
              <c:strCache>
                <c:ptCount val="1"/>
                <c:pt idx="0">
                  <c:v>% of total assets in entire banking system</c:v>
                </c:pt>
              </c:strCache>
            </c:strRef>
          </c:tx>
          <c:spPr>
            <a:ln>
              <a:solidFill>
                <a:srgbClr val="9BBB59">
                  <a:lumMod val="75000"/>
                </a:srgbClr>
              </a:solidFill>
            </a:ln>
          </c:spPr>
          <c:marker>
            <c:symbol val="triangle"/>
            <c:size val="8"/>
            <c:spPr>
              <a:solidFill>
                <a:srgbClr val="92D050"/>
              </a:solidFill>
              <a:ln>
                <a:solidFill>
                  <a:srgbClr val="92D050"/>
                </a:solidFill>
              </a:ln>
            </c:spPr>
          </c:marker>
          <c:dLbls>
            <c:dLbl>
              <c:idx val="7"/>
              <c:layout>
                <c:manualLayout>
                  <c:x val="-4.0108599031321523E-2"/>
                  <c:y val="-3.9972106924367236E-2"/>
                </c:manualLayout>
              </c:layout>
              <c:dLblPos val="r"/>
              <c:showVal val="1"/>
            </c:dLbl>
            <c:dLblPos val="t"/>
            <c:showVal val="1"/>
          </c:dLbls>
          <c:cat>
            <c:strRef>
              <c:f>'Sheet1 (6)'!$Q$2:$AB$2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'Sheet1 (6)'!$Q$17:$AB$17</c:f>
              <c:numCache>
                <c:formatCode>_(* #,##0.0_);_(* \(#,##0.0\);_(* "-"??_);_(@_)</c:formatCode>
                <c:ptCount val="12"/>
                <c:pt idx="0">
                  <c:v>11.3</c:v>
                </c:pt>
                <c:pt idx="1">
                  <c:v>14.4</c:v>
                </c:pt>
                <c:pt idx="2">
                  <c:v>15.5</c:v>
                </c:pt>
                <c:pt idx="3">
                  <c:v>17.399999999999999</c:v>
                </c:pt>
                <c:pt idx="4">
                  <c:v>19.600000000000001</c:v>
                </c:pt>
                <c:pt idx="5">
                  <c:v>20.7</c:v>
                </c:pt>
                <c:pt idx="6">
                  <c:v>22.4</c:v>
                </c:pt>
                <c:pt idx="7">
                  <c:v>23.8</c:v>
                </c:pt>
                <c:pt idx="8">
                  <c:v>25</c:v>
                </c:pt>
                <c:pt idx="9">
                  <c:v>25.5</c:v>
                </c:pt>
                <c:pt idx="10">
                  <c:v>26.8</c:v>
                </c:pt>
                <c:pt idx="11">
                  <c:v>28</c:v>
                </c:pt>
              </c:numCache>
            </c:numRef>
          </c:val>
        </c:ser>
        <c:dLbls/>
        <c:marker val="1"/>
        <c:axId val="77858304"/>
        <c:axId val="74689920"/>
      </c:lineChart>
      <c:catAx>
        <c:axId val="74686464"/>
        <c:scaling>
          <c:orientation val="minMax"/>
        </c:scaling>
        <c:axPos val="b"/>
        <c:numFmt formatCode="General" sourceLinked="1"/>
        <c:tickLblPos val="nextTo"/>
        <c:crossAx val="74688000"/>
        <c:crosses val="autoZero"/>
        <c:auto val="1"/>
        <c:lblAlgn val="ctr"/>
        <c:lblOffset val="100"/>
      </c:catAx>
      <c:valAx>
        <c:axId val="74688000"/>
        <c:scaling>
          <c:orientation val="minMax"/>
          <c:max val="1000"/>
          <c:min val="0"/>
        </c:scaling>
        <c:axPos val="l"/>
        <c:title>
          <c:tx>
            <c:rich>
              <a:bodyPr rot="-5400000" vert="horz"/>
              <a:lstStyle/>
              <a:p>
                <a:pPr>
                  <a:defRPr/>
                </a:pPr>
                <a:r>
                  <a:rPr lang="en-MY"/>
                  <a:t>RM Billion</a:t>
                </a:r>
              </a:p>
            </c:rich>
          </c:tx>
          <c:layout>
            <c:manualLayout>
              <c:xMode val="edge"/>
              <c:yMode val="edge"/>
              <c:x val="6.8870515946452791E-3"/>
              <c:y val="0.34760298651988947"/>
            </c:manualLayout>
          </c:layout>
        </c:title>
        <c:numFmt formatCode="#,##0;[Red]#,##0" sourceLinked="0"/>
        <c:tickLblPos val="nextTo"/>
        <c:crossAx val="74686464"/>
        <c:crosses val="autoZero"/>
        <c:crossBetween val="between"/>
      </c:valAx>
      <c:valAx>
        <c:axId val="74689920"/>
        <c:scaling>
          <c:orientation val="minMax"/>
        </c:scaling>
        <c:axPos val="r"/>
        <c:title>
          <c:tx>
            <c:rich>
              <a:bodyPr rot="-5400000" vert="horz"/>
              <a:lstStyle/>
              <a:p>
                <a:pPr>
                  <a:defRPr/>
                </a:pPr>
                <a:r>
                  <a:rPr lang="en-MY"/>
                  <a:t>Percentage (%)</a:t>
                </a:r>
              </a:p>
            </c:rich>
          </c:tx>
          <c:layout/>
        </c:title>
        <c:numFmt formatCode="#,##0.0" sourceLinked="0"/>
        <c:tickLblPos val="nextTo"/>
        <c:crossAx val="77858304"/>
        <c:crosses val="max"/>
        <c:crossBetween val="between"/>
      </c:valAx>
      <c:catAx>
        <c:axId val="77858304"/>
        <c:scaling>
          <c:orientation val="minMax"/>
        </c:scaling>
        <c:delete val="1"/>
        <c:axPos val="b"/>
        <c:numFmt formatCode="General" sourceLinked="1"/>
        <c:tickLblPos val="none"/>
        <c:crossAx val="74689920"/>
        <c:crosses val="autoZero"/>
        <c:auto val="1"/>
        <c:lblAlgn val="ctr"/>
        <c:lblOffset val="100"/>
      </c:catAx>
    </c:plotArea>
    <c:legend>
      <c:legendPos val="b"/>
      <c:layout/>
    </c:legend>
    <c:plotVisOnly val="1"/>
    <c:dispBlanksAs val="gap"/>
  </c:chart>
  <c:spPr>
    <a:solidFill>
      <a:prstClr val="white"/>
    </a:solidFill>
    <a:ln>
      <a:solidFill>
        <a:prstClr val="black"/>
      </a:solidFill>
    </a:ln>
  </c:spPr>
  <c:txPr>
    <a:bodyPr/>
    <a:lstStyle/>
    <a:p>
      <a:pPr>
        <a:defRPr sz="1400">
          <a:latin typeface="Times New Roman" pitchFamily="18" charset="0"/>
          <a:cs typeface="Times New Roman" pitchFamily="18"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MY"/>
  <c:style val="23"/>
  <c:clrMapOvr bg1="lt1" tx1="dk1" bg2="lt2" tx2="dk2" accent1="accent1" accent2="accent2" accent3="accent3" accent4="accent4" accent5="accent5" accent6="accent6" hlink="hlink" folHlink="folHlink"/>
  <c:chart>
    <c:plotArea>
      <c:layout/>
      <c:barChart>
        <c:barDir val="col"/>
        <c:grouping val="clustered"/>
        <c:ser>
          <c:idx val="0"/>
          <c:order val="0"/>
          <c:tx>
            <c:strRef>
              <c:f>'Sheet1 (6)'!$P$18</c:f>
              <c:strCache>
                <c:ptCount val="1"/>
                <c:pt idx="0">
                  <c:v>Total Financing</c:v>
                </c:pt>
              </c:strCache>
            </c:strRef>
          </c:tx>
          <c:spPr>
            <a:solidFill>
              <a:srgbClr val="00B050"/>
            </a:solidFill>
          </c:spPr>
          <c:dLbls>
            <c:txPr>
              <a:bodyPr/>
              <a:lstStyle/>
              <a:p>
                <a:pPr>
                  <a:defRPr sz="1200"/>
                </a:pPr>
                <a:endParaRPr lang="en-US"/>
              </a:p>
            </c:txPr>
            <c:dLblPos val="inBase"/>
            <c:showVal val="1"/>
          </c:dLbls>
          <c:cat>
            <c:strRef>
              <c:f>'Sheet1 (6)'!$Q$2:$AB$2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'Sheet1 (6)'!$Q$18:$AB$18</c:f>
              <c:numCache>
                <c:formatCode>_(* #,##0_);_(* \(#,##0\);_(* "-"??_);_(@_)</c:formatCode>
                <c:ptCount val="12"/>
                <c:pt idx="0">
                  <c:v>67.364600000000024</c:v>
                </c:pt>
                <c:pt idx="1">
                  <c:v>102.955</c:v>
                </c:pt>
                <c:pt idx="2">
                  <c:v>121.9889</c:v>
                </c:pt>
                <c:pt idx="3">
                  <c:v>150.499</c:v>
                </c:pt>
                <c:pt idx="4">
                  <c:v>186.86430000000001</c:v>
                </c:pt>
                <c:pt idx="5">
                  <c:v>222.21429999999998</c:v>
                </c:pt>
                <c:pt idx="6">
                  <c:v>268.25149999999979</c:v>
                </c:pt>
                <c:pt idx="7">
                  <c:v>314.97329999999965</c:v>
                </c:pt>
                <c:pt idx="8">
                  <c:v>370.67379999999974</c:v>
                </c:pt>
                <c:pt idx="9">
                  <c:v>427.88779999999974</c:v>
                </c:pt>
                <c:pt idx="10">
                  <c:v>495.0059</c:v>
                </c:pt>
                <c:pt idx="11">
                  <c:v>549.50390000000004</c:v>
                </c:pt>
              </c:numCache>
            </c:numRef>
          </c:val>
        </c:ser>
        <c:dLbls/>
        <c:axId val="78004992"/>
        <c:axId val="78006528"/>
      </c:barChart>
      <c:lineChart>
        <c:grouping val="standard"/>
        <c:ser>
          <c:idx val="1"/>
          <c:order val="1"/>
          <c:tx>
            <c:strRef>
              <c:f>'Sheet1 (6)'!$P$19</c:f>
              <c:strCache>
                <c:ptCount val="1"/>
                <c:pt idx="0">
                  <c:v>% of total  financing in entire banking system</c:v>
                </c:pt>
              </c:strCache>
            </c:strRef>
          </c:tx>
          <c:spPr>
            <a:ln>
              <a:solidFill>
                <a:srgbClr val="9BBB59">
                  <a:lumMod val="75000"/>
                </a:srgbClr>
              </a:solidFill>
            </a:ln>
          </c:spPr>
          <c:marker>
            <c:symbol val="triangle"/>
            <c:size val="8"/>
            <c:spPr>
              <a:solidFill>
                <a:srgbClr val="92D050"/>
              </a:solidFill>
              <a:ln>
                <a:solidFill>
                  <a:srgbClr val="92D050"/>
                </a:solidFill>
              </a:ln>
            </c:spPr>
          </c:marker>
          <c:dLbls>
            <c:dLbl>
              <c:idx val="7"/>
              <c:layout>
                <c:manualLayout>
                  <c:x val="-4.0108599031321523E-2"/>
                  <c:y val="-3.9972106924367236E-2"/>
                </c:manualLayout>
              </c:layout>
              <c:dLblPos val="r"/>
              <c:showVal val="1"/>
            </c:dLbl>
            <c:dLblPos val="t"/>
            <c:showVal val="1"/>
          </c:dLbls>
          <c:cat>
            <c:strRef>
              <c:f>'Sheet1 (6)'!$Q$2:$AB$2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'Sheet1 (6)'!$Q$6:$AB$6</c:f>
              <c:numCache>
                <c:formatCode>_(* #,##0.0_);_(* \(#,##0.0\);_(* "-"??_);_(@_)</c:formatCode>
                <c:ptCount val="12"/>
                <c:pt idx="0">
                  <c:v>12.1</c:v>
                </c:pt>
                <c:pt idx="1">
                  <c:v>16</c:v>
                </c:pt>
                <c:pt idx="2">
                  <c:v>17.3</c:v>
                </c:pt>
                <c:pt idx="3">
                  <c:v>18.899999999999999</c:v>
                </c:pt>
                <c:pt idx="4">
                  <c:v>21.6</c:v>
                </c:pt>
                <c:pt idx="5">
                  <c:v>22.7</c:v>
                </c:pt>
                <c:pt idx="6">
                  <c:v>24.3</c:v>
                </c:pt>
                <c:pt idx="7">
                  <c:v>25.8</c:v>
                </c:pt>
                <c:pt idx="8">
                  <c:v>27.5</c:v>
                </c:pt>
                <c:pt idx="9">
                  <c:v>29.2</c:v>
                </c:pt>
                <c:pt idx="10">
                  <c:v>31.3</c:v>
                </c:pt>
                <c:pt idx="11">
                  <c:v>33</c:v>
                </c:pt>
              </c:numCache>
            </c:numRef>
          </c:val>
        </c:ser>
        <c:dLbls/>
        <c:marker val="1"/>
        <c:axId val="78027008"/>
        <c:axId val="78025088"/>
      </c:lineChart>
      <c:catAx>
        <c:axId val="78004992"/>
        <c:scaling>
          <c:orientation val="minMax"/>
        </c:scaling>
        <c:axPos val="b"/>
        <c:numFmt formatCode="General" sourceLinked="1"/>
        <c:tickLblPos val="nextTo"/>
        <c:crossAx val="78006528"/>
        <c:crosses val="autoZero"/>
        <c:auto val="1"/>
        <c:lblAlgn val="ctr"/>
        <c:lblOffset val="100"/>
      </c:catAx>
      <c:valAx>
        <c:axId val="78006528"/>
        <c:scaling>
          <c:orientation val="minMax"/>
          <c:max val="700"/>
          <c:min val="0"/>
        </c:scaling>
        <c:axPos val="l"/>
        <c:title>
          <c:tx>
            <c:rich>
              <a:bodyPr rot="-5400000" vert="horz"/>
              <a:lstStyle/>
              <a:p>
                <a:pPr>
                  <a:defRPr/>
                </a:pPr>
                <a:r>
                  <a:rPr lang="en-MY"/>
                  <a:t>RM Billion</a:t>
                </a:r>
              </a:p>
            </c:rich>
          </c:tx>
          <c:layout>
            <c:manualLayout>
              <c:xMode val="edge"/>
              <c:yMode val="edge"/>
              <c:x val="6.8870515946452791E-3"/>
              <c:y val="0.34760298651988936"/>
            </c:manualLayout>
          </c:layout>
        </c:title>
        <c:numFmt formatCode="#,##0;[Red]#,##0" sourceLinked="0"/>
        <c:tickLblPos val="nextTo"/>
        <c:crossAx val="78004992"/>
        <c:crosses val="autoZero"/>
        <c:crossBetween val="between"/>
      </c:valAx>
      <c:valAx>
        <c:axId val="78025088"/>
        <c:scaling>
          <c:orientation val="minMax"/>
        </c:scaling>
        <c:axPos val="r"/>
        <c:title>
          <c:tx>
            <c:rich>
              <a:bodyPr rot="-5400000" vert="horz"/>
              <a:lstStyle/>
              <a:p>
                <a:pPr>
                  <a:defRPr/>
                </a:pPr>
                <a:r>
                  <a:rPr lang="en-MY"/>
                  <a:t>Percentage (%)</a:t>
                </a:r>
              </a:p>
            </c:rich>
          </c:tx>
          <c:layout/>
        </c:title>
        <c:numFmt formatCode="#,##0.0" sourceLinked="0"/>
        <c:tickLblPos val="nextTo"/>
        <c:crossAx val="78027008"/>
        <c:crosses val="max"/>
        <c:crossBetween val="between"/>
      </c:valAx>
      <c:catAx>
        <c:axId val="78027008"/>
        <c:scaling>
          <c:orientation val="minMax"/>
        </c:scaling>
        <c:delete val="1"/>
        <c:axPos val="b"/>
        <c:numFmt formatCode="General" sourceLinked="1"/>
        <c:tickLblPos val="none"/>
        <c:crossAx val="78025088"/>
        <c:crosses val="autoZero"/>
        <c:auto val="1"/>
        <c:lblAlgn val="ctr"/>
        <c:lblOffset val="100"/>
      </c:catAx>
    </c:plotArea>
    <c:legend>
      <c:legendPos val="b"/>
      <c:layout/>
    </c:legend>
    <c:plotVisOnly val="1"/>
    <c:dispBlanksAs val="gap"/>
  </c:chart>
  <c:spPr>
    <a:solidFill>
      <a:prstClr val="white"/>
    </a:solidFill>
    <a:ln>
      <a:solidFill>
        <a:prstClr val="black"/>
      </a:solidFill>
    </a:ln>
  </c:spPr>
  <c:txPr>
    <a:bodyPr/>
    <a:lstStyle/>
    <a:p>
      <a:pPr>
        <a:defRPr sz="1400">
          <a:latin typeface="Times New Roman" pitchFamily="18" charset="0"/>
          <a:cs typeface="Times New Roman" pitchFamily="18"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MY"/>
  <c:style val="23"/>
  <c:clrMapOvr bg1="lt1" tx1="dk1" bg2="lt2" tx2="dk2" accent1="accent1" accent2="accent2" accent3="accent3" accent4="accent4" accent5="accent5" accent6="accent6" hlink="hlink" folHlink="folHlink"/>
  <c:chart>
    <c:plotArea>
      <c:layout/>
      <c:barChart>
        <c:barDir val="col"/>
        <c:grouping val="clustered"/>
        <c:ser>
          <c:idx val="0"/>
          <c:order val="0"/>
          <c:tx>
            <c:strRef>
              <c:f>'Sheet1 (6)'!$P$20</c:f>
              <c:strCache>
                <c:ptCount val="1"/>
                <c:pt idx="0">
                  <c:v>Total Deposits</c:v>
                </c:pt>
              </c:strCache>
            </c:strRef>
          </c:tx>
          <c:spPr>
            <a:solidFill>
              <a:srgbClr val="00B050"/>
            </a:solidFill>
          </c:spPr>
          <c:dLbls>
            <c:txPr>
              <a:bodyPr/>
              <a:lstStyle/>
              <a:p>
                <a:pPr>
                  <a:defRPr sz="1200"/>
                </a:pPr>
                <a:endParaRPr lang="en-US"/>
              </a:p>
            </c:txPr>
            <c:dLblPos val="inBase"/>
            <c:showVal val="1"/>
          </c:dLbls>
          <c:cat>
            <c:strRef>
              <c:f>'Sheet1 (6)'!$Q$2:$AB$2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'Sheet1 (6)'!$Q$20:$AB$20</c:f>
              <c:numCache>
                <c:formatCode>_(* #,##0_);_(* \(#,##0\);_(* "-"??_);_(@_)</c:formatCode>
                <c:ptCount val="12"/>
                <c:pt idx="0">
                  <c:v>83.874800000000008</c:v>
                </c:pt>
                <c:pt idx="1">
                  <c:v>126.55569999999999</c:v>
                </c:pt>
                <c:pt idx="2">
                  <c:v>154.76300000000001</c:v>
                </c:pt>
                <c:pt idx="3">
                  <c:v>194.38550000000001</c:v>
                </c:pt>
                <c:pt idx="4">
                  <c:v>235.93810000000013</c:v>
                </c:pt>
                <c:pt idx="5">
                  <c:v>277.54980000000023</c:v>
                </c:pt>
                <c:pt idx="6">
                  <c:v>340.69579999999974</c:v>
                </c:pt>
                <c:pt idx="7">
                  <c:v>386.1968</c:v>
                </c:pt>
                <c:pt idx="8">
                  <c:v>436.32759999999973</c:v>
                </c:pt>
                <c:pt idx="9">
                  <c:v>494.73829999999958</c:v>
                </c:pt>
                <c:pt idx="10">
                  <c:v>503.12779999999975</c:v>
                </c:pt>
                <c:pt idx="11">
                  <c:v>528.52709999999956</c:v>
                </c:pt>
              </c:numCache>
            </c:numRef>
          </c:val>
        </c:ser>
        <c:dLbls/>
        <c:axId val="77984896"/>
        <c:axId val="77986432"/>
      </c:barChart>
      <c:lineChart>
        <c:grouping val="standard"/>
        <c:ser>
          <c:idx val="1"/>
          <c:order val="1"/>
          <c:tx>
            <c:strRef>
              <c:f>'Sheet1 (6)'!$P$21</c:f>
              <c:strCache>
                <c:ptCount val="1"/>
                <c:pt idx="0">
                  <c:v>% of total  deposits in entire banking system</c:v>
                </c:pt>
              </c:strCache>
            </c:strRef>
          </c:tx>
          <c:spPr>
            <a:ln>
              <a:solidFill>
                <a:srgbClr val="9BBB59">
                  <a:lumMod val="75000"/>
                </a:srgbClr>
              </a:solidFill>
            </a:ln>
          </c:spPr>
          <c:marker>
            <c:symbol val="triangle"/>
            <c:size val="8"/>
            <c:spPr>
              <a:solidFill>
                <a:srgbClr val="92D050"/>
              </a:solidFill>
              <a:ln>
                <a:solidFill>
                  <a:srgbClr val="92D050"/>
                </a:solidFill>
              </a:ln>
            </c:spPr>
          </c:marker>
          <c:dLbls>
            <c:dLbl>
              <c:idx val="7"/>
              <c:layout>
                <c:manualLayout>
                  <c:x val="-4.0108599031321523E-2"/>
                  <c:y val="-3.9972106924367236E-2"/>
                </c:manualLayout>
              </c:layout>
              <c:dLblPos val="r"/>
              <c:showVal val="1"/>
            </c:dLbl>
            <c:dLblPos val="t"/>
            <c:showVal val="1"/>
          </c:dLbls>
          <c:cat>
            <c:strRef>
              <c:f>'Sheet1 (6)'!$Q$2:$AB$2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'Sheet1 (6)'!$Q$21:$AB$21</c:f>
              <c:numCache>
                <c:formatCode>_(* #,##0.0_);_(* \(#,##0.0\);_(* "-"??_);_(@_)</c:formatCode>
                <c:ptCount val="12"/>
                <c:pt idx="0">
                  <c:v>11.7</c:v>
                </c:pt>
                <c:pt idx="1">
                  <c:v>14.7</c:v>
                </c:pt>
                <c:pt idx="2">
                  <c:v>16.8</c:v>
                </c:pt>
                <c:pt idx="3">
                  <c:v>18.8</c:v>
                </c:pt>
                <c:pt idx="4">
                  <c:v>20.7</c:v>
                </c:pt>
                <c:pt idx="5">
                  <c:v>22.6</c:v>
                </c:pt>
                <c:pt idx="6">
                  <c:v>24.4</c:v>
                </c:pt>
                <c:pt idx="7">
                  <c:v>25.6</c:v>
                </c:pt>
                <c:pt idx="8">
                  <c:v>26.7</c:v>
                </c:pt>
                <c:pt idx="9">
                  <c:v>28.2</c:v>
                </c:pt>
                <c:pt idx="10">
                  <c:v>30</c:v>
                </c:pt>
                <c:pt idx="11">
                  <c:v>31.8</c:v>
                </c:pt>
              </c:numCache>
            </c:numRef>
          </c:val>
        </c:ser>
        <c:dLbls/>
        <c:marker val="1"/>
        <c:axId val="78076544"/>
        <c:axId val="78074624"/>
      </c:lineChart>
      <c:catAx>
        <c:axId val="77984896"/>
        <c:scaling>
          <c:orientation val="minMax"/>
        </c:scaling>
        <c:axPos val="b"/>
        <c:numFmt formatCode="General" sourceLinked="1"/>
        <c:tickLblPos val="nextTo"/>
        <c:crossAx val="77986432"/>
        <c:crosses val="autoZero"/>
        <c:auto val="1"/>
        <c:lblAlgn val="ctr"/>
        <c:lblOffset val="100"/>
      </c:catAx>
      <c:valAx>
        <c:axId val="77986432"/>
        <c:scaling>
          <c:orientation val="minMax"/>
          <c:max val="700"/>
          <c:min val="0"/>
        </c:scaling>
        <c:axPos val="l"/>
        <c:title>
          <c:tx>
            <c:rich>
              <a:bodyPr rot="-5400000" vert="horz"/>
              <a:lstStyle/>
              <a:p>
                <a:pPr>
                  <a:defRPr/>
                </a:pPr>
                <a:r>
                  <a:rPr lang="en-MY"/>
                  <a:t>RM Billion</a:t>
                </a:r>
              </a:p>
            </c:rich>
          </c:tx>
          <c:layout>
            <c:manualLayout>
              <c:xMode val="edge"/>
              <c:yMode val="edge"/>
              <c:x val="6.8870515946452791E-3"/>
              <c:y val="0.34760298651988947"/>
            </c:manualLayout>
          </c:layout>
        </c:title>
        <c:numFmt formatCode="#,##0;[Red]#,##0" sourceLinked="0"/>
        <c:tickLblPos val="nextTo"/>
        <c:crossAx val="77984896"/>
        <c:crosses val="autoZero"/>
        <c:crossBetween val="between"/>
      </c:valAx>
      <c:valAx>
        <c:axId val="78074624"/>
        <c:scaling>
          <c:orientation val="minMax"/>
        </c:scaling>
        <c:axPos val="r"/>
        <c:title>
          <c:tx>
            <c:rich>
              <a:bodyPr rot="-5400000" vert="horz"/>
              <a:lstStyle/>
              <a:p>
                <a:pPr>
                  <a:defRPr/>
                </a:pPr>
                <a:r>
                  <a:rPr lang="en-MY"/>
                  <a:t>Percentage (%)</a:t>
                </a:r>
              </a:p>
            </c:rich>
          </c:tx>
          <c:layout/>
        </c:title>
        <c:numFmt formatCode="#,##0.0" sourceLinked="0"/>
        <c:tickLblPos val="nextTo"/>
        <c:crossAx val="78076544"/>
        <c:crosses val="max"/>
        <c:crossBetween val="between"/>
      </c:valAx>
      <c:catAx>
        <c:axId val="78076544"/>
        <c:scaling>
          <c:orientation val="minMax"/>
        </c:scaling>
        <c:delete val="1"/>
        <c:axPos val="b"/>
        <c:numFmt formatCode="General" sourceLinked="1"/>
        <c:tickLblPos val="none"/>
        <c:crossAx val="78074624"/>
        <c:crosses val="autoZero"/>
        <c:auto val="1"/>
        <c:lblAlgn val="ctr"/>
        <c:lblOffset val="100"/>
      </c:catAx>
    </c:plotArea>
    <c:legend>
      <c:legendPos val="b"/>
      <c:layout/>
    </c:legend>
    <c:plotVisOnly val="1"/>
    <c:dispBlanksAs val="gap"/>
  </c:chart>
  <c:spPr>
    <a:solidFill>
      <a:prstClr val="white"/>
    </a:solidFill>
    <a:ln>
      <a:solidFill>
        <a:prstClr val="black"/>
      </a:solidFill>
    </a:ln>
  </c:spPr>
  <c:txPr>
    <a:bodyPr/>
    <a:lstStyle/>
    <a:p>
      <a:pPr>
        <a:defRPr sz="1400">
          <a:latin typeface="Times New Roman" pitchFamily="18" charset="0"/>
          <a:cs typeface="Times New Roman" pitchFamily="18"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MY"/>
  <c:clrMapOvr bg1="lt1" tx1="dk1" bg2="lt2" tx2="dk2" accent1="accent1" accent2="accent2" accent3="accent3" accent4="accent4" accent5="accent5" accent6="accent6" hlink="hlink" folHlink="folHlink"/>
  <c:chart>
    <c:plotArea>
      <c:layout>
        <c:manualLayout>
          <c:layoutTarget val="inner"/>
          <c:xMode val="edge"/>
          <c:yMode val="edge"/>
          <c:x val="0.11323717442701327"/>
          <c:y val="2.3547947797467012E-2"/>
          <c:w val="0.78742099374076757"/>
          <c:h val="0.79784522283593695"/>
        </c:manualLayout>
      </c:layout>
      <c:barChart>
        <c:barDir val="col"/>
        <c:grouping val="stacked"/>
        <c:ser>
          <c:idx val="0"/>
          <c:order val="0"/>
          <c:tx>
            <c:strRef>
              <c:f>Sheet3!$B$30</c:f>
              <c:strCache>
                <c:ptCount val="1"/>
                <c:pt idx="0">
                  <c:v>Takaful Fund Assets</c:v>
                </c:pt>
              </c:strCache>
            </c:strRef>
          </c:tx>
          <c:spPr>
            <a:solidFill>
              <a:srgbClr val="00B050"/>
            </a:solidFill>
            <a:ln>
              <a:solidFill>
                <a:srgbClr val="00B050"/>
              </a:solidFill>
            </a:ln>
          </c:spPr>
          <c:cat>
            <c:strRef>
              <c:f>Sheet3!$G$27:$R$27</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Sheet3!$G$30:$R$30</c:f>
              <c:numCache>
                <c:formatCode>_(* #,##0.0_);_(* \(#,##0.0\);_(* "-"??_);_(@_)</c:formatCode>
                <c:ptCount val="12"/>
                <c:pt idx="0">
                  <c:v>5878.4</c:v>
                </c:pt>
                <c:pt idx="1">
                  <c:v>6899.6</c:v>
                </c:pt>
                <c:pt idx="2">
                  <c:v>8815.7999999999938</c:v>
                </c:pt>
                <c:pt idx="3">
                  <c:v>10569.4</c:v>
                </c:pt>
                <c:pt idx="4">
                  <c:v>12445.4</c:v>
                </c:pt>
                <c:pt idx="5">
                  <c:v>14720.4</c:v>
                </c:pt>
                <c:pt idx="6">
                  <c:v>16948.2</c:v>
                </c:pt>
                <c:pt idx="7">
                  <c:v>19045.599999999988</c:v>
                </c:pt>
                <c:pt idx="8">
                  <c:v>20934.2</c:v>
                </c:pt>
                <c:pt idx="9">
                  <c:v>22746.3</c:v>
                </c:pt>
                <c:pt idx="10">
                  <c:v>24711</c:v>
                </c:pt>
                <c:pt idx="11">
                  <c:v>26870.799999999996</c:v>
                </c:pt>
              </c:numCache>
            </c:numRef>
          </c:val>
        </c:ser>
        <c:ser>
          <c:idx val="1"/>
          <c:order val="1"/>
          <c:tx>
            <c:strRef>
              <c:f>Sheet3!$B$34</c:f>
              <c:strCache>
                <c:ptCount val="1"/>
                <c:pt idx="0">
                  <c:v>Conventional Insurance Fund Assets</c:v>
                </c:pt>
              </c:strCache>
            </c:strRef>
          </c:tx>
          <c:spPr>
            <a:solidFill>
              <a:srgbClr val="4F81BD">
                <a:lumMod val="60000"/>
                <a:lumOff val="40000"/>
              </a:srgbClr>
            </a:solidFill>
            <a:ln>
              <a:solidFill>
                <a:srgbClr val="4F81BD">
                  <a:lumMod val="60000"/>
                  <a:lumOff val="40000"/>
                </a:srgbClr>
              </a:solidFill>
            </a:ln>
          </c:spPr>
          <c:cat>
            <c:strRef>
              <c:f>Sheet3!$G$27:$R$27</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2016p</c:v>
                </c:pt>
              </c:strCache>
            </c:strRef>
          </c:cat>
          <c:val>
            <c:numRef>
              <c:f>Sheet3!$G$34:$R$34</c:f>
              <c:numCache>
                <c:formatCode>_(* #,##0.0_);_(* \(#,##0.0\);_(* "-"??_);_(@_)</c:formatCode>
                <c:ptCount val="12"/>
                <c:pt idx="0">
                  <c:v>96742.799999999988</c:v>
                </c:pt>
                <c:pt idx="1">
                  <c:v>108470.1</c:v>
                </c:pt>
                <c:pt idx="2">
                  <c:v>122414.29999999999</c:v>
                </c:pt>
                <c:pt idx="3">
                  <c:v>130940.9</c:v>
                </c:pt>
                <c:pt idx="4">
                  <c:v>148638.20000000001</c:v>
                </c:pt>
                <c:pt idx="5">
                  <c:v>166191.19999999998</c:v>
                </c:pt>
                <c:pt idx="6">
                  <c:v>178315.9</c:v>
                </c:pt>
                <c:pt idx="7">
                  <c:v>195507.1</c:v>
                </c:pt>
                <c:pt idx="8">
                  <c:v>209207.9</c:v>
                </c:pt>
                <c:pt idx="9">
                  <c:v>223282.6</c:v>
                </c:pt>
                <c:pt idx="10">
                  <c:v>235366</c:v>
                </c:pt>
                <c:pt idx="11">
                  <c:v>245509.3</c:v>
                </c:pt>
              </c:numCache>
            </c:numRef>
          </c:val>
        </c:ser>
        <c:dLbls/>
        <c:gapWidth val="75"/>
        <c:overlap val="100"/>
        <c:axId val="78190080"/>
        <c:axId val="78191616"/>
      </c:barChart>
      <c:lineChart>
        <c:grouping val="standard"/>
        <c:ser>
          <c:idx val="2"/>
          <c:order val="2"/>
          <c:tx>
            <c:strRef>
              <c:f>Sheet3!$B$54</c:f>
              <c:strCache>
                <c:ptCount val="1"/>
                <c:pt idx="0">
                  <c:v>Takaful Fund Assets Growth</c:v>
                </c:pt>
              </c:strCache>
            </c:strRef>
          </c:tx>
          <c:spPr>
            <a:ln>
              <a:solidFill>
                <a:srgbClr val="00B050"/>
              </a:solidFill>
            </a:ln>
          </c:spPr>
          <c:marker>
            <c:symbol val="diamond"/>
            <c:size val="9"/>
            <c:spPr>
              <a:solidFill>
                <a:srgbClr val="7030A0"/>
              </a:solidFill>
              <a:ln>
                <a:solidFill>
                  <a:srgbClr val="7030A0"/>
                </a:solidFill>
              </a:ln>
            </c:spPr>
          </c:marker>
          <c:dLbls>
            <c:dLbl>
              <c:idx val="3"/>
              <c:layout>
                <c:manualLayout>
                  <c:x val="-2.1206829845416785E-2"/>
                  <c:y val="-3.5069901022606112E-2"/>
                </c:manualLayout>
              </c:layout>
              <c:dLblPos val="r"/>
              <c:showVal val="1"/>
            </c:dLbl>
            <c:dLbl>
              <c:idx val="4"/>
              <c:layout>
                <c:manualLayout>
                  <c:x val="-3.6998934816209555E-2"/>
                  <c:y val="-2.3547947797467012E-2"/>
                </c:manualLayout>
              </c:layout>
              <c:dLblPos val="r"/>
              <c:showVal val="1"/>
            </c:dLbl>
            <c:dLbl>
              <c:idx val="5"/>
              <c:layout>
                <c:manualLayout>
                  <c:x val="-3.8224919453394034E-2"/>
                  <c:y val="-3.2437523525578445E-2"/>
                </c:manualLayout>
              </c:layout>
              <c:dLblPos val="r"/>
              <c:showVal val="1"/>
            </c:dLbl>
            <c:txPr>
              <a:bodyPr/>
              <a:lstStyle/>
              <a:p>
                <a:pPr>
                  <a:defRPr sz="1100"/>
                </a:pPr>
                <a:endParaRPr lang="en-US"/>
              </a:p>
            </c:txPr>
            <c:dLblPos val="t"/>
            <c:showVal val="1"/>
          </c:dLbls>
          <c:val>
            <c:numRef>
              <c:f>Sheet3!$G$54:$R$54</c:f>
              <c:numCache>
                <c:formatCode>0.0%</c:formatCode>
                <c:ptCount val="12"/>
                <c:pt idx="0">
                  <c:v>0.16899335799228413</c:v>
                </c:pt>
                <c:pt idx="1">
                  <c:v>0.17372074033750695</c:v>
                </c:pt>
                <c:pt idx="2">
                  <c:v>0.27772624499971016</c:v>
                </c:pt>
                <c:pt idx="3">
                  <c:v>0.19891558338437823</c:v>
                </c:pt>
                <c:pt idx="4">
                  <c:v>0.17749351902662411</c:v>
                </c:pt>
                <c:pt idx="5">
                  <c:v>0.18279846368939551</c:v>
                </c:pt>
                <c:pt idx="6">
                  <c:v>0.15134099616858254</c:v>
                </c:pt>
                <c:pt idx="7">
                  <c:v>0.12375355494978812</c:v>
                </c:pt>
                <c:pt idx="8">
                  <c:v>9.9162011173184572E-2</c:v>
                </c:pt>
                <c:pt idx="9">
                  <c:v>8.6561702859435666E-2</c:v>
                </c:pt>
                <c:pt idx="10">
                  <c:v>8.637448727924979E-2</c:v>
                </c:pt>
                <c:pt idx="11">
                  <c:v>8.74023714135405E-2</c:v>
                </c:pt>
              </c:numCache>
            </c:numRef>
          </c:val>
        </c:ser>
        <c:ser>
          <c:idx val="3"/>
          <c:order val="3"/>
          <c:tx>
            <c:strRef>
              <c:f>Sheet3!$B$55</c:f>
              <c:strCache>
                <c:ptCount val="1"/>
                <c:pt idx="0">
                  <c:v>Conventional Insurance Fund Assets Growth</c:v>
                </c:pt>
              </c:strCache>
            </c:strRef>
          </c:tx>
          <c:spPr>
            <a:ln>
              <a:solidFill>
                <a:srgbClr val="0070C0"/>
              </a:solidFill>
            </a:ln>
          </c:spPr>
          <c:marker>
            <c:symbol val="circle"/>
            <c:size val="7"/>
            <c:spPr>
              <a:solidFill>
                <a:srgbClr val="0000FF"/>
              </a:solidFill>
              <a:ln>
                <a:solidFill>
                  <a:srgbClr val="0000FF"/>
                </a:solidFill>
              </a:ln>
            </c:spPr>
          </c:marker>
          <c:dLbls>
            <c:dLbl>
              <c:idx val="4"/>
              <c:layout>
                <c:manualLayout>
                  <c:x val="-3.3583622287582084E-2"/>
                  <c:y val="5.0864166004772282E-2"/>
                </c:manualLayout>
              </c:layout>
              <c:dLblPos val="r"/>
              <c:showVal val="1"/>
            </c:dLbl>
            <c:txPr>
              <a:bodyPr/>
              <a:lstStyle/>
              <a:p>
                <a:pPr>
                  <a:defRPr sz="1100"/>
                </a:pPr>
                <a:endParaRPr lang="en-US"/>
              </a:p>
            </c:txPr>
            <c:dLblPos val="b"/>
            <c:showVal val="1"/>
          </c:dLbls>
          <c:val>
            <c:numRef>
              <c:f>Sheet3!$G$55:$R$55</c:f>
              <c:numCache>
                <c:formatCode>0.0%</c:formatCode>
                <c:ptCount val="12"/>
                <c:pt idx="0">
                  <c:v>0.11387595506859909</c:v>
                </c:pt>
                <c:pt idx="1">
                  <c:v>0.12122142423002054</c:v>
                </c:pt>
                <c:pt idx="2">
                  <c:v>0.12855339858633844</c:v>
                </c:pt>
                <c:pt idx="3">
                  <c:v>6.9653627068079454E-2</c:v>
                </c:pt>
                <c:pt idx="4">
                  <c:v>0.13515486757766304</c:v>
                </c:pt>
                <c:pt idx="5">
                  <c:v>0.11809211898421798</c:v>
                </c:pt>
                <c:pt idx="6">
                  <c:v>7.2956329817704099E-2</c:v>
                </c:pt>
                <c:pt idx="7">
                  <c:v>9.6408676960383355E-2</c:v>
                </c:pt>
                <c:pt idx="8">
                  <c:v>7.0078273372168987E-2</c:v>
                </c:pt>
                <c:pt idx="9">
                  <c:v>6.7276140145759319E-2</c:v>
                </c:pt>
                <c:pt idx="10">
                  <c:v>5.4117069579089364E-2</c:v>
                </c:pt>
                <c:pt idx="11">
                  <c:v>4.3095859215009677E-2</c:v>
                </c:pt>
              </c:numCache>
            </c:numRef>
          </c:val>
        </c:ser>
        <c:dLbls/>
        <c:marker val="1"/>
        <c:axId val="78212096"/>
        <c:axId val="78210176"/>
      </c:lineChart>
      <c:catAx>
        <c:axId val="78190080"/>
        <c:scaling>
          <c:orientation val="minMax"/>
        </c:scaling>
        <c:axPos val="b"/>
        <c:tickLblPos val="nextTo"/>
        <c:crossAx val="78191616"/>
        <c:crosses val="autoZero"/>
        <c:auto val="1"/>
        <c:lblAlgn val="ctr"/>
        <c:lblOffset val="100"/>
      </c:catAx>
      <c:valAx>
        <c:axId val="78191616"/>
        <c:scaling>
          <c:orientation val="minMax"/>
        </c:scaling>
        <c:axPos val="l"/>
        <c:majorGridlines/>
        <c:title>
          <c:tx>
            <c:rich>
              <a:bodyPr rot="-5400000" vert="horz"/>
              <a:lstStyle/>
              <a:p>
                <a:pPr>
                  <a:defRPr/>
                </a:pPr>
                <a:r>
                  <a:rPr lang="en-MY"/>
                  <a:t>RM Million</a:t>
                </a:r>
              </a:p>
            </c:rich>
          </c:tx>
          <c:layout>
            <c:manualLayout>
              <c:xMode val="edge"/>
              <c:yMode val="edge"/>
              <c:x val="1.2333933035818595E-2"/>
              <c:y val="0.37619029328651021"/>
            </c:manualLayout>
          </c:layout>
        </c:title>
        <c:numFmt formatCode="#,##0" sourceLinked="0"/>
        <c:tickLblPos val="nextTo"/>
        <c:crossAx val="78190080"/>
        <c:crosses val="autoZero"/>
        <c:crossBetween val="between"/>
      </c:valAx>
      <c:valAx>
        <c:axId val="78210176"/>
        <c:scaling>
          <c:orientation val="minMax"/>
        </c:scaling>
        <c:axPos val="r"/>
        <c:title>
          <c:tx>
            <c:rich>
              <a:bodyPr rot="-5400000" vert="horz"/>
              <a:lstStyle/>
              <a:p>
                <a:pPr>
                  <a:defRPr/>
                </a:pPr>
                <a:r>
                  <a:rPr lang="en-MY"/>
                  <a:t>Percentage</a:t>
                </a:r>
                <a:r>
                  <a:rPr lang="en-MY" baseline="0"/>
                  <a:t> </a:t>
                </a:r>
                <a:endParaRPr lang="en-MY"/>
              </a:p>
            </c:rich>
          </c:tx>
          <c:layout>
            <c:manualLayout>
              <c:xMode val="edge"/>
              <c:yMode val="edge"/>
              <c:x val="0.96752925172187365"/>
              <c:y val="0.34061528894254106"/>
            </c:manualLayout>
          </c:layout>
        </c:title>
        <c:numFmt formatCode="0.0%" sourceLinked="1"/>
        <c:tickLblPos val="nextTo"/>
        <c:crossAx val="78212096"/>
        <c:crosses val="max"/>
        <c:crossBetween val="between"/>
      </c:valAx>
      <c:catAx>
        <c:axId val="78212096"/>
        <c:scaling>
          <c:orientation val="minMax"/>
        </c:scaling>
        <c:delete val="1"/>
        <c:axPos val="b"/>
        <c:tickLblPos val="none"/>
        <c:crossAx val="78210176"/>
        <c:crosses val="autoZero"/>
        <c:auto val="1"/>
        <c:lblAlgn val="ctr"/>
        <c:lblOffset val="100"/>
      </c:catAx>
    </c:plotArea>
    <c:legend>
      <c:legendPos val="b"/>
      <c:layout/>
    </c:legend>
    <c:plotVisOnly val="1"/>
    <c:dispBlanksAs val="zero"/>
  </c:chart>
  <c:spPr>
    <a:solidFill>
      <a:sysClr val="window" lastClr="FFFFFF"/>
    </a:solidFill>
    <a:ln>
      <a:solidFill>
        <a:sysClr val="windowText" lastClr="000000"/>
      </a:solidFill>
    </a:ln>
  </c:spPr>
  <c:txPr>
    <a:bodyPr/>
    <a:lstStyle/>
    <a:p>
      <a:pPr>
        <a:defRPr sz="1200">
          <a:latin typeface="Times New Roman" pitchFamily="18" charset="0"/>
          <a:cs typeface="Times New Roman" pitchFamily="18"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MY"/>
  <c:chart>
    <c:plotArea>
      <c:layout/>
      <c:barChart>
        <c:barDir val="col"/>
        <c:grouping val="stacked"/>
        <c:ser>
          <c:idx val="0"/>
          <c:order val="0"/>
          <c:tx>
            <c:strRef>
              <c:f>'Sheet1 (3)'!$C$26</c:f>
              <c:strCache>
                <c:ptCount val="1"/>
                <c:pt idx="0">
                  <c:v>Bond</c:v>
                </c:pt>
              </c:strCache>
            </c:strRef>
          </c:tx>
          <c:spPr>
            <a:solidFill>
              <a:schemeClr val="accent1">
                <a:lumMod val="60000"/>
                <a:lumOff val="40000"/>
              </a:schemeClr>
            </a:solidFill>
            <a:ln>
              <a:solidFill>
                <a:schemeClr val="accent1">
                  <a:lumMod val="60000"/>
                  <a:lumOff val="40000"/>
                </a:schemeClr>
              </a:solidFill>
            </a:ln>
          </c:spPr>
          <c:cat>
            <c:numRef>
              <c:f>'Sheet1 (3)'!$B$32:$B$43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 (3)'!$C$32:$C$43</c:f>
              <c:numCache>
                <c:formatCode>#,##0.0_ ;\-#,##0.0\ </c:formatCode>
                <c:ptCount val="12"/>
                <c:pt idx="0">
                  <c:v>82.41574820000001</c:v>
                </c:pt>
                <c:pt idx="1">
                  <c:v>95.396121800000003</c:v>
                </c:pt>
                <c:pt idx="2">
                  <c:v>202.8739185</c:v>
                </c:pt>
                <c:pt idx="3">
                  <c:v>280.50544430000002</c:v>
                </c:pt>
                <c:pt idx="4">
                  <c:v>246.9856771</c:v>
                </c:pt>
                <c:pt idx="5">
                  <c:v>277.55632029999981</c:v>
                </c:pt>
                <c:pt idx="6">
                  <c:v>332.8</c:v>
                </c:pt>
                <c:pt idx="7">
                  <c:v>309.5</c:v>
                </c:pt>
                <c:pt idx="8">
                  <c:v>226.2</c:v>
                </c:pt>
                <c:pt idx="9">
                  <c:v>492.22999999999985</c:v>
                </c:pt>
                <c:pt idx="10">
                  <c:v>270.14999999999998</c:v>
                </c:pt>
                <c:pt idx="11">
                  <c:v>240.56</c:v>
                </c:pt>
              </c:numCache>
            </c:numRef>
          </c:val>
        </c:ser>
        <c:ser>
          <c:idx val="1"/>
          <c:order val="1"/>
          <c:tx>
            <c:strRef>
              <c:f>'Sheet1 (3)'!$D$26</c:f>
              <c:strCache>
                <c:ptCount val="1"/>
                <c:pt idx="0">
                  <c:v>Sukuk</c:v>
                </c:pt>
              </c:strCache>
            </c:strRef>
          </c:tx>
          <c:spPr>
            <a:solidFill>
              <a:srgbClr val="00B050"/>
            </a:solidFill>
            <a:ln>
              <a:solidFill>
                <a:srgbClr val="00B050"/>
              </a:solidFill>
            </a:ln>
          </c:spPr>
          <c:dLbls>
            <c:dLbl>
              <c:idx val="0"/>
              <c:layout>
                <c:manualLayout>
                  <c:x val="0"/>
                  <c:y val="-6.7001954097055283E-2"/>
                </c:manualLayout>
              </c:layout>
              <c:tx>
                <c:rich>
                  <a:bodyPr/>
                  <a:lstStyle/>
                  <a:p>
                    <a:r>
                      <a:rPr lang="en-US" sz="1200"/>
                      <a:t>48.4</a:t>
                    </a:r>
                    <a:r>
                      <a:rPr lang="en-US"/>
                      <a:t>% </a:t>
                    </a:r>
                  </a:p>
                </c:rich>
              </c:tx>
              <c:dLblPos val="ctr"/>
              <c:showVal val="1"/>
            </c:dLbl>
            <c:dLbl>
              <c:idx val="1"/>
              <c:layout>
                <c:manualLayout>
                  <c:x val="-3.036541871229627E-17"/>
                  <c:y val="-7.0013463885876634E-2"/>
                </c:manualLayout>
              </c:layout>
              <c:tx>
                <c:rich>
                  <a:bodyPr/>
                  <a:lstStyle/>
                  <a:p>
                    <a:r>
                      <a:rPr lang="en-US"/>
                      <a:t>46.4%</a:t>
                    </a:r>
                  </a:p>
                </c:rich>
              </c:tx>
              <c:dLblPos val="ctr"/>
              <c:showVal val="1"/>
            </c:dLbl>
            <c:dLbl>
              <c:idx val="2"/>
              <c:layout>
                <c:manualLayout>
                  <c:x val="0"/>
                  <c:y val="-9.5848617725179552E-2"/>
                </c:manualLayout>
              </c:layout>
              <c:tx>
                <c:rich>
                  <a:bodyPr/>
                  <a:lstStyle/>
                  <a:p>
                    <a:r>
                      <a:rPr lang="en-US"/>
                      <a:t>37.8%</a:t>
                    </a:r>
                  </a:p>
                </c:rich>
              </c:tx>
              <c:dLblPos val="ctr"/>
              <c:showVal val="1"/>
            </c:dLbl>
            <c:dLbl>
              <c:idx val="3"/>
              <c:layout>
                <c:manualLayout>
                  <c:x val="0"/>
                  <c:y val="-9.0091313436119896E-2"/>
                </c:manualLayout>
              </c:layout>
              <c:tx>
                <c:rich>
                  <a:bodyPr/>
                  <a:lstStyle/>
                  <a:p>
                    <a:r>
                      <a:rPr lang="en-US"/>
                      <a:t>28.5% </a:t>
                    </a:r>
                  </a:p>
                </c:rich>
              </c:tx>
              <c:dLblPos val="ctr"/>
              <c:showVal val="1"/>
            </c:dLbl>
            <c:dLbl>
              <c:idx val="4"/>
              <c:layout>
                <c:manualLayout>
                  <c:x val="1.6563146997929617E-3"/>
                  <c:y val="-9.068623907041555E-2"/>
                </c:manualLayout>
              </c:layout>
              <c:tx>
                <c:rich>
                  <a:bodyPr/>
                  <a:lstStyle/>
                  <a:p>
                    <a:r>
                      <a:rPr lang="en-US"/>
                      <a:t>33.3% </a:t>
                    </a:r>
                  </a:p>
                </c:rich>
              </c:tx>
              <c:dLblPos val="ctr"/>
              <c:showVal val="1"/>
            </c:dLbl>
            <c:dLbl>
              <c:idx val="5"/>
              <c:layout>
                <c:manualLayout>
                  <c:x val="0"/>
                  <c:y val="-9.2795825671491791E-2"/>
                </c:manualLayout>
              </c:layout>
              <c:tx>
                <c:rich>
                  <a:bodyPr/>
                  <a:lstStyle/>
                  <a:p>
                    <a:r>
                      <a:rPr lang="en-US"/>
                      <a:t>32.4% </a:t>
                    </a:r>
                  </a:p>
                </c:rich>
              </c:tx>
              <c:dLblPos val="ctr"/>
              <c:showVal val="1"/>
            </c:dLbl>
            <c:dLbl>
              <c:idx val="6"/>
              <c:layout>
                <c:manualLayout>
                  <c:x val="0"/>
                  <c:y val="-0.12455110775823694"/>
                </c:manualLayout>
              </c:layout>
              <c:tx>
                <c:rich>
                  <a:bodyPr/>
                  <a:lstStyle/>
                  <a:p>
                    <a:r>
                      <a:rPr lang="en-US"/>
                      <a:t>35.7% </a:t>
                    </a:r>
                  </a:p>
                </c:rich>
              </c:tx>
              <c:dLblPos val="ctr"/>
              <c:showVal val="1"/>
            </c:dLbl>
            <c:dLbl>
              <c:idx val="7"/>
              <c:layout>
                <c:manualLayout>
                  <c:x val="0"/>
                  <c:y val="-0.1981559191328629"/>
                </c:manualLayout>
              </c:layout>
              <c:tx>
                <c:rich>
                  <a:bodyPr/>
                  <a:lstStyle/>
                  <a:p>
                    <a:r>
                      <a:rPr lang="en-US"/>
                      <a:t>51.2% </a:t>
                    </a:r>
                  </a:p>
                </c:rich>
              </c:tx>
              <c:dLblPos val="ctr"/>
              <c:showVal val="1"/>
            </c:dLbl>
            <c:dLbl>
              <c:idx val="8"/>
              <c:layout>
                <c:manualLayout>
                  <c:x val="0"/>
                  <c:y val="-0.17293832282940702"/>
                </c:manualLayout>
              </c:layout>
              <c:tx>
                <c:rich>
                  <a:bodyPr/>
                  <a:lstStyle/>
                  <a:p>
                    <a:r>
                      <a:rPr lang="en-US"/>
                      <a:t>54.9% </a:t>
                    </a:r>
                  </a:p>
                </c:rich>
              </c:tx>
              <c:dLblPos val="ctr"/>
              <c:showVal val="1"/>
            </c:dLbl>
            <c:dLbl>
              <c:idx val="9"/>
              <c:layout>
                <c:manualLayout>
                  <c:x val="-1.6563146997929617E-3"/>
                  <c:y val="-0.15860415651636386"/>
                </c:manualLayout>
              </c:layout>
              <c:tx>
                <c:rich>
                  <a:bodyPr/>
                  <a:lstStyle/>
                  <a:p>
                    <a:r>
                      <a:rPr lang="en-US"/>
                      <a:t>34.8% </a:t>
                    </a:r>
                  </a:p>
                </c:rich>
              </c:tx>
              <c:dLblPos val="ctr"/>
              <c:showVal val="1"/>
            </c:dLbl>
            <c:dLbl>
              <c:idx val="10"/>
              <c:layout>
                <c:manualLayout>
                  <c:x val="0"/>
                  <c:y val="-9.3133418202964155E-2"/>
                </c:manualLayout>
              </c:layout>
              <c:tx>
                <c:rich>
                  <a:bodyPr/>
                  <a:lstStyle/>
                  <a:p>
                    <a:r>
                      <a:rPr lang="en-US"/>
                      <a:t>30.3% </a:t>
                    </a:r>
                  </a:p>
                </c:rich>
              </c:tx>
              <c:dLblPos val="ctr"/>
              <c:showVal val="1"/>
            </c:dLbl>
            <c:dLbl>
              <c:idx val="11"/>
              <c:layout>
                <c:manualLayout>
                  <c:x val="0"/>
                  <c:y val="-9.642195923114405E-2"/>
                </c:manualLayout>
              </c:layout>
              <c:tx>
                <c:rich>
                  <a:bodyPr/>
                  <a:lstStyle/>
                  <a:p>
                    <a:r>
                      <a:rPr lang="en-US"/>
                      <a:t>35.0% </a:t>
                    </a:r>
                  </a:p>
                </c:rich>
              </c:tx>
              <c:dLblPos val="ctr"/>
              <c:showVal val="1"/>
            </c:dLbl>
            <c:txPr>
              <a:bodyPr/>
              <a:lstStyle/>
              <a:p>
                <a:pPr>
                  <a:defRPr sz="1200"/>
                </a:pPr>
                <a:endParaRPr lang="en-US"/>
              </a:p>
            </c:txPr>
            <c:dLblPos val="inEnd"/>
            <c:showVal val="1"/>
          </c:dLbls>
          <c:cat>
            <c:numRef>
              <c:f>'Sheet1 (3)'!$B$32:$B$43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 (3)'!$D$32:$D$43</c:f>
              <c:numCache>
                <c:formatCode>#,##0.0_ ;\-#,##0.0\ </c:formatCode>
                <c:ptCount val="12"/>
                <c:pt idx="0">
                  <c:v>77.39481769999999</c:v>
                </c:pt>
                <c:pt idx="1">
                  <c:v>82.553873999999979</c:v>
                </c:pt>
                <c:pt idx="2">
                  <c:v>123.061947</c:v>
                </c:pt>
                <c:pt idx="3">
                  <c:v>111.69268149999998</c:v>
                </c:pt>
                <c:pt idx="4">
                  <c:v>123.37871329999994</c:v>
                </c:pt>
                <c:pt idx="5">
                  <c:v>132.8005</c:v>
                </c:pt>
                <c:pt idx="6">
                  <c:v>185</c:v>
                </c:pt>
                <c:pt idx="7">
                  <c:v>325.10000000000002</c:v>
                </c:pt>
                <c:pt idx="8">
                  <c:v>275.3</c:v>
                </c:pt>
                <c:pt idx="9">
                  <c:v>262.76</c:v>
                </c:pt>
                <c:pt idx="10">
                  <c:v>117.7</c:v>
                </c:pt>
                <c:pt idx="11">
                  <c:v>129.44999999999999</c:v>
                </c:pt>
              </c:numCache>
            </c:numRef>
          </c:val>
        </c:ser>
        <c:dLbls/>
        <c:gapWidth val="100"/>
        <c:overlap val="100"/>
        <c:axId val="75440896"/>
        <c:axId val="75442432"/>
      </c:barChart>
      <c:catAx>
        <c:axId val="75440896"/>
        <c:scaling>
          <c:orientation val="minMax"/>
        </c:scaling>
        <c:axPos val="b"/>
        <c:numFmt formatCode="General" sourceLinked="1"/>
        <c:tickLblPos val="nextTo"/>
        <c:crossAx val="75442432"/>
        <c:crosses val="autoZero"/>
        <c:auto val="1"/>
        <c:lblAlgn val="ctr"/>
        <c:lblOffset val="100"/>
      </c:catAx>
      <c:valAx>
        <c:axId val="75442432"/>
        <c:scaling>
          <c:orientation val="minMax"/>
        </c:scaling>
        <c:axPos val="l"/>
        <c:title>
          <c:tx>
            <c:rich>
              <a:bodyPr rot="-5400000" vert="horz"/>
              <a:lstStyle/>
              <a:p>
                <a:pPr>
                  <a:defRPr/>
                </a:pPr>
                <a:r>
                  <a:rPr lang="en-MY"/>
                  <a:t>RM</a:t>
                </a:r>
                <a:r>
                  <a:rPr lang="en-MY" baseline="0"/>
                  <a:t> Billion</a:t>
                </a:r>
                <a:endParaRPr lang="en-MY"/>
              </a:p>
            </c:rich>
          </c:tx>
          <c:layout>
            <c:manualLayout>
              <c:xMode val="edge"/>
              <c:yMode val="edge"/>
              <c:x val="9.9378881987577643E-3"/>
              <c:y val="0.34334438734080458"/>
            </c:manualLayout>
          </c:layout>
        </c:title>
        <c:numFmt formatCode="#,##0.0_ ;\-#,##0.0\ " sourceLinked="1"/>
        <c:tickLblPos val="nextTo"/>
        <c:crossAx val="75440896"/>
        <c:crosses val="autoZero"/>
        <c:crossBetween val="between"/>
      </c:valAx>
    </c:plotArea>
    <c:legend>
      <c:legendPos val="b"/>
      <c:layout>
        <c:manualLayout>
          <c:xMode val="edge"/>
          <c:yMode val="edge"/>
          <c:x val="0.21441750216005626"/>
          <c:y val="0.927212451736945"/>
          <c:w val="0.69704478244567325"/>
          <c:h val="5.6819484390798501E-2"/>
        </c:manualLayout>
      </c:layout>
    </c:legend>
    <c:plotVisOnly val="1"/>
    <c:dispBlanksAs val="gap"/>
  </c:chart>
  <c:spPr>
    <a:solidFill>
      <a:schemeClr val="bg1"/>
    </a:solidFill>
    <a:ln>
      <a:solidFill>
        <a:sysClr val="windowText" lastClr="000000"/>
      </a:solidFill>
    </a:ln>
  </c:spPr>
  <c:txPr>
    <a:bodyPr/>
    <a:lstStyle/>
    <a:p>
      <a:pPr>
        <a:defRPr sz="1400">
          <a:latin typeface="Times New Roman" pitchFamily="18" charset="0"/>
          <a:cs typeface="Times New Roman" pitchFamily="18" charset="0"/>
        </a:defRPr>
      </a:pPr>
      <a:endParaRPr lang="en-US"/>
    </a:p>
  </c:txPr>
  <c:externalData r:id="rId1"/>
</c:chartSpace>
</file>

<file path=ppt/diagrams/_rels/data4.xml.rels><?xml version="1.0" encoding="UTF-8" standalone="yes"?>
<Relationships xmlns="http://schemas.openxmlformats.org/package/2006/relationships"><Relationship Id="rId1" Type="http://schemas.openxmlformats.org/officeDocument/2006/relationships/hyperlink" Target="http://www.bnm.gov.my/files/publication/fsbp/en/BNM_FSBP_FULL_en.pdf"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bnm.gov.my/files/publication/fsbp/en/BNM_FSBP_FULL_en.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B7196-59A1-4D0A-B64D-F8236431D7AB}"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MY"/>
        </a:p>
      </dgm:t>
    </dgm:pt>
    <dgm:pt modelId="{50E4FE89-DA86-490D-9078-0F5AC461C869}">
      <dgm:prSet phldrT="[Text]" custT="1"/>
      <dgm:spPr/>
      <dgm:t>
        <a:bodyPr/>
        <a:lstStyle/>
        <a:p>
          <a:r>
            <a:rPr lang="en-US" sz="1800" b="1" dirty="0" smtClean="0">
              <a:latin typeface="Times New Roman" pitchFamily="18" charset="0"/>
              <a:cs typeface="Times New Roman" pitchFamily="18" charset="0"/>
            </a:rPr>
            <a:t>Financial System</a:t>
          </a:r>
          <a:endParaRPr lang="en-MY" sz="1800" b="1" dirty="0">
            <a:latin typeface="Times New Roman" pitchFamily="18" charset="0"/>
            <a:cs typeface="Times New Roman" pitchFamily="18" charset="0"/>
          </a:endParaRPr>
        </a:p>
      </dgm:t>
    </dgm:pt>
    <dgm:pt modelId="{56489DE7-D4ED-4750-AAF7-AB448922CDE6}" type="parTrans" cxnId="{7D62797C-719B-46D7-B28B-49EDEED458E5}">
      <dgm:prSet/>
      <dgm:spPr/>
      <dgm:t>
        <a:bodyPr/>
        <a:lstStyle/>
        <a:p>
          <a:endParaRPr lang="en-MY">
            <a:latin typeface="Times New Roman" pitchFamily="18" charset="0"/>
            <a:cs typeface="Times New Roman" pitchFamily="18" charset="0"/>
          </a:endParaRPr>
        </a:p>
      </dgm:t>
    </dgm:pt>
    <dgm:pt modelId="{3ECC362A-A334-4CF7-9801-3A01C86EDF82}" type="sibTrans" cxnId="{7D62797C-719B-46D7-B28B-49EDEED458E5}">
      <dgm:prSet/>
      <dgm:spPr/>
      <dgm:t>
        <a:bodyPr/>
        <a:lstStyle/>
        <a:p>
          <a:endParaRPr lang="en-MY">
            <a:latin typeface="Times New Roman" pitchFamily="18" charset="0"/>
            <a:cs typeface="Times New Roman" pitchFamily="18" charset="0"/>
          </a:endParaRPr>
        </a:p>
      </dgm:t>
    </dgm:pt>
    <dgm:pt modelId="{0B284279-3E4E-404B-966B-F725F55E7D6F}">
      <dgm:prSet phldrT="[Text]"/>
      <dgm:spPr/>
      <dgm:t>
        <a:bodyPr/>
        <a:lstStyle/>
        <a:p>
          <a:r>
            <a:rPr lang="en-US" dirty="0" smtClean="0">
              <a:latin typeface="Times New Roman" pitchFamily="18" charset="0"/>
              <a:cs typeface="Times New Roman" pitchFamily="18" charset="0"/>
            </a:rPr>
            <a:t>Provident Fund (EPF)</a:t>
          </a:r>
          <a:endParaRPr lang="en-MY" dirty="0">
            <a:latin typeface="Times New Roman" pitchFamily="18" charset="0"/>
            <a:cs typeface="Times New Roman" pitchFamily="18" charset="0"/>
          </a:endParaRPr>
        </a:p>
      </dgm:t>
    </dgm:pt>
    <dgm:pt modelId="{5DD18482-5064-4909-A721-4C688DC78DDE}" type="parTrans" cxnId="{E53DE056-C96B-48A4-98EC-4765781DC1B1}">
      <dgm:prSet/>
      <dgm:spPr/>
      <dgm:t>
        <a:bodyPr/>
        <a:lstStyle/>
        <a:p>
          <a:endParaRPr lang="en-MY">
            <a:latin typeface="Times New Roman" pitchFamily="18" charset="0"/>
            <a:cs typeface="Times New Roman" pitchFamily="18" charset="0"/>
          </a:endParaRPr>
        </a:p>
      </dgm:t>
    </dgm:pt>
    <dgm:pt modelId="{BC7C7960-5C08-4DFF-9DAF-FA9BF07031A6}" type="sibTrans" cxnId="{E53DE056-C96B-48A4-98EC-4765781DC1B1}">
      <dgm:prSet/>
      <dgm:spPr/>
      <dgm:t>
        <a:bodyPr/>
        <a:lstStyle/>
        <a:p>
          <a:endParaRPr lang="en-MY">
            <a:latin typeface="Times New Roman" pitchFamily="18" charset="0"/>
            <a:cs typeface="Times New Roman" pitchFamily="18" charset="0"/>
          </a:endParaRPr>
        </a:p>
      </dgm:t>
    </dgm:pt>
    <dgm:pt modelId="{1B9FD6A1-64D6-4C10-94CA-DB809772BFB0}">
      <dgm:prSet phldrT="[Text]" custT="1"/>
      <dgm:spPr/>
      <dgm:t>
        <a:bodyPr/>
        <a:lstStyle/>
        <a:p>
          <a:r>
            <a:rPr lang="en-US" sz="1400" dirty="0" smtClean="0">
              <a:solidFill>
                <a:schemeClr val="tx1"/>
              </a:solidFill>
              <a:latin typeface="Times New Roman" pitchFamily="18" charset="0"/>
              <a:cs typeface="Times New Roman" pitchFamily="18" charset="0"/>
            </a:rPr>
            <a:t>Capital Market</a:t>
          </a:r>
          <a:endParaRPr lang="en-MY" sz="1400" dirty="0">
            <a:solidFill>
              <a:schemeClr val="tx1"/>
            </a:solidFill>
            <a:latin typeface="Times New Roman" pitchFamily="18" charset="0"/>
            <a:cs typeface="Times New Roman" pitchFamily="18" charset="0"/>
          </a:endParaRPr>
        </a:p>
      </dgm:t>
    </dgm:pt>
    <dgm:pt modelId="{C6EA9A87-6BCC-4CAC-A80C-B7FF6D26E038}" type="parTrans" cxnId="{7ECBF3FD-BC35-4283-9F80-C210E629C0AE}">
      <dgm:prSet/>
      <dgm:spPr/>
      <dgm:t>
        <a:bodyPr/>
        <a:lstStyle/>
        <a:p>
          <a:endParaRPr lang="en-MY">
            <a:latin typeface="Times New Roman" pitchFamily="18" charset="0"/>
            <a:cs typeface="Times New Roman" pitchFamily="18" charset="0"/>
          </a:endParaRPr>
        </a:p>
      </dgm:t>
    </dgm:pt>
    <dgm:pt modelId="{97AF5CF4-CEC1-45D8-B74E-7043EBAAC450}" type="sibTrans" cxnId="{7ECBF3FD-BC35-4283-9F80-C210E629C0AE}">
      <dgm:prSet/>
      <dgm:spPr/>
      <dgm:t>
        <a:bodyPr/>
        <a:lstStyle/>
        <a:p>
          <a:endParaRPr lang="en-MY">
            <a:latin typeface="Times New Roman" pitchFamily="18" charset="0"/>
            <a:cs typeface="Times New Roman" pitchFamily="18" charset="0"/>
          </a:endParaRPr>
        </a:p>
      </dgm:t>
    </dgm:pt>
    <dgm:pt modelId="{1523420C-31B5-445B-B39A-19C4AB89DAB7}">
      <dgm:prSet phldrT="[Text]" custT="1"/>
      <dgm:spPr/>
      <dgm:t>
        <a:bodyPr/>
        <a:lstStyle/>
        <a:p>
          <a:r>
            <a:rPr lang="en-US" sz="1400" dirty="0" smtClean="0">
              <a:solidFill>
                <a:schemeClr val="tx1"/>
              </a:solidFill>
              <a:latin typeface="Times New Roman" pitchFamily="18" charset="0"/>
              <a:cs typeface="Times New Roman" pitchFamily="18" charset="0"/>
            </a:rPr>
            <a:t>Non-Bank Financial Intermediaries</a:t>
          </a:r>
          <a:endParaRPr lang="en-MY" sz="1400" dirty="0">
            <a:solidFill>
              <a:schemeClr val="tx1"/>
            </a:solidFill>
            <a:latin typeface="Times New Roman" pitchFamily="18" charset="0"/>
            <a:cs typeface="Times New Roman" pitchFamily="18" charset="0"/>
          </a:endParaRPr>
        </a:p>
      </dgm:t>
    </dgm:pt>
    <dgm:pt modelId="{6296F494-54B9-448B-A46A-7D1F8203019D}" type="parTrans" cxnId="{8DAC8E88-5070-4029-B98E-CC2FBEC43F72}">
      <dgm:prSet/>
      <dgm:spPr/>
      <dgm:t>
        <a:bodyPr/>
        <a:lstStyle/>
        <a:p>
          <a:endParaRPr lang="en-MY">
            <a:latin typeface="Times New Roman" pitchFamily="18" charset="0"/>
            <a:cs typeface="Times New Roman" pitchFamily="18" charset="0"/>
          </a:endParaRPr>
        </a:p>
      </dgm:t>
    </dgm:pt>
    <dgm:pt modelId="{BF1F2233-7CD9-492C-830A-CEA37AAE89CF}" type="sibTrans" cxnId="{8DAC8E88-5070-4029-B98E-CC2FBEC43F72}">
      <dgm:prSet/>
      <dgm:spPr/>
      <dgm:t>
        <a:bodyPr/>
        <a:lstStyle/>
        <a:p>
          <a:endParaRPr lang="en-MY">
            <a:latin typeface="Times New Roman" pitchFamily="18" charset="0"/>
            <a:cs typeface="Times New Roman" pitchFamily="18" charset="0"/>
          </a:endParaRPr>
        </a:p>
      </dgm:t>
    </dgm:pt>
    <dgm:pt modelId="{5C490E81-12E8-470B-9EC3-7B7E2E14EA71}">
      <dgm:prSet phldrT="[Text]"/>
      <dgm:spPr/>
      <dgm:t>
        <a:bodyPr/>
        <a:lstStyle/>
        <a:p>
          <a:r>
            <a:rPr lang="en-US" dirty="0" smtClean="0">
              <a:latin typeface="Times New Roman" pitchFamily="18" charset="0"/>
              <a:cs typeface="Times New Roman" pitchFamily="18" charset="0"/>
            </a:rPr>
            <a:t>Insurance / Takaful</a:t>
          </a:r>
          <a:endParaRPr lang="en-MY" dirty="0">
            <a:latin typeface="Times New Roman" pitchFamily="18" charset="0"/>
            <a:cs typeface="Times New Roman" pitchFamily="18" charset="0"/>
          </a:endParaRPr>
        </a:p>
      </dgm:t>
    </dgm:pt>
    <dgm:pt modelId="{DC3B945F-8B13-4538-B841-6AA31439C122}" type="parTrans" cxnId="{04E43849-5612-45AA-8592-07A60BF4AAFE}">
      <dgm:prSet/>
      <dgm:spPr/>
      <dgm:t>
        <a:bodyPr/>
        <a:lstStyle/>
        <a:p>
          <a:endParaRPr lang="en-MY">
            <a:latin typeface="Times New Roman" pitchFamily="18" charset="0"/>
            <a:cs typeface="Times New Roman" pitchFamily="18" charset="0"/>
          </a:endParaRPr>
        </a:p>
      </dgm:t>
    </dgm:pt>
    <dgm:pt modelId="{EDE10260-0358-443A-853B-DBCAF9E9AA95}" type="sibTrans" cxnId="{04E43849-5612-45AA-8592-07A60BF4AAFE}">
      <dgm:prSet/>
      <dgm:spPr/>
      <dgm:t>
        <a:bodyPr/>
        <a:lstStyle/>
        <a:p>
          <a:endParaRPr lang="en-MY">
            <a:latin typeface="Times New Roman" pitchFamily="18" charset="0"/>
            <a:cs typeface="Times New Roman" pitchFamily="18" charset="0"/>
          </a:endParaRPr>
        </a:p>
      </dgm:t>
    </dgm:pt>
    <dgm:pt modelId="{BA651F79-8F01-4B19-A44A-445645F76023}">
      <dgm:prSet phldrT="[Text]"/>
      <dgm:spPr/>
      <dgm:t>
        <a:bodyPr/>
        <a:lstStyle/>
        <a:p>
          <a:r>
            <a:rPr lang="en-US" dirty="0" smtClean="0">
              <a:latin typeface="Times New Roman" pitchFamily="18" charset="0"/>
              <a:cs typeface="Times New Roman" pitchFamily="18" charset="0"/>
            </a:rPr>
            <a:t>Development Financial Institutions</a:t>
          </a:r>
          <a:endParaRPr lang="en-MY" dirty="0">
            <a:latin typeface="Times New Roman" pitchFamily="18" charset="0"/>
            <a:cs typeface="Times New Roman" pitchFamily="18" charset="0"/>
          </a:endParaRPr>
        </a:p>
      </dgm:t>
    </dgm:pt>
    <dgm:pt modelId="{C8B3F03E-2485-46AA-8ED1-A2018037D1EC}" type="parTrans" cxnId="{C3367475-C568-42DE-AA4B-CBDD3D9807E8}">
      <dgm:prSet/>
      <dgm:spPr/>
      <dgm:t>
        <a:bodyPr/>
        <a:lstStyle/>
        <a:p>
          <a:endParaRPr lang="en-MY">
            <a:latin typeface="Times New Roman" pitchFamily="18" charset="0"/>
            <a:cs typeface="Times New Roman" pitchFamily="18" charset="0"/>
          </a:endParaRPr>
        </a:p>
      </dgm:t>
    </dgm:pt>
    <dgm:pt modelId="{EE9A7D3D-C8BF-4042-84E0-C5FE8C46BC91}" type="sibTrans" cxnId="{C3367475-C568-42DE-AA4B-CBDD3D9807E8}">
      <dgm:prSet/>
      <dgm:spPr/>
      <dgm:t>
        <a:bodyPr/>
        <a:lstStyle/>
        <a:p>
          <a:endParaRPr lang="en-MY">
            <a:latin typeface="Times New Roman" pitchFamily="18" charset="0"/>
            <a:cs typeface="Times New Roman" pitchFamily="18" charset="0"/>
          </a:endParaRPr>
        </a:p>
      </dgm:t>
    </dgm:pt>
    <dgm:pt modelId="{71D24472-1230-4136-ABFA-438956107A33}">
      <dgm:prSet phldrT="[Text]" custT="1"/>
      <dgm:spPr/>
      <dgm:t>
        <a:bodyPr/>
        <a:lstStyle/>
        <a:p>
          <a:r>
            <a:rPr lang="en-US" sz="1400" dirty="0" smtClean="0">
              <a:solidFill>
                <a:schemeClr val="tx1"/>
              </a:solidFill>
              <a:latin typeface="Times New Roman" pitchFamily="18" charset="0"/>
              <a:cs typeface="Times New Roman" pitchFamily="18" charset="0"/>
            </a:rPr>
            <a:t>Money Market / Foreign Exchange</a:t>
          </a:r>
          <a:endParaRPr lang="en-MY" sz="1400" dirty="0">
            <a:solidFill>
              <a:schemeClr val="tx1"/>
            </a:solidFill>
            <a:latin typeface="Times New Roman" pitchFamily="18" charset="0"/>
            <a:cs typeface="Times New Roman" pitchFamily="18" charset="0"/>
          </a:endParaRPr>
        </a:p>
      </dgm:t>
    </dgm:pt>
    <dgm:pt modelId="{31F7B83B-05A6-4F65-8B77-DB46917DD9B5}" type="parTrans" cxnId="{D2236463-3CFA-4838-A190-48F34CCF06C1}">
      <dgm:prSet/>
      <dgm:spPr/>
      <dgm:t>
        <a:bodyPr/>
        <a:lstStyle/>
        <a:p>
          <a:endParaRPr lang="en-MY">
            <a:latin typeface="Times New Roman" pitchFamily="18" charset="0"/>
            <a:cs typeface="Times New Roman" pitchFamily="18" charset="0"/>
          </a:endParaRPr>
        </a:p>
      </dgm:t>
    </dgm:pt>
    <dgm:pt modelId="{1ED0EF02-ED0B-444A-8A29-738D0D2A0576}" type="sibTrans" cxnId="{D2236463-3CFA-4838-A190-48F34CCF06C1}">
      <dgm:prSet/>
      <dgm:spPr/>
      <dgm:t>
        <a:bodyPr/>
        <a:lstStyle/>
        <a:p>
          <a:endParaRPr lang="en-MY">
            <a:latin typeface="Times New Roman" pitchFamily="18" charset="0"/>
            <a:cs typeface="Times New Roman" pitchFamily="18" charset="0"/>
          </a:endParaRPr>
        </a:p>
      </dgm:t>
    </dgm:pt>
    <dgm:pt modelId="{383682EC-6D14-480E-A8DE-97C6C26D6820}">
      <dgm:prSet phldrT="[Text]"/>
      <dgm:spPr/>
      <dgm:t>
        <a:bodyPr/>
        <a:lstStyle/>
        <a:p>
          <a:r>
            <a:rPr lang="en-US" dirty="0" smtClean="0">
              <a:latin typeface="Times New Roman" pitchFamily="18" charset="0"/>
              <a:cs typeface="Times New Roman" pitchFamily="18" charset="0"/>
            </a:rPr>
            <a:t>Stock / Equity</a:t>
          </a:r>
          <a:endParaRPr lang="en-MY" dirty="0">
            <a:latin typeface="Times New Roman" pitchFamily="18" charset="0"/>
            <a:cs typeface="Times New Roman" pitchFamily="18" charset="0"/>
          </a:endParaRPr>
        </a:p>
      </dgm:t>
    </dgm:pt>
    <dgm:pt modelId="{F39B5F4A-3D08-4C3E-9988-1995E109A88C}" type="parTrans" cxnId="{74E92B9B-061F-4C21-937F-BA60A8EAB095}">
      <dgm:prSet/>
      <dgm:spPr/>
      <dgm:t>
        <a:bodyPr/>
        <a:lstStyle/>
        <a:p>
          <a:endParaRPr lang="en-MY">
            <a:latin typeface="Times New Roman" pitchFamily="18" charset="0"/>
            <a:cs typeface="Times New Roman" pitchFamily="18" charset="0"/>
          </a:endParaRPr>
        </a:p>
      </dgm:t>
    </dgm:pt>
    <dgm:pt modelId="{88DF1A51-052E-4826-87F4-46F8593914F0}" type="sibTrans" cxnId="{74E92B9B-061F-4C21-937F-BA60A8EAB095}">
      <dgm:prSet/>
      <dgm:spPr/>
      <dgm:t>
        <a:bodyPr/>
        <a:lstStyle/>
        <a:p>
          <a:endParaRPr lang="en-MY">
            <a:latin typeface="Times New Roman" pitchFamily="18" charset="0"/>
            <a:cs typeface="Times New Roman" pitchFamily="18" charset="0"/>
          </a:endParaRPr>
        </a:p>
      </dgm:t>
    </dgm:pt>
    <dgm:pt modelId="{09F363D2-0686-4BDB-BC5F-A89474BD2FF1}">
      <dgm:prSet phldrT="[Text]"/>
      <dgm:spPr/>
      <dgm:t>
        <a:bodyPr/>
        <a:lstStyle/>
        <a:p>
          <a:r>
            <a:rPr lang="en-US" dirty="0" smtClean="0">
              <a:latin typeface="Times New Roman" pitchFamily="18" charset="0"/>
              <a:cs typeface="Times New Roman" pitchFamily="18" charset="0"/>
            </a:rPr>
            <a:t>Bond / </a:t>
          </a:r>
          <a:r>
            <a:rPr lang="en-US" dirty="0" err="1" smtClean="0">
              <a:latin typeface="Times New Roman" pitchFamily="18" charset="0"/>
              <a:cs typeface="Times New Roman" pitchFamily="18" charset="0"/>
            </a:rPr>
            <a:t>Sukuk</a:t>
          </a:r>
          <a:endParaRPr lang="en-MY" dirty="0">
            <a:latin typeface="Times New Roman" pitchFamily="18" charset="0"/>
            <a:cs typeface="Times New Roman" pitchFamily="18" charset="0"/>
          </a:endParaRPr>
        </a:p>
      </dgm:t>
    </dgm:pt>
    <dgm:pt modelId="{DBE7D875-E365-4F70-AAAB-A17397D3214B}" type="parTrans" cxnId="{5AB746AE-A636-4272-B99B-63FC09ED705F}">
      <dgm:prSet/>
      <dgm:spPr/>
      <dgm:t>
        <a:bodyPr/>
        <a:lstStyle/>
        <a:p>
          <a:endParaRPr lang="en-MY">
            <a:latin typeface="Times New Roman" pitchFamily="18" charset="0"/>
            <a:cs typeface="Times New Roman" pitchFamily="18" charset="0"/>
          </a:endParaRPr>
        </a:p>
      </dgm:t>
    </dgm:pt>
    <dgm:pt modelId="{EA013C28-E0B6-471A-BCCB-34D5E9F32894}" type="sibTrans" cxnId="{5AB746AE-A636-4272-B99B-63FC09ED705F}">
      <dgm:prSet/>
      <dgm:spPr/>
      <dgm:t>
        <a:bodyPr/>
        <a:lstStyle/>
        <a:p>
          <a:endParaRPr lang="en-MY">
            <a:latin typeface="Times New Roman" pitchFamily="18" charset="0"/>
            <a:cs typeface="Times New Roman" pitchFamily="18" charset="0"/>
          </a:endParaRPr>
        </a:p>
      </dgm:t>
    </dgm:pt>
    <dgm:pt modelId="{C1070608-DCB8-4043-A6D2-353F049D96CD}">
      <dgm:prSet phldrT="[Text]"/>
      <dgm:spPr/>
      <dgm:t>
        <a:bodyPr/>
        <a:lstStyle/>
        <a:p>
          <a:r>
            <a:rPr lang="en-US" dirty="0" smtClean="0">
              <a:latin typeface="Times New Roman" pitchFamily="18" charset="0"/>
              <a:cs typeface="Times New Roman" pitchFamily="18" charset="0"/>
            </a:rPr>
            <a:t>Derivatives</a:t>
          </a:r>
          <a:endParaRPr lang="en-MY" dirty="0">
            <a:latin typeface="Times New Roman" pitchFamily="18" charset="0"/>
            <a:cs typeface="Times New Roman" pitchFamily="18" charset="0"/>
          </a:endParaRPr>
        </a:p>
      </dgm:t>
    </dgm:pt>
    <dgm:pt modelId="{28CADA8C-BBB9-4A7F-B84D-77013AD43F43}" type="parTrans" cxnId="{D8E68592-7625-40E7-A66E-90CFD0F6E9DD}">
      <dgm:prSet/>
      <dgm:spPr/>
      <dgm:t>
        <a:bodyPr/>
        <a:lstStyle/>
        <a:p>
          <a:endParaRPr lang="en-MY">
            <a:latin typeface="Times New Roman" pitchFamily="18" charset="0"/>
            <a:cs typeface="Times New Roman" pitchFamily="18" charset="0"/>
          </a:endParaRPr>
        </a:p>
      </dgm:t>
    </dgm:pt>
    <dgm:pt modelId="{7E34D82D-1E76-4E19-9902-ACE203B31D5F}" type="sibTrans" cxnId="{D8E68592-7625-40E7-A66E-90CFD0F6E9DD}">
      <dgm:prSet/>
      <dgm:spPr/>
      <dgm:t>
        <a:bodyPr/>
        <a:lstStyle/>
        <a:p>
          <a:endParaRPr lang="en-MY">
            <a:latin typeface="Times New Roman" pitchFamily="18" charset="0"/>
            <a:cs typeface="Times New Roman" pitchFamily="18" charset="0"/>
          </a:endParaRPr>
        </a:p>
      </dgm:t>
    </dgm:pt>
    <dgm:pt modelId="{678E0EAB-7A79-4EB3-82A3-D8DD3EC0C1C6}">
      <dgm:prSet phldrT="[Text]" custT="1"/>
      <dgm:spPr/>
      <dgm:t>
        <a:bodyPr/>
        <a:lstStyle/>
        <a:p>
          <a:r>
            <a:rPr lang="en-US" sz="1400" dirty="0" smtClean="0">
              <a:solidFill>
                <a:schemeClr val="tx1"/>
              </a:solidFill>
              <a:latin typeface="Times New Roman" pitchFamily="18" charset="0"/>
              <a:cs typeface="Times New Roman" pitchFamily="18" charset="0"/>
            </a:rPr>
            <a:t>Offshore</a:t>
          </a:r>
          <a:endParaRPr lang="en-MY" sz="1400" dirty="0">
            <a:solidFill>
              <a:schemeClr val="tx1"/>
            </a:solidFill>
            <a:latin typeface="Times New Roman" pitchFamily="18" charset="0"/>
            <a:cs typeface="Times New Roman" pitchFamily="18" charset="0"/>
          </a:endParaRPr>
        </a:p>
      </dgm:t>
    </dgm:pt>
    <dgm:pt modelId="{8E34D7EC-CBA7-4DE9-8117-1E34CDF43118}" type="parTrans" cxnId="{B089B3E1-8C1A-4B59-864D-5BFFA980EC3A}">
      <dgm:prSet/>
      <dgm:spPr/>
      <dgm:t>
        <a:bodyPr/>
        <a:lstStyle/>
        <a:p>
          <a:endParaRPr lang="en-MY">
            <a:latin typeface="Times New Roman" pitchFamily="18" charset="0"/>
            <a:cs typeface="Times New Roman" pitchFamily="18" charset="0"/>
          </a:endParaRPr>
        </a:p>
      </dgm:t>
    </dgm:pt>
    <dgm:pt modelId="{910AC420-84F0-4A53-BC9C-D04732DCCB86}" type="sibTrans" cxnId="{B089B3E1-8C1A-4B59-864D-5BFFA980EC3A}">
      <dgm:prSet/>
      <dgm:spPr/>
      <dgm:t>
        <a:bodyPr/>
        <a:lstStyle/>
        <a:p>
          <a:endParaRPr lang="en-MY">
            <a:latin typeface="Times New Roman" pitchFamily="18" charset="0"/>
            <a:cs typeface="Times New Roman" pitchFamily="18" charset="0"/>
          </a:endParaRPr>
        </a:p>
      </dgm:t>
    </dgm:pt>
    <dgm:pt modelId="{1FB2A59E-DFE7-4AC4-AF78-E08412FA80A7}">
      <dgm:prSet phldrT="[Text]"/>
      <dgm:spPr/>
      <dgm:t>
        <a:bodyPr/>
        <a:lstStyle/>
        <a:p>
          <a:r>
            <a:rPr lang="en-US" dirty="0" smtClean="0">
              <a:latin typeface="Times New Roman" pitchFamily="18" charset="0"/>
              <a:cs typeface="Times New Roman" pitchFamily="18" charset="0"/>
            </a:rPr>
            <a:t>Labuan Offshore</a:t>
          </a:r>
          <a:endParaRPr lang="en-MY" dirty="0">
            <a:latin typeface="Times New Roman" pitchFamily="18" charset="0"/>
            <a:cs typeface="Times New Roman" pitchFamily="18" charset="0"/>
          </a:endParaRPr>
        </a:p>
      </dgm:t>
    </dgm:pt>
    <dgm:pt modelId="{6C887E69-6415-416C-A4FA-ED064C02E8EB}" type="parTrans" cxnId="{24ADAD90-039D-49AD-ACF6-342C337CF165}">
      <dgm:prSet/>
      <dgm:spPr/>
      <dgm:t>
        <a:bodyPr/>
        <a:lstStyle/>
        <a:p>
          <a:endParaRPr lang="en-MY">
            <a:latin typeface="Times New Roman" pitchFamily="18" charset="0"/>
            <a:cs typeface="Times New Roman" pitchFamily="18" charset="0"/>
          </a:endParaRPr>
        </a:p>
      </dgm:t>
    </dgm:pt>
    <dgm:pt modelId="{82AF8497-8624-4A0B-8393-8E9857FDFC5B}" type="sibTrans" cxnId="{24ADAD90-039D-49AD-ACF6-342C337CF165}">
      <dgm:prSet/>
      <dgm:spPr/>
      <dgm:t>
        <a:bodyPr/>
        <a:lstStyle/>
        <a:p>
          <a:endParaRPr lang="en-MY">
            <a:latin typeface="Times New Roman" pitchFamily="18" charset="0"/>
            <a:cs typeface="Times New Roman" pitchFamily="18" charset="0"/>
          </a:endParaRPr>
        </a:p>
      </dgm:t>
    </dgm:pt>
    <dgm:pt modelId="{AFB55130-5BA2-443B-949F-CD28D565868E}">
      <dgm:prSet phldrT="[Text]" custT="1"/>
      <dgm:spPr/>
      <dgm:t>
        <a:bodyPr/>
        <a:lstStyle/>
        <a:p>
          <a:r>
            <a:rPr lang="en-US" sz="1400" dirty="0" smtClean="0">
              <a:solidFill>
                <a:schemeClr val="tx1"/>
              </a:solidFill>
              <a:latin typeface="Times New Roman" pitchFamily="18" charset="0"/>
              <a:cs typeface="Times New Roman" pitchFamily="18" charset="0"/>
            </a:rPr>
            <a:t>Banking System</a:t>
          </a:r>
          <a:endParaRPr lang="en-MY" sz="1400" dirty="0">
            <a:solidFill>
              <a:schemeClr val="tx1"/>
            </a:solidFill>
            <a:latin typeface="Times New Roman" pitchFamily="18" charset="0"/>
            <a:cs typeface="Times New Roman" pitchFamily="18" charset="0"/>
          </a:endParaRPr>
        </a:p>
      </dgm:t>
    </dgm:pt>
    <dgm:pt modelId="{C93BA291-3DD0-4A2D-B374-27A8D718F116}" type="parTrans" cxnId="{43A7AC67-EDB5-4833-A9EC-E9FAE5D85288}">
      <dgm:prSet/>
      <dgm:spPr/>
      <dgm:t>
        <a:bodyPr/>
        <a:lstStyle/>
        <a:p>
          <a:endParaRPr lang="en-MY">
            <a:latin typeface="Times New Roman" pitchFamily="18" charset="0"/>
            <a:cs typeface="Times New Roman" pitchFamily="18" charset="0"/>
          </a:endParaRPr>
        </a:p>
      </dgm:t>
    </dgm:pt>
    <dgm:pt modelId="{074AB14E-D4C2-4B19-97BC-4F04D2661310}" type="sibTrans" cxnId="{43A7AC67-EDB5-4833-A9EC-E9FAE5D85288}">
      <dgm:prSet/>
      <dgm:spPr/>
      <dgm:t>
        <a:bodyPr/>
        <a:lstStyle/>
        <a:p>
          <a:endParaRPr lang="en-MY">
            <a:latin typeface="Times New Roman" pitchFamily="18" charset="0"/>
            <a:cs typeface="Times New Roman" pitchFamily="18" charset="0"/>
          </a:endParaRPr>
        </a:p>
      </dgm:t>
    </dgm:pt>
    <dgm:pt modelId="{60696305-410F-4808-841C-57E8CC8F93E1}">
      <dgm:prSet phldrT="[Text]"/>
      <dgm:spPr/>
      <dgm:t>
        <a:bodyPr/>
        <a:lstStyle/>
        <a:p>
          <a:r>
            <a:rPr lang="en-US" dirty="0" smtClean="0">
              <a:latin typeface="Times New Roman" pitchFamily="18" charset="0"/>
              <a:cs typeface="Times New Roman" pitchFamily="18" charset="0"/>
            </a:rPr>
            <a:t>Bank Negara Malaysia</a:t>
          </a:r>
          <a:endParaRPr lang="en-MY" dirty="0">
            <a:latin typeface="Times New Roman" pitchFamily="18" charset="0"/>
            <a:cs typeface="Times New Roman" pitchFamily="18" charset="0"/>
          </a:endParaRPr>
        </a:p>
      </dgm:t>
    </dgm:pt>
    <dgm:pt modelId="{A28F9D66-B61B-473A-B592-4CFB9F78972A}" type="parTrans" cxnId="{572FD1C0-D8A3-4CCD-9D47-E94F610C7F78}">
      <dgm:prSet/>
      <dgm:spPr/>
      <dgm:t>
        <a:bodyPr/>
        <a:lstStyle/>
        <a:p>
          <a:endParaRPr lang="en-MY">
            <a:latin typeface="Times New Roman" pitchFamily="18" charset="0"/>
            <a:cs typeface="Times New Roman" pitchFamily="18" charset="0"/>
          </a:endParaRPr>
        </a:p>
      </dgm:t>
    </dgm:pt>
    <dgm:pt modelId="{A02E9139-F98C-4D38-B5B8-87A444BF3879}" type="sibTrans" cxnId="{572FD1C0-D8A3-4CCD-9D47-E94F610C7F78}">
      <dgm:prSet/>
      <dgm:spPr/>
      <dgm:t>
        <a:bodyPr/>
        <a:lstStyle/>
        <a:p>
          <a:endParaRPr lang="en-MY">
            <a:latin typeface="Times New Roman" pitchFamily="18" charset="0"/>
            <a:cs typeface="Times New Roman" pitchFamily="18" charset="0"/>
          </a:endParaRPr>
        </a:p>
      </dgm:t>
    </dgm:pt>
    <dgm:pt modelId="{C43968C3-1707-4AA0-B2C6-81B0BD046E4C}">
      <dgm:prSet phldrT="[Text]"/>
      <dgm:spPr/>
      <dgm:t>
        <a:bodyPr/>
        <a:lstStyle/>
        <a:p>
          <a:r>
            <a:rPr lang="en-US" dirty="0" smtClean="0">
              <a:latin typeface="Times New Roman" pitchFamily="18" charset="0"/>
              <a:cs typeface="Times New Roman" pitchFamily="18" charset="0"/>
            </a:rPr>
            <a:t>Banking Institutions</a:t>
          </a:r>
          <a:endParaRPr lang="en-MY" dirty="0">
            <a:latin typeface="Times New Roman" pitchFamily="18" charset="0"/>
            <a:cs typeface="Times New Roman" pitchFamily="18" charset="0"/>
          </a:endParaRPr>
        </a:p>
      </dgm:t>
    </dgm:pt>
    <dgm:pt modelId="{2AA179E5-84BF-4619-9270-1836449E1611}" type="parTrans" cxnId="{4EFCFB58-F8E0-41BF-8526-9A8BFA21A326}">
      <dgm:prSet/>
      <dgm:spPr/>
      <dgm:t>
        <a:bodyPr/>
        <a:lstStyle/>
        <a:p>
          <a:endParaRPr lang="en-MY">
            <a:latin typeface="Times New Roman" pitchFamily="18" charset="0"/>
            <a:cs typeface="Times New Roman" pitchFamily="18" charset="0"/>
          </a:endParaRPr>
        </a:p>
      </dgm:t>
    </dgm:pt>
    <dgm:pt modelId="{9F380F27-27C8-4700-9D11-FA58C6348AE9}" type="sibTrans" cxnId="{4EFCFB58-F8E0-41BF-8526-9A8BFA21A326}">
      <dgm:prSet/>
      <dgm:spPr/>
      <dgm:t>
        <a:bodyPr/>
        <a:lstStyle/>
        <a:p>
          <a:endParaRPr lang="en-MY">
            <a:latin typeface="Times New Roman" pitchFamily="18" charset="0"/>
            <a:cs typeface="Times New Roman" pitchFamily="18" charset="0"/>
          </a:endParaRPr>
        </a:p>
      </dgm:t>
    </dgm:pt>
    <dgm:pt modelId="{D18AF85A-AF76-4269-B366-0977FE215348}">
      <dgm:prSet phldrT="[Text]"/>
      <dgm:spPr/>
      <dgm:t>
        <a:bodyPr/>
        <a:lstStyle/>
        <a:p>
          <a:r>
            <a:rPr lang="en-US" dirty="0" smtClean="0">
              <a:latin typeface="Times New Roman" pitchFamily="18" charset="0"/>
              <a:cs typeface="Times New Roman" pitchFamily="18" charset="0"/>
            </a:rPr>
            <a:t>Saving Institutions</a:t>
          </a:r>
          <a:endParaRPr lang="en-MY" dirty="0">
            <a:latin typeface="Times New Roman" pitchFamily="18" charset="0"/>
            <a:cs typeface="Times New Roman" pitchFamily="18" charset="0"/>
          </a:endParaRPr>
        </a:p>
      </dgm:t>
    </dgm:pt>
    <dgm:pt modelId="{D30DB75B-B083-4FCB-BDA8-E0CAAA5E995A}" type="parTrans" cxnId="{2513E23A-FAEA-4E3D-8C64-D6BED7003CA4}">
      <dgm:prSet/>
      <dgm:spPr/>
      <dgm:t>
        <a:bodyPr/>
        <a:lstStyle/>
        <a:p>
          <a:endParaRPr lang="en-MY">
            <a:latin typeface="Times New Roman" pitchFamily="18" charset="0"/>
            <a:cs typeface="Times New Roman" pitchFamily="18" charset="0"/>
          </a:endParaRPr>
        </a:p>
      </dgm:t>
    </dgm:pt>
    <dgm:pt modelId="{4D162C48-8D5D-4DAB-9F4C-FD20F717F4CF}" type="sibTrans" cxnId="{2513E23A-FAEA-4E3D-8C64-D6BED7003CA4}">
      <dgm:prSet/>
      <dgm:spPr/>
      <dgm:t>
        <a:bodyPr/>
        <a:lstStyle/>
        <a:p>
          <a:endParaRPr lang="en-MY">
            <a:latin typeface="Times New Roman" pitchFamily="18" charset="0"/>
            <a:cs typeface="Times New Roman" pitchFamily="18" charset="0"/>
          </a:endParaRPr>
        </a:p>
      </dgm:t>
    </dgm:pt>
    <dgm:pt modelId="{54203ED8-9E2F-4539-B556-CCD16B98BE22}">
      <dgm:prSet/>
      <dgm:spPr/>
      <dgm:t>
        <a:bodyPr/>
        <a:lstStyle/>
        <a:p>
          <a:r>
            <a:rPr lang="en-US" dirty="0" smtClean="0">
              <a:latin typeface="Times New Roman" pitchFamily="18" charset="0"/>
              <a:cs typeface="Times New Roman" pitchFamily="18" charset="0"/>
            </a:rPr>
            <a:t>Foreign Exchange /Money Changer</a:t>
          </a:r>
          <a:endParaRPr lang="en-MY" dirty="0">
            <a:latin typeface="Times New Roman" pitchFamily="18" charset="0"/>
            <a:cs typeface="Times New Roman" pitchFamily="18" charset="0"/>
          </a:endParaRPr>
        </a:p>
      </dgm:t>
    </dgm:pt>
    <dgm:pt modelId="{E315F2C2-A0AD-4A22-9E40-50AF96CA5DB4}" type="parTrans" cxnId="{E43667E5-343E-422C-91CD-984ECFB12B87}">
      <dgm:prSet/>
      <dgm:spPr/>
      <dgm:t>
        <a:bodyPr/>
        <a:lstStyle/>
        <a:p>
          <a:endParaRPr lang="en-MY"/>
        </a:p>
      </dgm:t>
    </dgm:pt>
    <dgm:pt modelId="{6853BE43-D392-422D-88A7-17B6B6520B8A}" type="sibTrans" cxnId="{E43667E5-343E-422C-91CD-984ECFB12B87}">
      <dgm:prSet/>
      <dgm:spPr/>
      <dgm:t>
        <a:bodyPr/>
        <a:lstStyle/>
        <a:p>
          <a:endParaRPr lang="en-MY"/>
        </a:p>
      </dgm:t>
    </dgm:pt>
    <dgm:pt modelId="{1739F146-695A-4793-B11C-002D6450A9A1}" type="pres">
      <dgm:prSet presAssocID="{25EB7196-59A1-4D0A-B64D-F8236431D7AB}" presName="hierChild1" presStyleCnt="0">
        <dgm:presLayoutVars>
          <dgm:orgChart val="1"/>
          <dgm:chPref val="1"/>
          <dgm:dir/>
          <dgm:animOne val="branch"/>
          <dgm:animLvl val="lvl"/>
          <dgm:resizeHandles/>
        </dgm:presLayoutVars>
      </dgm:prSet>
      <dgm:spPr/>
      <dgm:t>
        <a:bodyPr/>
        <a:lstStyle/>
        <a:p>
          <a:endParaRPr lang="en-MY"/>
        </a:p>
      </dgm:t>
    </dgm:pt>
    <dgm:pt modelId="{1BA328FF-76E5-4E2C-ADD5-8A37D27F4740}" type="pres">
      <dgm:prSet presAssocID="{50E4FE89-DA86-490D-9078-0F5AC461C869}" presName="hierRoot1" presStyleCnt="0">
        <dgm:presLayoutVars>
          <dgm:hierBranch val="init"/>
        </dgm:presLayoutVars>
      </dgm:prSet>
      <dgm:spPr/>
    </dgm:pt>
    <dgm:pt modelId="{F17DD23D-C8F1-4252-8A65-D9E4F96B6B77}" type="pres">
      <dgm:prSet presAssocID="{50E4FE89-DA86-490D-9078-0F5AC461C869}" presName="rootComposite1" presStyleCnt="0"/>
      <dgm:spPr/>
    </dgm:pt>
    <dgm:pt modelId="{3B725217-E18C-4324-97E0-3733E8DDB086}" type="pres">
      <dgm:prSet presAssocID="{50E4FE89-DA86-490D-9078-0F5AC461C869}" presName="rootText1" presStyleLbl="node0" presStyleIdx="0" presStyleCnt="1">
        <dgm:presLayoutVars>
          <dgm:chPref val="3"/>
        </dgm:presLayoutVars>
      </dgm:prSet>
      <dgm:spPr/>
      <dgm:t>
        <a:bodyPr/>
        <a:lstStyle/>
        <a:p>
          <a:endParaRPr lang="en-MY"/>
        </a:p>
      </dgm:t>
    </dgm:pt>
    <dgm:pt modelId="{FA681F11-5029-4765-B67B-F6E24B52D372}" type="pres">
      <dgm:prSet presAssocID="{50E4FE89-DA86-490D-9078-0F5AC461C869}" presName="rootConnector1" presStyleLbl="node1" presStyleIdx="0" presStyleCnt="0"/>
      <dgm:spPr/>
      <dgm:t>
        <a:bodyPr/>
        <a:lstStyle/>
        <a:p>
          <a:endParaRPr lang="en-MY"/>
        </a:p>
      </dgm:t>
    </dgm:pt>
    <dgm:pt modelId="{C0731E67-B024-42B5-8F32-7CCFAF6253DB}" type="pres">
      <dgm:prSet presAssocID="{50E4FE89-DA86-490D-9078-0F5AC461C869}" presName="hierChild2" presStyleCnt="0"/>
      <dgm:spPr/>
    </dgm:pt>
    <dgm:pt modelId="{7B4DAE0C-103E-4721-A29D-DE55AAFF8C15}" type="pres">
      <dgm:prSet presAssocID="{C93BA291-3DD0-4A2D-B374-27A8D718F116}" presName="Name37" presStyleLbl="parChTrans1D2" presStyleIdx="0" presStyleCnt="5"/>
      <dgm:spPr/>
      <dgm:t>
        <a:bodyPr/>
        <a:lstStyle/>
        <a:p>
          <a:endParaRPr lang="en-MY"/>
        </a:p>
      </dgm:t>
    </dgm:pt>
    <dgm:pt modelId="{0FD4FEF5-6351-4246-8C5A-369BED57B387}" type="pres">
      <dgm:prSet presAssocID="{AFB55130-5BA2-443B-949F-CD28D565868E}" presName="hierRoot2" presStyleCnt="0">
        <dgm:presLayoutVars>
          <dgm:hierBranch val="init"/>
        </dgm:presLayoutVars>
      </dgm:prSet>
      <dgm:spPr/>
    </dgm:pt>
    <dgm:pt modelId="{DDB051A7-50C8-48FE-8B04-D04E3ABDEB11}" type="pres">
      <dgm:prSet presAssocID="{AFB55130-5BA2-443B-949F-CD28D565868E}" presName="rootComposite" presStyleCnt="0"/>
      <dgm:spPr/>
    </dgm:pt>
    <dgm:pt modelId="{53588F8B-342E-45C4-86F9-07F03C8D6B21}" type="pres">
      <dgm:prSet presAssocID="{AFB55130-5BA2-443B-949F-CD28D565868E}" presName="rootText" presStyleLbl="node2" presStyleIdx="0" presStyleCnt="5" custScaleX="116555">
        <dgm:presLayoutVars>
          <dgm:chPref val="3"/>
        </dgm:presLayoutVars>
      </dgm:prSet>
      <dgm:spPr/>
      <dgm:t>
        <a:bodyPr/>
        <a:lstStyle/>
        <a:p>
          <a:endParaRPr lang="en-MY"/>
        </a:p>
      </dgm:t>
    </dgm:pt>
    <dgm:pt modelId="{BBFC861B-30E5-4D5C-822B-1F8E9369675D}" type="pres">
      <dgm:prSet presAssocID="{AFB55130-5BA2-443B-949F-CD28D565868E}" presName="rootConnector" presStyleLbl="node2" presStyleIdx="0" presStyleCnt="5"/>
      <dgm:spPr/>
      <dgm:t>
        <a:bodyPr/>
        <a:lstStyle/>
        <a:p>
          <a:endParaRPr lang="en-MY"/>
        </a:p>
      </dgm:t>
    </dgm:pt>
    <dgm:pt modelId="{22030EC8-A88C-4242-843A-0DA86CFB2024}" type="pres">
      <dgm:prSet presAssocID="{AFB55130-5BA2-443B-949F-CD28D565868E}" presName="hierChild4" presStyleCnt="0"/>
      <dgm:spPr/>
    </dgm:pt>
    <dgm:pt modelId="{34252783-16BD-4EE2-9C90-8DD5D568D663}" type="pres">
      <dgm:prSet presAssocID="{A28F9D66-B61B-473A-B592-4CFB9F78972A}" presName="Name37" presStyleLbl="parChTrans1D3" presStyleIdx="0" presStyleCnt="11"/>
      <dgm:spPr/>
      <dgm:t>
        <a:bodyPr/>
        <a:lstStyle/>
        <a:p>
          <a:endParaRPr lang="en-MY"/>
        </a:p>
      </dgm:t>
    </dgm:pt>
    <dgm:pt modelId="{9E95EC86-A013-4827-B7CE-5EF5E0116CC8}" type="pres">
      <dgm:prSet presAssocID="{60696305-410F-4808-841C-57E8CC8F93E1}" presName="hierRoot2" presStyleCnt="0">
        <dgm:presLayoutVars>
          <dgm:hierBranch val="init"/>
        </dgm:presLayoutVars>
      </dgm:prSet>
      <dgm:spPr/>
    </dgm:pt>
    <dgm:pt modelId="{2687CE44-5E2A-401D-B0A5-AE4BAB5138F4}" type="pres">
      <dgm:prSet presAssocID="{60696305-410F-4808-841C-57E8CC8F93E1}" presName="rootComposite" presStyleCnt="0"/>
      <dgm:spPr/>
    </dgm:pt>
    <dgm:pt modelId="{959E7D6D-57AF-4E1D-887A-35CF5241C82D}" type="pres">
      <dgm:prSet presAssocID="{60696305-410F-4808-841C-57E8CC8F93E1}" presName="rootText" presStyleLbl="node3" presStyleIdx="0" presStyleCnt="11">
        <dgm:presLayoutVars>
          <dgm:chPref val="3"/>
        </dgm:presLayoutVars>
      </dgm:prSet>
      <dgm:spPr/>
      <dgm:t>
        <a:bodyPr/>
        <a:lstStyle/>
        <a:p>
          <a:endParaRPr lang="en-MY"/>
        </a:p>
      </dgm:t>
    </dgm:pt>
    <dgm:pt modelId="{50D1BF4C-3819-4A1A-8384-B7E6F0852E24}" type="pres">
      <dgm:prSet presAssocID="{60696305-410F-4808-841C-57E8CC8F93E1}" presName="rootConnector" presStyleLbl="node3" presStyleIdx="0" presStyleCnt="11"/>
      <dgm:spPr/>
      <dgm:t>
        <a:bodyPr/>
        <a:lstStyle/>
        <a:p>
          <a:endParaRPr lang="en-MY"/>
        </a:p>
      </dgm:t>
    </dgm:pt>
    <dgm:pt modelId="{AC3727E4-2685-4437-A433-01A0AA220B23}" type="pres">
      <dgm:prSet presAssocID="{60696305-410F-4808-841C-57E8CC8F93E1}" presName="hierChild4" presStyleCnt="0"/>
      <dgm:spPr/>
    </dgm:pt>
    <dgm:pt modelId="{D2CDEC72-CB9B-4E19-9519-219BE6DCE456}" type="pres">
      <dgm:prSet presAssocID="{60696305-410F-4808-841C-57E8CC8F93E1}" presName="hierChild5" presStyleCnt="0"/>
      <dgm:spPr/>
    </dgm:pt>
    <dgm:pt modelId="{0A02199D-4CB4-4748-9F7A-191BE2A97297}" type="pres">
      <dgm:prSet presAssocID="{2AA179E5-84BF-4619-9270-1836449E1611}" presName="Name37" presStyleLbl="parChTrans1D3" presStyleIdx="1" presStyleCnt="11"/>
      <dgm:spPr/>
      <dgm:t>
        <a:bodyPr/>
        <a:lstStyle/>
        <a:p>
          <a:endParaRPr lang="en-MY"/>
        </a:p>
      </dgm:t>
    </dgm:pt>
    <dgm:pt modelId="{DC2BEDA5-641F-4607-A8D2-3E259CA6FA43}" type="pres">
      <dgm:prSet presAssocID="{C43968C3-1707-4AA0-B2C6-81B0BD046E4C}" presName="hierRoot2" presStyleCnt="0">
        <dgm:presLayoutVars>
          <dgm:hierBranch val="init"/>
        </dgm:presLayoutVars>
      </dgm:prSet>
      <dgm:spPr/>
    </dgm:pt>
    <dgm:pt modelId="{308A9045-F2D7-4015-8004-AD851427F15C}" type="pres">
      <dgm:prSet presAssocID="{C43968C3-1707-4AA0-B2C6-81B0BD046E4C}" presName="rootComposite" presStyleCnt="0"/>
      <dgm:spPr/>
    </dgm:pt>
    <dgm:pt modelId="{761182D5-4CC9-4DF7-BAF6-2A009FC3D536}" type="pres">
      <dgm:prSet presAssocID="{C43968C3-1707-4AA0-B2C6-81B0BD046E4C}" presName="rootText" presStyleLbl="node3" presStyleIdx="1" presStyleCnt="11">
        <dgm:presLayoutVars>
          <dgm:chPref val="3"/>
        </dgm:presLayoutVars>
      </dgm:prSet>
      <dgm:spPr/>
      <dgm:t>
        <a:bodyPr/>
        <a:lstStyle/>
        <a:p>
          <a:endParaRPr lang="en-MY"/>
        </a:p>
      </dgm:t>
    </dgm:pt>
    <dgm:pt modelId="{E4CEAF07-FCDC-47DD-BED4-66A040921791}" type="pres">
      <dgm:prSet presAssocID="{C43968C3-1707-4AA0-B2C6-81B0BD046E4C}" presName="rootConnector" presStyleLbl="node3" presStyleIdx="1" presStyleCnt="11"/>
      <dgm:spPr/>
      <dgm:t>
        <a:bodyPr/>
        <a:lstStyle/>
        <a:p>
          <a:endParaRPr lang="en-MY"/>
        </a:p>
      </dgm:t>
    </dgm:pt>
    <dgm:pt modelId="{B47E3400-683A-48E7-A3C5-60D956463938}" type="pres">
      <dgm:prSet presAssocID="{C43968C3-1707-4AA0-B2C6-81B0BD046E4C}" presName="hierChild4" presStyleCnt="0"/>
      <dgm:spPr/>
    </dgm:pt>
    <dgm:pt modelId="{1E97436E-57DB-4345-8B71-564B634D6721}" type="pres">
      <dgm:prSet presAssocID="{C43968C3-1707-4AA0-B2C6-81B0BD046E4C}" presName="hierChild5" presStyleCnt="0"/>
      <dgm:spPr/>
    </dgm:pt>
    <dgm:pt modelId="{712FBECF-CF85-4F29-B707-94C8A3CF05C6}" type="pres">
      <dgm:prSet presAssocID="{AFB55130-5BA2-443B-949F-CD28D565868E}" presName="hierChild5" presStyleCnt="0"/>
      <dgm:spPr/>
    </dgm:pt>
    <dgm:pt modelId="{F1668E79-0BCC-491B-8CDB-72ECAC4DEF4D}" type="pres">
      <dgm:prSet presAssocID="{6296F494-54B9-448B-A46A-7D1F8203019D}" presName="Name37" presStyleLbl="parChTrans1D2" presStyleIdx="1" presStyleCnt="5"/>
      <dgm:spPr/>
      <dgm:t>
        <a:bodyPr/>
        <a:lstStyle/>
        <a:p>
          <a:endParaRPr lang="en-MY"/>
        </a:p>
      </dgm:t>
    </dgm:pt>
    <dgm:pt modelId="{2A87A87E-CEC5-4873-8C5E-D3E52E2AA3E1}" type="pres">
      <dgm:prSet presAssocID="{1523420C-31B5-445B-B39A-19C4AB89DAB7}" presName="hierRoot2" presStyleCnt="0">
        <dgm:presLayoutVars>
          <dgm:hierBranch val="init"/>
        </dgm:presLayoutVars>
      </dgm:prSet>
      <dgm:spPr/>
    </dgm:pt>
    <dgm:pt modelId="{E9ED21DC-1589-480C-A7F5-8DD95A3FADC6}" type="pres">
      <dgm:prSet presAssocID="{1523420C-31B5-445B-B39A-19C4AB89DAB7}" presName="rootComposite" presStyleCnt="0"/>
      <dgm:spPr/>
    </dgm:pt>
    <dgm:pt modelId="{A32787B4-89D1-43FB-84AB-F5E695572A4E}" type="pres">
      <dgm:prSet presAssocID="{1523420C-31B5-445B-B39A-19C4AB89DAB7}" presName="rootText" presStyleLbl="node2" presStyleIdx="1" presStyleCnt="5" custScaleX="116555">
        <dgm:presLayoutVars>
          <dgm:chPref val="3"/>
        </dgm:presLayoutVars>
      </dgm:prSet>
      <dgm:spPr/>
      <dgm:t>
        <a:bodyPr/>
        <a:lstStyle/>
        <a:p>
          <a:endParaRPr lang="en-MY"/>
        </a:p>
      </dgm:t>
    </dgm:pt>
    <dgm:pt modelId="{D663B62A-10FB-453E-ABCD-9DE068529453}" type="pres">
      <dgm:prSet presAssocID="{1523420C-31B5-445B-B39A-19C4AB89DAB7}" presName="rootConnector" presStyleLbl="node2" presStyleIdx="1" presStyleCnt="5"/>
      <dgm:spPr/>
      <dgm:t>
        <a:bodyPr/>
        <a:lstStyle/>
        <a:p>
          <a:endParaRPr lang="en-MY"/>
        </a:p>
      </dgm:t>
    </dgm:pt>
    <dgm:pt modelId="{E9AAFB2E-1FAB-406E-BCD6-74A678E30513}" type="pres">
      <dgm:prSet presAssocID="{1523420C-31B5-445B-B39A-19C4AB89DAB7}" presName="hierChild4" presStyleCnt="0"/>
      <dgm:spPr/>
    </dgm:pt>
    <dgm:pt modelId="{E643AFAC-263E-46A8-A271-7E5DF95035C0}" type="pres">
      <dgm:prSet presAssocID="{5DD18482-5064-4909-A721-4C688DC78DDE}" presName="Name37" presStyleLbl="parChTrans1D3" presStyleIdx="2" presStyleCnt="11"/>
      <dgm:spPr/>
      <dgm:t>
        <a:bodyPr/>
        <a:lstStyle/>
        <a:p>
          <a:endParaRPr lang="en-MY"/>
        </a:p>
      </dgm:t>
    </dgm:pt>
    <dgm:pt modelId="{E27762F6-9CBC-45C3-B6E4-A6E35D08F947}" type="pres">
      <dgm:prSet presAssocID="{0B284279-3E4E-404B-966B-F725F55E7D6F}" presName="hierRoot2" presStyleCnt="0">
        <dgm:presLayoutVars>
          <dgm:hierBranch val="init"/>
        </dgm:presLayoutVars>
      </dgm:prSet>
      <dgm:spPr/>
    </dgm:pt>
    <dgm:pt modelId="{2B7A6456-D806-4D55-A90B-9810EB269518}" type="pres">
      <dgm:prSet presAssocID="{0B284279-3E4E-404B-966B-F725F55E7D6F}" presName="rootComposite" presStyleCnt="0"/>
      <dgm:spPr/>
    </dgm:pt>
    <dgm:pt modelId="{4D85AB23-D6AA-4426-81FA-B620B51B2B5C}" type="pres">
      <dgm:prSet presAssocID="{0B284279-3E4E-404B-966B-F725F55E7D6F}" presName="rootText" presStyleLbl="node3" presStyleIdx="2" presStyleCnt="11">
        <dgm:presLayoutVars>
          <dgm:chPref val="3"/>
        </dgm:presLayoutVars>
      </dgm:prSet>
      <dgm:spPr/>
      <dgm:t>
        <a:bodyPr/>
        <a:lstStyle/>
        <a:p>
          <a:endParaRPr lang="en-MY"/>
        </a:p>
      </dgm:t>
    </dgm:pt>
    <dgm:pt modelId="{00B93D5C-7980-4D7B-90DC-E9225D8D0E2A}" type="pres">
      <dgm:prSet presAssocID="{0B284279-3E4E-404B-966B-F725F55E7D6F}" presName="rootConnector" presStyleLbl="node3" presStyleIdx="2" presStyleCnt="11"/>
      <dgm:spPr/>
      <dgm:t>
        <a:bodyPr/>
        <a:lstStyle/>
        <a:p>
          <a:endParaRPr lang="en-MY"/>
        </a:p>
      </dgm:t>
    </dgm:pt>
    <dgm:pt modelId="{88C1B3F1-A589-419B-98A2-D36283EEF45B}" type="pres">
      <dgm:prSet presAssocID="{0B284279-3E4E-404B-966B-F725F55E7D6F}" presName="hierChild4" presStyleCnt="0"/>
      <dgm:spPr/>
    </dgm:pt>
    <dgm:pt modelId="{90CF2FA5-B10C-4718-9204-087D3203F825}" type="pres">
      <dgm:prSet presAssocID="{0B284279-3E4E-404B-966B-F725F55E7D6F}" presName="hierChild5" presStyleCnt="0"/>
      <dgm:spPr/>
    </dgm:pt>
    <dgm:pt modelId="{0FD8421C-9692-433F-B71F-D40949699BFB}" type="pres">
      <dgm:prSet presAssocID="{DC3B945F-8B13-4538-B841-6AA31439C122}" presName="Name37" presStyleLbl="parChTrans1D3" presStyleIdx="3" presStyleCnt="11"/>
      <dgm:spPr/>
      <dgm:t>
        <a:bodyPr/>
        <a:lstStyle/>
        <a:p>
          <a:endParaRPr lang="en-MY"/>
        </a:p>
      </dgm:t>
    </dgm:pt>
    <dgm:pt modelId="{5E2AE5AD-43E8-4A90-B651-108F06439D75}" type="pres">
      <dgm:prSet presAssocID="{5C490E81-12E8-470B-9EC3-7B7E2E14EA71}" presName="hierRoot2" presStyleCnt="0">
        <dgm:presLayoutVars>
          <dgm:hierBranch val="init"/>
        </dgm:presLayoutVars>
      </dgm:prSet>
      <dgm:spPr/>
    </dgm:pt>
    <dgm:pt modelId="{4F1E9527-7810-4874-B72E-D838176115FE}" type="pres">
      <dgm:prSet presAssocID="{5C490E81-12E8-470B-9EC3-7B7E2E14EA71}" presName="rootComposite" presStyleCnt="0"/>
      <dgm:spPr/>
    </dgm:pt>
    <dgm:pt modelId="{56A18EC6-7EE3-49ED-BA49-A42A51DD7CA4}" type="pres">
      <dgm:prSet presAssocID="{5C490E81-12E8-470B-9EC3-7B7E2E14EA71}" presName="rootText" presStyleLbl="node3" presStyleIdx="3" presStyleCnt="11">
        <dgm:presLayoutVars>
          <dgm:chPref val="3"/>
        </dgm:presLayoutVars>
      </dgm:prSet>
      <dgm:spPr/>
      <dgm:t>
        <a:bodyPr/>
        <a:lstStyle/>
        <a:p>
          <a:endParaRPr lang="en-MY"/>
        </a:p>
      </dgm:t>
    </dgm:pt>
    <dgm:pt modelId="{680110CA-A925-457B-9CCA-0CB14D38D9BC}" type="pres">
      <dgm:prSet presAssocID="{5C490E81-12E8-470B-9EC3-7B7E2E14EA71}" presName="rootConnector" presStyleLbl="node3" presStyleIdx="3" presStyleCnt="11"/>
      <dgm:spPr/>
      <dgm:t>
        <a:bodyPr/>
        <a:lstStyle/>
        <a:p>
          <a:endParaRPr lang="en-MY"/>
        </a:p>
      </dgm:t>
    </dgm:pt>
    <dgm:pt modelId="{9D29B674-16B4-4881-A853-099EB6A00D7C}" type="pres">
      <dgm:prSet presAssocID="{5C490E81-12E8-470B-9EC3-7B7E2E14EA71}" presName="hierChild4" presStyleCnt="0"/>
      <dgm:spPr/>
    </dgm:pt>
    <dgm:pt modelId="{C79E7055-84D8-434D-B1E1-91B5AFA4F37F}" type="pres">
      <dgm:prSet presAssocID="{5C490E81-12E8-470B-9EC3-7B7E2E14EA71}" presName="hierChild5" presStyleCnt="0"/>
      <dgm:spPr/>
    </dgm:pt>
    <dgm:pt modelId="{C56F93F4-8BA4-4ACF-AB42-E1689FDF0676}" type="pres">
      <dgm:prSet presAssocID="{C8B3F03E-2485-46AA-8ED1-A2018037D1EC}" presName="Name37" presStyleLbl="parChTrans1D3" presStyleIdx="4" presStyleCnt="11"/>
      <dgm:spPr/>
      <dgm:t>
        <a:bodyPr/>
        <a:lstStyle/>
        <a:p>
          <a:endParaRPr lang="en-MY"/>
        </a:p>
      </dgm:t>
    </dgm:pt>
    <dgm:pt modelId="{AB952EB1-C53C-4F44-A544-681FD29F3CFE}" type="pres">
      <dgm:prSet presAssocID="{BA651F79-8F01-4B19-A44A-445645F76023}" presName="hierRoot2" presStyleCnt="0">
        <dgm:presLayoutVars>
          <dgm:hierBranch val="init"/>
        </dgm:presLayoutVars>
      </dgm:prSet>
      <dgm:spPr/>
    </dgm:pt>
    <dgm:pt modelId="{D691CAF8-A9E0-4E0E-AFCF-98821656C99D}" type="pres">
      <dgm:prSet presAssocID="{BA651F79-8F01-4B19-A44A-445645F76023}" presName="rootComposite" presStyleCnt="0"/>
      <dgm:spPr/>
    </dgm:pt>
    <dgm:pt modelId="{BEC40D7A-6437-4817-97F5-A7C260883171}" type="pres">
      <dgm:prSet presAssocID="{BA651F79-8F01-4B19-A44A-445645F76023}" presName="rootText" presStyleLbl="node3" presStyleIdx="4" presStyleCnt="11" custLinFactNeighborX="-1358" custLinFactNeighborY="-18394">
        <dgm:presLayoutVars>
          <dgm:chPref val="3"/>
        </dgm:presLayoutVars>
      </dgm:prSet>
      <dgm:spPr/>
      <dgm:t>
        <a:bodyPr/>
        <a:lstStyle/>
        <a:p>
          <a:endParaRPr lang="en-MY"/>
        </a:p>
      </dgm:t>
    </dgm:pt>
    <dgm:pt modelId="{A4F565F9-F1EB-4992-8DE0-419AC1FBB1B1}" type="pres">
      <dgm:prSet presAssocID="{BA651F79-8F01-4B19-A44A-445645F76023}" presName="rootConnector" presStyleLbl="node3" presStyleIdx="4" presStyleCnt="11"/>
      <dgm:spPr/>
      <dgm:t>
        <a:bodyPr/>
        <a:lstStyle/>
        <a:p>
          <a:endParaRPr lang="en-MY"/>
        </a:p>
      </dgm:t>
    </dgm:pt>
    <dgm:pt modelId="{73F1FA69-2258-4E7D-8966-01A9036B78DF}" type="pres">
      <dgm:prSet presAssocID="{BA651F79-8F01-4B19-A44A-445645F76023}" presName="hierChild4" presStyleCnt="0"/>
      <dgm:spPr/>
    </dgm:pt>
    <dgm:pt modelId="{BB57589B-B69E-41A4-8DE9-A6545FEF8FBA}" type="pres">
      <dgm:prSet presAssocID="{BA651F79-8F01-4B19-A44A-445645F76023}" presName="hierChild5" presStyleCnt="0"/>
      <dgm:spPr/>
    </dgm:pt>
    <dgm:pt modelId="{C3E592CB-729A-4911-BF5C-A5C1EE7B6C80}" type="pres">
      <dgm:prSet presAssocID="{D30DB75B-B083-4FCB-BDA8-E0CAAA5E995A}" presName="Name37" presStyleLbl="parChTrans1D3" presStyleIdx="5" presStyleCnt="11"/>
      <dgm:spPr/>
      <dgm:t>
        <a:bodyPr/>
        <a:lstStyle/>
        <a:p>
          <a:endParaRPr lang="en-MY"/>
        </a:p>
      </dgm:t>
    </dgm:pt>
    <dgm:pt modelId="{A88CBED8-809A-483A-AA53-7B48B3527E59}" type="pres">
      <dgm:prSet presAssocID="{D18AF85A-AF76-4269-B366-0977FE215348}" presName="hierRoot2" presStyleCnt="0">
        <dgm:presLayoutVars>
          <dgm:hierBranch val="init"/>
        </dgm:presLayoutVars>
      </dgm:prSet>
      <dgm:spPr/>
    </dgm:pt>
    <dgm:pt modelId="{D90D7944-305D-44E7-8562-BD7BEA788016}" type="pres">
      <dgm:prSet presAssocID="{D18AF85A-AF76-4269-B366-0977FE215348}" presName="rootComposite" presStyleCnt="0"/>
      <dgm:spPr/>
    </dgm:pt>
    <dgm:pt modelId="{D9BE267D-D303-496F-A9AF-53C26724DFEE}" type="pres">
      <dgm:prSet presAssocID="{D18AF85A-AF76-4269-B366-0977FE215348}" presName="rootText" presStyleLbl="node3" presStyleIdx="5" presStyleCnt="11" custLinFactNeighborX="-1358" custLinFactNeighborY="-36995">
        <dgm:presLayoutVars>
          <dgm:chPref val="3"/>
        </dgm:presLayoutVars>
      </dgm:prSet>
      <dgm:spPr/>
      <dgm:t>
        <a:bodyPr/>
        <a:lstStyle/>
        <a:p>
          <a:endParaRPr lang="en-MY"/>
        </a:p>
      </dgm:t>
    </dgm:pt>
    <dgm:pt modelId="{26063B06-AAAD-4A03-8D2A-39333F1DE6BC}" type="pres">
      <dgm:prSet presAssocID="{D18AF85A-AF76-4269-B366-0977FE215348}" presName="rootConnector" presStyleLbl="node3" presStyleIdx="5" presStyleCnt="11"/>
      <dgm:spPr/>
      <dgm:t>
        <a:bodyPr/>
        <a:lstStyle/>
        <a:p>
          <a:endParaRPr lang="en-MY"/>
        </a:p>
      </dgm:t>
    </dgm:pt>
    <dgm:pt modelId="{8343DDFD-D322-4FCF-BA48-9B1E2D2D840F}" type="pres">
      <dgm:prSet presAssocID="{D18AF85A-AF76-4269-B366-0977FE215348}" presName="hierChild4" presStyleCnt="0"/>
      <dgm:spPr/>
    </dgm:pt>
    <dgm:pt modelId="{23A17543-99E1-427A-9269-B1B2F502BD59}" type="pres">
      <dgm:prSet presAssocID="{D18AF85A-AF76-4269-B366-0977FE215348}" presName="hierChild5" presStyleCnt="0"/>
      <dgm:spPr/>
    </dgm:pt>
    <dgm:pt modelId="{C02DA9C3-3484-478C-80E6-9639FC81E462}" type="pres">
      <dgm:prSet presAssocID="{1523420C-31B5-445B-B39A-19C4AB89DAB7}" presName="hierChild5" presStyleCnt="0"/>
      <dgm:spPr/>
    </dgm:pt>
    <dgm:pt modelId="{9FB9B2B6-D5DE-466D-A45D-BA4E22ADBE71}" type="pres">
      <dgm:prSet presAssocID="{31F7B83B-05A6-4F65-8B77-DB46917DD9B5}" presName="Name37" presStyleLbl="parChTrans1D2" presStyleIdx="2" presStyleCnt="5"/>
      <dgm:spPr/>
      <dgm:t>
        <a:bodyPr/>
        <a:lstStyle/>
        <a:p>
          <a:endParaRPr lang="en-MY"/>
        </a:p>
      </dgm:t>
    </dgm:pt>
    <dgm:pt modelId="{11A2BA3B-B261-4BE0-B090-BE5FD7B9AD3B}" type="pres">
      <dgm:prSet presAssocID="{71D24472-1230-4136-ABFA-438956107A33}" presName="hierRoot2" presStyleCnt="0">
        <dgm:presLayoutVars>
          <dgm:hierBranch val="init"/>
        </dgm:presLayoutVars>
      </dgm:prSet>
      <dgm:spPr/>
    </dgm:pt>
    <dgm:pt modelId="{69F234E8-D2AC-4D45-8E55-20A5C23203EA}" type="pres">
      <dgm:prSet presAssocID="{71D24472-1230-4136-ABFA-438956107A33}" presName="rootComposite" presStyleCnt="0"/>
      <dgm:spPr/>
    </dgm:pt>
    <dgm:pt modelId="{307885D7-CB60-49B7-9012-2FDD4D031056}" type="pres">
      <dgm:prSet presAssocID="{71D24472-1230-4136-ABFA-438956107A33}" presName="rootText" presStyleLbl="node2" presStyleIdx="2" presStyleCnt="5" custScaleX="116555">
        <dgm:presLayoutVars>
          <dgm:chPref val="3"/>
        </dgm:presLayoutVars>
      </dgm:prSet>
      <dgm:spPr/>
      <dgm:t>
        <a:bodyPr/>
        <a:lstStyle/>
        <a:p>
          <a:endParaRPr lang="en-MY"/>
        </a:p>
      </dgm:t>
    </dgm:pt>
    <dgm:pt modelId="{101EDD59-3E0B-4A90-AE28-A9D465BF52D8}" type="pres">
      <dgm:prSet presAssocID="{71D24472-1230-4136-ABFA-438956107A33}" presName="rootConnector" presStyleLbl="node2" presStyleIdx="2" presStyleCnt="5"/>
      <dgm:spPr/>
      <dgm:t>
        <a:bodyPr/>
        <a:lstStyle/>
        <a:p>
          <a:endParaRPr lang="en-MY"/>
        </a:p>
      </dgm:t>
    </dgm:pt>
    <dgm:pt modelId="{97A063BD-631E-4817-8F57-6BA46446256A}" type="pres">
      <dgm:prSet presAssocID="{71D24472-1230-4136-ABFA-438956107A33}" presName="hierChild4" presStyleCnt="0"/>
      <dgm:spPr/>
    </dgm:pt>
    <dgm:pt modelId="{07B05A11-42B0-4DED-A714-52ABC716707B}" type="pres">
      <dgm:prSet presAssocID="{E315F2C2-A0AD-4A22-9E40-50AF96CA5DB4}" presName="Name37" presStyleLbl="parChTrans1D3" presStyleIdx="6" presStyleCnt="11"/>
      <dgm:spPr/>
      <dgm:t>
        <a:bodyPr/>
        <a:lstStyle/>
        <a:p>
          <a:endParaRPr lang="en-MY"/>
        </a:p>
      </dgm:t>
    </dgm:pt>
    <dgm:pt modelId="{DC962CEF-941A-4475-B88C-5DF93F09EA54}" type="pres">
      <dgm:prSet presAssocID="{54203ED8-9E2F-4539-B556-CCD16B98BE22}" presName="hierRoot2" presStyleCnt="0">
        <dgm:presLayoutVars>
          <dgm:hierBranch val="init"/>
        </dgm:presLayoutVars>
      </dgm:prSet>
      <dgm:spPr/>
    </dgm:pt>
    <dgm:pt modelId="{4AA7F916-812F-4DED-BF92-AD65375EBA03}" type="pres">
      <dgm:prSet presAssocID="{54203ED8-9E2F-4539-B556-CCD16B98BE22}" presName="rootComposite" presStyleCnt="0"/>
      <dgm:spPr/>
    </dgm:pt>
    <dgm:pt modelId="{01E9A586-FE81-4C79-8017-6214E71A3F93}" type="pres">
      <dgm:prSet presAssocID="{54203ED8-9E2F-4539-B556-CCD16B98BE22}" presName="rootText" presStyleLbl="node3" presStyleIdx="6" presStyleCnt="11">
        <dgm:presLayoutVars>
          <dgm:chPref val="3"/>
        </dgm:presLayoutVars>
      </dgm:prSet>
      <dgm:spPr/>
      <dgm:t>
        <a:bodyPr/>
        <a:lstStyle/>
        <a:p>
          <a:endParaRPr lang="en-MY"/>
        </a:p>
      </dgm:t>
    </dgm:pt>
    <dgm:pt modelId="{15981221-F77C-4F58-A378-0E7255CB3C7F}" type="pres">
      <dgm:prSet presAssocID="{54203ED8-9E2F-4539-B556-CCD16B98BE22}" presName="rootConnector" presStyleLbl="node3" presStyleIdx="6" presStyleCnt="11"/>
      <dgm:spPr/>
      <dgm:t>
        <a:bodyPr/>
        <a:lstStyle/>
        <a:p>
          <a:endParaRPr lang="en-MY"/>
        </a:p>
      </dgm:t>
    </dgm:pt>
    <dgm:pt modelId="{3D5353D0-5FC1-42EE-AFF0-3DF8EDEE7E9B}" type="pres">
      <dgm:prSet presAssocID="{54203ED8-9E2F-4539-B556-CCD16B98BE22}" presName="hierChild4" presStyleCnt="0"/>
      <dgm:spPr/>
    </dgm:pt>
    <dgm:pt modelId="{6A4D92D7-D695-48C0-8761-A51C6383E17A}" type="pres">
      <dgm:prSet presAssocID="{54203ED8-9E2F-4539-B556-CCD16B98BE22}" presName="hierChild5" presStyleCnt="0"/>
      <dgm:spPr/>
    </dgm:pt>
    <dgm:pt modelId="{79345B37-345B-44D6-8D99-B5B51C2D4B54}" type="pres">
      <dgm:prSet presAssocID="{71D24472-1230-4136-ABFA-438956107A33}" presName="hierChild5" presStyleCnt="0"/>
      <dgm:spPr/>
    </dgm:pt>
    <dgm:pt modelId="{BADFC2C7-20E7-485D-B009-A1D29369554D}" type="pres">
      <dgm:prSet presAssocID="{C6EA9A87-6BCC-4CAC-A80C-B7FF6D26E038}" presName="Name37" presStyleLbl="parChTrans1D2" presStyleIdx="3" presStyleCnt="5"/>
      <dgm:spPr/>
      <dgm:t>
        <a:bodyPr/>
        <a:lstStyle/>
        <a:p>
          <a:endParaRPr lang="en-MY"/>
        </a:p>
      </dgm:t>
    </dgm:pt>
    <dgm:pt modelId="{AC0CDD32-798F-49F0-BB41-E02E2C03D5E1}" type="pres">
      <dgm:prSet presAssocID="{1B9FD6A1-64D6-4C10-94CA-DB809772BFB0}" presName="hierRoot2" presStyleCnt="0">
        <dgm:presLayoutVars>
          <dgm:hierBranch val="init"/>
        </dgm:presLayoutVars>
      </dgm:prSet>
      <dgm:spPr/>
    </dgm:pt>
    <dgm:pt modelId="{D3D17CDC-6C0B-408F-AF69-DB7516CD3D71}" type="pres">
      <dgm:prSet presAssocID="{1B9FD6A1-64D6-4C10-94CA-DB809772BFB0}" presName="rootComposite" presStyleCnt="0"/>
      <dgm:spPr/>
    </dgm:pt>
    <dgm:pt modelId="{C215D244-301D-439C-8AC1-52BEA7BF2B36}" type="pres">
      <dgm:prSet presAssocID="{1B9FD6A1-64D6-4C10-94CA-DB809772BFB0}" presName="rootText" presStyleLbl="node2" presStyleIdx="3" presStyleCnt="5" custScaleX="116555">
        <dgm:presLayoutVars>
          <dgm:chPref val="3"/>
        </dgm:presLayoutVars>
      </dgm:prSet>
      <dgm:spPr/>
      <dgm:t>
        <a:bodyPr/>
        <a:lstStyle/>
        <a:p>
          <a:endParaRPr lang="en-MY"/>
        </a:p>
      </dgm:t>
    </dgm:pt>
    <dgm:pt modelId="{2D7B0103-151B-41C7-AC0C-B42462F56C5F}" type="pres">
      <dgm:prSet presAssocID="{1B9FD6A1-64D6-4C10-94CA-DB809772BFB0}" presName="rootConnector" presStyleLbl="node2" presStyleIdx="3" presStyleCnt="5"/>
      <dgm:spPr/>
      <dgm:t>
        <a:bodyPr/>
        <a:lstStyle/>
        <a:p>
          <a:endParaRPr lang="en-MY"/>
        </a:p>
      </dgm:t>
    </dgm:pt>
    <dgm:pt modelId="{C944978F-2DD1-4AC2-868A-11B4A93A7C7E}" type="pres">
      <dgm:prSet presAssocID="{1B9FD6A1-64D6-4C10-94CA-DB809772BFB0}" presName="hierChild4" presStyleCnt="0"/>
      <dgm:spPr/>
    </dgm:pt>
    <dgm:pt modelId="{4B2EA15B-DE55-4147-BF3B-170AA36246A7}" type="pres">
      <dgm:prSet presAssocID="{F39B5F4A-3D08-4C3E-9988-1995E109A88C}" presName="Name37" presStyleLbl="parChTrans1D3" presStyleIdx="7" presStyleCnt="11"/>
      <dgm:spPr/>
      <dgm:t>
        <a:bodyPr/>
        <a:lstStyle/>
        <a:p>
          <a:endParaRPr lang="en-MY"/>
        </a:p>
      </dgm:t>
    </dgm:pt>
    <dgm:pt modelId="{6CDE7A12-916D-4596-BED7-E1594B1EDECE}" type="pres">
      <dgm:prSet presAssocID="{383682EC-6D14-480E-A8DE-97C6C26D6820}" presName="hierRoot2" presStyleCnt="0">
        <dgm:presLayoutVars>
          <dgm:hierBranch val="init"/>
        </dgm:presLayoutVars>
      </dgm:prSet>
      <dgm:spPr/>
    </dgm:pt>
    <dgm:pt modelId="{6FAC917D-A63E-4C11-9EC4-E92F98C52B06}" type="pres">
      <dgm:prSet presAssocID="{383682EC-6D14-480E-A8DE-97C6C26D6820}" presName="rootComposite" presStyleCnt="0"/>
      <dgm:spPr/>
    </dgm:pt>
    <dgm:pt modelId="{90DF15D6-B841-46BF-94FE-8F98B34F6DCE}" type="pres">
      <dgm:prSet presAssocID="{383682EC-6D14-480E-A8DE-97C6C26D6820}" presName="rootText" presStyleLbl="node3" presStyleIdx="7" presStyleCnt="11">
        <dgm:presLayoutVars>
          <dgm:chPref val="3"/>
        </dgm:presLayoutVars>
      </dgm:prSet>
      <dgm:spPr/>
      <dgm:t>
        <a:bodyPr/>
        <a:lstStyle/>
        <a:p>
          <a:endParaRPr lang="en-MY"/>
        </a:p>
      </dgm:t>
    </dgm:pt>
    <dgm:pt modelId="{62DAF303-99B9-46E0-A6C9-9AADC2E6E57F}" type="pres">
      <dgm:prSet presAssocID="{383682EC-6D14-480E-A8DE-97C6C26D6820}" presName="rootConnector" presStyleLbl="node3" presStyleIdx="7" presStyleCnt="11"/>
      <dgm:spPr/>
      <dgm:t>
        <a:bodyPr/>
        <a:lstStyle/>
        <a:p>
          <a:endParaRPr lang="en-MY"/>
        </a:p>
      </dgm:t>
    </dgm:pt>
    <dgm:pt modelId="{876F78A0-0A62-4AA6-8755-2CBA81046D08}" type="pres">
      <dgm:prSet presAssocID="{383682EC-6D14-480E-A8DE-97C6C26D6820}" presName="hierChild4" presStyleCnt="0"/>
      <dgm:spPr/>
    </dgm:pt>
    <dgm:pt modelId="{2ADA38EF-956E-4C4B-9106-42F6242B7B00}" type="pres">
      <dgm:prSet presAssocID="{383682EC-6D14-480E-A8DE-97C6C26D6820}" presName="hierChild5" presStyleCnt="0"/>
      <dgm:spPr/>
    </dgm:pt>
    <dgm:pt modelId="{4C83F565-8704-4B9C-81F3-E72397740C8D}" type="pres">
      <dgm:prSet presAssocID="{DBE7D875-E365-4F70-AAAB-A17397D3214B}" presName="Name37" presStyleLbl="parChTrans1D3" presStyleIdx="8" presStyleCnt="11"/>
      <dgm:spPr/>
      <dgm:t>
        <a:bodyPr/>
        <a:lstStyle/>
        <a:p>
          <a:endParaRPr lang="en-MY"/>
        </a:p>
      </dgm:t>
    </dgm:pt>
    <dgm:pt modelId="{F87B4293-DC43-456D-A0BF-42E8300D8177}" type="pres">
      <dgm:prSet presAssocID="{09F363D2-0686-4BDB-BC5F-A89474BD2FF1}" presName="hierRoot2" presStyleCnt="0">
        <dgm:presLayoutVars>
          <dgm:hierBranch val="init"/>
        </dgm:presLayoutVars>
      </dgm:prSet>
      <dgm:spPr/>
    </dgm:pt>
    <dgm:pt modelId="{C86743B0-4EA1-4A50-BCF6-0C974172E517}" type="pres">
      <dgm:prSet presAssocID="{09F363D2-0686-4BDB-BC5F-A89474BD2FF1}" presName="rootComposite" presStyleCnt="0"/>
      <dgm:spPr/>
    </dgm:pt>
    <dgm:pt modelId="{F6554107-778B-4FEB-A5B5-1B7BDB5F3A8A}" type="pres">
      <dgm:prSet presAssocID="{09F363D2-0686-4BDB-BC5F-A89474BD2FF1}" presName="rootText" presStyleLbl="node3" presStyleIdx="8" presStyleCnt="11">
        <dgm:presLayoutVars>
          <dgm:chPref val="3"/>
        </dgm:presLayoutVars>
      </dgm:prSet>
      <dgm:spPr/>
      <dgm:t>
        <a:bodyPr/>
        <a:lstStyle/>
        <a:p>
          <a:endParaRPr lang="en-MY"/>
        </a:p>
      </dgm:t>
    </dgm:pt>
    <dgm:pt modelId="{CD6DA050-5B6B-4C51-8853-AF5D3B9EAFCC}" type="pres">
      <dgm:prSet presAssocID="{09F363D2-0686-4BDB-BC5F-A89474BD2FF1}" presName="rootConnector" presStyleLbl="node3" presStyleIdx="8" presStyleCnt="11"/>
      <dgm:spPr/>
      <dgm:t>
        <a:bodyPr/>
        <a:lstStyle/>
        <a:p>
          <a:endParaRPr lang="en-MY"/>
        </a:p>
      </dgm:t>
    </dgm:pt>
    <dgm:pt modelId="{4D2582D9-0FBE-40DE-92A1-C6EAE89ED423}" type="pres">
      <dgm:prSet presAssocID="{09F363D2-0686-4BDB-BC5F-A89474BD2FF1}" presName="hierChild4" presStyleCnt="0"/>
      <dgm:spPr/>
    </dgm:pt>
    <dgm:pt modelId="{FF840FC4-7E3D-479F-A85B-7D45C5C3CFFD}" type="pres">
      <dgm:prSet presAssocID="{09F363D2-0686-4BDB-BC5F-A89474BD2FF1}" presName="hierChild5" presStyleCnt="0"/>
      <dgm:spPr/>
    </dgm:pt>
    <dgm:pt modelId="{BE5EBF82-72A5-4572-B7E0-558B548015CC}" type="pres">
      <dgm:prSet presAssocID="{28CADA8C-BBB9-4A7F-B84D-77013AD43F43}" presName="Name37" presStyleLbl="parChTrans1D3" presStyleIdx="9" presStyleCnt="11"/>
      <dgm:spPr/>
      <dgm:t>
        <a:bodyPr/>
        <a:lstStyle/>
        <a:p>
          <a:endParaRPr lang="en-MY"/>
        </a:p>
      </dgm:t>
    </dgm:pt>
    <dgm:pt modelId="{B75EA4FC-6D78-4764-9708-D5AE29AA0EC0}" type="pres">
      <dgm:prSet presAssocID="{C1070608-DCB8-4043-A6D2-353F049D96CD}" presName="hierRoot2" presStyleCnt="0">
        <dgm:presLayoutVars>
          <dgm:hierBranch val="init"/>
        </dgm:presLayoutVars>
      </dgm:prSet>
      <dgm:spPr/>
    </dgm:pt>
    <dgm:pt modelId="{F3732F89-18C4-474A-A5E6-E72BBF0FD2F0}" type="pres">
      <dgm:prSet presAssocID="{C1070608-DCB8-4043-A6D2-353F049D96CD}" presName="rootComposite" presStyleCnt="0"/>
      <dgm:spPr/>
    </dgm:pt>
    <dgm:pt modelId="{BF9F72CD-D1D5-42ED-A9D9-C6B3B7E5C313}" type="pres">
      <dgm:prSet presAssocID="{C1070608-DCB8-4043-A6D2-353F049D96CD}" presName="rootText" presStyleLbl="node3" presStyleIdx="9" presStyleCnt="11">
        <dgm:presLayoutVars>
          <dgm:chPref val="3"/>
        </dgm:presLayoutVars>
      </dgm:prSet>
      <dgm:spPr/>
      <dgm:t>
        <a:bodyPr/>
        <a:lstStyle/>
        <a:p>
          <a:endParaRPr lang="en-MY"/>
        </a:p>
      </dgm:t>
    </dgm:pt>
    <dgm:pt modelId="{0CF0BE02-8C60-45CC-A76B-C37687B6EE69}" type="pres">
      <dgm:prSet presAssocID="{C1070608-DCB8-4043-A6D2-353F049D96CD}" presName="rootConnector" presStyleLbl="node3" presStyleIdx="9" presStyleCnt="11"/>
      <dgm:spPr/>
      <dgm:t>
        <a:bodyPr/>
        <a:lstStyle/>
        <a:p>
          <a:endParaRPr lang="en-MY"/>
        </a:p>
      </dgm:t>
    </dgm:pt>
    <dgm:pt modelId="{93B3A538-D009-4A44-9D73-74B68642F821}" type="pres">
      <dgm:prSet presAssocID="{C1070608-DCB8-4043-A6D2-353F049D96CD}" presName="hierChild4" presStyleCnt="0"/>
      <dgm:spPr/>
    </dgm:pt>
    <dgm:pt modelId="{CD4525C8-079B-4977-831E-77CB710207E6}" type="pres">
      <dgm:prSet presAssocID="{C1070608-DCB8-4043-A6D2-353F049D96CD}" presName="hierChild5" presStyleCnt="0"/>
      <dgm:spPr/>
    </dgm:pt>
    <dgm:pt modelId="{0AF7B2EB-E606-49E0-8617-1412813EA29C}" type="pres">
      <dgm:prSet presAssocID="{1B9FD6A1-64D6-4C10-94CA-DB809772BFB0}" presName="hierChild5" presStyleCnt="0"/>
      <dgm:spPr/>
    </dgm:pt>
    <dgm:pt modelId="{2AC50B6A-2FB4-4BA8-A64E-9BB87CC601E4}" type="pres">
      <dgm:prSet presAssocID="{8E34D7EC-CBA7-4DE9-8117-1E34CDF43118}" presName="Name37" presStyleLbl="parChTrans1D2" presStyleIdx="4" presStyleCnt="5"/>
      <dgm:spPr/>
      <dgm:t>
        <a:bodyPr/>
        <a:lstStyle/>
        <a:p>
          <a:endParaRPr lang="en-MY"/>
        </a:p>
      </dgm:t>
    </dgm:pt>
    <dgm:pt modelId="{E59722F2-05D9-4CCB-BAA1-375744AE5E59}" type="pres">
      <dgm:prSet presAssocID="{678E0EAB-7A79-4EB3-82A3-D8DD3EC0C1C6}" presName="hierRoot2" presStyleCnt="0">
        <dgm:presLayoutVars>
          <dgm:hierBranch val="init"/>
        </dgm:presLayoutVars>
      </dgm:prSet>
      <dgm:spPr/>
    </dgm:pt>
    <dgm:pt modelId="{B014CC32-9B7B-4BCA-BE1F-8301AF51F715}" type="pres">
      <dgm:prSet presAssocID="{678E0EAB-7A79-4EB3-82A3-D8DD3EC0C1C6}" presName="rootComposite" presStyleCnt="0"/>
      <dgm:spPr/>
    </dgm:pt>
    <dgm:pt modelId="{C14856EF-1BCC-4964-AFC8-0A6EE24B73FF}" type="pres">
      <dgm:prSet presAssocID="{678E0EAB-7A79-4EB3-82A3-D8DD3EC0C1C6}" presName="rootText" presStyleLbl="node2" presStyleIdx="4" presStyleCnt="5" custScaleX="116555">
        <dgm:presLayoutVars>
          <dgm:chPref val="3"/>
        </dgm:presLayoutVars>
      </dgm:prSet>
      <dgm:spPr/>
      <dgm:t>
        <a:bodyPr/>
        <a:lstStyle/>
        <a:p>
          <a:endParaRPr lang="en-MY"/>
        </a:p>
      </dgm:t>
    </dgm:pt>
    <dgm:pt modelId="{50347F59-F0A3-4ED6-9956-C6EEAE6DFB7D}" type="pres">
      <dgm:prSet presAssocID="{678E0EAB-7A79-4EB3-82A3-D8DD3EC0C1C6}" presName="rootConnector" presStyleLbl="node2" presStyleIdx="4" presStyleCnt="5"/>
      <dgm:spPr/>
      <dgm:t>
        <a:bodyPr/>
        <a:lstStyle/>
        <a:p>
          <a:endParaRPr lang="en-MY"/>
        </a:p>
      </dgm:t>
    </dgm:pt>
    <dgm:pt modelId="{020AC36C-25CA-4850-B43A-F3347160C4A5}" type="pres">
      <dgm:prSet presAssocID="{678E0EAB-7A79-4EB3-82A3-D8DD3EC0C1C6}" presName="hierChild4" presStyleCnt="0"/>
      <dgm:spPr/>
    </dgm:pt>
    <dgm:pt modelId="{A116EC27-66F0-4CB3-B5CD-391073832A5B}" type="pres">
      <dgm:prSet presAssocID="{6C887E69-6415-416C-A4FA-ED064C02E8EB}" presName="Name37" presStyleLbl="parChTrans1D3" presStyleIdx="10" presStyleCnt="11"/>
      <dgm:spPr/>
      <dgm:t>
        <a:bodyPr/>
        <a:lstStyle/>
        <a:p>
          <a:endParaRPr lang="en-MY"/>
        </a:p>
      </dgm:t>
    </dgm:pt>
    <dgm:pt modelId="{CDDF8078-1BBF-4CB0-AFA0-A4AE8A24EE00}" type="pres">
      <dgm:prSet presAssocID="{1FB2A59E-DFE7-4AC4-AF78-E08412FA80A7}" presName="hierRoot2" presStyleCnt="0">
        <dgm:presLayoutVars>
          <dgm:hierBranch val="init"/>
        </dgm:presLayoutVars>
      </dgm:prSet>
      <dgm:spPr/>
    </dgm:pt>
    <dgm:pt modelId="{87E04B8A-FF06-4679-B4FA-939BEA51D9B8}" type="pres">
      <dgm:prSet presAssocID="{1FB2A59E-DFE7-4AC4-AF78-E08412FA80A7}" presName="rootComposite" presStyleCnt="0"/>
      <dgm:spPr/>
    </dgm:pt>
    <dgm:pt modelId="{C4BBFB20-94D6-4C34-9B6A-2F2B37F3D719}" type="pres">
      <dgm:prSet presAssocID="{1FB2A59E-DFE7-4AC4-AF78-E08412FA80A7}" presName="rootText" presStyleLbl="node3" presStyleIdx="10" presStyleCnt="11">
        <dgm:presLayoutVars>
          <dgm:chPref val="3"/>
        </dgm:presLayoutVars>
      </dgm:prSet>
      <dgm:spPr/>
      <dgm:t>
        <a:bodyPr/>
        <a:lstStyle/>
        <a:p>
          <a:endParaRPr lang="en-MY"/>
        </a:p>
      </dgm:t>
    </dgm:pt>
    <dgm:pt modelId="{CF121716-9228-4E87-8D8C-C9FD5E309E84}" type="pres">
      <dgm:prSet presAssocID="{1FB2A59E-DFE7-4AC4-AF78-E08412FA80A7}" presName="rootConnector" presStyleLbl="node3" presStyleIdx="10" presStyleCnt="11"/>
      <dgm:spPr/>
      <dgm:t>
        <a:bodyPr/>
        <a:lstStyle/>
        <a:p>
          <a:endParaRPr lang="en-MY"/>
        </a:p>
      </dgm:t>
    </dgm:pt>
    <dgm:pt modelId="{D2C906B8-4A33-42DA-8D25-C5589E14F6BD}" type="pres">
      <dgm:prSet presAssocID="{1FB2A59E-DFE7-4AC4-AF78-E08412FA80A7}" presName="hierChild4" presStyleCnt="0"/>
      <dgm:spPr/>
    </dgm:pt>
    <dgm:pt modelId="{85302D2C-1324-4AD3-A387-9154687627A0}" type="pres">
      <dgm:prSet presAssocID="{1FB2A59E-DFE7-4AC4-AF78-E08412FA80A7}" presName="hierChild5" presStyleCnt="0"/>
      <dgm:spPr/>
    </dgm:pt>
    <dgm:pt modelId="{8244AEC7-E15C-4193-8518-6BFA7A37EFD0}" type="pres">
      <dgm:prSet presAssocID="{678E0EAB-7A79-4EB3-82A3-D8DD3EC0C1C6}" presName="hierChild5" presStyleCnt="0"/>
      <dgm:spPr/>
    </dgm:pt>
    <dgm:pt modelId="{E63101DF-192B-4389-9A9E-1705A1A9C6B1}" type="pres">
      <dgm:prSet presAssocID="{50E4FE89-DA86-490D-9078-0F5AC461C869}" presName="hierChild3" presStyleCnt="0"/>
      <dgm:spPr/>
    </dgm:pt>
  </dgm:ptLst>
  <dgm:cxnLst>
    <dgm:cxn modelId="{0CA9EA96-A0C3-4A55-94BD-F363D3BF6FAA}" type="presOf" srcId="{DC3B945F-8B13-4538-B841-6AA31439C122}" destId="{0FD8421C-9692-433F-B71F-D40949699BFB}" srcOrd="0" destOrd="0" presId="urn:microsoft.com/office/officeart/2005/8/layout/orgChart1"/>
    <dgm:cxn modelId="{774602D8-AD88-41D9-8E85-21249FA4B735}" type="presOf" srcId="{8E34D7EC-CBA7-4DE9-8117-1E34CDF43118}" destId="{2AC50B6A-2FB4-4BA8-A64E-9BB87CC601E4}" srcOrd="0" destOrd="0" presId="urn:microsoft.com/office/officeart/2005/8/layout/orgChart1"/>
    <dgm:cxn modelId="{EE627FB9-FA5C-4704-9D95-1A2821737F44}" type="presOf" srcId="{678E0EAB-7A79-4EB3-82A3-D8DD3EC0C1C6}" destId="{50347F59-F0A3-4ED6-9956-C6EEAE6DFB7D}" srcOrd="1" destOrd="0" presId="urn:microsoft.com/office/officeart/2005/8/layout/orgChart1"/>
    <dgm:cxn modelId="{2E008C0E-502C-4529-9666-07D013CD1AB6}" type="presOf" srcId="{D18AF85A-AF76-4269-B366-0977FE215348}" destId="{D9BE267D-D303-496F-A9AF-53C26724DFEE}" srcOrd="0" destOrd="0" presId="urn:microsoft.com/office/officeart/2005/8/layout/orgChart1"/>
    <dgm:cxn modelId="{20570938-8497-4259-9DB1-EB828B33AA1B}" type="presOf" srcId="{E315F2C2-A0AD-4A22-9E40-50AF96CA5DB4}" destId="{07B05A11-42B0-4DED-A714-52ABC716707B}" srcOrd="0" destOrd="0" presId="urn:microsoft.com/office/officeart/2005/8/layout/orgChart1"/>
    <dgm:cxn modelId="{1AC256FC-C045-4BB6-98C5-8C1CE39C5667}" type="presOf" srcId="{6296F494-54B9-448B-A46A-7D1F8203019D}" destId="{F1668E79-0BCC-491B-8CDB-72ECAC4DEF4D}" srcOrd="0" destOrd="0" presId="urn:microsoft.com/office/officeart/2005/8/layout/orgChart1"/>
    <dgm:cxn modelId="{45BF3154-2DD8-4252-83FF-25AAA45DC8D0}" type="presOf" srcId="{60696305-410F-4808-841C-57E8CC8F93E1}" destId="{50D1BF4C-3819-4A1A-8384-B7E6F0852E24}" srcOrd="1" destOrd="0" presId="urn:microsoft.com/office/officeart/2005/8/layout/orgChart1"/>
    <dgm:cxn modelId="{2513E23A-FAEA-4E3D-8C64-D6BED7003CA4}" srcId="{1523420C-31B5-445B-B39A-19C4AB89DAB7}" destId="{D18AF85A-AF76-4269-B366-0977FE215348}" srcOrd="3" destOrd="0" parTransId="{D30DB75B-B083-4FCB-BDA8-E0CAAA5E995A}" sibTransId="{4D162C48-8D5D-4DAB-9F4C-FD20F717F4CF}"/>
    <dgm:cxn modelId="{8DD7C8EA-B586-4E5B-AD0B-69D7D187CD8E}" type="presOf" srcId="{0B284279-3E4E-404B-966B-F725F55E7D6F}" destId="{4D85AB23-D6AA-4426-81FA-B620B51B2B5C}" srcOrd="0" destOrd="0" presId="urn:microsoft.com/office/officeart/2005/8/layout/orgChart1"/>
    <dgm:cxn modelId="{E43667E5-343E-422C-91CD-984ECFB12B87}" srcId="{71D24472-1230-4136-ABFA-438956107A33}" destId="{54203ED8-9E2F-4539-B556-CCD16B98BE22}" srcOrd="0" destOrd="0" parTransId="{E315F2C2-A0AD-4A22-9E40-50AF96CA5DB4}" sibTransId="{6853BE43-D392-422D-88A7-17B6B6520B8A}"/>
    <dgm:cxn modelId="{7ECBF3FD-BC35-4283-9F80-C210E629C0AE}" srcId="{50E4FE89-DA86-490D-9078-0F5AC461C869}" destId="{1B9FD6A1-64D6-4C10-94CA-DB809772BFB0}" srcOrd="3" destOrd="0" parTransId="{C6EA9A87-6BCC-4CAC-A80C-B7FF6D26E038}" sibTransId="{97AF5CF4-CEC1-45D8-B74E-7043EBAAC450}"/>
    <dgm:cxn modelId="{B3714410-179E-430C-BEEC-B49F1FDAB75F}" type="presOf" srcId="{71D24472-1230-4136-ABFA-438956107A33}" destId="{101EDD59-3E0B-4A90-AE28-A9D465BF52D8}" srcOrd="1" destOrd="0" presId="urn:microsoft.com/office/officeart/2005/8/layout/orgChart1"/>
    <dgm:cxn modelId="{3BC4D87F-477B-4650-AA6A-FB3BA3196973}" type="presOf" srcId="{A28F9D66-B61B-473A-B592-4CFB9F78972A}" destId="{34252783-16BD-4EE2-9C90-8DD5D568D663}" srcOrd="0" destOrd="0" presId="urn:microsoft.com/office/officeart/2005/8/layout/orgChart1"/>
    <dgm:cxn modelId="{74E92B9B-061F-4C21-937F-BA60A8EAB095}" srcId="{1B9FD6A1-64D6-4C10-94CA-DB809772BFB0}" destId="{383682EC-6D14-480E-A8DE-97C6C26D6820}" srcOrd="0" destOrd="0" parTransId="{F39B5F4A-3D08-4C3E-9988-1995E109A88C}" sibTransId="{88DF1A51-052E-4826-87F4-46F8593914F0}"/>
    <dgm:cxn modelId="{69740B04-242A-4C53-A06D-45AE1530FA0F}" type="presOf" srcId="{1FB2A59E-DFE7-4AC4-AF78-E08412FA80A7}" destId="{C4BBFB20-94D6-4C34-9B6A-2F2B37F3D719}" srcOrd="0" destOrd="0" presId="urn:microsoft.com/office/officeart/2005/8/layout/orgChart1"/>
    <dgm:cxn modelId="{7231BB99-E86A-4E11-8954-64328113F9AE}" type="presOf" srcId="{1FB2A59E-DFE7-4AC4-AF78-E08412FA80A7}" destId="{CF121716-9228-4E87-8D8C-C9FD5E309E84}" srcOrd="1" destOrd="0" presId="urn:microsoft.com/office/officeart/2005/8/layout/orgChart1"/>
    <dgm:cxn modelId="{24ADAD90-039D-49AD-ACF6-342C337CF165}" srcId="{678E0EAB-7A79-4EB3-82A3-D8DD3EC0C1C6}" destId="{1FB2A59E-DFE7-4AC4-AF78-E08412FA80A7}" srcOrd="0" destOrd="0" parTransId="{6C887E69-6415-416C-A4FA-ED064C02E8EB}" sibTransId="{82AF8497-8624-4A0B-8393-8E9857FDFC5B}"/>
    <dgm:cxn modelId="{E53DE056-C96B-48A4-98EC-4765781DC1B1}" srcId="{1523420C-31B5-445B-B39A-19C4AB89DAB7}" destId="{0B284279-3E4E-404B-966B-F725F55E7D6F}" srcOrd="0" destOrd="0" parTransId="{5DD18482-5064-4909-A721-4C688DC78DDE}" sibTransId="{BC7C7960-5C08-4DFF-9DAF-FA9BF07031A6}"/>
    <dgm:cxn modelId="{8EF7EBB5-1546-498F-913D-57D3F2E817A7}" type="presOf" srcId="{1B9FD6A1-64D6-4C10-94CA-DB809772BFB0}" destId="{C215D244-301D-439C-8AC1-52BEA7BF2B36}" srcOrd="0" destOrd="0" presId="urn:microsoft.com/office/officeart/2005/8/layout/orgChart1"/>
    <dgm:cxn modelId="{E2FAF246-0533-4418-B275-A6BAB44440CF}" type="presOf" srcId="{678E0EAB-7A79-4EB3-82A3-D8DD3EC0C1C6}" destId="{C14856EF-1BCC-4964-AFC8-0A6EE24B73FF}" srcOrd="0" destOrd="0" presId="urn:microsoft.com/office/officeart/2005/8/layout/orgChart1"/>
    <dgm:cxn modelId="{43A7AC67-EDB5-4833-A9EC-E9FAE5D85288}" srcId="{50E4FE89-DA86-490D-9078-0F5AC461C869}" destId="{AFB55130-5BA2-443B-949F-CD28D565868E}" srcOrd="0" destOrd="0" parTransId="{C93BA291-3DD0-4A2D-B374-27A8D718F116}" sibTransId="{074AB14E-D4C2-4B19-97BC-4F04D2661310}"/>
    <dgm:cxn modelId="{28383F77-4EB6-419A-9E7A-7C669328AFB6}" type="presOf" srcId="{1B9FD6A1-64D6-4C10-94CA-DB809772BFB0}" destId="{2D7B0103-151B-41C7-AC0C-B42462F56C5F}" srcOrd="1" destOrd="0" presId="urn:microsoft.com/office/officeart/2005/8/layout/orgChart1"/>
    <dgm:cxn modelId="{53F19391-E1F3-440E-9486-D237BB2610DB}" type="presOf" srcId="{AFB55130-5BA2-443B-949F-CD28D565868E}" destId="{53588F8B-342E-45C4-86F9-07F03C8D6B21}" srcOrd="0" destOrd="0" presId="urn:microsoft.com/office/officeart/2005/8/layout/orgChart1"/>
    <dgm:cxn modelId="{8A289475-59EE-4015-9DB5-2C18ED37D020}" type="presOf" srcId="{D30DB75B-B083-4FCB-BDA8-E0CAAA5E995A}" destId="{C3E592CB-729A-4911-BF5C-A5C1EE7B6C80}" srcOrd="0" destOrd="0" presId="urn:microsoft.com/office/officeart/2005/8/layout/orgChart1"/>
    <dgm:cxn modelId="{11165FEE-16BA-4E56-81F1-D7D53E53E708}" type="presOf" srcId="{C43968C3-1707-4AA0-B2C6-81B0BD046E4C}" destId="{E4CEAF07-FCDC-47DD-BED4-66A040921791}" srcOrd="1" destOrd="0" presId="urn:microsoft.com/office/officeart/2005/8/layout/orgChart1"/>
    <dgm:cxn modelId="{64D2EABA-AEDC-429A-9E99-7B77BAE562CB}" type="presOf" srcId="{1523420C-31B5-445B-B39A-19C4AB89DAB7}" destId="{A32787B4-89D1-43FB-84AB-F5E695572A4E}" srcOrd="0" destOrd="0" presId="urn:microsoft.com/office/officeart/2005/8/layout/orgChart1"/>
    <dgm:cxn modelId="{7DE3DA49-EA9E-4A31-B6AC-ECF696316B7C}" type="presOf" srcId="{28CADA8C-BBB9-4A7F-B84D-77013AD43F43}" destId="{BE5EBF82-72A5-4572-B7E0-558B548015CC}" srcOrd="0" destOrd="0" presId="urn:microsoft.com/office/officeart/2005/8/layout/orgChart1"/>
    <dgm:cxn modelId="{6326F02A-C1AB-49FB-BC74-9E66788EEE52}" type="presOf" srcId="{383682EC-6D14-480E-A8DE-97C6C26D6820}" destId="{62DAF303-99B9-46E0-A6C9-9AADC2E6E57F}" srcOrd="1" destOrd="0" presId="urn:microsoft.com/office/officeart/2005/8/layout/orgChart1"/>
    <dgm:cxn modelId="{C5DEDF68-CB24-455C-BFB2-573ACB1180DB}" type="presOf" srcId="{DBE7D875-E365-4F70-AAAB-A17397D3214B}" destId="{4C83F565-8704-4B9C-81F3-E72397740C8D}" srcOrd="0" destOrd="0" presId="urn:microsoft.com/office/officeart/2005/8/layout/orgChart1"/>
    <dgm:cxn modelId="{572FD1C0-D8A3-4CCD-9D47-E94F610C7F78}" srcId="{AFB55130-5BA2-443B-949F-CD28D565868E}" destId="{60696305-410F-4808-841C-57E8CC8F93E1}" srcOrd="0" destOrd="0" parTransId="{A28F9D66-B61B-473A-B592-4CFB9F78972A}" sibTransId="{A02E9139-F98C-4D38-B5B8-87A444BF3879}"/>
    <dgm:cxn modelId="{9BCDC757-6084-4BE2-9B3B-236C27F9C4AE}" type="presOf" srcId="{50E4FE89-DA86-490D-9078-0F5AC461C869}" destId="{FA681F11-5029-4765-B67B-F6E24B52D372}" srcOrd="1" destOrd="0" presId="urn:microsoft.com/office/officeart/2005/8/layout/orgChart1"/>
    <dgm:cxn modelId="{4EFCFB58-F8E0-41BF-8526-9A8BFA21A326}" srcId="{AFB55130-5BA2-443B-949F-CD28D565868E}" destId="{C43968C3-1707-4AA0-B2C6-81B0BD046E4C}" srcOrd="1" destOrd="0" parTransId="{2AA179E5-84BF-4619-9270-1836449E1611}" sibTransId="{9F380F27-27C8-4700-9D11-FA58C6348AE9}"/>
    <dgm:cxn modelId="{6C6C4787-CF3C-4F03-86DF-B65D51E1F9C5}" type="presOf" srcId="{C1070608-DCB8-4043-A6D2-353F049D96CD}" destId="{0CF0BE02-8C60-45CC-A76B-C37687B6EE69}" srcOrd="1" destOrd="0" presId="urn:microsoft.com/office/officeart/2005/8/layout/orgChart1"/>
    <dgm:cxn modelId="{5AB746AE-A636-4272-B99B-63FC09ED705F}" srcId="{1B9FD6A1-64D6-4C10-94CA-DB809772BFB0}" destId="{09F363D2-0686-4BDB-BC5F-A89474BD2FF1}" srcOrd="1" destOrd="0" parTransId="{DBE7D875-E365-4F70-AAAB-A17397D3214B}" sibTransId="{EA013C28-E0B6-471A-BCCB-34D5E9F32894}"/>
    <dgm:cxn modelId="{B089B3E1-8C1A-4B59-864D-5BFFA980EC3A}" srcId="{50E4FE89-DA86-490D-9078-0F5AC461C869}" destId="{678E0EAB-7A79-4EB3-82A3-D8DD3EC0C1C6}" srcOrd="4" destOrd="0" parTransId="{8E34D7EC-CBA7-4DE9-8117-1E34CDF43118}" sibTransId="{910AC420-84F0-4A53-BC9C-D04732DCCB86}"/>
    <dgm:cxn modelId="{BE98AB81-7268-4350-B136-5A4EB847DD47}" type="presOf" srcId="{C8B3F03E-2485-46AA-8ED1-A2018037D1EC}" destId="{C56F93F4-8BA4-4ACF-AB42-E1689FDF0676}" srcOrd="0" destOrd="0" presId="urn:microsoft.com/office/officeart/2005/8/layout/orgChart1"/>
    <dgm:cxn modelId="{DF5B54AD-7C6D-4BE0-9990-EB0C730CBB30}" type="presOf" srcId="{5DD18482-5064-4909-A721-4C688DC78DDE}" destId="{E643AFAC-263E-46A8-A271-7E5DF95035C0}" srcOrd="0" destOrd="0" presId="urn:microsoft.com/office/officeart/2005/8/layout/orgChart1"/>
    <dgm:cxn modelId="{E5DC966A-2318-483C-8F54-B2C00514D299}" type="presOf" srcId="{C6EA9A87-6BCC-4CAC-A80C-B7FF6D26E038}" destId="{BADFC2C7-20E7-485D-B009-A1D29369554D}" srcOrd="0" destOrd="0" presId="urn:microsoft.com/office/officeart/2005/8/layout/orgChart1"/>
    <dgm:cxn modelId="{B364D126-E6B3-4C48-82AF-89D0B7B63307}" type="presOf" srcId="{F39B5F4A-3D08-4C3E-9988-1995E109A88C}" destId="{4B2EA15B-DE55-4147-BF3B-170AA36246A7}" srcOrd="0" destOrd="0" presId="urn:microsoft.com/office/officeart/2005/8/layout/orgChart1"/>
    <dgm:cxn modelId="{001D34F5-3FDC-487B-8E92-EA7A45E44DC6}" type="presOf" srcId="{60696305-410F-4808-841C-57E8CC8F93E1}" destId="{959E7D6D-57AF-4E1D-887A-35CF5241C82D}" srcOrd="0" destOrd="0" presId="urn:microsoft.com/office/officeart/2005/8/layout/orgChart1"/>
    <dgm:cxn modelId="{407993F4-62DB-49CB-8A37-3B2BDCEBD02B}" type="presOf" srcId="{5C490E81-12E8-470B-9EC3-7B7E2E14EA71}" destId="{680110CA-A925-457B-9CCA-0CB14D38D9BC}" srcOrd="1" destOrd="0" presId="urn:microsoft.com/office/officeart/2005/8/layout/orgChart1"/>
    <dgm:cxn modelId="{A16533D2-1D31-435C-B121-62E11CFE0C28}" type="presOf" srcId="{0B284279-3E4E-404B-966B-F725F55E7D6F}" destId="{00B93D5C-7980-4D7B-90DC-E9225D8D0E2A}" srcOrd="1" destOrd="0" presId="urn:microsoft.com/office/officeart/2005/8/layout/orgChart1"/>
    <dgm:cxn modelId="{67111FD4-33DB-4F79-98CB-578F815467A8}" type="presOf" srcId="{BA651F79-8F01-4B19-A44A-445645F76023}" destId="{BEC40D7A-6437-4817-97F5-A7C260883171}" srcOrd="0" destOrd="0" presId="urn:microsoft.com/office/officeart/2005/8/layout/orgChart1"/>
    <dgm:cxn modelId="{C3367475-C568-42DE-AA4B-CBDD3D9807E8}" srcId="{1523420C-31B5-445B-B39A-19C4AB89DAB7}" destId="{BA651F79-8F01-4B19-A44A-445645F76023}" srcOrd="2" destOrd="0" parTransId="{C8B3F03E-2485-46AA-8ED1-A2018037D1EC}" sibTransId="{EE9A7D3D-C8BF-4042-84E0-C5FE8C46BC91}"/>
    <dgm:cxn modelId="{25D94EEA-DF3C-48B5-B7AC-8A7D88F06571}" type="presOf" srcId="{C43968C3-1707-4AA0-B2C6-81B0BD046E4C}" destId="{761182D5-4CC9-4DF7-BAF6-2A009FC3D536}" srcOrd="0" destOrd="0" presId="urn:microsoft.com/office/officeart/2005/8/layout/orgChart1"/>
    <dgm:cxn modelId="{24449F90-1F3E-4F37-99D8-6F9B0462F35E}" type="presOf" srcId="{54203ED8-9E2F-4539-B556-CCD16B98BE22}" destId="{15981221-F77C-4F58-A378-0E7255CB3C7F}" srcOrd="1" destOrd="0" presId="urn:microsoft.com/office/officeart/2005/8/layout/orgChart1"/>
    <dgm:cxn modelId="{8DAC8E88-5070-4029-B98E-CC2FBEC43F72}" srcId="{50E4FE89-DA86-490D-9078-0F5AC461C869}" destId="{1523420C-31B5-445B-B39A-19C4AB89DAB7}" srcOrd="1" destOrd="0" parTransId="{6296F494-54B9-448B-A46A-7D1F8203019D}" sibTransId="{BF1F2233-7CD9-492C-830A-CEA37AAE89CF}"/>
    <dgm:cxn modelId="{F04088EB-3B2F-4CC4-8A34-7900335860EC}" type="presOf" srcId="{5C490E81-12E8-470B-9EC3-7B7E2E14EA71}" destId="{56A18EC6-7EE3-49ED-BA49-A42A51DD7CA4}" srcOrd="0" destOrd="0" presId="urn:microsoft.com/office/officeart/2005/8/layout/orgChart1"/>
    <dgm:cxn modelId="{D4A9BD76-EC34-48AF-AFCA-AC79D842D396}" type="presOf" srcId="{71D24472-1230-4136-ABFA-438956107A33}" destId="{307885D7-CB60-49B7-9012-2FDD4D031056}" srcOrd="0" destOrd="0" presId="urn:microsoft.com/office/officeart/2005/8/layout/orgChart1"/>
    <dgm:cxn modelId="{7B67E92D-AC0E-40DB-A71D-16FA6E9C3C29}" type="presOf" srcId="{1523420C-31B5-445B-B39A-19C4AB89DAB7}" destId="{D663B62A-10FB-453E-ABCD-9DE068529453}" srcOrd="1" destOrd="0" presId="urn:microsoft.com/office/officeart/2005/8/layout/orgChart1"/>
    <dgm:cxn modelId="{92CBB158-D7F2-4271-94E5-5A1966533E42}" type="presOf" srcId="{09F363D2-0686-4BDB-BC5F-A89474BD2FF1}" destId="{CD6DA050-5B6B-4C51-8853-AF5D3B9EAFCC}" srcOrd="1" destOrd="0" presId="urn:microsoft.com/office/officeart/2005/8/layout/orgChart1"/>
    <dgm:cxn modelId="{21372C98-A9AA-4828-B88D-7D21EE7F830D}" type="presOf" srcId="{6C887E69-6415-416C-A4FA-ED064C02E8EB}" destId="{A116EC27-66F0-4CB3-B5CD-391073832A5B}" srcOrd="0" destOrd="0" presId="urn:microsoft.com/office/officeart/2005/8/layout/orgChart1"/>
    <dgm:cxn modelId="{D8E68592-7625-40E7-A66E-90CFD0F6E9DD}" srcId="{1B9FD6A1-64D6-4C10-94CA-DB809772BFB0}" destId="{C1070608-DCB8-4043-A6D2-353F049D96CD}" srcOrd="2" destOrd="0" parTransId="{28CADA8C-BBB9-4A7F-B84D-77013AD43F43}" sibTransId="{7E34D82D-1E76-4E19-9902-ACE203B31D5F}"/>
    <dgm:cxn modelId="{05A96B8E-9E91-4C80-97BD-92AC4EA1728F}" type="presOf" srcId="{D18AF85A-AF76-4269-B366-0977FE215348}" destId="{26063B06-AAAD-4A03-8D2A-39333F1DE6BC}" srcOrd="1" destOrd="0" presId="urn:microsoft.com/office/officeart/2005/8/layout/orgChart1"/>
    <dgm:cxn modelId="{D2236463-3CFA-4838-A190-48F34CCF06C1}" srcId="{50E4FE89-DA86-490D-9078-0F5AC461C869}" destId="{71D24472-1230-4136-ABFA-438956107A33}" srcOrd="2" destOrd="0" parTransId="{31F7B83B-05A6-4F65-8B77-DB46917DD9B5}" sibTransId="{1ED0EF02-ED0B-444A-8A29-738D0D2A0576}"/>
    <dgm:cxn modelId="{3CF20FAA-9C6C-47F7-ACCB-1F9CA847876A}" type="presOf" srcId="{2AA179E5-84BF-4619-9270-1836449E1611}" destId="{0A02199D-4CB4-4748-9F7A-191BE2A97297}" srcOrd="0" destOrd="0" presId="urn:microsoft.com/office/officeart/2005/8/layout/orgChart1"/>
    <dgm:cxn modelId="{EC7D3515-2D06-49EF-BAFD-98B98925BFE8}" type="presOf" srcId="{54203ED8-9E2F-4539-B556-CCD16B98BE22}" destId="{01E9A586-FE81-4C79-8017-6214E71A3F93}" srcOrd="0" destOrd="0" presId="urn:microsoft.com/office/officeart/2005/8/layout/orgChart1"/>
    <dgm:cxn modelId="{0A217564-5223-476A-ABF0-FA0A9B2EAF85}" type="presOf" srcId="{AFB55130-5BA2-443B-949F-CD28D565868E}" destId="{BBFC861B-30E5-4D5C-822B-1F8E9369675D}" srcOrd="1" destOrd="0" presId="urn:microsoft.com/office/officeart/2005/8/layout/orgChart1"/>
    <dgm:cxn modelId="{61F8C6C7-AF5E-4160-9FF7-9F0E4481E159}" type="presOf" srcId="{31F7B83B-05A6-4F65-8B77-DB46917DD9B5}" destId="{9FB9B2B6-D5DE-466D-A45D-BA4E22ADBE71}" srcOrd="0" destOrd="0" presId="urn:microsoft.com/office/officeart/2005/8/layout/orgChart1"/>
    <dgm:cxn modelId="{7CDA1EF7-12CD-432C-AFB0-4D4366D3BDAB}" type="presOf" srcId="{25EB7196-59A1-4D0A-B64D-F8236431D7AB}" destId="{1739F146-695A-4793-B11C-002D6450A9A1}" srcOrd="0" destOrd="0" presId="urn:microsoft.com/office/officeart/2005/8/layout/orgChart1"/>
    <dgm:cxn modelId="{7D62797C-719B-46D7-B28B-49EDEED458E5}" srcId="{25EB7196-59A1-4D0A-B64D-F8236431D7AB}" destId="{50E4FE89-DA86-490D-9078-0F5AC461C869}" srcOrd="0" destOrd="0" parTransId="{56489DE7-D4ED-4750-AAF7-AB448922CDE6}" sibTransId="{3ECC362A-A334-4CF7-9801-3A01C86EDF82}"/>
    <dgm:cxn modelId="{04E43849-5612-45AA-8592-07A60BF4AAFE}" srcId="{1523420C-31B5-445B-B39A-19C4AB89DAB7}" destId="{5C490E81-12E8-470B-9EC3-7B7E2E14EA71}" srcOrd="1" destOrd="0" parTransId="{DC3B945F-8B13-4538-B841-6AA31439C122}" sibTransId="{EDE10260-0358-443A-853B-DBCAF9E9AA95}"/>
    <dgm:cxn modelId="{EB63B399-4911-45C5-A312-E15CF36C296C}" type="presOf" srcId="{C93BA291-3DD0-4A2D-B374-27A8D718F116}" destId="{7B4DAE0C-103E-4721-A29D-DE55AAFF8C15}" srcOrd="0" destOrd="0" presId="urn:microsoft.com/office/officeart/2005/8/layout/orgChart1"/>
    <dgm:cxn modelId="{863514FA-5305-4E6F-AB92-E42E96D760D4}" type="presOf" srcId="{09F363D2-0686-4BDB-BC5F-A89474BD2FF1}" destId="{F6554107-778B-4FEB-A5B5-1B7BDB5F3A8A}" srcOrd="0" destOrd="0" presId="urn:microsoft.com/office/officeart/2005/8/layout/orgChart1"/>
    <dgm:cxn modelId="{9ABC15C2-7DF9-46D8-B398-845BCBDCAA0A}" type="presOf" srcId="{C1070608-DCB8-4043-A6D2-353F049D96CD}" destId="{BF9F72CD-D1D5-42ED-A9D9-C6B3B7E5C313}" srcOrd="0" destOrd="0" presId="urn:microsoft.com/office/officeart/2005/8/layout/orgChart1"/>
    <dgm:cxn modelId="{A2262518-0042-49C8-8500-29D3C6412C3C}" type="presOf" srcId="{50E4FE89-DA86-490D-9078-0F5AC461C869}" destId="{3B725217-E18C-4324-97E0-3733E8DDB086}" srcOrd="0" destOrd="0" presId="urn:microsoft.com/office/officeart/2005/8/layout/orgChart1"/>
    <dgm:cxn modelId="{835B4F75-AF72-465D-997F-3AB31CDE9E32}" type="presOf" srcId="{383682EC-6D14-480E-A8DE-97C6C26D6820}" destId="{90DF15D6-B841-46BF-94FE-8F98B34F6DCE}" srcOrd="0" destOrd="0" presId="urn:microsoft.com/office/officeart/2005/8/layout/orgChart1"/>
    <dgm:cxn modelId="{2FB08992-9217-4E4B-87DA-EACD6756D96C}" type="presOf" srcId="{BA651F79-8F01-4B19-A44A-445645F76023}" destId="{A4F565F9-F1EB-4992-8DE0-419AC1FBB1B1}" srcOrd="1" destOrd="0" presId="urn:microsoft.com/office/officeart/2005/8/layout/orgChart1"/>
    <dgm:cxn modelId="{54B2FCE8-2D0F-4FC9-A679-B89037CE0269}" type="presParOf" srcId="{1739F146-695A-4793-B11C-002D6450A9A1}" destId="{1BA328FF-76E5-4E2C-ADD5-8A37D27F4740}" srcOrd="0" destOrd="0" presId="urn:microsoft.com/office/officeart/2005/8/layout/orgChart1"/>
    <dgm:cxn modelId="{CE6C8B4D-76F6-4021-AF9A-980DF9A95527}" type="presParOf" srcId="{1BA328FF-76E5-4E2C-ADD5-8A37D27F4740}" destId="{F17DD23D-C8F1-4252-8A65-D9E4F96B6B77}" srcOrd="0" destOrd="0" presId="urn:microsoft.com/office/officeart/2005/8/layout/orgChart1"/>
    <dgm:cxn modelId="{40E37646-1B93-461B-A559-E02BB8A130BF}" type="presParOf" srcId="{F17DD23D-C8F1-4252-8A65-D9E4F96B6B77}" destId="{3B725217-E18C-4324-97E0-3733E8DDB086}" srcOrd="0" destOrd="0" presId="urn:microsoft.com/office/officeart/2005/8/layout/orgChart1"/>
    <dgm:cxn modelId="{9C58C8D5-310C-407E-9F36-38058B2A6C22}" type="presParOf" srcId="{F17DD23D-C8F1-4252-8A65-D9E4F96B6B77}" destId="{FA681F11-5029-4765-B67B-F6E24B52D372}" srcOrd="1" destOrd="0" presId="urn:microsoft.com/office/officeart/2005/8/layout/orgChart1"/>
    <dgm:cxn modelId="{836C8C76-B1E3-488F-8EB0-8AF7FC64A3EA}" type="presParOf" srcId="{1BA328FF-76E5-4E2C-ADD5-8A37D27F4740}" destId="{C0731E67-B024-42B5-8F32-7CCFAF6253DB}" srcOrd="1" destOrd="0" presId="urn:microsoft.com/office/officeart/2005/8/layout/orgChart1"/>
    <dgm:cxn modelId="{73B5A8E9-0690-4B3B-B0EF-8611D5B4E5BD}" type="presParOf" srcId="{C0731E67-B024-42B5-8F32-7CCFAF6253DB}" destId="{7B4DAE0C-103E-4721-A29D-DE55AAFF8C15}" srcOrd="0" destOrd="0" presId="urn:microsoft.com/office/officeart/2005/8/layout/orgChart1"/>
    <dgm:cxn modelId="{DFBF2BFC-FC94-4459-A92D-0C737A84F0E4}" type="presParOf" srcId="{C0731E67-B024-42B5-8F32-7CCFAF6253DB}" destId="{0FD4FEF5-6351-4246-8C5A-369BED57B387}" srcOrd="1" destOrd="0" presId="urn:microsoft.com/office/officeart/2005/8/layout/orgChart1"/>
    <dgm:cxn modelId="{BC3DF4B4-D570-48E6-82B0-29F555260653}" type="presParOf" srcId="{0FD4FEF5-6351-4246-8C5A-369BED57B387}" destId="{DDB051A7-50C8-48FE-8B04-D04E3ABDEB11}" srcOrd="0" destOrd="0" presId="urn:microsoft.com/office/officeart/2005/8/layout/orgChart1"/>
    <dgm:cxn modelId="{C5C26B6B-DC16-4E5A-AD0F-184769DDCDC9}" type="presParOf" srcId="{DDB051A7-50C8-48FE-8B04-D04E3ABDEB11}" destId="{53588F8B-342E-45C4-86F9-07F03C8D6B21}" srcOrd="0" destOrd="0" presId="urn:microsoft.com/office/officeart/2005/8/layout/orgChart1"/>
    <dgm:cxn modelId="{1E0D02C4-1A98-4C7E-86D5-C478393A32C2}" type="presParOf" srcId="{DDB051A7-50C8-48FE-8B04-D04E3ABDEB11}" destId="{BBFC861B-30E5-4D5C-822B-1F8E9369675D}" srcOrd="1" destOrd="0" presId="urn:microsoft.com/office/officeart/2005/8/layout/orgChart1"/>
    <dgm:cxn modelId="{0B69B947-A4F8-48A1-A15E-962F08CDF996}" type="presParOf" srcId="{0FD4FEF5-6351-4246-8C5A-369BED57B387}" destId="{22030EC8-A88C-4242-843A-0DA86CFB2024}" srcOrd="1" destOrd="0" presId="urn:microsoft.com/office/officeart/2005/8/layout/orgChart1"/>
    <dgm:cxn modelId="{34C6BAD8-943F-4F55-B57B-5355427C238A}" type="presParOf" srcId="{22030EC8-A88C-4242-843A-0DA86CFB2024}" destId="{34252783-16BD-4EE2-9C90-8DD5D568D663}" srcOrd="0" destOrd="0" presId="urn:microsoft.com/office/officeart/2005/8/layout/orgChart1"/>
    <dgm:cxn modelId="{0C813CD8-1BC7-40F2-A3E4-E232C1371BCD}" type="presParOf" srcId="{22030EC8-A88C-4242-843A-0DA86CFB2024}" destId="{9E95EC86-A013-4827-B7CE-5EF5E0116CC8}" srcOrd="1" destOrd="0" presId="urn:microsoft.com/office/officeart/2005/8/layout/orgChart1"/>
    <dgm:cxn modelId="{23800898-7864-4380-A9E3-2C3A44C03142}" type="presParOf" srcId="{9E95EC86-A013-4827-B7CE-5EF5E0116CC8}" destId="{2687CE44-5E2A-401D-B0A5-AE4BAB5138F4}" srcOrd="0" destOrd="0" presId="urn:microsoft.com/office/officeart/2005/8/layout/orgChart1"/>
    <dgm:cxn modelId="{85ADB15E-376A-4459-9ACB-FE76CC970DBC}" type="presParOf" srcId="{2687CE44-5E2A-401D-B0A5-AE4BAB5138F4}" destId="{959E7D6D-57AF-4E1D-887A-35CF5241C82D}" srcOrd="0" destOrd="0" presId="urn:microsoft.com/office/officeart/2005/8/layout/orgChart1"/>
    <dgm:cxn modelId="{7528B7EC-F50B-49F0-9C7B-351B26425DF4}" type="presParOf" srcId="{2687CE44-5E2A-401D-B0A5-AE4BAB5138F4}" destId="{50D1BF4C-3819-4A1A-8384-B7E6F0852E24}" srcOrd="1" destOrd="0" presId="urn:microsoft.com/office/officeart/2005/8/layout/orgChart1"/>
    <dgm:cxn modelId="{5785997D-EE8C-42E2-85D0-99372A0EC67D}" type="presParOf" srcId="{9E95EC86-A013-4827-B7CE-5EF5E0116CC8}" destId="{AC3727E4-2685-4437-A433-01A0AA220B23}" srcOrd="1" destOrd="0" presId="urn:microsoft.com/office/officeart/2005/8/layout/orgChart1"/>
    <dgm:cxn modelId="{C90B5448-E2C9-4F60-BC42-B11DC1CF84AC}" type="presParOf" srcId="{9E95EC86-A013-4827-B7CE-5EF5E0116CC8}" destId="{D2CDEC72-CB9B-4E19-9519-219BE6DCE456}" srcOrd="2" destOrd="0" presId="urn:microsoft.com/office/officeart/2005/8/layout/orgChart1"/>
    <dgm:cxn modelId="{E09B0409-5CCC-4ED7-A1D7-1DBDC897FFFE}" type="presParOf" srcId="{22030EC8-A88C-4242-843A-0DA86CFB2024}" destId="{0A02199D-4CB4-4748-9F7A-191BE2A97297}" srcOrd="2" destOrd="0" presId="urn:microsoft.com/office/officeart/2005/8/layout/orgChart1"/>
    <dgm:cxn modelId="{FE611519-37EC-4E00-8582-34C0D90D6BEC}" type="presParOf" srcId="{22030EC8-A88C-4242-843A-0DA86CFB2024}" destId="{DC2BEDA5-641F-4607-A8D2-3E259CA6FA43}" srcOrd="3" destOrd="0" presId="urn:microsoft.com/office/officeart/2005/8/layout/orgChart1"/>
    <dgm:cxn modelId="{8A711E30-0F04-416F-A4DD-4824C7E95775}" type="presParOf" srcId="{DC2BEDA5-641F-4607-A8D2-3E259CA6FA43}" destId="{308A9045-F2D7-4015-8004-AD851427F15C}" srcOrd="0" destOrd="0" presId="urn:microsoft.com/office/officeart/2005/8/layout/orgChart1"/>
    <dgm:cxn modelId="{17635EF3-D5FA-4132-88A7-B8E5D2EE1059}" type="presParOf" srcId="{308A9045-F2D7-4015-8004-AD851427F15C}" destId="{761182D5-4CC9-4DF7-BAF6-2A009FC3D536}" srcOrd="0" destOrd="0" presId="urn:microsoft.com/office/officeart/2005/8/layout/orgChart1"/>
    <dgm:cxn modelId="{18ED3D51-1ECF-46E1-871D-E1B37CA93500}" type="presParOf" srcId="{308A9045-F2D7-4015-8004-AD851427F15C}" destId="{E4CEAF07-FCDC-47DD-BED4-66A040921791}" srcOrd="1" destOrd="0" presId="urn:microsoft.com/office/officeart/2005/8/layout/orgChart1"/>
    <dgm:cxn modelId="{18F2F4A6-8235-45F4-B0D4-51C107BE66E5}" type="presParOf" srcId="{DC2BEDA5-641F-4607-A8D2-3E259CA6FA43}" destId="{B47E3400-683A-48E7-A3C5-60D956463938}" srcOrd="1" destOrd="0" presId="urn:microsoft.com/office/officeart/2005/8/layout/orgChart1"/>
    <dgm:cxn modelId="{BDBEC625-9A73-42ED-9AFD-D9EFD5E7D937}" type="presParOf" srcId="{DC2BEDA5-641F-4607-A8D2-3E259CA6FA43}" destId="{1E97436E-57DB-4345-8B71-564B634D6721}" srcOrd="2" destOrd="0" presId="urn:microsoft.com/office/officeart/2005/8/layout/orgChart1"/>
    <dgm:cxn modelId="{A278B4BB-BCB5-4E6A-98DF-1B92987FA1C6}" type="presParOf" srcId="{0FD4FEF5-6351-4246-8C5A-369BED57B387}" destId="{712FBECF-CF85-4F29-B707-94C8A3CF05C6}" srcOrd="2" destOrd="0" presId="urn:microsoft.com/office/officeart/2005/8/layout/orgChart1"/>
    <dgm:cxn modelId="{E766828F-EE3A-40A6-872B-EE020654E7BC}" type="presParOf" srcId="{C0731E67-B024-42B5-8F32-7CCFAF6253DB}" destId="{F1668E79-0BCC-491B-8CDB-72ECAC4DEF4D}" srcOrd="2" destOrd="0" presId="urn:microsoft.com/office/officeart/2005/8/layout/orgChart1"/>
    <dgm:cxn modelId="{6EB0CD2B-5262-4950-B08F-CC085B064EDB}" type="presParOf" srcId="{C0731E67-B024-42B5-8F32-7CCFAF6253DB}" destId="{2A87A87E-CEC5-4873-8C5E-D3E52E2AA3E1}" srcOrd="3" destOrd="0" presId="urn:microsoft.com/office/officeart/2005/8/layout/orgChart1"/>
    <dgm:cxn modelId="{2B836D56-9D01-4ADB-8A1B-4262BE692DE4}" type="presParOf" srcId="{2A87A87E-CEC5-4873-8C5E-D3E52E2AA3E1}" destId="{E9ED21DC-1589-480C-A7F5-8DD95A3FADC6}" srcOrd="0" destOrd="0" presId="urn:microsoft.com/office/officeart/2005/8/layout/orgChart1"/>
    <dgm:cxn modelId="{71282959-D4CF-4C2C-9F76-61C57C9E6E69}" type="presParOf" srcId="{E9ED21DC-1589-480C-A7F5-8DD95A3FADC6}" destId="{A32787B4-89D1-43FB-84AB-F5E695572A4E}" srcOrd="0" destOrd="0" presId="urn:microsoft.com/office/officeart/2005/8/layout/orgChart1"/>
    <dgm:cxn modelId="{EAB966EE-3879-48B8-8FEE-8C9DF7FA8477}" type="presParOf" srcId="{E9ED21DC-1589-480C-A7F5-8DD95A3FADC6}" destId="{D663B62A-10FB-453E-ABCD-9DE068529453}" srcOrd="1" destOrd="0" presId="urn:microsoft.com/office/officeart/2005/8/layout/orgChart1"/>
    <dgm:cxn modelId="{92F52632-C248-44D3-9F51-AB1A7B194C77}" type="presParOf" srcId="{2A87A87E-CEC5-4873-8C5E-D3E52E2AA3E1}" destId="{E9AAFB2E-1FAB-406E-BCD6-74A678E30513}" srcOrd="1" destOrd="0" presId="urn:microsoft.com/office/officeart/2005/8/layout/orgChart1"/>
    <dgm:cxn modelId="{2E347A9B-0D4F-4A03-9C32-0839CF9C299F}" type="presParOf" srcId="{E9AAFB2E-1FAB-406E-BCD6-74A678E30513}" destId="{E643AFAC-263E-46A8-A271-7E5DF95035C0}" srcOrd="0" destOrd="0" presId="urn:microsoft.com/office/officeart/2005/8/layout/orgChart1"/>
    <dgm:cxn modelId="{365163F4-3B21-4126-8F65-33C365836ED4}" type="presParOf" srcId="{E9AAFB2E-1FAB-406E-BCD6-74A678E30513}" destId="{E27762F6-9CBC-45C3-B6E4-A6E35D08F947}" srcOrd="1" destOrd="0" presId="urn:microsoft.com/office/officeart/2005/8/layout/orgChart1"/>
    <dgm:cxn modelId="{BEF3F0D3-DEB4-494C-8686-5C16FCAE3DDF}" type="presParOf" srcId="{E27762F6-9CBC-45C3-B6E4-A6E35D08F947}" destId="{2B7A6456-D806-4D55-A90B-9810EB269518}" srcOrd="0" destOrd="0" presId="urn:microsoft.com/office/officeart/2005/8/layout/orgChart1"/>
    <dgm:cxn modelId="{6557A1F0-A171-4271-8D93-BDE2DC402074}" type="presParOf" srcId="{2B7A6456-D806-4D55-A90B-9810EB269518}" destId="{4D85AB23-D6AA-4426-81FA-B620B51B2B5C}" srcOrd="0" destOrd="0" presId="urn:microsoft.com/office/officeart/2005/8/layout/orgChart1"/>
    <dgm:cxn modelId="{AB376C26-7704-44F4-BF6A-7B7F91A0CFF2}" type="presParOf" srcId="{2B7A6456-D806-4D55-A90B-9810EB269518}" destId="{00B93D5C-7980-4D7B-90DC-E9225D8D0E2A}" srcOrd="1" destOrd="0" presId="urn:microsoft.com/office/officeart/2005/8/layout/orgChart1"/>
    <dgm:cxn modelId="{E0CD5481-BE1F-42CD-8711-78803C58CF2B}" type="presParOf" srcId="{E27762F6-9CBC-45C3-B6E4-A6E35D08F947}" destId="{88C1B3F1-A589-419B-98A2-D36283EEF45B}" srcOrd="1" destOrd="0" presId="urn:microsoft.com/office/officeart/2005/8/layout/orgChart1"/>
    <dgm:cxn modelId="{0B4F8C5B-382A-4F2F-B53B-02E305713B88}" type="presParOf" srcId="{E27762F6-9CBC-45C3-B6E4-A6E35D08F947}" destId="{90CF2FA5-B10C-4718-9204-087D3203F825}" srcOrd="2" destOrd="0" presId="urn:microsoft.com/office/officeart/2005/8/layout/orgChart1"/>
    <dgm:cxn modelId="{C10712FB-2D39-4F2C-8180-5C6F09EB5469}" type="presParOf" srcId="{E9AAFB2E-1FAB-406E-BCD6-74A678E30513}" destId="{0FD8421C-9692-433F-B71F-D40949699BFB}" srcOrd="2" destOrd="0" presId="urn:microsoft.com/office/officeart/2005/8/layout/orgChart1"/>
    <dgm:cxn modelId="{13BBFF2A-839D-4011-A3F6-9D7AD7B0D22F}" type="presParOf" srcId="{E9AAFB2E-1FAB-406E-BCD6-74A678E30513}" destId="{5E2AE5AD-43E8-4A90-B651-108F06439D75}" srcOrd="3" destOrd="0" presId="urn:microsoft.com/office/officeart/2005/8/layout/orgChart1"/>
    <dgm:cxn modelId="{B49EF051-343A-4249-9525-DC8769F905DB}" type="presParOf" srcId="{5E2AE5AD-43E8-4A90-B651-108F06439D75}" destId="{4F1E9527-7810-4874-B72E-D838176115FE}" srcOrd="0" destOrd="0" presId="urn:microsoft.com/office/officeart/2005/8/layout/orgChart1"/>
    <dgm:cxn modelId="{11526705-4587-4E25-A449-A3277C073221}" type="presParOf" srcId="{4F1E9527-7810-4874-B72E-D838176115FE}" destId="{56A18EC6-7EE3-49ED-BA49-A42A51DD7CA4}" srcOrd="0" destOrd="0" presId="urn:microsoft.com/office/officeart/2005/8/layout/orgChart1"/>
    <dgm:cxn modelId="{5B702D9A-B571-4BE3-A7D5-6F48F97E3D32}" type="presParOf" srcId="{4F1E9527-7810-4874-B72E-D838176115FE}" destId="{680110CA-A925-457B-9CCA-0CB14D38D9BC}" srcOrd="1" destOrd="0" presId="urn:microsoft.com/office/officeart/2005/8/layout/orgChart1"/>
    <dgm:cxn modelId="{9CF8D244-30A7-4D16-AA83-FDAAAE8F6DBE}" type="presParOf" srcId="{5E2AE5AD-43E8-4A90-B651-108F06439D75}" destId="{9D29B674-16B4-4881-A853-099EB6A00D7C}" srcOrd="1" destOrd="0" presId="urn:microsoft.com/office/officeart/2005/8/layout/orgChart1"/>
    <dgm:cxn modelId="{F2C68486-5C4B-40F8-BAA8-CA60B9EAAF5A}" type="presParOf" srcId="{5E2AE5AD-43E8-4A90-B651-108F06439D75}" destId="{C79E7055-84D8-434D-B1E1-91B5AFA4F37F}" srcOrd="2" destOrd="0" presId="urn:microsoft.com/office/officeart/2005/8/layout/orgChart1"/>
    <dgm:cxn modelId="{00E8EE0F-6668-4E31-9F38-ADB773A8EF55}" type="presParOf" srcId="{E9AAFB2E-1FAB-406E-BCD6-74A678E30513}" destId="{C56F93F4-8BA4-4ACF-AB42-E1689FDF0676}" srcOrd="4" destOrd="0" presId="urn:microsoft.com/office/officeart/2005/8/layout/orgChart1"/>
    <dgm:cxn modelId="{C28A1AE0-7990-4686-9C9B-E720014A161D}" type="presParOf" srcId="{E9AAFB2E-1FAB-406E-BCD6-74A678E30513}" destId="{AB952EB1-C53C-4F44-A544-681FD29F3CFE}" srcOrd="5" destOrd="0" presId="urn:microsoft.com/office/officeart/2005/8/layout/orgChart1"/>
    <dgm:cxn modelId="{1B696138-D6AA-49FE-B6E0-CB81DD02B3A1}" type="presParOf" srcId="{AB952EB1-C53C-4F44-A544-681FD29F3CFE}" destId="{D691CAF8-A9E0-4E0E-AFCF-98821656C99D}" srcOrd="0" destOrd="0" presId="urn:microsoft.com/office/officeart/2005/8/layout/orgChart1"/>
    <dgm:cxn modelId="{88C534EB-336D-4A27-B6D5-0E52C0239BF8}" type="presParOf" srcId="{D691CAF8-A9E0-4E0E-AFCF-98821656C99D}" destId="{BEC40D7A-6437-4817-97F5-A7C260883171}" srcOrd="0" destOrd="0" presId="urn:microsoft.com/office/officeart/2005/8/layout/orgChart1"/>
    <dgm:cxn modelId="{279DF620-F305-43B8-923D-0A40E490DAF7}" type="presParOf" srcId="{D691CAF8-A9E0-4E0E-AFCF-98821656C99D}" destId="{A4F565F9-F1EB-4992-8DE0-419AC1FBB1B1}" srcOrd="1" destOrd="0" presId="urn:microsoft.com/office/officeart/2005/8/layout/orgChart1"/>
    <dgm:cxn modelId="{F78E9A8B-7DBE-42DF-8CDD-1755649501FF}" type="presParOf" srcId="{AB952EB1-C53C-4F44-A544-681FD29F3CFE}" destId="{73F1FA69-2258-4E7D-8966-01A9036B78DF}" srcOrd="1" destOrd="0" presId="urn:microsoft.com/office/officeart/2005/8/layout/orgChart1"/>
    <dgm:cxn modelId="{A0FC224D-2D98-4F89-8833-1158E4EE323D}" type="presParOf" srcId="{AB952EB1-C53C-4F44-A544-681FD29F3CFE}" destId="{BB57589B-B69E-41A4-8DE9-A6545FEF8FBA}" srcOrd="2" destOrd="0" presId="urn:microsoft.com/office/officeart/2005/8/layout/orgChart1"/>
    <dgm:cxn modelId="{158ECA78-2F4B-4724-B6E3-AED57DBE5089}" type="presParOf" srcId="{E9AAFB2E-1FAB-406E-BCD6-74A678E30513}" destId="{C3E592CB-729A-4911-BF5C-A5C1EE7B6C80}" srcOrd="6" destOrd="0" presId="urn:microsoft.com/office/officeart/2005/8/layout/orgChart1"/>
    <dgm:cxn modelId="{32A976BA-1A57-4A28-B270-E54E6FF21421}" type="presParOf" srcId="{E9AAFB2E-1FAB-406E-BCD6-74A678E30513}" destId="{A88CBED8-809A-483A-AA53-7B48B3527E59}" srcOrd="7" destOrd="0" presId="urn:microsoft.com/office/officeart/2005/8/layout/orgChart1"/>
    <dgm:cxn modelId="{D1D185E1-CA12-47A5-9494-B45F121D8F6E}" type="presParOf" srcId="{A88CBED8-809A-483A-AA53-7B48B3527E59}" destId="{D90D7944-305D-44E7-8562-BD7BEA788016}" srcOrd="0" destOrd="0" presId="urn:microsoft.com/office/officeart/2005/8/layout/orgChart1"/>
    <dgm:cxn modelId="{670BA647-7148-4F8D-97D6-A14D97233FF2}" type="presParOf" srcId="{D90D7944-305D-44E7-8562-BD7BEA788016}" destId="{D9BE267D-D303-496F-A9AF-53C26724DFEE}" srcOrd="0" destOrd="0" presId="urn:microsoft.com/office/officeart/2005/8/layout/orgChart1"/>
    <dgm:cxn modelId="{0461FFB1-99E1-4632-BB24-792886987BD9}" type="presParOf" srcId="{D90D7944-305D-44E7-8562-BD7BEA788016}" destId="{26063B06-AAAD-4A03-8D2A-39333F1DE6BC}" srcOrd="1" destOrd="0" presId="urn:microsoft.com/office/officeart/2005/8/layout/orgChart1"/>
    <dgm:cxn modelId="{CA49DC07-4EA9-4ADE-AD4C-764BB2A3ADE9}" type="presParOf" srcId="{A88CBED8-809A-483A-AA53-7B48B3527E59}" destId="{8343DDFD-D322-4FCF-BA48-9B1E2D2D840F}" srcOrd="1" destOrd="0" presId="urn:microsoft.com/office/officeart/2005/8/layout/orgChart1"/>
    <dgm:cxn modelId="{4B9FA555-B7E9-4FA1-80E9-1656A05F997B}" type="presParOf" srcId="{A88CBED8-809A-483A-AA53-7B48B3527E59}" destId="{23A17543-99E1-427A-9269-B1B2F502BD59}" srcOrd="2" destOrd="0" presId="urn:microsoft.com/office/officeart/2005/8/layout/orgChart1"/>
    <dgm:cxn modelId="{2BA22ACA-4018-4F99-B17C-3B3C0FE1BB28}" type="presParOf" srcId="{2A87A87E-CEC5-4873-8C5E-D3E52E2AA3E1}" destId="{C02DA9C3-3484-478C-80E6-9639FC81E462}" srcOrd="2" destOrd="0" presId="urn:microsoft.com/office/officeart/2005/8/layout/orgChart1"/>
    <dgm:cxn modelId="{AFDBBB2A-00D4-4EB3-BEE7-2BFAF2FB8E4A}" type="presParOf" srcId="{C0731E67-B024-42B5-8F32-7CCFAF6253DB}" destId="{9FB9B2B6-D5DE-466D-A45D-BA4E22ADBE71}" srcOrd="4" destOrd="0" presId="urn:microsoft.com/office/officeart/2005/8/layout/orgChart1"/>
    <dgm:cxn modelId="{196953DF-6238-4BB4-BF8C-89981165C4AA}" type="presParOf" srcId="{C0731E67-B024-42B5-8F32-7CCFAF6253DB}" destId="{11A2BA3B-B261-4BE0-B090-BE5FD7B9AD3B}" srcOrd="5" destOrd="0" presId="urn:microsoft.com/office/officeart/2005/8/layout/orgChart1"/>
    <dgm:cxn modelId="{12D05DDC-D2D2-42EF-BDA6-BAE24B24E8AC}" type="presParOf" srcId="{11A2BA3B-B261-4BE0-B090-BE5FD7B9AD3B}" destId="{69F234E8-D2AC-4D45-8E55-20A5C23203EA}" srcOrd="0" destOrd="0" presId="urn:microsoft.com/office/officeart/2005/8/layout/orgChart1"/>
    <dgm:cxn modelId="{D63BD69B-E00D-4648-B069-F965CFB3C2A6}" type="presParOf" srcId="{69F234E8-D2AC-4D45-8E55-20A5C23203EA}" destId="{307885D7-CB60-49B7-9012-2FDD4D031056}" srcOrd="0" destOrd="0" presId="urn:microsoft.com/office/officeart/2005/8/layout/orgChart1"/>
    <dgm:cxn modelId="{E0EB2A59-E95C-4DBE-B93A-3E819F9EE9F4}" type="presParOf" srcId="{69F234E8-D2AC-4D45-8E55-20A5C23203EA}" destId="{101EDD59-3E0B-4A90-AE28-A9D465BF52D8}" srcOrd="1" destOrd="0" presId="urn:microsoft.com/office/officeart/2005/8/layout/orgChart1"/>
    <dgm:cxn modelId="{FBA18E7A-76C7-4715-9798-5A9F520DF112}" type="presParOf" srcId="{11A2BA3B-B261-4BE0-B090-BE5FD7B9AD3B}" destId="{97A063BD-631E-4817-8F57-6BA46446256A}" srcOrd="1" destOrd="0" presId="urn:microsoft.com/office/officeart/2005/8/layout/orgChart1"/>
    <dgm:cxn modelId="{E384F595-319E-4F34-A473-0D85A6BC68AD}" type="presParOf" srcId="{97A063BD-631E-4817-8F57-6BA46446256A}" destId="{07B05A11-42B0-4DED-A714-52ABC716707B}" srcOrd="0" destOrd="0" presId="urn:microsoft.com/office/officeart/2005/8/layout/orgChart1"/>
    <dgm:cxn modelId="{A64756CF-93D2-4615-A66F-1642E623BBAA}" type="presParOf" srcId="{97A063BD-631E-4817-8F57-6BA46446256A}" destId="{DC962CEF-941A-4475-B88C-5DF93F09EA54}" srcOrd="1" destOrd="0" presId="urn:microsoft.com/office/officeart/2005/8/layout/orgChart1"/>
    <dgm:cxn modelId="{7C63AE39-824F-4E88-AC98-85E053BCE482}" type="presParOf" srcId="{DC962CEF-941A-4475-B88C-5DF93F09EA54}" destId="{4AA7F916-812F-4DED-BF92-AD65375EBA03}" srcOrd="0" destOrd="0" presId="urn:microsoft.com/office/officeart/2005/8/layout/orgChart1"/>
    <dgm:cxn modelId="{4411E80B-F9DA-404F-87DC-857A5E6C8FCB}" type="presParOf" srcId="{4AA7F916-812F-4DED-BF92-AD65375EBA03}" destId="{01E9A586-FE81-4C79-8017-6214E71A3F93}" srcOrd="0" destOrd="0" presId="urn:microsoft.com/office/officeart/2005/8/layout/orgChart1"/>
    <dgm:cxn modelId="{08936C23-CE08-4598-97DC-DC0158470A9B}" type="presParOf" srcId="{4AA7F916-812F-4DED-BF92-AD65375EBA03}" destId="{15981221-F77C-4F58-A378-0E7255CB3C7F}" srcOrd="1" destOrd="0" presId="urn:microsoft.com/office/officeart/2005/8/layout/orgChart1"/>
    <dgm:cxn modelId="{178234EA-72C4-4E7D-A9A4-48CB562ED299}" type="presParOf" srcId="{DC962CEF-941A-4475-B88C-5DF93F09EA54}" destId="{3D5353D0-5FC1-42EE-AFF0-3DF8EDEE7E9B}" srcOrd="1" destOrd="0" presId="urn:microsoft.com/office/officeart/2005/8/layout/orgChart1"/>
    <dgm:cxn modelId="{8ECBD873-946B-4DB7-9E36-5CD9D447852D}" type="presParOf" srcId="{DC962CEF-941A-4475-B88C-5DF93F09EA54}" destId="{6A4D92D7-D695-48C0-8761-A51C6383E17A}" srcOrd="2" destOrd="0" presId="urn:microsoft.com/office/officeart/2005/8/layout/orgChart1"/>
    <dgm:cxn modelId="{59D50BAB-D502-4332-B042-74DE8310F8BE}" type="presParOf" srcId="{11A2BA3B-B261-4BE0-B090-BE5FD7B9AD3B}" destId="{79345B37-345B-44D6-8D99-B5B51C2D4B54}" srcOrd="2" destOrd="0" presId="urn:microsoft.com/office/officeart/2005/8/layout/orgChart1"/>
    <dgm:cxn modelId="{59ED68DB-8F0A-4564-BA85-0AA33975084A}" type="presParOf" srcId="{C0731E67-B024-42B5-8F32-7CCFAF6253DB}" destId="{BADFC2C7-20E7-485D-B009-A1D29369554D}" srcOrd="6" destOrd="0" presId="urn:microsoft.com/office/officeart/2005/8/layout/orgChart1"/>
    <dgm:cxn modelId="{8DF8A51A-8F13-4FC9-A6B1-5897FAC93078}" type="presParOf" srcId="{C0731E67-B024-42B5-8F32-7CCFAF6253DB}" destId="{AC0CDD32-798F-49F0-BB41-E02E2C03D5E1}" srcOrd="7" destOrd="0" presId="urn:microsoft.com/office/officeart/2005/8/layout/orgChart1"/>
    <dgm:cxn modelId="{15CFAF46-18D4-42C4-A1CE-0D4AFE43EFC3}" type="presParOf" srcId="{AC0CDD32-798F-49F0-BB41-E02E2C03D5E1}" destId="{D3D17CDC-6C0B-408F-AF69-DB7516CD3D71}" srcOrd="0" destOrd="0" presId="urn:microsoft.com/office/officeart/2005/8/layout/orgChart1"/>
    <dgm:cxn modelId="{BB833C0F-B6C0-4B97-8517-69B7FB0D5B33}" type="presParOf" srcId="{D3D17CDC-6C0B-408F-AF69-DB7516CD3D71}" destId="{C215D244-301D-439C-8AC1-52BEA7BF2B36}" srcOrd="0" destOrd="0" presId="urn:microsoft.com/office/officeart/2005/8/layout/orgChart1"/>
    <dgm:cxn modelId="{8638344D-32C7-456B-A8D3-616153DCDBA3}" type="presParOf" srcId="{D3D17CDC-6C0B-408F-AF69-DB7516CD3D71}" destId="{2D7B0103-151B-41C7-AC0C-B42462F56C5F}" srcOrd="1" destOrd="0" presId="urn:microsoft.com/office/officeart/2005/8/layout/orgChart1"/>
    <dgm:cxn modelId="{D58459F7-9EC5-484F-B9D7-6B882786EFB5}" type="presParOf" srcId="{AC0CDD32-798F-49F0-BB41-E02E2C03D5E1}" destId="{C944978F-2DD1-4AC2-868A-11B4A93A7C7E}" srcOrd="1" destOrd="0" presId="urn:microsoft.com/office/officeart/2005/8/layout/orgChart1"/>
    <dgm:cxn modelId="{8061D4FF-4ED3-4299-A9DD-15701A4D376D}" type="presParOf" srcId="{C944978F-2DD1-4AC2-868A-11B4A93A7C7E}" destId="{4B2EA15B-DE55-4147-BF3B-170AA36246A7}" srcOrd="0" destOrd="0" presId="urn:microsoft.com/office/officeart/2005/8/layout/orgChart1"/>
    <dgm:cxn modelId="{C27B43D2-1162-4C92-A927-92A1922EC2A0}" type="presParOf" srcId="{C944978F-2DD1-4AC2-868A-11B4A93A7C7E}" destId="{6CDE7A12-916D-4596-BED7-E1594B1EDECE}" srcOrd="1" destOrd="0" presId="urn:microsoft.com/office/officeart/2005/8/layout/orgChart1"/>
    <dgm:cxn modelId="{35EE6E51-63F9-4435-8A13-F0BCB22014DA}" type="presParOf" srcId="{6CDE7A12-916D-4596-BED7-E1594B1EDECE}" destId="{6FAC917D-A63E-4C11-9EC4-E92F98C52B06}" srcOrd="0" destOrd="0" presId="urn:microsoft.com/office/officeart/2005/8/layout/orgChart1"/>
    <dgm:cxn modelId="{81B71159-B9EA-4724-8D51-782B6ABA90AC}" type="presParOf" srcId="{6FAC917D-A63E-4C11-9EC4-E92F98C52B06}" destId="{90DF15D6-B841-46BF-94FE-8F98B34F6DCE}" srcOrd="0" destOrd="0" presId="urn:microsoft.com/office/officeart/2005/8/layout/orgChart1"/>
    <dgm:cxn modelId="{05C3C1FC-FA7F-49C8-85FF-179CB74D7435}" type="presParOf" srcId="{6FAC917D-A63E-4C11-9EC4-E92F98C52B06}" destId="{62DAF303-99B9-46E0-A6C9-9AADC2E6E57F}" srcOrd="1" destOrd="0" presId="urn:microsoft.com/office/officeart/2005/8/layout/orgChart1"/>
    <dgm:cxn modelId="{E76F7BB8-F05B-439E-8842-0DA079B93F39}" type="presParOf" srcId="{6CDE7A12-916D-4596-BED7-E1594B1EDECE}" destId="{876F78A0-0A62-4AA6-8755-2CBA81046D08}" srcOrd="1" destOrd="0" presId="urn:microsoft.com/office/officeart/2005/8/layout/orgChart1"/>
    <dgm:cxn modelId="{B5112E12-5F34-4CF4-99B7-374A99B16BD4}" type="presParOf" srcId="{6CDE7A12-916D-4596-BED7-E1594B1EDECE}" destId="{2ADA38EF-956E-4C4B-9106-42F6242B7B00}" srcOrd="2" destOrd="0" presId="urn:microsoft.com/office/officeart/2005/8/layout/orgChart1"/>
    <dgm:cxn modelId="{472E1A8C-B932-46BC-A21F-6027BFFD687B}" type="presParOf" srcId="{C944978F-2DD1-4AC2-868A-11B4A93A7C7E}" destId="{4C83F565-8704-4B9C-81F3-E72397740C8D}" srcOrd="2" destOrd="0" presId="urn:microsoft.com/office/officeart/2005/8/layout/orgChart1"/>
    <dgm:cxn modelId="{E57E8050-F3E2-45AA-89E3-735B0362EF1C}" type="presParOf" srcId="{C944978F-2DD1-4AC2-868A-11B4A93A7C7E}" destId="{F87B4293-DC43-456D-A0BF-42E8300D8177}" srcOrd="3" destOrd="0" presId="urn:microsoft.com/office/officeart/2005/8/layout/orgChart1"/>
    <dgm:cxn modelId="{AE8D7008-316A-4C6A-9389-54A29F58464D}" type="presParOf" srcId="{F87B4293-DC43-456D-A0BF-42E8300D8177}" destId="{C86743B0-4EA1-4A50-BCF6-0C974172E517}" srcOrd="0" destOrd="0" presId="urn:microsoft.com/office/officeart/2005/8/layout/orgChart1"/>
    <dgm:cxn modelId="{0F54CB5B-67F2-4F65-8D12-5D057C50DFC1}" type="presParOf" srcId="{C86743B0-4EA1-4A50-BCF6-0C974172E517}" destId="{F6554107-778B-4FEB-A5B5-1B7BDB5F3A8A}" srcOrd="0" destOrd="0" presId="urn:microsoft.com/office/officeart/2005/8/layout/orgChart1"/>
    <dgm:cxn modelId="{D8727C92-0102-4B32-8EEB-9CFC8A334BBA}" type="presParOf" srcId="{C86743B0-4EA1-4A50-BCF6-0C974172E517}" destId="{CD6DA050-5B6B-4C51-8853-AF5D3B9EAFCC}" srcOrd="1" destOrd="0" presId="urn:microsoft.com/office/officeart/2005/8/layout/orgChart1"/>
    <dgm:cxn modelId="{043AB6B7-93DF-48F6-A363-A7DA19EE5FB5}" type="presParOf" srcId="{F87B4293-DC43-456D-A0BF-42E8300D8177}" destId="{4D2582D9-0FBE-40DE-92A1-C6EAE89ED423}" srcOrd="1" destOrd="0" presId="urn:microsoft.com/office/officeart/2005/8/layout/orgChart1"/>
    <dgm:cxn modelId="{1E0A19DF-1EFE-4CEE-84DB-654FDFA2FA0F}" type="presParOf" srcId="{F87B4293-DC43-456D-A0BF-42E8300D8177}" destId="{FF840FC4-7E3D-479F-A85B-7D45C5C3CFFD}" srcOrd="2" destOrd="0" presId="urn:microsoft.com/office/officeart/2005/8/layout/orgChart1"/>
    <dgm:cxn modelId="{6331CAE0-F45A-4220-B804-1E589A8241EF}" type="presParOf" srcId="{C944978F-2DD1-4AC2-868A-11B4A93A7C7E}" destId="{BE5EBF82-72A5-4572-B7E0-558B548015CC}" srcOrd="4" destOrd="0" presId="urn:microsoft.com/office/officeart/2005/8/layout/orgChart1"/>
    <dgm:cxn modelId="{91904089-F374-4931-8DC1-BC28D0DF6D5C}" type="presParOf" srcId="{C944978F-2DD1-4AC2-868A-11B4A93A7C7E}" destId="{B75EA4FC-6D78-4764-9708-D5AE29AA0EC0}" srcOrd="5" destOrd="0" presId="urn:microsoft.com/office/officeart/2005/8/layout/orgChart1"/>
    <dgm:cxn modelId="{7EA5F64A-1F37-4BB9-AD29-5245C62BF89D}" type="presParOf" srcId="{B75EA4FC-6D78-4764-9708-D5AE29AA0EC0}" destId="{F3732F89-18C4-474A-A5E6-E72BBF0FD2F0}" srcOrd="0" destOrd="0" presId="urn:microsoft.com/office/officeart/2005/8/layout/orgChart1"/>
    <dgm:cxn modelId="{3668C922-4BCF-4629-8D31-83C26AA36114}" type="presParOf" srcId="{F3732F89-18C4-474A-A5E6-E72BBF0FD2F0}" destId="{BF9F72CD-D1D5-42ED-A9D9-C6B3B7E5C313}" srcOrd="0" destOrd="0" presId="urn:microsoft.com/office/officeart/2005/8/layout/orgChart1"/>
    <dgm:cxn modelId="{E64A92D4-9596-4F9A-B641-9C8038F1C3BC}" type="presParOf" srcId="{F3732F89-18C4-474A-A5E6-E72BBF0FD2F0}" destId="{0CF0BE02-8C60-45CC-A76B-C37687B6EE69}" srcOrd="1" destOrd="0" presId="urn:microsoft.com/office/officeart/2005/8/layout/orgChart1"/>
    <dgm:cxn modelId="{066A761A-D895-4364-9C98-E40E299980B6}" type="presParOf" srcId="{B75EA4FC-6D78-4764-9708-D5AE29AA0EC0}" destId="{93B3A538-D009-4A44-9D73-74B68642F821}" srcOrd="1" destOrd="0" presId="urn:microsoft.com/office/officeart/2005/8/layout/orgChart1"/>
    <dgm:cxn modelId="{808FEF9B-AF4F-4919-89D6-91CA9DFF37FA}" type="presParOf" srcId="{B75EA4FC-6D78-4764-9708-D5AE29AA0EC0}" destId="{CD4525C8-079B-4977-831E-77CB710207E6}" srcOrd="2" destOrd="0" presId="urn:microsoft.com/office/officeart/2005/8/layout/orgChart1"/>
    <dgm:cxn modelId="{267363F1-81BE-46DB-8BCC-B32E4B7DDA32}" type="presParOf" srcId="{AC0CDD32-798F-49F0-BB41-E02E2C03D5E1}" destId="{0AF7B2EB-E606-49E0-8617-1412813EA29C}" srcOrd="2" destOrd="0" presId="urn:microsoft.com/office/officeart/2005/8/layout/orgChart1"/>
    <dgm:cxn modelId="{6CDE9E94-3D8F-4F5D-9E5C-8F1D675CBCD3}" type="presParOf" srcId="{C0731E67-B024-42B5-8F32-7CCFAF6253DB}" destId="{2AC50B6A-2FB4-4BA8-A64E-9BB87CC601E4}" srcOrd="8" destOrd="0" presId="urn:microsoft.com/office/officeart/2005/8/layout/orgChart1"/>
    <dgm:cxn modelId="{6D8E72D2-ADBF-4A75-A24E-F9073976B4AF}" type="presParOf" srcId="{C0731E67-B024-42B5-8F32-7CCFAF6253DB}" destId="{E59722F2-05D9-4CCB-BAA1-375744AE5E59}" srcOrd="9" destOrd="0" presId="urn:microsoft.com/office/officeart/2005/8/layout/orgChart1"/>
    <dgm:cxn modelId="{36D70572-2F72-4D37-9D3B-3678AE838A6A}" type="presParOf" srcId="{E59722F2-05D9-4CCB-BAA1-375744AE5E59}" destId="{B014CC32-9B7B-4BCA-BE1F-8301AF51F715}" srcOrd="0" destOrd="0" presId="urn:microsoft.com/office/officeart/2005/8/layout/orgChart1"/>
    <dgm:cxn modelId="{E5BD0B44-0310-424E-9B0F-81F9BB1B8226}" type="presParOf" srcId="{B014CC32-9B7B-4BCA-BE1F-8301AF51F715}" destId="{C14856EF-1BCC-4964-AFC8-0A6EE24B73FF}" srcOrd="0" destOrd="0" presId="urn:microsoft.com/office/officeart/2005/8/layout/orgChart1"/>
    <dgm:cxn modelId="{333926D1-F05B-4F4E-B1FA-A96011E7FB56}" type="presParOf" srcId="{B014CC32-9B7B-4BCA-BE1F-8301AF51F715}" destId="{50347F59-F0A3-4ED6-9956-C6EEAE6DFB7D}" srcOrd="1" destOrd="0" presId="urn:microsoft.com/office/officeart/2005/8/layout/orgChart1"/>
    <dgm:cxn modelId="{1F7610B2-5BBF-489D-9D87-E94B04ADDFFD}" type="presParOf" srcId="{E59722F2-05D9-4CCB-BAA1-375744AE5E59}" destId="{020AC36C-25CA-4850-B43A-F3347160C4A5}" srcOrd="1" destOrd="0" presId="urn:microsoft.com/office/officeart/2005/8/layout/orgChart1"/>
    <dgm:cxn modelId="{BF038DC7-719E-4526-9422-C056E703CD60}" type="presParOf" srcId="{020AC36C-25CA-4850-B43A-F3347160C4A5}" destId="{A116EC27-66F0-4CB3-B5CD-391073832A5B}" srcOrd="0" destOrd="0" presId="urn:microsoft.com/office/officeart/2005/8/layout/orgChart1"/>
    <dgm:cxn modelId="{9BC8ACB5-B5F6-44D0-9161-CA4F559B538D}" type="presParOf" srcId="{020AC36C-25CA-4850-B43A-F3347160C4A5}" destId="{CDDF8078-1BBF-4CB0-AFA0-A4AE8A24EE00}" srcOrd="1" destOrd="0" presId="urn:microsoft.com/office/officeart/2005/8/layout/orgChart1"/>
    <dgm:cxn modelId="{2DD06456-4AFF-4A45-B904-9B133EFD195D}" type="presParOf" srcId="{CDDF8078-1BBF-4CB0-AFA0-A4AE8A24EE00}" destId="{87E04B8A-FF06-4679-B4FA-939BEA51D9B8}" srcOrd="0" destOrd="0" presId="urn:microsoft.com/office/officeart/2005/8/layout/orgChart1"/>
    <dgm:cxn modelId="{AE6DD0A0-C78C-4A59-AC57-D87413191A28}" type="presParOf" srcId="{87E04B8A-FF06-4679-B4FA-939BEA51D9B8}" destId="{C4BBFB20-94D6-4C34-9B6A-2F2B37F3D719}" srcOrd="0" destOrd="0" presId="urn:microsoft.com/office/officeart/2005/8/layout/orgChart1"/>
    <dgm:cxn modelId="{1CA7A427-2E8C-4ED6-B0FC-734F620C9E5C}" type="presParOf" srcId="{87E04B8A-FF06-4679-B4FA-939BEA51D9B8}" destId="{CF121716-9228-4E87-8D8C-C9FD5E309E84}" srcOrd="1" destOrd="0" presId="urn:microsoft.com/office/officeart/2005/8/layout/orgChart1"/>
    <dgm:cxn modelId="{79562E9C-C35A-4C12-9F08-1246A0FAE1EF}" type="presParOf" srcId="{CDDF8078-1BBF-4CB0-AFA0-A4AE8A24EE00}" destId="{D2C906B8-4A33-42DA-8D25-C5589E14F6BD}" srcOrd="1" destOrd="0" presId="urn:microsoft.com/office/officeart/2005/8/layout/orgChart1"/>
    <dgm:cxn modelId="{1D950777-1D43-48DF-8789-790EB65A0C6C}" type="presParOf" srcId="{CDDF8078-1BBF-4CB0-AFA0-A4AE8A24EE00}" destId="{85302D2C-1324-4AD3-A387-9154687627A0}" srcOrd="2" destOrd="0" presId="urn:microsoft.com/office/officeart/2005/8/layout/orgChart1"/>
    <dgm:cxn modelId="{76FD7C4A-4A2B-46C6-ADFB-1FA41192D0A0}" type="presParOf" srcId="{E59722F2-05D9-4CCB-BAA1-375744AE5E59}" destId="{8244AEC7-E15C-4193-8518-6BFA7A37EFD0}" srcOrd="2" destOrd="0" presId="urn:microsoft.com/office/officeart/2005/8/layout/orgChart1"/>
    <dgm:cxn modelId="{2093FF52-38E0-4BE9-9B8B-BCE0EFFCF3D6}" type="presParOf" srcId="{1BA328FF-76E5-4E2C-ADD5-8A37D27F4740}" destId="{E63101DF-192B-4389-9A9E-1705A1A9C6B1}"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D9E2A2-50E3-4092-B9FB-01AD2451B784}" type="doc">
      <dgm:prSet loTypeId="urn:microsoft.com/office/officeart/2005/8/layout/vList2" loCatId="list" qsTypeId="urn:microsoft.com/office/officeart/2005/8/quickstyle/simple5" qsCatId="simple" csTypeId="urn:microsoft.com/office/officeart/2005/8/colors/accent5_2" csCatId="accent5" phldr="1"/>
      <dgm:spPr/>
      <dgm:t>
        <a:bodyPr/>
        <a:lstStyle/>
        <a:p>
          <a:endParaRPr lang="en-US"/>
        </a:p>
      </dgm:t>
    </dgm:pt>
    <dgm:pt modelId="{EE6B46FD-E3D5-45DE-8AB8-4D5934E8F431}">
      <dgm:prSet phldrT="[Text]" custT="1"/>
      <dgm:spPr/>
      <dgm:t>
        <a:bodyPr/>
        <a:lstStyle/>
        <a:p>
          <a:pPr rtl="0"/>
          <a:r>
            <a:rPr kumimoji="0" lang="en-US" sz="2000" b="0" i="0" u="none" strike="noStrike" cap="none" spc="0" normalizeH="0" baseline="0" noProof="0" dirty="0" smtClean="0">
              <a:ln/>
              <a:effectLst/>
              <a:uLnTx/>
              <a:uFillTx/>
              <a:latin typeface="Times New Roman" pitchFamily="18" charset="0"/>
              <a:ea typeface="+mn-ea"/>
              <a:cs typeface="Times New Roman" pitchFamily="18" charset="0"/>
            </a:rPr>
            <a:t>Islamic Banking Act 1983</a:t>
          </a:r>
          <a:endParaRPr lang="en-US" sz="2000" b="0" dirty="0">
            <a:latin typeface="Times New Roman" pitchFamily="18" charset="0"/>
            <a:cs typeface="Times New Roman" pitchFamily="18" charset="0"/>
          </a:endParaRPr>
        </a:p>
      </dgm:t>
    </dgm:pt>
    <dgm:pt modelId="{F20F14BF-3CCC-498C-B197-EEDE3BB737B9}" type="parTrans" cxnId="{CAFFC709-1AED-401F-9C02-FED0B1929932}">
      <dgm:prSet/>
      <dgm:spPr/>
      <dgm:t>
        <a:bodyPr/>
        <a:lstStyle/>
        <a:p>
          <a:endParaRPr lang="en-US" sz="2000">
            <a:latin typeface="Times New Roman" pitchFamily="18" charset="0"/>
            <a:cs typeface="Times New Roman" pitchFamily="18" charset="0"/>
          </a:endParaRPr>
        </a:p>
      </dgm:t>
    </dgm:pt>
    <dgm:pt modelId="{ABD51FF1-056D-49A9-AC21-8F9DEB81222B}" type="sibTrans" cxnId="{CAFFC709-1AED-401F-9C02-FED0B1929932}">
      <dgm:prSet/>
      <dgm:spPr/>
      <dgm:t>
        <a:bodyPr/>
        <a:lstStyle/>
        <a:p>
          <a:endParaRPr lang="en-US" sz="2000">
            <a:latin typeface="Times New Roman" pitchFamily="18" charset="0"/>
            <a:cs typeface="Times New Roman" pitchFamily="18" charset="0"/>
          </a:endParaRPr>
        </a:p>
      </dgm:t>
    </dgm:pt>
    <dgm:pt modelId="{97C68994-F6E4-4442-A1E5-E4D13DCEEF82}">
      <dgm:prSet phldrT="[Text]" custT="1"/>
      <dgm:spPr/>
      <dgm:t>
        <a:bodyPr/>
        <a:lstStyle/>
        <a:p>
          <a:r>
            <a:rPr kumimoji="0" lang="en-MY" sz="2000" b="0" i="0" u="none" strike="noStrike" cap="none" spc="0" normalizeH="0" baseline="0" noProof="0" dirty="0" smtClean="0">
              <a:ln/>
              <a:effectLst/>
              <a:uLnTx/>
              <a:uFillTx/>
              <a:latin typeface="Times New Roman" pitchFamily="18" charset="0"/>
              <a:ea typeface="+mn-ea"/>
              <a:cs typeface="Times New Roman" pitchFamily="18" charset="0"/>
            </a:rPr>
            <a:t>“Islamic banking business” means banking business whose aims and operations do not involve any element which is not approved by the Religion of Islam;</a:t>
          </a:r>
          <a:endParaRPr lang="en-US" sz="2000" dirty="0">
            <a:latin typeface="Times New Roman" pitchFamily="18" charset="0"/>
            <a:cs typeface="Times New Roman" pitchFamily="18" charset="0"/>
          </a:endParaRPr>
        </a:p>
      </dgm:t>
    </dgm:pt>
    <dgm:pt modelId="{5C46D36D-C84F-4FDC-9E1D-90A897A66B1E}" type="parTrans" cxnId="{B6C1C344-CF09-40C6-B18D-7F8D50E8FBF2}">
      <dgm:prSet/>
      <dgm:spPr/>
      <dgm:t>
        <a:bodyPr/>
        <a:lstStyle/>
        <a:p>
          <a:endParaRPr lang="en-US" sz="2000">
            <a:latin typeface="Times New Roman" pitchFamily="18" charset="0"/>
            <a:cs typeface="Times New Roman" pitchFamily="18" charset="0"/>
          </a:endParaRPr>
        </a:p>
      </dgm:t>
    </dgm:pt>
    <dgm:pt modelId="{181F6391-7C41-4E35-BE6D-076706D1E64E}" type="sibTrans" cxnId="{B6C1C344-CF09-40C6-B18D-7F8D50E8FBF2}">
      <dgm:prSet/>
      <dgm:spPr/>
      <dgm:t>
        <a:bodyPr/>
        <a:lstStyle/>
        <a:p>
          <a:endParaRPr lang="en-US" sz="2000">
            <a:latin typeface="Times New Roman" pitchFamily="18" charset="0"/>
            <a:cs typeface="Times New Roman" pitchFamily="18" charset="0"/>
          </a:endParaRPr>
        </a:p>
      </dgm:t>
    </dgm:pt>
    <dgm:pt modelId="{4A3457DA-5331-442A-BD9B-3B9C83E6EDF2}">
      <dgm:prSet phldrT="[Text]" custT="1"/>
      <dgm:spPr/>
      <dgm:t>
        <a:bodyPr/>
        <a:lstStyle/>
        <a:p>
          <a:r>
            <a:rPr kumimoji="0" lang="en-US" sz="2000" b="0" i="0" u="none" strike="noStrike" cap="none" spc="0" normalizeH="0" baseline="0" noProof="0" dirty="0" smtClean="0">
              <a:ln/>
              <a:effectLst/>
              <a:uLnTx/>
              <a:uFillTx/>
              <a:latin typeface="Times New Roman" pitchFamily="18" charset="0"/>
              <a:ea typeface="+mn-ea"/>
              <a:cs typeface="Times New Roman" pitchFamily="18" charset="0"/>
            </a:rPr>
            <a:t>Islamic Financial Services Act 2013</a:t>
          </a:r>
          <a:endParaRPr lang="en-US" sz="2000" dirty="0">
            <a:latin typeface="Times New Roman" pitchFamily="18" charset="0"/>
            <a:cs typeface="Times New Roman" pitchFamily="18" charset="0"/>
          </a:endParaRPr>
        </a:p>
      </dgm:t>
    </dgm:pt>
    <dgm:pt modelId="{742B6217-F68E-41B7-B2C1-707EA1D72091}" type="parTrans" cxnId="{46D31B2A-0F56-46FA-AE49-9E88FA7A9DFA}">
      <dgm:prSet/>
      <dgm:spPr/>
      <dgm:t>
        <a:bodyPr/>
        <a:lstStyle/>
        <a:p>
          <a:endParaRPr lang="en-US" sz="2000">
            <a:latin typeface="Times New Roman" pitchFamily="18" charset="0"/>
            <a:cs typeface="Times New Roman" pitchFamily="18" charset="0"/>
          </a:endParaRPr>
        </a:p>
      </dgm:t>
    </dgm:pt>
    <dgm:pt modelId="{EF0A8A0F-E3FC-4CBC-AA7C-2DEA04B035F3}" type="sibTrans" cxnId="{46D31B2A-0F56-46FA-AE49-9E88FA7A9DFA}">
      <dgm:prSet/>
      <dgm:spPr/>
      <dgm:t>
        <a:bodyPr/>
        <a:lstStyle/>
        <a:p>
          <a:endParaRPr lang="en-US" sz="2000">
            <a:latin typeface="Times New Roman" pitchFamily="18" charset="0"/>
            <a:cs typeface="Times New Roman" pitchFamily="18" charset="0"/>
          </a:endParaRPr>
        </a:p>
      </dgm:t>
    </dgm:pt>
    <dgm:pt modelId="{56CE4A3A-ED2A-4AE4-91D5-7196A3925082}">
      <dgm:prSet phldrT="[Text]" custT="1"/>
      <dgm:spPr/>
      <dgm:t>
        <a:bodyPr/>
        <a:lstStyle/>
        <a:p>
          <a:r>
            <a:rPr kumimoji="0" lang="en-MY" sz="2000" b="0" i="0" u="none" strike="noStrike" cap="none" spc="0" normalizeH="0" baseline="0" noProof="0" dirty="0" smtClean="0">
              <a:ln/>
              <a:effectLst/>
              <a:uLnTx/>
              <a:uFillTx/>
              <a:latin typeface="Times New Roman" pitchFamily="18" charset="0"/>
              <a:ea typeface="+mn-ea"/>
              <a:cs typeface="Times New Roman" pitchFamily="18" charset="0"/>
            </a:rPr>
            <a:t>An institution shall at all times ensure that its aims and operations, business, affairs and activities are in compliance with </a:t>
          </a:r>
          <a:r>
            <a:rPr kumimoji="0" lang="en-MY" sz="2000" b="0" i="0" u="none" strike="noStrike" cap="none" spc="0" normalizeH="0" baseline="0" noProof="0" dirty="0" err="1" smtClean="0">
              <a:ln/>
              <a:effectLst/>
              <a:uLnTx/>
              <a:uFillTx/>
              <a:latin typeface="Times New Roman" pitchFamily="18" charset="0"/>
              <a:ea typeface="+mn-ea"/>
              <a:cs typeface="Times New Roman" pitchFamily="18" charset="0"/>
            </a:rPr>
            <a:t>Shariah</a:t>
          </a:r>
          <a:r>
            <a:rPr kumimoji="0" lang="en-MY" sz="2000" b="0" i="0" u="none" strike="noStrike" cap="none" spc="0" normalizeH="0" baseline="0" noProof="0" dirty="0" smtClean="0">
              <a:ln/>
              <a:effectLst/>
              <a:uLnTx/>
              <a:uFillTx/>
              <a:latin typeface="Times New Roman" pitchFamily="18" charset="0"/>
              <a:ea typeface="+mn-ea"/>
              <a:cs typeface="Times New Roman" pitchFamily="18" charset="0"/>
            </a:rPr>
            <a:t>.</a:t>
          </a:r>
          <a:endParaRPr lang="en-US" sz="2000" dirty="0">
            <a:latin typeface="Times New Roman" pitchFamily="18" charset="0"/>
            <a:cs typeface="Times New Roman" pitchFamily="18" charset="0"/>
          </a:endParaRPr>
        </a:p>
      </dgm:t>
    </dgm:pt>
    <dgm:pt modelId="{D851B876-D14E-4602-96F0-4187EFBF010E}" type="parTrans" cxnId="{818F19EE-FF81-41E3-9097-87DD0305E336}">
      <dgm:prSet/>
      <dgm:spPr/>
      <dgm:t>
        <a:bodyPr/>
        <a:lstStyle/>
        <a:p>
          <a:endParaRPr lang="en-US" sz="2000">
            <a:latin typeface="Times New Roman" pitchFamily="18" charset="0"/>
            <a:cs typeface="Times New Roman" pitchFamily="18" charset="0"/>
          </a:endParaRPr>
        </a:p>
      </dgm:t>
    </dgm:pt>
    <dgm:pt modelId="{07405B7A-CCCB-4D1D-A13D-4B19789A2FC1}" type="sibTrans" cxnId="{818F19EE-FF81-41E3-9097-87DD0305E336}">
      <dgm:prSet/>
      <dgm:spPr/>
      <dgm:t>
        <a:bodyPr/>
        <a:lstStyle/>
        <a:p>
          <a:endParaRPr lang="en-US" sz="2000">
            <a:latin typeface="Times New Roman" pitchFamily="18" charset="0"/>
            <a:cs typeface="Times New Roman" pitchFamily="18" charset="0"/>
          </a:endParaRPr>
        </a:p>
      </dgm:t>
    </dgm:pt>
    <dgm:pt modelId="{59716801-3138-4718-84E4-C6BB64D3F997}">
      <dgm:prSet phldrT="[Text]" custT="1"/>
      <dgm:spPr/>
      <dgm:t>
        <a:bodyPr/>
        <a:lstStyle/>
        <a:p>
          <a:endParaRPr lang="en-US" sz="2000" dirty="0">
            <a:latin typeface="Times New Roman" pitchFamily="18" charset="0"/>
            <a:cs typeface="Times New Roman" pitchFamily="18" charset="0"/>
          </a:endParaRPr>
        </a:p>
      </dgm:t>
    </dgm:pt>
    <dgm:pt modelId="{8CEC9817-AB20-4C14-9786-DA7821DAE3EC}" type="parTrans" cxnId="{A3244158-67DB-44E8-BCE4-DC3A3E52981A}">
      <dgm:prSet/>
      <dgm:spPr/>
      <dgm:t>
        <a:bodyPr/>
        <a:lstStyle/>
        <a:p>
          <a:endParaRPr lang="en-MY"/>
        </a:p>
      </dgm:t>
    </dgm:pt>
    <dgm:pt modelId="{605F9FF8-DAF9-4FAE-9B40-F797B288C06A}" type="sibTrans" cxnId="{A3244158-67DB-44E8-BCE4-DC3A3E52981A}">
      <dgm:prSet/>
      <dgm:spPr/>
      <dgm:t>
        <a:bodyPr/>
        <a:lstStyle/>
        <a:p>
          <a:endParaRPr lang="en-MY"/>
        </a:p>
      </dgm:t>
    </dgm:pt>
    <dgm:pt modelId="{3A7CCF0E-9334-46C3-918F-90F61AF947DC}" type="pres">
      <dgm:prSet presAssocID="{50D9E2A2-50E3-4092-B9FB-01AD2451B784}" presName="linear" presStyleCnt="0">
        <dgm:presLayoutVars>
          <dgm:animLvl val="lvl"/>
          <dgm:resizeHandles val="exact"/>
        </dgm:presLayoutVars>
      </dgm:prSet>
      <dgm:spPr/>
      <dgm:t>
        <a:bodyPr/>
        <a:lstStyle/>
        <a:p>
          <a:endParaRPr lang="en-MY"/>
        </a:p>
      </dgm:t>
    </dgm:pt>
    <dgm:pt modelId="{AAE2D8A7-6ECD-4FC6-A185-501E659D30EE}" type="pres">
      <dgm:prSet presAssocID="{EE6B46FD-E3D5-45DE-8AB8-4D5934E8F431}" presName="parentText" presStyleLbl="node1" presStyleIdx="0" presStyleCnt="2" custScaleY="51434" custLinFactNeighborY="-55928">
        <dgm:presLayoutVars>
          <dgm:chMax val="0"/>
          <dgm:bulletEnabled val="1"/>
        </dgm:presLayoutVars>
      </dgm:prSet>
      <dgm:spPr/>
      <dgm:t>
        <a:bodyPr/>
        <a:lstStyle/>
        <a:p>
          <a:endParaRPr lang="en-US"/>
        </a:p>
      </dgm:t>
    </dgm:pt>
    <dgm:pt modelId="{143AB8B8-3846-4B5B-8417-46149E205D54}" type="pres">
      <dgm:prSet presAssocID="{EE6B46FD-E3D5-45DE-8AB8-4D5934E8F431}" presName="childText" presStyleLbl="revTx" presStyleIdx="0" presStyleCnt="2" custLinFactNeighborY="-41730">
        <dgm:presLayoutVars>
          <dgm:bulletEnabled val="1"/>
        </dgm:presLayoutVars>
      </dgm:prSet>
      <dgm:spPr/>
      <dgm:t>
        <a:bodyPr/>
        <a:lstStyle/>
        <a:p>
          <a:endParaRPr lang="en-US"/>
        </a:p>
      </dgm:t>
    </dgm:pt>
    <dgm:pt modelId="{7ACDF566-2F7A-4563-AAF5-66085B100B6E}" type="pres">
      <dgm:prSet presAssocID="{4A3457DA-5331-442A-BD9B-3B9C83E6EDF2}" presName="parentText" presStyleLbl="node1" presStyleIdx="1" presStyleCnt="2" custScaleY="51434" custLinFactNeighborY="-53518">
        <dgm:presLayoutVars>
          <dgm:chMax val="0"/>
          <dgm:bulletEnabled val="1"/>
        </dgm:presLayoutVars>
      </dgm:prSet>
      <dgm:spPr/>
      <dgm:t>
        <a:bodyPr/>
        <a:lstStyle/>
        <a:p>
          <a:endParaRPr lang="en-US"/>
        </a:p>
      </dgm:t>
    </dgm:pt>
    <dgm:pt modelId="{E4D8EC34-AC82-4EC4-8BFC-0D4005302246}" type="pres">
      <dgm:prSet presAssocID="{4A3457DA-5331-442A-BD9B-3B9C83E6EDF2}" presName="childText" presStyleLbl="revTx" presStyleIdx="1" presStyleCnt="2" custLinFactNeighborY="-39598">
        <dgm:presLayoutVars>
          <dgm:bulletEnabled val="1"/>
        </dgm:presLayoutVars>
      </dgm:prSet>
      <dgm:spPr/>
      <dgm:t>
        <a:bodyPr/>
        <a:lstStyle/>
        <a:p>
          <a:endParaRPr lang="en-US"/>
        </a:p>
      </dgm:t>
    </dgm:pt>
  </dgm:ptLst>
  <dgm:cxnLst>
    <dgm:cxn modelId="{818F19EE-FF81-41E3-9097-87DD0305E336}" srcId="{4A3457DA-5331-442A-BD9B-3B9C83E6EDF2}" destId="{56CE4A3A-ED2A-4AE4-91D5-7196A3925082}" srcOrd="0" destOrd="0" parTransId="{D851B876-D14E-4602-96F0-4187EFBF010E}" sibTransId="{07405B7A-CCCB-4D1D-A13D-4B19789A2FC1}"/>
    <dgm:cxn modelId="{46D31B2A-0F56-46FA-AE49-9E88FA7A9DFA}" srcId="{50D9E2A2-50E3-4092-B9FB-01AD2451B784}" destId="{4A3457DA-5331-442A-BD9B-3B9C83E6EDF2}" srcOrd="1" destOrd="0" parTransId="{742B6217-F68E-41B7-B2C1-707EA1D72091}" sibTransId="{EF0A8A0F-E3FC-4CBC-AA7C-2DEA04B035F3}"/>
    <dgm:cxn modelId="{9F6E498A-E301-452A-A4E4-6678EAFDB800}" type="presOf" srcId="{EE6B46FD-E3D5-45DE-8AB8-4D5934E8F431}" destId="{AAE2D8A7-6ECD-4FC6-A185-501E659D30EE}" srcOrd="0" destOrd="0" presId="urn:microsoft.com/office/officeart/2005/8/layout/vList2"/>
    <dgm:cxn modelId="{CAFFC709-1AED-401F-9C02-FED0B1929932}" srcId="{50D9E2A2-50E3-4092-B9FB-01AD2451B784}" destId="{EE6B46FD-E3D5-45DE-8AB8-4D5934E8F431}" srcOrd="0" destOrd="0" parTransId="{F20F14BF-3CCC-498C-B197-EEDE3BB737B9}" sibTransId="{ABD51FF1-056D-49A9-AC21-8F9DEB81222B}"/>
    <dgm:cxn modelId="{438DD5CA-2DEF-4BD5-A8CE-9C59E549C0C5}" type="presOf" srcId="{56CE4A3A-ED2A-4AE4-91D5-7196A3925082}" destId="{E4D8EC34-AC82-4EC4-8BFC-0D4005302246}" srcOrd="0" destOrd="0" presId="urn:microsoft.com/office/officeart/2005/8/layout/vList2"/>
    <dgm:cxn modelId="{92F9DB5C-89E4-483A-A23F-375759188CFA}" type="presOf" srcId="{97C68994-F6E4-4442-A1E5-E4D13DCEEF82}" destId="{143AB8B8-3846-4B5B-8417-46149E205D54}" srcOrd="0" destOrd="0" presId="urn:microsoft.com/office/officeart/2005/8/layout/vList2"/>
    <dgm:cxn modelId="{0A0B5369-EC98-42AE-AA0C-60F438467C22}" type="presOf" srcId="{50D9E2A2-50E3-4092-B9FB-01AD2451B784}" destId="{3A7CCF0E-9334-46C3-918F-90F61AF947DC}" srcOrd="0" destOrd="0" presId="urn:microsoft.com/office/officeart/2005/8/layout/vList2"/>
    <dgm:cxn modelId="{B6C1C344-CF09-40C6-B18D-7F8D50E8FBF2}" srcId="{EE6B46FD-E3D5-45DE-8AB8-4D5934E8F431}" destId="{97C68994-F6E4-4442-A1E5-E4D13DCEEF82}" srcOrd="0" destOrd="0" parTransId="{5C46D36D-C84F-4FDC-9E1D-90A897A66B1E}" sibTransId="{181F6391-7C41-4E35-BE6D-076706D1E64E}"/>
    <dgm:cxn modelId="{0C74ED7A-9B94-4733-B00F-ADC7564FD7BF}" type="presOf" srcId="{4A3457DA-5331-442A-BD9B-3B9C83E6EDF2}" destId="{7ACDF566-2F7A-4563-AAF5-66085B100B6E}" srcOrd="0" destOrd="0" presId="urn:microsoft.com/office/officeart/2005/8/layout/vList2"/>
    <dgm:cxn modelId="{A3244158-67DB-44E8-BCE4-DC3A3E52981A}" srcId="{4A3457DA-5331-442A-BD9B-3B9C83E6EDF2}" destId="{59716801-3138-4718-84E4-C6BB64D3F997}" srcOrd="1" destOrd="0" parTransId="{8CEC9817-AB20-4C14-9786-DA7821DAE3EC}" sibTransId="{605F9FF8-DAF9-4FAE-9B40-F797B288C06A}"/>
    <dgm:cxn modelId="{575F166E-9E4C-462B-8A0C-F45EFBDDB91C}" type="presOf" srcId="{59716801-3138-4718-84E4-C6BB64D3F997}" destId="{E4D8EC34-AC82-4EC4-8BFC-0D4005302246}" srcOrd="0" destOrd="1" presId="urn:microsoft.com/office/officeart/2005/8/layout/vList2"/>
    <dgm:cxn modelId="{F00E23E3-5384-41E9-87A6-63B1DD7C54C0}" type="presParOf" srcId="{3A7CCF0E-9334-46C3-918F-90F61AF947DC}" destId="{AAE2D8A7-6ECD-4FC6-A185-501E659D30EE}" srcOrd="0" destOrd="0" presId="urn:microsoft.com/office/officeart/2005/8/layout/vList2"/>
    <dgm:cxn modelId="{3B67BFE9-D713-4232-B750-3E7EBC11B2E8}" type="presParOf" srcId="{3A7CCF0E-9334-46C3-918F-90F61AF947DC}" destId="{143AB8B8-3846-4B5B-8417-46149E205D54}" srcOrd="1" destOrd="0" presId="urn:microsoft.com/office/officeart/2005/8/layout/vList2"/>
    <dgm:cxn modelId="{E3FB4A4B-B415-4D98-9460-4DFBC6EE3DD1}" type="presParOf" srcId="{3A7CCF0E-9334-46C3-918F-90F61AF947DC}" destId="{7ACDF566-2F7A-4563-AAF5-66085B100B6E}" srcOrd="2" destOrd="0" presId="urn:microsoft.com/office/officeart/2005/8/layout/vList2"/>
    <dgm:cxn modelId="{1B5DF3E9-15DC-4E2B-835F-0AA8E7DB536B}" type="presParOf" srcId="{3A7CCF0E-9334-46C3-918F-90F61AF947DC}" destId="{E4D8EC34-AC82-4EC4-8BFC-0D4005302246}"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4CEE81-AF01-4AD8-B5C7-A920BF80B129}" type="doc">
      <dgm:prSet loTypeId="urn:microsoft.com/office/officeart/2005/8/layout/bProcess3" loCatId="process" qsTypeId="urn:microsoft.com/office/officeart/2005/8/quickstyle/simple2" qsCatId="simple" csTypeId="urn:microsoft.com/office/officeart/2005/8/colors/accent5_1" csCatId="accent5" phldr="1"/>
      <dgm:spPr/>
      <dgm:t>
        <a:bodyPr/>
        <a:lstStyle/>
        <a:p>
          <a:endParaRPr lang="en-US"/>
        </a:p>
      </dgm:t>
    </dgm:pt>
    <dgm:pt modelId="{1EEBEC55-3017-4426-A800-8F7D42BFDA8C}">
      <dgm:prSet phldrT="[Text]" custT="1"/>
      <dgm:spPr>
        <a:solidFill>
          <a:schemeClr val="bg1"/>
        </a:solidFill>
        <a:ln cmpd="thickThin">
          <a:solidFill>
            <a:schemeClr val="accent5"/>
          </a:solidFill>
        </a:ln>
      </dgm:spPr>
      <dgm:t>
        <a:bodyPr/>
        <a:lstStyle/>
        <a:p>
          <a:pPr algn="l"/>
          <a:r>
            <a:rPr lang="en-US" sz="1600" b="1" dirty="0" smtClean="0">
              <a:latin typeface="Times New Roman" pitchFamily="18" charset="0"/>
              <a:cs typeface="Times New Roman" pitchFamily="18" charset="0"/>
            </a:rPr>
            <a:t>1969</a:t>
          </a:r>
          <a:r>
            <a:rPr lang="en-US" sz="1600" dirty="0" smtClean="0">
              <a:latin typeface="Times New Roman" pitchFamily="18" charset="0"/>
              <a:cs typeface="Times New Roman" pitchFamily="18" charset="0"/>
            </a:rPr>
            <a:t> - </a:t>
          </a:r>
          <a:r>
            <a:rPr lang="en-MY" sz="1600" dirty="0" smtClean="0">
              <a:latin typeface="Times New Roman" pitchFamily="18" charset="0"/>
              <a:cs typeface="Times New Roman" pitchFamily="18" charset="0"/>
            </a:rPr>
            <a:t>Pilgrims Management Fund and Board of Malaysia</a:t>
          </a:r>
          <a:endParaRPr lang="en-US" sz="1600" dirty="0">
            <a:latin typeface="Times New Roman" pitchFamily="18" charset="0"/>
            <a:cs typeface="Times New Roman" pitchFamily="18" charset="0"/>
          </a:endParaRPr>
        </a:p>
      </dgm:t>
    </dgm:pt>
    <dgm:pt modelId="{517B08A9-56C8-4227-8270-7FB57701647B}" type="parTrans" cxnId="{A206AD05-D412-4831-8552-00179A9D8D1E}">
      <dgm:prSet/>
      <dgm:spPr/>
      <dgm:t>
        <a:bodyPr/>
        <a:lstStyle/>
        <a:p>
          <a:pPr algn="l"/>
          <a:endParaRPr lang="en-US" sz="1600">
            <a:solidFill>
              <a:schemeClr val="tx1"/>
            </a:solidFill>
            <a:latin typeface="Times New Roman" pitchFamily="18" charset="0"/>
            <a:cs typeface="Times New Roman" pitchFamily="18" charset="0"/>
          </a:endParaRPr>
        </a:p>
      </dgm:t>
    </dgm:pt>
    <dgm:pt modelId="{2A91FD58-72F1-4BBB-AFC0-0623092A04AB}" type="sibTrans" cxnId="{A206AD05-D412-4831-8552-00179A9D8D1E}">
      <dgm:prSet custT="1">
        <dgm:style>
          <a:lnRef idx="3">
            <a:schemeClr val="dk1"/>
          </a:lnRef>
          <a:fillRef idx="0">
            <a:schemeClr val="dk1"/>
          </a:fillRef>
          <a:effectRef idx="2">
            <a:schemeClr val="dk1"/>
          </a:effectRef>
          <a:fontRef idx="minor">
            <a:schemeClr val="tx1"/>
          </a:fontRef>
        </dgm:style>
      </dgm:prSet>
      <dgm:spPr>
        <a:ln>
          <a:tailEnd type="stealth"/>
        </a:ln>
      </dgm:spPr>
      <dgm:t>
        <a:bodyPr/>
        <a:lstStyle/>
        <a:p>
          <a:pPr algn="l"/>
          <a:endParaRPr lang="en-US" sz="1600">
            <a:solidFill>
              <a:schemeClr val="tx1"/>
            </a:solidFill>
            <a:latin typeface="Times New Roman" pitchFamily="18" charset="0"/>
            <a:cs typeface="Times New Roman" pitchFamily="18" charset="0"/>
          </a:endParaRPr>
        </a:p>
      </dgm:t>
    </dgm:pt>
    <dgm:pt modelId="{D3EE3CF9-3DB7-440A-A724-9D2AFCD7D3E8}">
      <dgm:prSet phldrT="[Text]" custT="1"/>
      <dgm:spPr>
        <a:solidFill>
          <a:schemeClr val="bg1"/>
        </a:solidFill>
        <a:ln cmpd="thickThin">
          <a:solidFill>
            <a:schemeClr val="accent5"/>
          </a:solidFill>
        </a:ln>
      </dgm:spPr>
      <dgm:t>
        <a:bodyPr/>
        <a:lstStyle/>
        <a:p>
          <a:pPr algn="l"/>
          <a:r>
            <a:rPr lang="en-MY" sz="1400" b="1" dirty="0" smtClean="0">
              <a:latin typeface="Times New Roman" pitchFamily="18" charset="0"/>
              <a:cs typeface="Times New Roman" pitchFamily="18" charset="0"/>
            </a:rPr>
            <a:t>1983</a:t>
          </a:r>
          <a:r>
            <a:rPr lang="en-MY" sz="1400" dirty="0" smtClean="0">
              <a:latin typeface="Times New Roman" pitchFamily="18" charset="0"/>
              <a:cs typeface="Times New Roman" pitchFamily="18" charset="0"/>
            </a:rPr>
            <a:t> - First Islamic bank established (Bank Islam Malaysia </a:t>
          </a:r>
          <a:r>
            <a:rPr lang="en-MY" sz="1400" dirty="0" err="1" smtClean="0">
              <a:latin typeface="Times New Roman" pitchFamily="18" charset="0"/>
              <a:cs typeface="Times New Roman" pitchFamily="18" charset="0"/>
            </a:rPr>
            <a:t>Berhad</a:t>
          </a:r>
          <a:r>
            <a:rPr lang="en-MY" sz="1400" dirty="0" smtClean="0">
              <a:latin typeface="Times New Roman" pitchFamily="18" charset="0"/>
              <a:cs typeface="Times New Roman" pitchFamily="18" charset="0"/>
            </a:rPr>
            <a:t>)</a:t>
          </a:r>
        </a:p>
        <a:p>
          <a:pPr algn="l"/>
          <a:r>
            <a:rPr lang="en-US" sz="1400" dirty="0" smtClean="0">
              <a:latin typeface="Times New Roman" pitchFamily="18" charset="0"/>
              <a:cs typeface="Times New Roman" pitchFamily="18" charset="0"/>
            </a:rPr>
            <a:t>1984 – First full-fledge </a:t>
          </a:r>
          <a:r>
            <a:rPr lang="en-US" sz="1400" dirty="0" err="1" smtClean="0">
              <a:latin typeface="Times New Roman" pitchFamily="18" charset="0"/>
              <a:cs typeface="Times New Roman" pitchFamily="18" charset="0"/>
            </a:rPr>
            <a:t>takaful</a:t>
          </a:r>
          <a:r>
            <a:rPr lang="en-US" sz="1400" dirty="0" smtClean="0">
              <a:latin typeface="Times New Roman" pitchFamily="18" charset="0"/>
              <a:cs typeface="Times New Roman" pitchFamily="18" charset="0"/>
            </a:rPr>
            <a:t> company established (Syarikat Takaful Malaysia </a:t>
          </a:r>
          <a:r>
            <a:rPr lang="en-US" sz="1400" dirty="0" err="1" smtClean="0">
              <a:latin typeface="Times New Roman" pitchFamily="18" charset="0"/>
              <a:cs typeface="Times New Roman" pitchFamily="18" charset="0"/>
            </a:rPr>
            <a:t>Bhd</a:t>
          </a:r>
          <a:r>
            <a:rPr lang="en-US" sz="1400" dirty="0" smtClean="0">
              <a:latin typeface="Times New Roman" pitchFamily="18" charset="0"/>
              <a:cs typeface="Times New Roman" pitchFamily="18" charset="0"/>
            </a:rPr>
            <a:t> )</a:t>
          </a:r>
          <a:endParaRPr lang="en-MY" sz="1400" dirty="0" smtClean="0">
            <a:latin typeface="Times New Roman" pitchFamily="18" charset="0"/>
            <a:cs typeface="Times New Roman" pitchFamily="18" charset="0"/>
          </a:endParaRPr>
        </a:p>
        <a:p>
          <a:pPr algn="l"/>
          <a:r>
            <a:rPr lang="en-MY" sz="1400" dirty="0" smtClean="0">
              <a:latin typeface="Times New Roman" pitchFamily="18" charset="0"/>
              <a:cs typeface="Times New Roman" pitchFamily="18" charset="0"/>
            </a:rPr>
            <a:t>1. Islamic Banking Act 1983 </a:t>
          </a:r>
        </a:p>
        <a:p>
          <a:pPr algn="l"/>
          <a:r>
            <a:rPr lang="en-MY" sz="1400" dirty="0" smtClean="0">
              <a:latin typeface="Times New Roman" pitchFamily="18" charset="0"/>
              <a:cs typeface="Times New Roman" pitchFamily="18" charset="0"/>
            </a:rPr>
            <a:t>2. Government Investment Act 1983</a:t>
          </a:r>
          <a:endParaRPr lang="en-US" sz="1400" dirty="0">
            <a:latin typeface="Times New Roman" pitchFamily="18" charset="0"/>
            <a:cs typeface="Times New Roman" pitchFamily="18" charset="0"/>
          </a:endParaRPr>
        </a:p>
      </dgm:t>
    </dgm:pt>
    <dgm:pt modelId="{960FFB08-C7E4-49A7-B9C4-EC5DC9F17362}" type="parTrans" cxnId="{FC6E0995-175D-4A96-9C91-FF30AB02FC70}">
      <dgm:prSet/>
      <dgm:spPr/>
      <dgm:t>
        <a:bodyPr/>
        <a:lstStyle/>
        <a:p>
          <a:pPr algn="l"/>
          <a:endParaRPr lang="en-US" sz="1600">
            <a:solidFill>
              <a:schemeClr val="tx1"/>
            </a:solidFill>
            <a:latin typeface="Times New Roman" pitchFamily="18" charset="0"/>
            <a:cs typeface="Times New Roman" pitchFamily="18" charset="0"/>
          </a:endParaRPr>
        </a:p>
      </dgm:t>
    </dgm:pt>
    <dgm:pt modelId="{0693FCDE-934A-497B-B338-B10345B7D450}" type="sibTrans" cxnId="{FC6E0995-175D-4A96-9C91-FF30AB02FC70}">
      <dgm:prSet custT="1">
        <dgm:style>
          <a:lnRef idx="3">
            <a:schemeClr val="dk1"/>
          </a:lnRef>
          <a:fillRef idx="0">
            <a:schemeClr val="dk1"/>
          </a:fillRef>
          <a:effectRef idx="2">
            <a:schemeClr val="dk1"/>
          </a:effectRef>
          <a:fontRef idx="minor">
            <a:schemeClr val="tx1"/>
          </a:fontRef>
        </dgm:style>
      </dgm:prSet>
      <dgm:spPr>
        <a:ln>
          <a:tailEnd type="stealth"/>
        </a:ln>
      </dgm:spPr>
      <dgm:t>
        <a:bodyPr/>
        <a:lstStyle/>
        <a:p>
          <a:pPr algn="l"/>
          <a:endParaRPr lang="en-US" sz="1600">
            <a:solidFill>
              <a:schemeClr val="tx1"/>
            </a:solidFill>
            <a:latin typeface="Times New Roman" pitchFamily="18" charset="0"/>
            <a:cs typeface="Times New Roman" pitchFamily="18" charset="0"/>
          </a:endParaRPr>
        </a:p>
      </dgm:t>
    </dgm:pt>
    <dgm:pt modelId="{754E3D01-1D7A-44FF-9C61-4DD5265E5169}">
      <dgm:prSet phldrT="[Text]" custT="1"/>
      <dgm:spPr>
        <a:solidFill>
          <a:schemeClr val="bg1"/>
        </a:solidFill>
        <a:ln cmpd="thickThin">
          <a:solidFill>
            <a:schemeClr val="accent5"/>
          </a:solidFill>
        </a:ln>
      </dgm:spPr>
      <dgm:t>
        <a:bodyPr/>
        <a:lstStyle/>
        <a:p>
          <a:pPr algn="l"/>
          <a:r>
            <a:rPr lang="en-MY" sz="1600" b="1" dirty="0" smtClean="0">
              <a:latin typeface="Times New Roman" pitchFamily="18" charset="0"/>
              <a:cs typeface="Times New Roman" pitchFamily="18" charset="0"/>
            </a:rPr>
            <a:t>1993</a:t>
          </a:r>
          <a:r>
            <a:rPr lang="en-MY" sz="1600" dirty="0" smtClean="0">
              <a:latin typeface="Times New Roman" pitchFamily="18" charset="0"/>
              <a:cs typeface="Times New Roman" pitchFamily="18" charset="0"/>
            </a:rPr>
            <a:t> - Introduction of Interest-free banking Scheme or </a:t>
          </a:r>
          <a:r>
            <a:rPr lang="en-MY" sz="1600" i="1" dirty="0" smtClean="0">
              <a:latin typeface="Times New Roman" pitchFamily="18" charset="0"/>
              <a:cs typeface="Times New Roman" pitchFamily="18" charset="0"/>
            </a:rPr>
            <a:t>Skim </a:t>
          </a:r>
          <a:r>
            <a:rPr lang="en-MY" sz="1600" i="1" dirty="0" err="1" smtClean="0">
              <a:latin typeface="Times New Roman" pitchFamily="18" charset="0"/>
              <a:cs typeface="Times New Roman" pitchFamily="18" charset="0"/>
            </a:rPr>
            <a:t>Perbankan</a:t>
          </a:r>
          <a:r>
            <a:rPr lang="en-MY" sz="1600" i="1" dirty="0" smtClean="0">
              <a:latin typeface="Times New Roman" pitchFamily="18" charset="0"/>
              <a:cs typeface="Times New Roman" pitchFamily="18" charset="0"/>
            </a:rPr>
            <a:t> </a:t>
          </a:r>
          <a:r>
            <a:rPr lang="en-MY" sz="1600" i="1" dirty="0" err="1" smtClean="0">
              <a:latin typeface="Times New Roman" pitchFamily="18" charset="0"/>
              <a:cs typeface="Times New Roman" pitchFamily="18" charset="0"/>
            </a:rPr>
            <a:t>Tanpa</a:t>
          </a:r>
          <a:r>
            <a:rPr lang="en-MY" sz="1600" i="1" dirty="0" smtClean="0">
              <a:latin typeface="Times New Roman" pitchFamily="18" charset="0"/>
              <a:cs typeface="Times New Roman" pitchFamily="18" charset="0"/>
            </a:rPr>
            <a:t> </a:t>
          </a:r>
          <a:r>
            <a:rPr lang="en-MY" sz="1600" i="1" dirty="0" err="1" smtClean="0">
              <a:latin typeface="Times New Roman" pitchFamily="18" charset="0"/>
              <a:cs typeface="Times New Roman" pitchFamily="18" charset="0"/>
            </a:rPr>
            <a:t>Faedah</a:t>
          </a:r>
          <a:r>
            <a:rPr lang="en-MY" sz="1600" dirty="0" smtClean="0">
              <a:latin typeface="Times New Roman" pitchFamily="18" charset="0"/>
              <a:cs typeface="Times New Roman" pitchFamily="18" charset="0"/>
            </a:rPr>
            <a:t> (SPTF) - ‘Islamic window ’</a:t>
          </a:r>
          <a:endParaRPr lang="en-US" sz="1600" dirty="0">
            <a:latin typeface="Times New Roman" pitchFamily="18" charset="0"/>
            <a:cs typeface="Times New Roman" pitchFamily="18" charset="0"/>
          </a:endParaRPr>
        </a:p>
      </dgm:t>
    </dgm:pt>
    <dgm:pt modelId="{13AA4CC0-D93B-4220-8293-F1DF083BDF1E}" type="parTrans" cxnId="{8B048FE8-D99E-4AC3-8ADA-CB39E8077679}">
      <dgm:prSet/>
      <dgm:spPr/>
      <dgm:t>
        <a:bodyPr/>
        <a:lstStyle/>
        <a:p>
          <a:pPr algn="l"/>
          <a:endParaRPr lang="en-US" sz="1600">
            <a:solidFill>
              <a:schemeClr val="tx1"/>
            </a:solidFill>
            <a:latin typeface="Times New Roman" pitchFamily="18" charset="0"/>
            <a:cs typeface="Times New Roman" pitchFamily="18" charset="0"/>
          </a:endParaRPr>
        </a:p>
      </dgm:t>
    </dgm:pt>
    <dgm:pt modelId="{F2003CC6-E6CB-438A-BACE-4F31637A0953}" type="sibTrans" cxnId="{8B048FE8-D99E-4AC3-8ADA-CB39E8077679}">
      <dgm:prSet custT="1">
        <dgm:style>
          <a:lnRef idx="3">
            <a:schemeClr val="dk1"/>
          </a:lnRef>
          <a:fillRef idx="0">
            <a:schemeClr val="dk1"/>
          </a:fillRef>
          <a:effectRef idx="2">
            <a:schemeClr val="dk1"/>
          </a:effectRef>
          <a:fontRef idx="minor">
            <a:schemeClr val="tx1"/>
          </a:fontRef>
        </dgm:style>
      </dgm:prSet>
      <dgm:spPr>
        <a:ln>
          <a:tailEnd type="stealth"/>
        </a:ln>
      </dgm:spPr>
      <dgm:t>
        <a:bodyPr/>
        <a:lstStyle/>
        <a:p>
          <a:pPr algn="l"/>
          <a:endParaRPr lang="en-US" sz="1600">
            <a:solidFill>
              <a:schemeClr val="tx1"/>
            </a:solidFill>
            <a:latin typeface="Times New Roman" pitchFamily="18" charset="0"/>
            <a:cs typeface="Times New Roman" pitchFamily="18" charset="0"/>
          </a:endParaRPr>
        </a:p>
      </dgm:t>
    </dgm:pt>
    <dgm:pt modelId="{D8B4F6BA-3B92-4481-8C9A-B45F61041C3E}">
      <dgm:prSet phldrT="[Text]" custT="1"/>
      <dgm:spPr>
        <a:solidFill>
          <a:schemeClr val="bg1"/>
        </a:solidFill>
        <a:ln cmpd="thickThin">
          <a:solidFill>
            <a:schemeClr val="accent5"/>
          </a:solidFill>
        </a:ln>
      </dgm:spPr>
      <dgm:t>
        <a:bodyPr/>
        <a:lstStyle/>
        <a:p>
          <a:pPr algn="l"/>
          <a:r>
            <a:rPr lang="en-US" sz="1600" b="1" smtClean="0">
              <a:latin typeface="Times New Roman" pitchFamily="18" charset="0"/>
              <a:cs typeface="Times New Roman" pitchFamily="18" charset="0"/>
            </a:rPr>
            <a:t>1994</a:t>
          </a:r>
          <a:r>
            <a:rPr lang="en-US" sz="1600" smtClean="0">
              <a:latin typeface="Times New Roman" pitchFamily="18" charset="0"/>
              <a:cs typeface="Times New Roman" pitchFamily="18" charset="0"/>
            </a:rPr>
            <a:t> - Islamic Interbank Money Market</a:t>
          </a:r>
          <a:endParaRPr lang="en-US" sz="1600" dirty="0">
            <a:latin typeface="Times New Roman" pitchFamily="18" charset="0"/>
            <a:cs typeface="Times New Roman" pitchFamily="18" charset="0"/>
          </a:endParaRPr>
        </a:p>
      </dgm:t>
    </dgm:pt>
    <dgm:pt modelId="{0B0AF199-5E7D-48E8-B8DE-4ACFE1D36DB2}" type="parTrans" cxnId="{A73BB831-A130-4068-A1E8-68EFE29FB5DF}">
      <dgm:prSet/>
      <dgm:spPr/>
      <dgm:t>
        <a:bodyPr/>
        <a:lstStyle/>
        <a:p>
          <a:pPr algn="l"/>
          <a:endParaRPr lang="en-US" sz="1600">
            <a:solidFill>
              <a:schemeClr val="tx1"/>
            </a:solidFill>
            <a:latin typeface="Times New Roman" pitchFamily="18" charset="0"/>
            <a:cs typeface="Times New Roman" pitchFamily="18" charset="0"/>
          </a:endParaRPr>
        </a:p>
      </dgm:t>
    </dgm:pt>
    <dgm:pt modelId="{203D971A-96EE-437C-B9E8-5B821A18930E}" type="sibTrans" cxnId="{A73BB831-A130-4068-A1E8-68EFE29FB5DF}">
      <dgm:prSet custT="1">
        <dgm:style>
          <a:lnRef idx="3">
            <a:schemeClr val="dk1"/>
          </a:lnRef>
          <a:fillRef idx="0">
            <a:schemeClr val="dk1"/>
          </a:fillRef>
          <a:effectRef idx="2">
            <a:schemeClr val="dk1"/>
          </a:effectRef>
          <a:fontRef idx="minor">
            <a:schemeClr val="tx1"/>
          </a:fontRef>
        </dgm:style>
      </dgm:prSet>
      <dgm:spPr>
        <a:ln>
          <a:tailEnd type="stealth"/>
        </a:ln>
      </dgm:spPr>
      <dgm:t>
        <a:bodyPr/>
        <a:lstStyle/>
        <a:p>
          <a:pPr algn="l"/>
          <a:endParaRPr lang="en-US" sz="1600">
            <a:solidFill>
              <a:schemeClr val="tx1"/>
            </a:solidFill>
            <a:latin typeface="Times New Roman" pitchFamily="18" charset="0"/>
            <a:cs typeface="Times New Roman" pitchFamily="18" charset="0"/>
          </a:endParaRPr>
        </a:p>
      </dgm:t>
    </dgm:pt>
    <dgm:pt modelId="{8CAE6F2F-E567-46AD-8952-2ECF836CC325}">
      <dgm:prSet phldrT="[Text]" custT="1"/>
      <dgm:spPr>
        <a:solidFill>
          <a:schemeClr val="bg1"/>
        </a:solidFill>
        <a:ln cmpd="thickThin">
          <a:solidFill>
            <a:schemeClr val="accent5"/>
          </a:solidFill>
        </a:ln>
      </dgm:spPr>
      <dgm:t>
        <a:bodyPr/>
        <a:lstStyle/>
        <a:p>
          <a:pPr algn="l"/>
          <a:r>
            <a:rPr lang="en-US" sz="1600" b="1" dirty="0" smtClean="0">
              <a:latin typeface="Times New Roman" pitchFamily="18" charset="0"/>
              <a:cs typeface="Times New Roman" pitchFamily="18" charset="0"/>
            </a:rPr>
            <a:t>1996</a:t>
          </a:r>
          <a:r>
            <a:rPr lang="en-US" sz="1600" dirty="0" smtClean="0">
              <a:latin typeface="Times New Roman" pitchFamily="18" charset="0"/>
              <a:cs typeface="Times New Roman" pitchFamily="18" charset="0"/>
            </a:rPr>
            <a:t> - New Financial Disclosure (GP8)</a:t>
          </a:r>
        </a:p>
        <a:p>
          <a:pPr algn="l"/>
          <a:r>
            <a:rPr lang="en-US" sz="1600" dirty="0" smtClean="0">
              <a:latin typeface="Times New Roman" pitchFamily="18" charset="0"/>
              <a:cs typeface="Times New Roman" pitchFamily="18" charset="0"/>
            </a:rPr>
            <a:t>1. Income recognition for SPTF from cash basis to accrual basis</a:t>
          </a:r>
        </a:p>
        <a:p>
          <a:pPr algn="l"/>
          <a:r>
            <a:rPr lang="en-US" sz="1600" dirty="0" smtClean="0">
              <a:latin typeface="Times New Roman" pitchFamily="18" charset="0"/>
              <a:cs typeface="Times New Roman" pitchFamily="18" charset="0"/>
            </a:rPr>
            <a:t>2. SPTF allowed to set up full-fledged Islamic Banking branch</a:t>
          </a:r>
        </a:p>
        <a:p>
          <a:pPr algn="l"/>
          <a:r>
            <a:rPr lang="en-US" sz="1600" dirty="0" smtClean="0">
              <a:latin typeface="Times New Roman" pitchFamily="18" charset="0"/>
              <a:cs typeface="Times New Roman" pitchFamily="18" charset="0"/>
            </a:rPr>
            <a:t>3. Establishment of </a:t>
          </a:r>
          <a:r>
            <a:rPr lang="en-US" sz="1600" dirty="0" err="1" smtClean="0">
              <a:latin typeface="Times New Roman" pitchFamily="18" charset="0"/>
              <a:cs typeface="Times New Roman" pitchFamily="18" charset="0"/>
            </a:rPr>
            <a:t>Syariah</a:t>
          </a:r>
          <a:r>
            <a:rPr lang="en-US" sz="1600" dirty="0" smtClean="0">
              <a:latin typeface="Times New Roman" pitchFamily="18" charset="0"/>
              <a:cs typeface="Times New Roman" pitchFamily="18" charset="0"/>
            </a:rPr>
            <a:t> Advisory Council (SAC)</a:t>
          </a:r>
          <a:endParaRPr lang="en-US" sz="1600" dirty="0">
            <a:latin typeface="Times New Roman" pitchFamily="18" charset="0"/>
            <a:cs typeface="Times New Roman" pitchFamily="18" charset="0"/>
          </a:endParaRPr>
        </a:p>
      </dgm:t>
    </dgm:pt>
    <dgm:pt modelId="{A1AE5F2E-B497-49E2-B066-E9A7E341000B}" type="parTrans" cxnId="{48065D4F-F8B5-459D-B4D3-D9CB26D0F5F0}">
      <dgm:prSet/>
      <dgm:spPr/>
      <dgm:t>
        <a:bodyPr/>
        <a:lstStyle/>
        <a:p>
          <a:pPr algn="l"/>
          <a:endParaRPr lang="en-US" sz="1600">
            <a:solidFill>
              <a:schemeClr val="tx1"/>
            </a:solidFill>
            <a:latin typeface="Times New Roman" pitchFamily="18" charset="0"/>
            <a:cs typeface="Times New Roman" pitchFamily="18" charset="0"/>
          </a:endParaRPr>
        </a:p>
      </dgm:t>
    </dgm:pt>
    <dgm:pt modelId="{CF186C0D-89E6-4333-A9F1-9A97BAC588B4}" type="sibTrans" cxnId="{48065D4F-F8B5-459D-B4D3-D9CB26D0F5F0}">
      <dgm:prSet/>
      <dgm:spPr/>
      <dgm:t>
        <a:bodyPr/>
        <a:lstStyle/>
        <a:p>
          <a:pPr algn="l"/>
          <a:endParaRPr lang="en-US" sz="1600">
            <a:solidFill>
              <a:schemeClr val="tx1"/>
            </a:solidFill>
            <a:latin typeface="Times New Roman" pitchFamily="18" charset="0"/>
            <a:cs typeface="Times New Roman" pitchFamily="18" charset="0"/>
          </a:endParaRPr>
        </a:p>
      </dgm:t>
    </dgm:pt>
    <dgm:pt modelId="{5DE9CD74-FED0-4CF2-B761-179A362972E8}" type="pres">
      <dgm:prSet presAssocID="{0E4CEE81-AF01-4AD8-B5C7-A920BF80B129}" presName="Name0" presStyleCnt="0">
        <dgm:presLayoutVars>
          <dgm:dir/>
          <dgm:resizeHandles val="exact"/>
        </dgm:presLayoutVars>
      </dgm:prSet>
      <dgm:spPr/>
      <dgm:t>
        <a:bodyPr/>
        <a:lstStyle/>
        <a:p>
          <a:endParaRPr lang="en-MY"/>
        </a:p>
      </dgm:t>
    </dgm:pt>
    <dgm:pt modelId="{E7AE6788-50F3-4C74-B72B-E074BF94B4B0}" type="pres">
      <dgm:prSet presAssocID="{1EEBEC55-3017-4426-A800-8F7D42BFDA8C}" presName="node" presStyleLbl="node1" presStyleIdx="0" presStyleCnt="5" custScaleY="133435">
        <dgm:presLayoutVars>
          <dgm:bulletEnabled val="1"/>
        </dgm:presLayoutVars>
      </dgm:prSet>
      <dgm:spPr/>
      <dgm:t>
        <a:bodyPr/>
        <a:lstStyle/>
        <a:p>
          <a:endParaRPr lang="en-US"/>
        </a:p>
      </dgm:t>
    </dgm:pt>
    <dgm:pt modelId="{86510F1D-118B-4366-B102-A175C686F461}" type="pres">
      <dgm:prSet presAssocID="{2A91FD58-72F1-4BBB-AFC0-0623092A04AB}" presName="sibTrans" presStyleLbl="sibTrans1D1" presStyleIdx="0" presStyleCnt="4"/>
      <dgm:spPr/>
      <dgm:t>
        <a:bodyPr/>
        <a:lstStyle/>
        <a:p>
          <a:endParaRPr lang="en-MY"/>
        </a:p>
      </dgm:t>
    </dgm:pt>
    <dgm:pt modelId="{E712410D-BD67-47FC-973F-EB288DEC0885}" type="pres">
      <dgm:prSet presAssocID="{2A91FD58-72F1-4BBB-AFC0-0623092A04AB}" presName="connectorText" presStyleLbl="sibTrans1D1" presStyleIdx="0" presStyleCnt="4"/>
      <dgm:spPr/>
      <dgm:t>
        <a:bodyPr/>
        <a:lstStyle/>
        <a:p>
          <a:endParaRPr lang="en-MY"/>
        </a:p>
      </dgm:t>
    </dgm:pt>
    <dgm:pt modelId="{CD686201-645C-47E3-8BC8-ADB02E959C5A}" type="pres">
      <dgm:prSet presAssocID="{D3EE3CF9-3DB7-440A-A724-9D2AFCD7D3E8}" presName="node" presStyleLbl="node1" presStyleIdx="1" presStyleCnt="5" custScaleY="133435">
        <dgm:presLayoutVars>
          <dgm:bulletEnabled val="1"/>
        </dgm:presLayoutVars>
      </dgm:prSet>
      <dgm:spPr/>
      <dgm:t>
        <a:bodyPr/>
        <a:lstStyle/>
        <a:p>
          <a:endParaRPr lang="en-US"/>
        </a:p>
      </dgm:t>
    </dgm:pt>
    <dgm:pt modelId="{7EC7A540-0190-4D83-89AD-EA43A638D100}" type="pres">
      <dgm:prSet presAssocID="{0693FCDE-934A-497B-B338-B10345B7D450}" presName="sibTrans" presStyleLbl="sibTrans1D1" presStyleIdx="1" presStyleCnt="4"/>
      <dgm:spPr/>
      <dgm:t>
        <a:bodyPr/>
        <a:lstStyle/>
        <a:p>
          <a:endParaRPr lang="en-MY"/>
        </a:p>
      </dgm:t>
    </dgm:pt>
    <dgm:pt modelId="{41E08DDA-74FA-46E3-B864-CF6F21687122}" type="pres">
      <dgm:prSet presAssocID="{0693FCDE-934A-497B-B338-B10345B7D450}" presName="connectorText" presStyleLbl="sibTrans1D1" presStyleIdx="1" presStyleCnt="4"/>
      <dgm:spPr/>
      <dgm:t>
        <a:bodyPr/>
        <a:lstStyle/>
        <a:p>
          <a:endParaRPr lang="en-MY"/>
        </a:p>
      </dgm:t>
    </dgm:pt>
    <dgm:pt modelId="{1F98C9B6-EF4B-4D9B-BEF5-D4A0B35976A1}" type="pres">
      <dgm:prSet presAssocID="{754E3D01-1D7A-44FF-9C61-4DD5265E5169}" presName="node" presStyleLbl="node1" presStyleIdx="2" presStyleCnt="5" custScaleY="133435">
        <dgm:presLayoutVars>
          <dgm:bulletEnabled val="1"/>
        </dgm:presLayoutVars>
      </dgm:prSet>
      <dgm:spPr/>
      <dgm:t>
        <a:bodyPr/>
        <a:lstStyle/>
        <a:p>
          <a:endParaRPr lang="en-US"/>
        </a:p>
      </dgm:t>
    </dgm:pt>
    <dgm:pt modelId="{30D57BB4-AF71-4B1A-86B2-858D574C1C68}" type="pres">
      <dgm:prSet presAssocID="{F2003CC6-E6CB-438A-BACE-4F31637A0953}" presName="sibTrans" presStyleLbl="sibTrans1D1" presStyleIdx="2" presStyleCnt="4"/>
      <dgm:spPr/>
      <dgm:t>
        <a:bodyPr/>
        <a:lstStyle/>
        <a:p>
          <a:endParaRPr lang="en-MY"/>
        </a:p>
      </dgm:t>
    </dgm:pt>
    <dgm:pt modelId="{013FA543-569B-41A5-8694-A16D6563D667}" type="pres">
      <dgm:prSet presAssocID="{F2003CC6-E6CB-438A-BACE-4F31637A0953}" presName="connectorText" presStyleLbl="sibTrans1D1" presStyleIdx="2" presStyleCnt="4"/>
      <dgm:spPr/>
      <dgm:t>
        <a:bodyPr/>
        <a:lstStyle/>
        <a:p>
          <a:endParaRPr lang="en-MY"/>
        </a:p>
      </dgm:t>
    </dgm:pt>
    <dgm:pt modelId="{E35166EF-99A0-417C-A3C4-0568E157B7F3}" type="pres">
      <dgm:prSet presAssocID="{D8B4F6BA-3B92-4481-8C9A-B45F61041C3E}" presName="node" presStyleLbl="node1" presStyleIdx="3" presStyleCnt="5" custScaleY="133435">
        <dgm:presLayoutVars>
          <dgm:bulletEnabled val="1"/>
        </dgm:presLayoutVars>
      </dgm:prSet>
      <dgm:spPr/>
      <dgm:t>
        <a:bodyPr/>
        <a:lstStyle/>
        <a:p>
          <a:endParaRPr lang="en-US"/>
        </a:p>
      </dgm:t>
    </dgm:pt>
    <dgm:pt modelId="{5B514C12-8C5B-4DE5-83B3-47D07DC92084}" type="pres">
      <dgm:prSet presAssocID="{203D971A-96EE-437C-B9E8-5B821A18930E}" presName="sibTrans" presStyleLbl="sibTrans1D1" presStyleIdx="3" presStyleCnt="4"/>
      <dgm:spPr/>
      <dgm:t>
        <a:bodyPr/>
        <a:lstStyle/>
        <a:p>
          <a:endParaRPr lang="en-MY"/>
        </a:p>
      </dgm:t>
    </dgm:pt>
    <dgm:pt modelId="{8A5332E1-6FFF-4937-9963-3ED96E5D3738}" type="pres">
      <dgm:prSet presAssocID="{203D971A-96EE-437C-B9E8-5B821A18930E}" presName="connectorText" presStyleLbl="sibTrans1D1" presStyleIdx="3" presStyleCnt="4"/>
      <dgm:spPr/>
      <dgm:t>
        <a:bodyPr/>
        <a:lstStyle/>
        <a:p>
          <a:endParaRPr lang="en-MY"/>
        </a:p>
      </dgm:t>
    </dgm:pt>
    <dgm:pt modelId="{DCF3F267-6E7A-4919-BBC2-4B17B6C1A11C}" type="pres">
      <dgm:prSet presAssocID="{8CAE6F2F-E567-46AD-8952-2ECF836CC325}" presName="node" presStyleLbl="node1" presStyleIdx="4" presStyleCnt="5" custScaleX="200158" custScaleY="133435">
        <dgm:presLayoutVars>
          <dgm:bulletEnabled val="1"/>
        </dgm:presLayoutVars>
      </dgm:prSet>
      <dgm:spPr/>
      <dgm:t>
        <a:bodyPr/>
        <a:lstStyle/>
        <a:p>
          <a:endParaRPr lang="en-US"/>
        </a:p>
      </dgm:t>
    </dgm:pt>
  </dgm:ptLst>
  <dgm:cxnLst>
    <dgm:cxn modelId="{A73BB831-A130-4068-A1E8-68EFE29FB5DF}" srcId="{0E4CEE81-AF01-4AD8-B5C7-A920BF80B129}" destId="{D8B4F6BA-3B92-4481-8C9A-B45F61041C3E}" srcOrd="3" destOrd="0" parTransId="{0B0AF199-5E7D-48E8-B8DE-4ACFE1D36DB2}" sibTransId="{203D971A-96EE-437C-B9E8-5B821A18930E}"/>
    <dgm:cxn modelId="{A206AD05-D412-4831-8552-00179A9D8D1E}" srcId="{0E4CEE81-AF01-4AD8-B5C7-A920BF80B129}" destId="{1EEBEC55-3017-4426-A800-8F7D42BFDA8C}" srcOrd="0" destOrd="0" parTransId="{517B08A9-56C8-4227-8270-7FB57701647B}" sibTransId="{2A91FD58-72F1-4BBB-AFC0-0623092A04AB}"/>
    <dgm:cxn modelId="{FDD864D7-0B19-420B-8DC0-3FF46C3F3A93}" type="presOf" srcId="{754E3D01-1D7A-44FF-9C61-4DD5265E5169}" destId="{1F98C9B6-EF4B-4D9B-BEF5-D4A0B35976A1}" srcOrd="0" destOrd="0" presId="urn:microsoft.com/office/officeart/2005/8/layout/bProcess3"/>
    <dgm:cxn modelId="{7642D3C3-C6BD-4FB1-9F36-62F8AE5963A6}" type="presOf" srcId="{2A91FD58-72F1-4BBB-AFC0-0623092A04AB}" destId="{E712410D-BD67-47FC-973F-EB288DEC0885}" srcOrd="1" destOrd="0" presId="urn:microsoft.com/office/officeart/2005/8/layout/bProcess3"/>
    <dgm:cxn modelId="{48065D4F-F8B5-459D-B4D3-D9CB26D0F5F0}" srcId="{0E4CEE81-AF01-4AD8-B5C7-A920BF80B129}" destId="{8CAE6F2F-E567-46AD-8952-2ECF836CC325}" srcOrd="4" destOrd="0" parTransId="{A1AE5F2E-B497-49E2-B066-E9A7E341000B}" sibTransId="{CF186C0D-89E6-4333-A9F1-9A97BAC588B4}"/>
    <dgm:cxn modelId="{775EBBA6-A4EE-4ADC-97D4-82302596BC7D}" type="presOf" srcId="{F2003CC6-E6CB-438A-BACE-4F31637A0953}" destId="{30D57BB4-AF71-4B1A-86B2-858D574C1C68}" srcOrd="0" destOrd="0" presId="urn:microsoft.com/office/officeart/2005/8/layout/bProcess3"/>
    <dgm:cxn modelId="{4CE08FB9-8C6C-47A7-B5A9-439CBA34C17B}" type="presOf" srcId="{203D971A-96EE-437C-B9E8-5B821A18930E}" destId="{5B514C12-8C5B-4DE5-83B3-47D07DC92084}" srcOrd="0" destOrd="0" presId="urn:microsoft.com/office/officeart/2005/8/layout/bProcess3"/>
    <dgm:cxn modelId="{BD57C3C9-217F-4B0B-82B2-BAA29E4F6E13}" type="presOf" srcId="{D3EE3CF9-3DB7-440A-A724-9D2AFCD7D3E8}" destId="{CD686201-645C-47E3-8BC8-ADB02E959C5A}" srcOrd="0" destOrd="0" presId="urn:microsoft.com/office/officeart/2005/8/layout/bProcess3"/>
    <dgm:cxn modelId="{FC6E0995-175D-4A96-9C91-FF30AB02FC70}" srcId="{0E4CEE81-AF01-4AD8-B5C7-A920BF80B129}" destId="{D3EE3CF9-3DB7-440A-A724-9D2AFCD7D3E8}" srcOrd="1" destOrd="0" parTransId="{960FFB08-C7E4-49A7-B9C4-EC5DC9F17362}" sibTransId="{0693FCDE-934A-497B-B338-B10345B7D450}"/>
    <dgm:cxn modelId="{2FD64EFD-185B-4122-84A9-352464F8F87F}" type="presOf" srcId="{8CAE6F2F-E567-46AD-8952-2ECF836CC325}" destId="{DCF3F267-6E7A-4919-BBC2-4B17B6C1A11C}" srcOrd="0" destOrd="0" presId="urn:microsoft.com/office/officeart/2005/8/layout/bProcess3"/>
    <dgm:cxn modelId="{DB7797CB-6C2D-49FA-8105-1F56BC291DF4}" type="presOf" srcId="{0693FCDE-934A-497B-B338-B10345B7D450}" destId="{41E08DDA-74FA-46E3-B864-CF6F21687122}" srcOrd="1" destOrd="0" presId="urn:microsoft.com/office/officeart/2005/8/layout/bProcess3"/>
    <dgm:cxn modelId="{8B048FE8-D99E-4AC3-8ADA-CB39E8077679}" srcId="{0E4CEE81-AF01-4AD8-B5C7-A920BF80B129}" destId="{754E3D01-1D7A-44FF-9C61-4DD5265E5169}" srcOrd="2" destOrd="0" parTransId="{13AA4CC0-D93B-4220-8293-F1DF083BDF1E}" sibTransId="{F2003CC6-E6CB-438A-BACE-4F31637A0953}"/>
    <dgm:cxn modelId="{1A695755-A8A7-4339-8B75-06D0B134ADA1}" type="presOf" srcId="{D8B4F6BA-3B92-4481-8C9A-B45F61041C3E}" destId="{E35166EF-99A0-417C-A3C4-0568E157B7F3}" srcOrd="0" destOrd="0" presId="urn:microsoft.com/office/officeart/2005/8/layout/bProcess3"/>
    <dgm:cxn modelId="{598D0F86-45CA-48E1-B52C-300F7141EC29}" type="presOf" srcId="{0693FCDE-934A-497B-B338-B10345B7D450}" destId="{7EC7A540-0190-4D83-89AD-EA43A638D100}" srcOrd="0" destOrd="0" presId="urn:microsoft.com/office/officeart/2005/8/layout/bProcess3"/>
    <dgm:cxn modelId="{36F5A47C-CB66-4C60-9E18-B2F8CC6013D7}" type="presOf" srcId="{0E4CEE81-AF01-4AD8-B5C7-A920BF80B129}" destId="{5DE9CD74-FED0-4CF2-B761-179A362972E8}" srcOrd="0" destOrd="0" presId="urn:microsoft.com/office/officeart/2005/8/layout/bProcess3"/>
    <dgm:cxn modelId="{1D4B9FEF-70B5-4F9B-8EF5-64922B9047A2}" type="presOf" srcId="{F2003CC6-E6CB-438A-BACE-4F31637A0953}" destId="{013FA543-569B-41A5-8694-A16D6563D667}" srcOrd="1" destOrd="0" presId="urn:microsoft.com/office/officeart/2005/8/layout/bProcess3"/>
    <dgm:cxn modelId="{B80006BD-3918-4E7F-BCEA-482EE734E8DD}" type="presOf" srcId="{2A91FD58-72F1-4BBB-AFC0-0623092A04AB}" destId="{86510F1D-118B-4366-B102-A175C686F461}" srcOrd="0" destOrd="0" presId="urn:microsoft.com/office/officeart/2005/8/layout/bProcess3"/>
    <dgm:cxn modelId="{E901A6F9-7504-43B1-9A50-8D1FA6173B9A}" type="presOf" srcId="{1EEBEC55-3017-4426-A800-8F7D42BFDA8C}" destId="{E7AE6788-50F3-4C74-B72B-E074BF94B4B0}" srcOrd="0" destOrd="0" presId="urn:microsoft.com/office/officeart/2005/8/layout/bProcess3"/>
    <dgm:cxn modelId="{D230C0FA-3F1B-4DEB-B37D-238219630BCC}" type="presOf" srcId="{203D971A-96EE-437C-B9E8-5B821A18930E}" destId="{8A5332E1-6FFF-4937-9963-3ED96E5D3738}" srcOrd="1" destOrd="0" presId="urn:microsoft.com/office/officeart/2005/8/layout/bProcess3"/>
    <dgm:cxn modelId="{405EA1EC-CE92-48E9-A24B-FB185B6DFC23}" type="presParOf" srcId="{5DE9CD74-FED0-4CF2-B761-179A362972E8}" destId="{E7AE6788-50F3-4C74-B72B-E074BF94B4B0}" srcOrd="0" destOrd="0" presId="urn:microsoft.com/office/officeart/2005/8/layout/bProcess3"/>
    <dgm:cxn modelId="{B0D506D2-4331-4B7F-A53A-DA7781EBD95B}" type="presParOf" srcId="{5DE9CD74-FED0-4CF2-B761-179A362972E8}" destId="{86510F1D-118B-4366-B102-A175C686F461}" srcOrd="1" destOrd="0" presId="urn:microsoft.com/office/officeart/2005/8/layout/bProcess3"/>
    <dgm:cxn modelId="{7128A3AB-E621-4D96-B662-AF2CA176157C}" type="presParOf" srcId="{86510F1D-118B-4366-B102-A175C686F461}" destId="{E712410D-BD67-47FC-973F-EB288DEC0885}" srcOrd="0" destOrd="0" presId="urn:microsoft.com/office/officeart/2005/8/layout/bProcess3"/>
    <dgm:cxn modelId="{15CA6661-5263-431B-9FD3-45112462251D}" type="presParOf" srcId="{5DE9CD74-FED0-4CF2-B761-179A362972E8}" destId="{CD686201-645C-47E3-8BC8-ADB02E959C5A}" srcOrd="2" destOrd="0" presId="urn:microsoft.com/office/officeart/2005/8/layout/bProcess3"/>
    <dgm:cxn modelId="{40B49E73-3D33-4C1F-812B-43DBA00CFEAF}" type="presParOf" srcId="{5DE9CD74-FED0-4CF2-B761-179A362972E8}" destId="{7EC7A540-0190-4D83-89AD-EA43A638D100}" srcOrd="3" destOrd="0" presId="urn:microsoft.com/office/officeart/2005/8/layout/bProcess3"/>
    <dgm:cxn modelId="{692DE6B8-546D-4B52-AE16-9C16CA9DDA2D}" type="presParOf" srcId="{7EC7A540-0190-4D83-89AD-EA43A638D100}" destId="{41E08DDA-74FA-46E3-B864-CF6F21687122}" srcOrd="0" destOrd="0" presId="urn:microsoft.com/office/officeart/2005/8/layout/bProcess3"/>
    <dgm:cxn modelId="{A776D362-2C55-46CB-A1E8-B0965D10C601}" type="presParOf" srcId="{5DE9CD74-FED0-4CF2-B761-179A362972E8}" destId="{1F98C9B6-EF4B-4D9B-BEF5-D4A0B35976A1}" srcOrd="4" destOrd="0" presId="urn:microsoft.com/office/officeart/2005/8/layout/bProcess3"/>
    <dgm:cxn modelId="{2BE5304B-D2EA-4E42-9C54-6D0E8ECB18A8}" type="presParOf" srcId="{5DE9CD74-FED0-4CF2-B761-179A362972E8}" destId="{30D57BB4-AF71-4B1A-86B2-858D574C1C68}" srcOrd="5" destOrd="0" presId="urn:microsoft.com/office/officeart/2005/8/layout/bProcess3"/>
    <dgm:cxn modelId="{D05A2DA6-1EEC-4D2F-BE5E-CEB6EDBD8C7F}" type="presParOf" srcId="{30D57BB4-AF71-4B1A-86B2-858D574C1C68}" destId="{013FA543-569B-41A5-8694-A16D6563D667}" srcOrd="0" destOrd="0" presId="urn:microsoft.com/office/officeart/2005/8/layout/bProcess3"/>
    <dgm:cxn modelId="{35782016-9655-497E-89C0-D4164F3995D4}" type="presParOf" srcId="{5DE9CD74-FED0-4CF2-B761-179A362972E8}" destId="{E35166EF-99A0-417C-A3C4-0568E157B7F3}" srcOrd="6" destOrd="0" presId="urn:microsoft.com/office/officeart/2005/8/layout/bProcess3"/>
    <dgm:cxn modelId="{2F9B4090-F334-4568-B59A-C74DE28D216D}" type="presParOf" srcId="{5DE9CD74-FED0-4CF2-B761-179A362972E8}" destId="{5B514C12-8C5B-4DE5-83B3-47D07DC92084}" srcOrd="7" destOrd="0" presId="urn:microsoft.com/office/officeart/2005/8/layout/bProcess3"/>
    <dgm:cxn modelId="{753712F8-BD2F-4E3F-9A87-3AEED3D60DA1}" type="presParOf" srcId="{5B514C12-8C5B-4DE5-83B3-47D07DC92084}" destId="{8A5332E1-6FFF-4937-9963-3ED96E5D3738}" srcOrd="0" destOrd="0" presId="urn:microsoft.com/office/officeart/2005/8/layout/bProcess3"/>
    <dgm:cxn modelId="{D492B855-66C1-4162-9C9C-0ADC72A051D7}" type="presParOf" srcId="{5DE9CD74-FED0-4CF2-B761-179A362972E8}" destId="{DCF3F267-6E7A-4919-BBC2-4B17B6C1A11C}"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77C3CD-75DD-4541-A141-114B1493870D}" type="doc">
      <dgm:prSet loTypeId="urn:microsoft.com/office/officeart/2005/8/layout/bProcess3" loCatId="process" qsTypeId="urn:microsoft.com/office/officeart/2005/8/quickstyle/simple2" qsCatId="simple" csTypeId="urn:microsoft.com/office/officeart/2005/8/colors/accent5_1" csCatId="accent5" phldr="1"/>
      <dgm:spPr/>
      <dgm:t>
        <a:bodyPr/>
        <a:lstStyle/>
        <a:p>
          <a:endParaRPr lang="en-US"/>
        </a:p>
      </dgm:t>
    </dgm:pt>
    <dgm:pt modelId="{3A637F7A-3ACF-4984-A63B-2A63E7BD134F}">
      <dgm:prSet phldrT="[Text]" custT="1"/>
      <dgm:spPr>
        <a:ln cmpd="thickThin">
          <a:solidFill>
            <a:schemeClr val="accent5"/>
          </a:solidFill>
        </a:ln>
      </dgm:spPr>
      <dgm:t>
        <a:bodyPr/>
        <a:lstStyle/>
        <a:p>
          <a:pPr algn="l"/>
          <a:r>
            <a:rPr lang="en-US" sz="1600" b="1" dirty="0" smtClean="0">
              <a:latin typeface="Times New Roman" pitchFamily="18" charset="0"/>
              <a:cs typeface="Times New Roman" pitchFamily="18" charset="0"/>
            </a:rPr>
            <a:t>1999</a:t>
          </a:r>
          <a:r>
            <a:rPr lang="en-US" sz="1600" dirty="0" smtClean="0">
              <a:latin typeface="Times New Roman" pitchFamily="18" charset="0"/>
              <a:cs typeface="Times New Roman" pitchFamily="18" charset="0"/>
            </a:rPr>
            <a:t> - Bank </a:t>
          </a:r>
          <a:r>
            <a:rPr lang="en-US" sz="1600" dirty="0" err="1" smtClean="0">
              <a:latin typeface="Times New Roman" pitchFamily="18" charset="0"/>
              <a:cs typeface="Times New Roman" pitchFamily="18" charset="0"/>
            </a:rPr>
            <a:t>Muamalat</a:t>
          </a:r>
          <a:r>
            <a:rPr lang="en-US" sz="1600" dirty="0" smtClean="0">
              <a:latin typeface="Times New Roman" pitchFamily="18" charset="0"/>
              <a:cs typeface="Times New Roman" pitchFamily="18" charset="0"/>
            </a:rPr>
            <a:t> Malaysia </a:t>
          </a:r>
          <a:r>
            <a:rPr lang="en-US" sz="1600" dirty="0" err="1" smtClean="0">
              <a:latin typeface="Times New Roman" pitchFamily="18" charset="0"/>
              <a:cs typeface="Times New Roman" pitchFamily="18" charset="0"/>
            </a:rPr>
            <a:t>Berhad</a:t>
          </a:r>
          <a:r>
            <a:rPr lang="en-US" sz="1600" dirty="0" smtClean="0">
              <a:latin typeface="Times New Roman" pitchFamily="18" charset="0"/>
              <a:cs typeface="Times New Roman" pitchFamily="18" charset="0"/>
            </a:rPr>
            <a:t> started operation as second Islamic bank</a:t>
          </a:r>
          <a:endParaRPr lang="en-US" sz="1600" dirty="0">
            <a:latin typeface="Times New Roman" pitchFamily="18" charset="0"/>
            <a:cs typeface="Times New Roman" pitchFamily="18" charset="0"/>
          </a:endParaRPr>
        </a:p>
      </dgm:t>
    </dgm:pt>
    <dgm:pt modelId="{621059D7-D3A2-4B1F-A200-0006CB22E729}" type="parTrans" cxnId="{90A2F379-D358-4630-BE9F-52B37EBC589C}">
      <dgm:prSet/>
      <dgm:spPr/>
      <dgm:t>
        <a:bodyPr/>
        <a:lstStyle/>
        <a:p>
          <a:pPr algn="l"/>
          <a:endParaRPr lang="en-US" sz="1600">
            <a:latin typeface="Times New Roman" pitchFamily="18" charset="0"/>
            <a:cs typeface="Times New Roman" pitchFamily="18" charset="0"/>
          </a:endParaRPr>
        </a:p>
      </dgm:t>
    </dgm:pt>
    <dgm:pt modelId="{0402D747-A21C-49D7-ADED-8B65739ED3F9}" type="sibTrans" cxnId="{90A2F379-D358-4630-BE9F-52B37EBC589C}">
      <dgm:prSet custT="1">
        <dgm:style>
          <a:lnRef idx="3">
            <a:schemeClr val="dk1"/>
          </a:lnRef>
          <a:fillRef idx="0">
            <a:schemeClr val="dk1"/>
          </a:fillRef>
          <a:effectRef idx="2">
            <a:schemeClr val="dk1"/>
          </a:effectRef>
          <a:fontRef idx="minor">
            <a:schemeClr val="tx1"/>
          </a:fontRef>
        </dgm:style>
      </dgm:prSet>
      <dgm:spPr>
        <a:ln>
          <a:tailEnd type="stealth"/>
        </a:ln>
      </dgm:spPr>
      <dgm:t>
        <a:bodyPr/>
        <a:lstStyle/>
        <a:p>
          <a:pPr algn="l"/>
          <a:endParaRPr lang="en-US" sz="1600">
            <a:latin typeface="Times New Roman" pitchFamily="18" charset="0"/>
            <a:cs typeface="Times New Roman" pitchFamily="18" charset="0"/>
          </a:endParaRPr>
        </a:p>
      </dgm:t>
    </dgm:pt>
    <dgm:pt modelId="{21ADBCE3-B151-4955-B5E5-945EA6089A65}">
      <dgm:prSet phldrT="[Text]" custT="1"/>
      <dgm:spPr>
        <a:ln cmpd="thickThin">
          <a:solidFill>
            <a:schemeClr val="accent5"/>
          </a:solidFill>
        </a:ln>
      </dgm:spPr>
      <dgm:t>
        <a:bodyPr/>
        <a:lstStyle/>
        <a:p>
          <a:pPr algn="l"/>
          <a:r>
            <a:rPr lang="en-US" sz="1400" b="1" dirty="0" smtClean="0">
              <a:latin typeface="Times New Roman" pitchFamily="18" charset="0"/>
              <a:cs typeface="Times New Roman" pitchFamily="18" charset="0"/>
            </a:rPr>
            <a:t>2004</a:t>
          </a:r>
          <a:r>
            <a:rPr lang="en-US" sz="1400" dirty="0" smtClean="0">
              <a:latin typeface="Times New Roman" pitchFamily="18" charset="0"/>
              <a:cs typeface="Times New Roman" pitchFamily="18" charset="0"/>
            </a:rPr>
            <a:t> – Three licenses issued to foreign Islamic bank:</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1. Kuwait Finance House</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2. Al-</a:t>
          </a:r>
          <a:r>
            <a:rPr lang="en-US" sz="1400" dirty="0" err="1" smtClean="0">
              <a:latin typeface="Times New Roman" pitchFamily="18" charset="0"/>
              <a:cs typeface="Times New Roman" pitchFamily="18" charset="0"/>
            </a:rPr>
            <a:t>Rajhi</a:t>
          </a:r>
          <a:r>
            <a:rPr lang="en-US" sz="1400" dirty="0" smtClean="0">
              <a:latin typeface="Times New Roman" pitchFamily="18" charset="0"/>
              <a:cs typeface="Times New Roman" pitchFamily="18" charset="0"/>
            </a:rPr>
            <a:t> Banking &amp; Investment Corporation</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3. A consortium of Islamic financial institutions (Qatar Islamic Bank, RUSD Investment Bank Inc. and Global Investment House)</a:t>
          </a:r>
          <a:endParaRPr lang="en-US" sz="1400" dirty="0">
            <a:latin typeface="Times New Roman" pitchFamily="18" charset="0"/>
            <a:cs typeface="Times New Roman" pitchFamily="18" charset="0"/>
          </a:endParaRPr>
        </a:p>
      </dgm:t>
    </dgm:pt>
    <dgm:pt modelId="{C8DCE6EC-E335-4DE2-BBE7-C123F5E87D1D}" type="parTrans" cxnId="{4C3FDA7E-B247-4497-81CE-A1FA92F11F52}">
      <dgm:prSet/>
      <dgm:spPr/>
      <dgm:t>
        <a:bodyPr/>
        <a:lstStyle/>
        <a:p>
          <a:pPr algn="l"/>
          <a:endParaRPr lang="en-US" sz="1600">
            <a:latin typeface="Times New Roman" pitchFamily="18" charset="0"/>
            <a:cs typeface="Times New Roman" pitchFamily="18" charset="0"/>
          </a:endParaRPr>
        </a:p>
      </dgm:t>
    </dgm:pt>
    <dgm:pt modelId="{B8842A25-ECAF-49A0-88EB-5910435343D1}" type="sibTrans" cxnId="{4C3FDA7E-B247-4497-81CE-A1FA92F11F52}">
      <dgm:prSet custT="1">
        <dgm:style>
          <a:lnRef idx="3">
            <a:schemeClr val="dk1"/>
          </a:lnRef>
          <a:fillRef idx="0">
            <a:schemeClr val="dk1"/>
          </a:fillRef>
          <a:effectRef idx="2">
            <a:schemeClr val="dk1"/>
          </a:effectRef>
          <a:fontRef idx="minor">
            <a:schemeClr val="tx1"/>
          </a:fontRef>
        </dgm:style>
      </dgm:prSet>
      <dgm:spPr>
        <a:ln>
          <a:tailEnd type="stealth"/>
        </a:ln>
      </dgm:spPr>
      <dgm:t>
        <a:bodyPr/>
        <a:lstStyle/>
        <a:p>
          <a:pPr algn="l"/>
          <a:endParaRPr lang="en-US" sz="1600">
            <a:latin typeface="Times New Roman" pitchFamily="18" charset="0"/>
            <a:cs typeface="Times New Roman" pitchFamily="18" charset="0"/>
          </a:endParaRPr>
        </a:p>
      </dgm:t>
    </dgm:pt>
    <dgm:pt modelId="{1CB6FF58-7A03-43A1-9A93-973B8BD00A28}">
      <dgm:prSet phldrT="[Text]" custT="1"/>
      <dgm:spPr>
        <a:ln cmpd="thickThin">
          <a:solidFill>
            <a:schemeClr val="accent5"/>
          </a:solidFill>
        </a:ln>
      </dgm:spPr>
      <dgm:t>
        <a:bodyPr anchor="ctr"/>
        <a:lstStyle/>
        <a:p>
          <a:pPr algn="l"/>
          <a:r>
            <a:rPr lang="en-US" sz="1400" b="1" dirty="0" smtClean="0">
              <a:latin typeface="Times New Roman" pitchFamily="18" charset="0"/>
              <a:cs typeface="Times New Roman" pitchFamily="18" charset="0"/>
            </a:rPr>
            <a:t>2006</a:t>
          </a:r>
          <a:endParaRPr lang="en-US" sz="1400" b="1" dirty="0">
            <a:latin typeface="Times New Roman" pitchFamily="18" charset="0"/>
            <a:cs typeface="Times New Roman" pitchFamily="18" charset="0"/>
          </a:endParaRPr>
        </a:p>
      </dgm:t>
    </dgm:pt>
    <dgm:pt modelId="{51BC5E9C-73C9-4CE9-8D44-A0BE3AB42D9F}" type="parTrans" cxnId="{4BF5A53B-5945-4848-89DA-2BFDD116A583}">
      <dgm:prSet/>
      <dgm:spPr/>
      <dgm:t>
        <a:bodyPr/>
        <a:lstStyle/>
        <a:p>
          <a:pPr algn="l"/>
          <a:endParaRPr lang="en-US" sz="1600">
            <a:latin typeface="Times New Roman" pitchFamily="18" charset="0"/>
            <a:cs typeface="Times New Roman" pitchFamily="18" charset="0"/>
          </a:endParaRPr>
        </a:p>
      </dgm:t>
    </dgm:pt>
    <dgm:pt modelId="{8A5C5AF3-0312-4371-8371-516C40870984}" type="sibTrans" cxnId="{4BF5A53B-5945-4848-89DA-2BFDD116A583}">
      <dgm:prSet custT="1">
        <dgm:style>
          <a:lnRef idx="3">
            <a:schemeClr val="dk1"/>
          </a:lnRef>
          <a:fillRef idx="0">
            <a:schemeClr val="dk1"/>
          </a:fillRef>
          <a:effectRef idx="2">
            <a:schemeClr val="dk1"/>
          </a:effectRef>
          <a:fontRef idx="minor">
            <a:schemeClr val="tx1"/>
          </a:fontRef>
        </dgm:style>
      </dgm:prSet>
      <dgm:spPr>
        <a:ln>
          <a:tailEnd type="stealth"/>
        </a:ln>
      </dgm:spPr>
      <dgm:t>
        <a:bodyPr/>
        <a:lstStyle/>
        <a:p>
          <a:pPr algn="l"/>
          <a:endParaRPr lang="en-US" sz="1600">
            <a:latin typeface="Times New Roman" pitchFamily="18" charset="0"/>
            <a:cs typeface="Times New Roman" pitchFamily="18" charset="0"/>
          </a:endParaRPr>
        </a:p>
      </dgm:t>
    </dgm:pt>
    <dgm:pt modelId="{5693A592-FC44-4B07-93EF-D486CC928EDF}">
      <dgm:prSet phldrT="[Text]" custT="1"/>
      <dgm:spPr>
        <a:ln cmpd="thickThin">
          <a:solidFill>
            <a:schemeClr val="accent5"/>
          </a:solidFill>
        </a:ln>
      </dgm:spPr>
      <dgm:t>
        <a:bodyPr/>
        <a:lstStyle/>
        <a:p>
          <a:pPr algn="l"/>
          <a:r>
            <a:rPr lang="en-US" sz="1600" b="1" dirty="0" smtClean="0">
              <a:latin typeface="Times New Roman" pitchFamily="18" charset="0"/>
              <a:cs typeface="Times New Roman" pitchFamily="18" charset="0"/>
            </a:rPr>
            <a:t>2008</a:t>
          </a:r>
          <a:r>
            <a:rPr lang="en-US" sz="1600" dirty="0" smtClean="0">
              <a:latin typeface="Times New Roman" pitchFamily="18" charset="0"/>
              <a:cs typeface="Times New Roman" pitchFamily="18" charset="0"/>
            </a:rPr>
            <a:t> - Issuance International Islamic Banking licenses (IIB)</a:t>
          </a:r>
          <a:endParaRPr lang="en-US" sz="1600" dirty="0">
            <a:latin typeface="Times New Roman" pitchFamily="18" charset="0"/>
            <a:cs typeface="Times New Roman" pitchFamily="18" charset="0"/>
          </a:endParaRPr>
        </a:p>
      </dgm:t>
    </dgm:pt>
    <dgm:pt modelId="{AEE0891E-CF70-47EC-9A25-D85AE000B881}" type="parTrans" cxnId="{A910EB4D-3AC3-43D6-8A6C-FF2330EEE9D1}">
      <dgm:prSet/>
      <dgm:spPr/>
      <dgm:t>
        <a:bodyPr/>
        <a:lstStyle/>
        <a:p>
          <a:pPr algn="l"/>
          <a:endParaRPr lang="en-US" sz="1600">
            <a:latin typeface="Times New Roman" pitchFamily="18" charset="0"/>
            <a:cs typeface="Times New Roman" pitchFamily="18" charset="0"/>
          </a:endParaRPr>
        </a:p>
      </dgm:t>
    </dgm:pt>
    <dgm:pt modelId="{C6922B09-C242-4C50-85C7-1D5C62029881}" type="sibTrans" cxnId="{A910EB4D-3AC3-43D6-8A6C-FF2330EEE9D1}">
      <dgm:prSet custT="1">
        <dgm:style>
          <a:lnRef idx="3">
            <a:schemeClr val="dk1"/>
          </a:lnRef>
          <a:fillRef idx="0">
            <a:schemeClr val="dk1"/>
          </a:fillRef>
          <a:effectRef idx="2">
            <a:schemeClr val="dk1"/>
          </a:effectRef>
          <a:fontRef idx="minor">
            <a:schemeClr val="tx1"/>
          </a:fontRef>
        </dgm:style>
      </dgm:prSet>
      <dgm:spPr>
        <a:ln>
          <a:tailEnd type="stealth"/>
        </a:ln>
      </dgm:spPr>
      <dgm:t>
        <a:bodyPr/>
        <a:lstStyle/>
        <a:p>
          <a:pPr algn="l"/>
          <a:endParaRPr lang="en-US" sz="1600">
            <a:latin typeface="Times New Roman" pitchFamily="18" charset="0"/>
            <a:cs typeface="Times New Roman" pitchFamily="18" charset="0"/>
          </a:endParaRPr>
        </a:p>
      </dgm:t>
    </dgm:pt>
    <dgm:pt modelId="{571F0BAB-808B-4C28-B7FB-6D0CA2E8D1E3}">
      <dgm:prSet custT="1"/>
      <dgm:spPr>
        <a:ln cmpd="thickThin">
          <a:solidFill>
            <a:schemeClr val="accent5"/>
          </a:solidFill>
        </a:ln>
      </dgm:spPr>
      <dgm:t>
        <a:bodyPr anchor="ctr"/>
        <a:lstStyle/>
        <a:p>
          <a:pPr algn="l"/>
          <a:r>
            <a:rPr lang="en-MY" sz="1400" dirty="0" smtClean="0">
              <a:latin typeface="Times New Roman" pitchFamily="18" charset="0"/>
              <a:cs typeface="Times New Roman" pitchFamily="18" charset="0"/>
            </a:rPr>
            <a:t>Malaysia International Islamic Financial Centre (MIFC) </a:t>
          </a:r>
          <a:endParaRPr lang="en-US" sz="1400" dirty="0">
            <a:latin typeface="Times New Roman" pitchFamily="18" charset="0"/>
            <a:cs typeface="Times New Roman" pitchFamily="18" charset="0"/>
          </a:endParaRPr>
        </a:p>
      </dgm:t>
    </dgm:pt>
    <dgm:pt modelId="{C59A467D-267B-4967-A034-78E70AE37947}" type="parTrans" cxnId="{5725AE4B-0008-4AD2-B112-7979C0F13784}">
      <dgm:prSet/>
      <dgm:spPr/>
      <dgm:t>
        <a:bodyPr/>
        <a:lstStyle/>
        <a:p>
          <a:pPr algn="l"/>
          <a:endParaRPr lang="en-US" sz="1600">
            <a:latin typeface="Times New Roman" pitchFamily="18" charset="0"/>
            <a:cs typeface="Times New Roman" pitchFamily="18" charset="0"/>
          </a:endParaRPr>
        </a:p>
      </dgm:t>
    </dgm:pt>
    <dgm:pt modelId="{E0D5C1CB-DAAE-4C45-9D42-3505FB4FFADB}" type="sibTrans" cxnId="{5725AE4B-0008-4AD2-B112-7979C0F13784}">
      <dgm:prSet/>
      <dgm:spPr/>
      <dgm:t>
        <a:bodyPr/>
        <a:lstStyle/>
        <a:p>
          <a:pPr algn="l"/>
          <a:endParaRPr lang="en-US" sz="1600">
            <a:latin typeface="Times New Roman" pitchFamily="18" charset="0"/>
            <a:cs typeface="Times New Roman" pitchFamily="18" charset="0"/>
          </a:endParaRPr>
        </a:p>
      </dgm:t>
    </dgm:pt>
    <dgm:pt modelId="{4C0CB0BF-F284-43DF-8576-C739D7CBE13A}">
      <dgm:prSet phldrT="[Text]" custT="1"/>
      <dgm:spPr>
        <a:ln cmpd="thickThin">
          <a:solidFill>
            <a:schemeClr val="accent5"/>
          </a:solidFill>
        </a:ln>
      </dgm:spPr>
      <dgm:t>
        <a:bodyPr anchor="ctr"/>
        <a:lstStyle/>
        <a:p>
          <a:pPr algn="l"/>
          <a:r>
            <a:rPr lang="en-MY" sz="1400" dirty="0" smtClean="0">
              <a:latin typeface="Times New Roman" pitchFamily="18" charset="0"/>
              <a:cs typeface="Times New Roman" pitchFamily="18" charset="0"/>
            </a:rPr>
            <a:t>International Centre for Education in Islamic Finance (INCEIF) </a:t>
          </a:r>
          <a:endParaRPr lang="en-US" sz="1400" dirty="0">
            <a:latin typeface="Times New Roman" pitchFamily="18" charset="0"/>
            <a:cs typeface="Times New Roman" pitchFamily="18" charset="0"/>
          </a:endParaRPr>
        </a:p>
      </dgm:t>
    </dgm:pt>
    <dgm:pt modelId="{14AE091E-D154-4425-80BD-BA38EE508D32}" type="parTrans" cxnId="{1D0A3D40-0C9A-4367-A298-029ED1114DA0}">
      <dgm:prSet/>
      <dgm:spPr/>
      <dgm:t>
        <a:bodyPr/>
        <a:lstStyle/>
        <a:p>
          <a:pPr algn="l"/>
          <a:endParaRPr lang="en-US" sz="1600">
            <a:latin typeface="Times New Roman" pitchFamily="18" charset="0"/>
            <a:cs typeface="Times New Roman" pitchFamily="18" charset="0"/>
          </a:endParaRPr>
        </a:p>
      </dgm:t>
    </dgm:pt>
    <dgm:pt modelId="{EA0174EA-2C4D-4537-8D35-CCFAB04E637B}" type="sibTrans" cxnId="{1D0A3D40-0C9A-4367-A298-029ED1114DA0}">
      <dgm:prSet/>
      <dgm:spPr/>
      <dgm:t>
        <a:bodyPr/>
        <a:lstStyle/>
        <a:p>
          <a:pPr algn="l"/>
          <a:endParaRPr lang="en-US" sz="1600">
            <a:latin typeface="Times New Roman" pitchFamily="18" charset="0"/>
            <a:cs typeface="Times New Roman" pitchFamily="18" charset="0"/>
          </a:endParaRPr>
        </a:p>
      </dgm:t>
    </dgm:pt>
    <dgm:pt modelId="{15FF82F5-5A90-4023-8DB6-A494EB43F0BE}">
      <dgm:prSet phldrT="[Text]" custT="1"/>
      <dgm:spPr>
        <a:ln cmpd="thickThin">
          <a:solidFill>
            <a:schemeClr val="accent5"/>
          </a:solidFill>
        </a:ln>
      </dgm:spPr>
      <dgm:t>
        <a:bodyPr anchor="ctr"/>
        <a:lstStyle/>
        <a:p>
          <a:pPr algn="l"/>
          <a:r>
            <a:rPr lang="en-US" sz="1600" b="1" dirty="0" smtClean="0">
              <a:latin typeface="Times New Roman" pitchFamily="18" charset="0"/>
              <a:cs typeface="Times New Roman" pitchFamily="18" charset="0"/>
            </a:rPr>
            <a:t>2010 Onwards </a:t>
          </a:r>
          <a:endParaRPr lang="en-US" sz="1600" b="1" dirty="0">
            <a:latin typeface="Times New Roman" pitchFamily="18" charset="0"/>
            <a:cs typeface="Times New Roman" pitchFamily="18" charset="0"/>
          </a:endParaRPr>
        </a:p>
      </dgm:t>
    </dgm:pt>
    <dgm:pt modelId="{8BE81355-769E-4A5A-BDDA-BC485FC2A486}" type="parTrans" cxnId="{75A2C0E9-A68D-4073-9FC7-8DAEABAF60FB}">
      <dgm:prSet/>
      <dgm:spPr/>
      <dgm:t>
        <a:bodyPr/>
        <a:lstStyle/>
        <a:p>
          <a:endParaRPr lang="en-US" sz="1600">
            <a:latin typeface="Times New Roman" pitchFamily="18" charset="0"/>
            <a:cs typeface="Times New Roman" pitchFamily="18" charset="0"/>
          </a:endParaRPr>
        </a:p>
      </dgm:t>
    </dgm:pt>
    <dgm:pt modelId="{49030DB0-EAB8-47F8-9368-1ABD4B82F4E4}" type="sibTrans" cxnId="{75A2C0E9-A68D-4073-9FC7-8DAEABAF60FB}">
      <dgm:prSet/>
      <dgm:spPr/>
      <dgm:t>
        <a:bodyPr/>
        <a:lstStyle/>
        <a:p>
          <a:endParaRPr lang="en-US" sz="1600">
            <a:latin typeface="Times New Roman" pitchFamily="18" charset="0"/>
            <a:cs typeface="Times New Roman" pitchFamily="18" charset="0"/>
          </a:endParaRPr>
        </a:p>
      </dgm:t>
    </dgm:pt>
    <dgm:pt modelId="{F9253806-B220-4398-85F1-350577F0CEF9}">
      <dgm:prSet phldrT="[Text]" custT="1"/>
      <dgm:spPr>
        <a:ln cmpd="thickThin">
          <a:solidFill>
            <a:schemeClr val="accent5"/>
          </a:solidFill>
        </a:ln>
      </dgm:spPr>
      <dgm:t>
        <a:bodyPr anchor="ctr"/>
        <a:lstStyle/>
        <a:p>
          <a:pPr algn="l"/>
          <a:r>
            <a:rPr lang="en-US" sz="1600" dirty="0" smtClean="0">
              <a:latin typeface="Times New Roman" pitchFamily="18" charset="0"/>
              <a:cs typeface="Times New Roman" pitchFamily="18" charset="0"/>
            </a:rPr>
            <a:t>NKEA -  National Key Economic Areas – NKEA#5 Financial Services, </a:t>
          </a:r>
          <a:r>
            <a:rPr lang="en-MY" sz="1600" b="0" i="0" dirty="0" smtClean="0"/>
            <a:t>EPP 10: Becoming the Indisputable Global Hub for Islamic Finance</a:t>
          </a:r>
          <a:endParaRPr lang="en-US" sz="1600" dirty="0">
            <a:latin typeface="Times New Roman" pitchFamily="18" charset="0"/>
            <a:cs typeface="Times New Roman" pitchFamily="18" charset="0"/>
          </a:endParaRPr>
        </a:p>
      </dgm:t>
    </dgm:pt>
    <dgm:pt modelId="{4E3547BD-C381-4D4C-A63A-B9C09BD1C411}" type="parTrans" cxnId="{C346846B-52EA-4AF0-8A2C-AE8CA8D8657E}">
      <dgm:prSet/>
      <dgm:spPr/>
      <dgm:t>
        <a:bodyPr/>
        <a:lstStyle/>
        <a:p>
          <a:endParaRPr lang="en-US" sz="1600">
            <a:latin typeface="Times New Roman" pitchFamily="18" charset="0"/>
            <a:cs typeface="Times New Roman" pitchFamily="18" charset="0"/>
          </a:endParaRPr>
        </a:p>
      </dgm:t>
    </dgm:pt>
    <dgm:pt modelId="{C4BA8A00-4443-4577-A060-62FBA3724329}" type="sibTrans" cxnId="{C346846B-52EA-4AF0-8A2C-AE8CA8D8657E}">
      <dgm:prSet/>
      <dgm:spPr/>
      <dgm:t>
        <a:bodyPr/>
        <a:lstStyle/>
        <a:p>
          <a:endParaRPr lang="en-US" sz="1600">
            <a:latin typeface="Times New Roman" pitchFamily="18" charset="0"/>
            <a:cs typeface="Times New Roman" pitchFamily="18" charset="0"/>
          </a:endParaRPr>
        </a:p>
      </dgm:t>
    </dgm:pt>
    <dgm:pt modelId="{E50462A6-C8E8-44DB-8EDC-DF37AE8CB90B}">
      <dgm:prSet phldrT="[Text]"/>
      <dgm:spPr>
        <a:ln cmpd="thickThin">
          <a:solidFill>
            <a:schemeClr val="accent5"/>
          </a:solidFill>
        </a:ln>
      </dgm:spPr>
      <dgm:t>
        <a:bodyPr anchor="ctr"/>
        <a:lstStyle/>
        <a:p>
          <a:r>
            <a:rPr lang="en-US" b="1" dirty="0" smtClean="0">
              <a:latin typeface="Times New Roman" pitchFamily="18" charset="0"/>
              <a:cs typeface="Times New Roman" pitchFamily="18" charset="0"/>
            </a:rPr>
            <a:t>2011 Onwards </a:t>
          </a:r>
          <a:endParaRPr lang="en-US" b="1" dirty="0">
            <a:latin typeface="Times New Roman" pitchFamily="18" charset="0"/>
            <a:cs typeface="Times New Roman" pitchFamily="18" charset="0"/>
          </a:endParaRPr>
        </a:p>
      </dgm:t>
    </dgm:pt>
    <dgm:pt modelId="{11E46CDC-7C0D-4E90-AE1F-95ABCE80134B}" type="parTrans" cxnId="{AE69B71C-F64A-41CC-A94E-037A6BFF642D}">
      <dgm:prSet/>
      <dgm:spPr/>
      <dgm:t>
        <a:bodyPr/>
        <a:lstStyle/>
        <a:p>
          <a:endParaRPr lang="en-MY"/>
        </a:p>
      </dgm:t>
    </dgm:pt>
    <dgm:pt modelId="{B1BA10F1-DDB0-48FB-BF83-477B9D4807B3}" type="sibTrans" cxnId="{AE69B71C-F64A-41CC-A94E-037A6BFF642D}">
      <dgm:prSet/>
      <dgm:spPr/>
      <dgm:t>
        <a:bodyPr/>
        <a:lstStyle/>
        <a:p>
          <a:endParaRPr lang="en-MY"/>
        </a:p>
      </dgm:t>
    </dgm:pt>
    <dgm:pt modelId="{0E87C2A6-8670-4732-9441-7DBD26671767}">
      <dgm:prSet phldrT="[Text]"/>
      <dgm:spPr>
        <a:ln cmpd="thickThin">
          <a:solidFill>
            <a:schemeClr val="accent5"/>
          </a:solidFill>
        </a:ln>
      </dgm:spPr>
      <dgm:t>
        <a:bodyPr anchor="ctr"/>
        <a:lstStyle/>
        <a:p>
          <a:r>
            <a:rPr lang="en-MY" b="1" dirty="0" smtClean="0">
              <a:solidFill>
                <a:srgbClr val="C00000"/>
              </a:solidFill>
              <a:latin typeface="Times New Roman" pitchFamily="18" charset="0"/>
              <a:cs typeface="Times New Roman" pitchFamily="18" charset="0"/>
              <a:hlinkClick xmlns:r="http://schemas.openxmlformats.org/officeDocument/2006/relationships" r:id="rId1"/>
            </a:rPr>
            <a:t>Financial Sector Blueprint 2011 - 2020</a:t>
          </a:r>
          <a:endParaRPr lang="en-US" b="1" dirty="0">
            <a:solidFill>
              <a:srgbClr val="C00000"/>
            </a:solidFill>
            <a:latin typeface="Times New Roman" pitchFamily="18" charset="0"/>
            <a:cs typeface="Times New Roman" pitchFamily="18" charset="0"/>
          </a:endParaRPr>
        </a:p>
      </dgm:t>
    </dgm:pt>
    <dgm:pt modelId="{F8B9D9CE-E253-4F4E-8675-3BF04C76B591}" type="parTrans" cxnId="{CA0D3B0C-C893-4928-8B68-455C99447A50}">
      <dgm:prSet/>
      <dgm:spPr/>
      <dgm:t>
        <a:bodyPr/>
        <a:lstStyle/>
        <a:p>
          <a:endParaRPr lang="en-MY"/>
        </a:p>
      </dgm:t>
    </dgm:pt>
    <dgm:pt modelId="{AA0CF1D5-837E-4B2C-B2B4-09D420FFDDD5}" type="sibTrans" cxnId="{CA0D3B0C-C893-4928-8B68-455C99447A50}">
      <dgm:prSet/>
      <dgm:spPr/>
      <dgm:t>
        <a:bodyPr/>
        <a:lstStyle/>
        <a:p>
          <a:endParaRPr lang="en-MY"/>
        </a:p>
      </dgm:t>
    </dgm:pt>
    <dgm:pt modelId="{28DFACBC-0927-4639-9623-AC27A28A5E85}" type="pres">
      <dgm:prSet presAssocID="{3777C3CD-75DD-4541-A141-114B1493870D}" presName="Name0" presStyleCnt="0">
        <dgm:presLayoutVars>
          <dgm:dir/>
          <dgm:resizeHandles val="exact"/>
        </dgm:presLayoutVars>
      </dgm:prSet>
      <dgm:spPr/>
      <dgm:t>
        <a:bodyPr/>
        <a:lstStyle/>
        <a:p>
          <a:endParaRPr lang="en-MY"/>
        </a:p>
      </dgm:t>
    </dgm:pt>
    <dgm:pt modelId="{5A1A40D8-E0FA-4C80-A226-35ADA13428AF}" type="pres">
      <dgm:prSet presAssocID="{3A637F7A-3ACF-4984-A63B-2A63E7BD134F}" presName="node" presStyleLbl="node1" presStyleIdx="0" presStyleCnt="6" custScaleX="87102" custScaleY="147545" custLinFactNeighborY="7057">
        <dgm:presLayoutVars>
          <dgm:bulletEnabled val="1"/>
        </dgm:presLayoutVars>
      </dgm:prSet>
      <dgm:spPr/>
      <dgm:t>
        <a:bodyPr/>
        <a:lstStyle/>
        <a:p>
          <a:endParaRPr lang="en-US"/>
        </a:p>
      </dgm:t>
    </dgm:pt>
    <dgm:pt modelId="{5810C01A-8516-490D-AB20-C9377806B849}" type="pres">
      <dgm:prSet presAssocID="{0402D747-A21C-49D7-ADED-8B65739ED3F9}" presName="sibTrans" presStyleLbl="sibTrans1D1" presStyleIdx="0" presStyleCnt="5"/>
      <dgm:spPr/>
      <dgm:t>
        <a:bodyPr/>
        <a:lstStyle/>
        <a:p>
          <a:endParaRPr lang="en-MY"/>
        </a:p>
      </dgm:t>
    </dgm:pt>
    <dgm:pt modelId="{D4D8B7CA-3B1B-42C8-B4F9-2F7EF579C24A}" type="pres">
      <dgm:prSet presAssocID="{0402D747-A21C-49D7-ADED-8B65739ED3F9}" presName="connectorText" presStyleLbl="sibTrans1D1" presStyleIdx="0" presStyleCnt="5"/>
      <dgm:spPr/>
      <dgm:t>
        <a:bodyPr/>
        <a:lstStyle/>
        <a:p>
          <a:endParaRPr lang="en-MY"/>
        </a:p>
      </dgm:t>
    </dgm:pt>
    <dgm:pt modelId="{1652B8AD-88CE-4E98-8F4C-DBD7ED2842DE}" type="pres">
      <dgm:prSet presAssocID="{21ADBCE3-B151-4955-B5E5-945EA6089A65}" presName="node" presStyleLbl="node1" presStyleIdx="1" presStyleCnt="6" custScaleX="123499" custScaleY="147545" custLinFactNeighborY="7057">
        <dgm:presLayoutVars>
          <dgm:bulletEnabled val="1"/>
        </dgm:presLayoutVars>
      </dgm:prSet>
      <dgm:spPr/>
      <dgm:t>
        <a:bodyPr/>
        <a:lstStyle/>
        <a:p>
          <a:endParaRPr lang="en-US"/>
        </a:p>
      </dgm:t>
    </dgm:pt>
    <dgm:pt modelId="{117250ED-3357-4425-9820-45D4797264A8}" type="pres">
      <dgm:prSet presAssocID="{B8842A25-ECAF-49A0-88EB-5910435343D1}" presName="sibTrans" presStyleLbl="sibTrans1D1" presStyleIdx="1" presStyleCnt="5"/>
      <dgm:spPr/>
      <dgm:t>
        <a:bodyPr/>
        <a:lstStyle/>
        <a:p>
          <a:endParaRPr lang="en-MY"/>
        </a:p>
      </dgm:t>
    </dgm:pt>
    <dgm:pt modelId="{0CB6D0EB-5C76-46F0-BFEB-4FEBF3BB4C50}" type="pres">
      <dgm:prSet presAssocID="{B8842A25-ECAF-49A0-88EB-5910435343D1}" presName="connectorText" presStyleLbl="sibTrans1D1" presStyleIdx="1" presStyleCnt="5"/>
      <dgm:spPr/>
      <dgm:t>
        <a:bodyPr/>
        <a:lstStyle/>
        <a:p>
          <a:endParaRPr lang="en-MY"/>
        </a:p>
      </dgm:t>
    </dgm:pt>
    <dgm:pt modelId="{B7501061-7582-401C-B776-5D2C4DACD500}" type="pres">
      <dgm:prSet presAssocID="{1CB6FF58-7A03-43A1-9A93-973B8BD00A28}" presName="node" presStyleLbl="node1" presStyleIdx="2" presStyleCnt="6" custScaleX="98944" custScaleY="147545" custLinFactNeighborY="6995">
        <dgm:presLayoutVars>
          <dgm:bulletEnabled val="1"/>
        </dgm:presLayoutVars>
      </dgm:prSet>
      <dgm:spPr/>
      <dgm:t>
        <a:bodyPr/>
        <a:lstStyle/>
        <a:p>
          <a:endParaRPr lang="en-US"/>
        </a:p>
      </dgm:t>
    </dgm:pt>
    <dgm:pt modelId="{4AF3383C-8DC3-4A78-A73A-C72E152041B5}" type="pres">
      <dgm:prSet presAssocID="{8A5C5AF3-0312-4371-8371-516C40870984}" presName="sibTrans" presStyleLbl="sibTrans1D1" presStyleIdx="2" presStyleCnt="5"/>
      <dgm:spPr/>
      <dgm:t>
        <a:bodyPr/>
        <a:lstStyle/>
        <a:p>
          <a:endParaRPr lang="en-MY"/>
        </a:p>
      </dgm:t>
    </dgm:pt>
    <dgm:pt modelId="{087D38EA-194C-42EF-818D-AFFFC0E3301A}" type="pres">
      <dgm:prSet presAssocID="{8A5C5AF3-0312-4371-8371-516C40870984}" presName="connectorText" presStyleLbl="sibTrans1D1" presStyleIdx="2" presStyleCnt="5"/>
      <dgm:spPr/>
      <dgm:t>
        <a:bodyPr/>
        <a:lstStyle/>
        <a:p>
          <a:endParaRPr lang="en-MY"/>
        </a:p>
      </dgm:t>
    </dgm:pt>
    <dgm:pt modelId="{8214C597-D0BA-4A1A-A83D-D7C35C44F62C}" type="pres">
      <dgm:prSet presAssocID="{5693A592-FC44-4B07-93EF-D486CC928EDF}" presName="node" presStyleLbl="node1" presStyleIdx="3" presStyleCnt="6" custScaleX="87102" custScaleY="147545">
        <dgm:presLayoutVars>
          <dgm:bulletEnabled val="1"/>
        </dgm:presLayoutVars>
      </dgm:prSet>
      <dgm:spPr/>
      <dgm:t>
        <a:bodyPr/>
        <a:lstStyle/>
        <a:p>
          <a:endParaRPr lang="en-US"/>
        </a:p>
      </dgm:t>
    </dgm:pt>
    <dgm:pt modelId="{548F1204-D8D1-4C0D-A585-863BF30C8328}" type="pres">
      <dgm:prSet presAssocID="{C6922B09-C242-4C50-85C7-1D5C62029881}" presName="sibTrans" presStyleLbl="sibTrans1D1" presStyleIdx="3" presStyleCnt="5"/>
      <dgm:spPr/>
      <dgm:t>
        <a:bodyPr/>
        <a:lstStyle/>
        <a:p>
          <a:endParaRPr lang="en-US"/>
        </a:p>
      </dgm:t>
    </dgm:pt>
    <dgm:pt modelId="{9A02E62A-DB2C-46BA-8BB7-B1F530E2BE79}" type="pres">
      <dgm:prSet presAssocID="{C6922B09-C242-4C50-85C7-1D5C62029881}" presName="connectorText" presStyleLbl="sibTrans1D1" presStyleIdx="3" presStyleCnt="5"/>
      <dgm:spPr/>
      <dgm:t>
        <a:bodyPr/>
        <a:lstStyle/>
        <a:p>
          <a:endParaRPr lang="en-US"/>
        </a:p>
      </dgm:t>
    </dgm:pt>
    <dgm:pt modelId="{917DEA78-F747-40FB-9D7E-2EBE131E8ADE}" type="pres">
      <dgm:prSet presAssocID="{15FF82F5-5A90-4023-8DB6-A494EB43F0BE}" presName="node" presStyleLbl="node1" presStyleIdx="4" presStyleCnt="6" custScaleX="123499" custScaleY="147545">
        <dgm:presLayoutVars>
          <dgm:bulletEnabled val="1"/>
        </dgm:presLayoutVars>
      </dgm:prSet>
      <dgm:spPr/>
      <dgm:t>
        <a:bodyPr/>
        <a:lstStyle/>
        <a:p>
          <a:endParaRPr lang="en-US"/>
        </a:p>
      </dgm:t>
    </dgm:pt>
    <dgm:pt modelId="{397C1AA5-5441-4BF8-85CA-029A5E27EEE6}" type="pres">
      <dgm:prSet presAssocID="{49030DB0-EAB8-47F8-9368-1ABD4B82F4E4}" presName="sibTrans" presStyleLbl="sibTrans1D1" presStyleIdx="4" presStyleCnt="5"/>
      <dgm:spPr/>
      <dgm:t>
        <a:bodyPr/>
        <a:lstStyle/>
        <a:p>
          <a:endParaRPr lang="en-MY"/>
        </a:p>
      </dgm:t>
    </dgm:pt>
    <dgm:pt modelId="{6469CCBC-AF40-40BA-AF53-592A2098756C}" type="pres">
      <dgm:prSet presAssocID="{49030DB0-EAB8-47F8-9368-1ABD4B82F4E4}" presName="connectorText" presStyleLbl="sibTrans1D1" presStyleIdx="4" presStyleCnt="5"/>
      <dgm:spPr/>
      <dgm:t>
        <a:bodyPr/>
        <a:lstStyle/>
        <a:p>
          <a:endParaRPr lang="en-MY"/>
        </a:p>
      </dgm:t>
    </dgm:pt>
    <dgm:pt modelId="{97040BB9-237E-492C-B376-F2671C3F6991}" type="pres">
      <dgm:prSet presAssocID="{E50462A6-C8E8-44DB-8EDC-DF37AE8CB90B}" presName="node" presStyleLbl="node1" presStyleIdx="5" presStyleCnt="6" custScaleX="123499" custScaleY="147545">
        <dgm:presLayoutVars>
          <dgm:bulletEnabled val="1"/>
        </dgm:presLayoutVars>
      </dgm:prSet>
      <dgm:spPr/>
      <dgm:t>
        <a:bodyPr/>
        <a:lstStyle/>
        <a:p>
          <a:endParaRPr lang="en-MY"/>
        </a:p>
      </dgm:t>
    </dgm:pt>
  </dgm:ptLst>
  <dgm:cxnLst>
    <dgm:cxn modelId="{1CD6BAC4-E78B-4177-8FE4-22F83CA10CA4}" type="presOf" srcId="{C6922B09-C242-4C50-85C7-1D5C62029881}" destId="{9A02E62A-DB2C-46BA-8BB7-B1F530E2BE79}" srcOrd="1" destOrd="0" presId="urn:microsoft.com/office/officeart/2005/8/layout/bProcess3"/>
    <dgm:cxn modelId="{77668FF3-C561-4263-B5AC-A384E5314843}" type="presOf" srcId="{0402D747-A21C-49D7-ADED-8B65739ED3F9}" destId="{D4D8B7CA-3B1B-42C8-B4F9-2F7EF579C24A}" srcOrd="1" destOrd="0" presId="urn:microsoft.com/office/officeart/2005/8/layout/bProcess3"/>
    <dgm:cxn modelId="{7706508E-A9AE-4110-924C-4AA5B9EDABE1}" type="presOf" srcId="{E50462A6-C8E8-44DB-8EDC-DF37AE8CB90B}" destId="{97040BB9-237E-492C-B376-F2671C3F6991}" srcOrd="0" destOrd="0" presId="urn:microsoft.com/office/officeart/2005/8/layout/bProcess3"/>
    <dgm:cxn modelId="{A0EF1F2F-41E4-4536-B881-34DB3A7947B2}" type="presOf" srcId="{571F0BAB-808B-4C28-B7FB-6D0CA2E8D1E3}" destId="{B7501061-7582-401C-B776-5D2C4DACD500}" srcOrd="0" destOrd="2" presId="urn:microsoft.com/office/officeart/2005/8/layout/bProcess3"/>
    <dgm:cxn modelId="{DEB8F7B6-7891-403C-8307-65FF04088B1F}" type="presOf" srcId="{3A637F7A-3ACF-4984-A63B-2A63E7BD134F}" destId="{5A1A40D8-E0FA-4C80-A226-35ADA13428AF}" srcOrd="0" destOrd="0" presId="urn:microsoft.com/office/officeart/2005/8/layout/bProcess3"/>
    <dgm:cxn modelId="{C905BE81-2C55-4D09-92AC-A785AAC93E26}" type="presOf" srcId="{8A5C5AF3-0312-4371-8371-516C40870984}" destId="{087D38EA-194C-42EF-818D-AFFFC0E3301A}" srcOrd="1" destOrd="0" presId="urn:microsoft.com/office/officeart/2005/8/layout/bProcess3"/>
    <dgm:cxn modelId="{303247FB-4662-48D7-9B4F-B6668152F19D}" type="presOf" srcId="{21ADBCE3-B151-4955-B5E5-945EA6089A65}" destId="{1652B8AD-88CE-4E98-8F4C-DBD7ED2842DE}" srcOrd="0" destOrd="0" presId="urn:microsoft.com/office/officeart/2005/8/layout/bProcess3"/>
    <dgm:cxn modelId="{1D0A3D40-0C9A-4367-A298-029ED1114DA0}" srcId="{1CB6FF58-7A03-43A1-9A93-973B8BD00A28}" destId="{4C0CB0BF-F284-43DF-8576-C739D7CBE13A}" srcOrd="0" destOrd="0" parTransId="{14AE091E-D154-4425-80BD-BA38EE508D32}" sibTransId="{EA0174EA-2C4D-4537-8D35-CCFAB04E637B}"/>
    <dgm:cxn modelId="{A910EB4D-3AC3-43D6-8A6C-FF2330EEE9D1}" srcId="{3777C3CD-75DD-4541-A141-114B1493870D}" destId="{5693A592-FC44-4B07-93EF-D486CC928EDF}" srcOrd="3" destOrd="0" parTransId="{AEE0891E-CF70-47EC-9A25-D85AE000B881}" sibTransId="{C6922B09-C242-4C50-85C7-1D5C62029881}"/>
    <dgm:cxn modelId="{6A1F4D13-CF66-4427-8BDD-4B4D46E1C23F}" type="presOf" srcId="{0E87C2A6-8670-4732-9441-7DBD26671767}" destId="{97040BB9-237E-492C-B376-F2671C3F6991}" srcOrd="0" destOrd="1" presId="urn:microsoft.com/office/officeart/2005/8/layout/bProcess3"/>
    <dgm:cxn modelId="{CA0D3B0C-C893-4928-8B68-455C99447A50}" srcId="{E50462A6-C8E8-44DB-8EDC-DF37AE8CB90B}" destId="{0E87C2A6-8670-4732-9441-7DBD26671767}" srcOrd="0" destOrd="0" parTransId="{F8B9D9CE-E253-4F4E-8675-3BF04C76B591}" sibTransId="{AA0CF1D5-837E-4B2C-B2B4-09D420FFDDD5}"/>
    <dgm:cxn modelId="{75A2C0E9-A68D-4073-9FC7-8DAEABAF60FB}" srcId="{3777C3CD-75DD-4541-A141-114B1493870D}" destId="{15FF82F5-5A90-4023-8DB6-A494EB43F0BE}" srcOrd="4" destOrd="0" parTransId="{8BE81355-769E-4A5A-BDDA-BC485FC2A486}" sibTransId="{49030DB0-EAB8-47F8-9368-1ABD4B82F4E4}"/>
    <dgm:cxn modelId="{AE69B71C-F64A-41CC-A94E-037A6BFF642D}" srcId="{3777C3CD-75DD-4541-A141-114B1493870D}" destId="{E50462A6-C8E8-44DB-8EDC-DF37AE8CB90B}" srcOrd="5" destOrd="0" parTransId="{11E46CDC-7C0D-4E90-AE1F-95ABCE80134B}" sibTransId="{B1BA10F1-DDB0-48FB-BF83-477B9D4807B3}"/>
    <dgm:cxn modelId="{6D834913-7B63-4376-A516-F0686F670A89}" type="presOf" srcId="{1CB6FF58-7A03-43A1-9A93-973B8BD00A28}" destId="{B7501061-7582-401C-B776-5D2C4DACD500}" srcOrd="0" destOrd="0" presId="urn:microsoft.com/office/officeart/2005/8/layout/bProcess3"/>
    <dgm:cxn modelId="{B39F12DA-B21D-48A8-874C-C37662B32D98}" type="presOf" srcId="{49030DB0-EAB8-47F8-9368-1ABD4B82F4E4}" destId="{6469CCBC-AF40-40BA-AF53-592A2098756C}" srcOrd="1" destOrd="0" presId="urn:microsoft.com/office/officeart/2005/8/layout/bProcess3"/>
    <dgm:cxn modelId="{5725AE4B-0008-4AD2-B112-7979C0F13784}" srcId="{1CB6FF58-7A03-43A1-9A93-973B8BD00A28}" destId="{571F0BAB-808B-4C28-B7FB-6D0CA2E8D1E3}" srcOrd="1" destOrd="0" parTransId="{C59A467D-267B-4967-A034-78E70AE37947}" sibTransId="{E0D5C1CB-DAAE-4C45-9D42-3505FB4FFADB}"/>
    <dgm:cxn modelId="{866CB7D2-22B8-4C1B-8B3C-32F023A1B757}" type="presOf" srcId="{B8842A25-ECAF-49A0-88EB-5910435343D1}" destId="{0CB6D0EB-5C76-46F0-BFEB-4FEBF3BB4C50}" srcOrd="1" destOrd="0" presId="urn:microsoft.com/office/officeart/2005/8/layout/bProcess3"/>
    <dgm:cxn modelId="{37BC8F42-5F00-4DA6-8AE2-B847BB565E26}" type="presOf" srcId="{C6922B09-C242-4C50-85C7-1D5C62029881}" destId="{548F1204-D8D1-4C0D-A585-863BF30C8328}" srcOrd="0" destOrd="0" presId="urn:microsoft.com/office/officeart/2005/8/layout/bProcess3"/>
    <dgm:cxn modelId="{4BF5A53B-5945-4848-89DA-2BFDD116A583}" srcId="{3777C3CD-75DD-4541-A141-114B1493870D}" destId="{1CB6FF58-7A03-43A1-9A93-973B8BD00A28}" srcOrd="2" destOrd="0" parTransId="{51BC5E9C-73C9-4CE9-8D44-A0BE3AB42D9F}" sibTransId="{8A5C5AF3-0312-4371-8371-516C40870984}"/>
    <dgm:cxn modelId="{90A2F379-D358-4630-BE9F-52B37EBC589C}" srcId="{3777C3CD-75DD-4541-A141-114B1493870D}" destId="{3A637F7A-3ACF-4984-A63B-2A63E7BD134F}" srcOrd="0" destOrd="0" parTransId="{621059D7-D3A2-4B1F-A200-0006CB22E729}" sibTransId="{0402D747-A21C-49D7-ADED-8B65739ED3F9}"/>
    <dgm:cxn modelId="{4C3FDA7E-B247-4497-81CE-A1FA92F11F52}" srcId="{3777C3CD-75DD-4541-A141-114B1493870D}" destId="{21ADBCE3-B151-4955-B5E5-945EA6089A65}" srcOrd="1" destOrd="0" parTransId="{C8DCE6EC-E335-4DE2-BBE7-C123F5E87D1D}" sibTransId="{B8842A25-ECAF-49A0-88EB-5910435343D1}"/>
    <dgm:cxn modelId="{F0106E04-2B1E-455F-909C-D9A742103200}" type="presOf" srcId="{8A5C5AF3-0312-4371-8371-516C40870984}" destId="{4AF3383C-8DC3-4A78-A73A-C72E152041B5}" srcOrd="0" destOrd="0" presId="urn:microsoft.com/office/officeart/2005/8/layout/bProcess3"/>
    <dgm:cxn modelId="{C346846B-52EA-4AF0-8A2C-AE8CA8D8657E}" srcId="{15FF82F5-5A90-4023-8DB6-A494EB43F0BE}" destId="{F9253806-B220-4398-85F1-350577F0CEF9}" srcOrd="0" destOrd="0" parTransId="{4E3547BD-C381-4D4C-A63A-B9C09BD1C411}" sibTransId="{C4BA8A00-4443-4577-A060-62FBA3724329}"/>
    <dgm:cxn modelId="{728660F2-3C5C-46D3-8762-46A792E8B85A}" type="presOf" srcId="{15FF82F5-5A90-4023-8DB6-A494EB43F0BE}" destId="{917DEA78-F747-40FB-9D7E-2EBE131E8ADE}" srcOrd="0" destOrd="0" presId="urn:microsoft.com/office/officeart/2005/8/layout/bProcess3"/>
    <dgm:cxn modelId="{52432DD8-0CD1-42E9-B61B-F76C6B022502}" type="presOf" srcId="{5693A592-FC44-4B07-93EF-D486CC928EDF}" destId="{8214C597-D0BA-4A1A-A83D-D7C35C44F62C}" srcOrd="0" destOrd="0" presId="urn:microsoft.com/office/officeart/2005/8/layout/bProcess3"/>
    <dgm:cxn modelId="{FF4E1CA7-B632-4989-BE90-F5EF40053B4C}" type="presOf" srcId="{0402D747-A21C-49D7-ADED-8B65739ED3F9}" destId="{5810C01A-8516-490D-AB20-C9377806B849}" srcOrd="0" destOrd="0" presId="urn:microsoft.com/office/officeart/2005/8/layout/bProcess3"/>
    <dgm:cxn modelId="{CBAEF98D-F6B1-484D-82D9-7F856FC607C3}" type="presOf" srcId="{4C0CB0BF-F284-43DF-8576-C739D7CBE13A}" destId="{B7501061-7582-401C-B776-5D2C4DACD500}" srcOrd="0" destOrd="1" presId="urn:microsoft.com/office/officeart/2005/8/layout/bProcess3"/>
    <dgm:cxn modelId="{C144D946-21E5-44D2-B695-1CCDC180C151}" type="presOf" srcId="{F9253806-B220-4398-85F1-350577F0CEF9}" destId="{917DEA78-F747-40FB-9D7E-2EBE131E8ADE}" srcOrd="0" destOrd="1" presId="urn:microsoft.com/office/officeart/2005/8/layout/bProcess3"/>
    <dgm:cxn modelId="{C954AD38-0834-42E0-B873-B649D4AF315D}" type="presOf" srcId="{49030DB0-EAB8-47F8-9368-1ABD4B82F4E4}" destId="{397C1AA5-5441-4BF8-85CA-029A5E27EEE6}" srcOrd="0" destOrd="0" presId="urn:microsoft.com/office/officeart/2005/8/layout/bProcess3"/>
    <dgm:cxn modelId="{E17C3F87-A3A0-470F-BD89-C5FE7D18BEB1}" type="presOf" srcId="{3777C3CD-75DD-4541-A141-114B1493870D}" destId="{28DFACBC-0927-4639-9623-AC27A28A5E85}" srcOrd="0" destOrd="0" presId="urn:microsoft.com/office/officeart/2005/8/layout/bProcess3"/>
    <dgm:cxn modelId="{D355945A-4224-424D-9613-061A63E4CCA8}" type="presOf" srcId="{B8842A25-ECAF-49A0-88EB-5910435343D1}" destId="{117250ED-3357-4425-9820-45D4797264A8}" srcOrd="0" destOrd="0" presId="urn:microsoft.com/office/officeart/2005/8/layout/bProcess3"/>
    <dgm:cxn modelId="{8A5BDB8C-9A2A-4250-BAC6-B20F7D49083F}" type="presParOf" srcId="{28DFACBC-0927-4639-9623-AC27A28A5E85}" destId="{5A1A40D8-E0FA-4C80-A226-35ADA13428AF}" srcOrd="0" destOrd="0" presId="urn:microsoft.com/office/officeart/2005/8/layout/bProcess3"/>
    <dgm:cxn modelId="{07ECB7FC-6D66-4A72-8F65-63CCD0520240}" type="presParOf" srcId="{28DFACBC-0927-4639-9623-AC27A28A5E85}" destId="{5810C01A-8516-490D-AB20-C9377806B849}" srcOrd="1" destOrd="0" presId="urn:microsoft.com/office/officeart/2005/8/layout/bProcess3"/>
    <dgm:cxn modelId="{15AE5C07-EBBF-44D2-8939-8B5B0ED204D7}" type="presParOf" srcId="{5810C01A-8516-490D-AB20-C9377806B849}" destId="{D4D8B7CA-3B1B-42C8-B4F9-2F7EF579C24A}" srcOrd="0" destOrd="0" presId="urn:microsoft.com/office/officeart/2005/8/layout/bProcess3"/>
    <dgm:cxn modelId="{2BC99716-A5BE-4FE3-A0E9-E3D5018FC571}" type="presParOf" srcId="{28DFACBC-0927-4639-9623-AC27A28A5E85}" destId="{1652B8AD-88CE-4E98-8F4C-DBD7ED2842DE}" srcOrd="2" destOrd="0" presId="urn:microsoft.com/office/officeart/2005/8/layout/bProcess3"/>
    <dgm:cxn modelId="{46C47964-FF74-43D8-9954-C786AA3EF834}" type="presParOf" srcId="{28DFACBC-0927-4639-9623-AC27A28A5E85}" destId="{117250ED-3357-4425-9820-45D4797264A8}" srcOrd="3" destOrd="0" presId="urn:microsoft.com/office/officeart/2005/8/layout/bProcess3"/>
    <dgm:cxn modelId="{844E2213-AB8A-491E-AC50-40183C37B98B}" type="presParOf" srcId="{117250ED-3357-4425-9820-45D4797264A8}" destId="{0CB6D0EB-5C76-46F0-BFEB-4FEBF3BB4C50}" srcOrd="0" destOrd="0" presId="urn:microsoft.com/office/officeart/2005/8/layout/bProcess3"/>
    <dgm:cxn modelId="{CE920157-6842-4B7C-8C31-3DA9BACEC9E5}" type="presParOf" srcId="{28DFACBC-0927-4639-9623-AC27A28A5E85}" destId="{B7501061-7582-401C-B776-5D2C4DACD500}" srcOrd="4" destOrd="0" presId="urn:microsoft.com/office/officeart/2005/8/layout/bProcess3"/>
    <dgm:cxn modelId="{0654BE76-D92C-4808-BD3F-1FE6D9E6D6F7}" type="presParOf" srcId="{28DFACBC-0927-4639-9623-AC27A28A5E85}" destId="{4AF3383C-8DC3-4A78-A73A-C72E152041B5}" srcOrd="5" destOrd="0" presId="urn:microsoft.com/office/officeart/2005/8/layout/bProcess3"/>
    <dgm:cxn modelId="{2915B28F-6E96-4E13-9098-572CDB2404F7}" type="presParOf" srcId="{4AF3383C-8DC3-4A78-A73A-C72E152041B5}" destId="{087D38EA-194C-42EF-818D-AFFFC0E3301A}" srcOrd="0" destOrd="0" presId="urn:microsoft.com/office/officeart/2005/8/layout/bProcess3"/>
    <dgm:cxn modelId="{2DF15D47-8C15-470C-8024-4CF8501A15AC}" type="presParOf" srcId="{28DFACBC-0927-4639-9623-AC27A28A5E85}" destId="{8214C597-D0BA-4A1A-A83D-D7C35C44F62C}" srcOrd="6" destOrd="0" presId="urn:microsoft.com/office/officeart/2005/8/layout/bProcess3"/>
    <dgm:cxn modelId="{570007F3-ACFF-4315-88C5-9412C191C8B4}" type="presParOf" srcId="{28DFACBC-0927-4639-9623-AC27A28A5E85}" destId="{548F1204-D8D1-4C0D-A585-863BF30C8328}" srcOrd="7" destOrd="0" presId="urn:microsoft.com/office/officeart/2005/8/layout/bProcess3"/>
    <dgm:cxn modelId="{F17842D7-2419-4690-BA23-F65992114DBA}" type="presParOf" srcId="{548F1204-D8D1-4C0D-A585-863BF30C8328}" destId="{9A02E62A-DB2C-46BA-8BB7-B1F530E2BE79}" srcOrd="0" destOrd="0" presId="urn:microsoft.com/office/officeart/2005/8/layout/bProcess3"/>
    <dgm:cxn modelId="{3AA11C22-10E1-4866-B183-6A269213D32F}" type="presParOf" srcId="{28DFACBC-0927-4639-9623-AC27A28A5E85}" destId="{917DEA78-F747-40FB-9D7E-2EBE131E8ADE}" srcOrd="8" destOrd="0" presId="urn:microsoft.com/office/officeart/2005/8/layout/bProcess3"/>
    <dgm:cxn modelId="{ECFCA1B5-2FB7-4B4C-8B24-1F0B7E49C3F7}" type="presParOf" srcId="{28DFACBC-0927-4639-9623-AC27A28A5E85}" destId="{397C1AA5-5441-4BF8-85CA-029A5E27EEE6}" srcOrd="9" destOrd="0" presId="urn:microsoft.com/office/officeart/2005/8/layout/bProcess3"/>
    <dgm:cxn modelId="{22FB6BA6-83CA-4AFB-93E2-7DAFDC9E1F86}" type="presParOf" srcId="{397C1AA5-5441-4BF8-85CA-029A5E27EEE6}" destId="{6469CCBC-AF40-40BA-AF53-592A2098756C}" srcOrd="0" destOrd="0" presId="urn:microsoft.com/office/officeart/2005/8/layout/bProcess3"/>
    <dgm:cxn modelId="{32BF14EE-60AF-46FA-9755-257CE733C606}" type="presParOf" srcId="{28DFACBC-0927-4639-9623-AC27A28A5E85}" destId="{97040BB9-237E-492C-B376-F2671C3F6991}" srcOrd="1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571E91-A69B-4913-9E4B-F22765F30D9E}" type="doc">
      <dgm:prSet loTypeId="urn:microsoft.com/office/officeart/2005/8/layout/hierarchy2" loCatId="hierarchy" qsTypeId="urn:microsoft.com/office/officeart/2005/8/quickstyle/simple3" qsCatId="simple" csTypeId="urn:microsoft.com/office/officeart/2005/8/colors/accent5_2" csCatId="accent5" phldr="1"/>
      <dgm:spPr/>
      <dgm:t>
        <a:bodyPr/>
        <a:lstStyle/>
        <a:p>
          <a:endParaRPr lang="en-MY"/>
        </a:p>
      </dgm:t>
    </dgm:pt>
    <dgm:pt modelId="{FD9AE9F4-EC9A-4CEC-A158-D627E3A1C723}">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CAGR </a:t>
          </a:r>
        </a:p>
        <a:p>
          <a:r>
            <a:rPr lang="en-US" sz="1400" b="0" cap="none" spc="0" dirty="0" smtClean="0">
              <a:ln w="18415" cmpd="sng">
                <a:prstDash val="solid"/>
              </a:ln>
              <a:effectLst/>
              <a:latin typeface="Times New Roman" pitchFamily="18" charset="0"/>
              <a:cs typeface="Times New Roman" pitchFamily="18" charset="0"/>
            </a:rPr>
            <a:t>(2010 to 2016): </a:t>
          </a:r>
          <a:r>
            <a:rPr lang="en-US" sz="1400" b="0" cap="none" spc="0" dirty="0" smtClean="0">
              <a:ln w="18415" cmpd="sng">
                <a:prstDash val="solid"/>
              </a:ln>
              <a:solidFill>
                <a:srgbClr val="0000FF"/>
              </a:solidFill>
              <a:effectLst/>
              <a:latin typeface="Times New Roman" pitchFamily="18" charset="0"/>
              <a:cs typeface="Times New Roman" pitchFamily="18" charset="0"/>
            </a:rPr>
            <a:t>3.1%</a:t>
          </a:r>
          <a:endParaRPr lang="en-MY" sz="1400" b="0" cap="none" spc="0" dirty="0">
            <a:ln w="18415" cmpd="sng">
              <a:prstDash val="solid"/>
            </a:ln>
            <a:solidFill>
              <a:srgbClr val="0000FF"/>
            </a:solidFill>
            <a:effectLst/>
            <a:latin typeface="Times New Roman" pitchFamily="18" charset="0"/>
            <a:cs typeface="Times New Roman" pitchFamily="18" charset="0"/>
          </a:endParaRPr>
        </a:p>
      </dgm:t>
    </dgm:pt>
    <dgm:pt modelId="{A37AD8E5-3CB7-4742-889E-6316F449EB88}" type="parTrans" cxnId="{0860058F-13D6-4A51-B6C3-B569F75B6DE8}">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E899A826-12A6-4314-8A50-26297563D7B6}" type="sibTrans" cxnId="{0860058F-13D6-4A51-B6C3-B569F75B6DE8}">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251F4599-ECE7-4698-99CB-1C3E4F4D7786}">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Islamic Bank</a:t>
          </a:r>
          <a:endParaRPr lang="en-MY" sz="1400" b="0" cap="none" spc="0" dirty="0">
            <a:ln w="18415" cmpd="sng">
              <a:prstDash val="solid"/>
            </a:ln>
            <a:effectLst/>
            <a:latin typeface="Times New Roman" pitchFamily="18" charset="0"/>
            <a:cs typeface="Times New Roman" pitchFamily="18" charset="0"/>
          </a:endParaRPr>
        </a:p>
      </dgm:t>
    </dgm:pt>
    <dgm:pt modelId="{E7C14828-0E4E-4C79-ADA3-5FE2A299C1B6}" type="parTrans" cxnId="{30C0E145-3D24-4B4E-84B2-3DEE508C4972}">
      <dgm:prSet custT="1"/>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89C4E6C2-4566-4FD5-9CCF-974971109ACC}" type="sibTrans" cxnId="{30C0E145-3D24-4B4E-84B2-3DEE508C4972}">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76097CA5-3B5E-4731-92E9-12D693B25C8E}">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2.1%</a:t>
          </a:r>
          <a:endParaRPr lang="en-MY" sz="1400" b="0" cap="none" spc="0" dirty="0">
            <a:ln w="18415" cmpd="sng">
              <a:prstDash val="solid"/>
            </a:ln>
            <a:effectLst/>
            <a:latin typeface="Times New Roman" pitchFamily="18" charset="0"/>
            <a:cs typeface="Times New Roman" pitchFamily="18" charset="0"/>
          </a:endParaRPr>
        </a:p>
      </dgm:t>
    </dgm:pt>
    <dgm:pt modelId="{7ADE2534-EC63-4F40-96EE-42C159115AA3}" type="parTrans" cxnId="{FBEE3E6D-588E-4CF7-9FD2-8E16CFD71152}">
      <dgm:prSet custT="1"/>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20CE0645-76B1-4152-BA8D-25682B991041}" type="sibTrans" cxnId="{FBEE3E6D-588E-4CF7-9FD2-8E16CFD71152}">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B184B867-EE25-4AE8-BD7C-4337DA23B7F2}">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Commercial Bank</a:t>
          </a:r>
          <a:endParaRPr lang="en-MY" sz="1400" b="0" cap="none" spc="0" dirty="0">
            <a:ln w="18415" cmpd="sng">
              <a:prstDash val="solid"/>
            </a:ln>
            <a:effectLst/>
            <a:latin typeface="Times New Roman" pitchFamily="18" charset="0"/>
            <a:cs typeface="Times New Roman" pitchFamily="18" charset="0"/>
          </a:endParaRPr>
        </a:p>
      </dgm:t>
    </dgm:pt>
    <dgm:pt modelId="{8A298F71-7D5B-482E-91BC-DD08CF6DDF74}" type="parTrans" cxnId="{53323956-6B36-4676-AF6E-C470C7CFB899}">
      <dgm:prSet custT="1"/>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483A0CCC-B344-4066-8251-571942CDA32B}" type="sibTrans" cxnId="{53323956-6B36-4676-AF6E-C470C7CFB899}">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78838839-B434-4859-947B-9EAC0EF3970A}">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Investment Bank</a:t>
          </a:r>
          <a:endParaRPr lang="en-MY" sz="1400" b="0" cap="none" spc="0" dirty="0">
            <a:ln w="18415" cmpd="sng">
              <a:prstDash val="solid"/>
            </a:ln>
            <a:effectLst/>
            <a:latin typeface="Times New Roman" pitchFamily="18" charset="0"/>
            <a:cs typeface="Times New Roman" pitchFamily="18" charset="0"/>
          </a:endParaRPr>
        </a:p>
      </dgm:t>
    </dgm:pt>
    <dgm:pt modelId="{243DFD56-EFF7-4DF7-B043-9EA3AE159F75}" type="parTrans" cxnId="{52E3CBA6-3351-45F7-ABDC-6FC1AB97E065}">
      <dgm:prSet custT="1"/>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A28221EC-E066-41B5-BFB7-45BD5EFC64CA}" type="sibTrans" cxnId="{52E3CBA6-3351-45F7-ABDC-6FC1AB97E065}">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52BCE007-8236-4387-B622-8152458F71A3}">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1.4%</a:t>
          </a:r>
          <a:endParaRPr lang="en-MY" sz="1400" b="0" cap="none" spc="0" dirty="0">
            <a:ln w="18415" cmpd="sng">
              <a:prstDash val="solid"/>
            </a:ln>
            <a:effectLst/>
            <a:latin typeface="Times New Roman" pitchFamily="18" charset="0"/>
            <a:cs typeface="Times New Roman" pitchFamily="18" charset="0"/>
          </a:endParaRPr>
        </a:p>
      </dgm:t>
    </dgm:pt>
    <dgm:pt modelId="{76D224AE-6A51-4C1D-8D26-A9388125E409}" type="parTrans" cxnId="{BA7EEE50-96AE-4D07-9815-3CDA19E407E1}">
      <dgm:prSet custT="1"/>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74591E30-D494-4374-BB75-2F94500081A3}" type="sibTrans" cxnId="{BA7EEE50-96AE-4D07-9815-3CDA19E407E1}">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CBB3D668-6879-424D-A280-600F701F680E}">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-3.5%</a:t>
          </a:r>
          <a:endParaRPr lang="en-MY" sz="1400" b="0" cap="none" spc="0" dirty="0">
            <a:ln w="18415" cmpd="sng">
              <a:prstDash val="solid"/>
            </a:ln>
            <a:effectLst/>
            <a:latin typeface="Times New Roman" pitchFamily="18" charset="0"/>
            <a:cs typeface="Times New Roman" pitchFamily="18" charset="0"/>
          </a:endParaRPr>
        </a:p>
      </dgm:t>
    </dgm:pt>
    <dgm:pt modelId="{B5BDB3FE-6099-4B5B-BE53-B9570D7F4B74}" type="parTrans" cxnId="{6B752A81-5665-4D5F-9A63-6914D707C0E6}">
      <dgm:prSet custT="1"/>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95835DF4-F3F0-41FC-A92E-33D6AF433B7D}" type="sibTrans" cxnId="{6B752A81-5665-4D5F-9A63-6914D707C0E6}">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1B9641D3-EECB-4A39-8B37-880E9AA69440}" type="pres">
      <dgm:prSet presAssocID="{DD571E91-A69B-4913-9E4B-F22765F30D9E}" presName="diagram" presStyleCnt="0">
        <dgm:presLayoutVars>
          <dgm:chPref val="1"/>
          <dgm:dir/>
          <dgm:animOne val="branch"/>
          <dgm:animLvl val="lvl"/>
          <dgm:resizeHandles val="exact"/>
        </dgm:presLayoutVars>
      </dgm:prSet>
      <dgm:spPr/>
      <dgm:t>
        <a:bodyPr/>
        <a:lstStyle/>
        <a:p>
          <a:endParaRPr lang="en-US"/>
        </a:p>
      </dgm:t>
    </dgm:pt>
    <dgm:pt modelId="{B65520A2-EE7F-4C5A-B0D0-49AFEBB62A7E}" type="pres">
      <dgm:prSet presAssocID="{FD9AE9F4-EC9A-4CEC-A158-D627E3A1C723}" presName="root1" presStyleCnt="0"/>
      <dgm:spPr/>
    </dgm:pt>
    <dgm:pt modelId="{844F3751-43CE-44C5-A5B0-A3B4DBACE592}" type="pres">
      <dgm:prSet presAssocID="{FD9AE9F4-EC9A-4CEC-A158-D627E3A1C723}" presName="LevelOneTextNode" presStyleLbl="node0" presStyleIdx="0" presStyleCnt="1" custScaleY="144838">
        <dgm:presLayoutVars>
          <dgm:chPref val="3"/>
        </dgm:presLayoutVars>
      </dgm:prSet>
      <dgm:spPr/>
      <dgm:t>
        <a:bodyPr/>
        <a:lstStyle/>
        <a:p>
          <a:endParaRPr lang="en-MY"/>
        </a:p>
      </dgm:t>
    </dgm:pt>
    <dgm:pt modelId="{C2E556D7-70A2-4C15-9583-BA96F8B60673}" type="pres">
      <dgm:prSet presAssocID="{FD9AE9F4-EC9A-4CEC-A158-D627E3A1C723}" presName="level2hierChild" presStyleCnt="0"/>
      <dgm:spPr/>
    </dgm:pt>
    <dgm:pt modelId="{3858B59C-DE8C-4CC5-AEAA-32D5358E0115}" type="pres">
      <dgm:prSet presAssocID="{E7C14828-0E4E-4C79-ADA3-5FE2A299C1B6}" presName="conn2-1" presStyleLbl="parChTrans1D2" presStyleIdx="0" presStyleCnt="3"/>
      <dgm:spPr/>
      <dgm:t>
        <a:bodyPr/>
        <a:lstStyle/>
        <a:p>
          <a:endParaRPr lang="en-US"/>
        </a:p>
      </dgm:t>
    </dgm:pt>
    <dgm:pt modelId="{FA7C242C-4AF6-4CCB-AB1F-A3CB2AE44F2D}" type="pres">
      <dgm:prSet presAssocID="{E7C14828-0E4E-4C79-ADA3-5FE2A299C1B6}" presName="connTx" presStyleLbl="parChTrans1D2" presStyleIdx="0" presStyleCnt="3"/>
      <dgm:spPr/>
      <dgm:t>
        <a:bodyPr/>
        <a:lstStyle/>
        <a:p>
          <a:endParaRPr lang="en-US"/>
        </a:p>
      </dgm:t>
    </dgm:pt>
    <dgm:pt modelId="{62D09776-2356-4FD5-9AFD-47D6EA80B41C}" type="pres">
      <dgm:prSet presAssocID="{251F4599-ECE7-4698-99CB-1C3E4F4D7786}" presName="root2" presStyleCnt="0"/>
      <dgm:spPr/>
    </dgm:pt>
    <dgm:pt modelId="{2D699FC4-4D33-4202-BC51-8040DDB92D8F}" type="pres">
      <dgm:prSet presAssocID="{251F4599-ECE7-4698-99CB-1C3E4F4D7786}" presName="LevelTwoTextNode" presStyleLbl="node2" presStyleIdx="0" presStyleCnt="3">
        <dgm:presLayoutVars>
          <dgm:chPref val="3"/>
        </dgm:presLayoutVars>
      </dgm:prSet>
      <dgm:spPr/>
      <dgm:t>
        <a:bodyPr/>
        <a:lstStyle/>
        <a:p>
          <a:endParaRPr lang="en-MY"/>
        </a:p>
      </dgm:t>
    </dgm:pt>
    <dgm:pt modelId="{2F4BF312-D9D9-4B62-8742-F5526305CDD9}" type="pres">
      <dgm:prSet presAssocID="{251F4599-ECE7-4698-99CB-1C3E4F4D7786}" presName="level3hierChild" presStyleCnt="0"/>
      <dgm:spPr/>
    </dgm:pt>
    <dgm:pt modelId="{B864D0E6-E285-4110-83EE-0DF6BE6DE0D4}" type="pres">
      <dgm:prSet presAssocID="{7ADE2534-EC63-4F40-96EE-42C159115AA3}" presName="conn2-1" presStyleLbl="parChTrans1D3" presStyleIdx="0" presStyleCnt="3"/>
      <dgm:spPr/>
      <dgm:t>
        <a:bodyPr/>
        <a:lstStyle/>
        <a:p>
          <a:endParaRPr lang="en-US"/>
        </a:p>
      </dgm:t>
    </dgm:pt>
    <dgm:pt modelId="{B642EFAF-BBF7-4107-AD96-02EF084014C5}" type="pres">
      <dgm:prSet presAssocID="{7ADE2534-EC63-4F40-96EE-42C159115AA3}" presName="connTx" presStyleLbl="parChTrans1D3" presStyleIdx="0" presStyleCnt="3"/>
      <dgm:spPr/>
      <dgm:t>
        <a:bodyPr/>
        <a:lstStyle/>
        <a:p>
          <a:endParaRPr lang="en-US"/>
        </a:p>
      </dgm:t>
    </dgm:pt>
    <dgm:pt modelId="{071EA38C-A473-400C-9125-5A7AFA646B06}" type="pres">
      <dgm:prSet presAssocID="{76097CA5-3B5E-4731-92E9-12D693B25C8E}" presName="root2" presStyleCnt="0"/>
      <dgm:spPr/>
    </dgm:pt>
    <dgm:pt modelId="{6107E974-5BB3-4F93-A819-693E068B4E3A}" type="pres">
      <dgm:prSet presAssocID="{76097CA5-3B5E-4731-92E9-12D693B25C8E}" presName="LevelTwoTextNode" presStyleLbl="node3" presStyleIdx="0" presStyleCnt="3">
        <dgm:presLayoutVars>
          <dgm:chPref val="3"/>
        </dgm:presLayoutVars>
      </dgm:prSet>
      <dgm:spPr/>
      <dgm:t>
        <a:bodyPr/>
        <a:lstStyle/>
        <a:p>
          <a:endParaRPr lang="en-US"/>
        </a:p>
      </dgm:t>
    </dgm:pt>
    <dgm:pt modelId="{F5A066EE-33EA-4E4C-A33E-07E51F6831A0}" type="pres">
      <dgm:prSet presAssocID="{76097CA5-3B5E-4731-92E9-12D693B25C8E}" presName="level3hierChild" presStyleCnt="0"/>
      <dgm:spPr/>
    </dgm:pt>
    <dgm:pt modelId="{31676B3E-DD25-4FD1-817C-E4A1AEB277BE}" type="pres">
      <dgm:prSet presAssocID="{8A298F71-7D5B-482E-91BC-DD08CF6DDF74}" presName="conn2-1" presStyleLbl="parChTrans1D2" presStyleIdx="1" presStyleCnt="3"/>
      <dgm:spPr/>
      <dgm:t>
        <a:bodyPr/>
        <a:lstStyle/>
        <a:p>
          <a:endParaRPr lang="en-US"/>
        </a:p>
      </dgm:t>
    </dgm:pt>
    <dgm:pt modelId="{0F99B399-D884-489F-87CB-3278DF98DB5C}" type="pres">
      <dgm:prSet presAssocID="{8A298F71-7D5B-482E-91BC-DD08CF6DDF74}" presName="connTx" presStyleLbl="parChTrans1D2" presStyleIdx="1" presStyleCnt="3"/>
      <dgm:spPr/>
      <dgm:t>
        <a:bodyPr/>
        <a:lstStyle/>
        <a:p>
          <a:endParaRPr lang="en-US"/>
        </a:p>
      </dgm:t>
    </dgm:pt>
    <dgm:pt modelId="{96469820-2C39-4938-92E9-E7B1DD0FA10F}" type="pres">
      <dgm:prSet presAssocID="{B184B867-EE25-4AE8-BD7C-4337DA23B7F2}" presName="root2" presStyleCnt="0"/>
      <dgm:spPr/>
    </dgm:pt>
    <dgm:pt modelId="{EFFA078C-2F89-4BBD-B7C5-438DF2BEF1ED}" type="pres">
      <dgm:prSet presAssocID="{B184B867-EE25-4AE8-BD7C-4337DA23B7F2}" presName="LevelTwoTextNode" presStyleLbl="node2" presStyleIdx="1" presStyleCnt="3">
        <dgm:presLayoutVars>
          <dgm:chPref val="3"/>
        </dgm:presLayoutVars>
      </dgm:prSet>
      <dgm:spPr/>
      <dgm:t>
        <a:bodyPr/>
        <a:lstStyle/>
        <a:p>
          <a:endParaRPr lang="en-US"/>
        </a:p>
      </dgm:t>
    </dgm:pt>
    <dgm:pt modelId="{D27B50B4-B640-415C-9732-B1F53FEA0AD2}" type="pres">
      <dgm:prSet presAssocID="{B184B867-EE25-4AE8-BD7C-4337DA23B7F2}" presName="level3hierChild" presStyleCnt="0"/>
      <dgm:spPr/>
    </dgm:pt>
    <dgm:pt modelId="{69AF7BAA-46C9-4B35-987B-8D21B58009B1}" type="pres">
      <dgm:prSet presAssocID="{76D224AE-6A51-4C1D-8D26-A9388125E409}" presName="conn2-1" presStyleLbl="parChTrans1D3" presStyleIdx="1" presStyleCnt="3"/>
      <dgm:spPr/>
      <dgm:t>
        <a:bodyPr/>
        <a:lstStyle/>
        <a:p>
          <a:endParaRPr lang="en-US"/>
        </a:p>
      </dgm:t>
    </dgm:pt>
    <dgm:pt modelId="{68187CC6-3F6C-47A4-A2A4-B7F628008966}" type="pres">
      <dgm:prSet presAssocID="{76D224AE-6A51-4C1D-8D26-A9388125E409}" presName="connTx" presStyleLbl="parChTrans1D3" presStyleIdx="1" presStyleCnt="3"/>
      <dgm:spPr/>
      <dgm:t>
        <a:bodyPr/>
        <a:lstStyle/>
        <a:p>
          <a:endParaRPr lang="en-US"/>
        </a:p>
      </dgm:t>
    </dgm:pt>
    <dgm:pt modelId="{0A393AA7-CA80-4A5D-9C6C-76D7EC1041D4}" type="pres">
      <dgm:prSet presAssocID="{52BCE007-8236-4387-B622-8152458F71A3}" presName="root2" presStyleCnt="0"/>
      <dgm:spPr/>
    </dgm:pt>
    <dgm:pt modelId="{06EF8478-3D25-4736-8130-DCF84E7E585F}" type="pres">
      <dgm:prSet presAssocID="{52BCE007-8236-4387-B622-8152458F71A3}" presName="LevelTwoTextNode" presStyleLbl="node3" presStyleIdx="1" presStyleCnt="3">
        <dgm:presLayoutVars>
          <dgm:chPref val="3"/>
        </dgm:presLayoutVars>
      </dgm:prSet>
      <dgm:spPr/>
      <dgm:t>
        <a:bodyPr/>
        <a:lstStyle/>
        <a:p>
          <a:endParaRPr lang="en-MY"/>
        </a:p>
      </dgm:t>
    </dgm:pt>
    <dgm:pt modelId="{F102F99E-48BC-4133-855B-61D54046B7B1}" type="pres">
      <dgm:prSet presAssocID="{52BCE007-8236-4387-B622-8152458F71A3}" presName="level3hierChild" presStyleCnt="0"/>
      <dgm:spPr/>
    </dgm:pt>
    <dgm:pt modelId="{32BC5739-440B-4E90-BA8C-540B360AA9B1}" type="pres">
      <dgm:prSet presAssocID="{243DFD56-EFF7-4DF7-B043-9EA3AE159F75}" presName="conn2-1" presStyleLbl="parChTrans1D2" presStyleIdx="2" presStyleCnt="3"/>
      <dgm:spPr/>
      <dgm:t>
        <a:bodyPr/>
        <a:lstStyle/>
        <a:p>
          <a:endParaRPr lang="en-US"/>
        </a:p>
      </dgm:t>
    </dgm:pt>
    <dgm:pt modelId="{79F2B1F4-66A2-4BA9-B81E-7E05670FF953}" type="pres">
      <dgm:prSet presAssocID="{243DFD56-EFF7-4DF7-B043-9EA3AE159F75}" presName="connTx" presStyleLbl="parChTrans1D2" presStyleIdx="2" presStyleCnt="3"/>
      <dgm:spPr/>
      <dgm:t>
        <a:bodyPr/>
        <a:lstStyle/>
        <a:p>
          <a:endParaRPr lang="en-US"/>
        </a:p>
      </dgm:t>
    </dgm:pt>
    <dgm:pt modelId="{9C0C175C-7E45-49CC-A7A3-DED37F4E7F00}" type="pres">
      <dgm:prSet presAssocID="{78838839-B434-4859-947B-9EAC0EF3970A}" presName="root2" presStyleCnt="0"/>
      <dgm:spPr/>
    </dgm:pt>
    <dgm:pt modelId="{FB597BDC-7892-4673-8FE1-4DB0A2316587}" type="pres">
      <dgm:prSet presAssocID="{78838839-B434-4859-947B-9EAC0EF3970A}" presName="LevelTwoTextNode" presStyleLbl="node2" presStyleIdx="2" presStyleCnt="3">
        <dgm:presLayoutVars>
          <dgm:chPref val="3"/>
        </dgm:presLayoutVars>
      </dgm:prSet>
      <dgm:spPr/>
      <dgm:t>
        <a:bodyPr/>
        <a:lstStyle/>
        <a:p>
          <a:endParaRPr lang="en-MY"/>
        </a:p>
      </dgm:t>
    </dgm:pt>
    <dgm:pt modelId="{E3A0D7B0-4487-4071-A4D1-61A185416601}" type="pres">
      <dgm:prSet presAssocID="{78838839-B434-4859-947B-9EAC0EF3970A}" presName="level3hierChild" presStyleCnt="0"/>
      <dgm:spPr/>
    </dgm:pt>
    <dgm:pt modelId="{8B2EA6F6-150C-4EC9-AF5B-412F07B33362}" type="pres">
      <dgm:prSet presAssocID="{B5BDB3FE-6099-4B5B-BE53-B9570D7F4B74}" presName="conn2-1" presStyleLbl="parChTrans1D3" presStyleIdx="2" presStyleCnt="3"/>
      <dgm:spPr/>
      <dgm:t>
        <a:bodyPr/>
        <a:lstStyle/>
        <a:p>
          <a:endParaRPr lang="en-US"/>
        </a:p>
      </dgm:t>
    </dgm:pt>
    <dgm:pt modelId="{56BF43D2-8C18-4AD9-8616-7C1EFCADEDD2}" type="pres">
      <dgm:prSet presAssocID="{B5BDB3FE-6099-4B5B-BE53-B9570D7F4B74}" presName="connTx" presStyleLbl="parChTrans1D3" presStyleIdx="2" presStyleCnt="3"/>
      <dgm:spPr/>
      <dgm:t>
        <a:bodyPr/>
        <a:lstStyle/>
        <a:p>
          <a:endParaRPr lang="en-US"/>
        </a:p>
      </dgm:t>
    </dgm:pt>
    <dgm:pt modelId="{C38A474C-27D9-45CB-B224-65EA410A7A33}" type="pres">
      <dgm:prSet presAssocID="{CBB3D668-6879-424D-A280-600F701F680E}" presName="root2" presStyleCnt="0"/>
      <dgm:spPr/>
    </dgm:pt>
    <dgm:pt modelId="{BBDFD161-3A75-4E22-9AC4-6626BFC6F7AE}" type="pres">
      <dgm:prSet presAssocID="{CBB3D668-6879-424D-A280-600F701F680E}" presName="LevelTwoTextNode" presStyleLbl="node3" presStyleIdx="2" presStyleCnt="3">
        <dgm:presLayoutVars>
          <dgm:chPref val="3"/>
        </dgm:presLayoutVars>
      </dgm:prSet>
      <dgm:spPr/>
      <dgm:t>
        <a:bodyPr/>
        <a:lstStyle/>
        <a:p>
          <a:endParaRPr lang="en-MY"/>
        </a:p>
      </dgm:t>
    </dgm:pt>
    <dgm:pt modelId="{BA2C7A01-8065-4C37-877D-2E5AA03823BC}" type="pres">
      <dgm:prSet presAssocID="{CBB3D668-6879-424D-A280-600F701F680E}" presName="level3hierChild" presStyleCnt="0"/>
      <dgm:spPr/>
    </dgm:pt>
  </dgm:ptLst>
  <dgm:cxnLst>
    <dgm:cxn modelId="{16536FE9-350F-4DB8-8621-67A5485E13DE}" type="presOf" srcId="{243DFD56-EFF7-4DF7-B043-9EA3AE159F75}" destId="{32BC5739-440B-4E90-BA8C-540B360AA9B1}" srcOrd="0" destOrd="0" presId="urn:microsoft.com/office/officeart/2005/8/layout/hierarchy2"/>
    <dgm:cxn modelId="{BA7EEE50-96AE-4D07-9815-3CDA19E407E1}" srcId="{B184B867-EE25-4AE8-BD7C-4337DA23B7F2}" destId="{52BCE007-8236-4387-B622-8152458F71A3}" srcOrd="0" destOrd="0" parTransId="{76D224AE-6A51-4C1D-8D26-A9388125E409}" sibTransId="{74591E30-D494-4374-BB75-2F94500081A3}"/>
    <dgm:cxn modelId="{89689346-5982-478C-A312-89276A4E2604}" type="presOf" srcId="{B184B867-EE25-4AE8-BD7C-4337DA23B7F2}" destId="{EFFA078C-2F89-4BBD-B7C5-438DF2BEF1ED}" srcOrd="0" destOrd="0" presId="urn:microsoft.com/office/officeart/2005/8/layout/hierarchy2"/>
    <dgm:cxn modelId="{7C5938F0-4FA4-4138-A3B2-053057367DB2}" type="presOf" srcId="{243DFD56-EFF7-4DF7-B043-9EA3AE159F75}" destId="{79F2B1F4-66A2-4BA9-B81E-7E05670FF953}" srcOrd="1" destOrd="0" presId="urn:microsoft.com/office/officeart/2005/8/layout/hierarchy2"/>
    <dgm:cxn modelId="{F4DACE8A-5477-4DDE-882C-F62BB4B40F3B}" type="presOf" srcId="{7ADE2534-EC63-4F40-96EE-42C159115AA3}" destId="{B864D0E6-E285-4110-83EE-0DF6BE6DE0D4}" srcOrd="0" destOrd="0" presId="urn:microsoft.com/office/officeart/2005/8/layout/hierarchy2"/>
    <dgm:cxn modelId="{78FCE2CD-F902-46AB-A47A-4F84FD00F2C2}" type="presOf" srcId="{251F4599-ECE7-4698-99CB-1C3E4F4D7786}" destId="{2D699FC4-4D33-4202-BC51-8040DDB92D8F}" srcOrd="0" destOrd="0" presId="urn:microsoft.com/office/officeart/2005/8/layout/hierarchy2"/>
    <dgm:cxn modelId="{EAA9B861-E7D8-4AC1-8A83-A409066B6A25}" type="presOf" srcId="{76D224AE-6A51-4C1D-8D26-A9388125E409}" destId="{68187CC6-3F6C-47A4-A2A4-B7F628008966}" srcOrd="1" destOrd="0" presId="urn:microsoft.com/office/officeart/2005/8/layout/hierarchy2"/>
    <dgm:cxn modelId="{0860058F-13D6-4A51-B6C3-B569F75B6DE8}" srcId="{DD571E91-A69B-4913-9E4B-F22765F30D9E}" destId="{FD9AE9F4-EC9A-4CEC-A158-D627E3A1C723}" srcOrd="0" destOrd="0" parTransId="{A37AD8E5-3CB7-4742-889E-6316F449EB88}" sibTransId="{E899A826-12A6-4314-8A50-26297563D7B6}"/>
    <dgm:cxn modelId="{F1855BBE-8E6B-4467-9AAC-5BFF549855A1}" type="presOf" srcId="{52BCE007-8236-4387-B622-8152458F71A3}" destId="{06EF8478-3D25-4736-8130-DCF84E7E585F}" srcOrd="0" destOrd="0" presId="urn:microsoft.com/office/officeart/2005/8/layout/hierarchy2"/>
    <dgm:cxn modelId="{909C2558-EA2C-48C8-B090-1E327BCAC7DB}" type="presOf" srcId="{E7C14828-0E4E-4C79-ADA3-5FE2A299C1B6}" destId="{3858B59C-DE8C-4CC5-AEAA-32D5358E0115}" srcOrd="0" destOrd="0" presId="urn:microsoft.com/office/officeart/2005/8/layout/hierarchy2"/>
    <dgm:cxn modelId="{FBEE3E6D-588E-4CF7-9FD2-8E16CFD71152}" srcId="{251F4599-ECE7-4698-99CB-1C3E4F4D7786}" destId="{76097CA5-3B5E-4731-92E9-12D693B25C8E}" srcOrd="0" destOrd="0" parTransId="{7ADE2534-EC63-4F40-96EE-42C159115AA3}" sibTransId="{20CE0645-76B1-4152-BA8D-25682B991041}"/>
    <dgm:cxn modelId="{8B90D13A-1331-4CF0-9EDC-08033B2D247D}" type="presOf" srcId="{FD9AE9F4-EC9A-4CEC-A158-D627E3A1C723}" destId="{844F3751-43CE-44C5-A5B0-A3B4DBACE592}" srcOrd="0" destOrd="0" presId="urn:microsoft.com/office/officeart/2005/8/layout/hierarchy2"/>
    <dgm:cxn modelId="{77E33B9E-21F8-4707-B71D-06255B6B6047}" type="presOf" srcId="{76D224AE-6A51-4C1D-8D26-A9388125E409}" destId="{69AF7BAA-46C9-4B35-987B-8D21B58009B1}" srcOrd="0" destOrd="0" presId="urn:microsoft.com/office/officeart/2005/8/layout/hierarchy2"/>
    <dgm:cxn modelId="{6B752A81-5665-4D5F-9A63-6914D707C0E6}" srcId="{78838839-B434-4859-947B-9EAC0EF3970A}" destId="{CBB3D668-6879-424D-A280-600F701F680E}" srcOrd="0" destOrd="0" parTransId="{B5BDB3FE-6099-4B5B-BE53-B9570D7F4B74}" sibTransId="{95835DF4-F3F0-41FC-A92E-33D6AF433B7D}"/>
    <dgm:cxn modelId="{33B436EE-D62D-41BD-B6D6-0D9A0CFA25F6}" type="presOf" srcId="{8A298F71-7D5B-482E-91BC-DD08CF6DDF74}" destId="{0F99B399-D884-489F-87CB-3278DF98DB5C}" srcOrd="1" destOrd="0" presId="urn:microsoft.com/office/officeart/2005/8/layout/hierarchy2"/>
    <dgm:cxn modelId="{0427E8AE-3E21-4BF8-A420-16FF254E3C33}" type="presOf" srcId="{CBB3D668-6879-424D-A280-600F701F680E}" destId="{BBDFD161-3A75-4E22-9AC4-6626BFC6F7AE}" srcOrd="0" destOrd="0" presId="urn:microsoft.com/office/officeart/2005/8/layout/hierarchy2"/>
    <dgm:cxn modelId="{53323956-6B36-4676-AF6E-C470C7CFB899}" srcId="{FD9AE9F4-EC9A-4CEC-A158-D627E3A1C723}" destId="{B184B867-EE25-4AE8-BD7C-4337DA23B7F2}" srcOrd="1" destOrd="0" parTransId="{8A298F71-7D5B-482E-91BC-DD08CF6DDF74}" sibTransId="{483A0CCC-B344-4066-8251-571942CDA32B}"/>
    <dgm:cxn modelId="{60709688-0762-4985-9497-CEF59E4D5F88}" type="presOf" srcId="{B5BDB3FE-6099-4B5B-BE53-B9570D7F4B74}" destId="{56BF43D2-8C18-4AD9-8616-7C1EFCADEDD2}" srcOrd="1" destOrd="0" presId="urn:microsoft.com/office/officeart/2005/8/layout/hierarchy2"/>
    <dgm:cxn modelId="{984BE768-9BF1-43EC-A0B7-EB3754DA2FB0}" type="presOf" srcId="{E7C14828-0E4E-4C79-ADA3-5FE2A299C1B6}" destId="{FA7C242C-4AF6-4CCB-AB1F-A3CB2AE44F2D}" srcOrd="1" destOrd="0" presId="urn:microsoft.com/office/officeart/2005/8/layout/hierarchy2"/>
    <dgm:cxn modelId="{0B317A6B-3D6E-4402-A646-9C237D1449E2}" type="presOf" srcId="{76097CA5-3B5E-4731-92E9-12D693B25C8E}" destId="{6107E974-5BB3-4F93-A819-693E068B4E3A}" srcOrd="0" destOrd="0" presId="urn:microsoft.com/office/officeart/2005/8/layout/hierarchy2"/>
    <dgm:cxn modelId="{52E3CBA6-3351-45F7-ABDC-6FC1AB97E065}" srcId="{FD9AE9F4-EC9A-4CEC-A158-D627E3A1C723}" destId="{78838839-B434-4859-947B-9EAC0EF3970A}" srcOrd="2" destOrd="0" parTransId="{243DFD56-EFF7-4DF7-B043-9EA3AE159F75}" sibTransId="{A28221EC-E066-41B5-BFB7-45BD5EFC64CA}"/>
    <dgm:cxn modelId="{47EA9D65-E124-4B3B-94AE-B2C0C84FEF67}" type="presOf" srcId="{8A298F71-7D5B-482E-91BC-DD08CF6DDF74}" destId="{31676B3E-DD25-4FD1-817C-E4A1AEB277BE}" srcOrd="0" destOrd="0" presId="urn:microsoft.com/office/officeart/2005/8/layout/hierarchy2"/>
    <dgm:cxn modelId="{30C0E145-3D24-4B4E-84B2-3DEE508C4972}" srcId="{FD9AE9F4-EC9A-4CEC-A158-D627E3A1C723}" destId="{251F4599-ECE7-4698-99CB-1C3E4F4D7786}" srcOrd="0" destOrd="0" parTransId="{E7C14828-0E4E-4C79-ADA3-5FE2A299C1B6}" sibTransId="{89C4E6C2-4566-4FD5-9CCF-974971109ACC}"/>
    <dgm:cxn modelId="{D6901C9F-F1A3-40C6-B34A-41494090471D}" type="presOf" srcId="{DD571E91-A69B-4913-9E4B-F22765F30D9E}" destId="{1B9641D3-EECB-4A39-8B37-880E9AA69440}" srcOrd="0" destOrd="0" presId="urn:microsoft.com/office/officeart/2005/8/layout/hierarchy2"/>
    <dgm:cxn modelId="{224B1646-721C-4910-B980-4B97A292C9F6}" type="presOf" srcId="{7ADE2534-EC63-4F40-96EE-42C159115AA3}" destId="{B642EFAF-BBF7-4107-AD96-02EF084014C5}" srcOrd="1" destOrd="0" presId="urn:microsoft.com/office/officeart/2005/8/layout/hierarchy2"/>
    <dgm:cxn modelId="{90A59491-BBA5-4F79-8E42-128E8A20C58B}" type="presOf" srcId="{B5BDB3FE-6099-4B5B-BE53-B9570D7F4B74}" destId="{8B2EA6F6-150C-4EC9-AF5B-412F07B33362}" srcOrd="0" destOrd="0" presId="urn:microsoft.com/office/officeart/2005/8/layout/hierarchy2"/>
    <dgm:cxn modelId="{84FD3B53-CF60-44C7-8D61-8C26E8C8C487}" type="presOf" srcId="{78838839-B434-4859-947B-9EAC0EF3970A}" destId="{FB597BDC-7892-4673-8FE1-4DB0A2316587}" srcOrd="0" destOrd="0" presId="urn:microsoft.com/office/officeart/2005/8/layout/hierarchy2"/>
    <dgm:cxn modelId="{F4AA16D3-6639-4A9E-A0F7-D2C7E5136153}" type="presParOf" srcId="{1B9641D3-EECB-4A39-8B37-880E9AA69440}" destId="{B65520A2-EE7F-4C5A-B0D0-49AFEBB62A7E}" srcOrd="0" destOrd="0" presId="urn:microsoft.com/office/officeart/2005/8/layout/hierarchy2"/>
    <dgm:cxn modelId="{29658E39-045D-4AA1-9C29-EE9440F1620D}" type="presParOf" srcId="{B65520A2-EE7F-4C5A-B0D0-49AFEBB62A7E}" destId="{844F3751-43CE-44C5-A5B0-A3B4DBACE592}" srcOrd="0" destOrd="0" presId="urn:microsoft.com/office/officeart/2005/8/layout/hierarchy2"/>
    <dgm:cxn modelId="{4B1D9D26-6E48-4B61-A281-C51ACDC4ACD3}" type="presParOf" srcId="{B65520A2-EE7F-4C5A-B0D0-49AFEBB62A7E}" destId="{C2E556D7-70A2-4C15-9583-BA96F8B60673}" srcOrd="1" destOrd="0" presId="urn:microsoft.com/office/officeart/2005/8/layout/hierarchy2"/>
    <dgm:cxn modelId="{44F4B3FA-6D2A-4AE3-8C40-99E9B3B5C45E}" type="presParOf" srcId="{C2E556D7-70A2-4C15-9583-BA96F8B60673}" destId="{3858B59C-DE8C-4CC5-AEAA-32D5358E0115}" srcOrd="0" destOrd="0" presId="urn:microsoft.com/office/officeart/2005/8/layout/hierarchy2"/>
    <dgm:cxn modelId="{2DF08C92-C9BC-40C6-ABA4-21A17A8193BC}" type="presParOf" srcId="{3858B59C-DE8C-4CC5-AEAA-32D5358E0115}" destId="{FA7C242C-4AF6-4CCB-AB1F-A3CB2AE44F2D}" srcOrd="0" destOrd="0" presId="urn:microsoft.com/office/officeart/2005/8/layout/hierarchy2"/>
    <dgm:cxn modelId="{30027019-CCB3-4000-851D-45491984931F}" type="presParOf" srcId="{C2E556D7-70A2-4C15-9583-BA96F8B60673}" destId="{62D09776-2356-4FD5-9AFD-47D6EA80B41C}" srcOrd="1" destOrd="0" presId="urn:microsoft.com/office/officeart/2005/8/layout/hierarchy2"/>
    <dgm:cxn modelId="{C81526B0-78A8-4D12-A920-D3CD870442E5}" type="presParOf" srcId="{62D09776-2356-4FD5-9AFD-47D6EA80B41C}" destId="{2D699FC4-4D33-4202-BC51-8040DDB92D8F}" srcOrd="0" destOrd="0" presId="urn:microsoft.com/office/officeart/2005/8/layout/hierarchy2"/>
    <dgm:cxn modelId="{DC0E5726-E9E8-4027-925D-44CB674CB048}" type="presParOf" srcId="{62D09776-2356-4FD5-9AFD-47D6EA80B41C}" destId="{2F4BF312-D9D9-4B62-8742-F5526305CDD9}" srcOrd="1" destOrd="0" presId="urn:microsoft.com/office/officeart/2005/8/layout/hierarchy2"/>
    <dgm:cxn modelId="{74BD6109-7B47-467E-9452-BB4F9DE5ECE7}" type="presParOf" srcId="{2F4BF312-D9D9-4B62-8742-F5526305CDD9}" destId="{B864D0E6-E285-4110-83EE-0DF6BE6DE0D4}" srcOrd="0" destOrd="0" presId="urn:microsoft.com/office/officeart/2005/8/layout/hierarchy2"/>
    <dgm:cxn modelId="{18AEAEC4-716A-4386-90B3-C11444DF1FB7}" type="presParOf" srcId="{B864D0E6-E285-4110-83EE-0DF6BE6DE0D4}" destId="{B642EFAF-BBF7-4107-AD96-02EF084014C5}" srcOrd="0" destOrd="0" presId="urn:microsoft.com/office/officeart/2005/8/layout/hierarchy2"/>
    <dgm:cxn modelId="{FF46F205-4FAA-46F2-B9F0-EFEDC9D7FC0E}" type="presParOf" srcId="{2F4BF312-D9D9-4B62-8742-F5526305CDD9}" destId="{071EA38C-A473-400C-9125-5A7AFA646B06}" srcOrd="1" destOrd="0" presId="urn:microsoft.com/office/officeart/2005/8/layout/hierarchy2"/>
    <dgm:cxn modelId="{DE4F1F84-7527-414C-B2E4-4C81FE0A8B96}" type="presParOf" srcId="{071EA38C-A473-400C-9125-5A7AFA646B06}" destId="{6107E974-5BB3-4F93-A819-693E068B4E3A}" srcOrd="0" destOrd="0" presId="urn:microsoft.com/office/officeart/2005/8/layout/hierarchy2"/>
    <dgm:cxn modelId="{C7143974-E20D-4B60-8959-234725F563CB}" type="presParOf" srcId="{071EA38C-A473-400C-9125-5A7AFA646B06}" destId="{F5A066EE-33EA-4E4C-A33E-07E51F6831A0}" srcOrd="1" destOrd="0" presId="urn:microsoft.com/office/officeart/2005/8/layout/hierarchy2"/>
    <dgm:cxn modelId="{C01CCA24-1E83-4BA8-92B1-BAC3C0BA10D0}" type="presParOf" srcId="{C2E556D7-70A2-4C15-9583-BA96F8B60673}" destId="{31676B3E-DD25-4FD1-817C-E4A1AEB277BE}" srcOrd="2" destOrd="0" presId="urn:microsoft.com/office/officeart/2005/8/layout/hierarchy2"/>
    <dgm:cxn modelId="{48D59795-F6A1-4A98-97A8-3B8A2F643049}" type="presParOf" srcId="{31676B3E-DD25-4FD1-817C-E4A1AEB277BE}" destId="{0F99B399-D884-489F-87CB-3278DF98DB5C}" srcOrd="0" destOrd="0" presId="urn:microsoft.com/office/officeart/2005/8/layout/hierarchy2"/>
    <dgm:cxn modelId="{92B690A3-2CDD-4572-83B2-A9E352D799FB}" type="presParOf" srcId="{C2E556D7-70A2-4C15-9583-BA96F8B60673}" destId="{96469820-2C39-4938-92E9-E7B1DD0FA10F}" srcOrd="3" destOrd="0" presId="urn:microsoft.com/office/officeart/2005/8/layout/hierarchy2"/>
    <dgm:cxn modelId="{0B0642F4-F805-41F4-B495-CCE39E583FDF}" type="presParOf" srcId="{96469820-2C39-4938-92E9-E7B1DD0FA10F}" destId="{EFFA078C-2F89-4BBD-B7C5-438DF2BEF1ED}" srcOrd="0" destOrd="0" presId="urn:microsoft.com/office/officeart/2005/8/layout/hierarchy2"/>
    <dgm:cxn modelId="{312C9D24-7643-4F97-B10A-C73D57175358}" type="presParOf" srcId="{96469820-2C39-4938-92E9-E7B1DD0FA10F}" destId="{D27B50B4-B640-415C-9732-B1F53FEA0AD2}" srcOrd="1" destOrd="0" presId="urn:microsoft.com/office/officeart/2005/8/layout/hierarchy2"/>
    <dgm:cxn modelId="{C5B2F10F-6376-4AB4-992B-3812BD309B02}" type="presParOf" srcId="{D27B50B4-B640-415C-9732-B1F53FEA0AD2}" destId="{69AF7BAA-46C9-4B35-987B-8D21B58009B1}" srcOrd="0" destOrd="0" presId="urn:microsoft.com/office/officeart/2005/8/layout/hierarchy2"/>
    <dgm:cxn modelId="{241717F1-E0E4-44F9-BFDA-1176B6A14625}" type="presParOf" srcId="{69AF7BAA-46C9-4B35-987B-8D21B58009B1}" destId="{68187CC6-3F6C-47A4-A2A4-B7F628008966}" srcOrd="0" destOrd="0" presId="urn:microsoft.com/office/officeart/2005/8/layout/hierarchy2"/>
    <dgm:cxn modelId="{FBEA692F-4E14-4116-95FB-55C34E4E34CA}" type="presParOf" srcId="{D27B50B4-B640-415C-9732-B1F53FEA0AD2}" destId="{0A393AA7-CA80-4A5D-9C6C-76D7EC1041D4}" srcOrd="1" destOrd="0" presId="urn:microsoft.com/office/officeart/2005/8/layout/hierarchy2"/>
    <dgm:cxn modelId="{A397FCAF-91E9-4DA9-BBF9-AD0FB87FBA0E}" type="presParOf" srcId="{0A393AA7-CA80-4A5D-9C6C-76D7EC1041D4}" destId="{06EF8478-3D25-4736-8130-DCF84E7E585F}" srcOrd="0" destOrd="0" presId="urn:microsoft.com/office/officeart/2005/8/layout/hierarchy2"/>
    <dgm:cxn modelId="{8F6A2E0C-774B-4D82-9263-AFB1FEB8B692}" type="presParOf" srcId="{0A393AA7-CA80-4A5D-9C6C-76D7EC1041D4}" destId="{F102F99E-48BC-4133-855B-61D54046B7B1}" srcOrd="1" destOrd="0" presId="urn:microsoft.com/office/officeart/2005/8/layout/hierarchy2"/>
    <dgm:cxn modelId="{167A98D5-6FC7-43E0-B28D-C1B81E780BBE}" type="presParOf" srcId="{C2E556D7-70A2-4C15-9583-BA96F8B60673}" destId="{32BC5739-440B-4E90-BA8C-540B360AA9B1}" srcOrd="4" destOrd="0" presId="urn:microsoft.com/office/officeart/2005/8/layout/hierarchy2"/>
    <dgm:cxn modelId="{88A5A2DA-E1F7-4E1E-B722-32AE841F27C3}" type="presParOf" srcId="{32BC5739-440B-4E90-BA8C-540B360AA9B1}" destId="{79F2B1F4-66A2-4BA9-B81E-7E05670FF953}" srcOrd="0" destOrd="0" presId="urn:microsoft.com/office/officeart/2005/8/layout/hierarchy2"/>
    <dgm:cxn modelId="{6EE7B4D6-A59F-40DD-9F3E-36617AF6D006}" type="presParOf" srcId="{C2E556D7-70A2-4C15-9583-BA96F8B60673}" destId="{9C0C175C-7E45-49CC-A7A3-DED37F4E7F00}" srcOrd="5" destOrd="0" presId="urn:microsoft.com/office/officeart/2005/8/layout/hierarchy2"/>
    <dgm:cxn modelId="{5D3276C1-E079-4288-9619-8B485AD83FAA}" type="presParOf" srcId="{9C0C175C-7E45-49CC-A7A3-DED37F4E7F00}" destId="{FB597BDC-7892-4673-8FE1-4DB0A2316587}" srcOrd="0" destOrd="0" presId="urn:microsoft.com/office/officeart/2005/8/layout/hierarchy2"/>
    <dgm:cxn modelId="{E96F114B-0152-4C87-A915-82DAD2DBAB02}" type="presParOf" srcId="{9C0C175C-7E45-49CC-A7A3-DED37F4E7F00}" destId="{E3A0D7B0-4487-4071-A4D1-61A185416601}" srcOrd="1" destOrd="0" presId="urn:microsoft.com/office/officeart/2005/8/layout/hierarchy2"/>
    <dgm:cxn modelId="{A85E5DDA-CB1A-4D99-ADFF-F397FE8A55EF}" type="presParOf" srcId="{E3A0D7B0-4487-4071-A4D1-61A185416601}" destId="{8B2EA6F6-150C-4EC9-AF5B-412F07B33362}" srcOrd="0" destOrd="0" presId="urn:microsoft.com/office/officeart/2005/8/layout/hierarchy2"/>
    <dgm:cxn modelId="{543201BD-1219-46A0-A0F4-5047BF9E899A}" type="presParOf" srcId="{8B2EA6F6-150C-4EC9-AF5B-412F07B33362}" destId="{56BF43D2-8C18-4AD9-8616-7C1EFCADEDD2}" srcOrd="0" destOrd="0" presId="urn:microsoft.com/office/officeart/2005/8/layout/hierarchy2"/>
    <dgm:cxn modelId="{A7CCAA4A-91C3-4BE5-96EB-2743864771A7}" type="presParOf" srcId="{E3A0D7B0-4487-4071-A4D1-61A185416601}" destId="{C38A474C-27D9-45CB-B224-65EA410A7A33}" srcOrd="1" destOrd="0" presId="urn:microsoft.com/office/officeart/2005/8/layout/hierarchy2"/>
    <dgm:cxn modelId="{755128F4-A91F-4A22-83CC-E96D7D26BA5A}" type="presParOf" srcId="{C38A474C-27D9-45CB-B224-65EA410A7A33}" destId="{BBDFD161-3A75-4E22-9AC4-6626BFC6F7AE}" srcOrd="0" destOrd="0" presId="urn:microsoft.com/office/officeart/2005/8/layout/hierarchy2"/>
    <dgm:cxn modelId="{ECA4B16D-1735-4ED6-8D0F-F46B085BCF0C}" type="presParOf" srcId="{C38A474C-27D9-45CB-B224-65EA410A7A33}" destId="{BA2C7A01-8065-4C37-877D-2E5AA03823B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571E91-A69B-4913-9E4B-F22765F30D9E}" type="doc">
      <dgm:prSet loTypeId="urn:microsoft.com/office/officeart/2005/8/layout/hierarchy2" loCatId="hierarchy" qsTypeId="urn:microsoft.com/office/officeart/2005/8/quickstyle/simple3" qsCatId="simple" csTypeId="urn:microsoft.com/office/officeart/2005/8/colors/accent5_2" csCatId="accent5" phldr="1"/>
      <dgm:spPr/>
      <dgm:t>
        <a:bodyPr/>
        <a:lstStyle/>
        <a:p>
          <a:endParaRPr lang="en-MY"/>
        </a:p>
      </dgm:t>
    </dgm:pt>
    <dgm:pt modelId="{FD9AE9F4-EC9A-4CEC-A158-D627E3A1C723}">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CAGR </a:t>
          </a:r>
        </a:p>
        <a:p>
          <a:r>
            <a:rPr lang="en-US" sz="1400" b="0" cap="none" spc="0" dirty="0" smtClean="0">
              <a:ln w="18415" cmpd="sng">
                <a:prstDash val="solid"/>
              </a:ln>
              <a:effectLst/>
              <a:latin typeface="Times New Roman" pitchFamily="18" charset="0"/>
              <a:cs typeface="Times New Roman" pitchFamily="18" charset="0"/>
            </a:rPr>
            <a:t>(2010 to 2016):</a:t>
          </a:r>
        </a:p>
        <a:p>
          <a:r>
            <a:rPr lang="en-US" sz="1400" b="0" cap="none" spc="0" dirty="0" smtClean="0">
              <a:ln w="18415" cmpd="sng">
                <a:prstDash val="solid"/>
              </a:ln>
              <a:solidFill>
                <a:srgbClr val="0000FF"/>
              </a:solidFill>
              <a:effectLst/>
              <a:latin typeface="Times New Roman" pitchFamily="18" charset="0"/>
              <a:cs typeface="Times New Roman" pitchFamily="18" charset="0"/>
            </a:rPr>
            <a:t>6.2%</a:t>
          </a:r>
          <a:endParaRPr lang="en-MY" sz="1400" b="0" cap="none" spc="0" dirty="0">
            <a:ln w="18415" cmpd="sng">
              <a:prstDash val="solid"/>
            </a:ln>
            <a:solidFill>
              <a:srgbClr val="0000FF"/>
            </a:solidFill>
            <a:effectLst/>
            <a:latin typeface="Times New Roman" pitchFamily="18" charset="0"/>
            <a:cs typeface="Times New Roman" pitchFamily="18" charset="0"/>
          </a:endParaRPr>
        </a:p>
      </dgm:t>
    </dgm:pt>
    <dgm:pt modelId="{A37AD8E5-3CB7-4742-889E-6316F449EB88}" type="parTrans" cxnId="{0860058F-13D6-4A51-B6C3-B569F75B6DE8}">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E899A826-12A6-4314-8A50-26297563D7B6}" type="sibTrans" cxnId="{0860058F-13D6-4A51-B6C3-B569F75B6DE8}">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251F4599-ECE7-4698-99CB-1C3E4F4D7786}">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Takaful</a:t>
          </a:r>
          <a:endParaRPr lang="en-MY" sz="1400" b="0" cap="none" spc="0" dirty="0">
            <a:ln w="18415" cmpd="sng">
              <a:prstDash val="solid"/>
            </a:ln>
            <a:effectLst/>
            <a:latin typeface="Times New Roman" pitchFamily="18" charset="0"/>
            <a:cs typeface="Times New Roman" pitchFamily="18" charset="0"/>
          </a:endParaRPr>
        </a:p>
      </dgm:t>
    </dgm:pt>
    <dgm:pt modelId="{E7C14828-0E4E-4C79-ADA3-5FE2A299C1B6}" type="parTrans" cxnId="{30C0E145-3D24-4B4E-84B2-3DEE508C4972}">
      <dgm:prSet custT="1"/>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89C4E6C2-4566-4FD5-9CCF-974971109ACC}" type="sibTrans" cxnId="{30C0E145-3D24-4B4E-84B2-3DEE508C4972}">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76097CA5-3B5E-4731-92E9-12D693B25C8E}">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0.6%</a:t>
          </a:r>
          <a:endParaRPr lang="en-MY" sz="1400" b="0" cap="none" spc="0" dirty="0">
            <a:ln w="18415" cmpd="sng">
              <a:prstDash val="solid"/>
            </a:ln>
            <a:effectLst/>
            <a:latin typeface="Times New Roman" pitchFamily="18" charset="0"/>
            <a:cs typeface="Times New Roman" pitchFamily="18" charset="0"/>
          </a:endParaRPr>
        </a:p>
      </dgm:t>
    </dgm:pt>
    <dgm:pt modelId="{7ADE2534-EC63-4F40-96EE-42C159115AA3}" type="parTrans" cxnId="{FBEE3E6D-588E-4CF7-9FD2-8E16CFD71152}">
      <dgm:prSet custT="1"/>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20CE0645-76B1-4152-BA8D-25682B991041}" type="sibTrans" cxnId="{FBEE3E6D-588E-4CF7-9FD2-8E16CFD71152}">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B184B867-EE25-4AE8-BD7C-4337DA23B7F2}">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Conventional Insurance</a:t>
          </a:r>
          <a:endParaRPr lang="en-MY" sz="1400" b="0" cap="none" spc="0" dirty="0">
            <a:ln w="18415" cmpd="sng">
              <a:prstDash val="solid"/>
            </a:ln>
            <a:effectLst/>
            <a:latin typeface="Times New Roman" pitchFamily="18" charset="0"/>
            <a:cs typeface="Times New Roman" pitchFamily="18" charset="0"/>
          </a:endParaRPr>
        </a:p>
      </dgm:t>
    </dgm:pt>
    <dgm:pt modelId="{8A298F71-7D5B-482E-91BC-DD08CF6DDF74}" type="parTrans" cxnId="{53323956-6B36-4676-AF6E-C470C7CFB899}">
      <dgm:prSet custT="1"/>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483A0CCC-B344-4066-8251-571942CDA32B}" type="sibTrans" cxnId="{53323956-6B36-4676-AF6E-C470C7CFB899}">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52BCE007-8236-4387-B622-8152458F71A3}">
      <dgm:prSet phldrT="[Text]" custT="1"/>
      <dgm:spPr/>
      <dgm:t>
        <a:bodyPr/>
        <a:lstStyle/>
        <a:p>
          <a:r>
            <a:rPr lang="en-US" sz="1400" b="0" cap="none" spc="0" dirty="0" smtClean="0">
              <a:ln w="18415" cmpd="sng">
                <a:prstDash val="solid"/>
              </a:ln>
              <a:effectLst/>
              <a:latin typeface="Times New Roman" pitchFamily="18" charset="0"/>
              <a:cs typeface="Times New Roman" pitchFamily="18" charset="0"/>
            </a:rPr>
            <a:t>6.2%</a:t>
          </a:r>
          <a:endParaRPr lang="en-MY" sz="1400" b="0" cap="none" spc="0" dirty="0">
            <a:ln w="18415" cmpd="sng">
              <a:prstDash val="solid"/>
            </a:ln>
            <a:effectLst/>
            <a:latin typeface="Times New Roman" pitchFamily="18" charset="0"/>
            <a:cs typeface="Times New Roman" pitchFamily="18" charset="0"/>
          </a:endParaRPr>
        </a:p>
      </dgm:t>
    </dgm:pt>
    <dgm:pt modelId="{76D224AE-6A51-4C1D-8D26-A9388125E409}" type="parTrans" cxnId="{BA7EEE50-96AE-4D07-9815-3CDA19E407E1}">
      <dgm:prSet custT="1"/>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74591E30-D494-4374-BB75-2F94500081A3}" type="sibTrans" cxnId="{BA7EEE50-96AE-4D07-9815-3CDA19E407E1}">
      <dgm:prSet/>
      <dgm:spPr/>
      <dgm:t>
        <a:bodyPr/>
        <a:lstStyle/>
        <a:p>
          <a:endParaRPr lang="en-MY" sz="1400" b="0" cap="none" spc="0">
            <a:ln w="18415" cmpd="sng">
              <a:solidFill>
                <a:srgbClr val="FFFFFF"/>
              </a:solidFill>
              <a:prstDash val="solid"/>
            </a:ln>
            <a:solidFill>
              <a:srgbClr val="FFFFFF"/>
            </a:solidFill>
            <a:effectLst/>
            <a:latin typeface="Times New Roman" pitchFamily="18" charset="0"/>
            <a:cs typeface="Times New Roman" pitchFamily="18" charset="0"/>
          </a:endParaRPr>
        </a:p>
      </dgm:t>
    </dgm:pt>
    <dgm:pt modelId="{1B9641D3-EECB-4A39-8B37-880E9AA69440}" type="pres">
      <dgm:prSet presAssocID="{DD571E91-A69B-4913-9E4B-F22765F30D9E}" presName="diagram" presStyleCnt="0">
        <dgm:presLayoutVars>
          <dgm:chPref val="1"/>
          <dgm:dir/>
          <dgm:animOne val="branch"/>
          <dgm:animLvl val="lvl"/>
          <dgm:resizeHandles val="exact"/>
        </dgm:presLayoutVars>
      </dgm:prSet>
      <dgm:spPr/>
      <dgm:t>
        <a:bodyPr/>
        <a:lstStyle/>
        <a:p>
          <a:endParaRPr lang="en-US"/>
        </a:p>
      </dgm:t>
    </dgm:pt>
    <dgm:pt modelId="{B65520A2-EE7F-4C5A-B0D0-49AFEBB62A7E}" type="pres">
      <dgm:prSet presAssocID="{FD9AE9F4-EC9A-4CEC-A158-D627E3A1C723}" presName="root1" presStyleCnt="0"/>
      <dgm:spPr/>
    </dgm:pt>
    <dgm:pt modelId="{844F3751-43CE-44C5-A5B0-A3B4DBACE592}" type="pres">
      <dgm:prSet presAssocID="{FD9AE9F4-EC9A-4CEC-A158-D627E3A1C723}" presName="LevelOneTextNode" presStyleLbl="node0" presStyleIdx="0" presStyleCnt="1" custScaleY="144838">
        <dgm:presLayoutVars>
          <dgm:chPref val="3"/>
        </dgm:presLayoutVars>
      </dgm:prSet>
      <dgm:spPr/>
      <dgm:t>
        <a:bodyPr/>
        <a:lstStyle/>
        <a:p>
          <a:endParaRPr lang="en-MY"/>
        </a:p>
      </dgm:t>
    </dgm:pt>
    <dgm:pt modelId="{C2E556D7-70A2-4C15-9583-BA96F8B60673}" type="pres">
      <dgm:prSet presAssocID="{FD9AE9F4-EC9A-4CEC-A158-D627E3A1C723}" presName="level2hierChild" presStyleCnt="0"/>
      <dgm:spPr/>
    </dgm:pt>
    <dgm:pt modelId="{3858B59C-DE8C-4CC5-AEAA-32D5358E0115}" type="pres">
      <dgm:prSet presAssocID="{E7C14828-0E4E-4C79-ADA3-5FE2A299C1B6}" presName="conn2-1" presStyleLbl="parChTrans1D2" presStyleIdx="0" presStyleCnt="2"/>
      <dgm:spPr/>
      <dgm:t>
        <a:bodyPr/>
        <a:lstStyle/>
        <a:p>
          <a:endParaRPr lang="en-US"/>
        </a:p>
      </dgm:t>
    </dgm:pt>
    <dgm:pt modelId="{FA7C242C-4AF6-4CCB-AB1F-A3CB2AE44F2D}" type="pres">
      <dgm:prSet presAssocID="{E7C14828-0E4E-4C79-ADA3-5FE2A299C1B6}" presName="connTx" presStyleLbl="parChTrans1D2" presStyleIdx="0" presStyleCnt="2"/>
      <dgm:spPr/>
      <dgm:t>
        <a:bodyPr/>
        <a:lstStyle/>
        <a:p>
          <a:endParaRPr lang="en-US"/>
        </a:p>
      </dgm:t>
    </dgm:pt>
    <dgm:pt modelId="{62D09776-2356-4FD5-9AFD-47D6EA80B41C}" type="pres">
      <dgm:prSet presAssocID="{251F4599-ECE7-4698-99CB-1C3E4F4D7786}" presName="root2" presStyleCnt="0"/>
      <dgm:spPr/>
    </dgm:pt>
    <dgm:pt modelId="{2D699FC4-4D33-4202-BC51-8040DDB92D8F}" type="pres">
      <dgm:prSet presAssocID="{251F4599-ECE7-4698-99CB-1C3E4F4D7786}" presName="LevelTwoTextNode" presStyleLbl="node2" presStyleIdx="0" presStyleCnt="2">
        <dgm:presLayoutVars>
          <dgm:chPref val="3"/>
        </dgm:presLayoutVars>
      </dgm:prSet>
      <dgm:spPr/>
      <dgm:t>
        <a:bodyPr/>
        <a:lstStyle/>
        <a:p>
          <a:endParaRPr lang="en-MY"/>
        </a:p>
      </dgm:t>
    </dgm:pt>
    <dgm:pt modelId="{2F4BF312-D9D9-4B62-8742-F5526305CDD9}" type="pres">
      <dgm:prSet presAssocID="{251F4599-ECE7-4698-99CB-1C3E4F4D7786}" presName="level3hierChild" presStyleCnt="0"/>
      <dgm:spPr/>
    </dgm:pt>
    <dgm:pt modelId="{B864D0E6-E285-4110-83EE-0DF6BE6DE0D4}" type="pres">
      <dgm:prSet presAssocID="{7ADE2534-EC63-4F40-96EE-42C159115AA3}" presName="conn2-1" presStyleLbl="parChTrans1D3" presStyleIdx="0" presStyleCnt="2"/>
      <dgm:spPr/>
      <dgm:t>
        <a:bodyPr/>
        <a:lstStyle/>
        <a:p>
          <a:endParaRPr lang="en-US"/>
        </a:p>
      </dgm:t>
    </dgm:pt>
    <dgm:pt modelId="{B642EFAF-BBF7-4107-AD96-02EF084014C5}" type="pres">
      <dgm:prSet presAssocID="{7ADE2534-EC63-4F40-96EE-42C159115AA3}" presName="connTx" presStyleLbl="parChTrans1D3" presStyleIdx="0" presStyleCnt="2"/>
      <dgm:spPr/>
      <dgm:t>
        <a:bodyPr/>
        <a:lstStyle/>
        <a:p>
          <a:endParaRPr lang="en-US"/>
        </a:p>
      </dgm:t>
    </dgm:pt>
    <dgm:pt modelId="{071EA38C-A473-400C-9125-5A7AFA646B06}" type="pres">
      <dgm:prSet presAssocID="{76097CA5-3B5E-4731-92E9-12D693B25C8E}" presName="root2" presStyleCnt="0"/>
      <dgm:spPr/>
    </dgm:pt>
    <dgm:pt modelId="{6107E974-5BB3-4F93-A819-693E068B4E3A}" type="pres">
      <dgm:prSet presAssocID="{76097CA5-3B5E-4731-92E9-12D693B25C8E}" presName="LevelTwoTextNode" presStyleLbl="node3" presStyleIdx="0" presStyleCnt="2">
        <dgm:presLayoutVars>
          <dgm:chPref val="3"/>
        </dgm:presLayoutVars>
      </dgm:prSet>
      <dgm:spPr/>
      <dgm:t>
        <a:bodyPr/>
        <a:lstStyle/>
        <a:p>
          <a:endParaRPr lang="en-US"/>
        </a:p>
      </dgm:t>
    </dgm:pt>
    <dgm:pt modelId="{F5A066EE-33EA-4E4C-A33E-07E51F6831A0}" type="pres">
      <dgm:prSet presAssocID="{76097CA5-3B5E-4731-92E9-12D693B25C8E}" presName="level3hierChild" presStyleCnt="0"/>
      <dgm:spPr/>
    </dgm:pt>
    <dgm:pt modelId="{31676B3E-DD25-4FD1-817C-E4A1AEB277BE}" type="pres">
      <dgm:prSet presAssocID="{8A298F71-7D5B-482E-91BC-DD08CF6DDF74}" presName="conn2-1" presStyleLbl="parChTrans1D2" presStyleIdx="1" presStyleCnt="2"/>
      <dgm:spPr/>
      <dgm:t>
        <a:bodyPr/>
        <a:lstStyle/>
        <a:p>
          <a:endParaRPr lang="en-US"/>
        </a:p>
      </dgm:t>
    </dgm:pt>
    <dgm:pt modelId="{0F99B399-D884-489F-87CB-3278DF98DB5C}" type="pres">
      <dgm:prSet presAssocID="{8A298F71-7D5B-482E-91BC-DD08CF6DDF74}" presName="connTx" presStyleLbl="parChTrans1D2" presStyleIdx="1" presStyleCnt="2"/>
      <dgm:spPr/>
      <dgm:t>
        <a:bodyPr/>
        <a:lstStyle/>
        <a:p>
          <a:endParaRPr lang="en-US"/>
        </a:p>
      </dgm:t>
    </dgm:pt>
    <dgm:pt modelId="{96469820-2C39-4938-92E9-E7B1DD0FA10F}" type="pres">
      <dgm:prSet presAssocID="{B184B867-EE25-4AE8-BD7C-4337DA23B7F2}" presName="root2" presStyleCnt="0"/>
      <dgm:spPr/>
    </dgm:pt>
    <dgm:pt modelId="{EFFA078C-2F89-4BBD-B7C5-438DF2BEF1ED}" type="pres">
      <dgm:prSet presAssocID="{B184B867-EE25-4AE8-BD7C-4337DA23B7F2}" presName="LevelTwoTextNode" presStyleLbl="node2" presStyleIdx="1" presStyleCnt="2">
        <dgm:presLayoutVars>
          <dgm:chPref val="3"/>
        </dgm:presLayoutVars>
      </dgm:prSet>
      <dgm:spPr/>
      <dgm:t>
        <a:bodyPr/>
        <a:lstStyle/>
        <a:p>
          <a:endParaRPr lang="en-US"/>
        </a:p>
      </dgm:t>
    </dgm:pt>
    <dgm:pt modelId="{D27B50B4-B640-415C-9732-B1F53FEA0AD2}" type="pres">
      <dgm:prSet presAssocID="{B184B867-EE25-4AE8-BD7C-4337DA23B7F2}" presName="level3hierChild" presStyleCnt="0"/>
      <dgm:spPr/>
    </dgm:pt>
    <dgm:pt modelId="{69AF7BAA-46C9-4B35-987B-8D21B58009B1}" type="pres">
      <dgm:prSet presAssocID="{76D224AE-6A51-4C1D-8D26-A9388125E409}" presName="conn2-1" presStyleLbl="parChTrans1D3" presStyleIdx="1" presStyleCnt="2"/>
      <dgm:spPr/>
      <dgm:t>
        <a:bodyPr/>
        <a:lstStyle/>
        <a:p>
          <a:endParaRPr lang="en-US"/>
        </a:p>
      </dgm:t>
    </dgm:pt>
    <dgm:pt modelId="{68187CC6-3F6C-47A4-A2A4-B7F628008966}" type="pres">
      <dgm:prSet presAssocID="{76D224AE-6A51-4C1D-8D26-A9388125E409}" presName="connTx" presStyleLbl="parChTrans1D3" presStyleIdx="1" presStyleCnt="2"/>
      <dgm:spPr/>
      <dgm:t>
        <a:bodyPr/>
        <a:lstStyle/>
        <a:p>
          <a:endParaRPr lang="en-US"/>
        </a:p>
      </dgm:t>
    </dgm:pt>
    <dgm:pt modelId="{0A393AA7-CA80-4A5D-9C6C-76D7EC1041D4}" type="pres">
      <dgm:prSet presAssocID="{52BCE007-8236-4387-B622-8152458F71A3}" presName="root2" presStyleCnt="0"/>
      <dgm:spPr/>
    </dgm:pt>
    <dgm:pt modelId="{06EF8478-3D25-4736-8130-DCF84E7E585F}" type="pres">
      <dgm:prSet presAssocID="{52BCE007-8236-4387-B622-8152458F71A3}" presName="LevelTwoTextNode" presStyleLbl="node3" presStyleIdx="1" presStyleCnt="2">
        <dgm:presLayoutVars>
          <dgm:chPref val="3"/>
        </dgm:presLayoutVars>
      </dgm:prSet>
      <dgm:spPr/>
      <dgm:t>
        <a:bodyPr/>
        <a:lstStyle/>
        <a:p>
          <a:endParaRPr lang="en-MY"/>
        </a:p>
      </dgm:t>
    </dgm:pt>
    <dgm:pt modelId="{F102F99E-48BC-4133-855B-61D54046B7B1}" type="pres">
      <dgm:prSet presAssocID="{52BCE007-8236-4387-B622-8152458F71A3}" presName="level3hierChild" presStyleCnt="0"/>
      <dgm:spPr/>
    </dgm:pt>
  </dgm:ptLst>
  <dgm:cxnLst>
    <dgm:cxn modelId="{53323956-6B36-4676-AF6E-C470C7CFB899}" srcId="{FD9AE9F4-EC9A-4CEC-A158-D627E3A1C723}" destId="{B184B867-EE25-4AE8-BD7C-4337DA23B7F2}" srcOrd="1" destOrd="0" parTransId="{8A298F71-7D5B-482E-91BC-DD08CF6DDF74}" sibTransId="{483A0CCC-B344-4066-8251-571942CDA32B}"/>
    <dgm:cxn modelId="{4F0FCE25-E01D-4110-B6E4-CA55F13B8749}" type="presOf" srcId="{76097CA5-3B5E-4731-92E9-12D693B25C8E}" destId="{6107E974-5BB3-4F93-A819-693E068B4E3A}" srcOrd="0" destOrd="0" presId="urn:microsoft.com/office/officeart/2005/8/layout/hierarchy2"/>
    <dgm:cxn modelId="{275AFB9B-F396-4F85-B4D5-EFFA1AF81AA3}" type="presOf" srcId="{7ADE2534-EC63-4F40-96EE-42C159115AA3}" destId="{B864D0E6-E285-4110-83EE-0DF6BE6DE0D4}" srcOrd="0" destOrd="0" presId="urn:microsoft.com/office/officeart/2005/8/layout/hierarchy2"/>
    <dgm:cxn modelId="{BC5C8835-8066-4998-8A8A-5A8C0063F7B8}" type="presOf" srcId="{76D224AE-6A51-4C1D-8D26-A9388125E409}" destId="{68187CC6-3F6C-47A4-A2A4-B7F628008966}" srcOrd="1" destOrd="0" presId="urn:microsoft.com/office/officeart/2005/8/layout/hierarchy2"/>
    <dgm:cxn modelId="{69943BD3-3D3D-45E4-823F-ED56D2D7383F}" type="presOf" srcId="{8A298F71-7D5B-482E-91BC-DD08CF6DDF74}" destId="{0F99B399-D884-489F-87CB-3278DF98DB5C}" srcOrd="1" destOrd="0" presId="urn:microsoft.com/office/officeart/2005/8/layout/hierarchy2"/>
    <dgm:cxn modelId="{DB6A4D24-218D-4B8A-BE94-71CBE82CF7B8}" type="presOf" srcId="{251F4599-ECE7-4698-99CB-1C3E4F4D7786}" destId="{2D699FC4-4D33-4202-BC51-8040DDB92D8F}" srcOrd="0" destOrd="0" presId="urn:microsoft.com/office/officeart/2005/8/layout/hierarchy2"/>
    <dgm:cxn modelId="{09EFD4DD-1E8C-4481-9889-C6C4556B9BD4}" type="presOf" srcId="{7ADE2534-EC63-4F40-96EE-42C159115AA3}" destId="{B642EFAF-BBF7-4107-AD96-02EF084014C5}" srcOrd="1" destOrd="0" presId="urn:microsoft.com/office/officeart/2005/8/layout/hierarchy2"/>
    <dgm:cxn modelId="{9D8B5028-52C3-4E39-A698-A056A729BFDF}" type="presOf" srcId="{8A298F71-7D5B-482E-91BC-DD08CF6DDF74}" destId="{31676B3E-DD25-4FD1-817C-E4A1AEB277BE}" srcOrd="0" destOrd="0" presId="urn:microsoft.com/office/officeart/2005/8/layout/hierarchy2"/>
    <dgm:cxn modelId="{FBEE3E6D-588E-4CF7-9FD2-8E16CFD71152}" srcId="{251F4599-ECE7-4698-99CB-1C3E4F4D7786}" destId="{76097CA5-3B5E-4731-92E9-12D693B25C8E}" srcOrd="0" destOrd="0" parTransId="{7ADE2534-EC63-4F40-96EE-42C159115AA3}" sibTransId="{20CE0645-76B1-4152-BA8D-25682B991041}"/>
    <dgm:cxn modelId="{5CB410B6-58D6-4E06-8E77-A69955A44384}" type="presOf" srcId="{76D224AE-6A51-4C1D-8D26-A9388125E409}" destId="{69AF7BAA-46C9-4B35-987B-8D21B58009B1}" srcOrd="0" destOrd="0" presId="urn:microsoft.com/office/officeart/2005/8/layout/hierarchy2"/>
    <dgm:cxn modelId="{1993605D-766C-48EE-9581-046A93FAE5A3}" type="presOf" srcId="{FD9AE9F4-EC9A-4CEC-A158-D627E3A1C723}" destId="{844F3751-43CE-44C5-A5B0-A3B4DBACE592}" srcOrd="0" destOrd="0" presId="urn:microsoft.com/office/officeart/2005/8/layout/hierarchy2"/>
    <dgm:cxn modelId="{30C0E145-3D24-4B4E-84B2-3DEE508C4972}" srcId="{FD9AE9F4-EC9A-4CEC-A158-D627E3A1C723}" destId="{251F4599-ECE7-4698-99CB-1C3E4F4D7786}" srcOrd="0" destOrd="0" parTransId="{E7C14828-0E4E-4C79-ADA3-5FE2A299C1B6}" sibTransId="{89C4E6C2-4566-4FD5-9CCF-974971109ACC}"/>
    <dgm:cxn modelId="{BA7EEE50-96AE-4D07-9815-3CDA19E407E1}" srcId="{B184B867-EE25-4AE8-BD7C-4337DA23B7F2}" destId="{52BCE007-8236-4387-B622-8152458F71A3}" srcOrd="0" destOrd="0" parTransId="{76D224AE-6A51-4C1D-8D26-A9388125E409}" sibTransId="{74591E30-D494-4374-BB75-2F94500081A3}"/>
    <dgm:cxn modelId="{0860058F-13D6-4A51-B6C3-B569F75B6DE8}" srcId="{DD571E91-A69B-4913-9E4B-F22765F30D9E}" destId="{FD9AE9F4-EC9A-4CEC-A158-D627E3A1C723}" srcOrd="0" destOrd="0" parTransId="{A37AD8E5-3CB7-4742-889E-6316F449EB88}" sibTransId="{E899A826-12A6-4314-8A50-26297563D7B6}"/>
    <dgm:cxn modelId="{7F974E8B-5176-43FF-8925-B8C280C8FDD0}" type="presOf" srcId="{52BCE007-8236-4387-B622-8152458F71A3}" destId="{06EF8478-3D25-4736-8130-DCF84E7E585F}" srcOrd="0" destOrd="0" presId="urn:microsoft.com/office/officeart/2005/8/layout/hierarchy2"/>
    <dgm:cxn modelId="{910F80A3-A161-4740-80AD-A3FA90F142B8}" type="presOf" srcId="{B184B867-EE25-4AE8-BD7C-4337DA23B7F2}" destId="{EFFA078C-2F89-4BBD-B7C5-438DF2BEF1ED}" srcOrd="0" destOrd="0" presId="urn:microsoft.com/office/officeart/2005/8/layout/hierarchy2"/>
    <dgm:cxn modelId="{744A2111-D1F8-4C4E-A4DB-22879101D5FD}" type="presOf" srcId="{E7C14828-0E4E-4C79-ADA3-5FE2A299C1B6}" destId="{3858B59C-DE8C-4CC5-AEAA-32D5358E0115}" srcOrd="0" destOrd="0" presId="urn:microsoft.com/office/officeart/2005/8/layout/hierarchy2"/>
    <dgm:cxn modelId="{2132A4A7-F922-4998-939E-4D57323F7B51}" type="presOf" srcId="{E7C14828-0E4E-4C79-ADA3-5FE2A299C1B6}" destId="{FA7C242C-4AF6-4CCB-AB1F-A3CB2AE44F2D}" srcOrd="1" destOrd="0" presId="urn:microsoft.com/office/officeart/2005/8/layout/hierarchy2"/>
    <dgm:cxn modelId="{EE4F989E-7AA6-4CA6-850D-5511706828D2}" type="presOf" srcId="{DD571E91-A69B-4913-9E4B-F22765F30D9E}" destId="{1B9641D3-EECB-4A39-8B37-880E9AA69440}" srcOrd="0" destOrd="0" presId="urn:microsoft.com/office/officeart/2005/8/layout/hierarchy2"/>
    <dgm:cxn modelId="{608295AA-380B-4D3D-A538-E7AA37CB5E04}" type="presParOf" srcId="{1B9641D3-EECB-4A39-8B37-880E9AA69440}" destId="{B65520A2-EE7F-4C5A-B0D0-49AFEBB62A7E}" srcOrd="0" destOrd="0" presId="urn:microsoft.com/office/officeart/2005/8/layout/hierarchy2"/>
    <dgm:cxn modelId="{B23806BF-C05C-4E40-89FA-0BEC537FA7F6}" type="presParOf" srcId="{B65520A2-EE7F-4C5A-B0D0-49AFEBB62A7E}" destId="{844F3751-43CE-44C5-A5B0-A3B4DBACE592}" srcOrd="0" destOrd="0" presId="urn:microsoft.com/office/officeart/2005/8/layout/hierarchy2"/>
    <dgm:cxn modelId="{176477EC-973A-4024-97BF-86B7FD37B7AE}" type="presParOf" srcId="{B65520A2-EE7F-4C5A-B0D0-49AFEBB62A7E}" destId="{C2E556D7-70A2-4C15-9583-BA96F8B60673}" srcOrd="1" destOrd="0" presId="urn:microsoft.com/office/officeart/2005/8/layout/hierarchy2"/>
    <dgm:cxn modelId="{CFB610DF-4DB0-4331-BDE5-CF24CCCD18C7}" type="presParOf" srcId="{C2E556D7-70A2-4C15-9583-BA96F8B60673}" destId="{3858B59C-DE8C-4CC5-AEAA-32D5358E0115}" srcOrd="0" destOrd="0" presId="urn:microsoft.com/office/officeart/2005/8/layout/hierarchy2"/>
    <dgm:cxn modelId="{93BF7F8F-3C8A-4405-A92B-FA255B724548}" type="presParOf" srcId="{3858B59C-DE8C-4CC5-AEAA-32D5358E0115}" destId="{FA7C242C-4AF6-4CCB-AB1F-A3CB2AE44F2D}" srcOrd="0" destOrd="0" presId="urn:microsoft.com/office/officeart/2005/8/layout/hierarchy2"/>
    <dgm:cxn modelId="{F708008F-6F04-4C9A-BE86-483D464A403B}" type="presParOf" srcId="{C2E556D7-70A2-4C15-9583-BA96F8B60673}" destId="{62D09776-2356-4FD5-9AFD-47D6EA80B41C}" srcOrd="1" destOrd="0" presId="urn:microsoft.com/office/officeart/2005/8/layout/hierarchy2"/>
    <dgm:cxn modelId="{866A6A97-95A2-4B1B-8EDD-93063AD4E50A}" type="presParOf" srcId="{62D09776-2356-4FD5-9AFD-47D6EA80B41C}" destId="{2D699FC4-4D33-4202-BC51-8040DDB92D8F}" srcOrd="0" destOrd="0" presId="urn:microsoft.com/office/officeart/2005/8/layout/hierarchy2"/>
    <dgm:cxn modelId="{D06EC197-832F-41CE-A1B2-672B2CBD8B58}" type="presParOf" srcId="{62D09776-2356-4FD5-9AFD-47D6EA80B41C}" destId="{2F4BF312-D9D9-4B62-8742-F5526305CDD9}" srcOrd="1" destOrd="0" presId="urn:microsoft.com/office/officeart/2005/8/layout/hierarchy2"/>
    <dgm:cxn modelId="{DC0358EE-1F3B-49FA-89BF-4FF532696667}" type="presParOf" srcId="{2F4BF312-D9D9-4B62-8742-F5526305CDD9}" destId="{B864D0E6-E285-4110-83EE-0DF6BE6DE0D4}" srcOrd="0" destOrd="0" presId="urn:microsoft.com/office/officeart/2005/8/layout/hierarchy2"/>
    <dgm:cxn modelId="{2A8AB25D-5C42-43A4-8C25-7BB5B9A15A44}" type="presParOf" srcId="{B864D0E6-E285-4110-83EE-0DF6BE6DE0D4}" destId="{B642EFAF-BBF7-4107-AD96-02EF084014C5}" srcOrd="0" destOrd="0" presId="urn:microsoft.com/office/officeart/2005/8/layout/hierarchy2"/>
    <dgm:cxn modelId="{CB14BECE-4775-49B3-A3B9-FBF2F3A68950}" type="presParOf" srcId="{2F4BF312-D9D9-4B62-8742-F5526305CDD9}" destId="{071EA38C-A473-400C-9125-5A7AFA646B06}" srcOrd="1" destOrd="0" presId="urn:microsoft.com/office/officeart/2005/8/layout/hierarchy2"/>
    <dgm:cxn modelId="{97B5841C-4DDD-4986-A35C-6F314C0162C0}" type="presParOf" srcId="{071EA38C-A473-400C-9125-5A7AFA646B06}" destId="{6107E974-5BB3-4F93-A819-693E068B4E3A}" srcOrd="0" destOrd="0" presId="urn:microsoft.com/office/officeart/2005/8/layout/hierarchy2"/>
    <dgm:cxn modelId="{4513120B-818C-4791-8C86-89EC3B4AAC5A}" type="presParOf" srcId="{071EA38C-A473-400C-9125-5A7AFA646B06}" destId="{F5A066EE-33EA-4E4C-A33E-07E51F6831A0}" srcOrd="1" destOrd="0" presId="urn:microsoft.com/office/officeart/2005/8/layout/hierarchy2"/>
    <dgm:cxn modelId="{F31DF150-20A2-4787-A9D3-4472C4DAFF85}" type="presParOf" srcId="{C2E556D7-70A2-4C15-9583-BA96F8B60673}" destId="{31676B3E-DD25-4FD1-817C-E4A1AEB277BE}" srcOrd="2" destOrd="0" presId="urn:microsoft.com/office/officeart/2005/8/layout/hierarchy2"/>
    <dgm:cxn modelId="{1364B12F-104B-4F7A-8F9B-B35639152322}" type="presParOf" srcId="{31676B3E-DD25-4FD1-817C-E4A1AEB277BE}" destId="{0F99B399-D884-489F-87CB-3278DF98DB5C}" srcOrd="0" destOrd="0" presId="urn:microsoft.com/office/officeart/2005/8/layout/hierarchy2"/>
    <dgm:cxn modelId="{5297DEC4-1440-4283-AAFF-C272E87C4900}" type="presParOf" srcId="{C2E556D7-70A2-4C15-9583-BA96F8B60673}" destId="{96469820-2C39-4938-92E9-E7B1DD0FA10F}" srcOrd="3" destOrd="0" presId="urn:microsoft.com/office/officeart/2005/8/layout/hierarchy2"/>
    <dgm:cxn modelId="{B1DC0A28-CBF0-48D9-9C0A-BDA01909D1B5}" type="presParOf" srcId="{96469820-2C39-4938-92E9-E7B1DD0FA10F}" destId="{EFFA078C-2F89-4BBD-B7C5-438DF2BEF1ED}" srcOrd="0" destOrd="0" presId="urn:microsoft.com/office/officeart/2005/8/layout/hierarchy2"/>
    <dgm:cxn modelId="{90C28E19-FC32-49E7-B90B-7ADB6A4FC0F1}" type="presParOf" srcId="{96469820-2C39-4938-92E9-E7B1DD0FA10F}" destId="{D27B50B4-B640-415C-9732-B1F53FEA0AD2}" srcOrd="1" destOrd="0" presId="urn:microsoft.com/office/officeart/2005/8/layout/hierarchy2"/>
    <dgm:cxn modelId="{C6EF3DBB-2D69-453C-91CB-42651FDBB57C}" type="presParOf" srcId="{D27B50B4-B640-415C-9732-B1F53FEA0AD2}" destId="{69AF7BAA-46C9-4B35-987B-8D21B58009B1}" srcOrd="0" destOrd="0" presId="urn:microsoft.com/office/officeart/2005/8/layout/hierarchy2"/>
    <dgm:cxn modelId="{BB6ACA69-C926-4F37-B9B4-5ED7FA58F621}" type="presParOf" srcId="{69AF7BAA-46C9-4B35-987B-8D21B58009B1}" destId="{68187CC6-3F6C-47A4-A2A4-B7F628008966}" srcOrd="0" destOrd="0" presId="urn:microsoft.com/office/officeart/2005/8/layout/hierarchy2"/>
    <dgm:cxn modelId="{3485DF91-5F42-44E2-B3F8-5860E95FA206}" type="presParOf" srcId="{D27B50B4-B640-415C-9732-B1F53FEA0AD2}" destId="{0A393AA7-CA80-4A5D-9C6C-76D7EC1041D4}" srcOrd="1" destOrd="0" presId="urn:microsoft.com/office/officeart/2005/8/layout/hierarchy2"/>
    <dgm:cxn modelId="{52E5172F-C1F5-486F-AD0B-D3326A9480DA}" type="presParOf" srcId="{0A393AA7-CA80-4A5D-9C6C-76D7EC1041D4}" destId="{06EF8478-3D25-4736-8130-DCF84E7E585F}" srcOrd="0" destOrd="0" presId="urn:microsoft.com/office/officeart/2005/8/layout/hierarchy2"/>
    <dgm:cxn modelId="{5B478B0E-6C75-4798-8018-BA4B156E74A9}" type="presParOf" srcId="{0A393AA7-CA80-4A5D-9C6C-76D7EC1041D4}" destId="{F102F99E-48BC-4133-855B-61D54046B7B1}"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16EC27-66F0-4CB3-B5CD-391073832A5B}">
      <dsp:nvSpPr>
        <dsp:cNvPr id="0" name=""/>
        <dsp:cNvSpPr/>
      </dsp:nvSpPr>
      <dsp:spPr>
        <a:xfrm>
          <a:off x="6846985" y="1607441"/>
          <a:ext cx="212959" cy="560316"/>
        </a:xfrm>
        <a:custGeom>
          <a:avLst/>
          <a:gdLst/>
          <a:ahLst/>
          <a:cxnLst/>
          <a:rect l="0" t="0" r="0" b="0"/>
          <a:pathLst>
            <a:path>
              <a:moveTo>
                <a:pt x="0" y="0"/>
              </a:moveTo>
              <a:lnTo>
                <a:pt x="0" y="560316"/>
              </a:lnTo>
              <a:lnTo>
                <a:pt x="212959" y="56031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C50B6A-2FB4-4BA8-A64E-9BB87CC601E4}">
      <dsp:nvSpPr>
        <dsp:cNvPr id="0" name=""/>
        <dsp:cNvSpPr/>
      </dsp:nvSpPr>
      <dsp:spPr>
        <a:xfrm>
          <a:off x="4063819" y="742604"/>
          <a:ext cx="3351058" cy="255796"/>
        </a:xfrm>
        <a:custGeom>
          <a:avLst/>
          <a:gdLst/>
          <a:ahLst/>
          <a:cxnLst/>
          <a:rect l="0" t="0" r="0" b="0"/>
          <a:pathLst>
            <a:path>
              <a:moveTo>
                <a:pt x="0" y="0"/>
              </a:moveTo>
              <a:lnTo>
                <a:pt x="0" y="127898"/>
              </a:lnTo>
              <a:lnTo>
                <a:pt x="3351058" y="127898"/>
              </a:lnTo>
              <a:lnTo>
                <a:pt x="3351058" y="2557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EBF82-72A5-4572-B7E0-558B548015CC}">
      <dsp:nvSpPr>
        <dsp:cNvPr id="0" name=""/>
        <dsp:cNvSpPr/>
      </dsp:nvSpPr>
      <dsp:spPr>
        <a:xfrm>
          <a:off x="5171456" y="1607441"/>
          <a:ext cx="212959" cy="2289989"/>
        </a:xfrm>
        <a:custGeom>
          <a:avLst/>
          <a:gdLst/>
          <a:ahLst/>
          <a:cxnLst/>
          <a:rect l="0" t="0" r="0" b="0"/>
          <a:pathLst>
            <a:path>
              <a:moveTo>
                <a:pt x="0" y="0"/>
              </a:moveTo>
              <a:lnTo>
                <a:pt x="0" y="2289989"/>
              </a:lnTo>
              <a:lnTo>
                <a:pt x="212959" y="22899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3F565-8704-4B9C-81F3-E72397740C8D}">
      <dsp:nvSpPr>
        <dsp:cNvPr id="0" name=""/>
        <dsp:cNvSpPr/>
      </dsp:nvSpPr>
      <dsp:spPr>
        <a:xfrm>
          <a:off x="5171456" y="1607441"/>
          <a:ext cx="212959" cy="1425153"/>
        </a:xfrm>
        <a:custGeom>
          <a:avLst/>
          <a:gdLst/>
          <a:ahLst/>
          <a:cxnLst/>
          <a:rect l="0" t="0" r="0" b="0"/>
          <a:pathLst>
            <a:path>
              <a:moveTo>
                <a:pt x="0" y="0"/>
              </a:moveTo>
              <a:lnTo>
                <a:pt x="0" y="1425153"/>
              </a:lnTo>
              <a:lnTo>
                <a:pt x="212959" y="142515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EA15B-DE55-4147-BF3B-170AA36246A7}">
      <dsp:nvSpPr>
        <dsp:cNvPr id="0" name=""/>
        <dsp:cNvSpPr/>
      </dsp:nvSpPr>
      <dsp:spPr>
        <a:xfrm>
          <a:off x="5171456" y="1607441"/>
          <a:ext cx="212959" cy="560316"/>
        </a:xfrm>
        <a:custGeom>
          <a:avLst/>
          <a:gdLst/>
          <a:ahLst/>
          <a:cxnLst/>
          <a:rect l="0" t="0" r="0" b="0"/>
          <a:pathLst>
            <a:path>
              <a:moveTo>
                <a:pt x="0" y="0"/>
              </a:moveTo>
              <a:lnTo>
                <a:pt x="0" y="560316"/>
              </a:lnTo>
              <a:lnTo>
                <a:pt x="212959" y="56031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FC2C7-20E7-485D-B009-A1D29369554D}">
      <dsp:nvSpPr>
        <dsp:cNvPr id="0" name=""/>
        <dsp:cNvSpPr/>
      </dsp:nvSpPr>
      <dsp:spPr>
        <a:xfrm>
          <a:off x="4063819" y="742604"/>
          <a:ext cx="1675529" cy="255796"/>
        </a:xfrm>
        <a:custGeom>
          <a:avLst/>
          <a:gdLst/>
          <a:ahLst/>
          <a:cxnLst/>
          <a:rect l="0" t="0" r="0" b="0"/>
          <a:pathLst>
            <a:path>
              <a:moveTo>
                <a:pt x="0" y="0"/>
              </a:moveTo>
              <a:lnTo>
                <a:pt x="0" y="127898"/>
              </a:lnTo>
              <a:lnTo>
                <a:pt x="1675529" y="127898"/>
              </a:lnTo>
              <a:lnTo>
                <a:pt x="1675529" y="2557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B05A11-42B0-4DED-A714-52ABC716707B}">
      <dsp:nvSpPr>
        <dsp:cNvPr id="0" name=""/>
        <dsp:cNvSpPr/>
      </dsp:nvSpPr>
      <dsp:spPr>
        <a:xfrm>
          <a:off x="3495926" y="1607441"/>
          <a:ext cx="212959" cy="560316"/>
        </a:xfrm>
        <a:custGeom>
          <a:avLst/>
          <a:gdLst/>
          <a:ahLst/>
          <a:cxnLst/>
          <a:rect l="0" t="0" r="0" b="0"/>
          <a:pathLst>
            <a:path>
              <a:moveTo>
                <a:pt x="0" y="0"/>
              </a:moveTo>
              <a:lnTo>
                <a:pt x="0" y="560316"/>
              </a:lnTo>
              <a:lnTo>
                <a:pt x="212959" y="56031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B9B2B6-D5DE-466D-A45D-BA4E22ADBE71}">
      <dsp:nvSpPr>
        <dsp:cNvPr id="0" name=""/>
        <dsp:cNvSpPr/>
      </dsp:nvSpPr>
      <dsp:spPr>
        <a:xfrm>
          <a:off x="4018099" y="742604"/>
          <a:ext cx="91440" cy="255796"/>
        </a:xfrm>
        <a:custGeom>
          <a:avLst/>
          <a:gdLst/>
          <a:ahLst/>
          <a:cxnLst/>
          <a:rect l="0" t="0" r="0" b="0"/>
          <a:pathLst>
            <a:path>
              <a:moveTo>
                <a:pt x="45720" y="0"/>
              </a:moveTo>
              <a:lnTo>
                <a:pt x="45720" y="2557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592CB-729A-4911-BF5C-A5C1EE7B6C80}">
      <dsp:nvSpPr>
        <dsp:cNvPr id="0" name=""/>
        <dsp:cNvSpPr/>
      </dsp:nvSpPr>
      <dsp:spPr>
        <a:xfrm>
          <a:off x="1820397" y="1607441"/>
          <a:ext cx="196418" cy="2929512"/>
        </a:xfrm>
        <a:custGeom>
          <a:avLst/>
          <a:gdLst/>
          <a:ahLst/>
          <a:cxnLst/>
          <a:rect l="0" t="0" r="0" b="0"/>
          <a:pathLst>
            <a:path>
              <a:moveTo>
                <a:pt x="0" y="0"/>
              </a:moveTo>
              <a:lnTo>
                <a:pt x="0" y="2929512"/>
              </a:lnTo>
              <a:lnTo>
                <a:pt x="196418" y="2929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F93F4-8BA4-4ACF-AB42-E1689FDF0676}">
      <dsp:nvSpPr>
        <dsp:cNvPr id="0" name=""/>
        <dsp:cNvSpPr/>
      </dsp:nvSpPr>
      <dsp:spPr>
        <a:xfrm>
          <a:off x="1820397" y="1607441"/>
          <a:ext cx="196418" cy="2177962"/>
        </a:xfrm>
        <a:custGeom>
          <a:avLst/>
          <a:gdLst/>
          <a:ahLst/>
          <a:cxnLst/>
          <a:rect l="0" t="0" r="0" b="0"/>
          <a:pathLst>
            <a:path>
              <a:moveTo>
                <a:pt x="0" y="0"/>
              </a:moveTo>
              <a:lnTo>
                <a:pt x="0" y="2177962"/>
              </a:lnTo>
              <a:lnTo>
                <a:pt x="196418" y="21779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D8421C-9692-433F-B71F-D40949699BFB}">
      <dsp:nvSpPr>
        <dsp:cNvPr id="0" name=""/>
        <dsp:cNvSpPr/>
      </dsp:nvSpPr>
      <dsp:spPr>
        <a:xfrm>
          <a:off x="1820397" y="1607441"/>
          <a:ext cx="212959" cy="1425153"/>
        </a:xfrm>
        <a:custGeom>
          <a:avLst/>
          <a:gdLst/>
          <a:ahLst/>
          <a:cxnLst/>
          <a:rect l="0" t="0" r="0" b="0"/>
          <a:pathLst>
            <a:path>
              <a:moveTo>
                <a:pt x="0" y="0"/>
              </a:moveTo>
              <a:lnTo>
                <a:pt x="0" y="1425153"/>
              </a:lnTo>
              <a:lnTo>
                <a:pt x="212959" y="142515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3AFAC-263E-46A8-A271-7E5DF95035C0}">
      <dsp:nvSpPr>
        <dsp:cNvPr id="0" name=""/>
        <dsp:cNvSpPr/>
      </dsp:nvSpPr>
      <dsp:spPr>
        <a:xfrm>
          <a:off x="1820397" y="1607441"/>
          <a:ext cx="212959" cy="560316"/>
        </a:xfrm>
        <a:custGeom>
          <a:avLst/>
          <a:gdLst/>
          <a:ahLst/>
          <a:cxnLst/>
          <a:rect l="0" t="0" r="0" b="0"/>
          <a:pathLst>
            <a:path>
              <a:moveTo>
                <a:pt x="0" y="0"/>
              </a:moveTo>
              <a:lnTo>
                <a:pt x="0" y="560316"/>
              </a:lnTo>
              <a:lnTo>
                <a:pt x="212959" y="56031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68E79-0BCC-491B-8CDB-72ECAC4DEF4D}">
      <dsp:nvSpPr>
        <dsp:cNvPr id="0" name=""/>
        <dsp:cNvSpPr/>
      </dsp:nvSpPr>
      <dsp:spPr>
        <a:xfrm>
          <a:off x="2388290" y="742604"/>
          <a:ext cx="1675529" cy="255796"/>
        </a:xfrm>
        <a:custGeom>
          <a:avLst/>
          <a:gdLst/>
          <a:ahLst/>
          <a:cxnLst/>
          <a:rect l="0" t="0" r="0" b="0"/>
          <a:pathLst>
            <a:path>
              <a:moveTo>
                <a:pt x="1675529" y="0"/>
              </a:moveTo>
              <a:lnTo>
                <a:pt x="1675529" y="127898"/>
              </a:lnTo>
              <a:lnTo>
                <a:pt x="0" y="127898"/>
              </a:lnTo>
              <a:lnTo>
                <a:pt x="0" y="2557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02199D-4CB4-4748-9F7A-191BE2A97297}">
      <dsp:nvSpPr>
        <dsp:cNvPr id="0" name=""/>
        <dsp:cNvSpPr/>
      </dsp:nvSpPr>
      <dsp:spPr>
        <a:xfrm>
          <a:off x="144867" y="1607441"/>
          <a:ext cx="212959" cy="1425153"/>
        </a:xfrm>
        <a:custGeom>
          <a:avLst/>
          <a:gdLst/>
          <a:ahLst/>
          <a:cxnLst/>
          <a:rect l="0" t="0" r="0" b="0"/>
          <a:pathLst>
            <a:path>
              <a:moveTo>
                <a:pt x="0" y="0"/>
              </a:moveTo>
              <a:lnTo>
                <a:pt x="0" y="1425153"/>
              </a:lnTo>
              <a:lnTo>
                <a:pt x="212959" y="142515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52783-16BD-4EE2-9C90-8DD5D568D663}">
      <dsp:nvSpPr>
        <dsp:cNvPr id="0" name=""/>
        <dsp:cNvSpPr/>
      </dsp:nvSpPr>
      <dsp:spPr>
        <a:xfrm>
          <a:off x="144867" y="1607441"/>
          <a:ext cx="212959" cy="560316"/>
        </a:xfrm>
        <a:custGeom>
          <a:avLst/>
          <a:gdLst/>
          <a:ahLst/>
          <a:cxnLst/>
          <a:rect l="0" t="0" r="0" b="0"/>
          <a:pathLst>
            <a:path>
              <a:moveTo>
                <a:pt x="0" y="0"/>
              </a:moveTo>
              <a:lnTo>
                <a:pt x="0" y="560316"/>
              </a:lnTo>
              <a:lnTo>
                <a:pt x="212959" y="56031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DAE0C-103E-4721-A29D-DE55AAFF8C15}">
      <dsp:nvSpPr>
        <dsp:cNvPr id="0" name=""/>
        <dsp:cNvSpPr/>
      </dsp:nvSpPr>
      <dsp:spPr>
        <a:xfrm>
          <a:off x="712760" y="742604"/>
          <a:ext cx="3351058" cy="255796"/>
        </a:xfrm>
        <a:custGeom>
          <a:avLst/>
          <a:gdLst/>
          <a:ahLst/>
          <a:cxnLst/>
          <a:rect l="0" t="0" r="0" b="0"/>
          <a:pathLst>
            <a:path>
              <a:moveTo>
                <a:pt x="3351058" y="0"/>
              </a:moveTo>
              <a:lnTo>
                <a:pt x="3351058" y="127898"/>
              </a:lnTo>
              <a:lnTo>
                <a:pt x="0" y="127898"/>
              </a:lnTo>
              <a:lnTo>
                <a:pt x="0" y="2557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725217-E18C-4324-97E0-3733E8DDB086}">
      <dsp:nvSpPr>
        <dsp:cNvPr id="0" name=""/>
        <dsp:cNvSpPr/>
      </dsp:nvSpPr>
      <dsp:spPr>
        <a:xfrm>
          <a:off x="3454780" y="133564"/>
          <a:ext cx="1218079" cy="6090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Financial System</a:t>
          </a:r>
          <a:endParaRPr lang="en-MY" sz="1800" b="1" kern="1200" dirty="0">
            <a:latin typeface="Times New Roman" pitchFamily="18" charset="0"/>
            <a:cs typeface="Times New Roman" pitchFamily="18" charset="0"/>
          </a:endParaRPr>
        </a:p>
      </dsp:txBody>
      <dsp:txXfrm>
        <a:off x="3454780" y="133564"/>
        <a:ext cx="1218079" cy="609039"/>
      </dsp:txXfrm>
    </dsp:sp>
    <dsp:sp modelId="{53588F8B-342E-45C4-86F9-07F03C8D6B21}">
      <dsp:nvSpPr>
        <dsp:cNvPr id="0" name=""/>
        <dsp:cNvSpPr/>
      </dsp:nvSpPr>
      <dsp:spPr>
        <a:xfrm>
          <a:off x="2894" y="998401"/>
          <a:ext cx="1419732" cy="6090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Banking System</a:t>
          </a:r>
          <a:endParaRPr lang="en-MY" sz="1400" kern="1200" dirty="0">
            <a:solidFill>
              <a:schemeClr val="tx1"/>
            </a:solidFill>
            <a:latin typeface="Times New Roman" pitchFamily="18" charset="0"/>
            <a:cs typeface="Times New Roman" pitchFamily="18" charset="0"/>
          </a:endParaRPr>
        </a:p>
      </dsp:txBody>
      <dsp:txXfrm>
        <a:off x="2894" y="998401"/>
        <a:ext cx="1419732" cy="609039"/>
      </dsp:txXfrm>
    </dsp:sp>
    <dsp:sp modelId="{959E7D6D-57AF-4E1D-887A-35CF5241C82D}">
      <dsp:nvSpPr>
        <dsp:cNvPr id="0" name=""/>
        <dsp:cNvSpPr/>
      </dsp:nvSpPr>
      <dsp:spPr>
        <a:xfrm>
          <a:off x="357827" y="1863237"/>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Bank Negara Malaysia</a:t>
          </a:r>
          <a:endParaRPr lang="en-MY" sz="1400" kern="1200" dirty="0">
            <a:latin typeface="Times New Roman" pitchFamily="18" charset="0"/>
            <a:cs typeface="Times New Roman" pitchFamily="18" charset="0"/>
          </a:endParaRPr>
        </a:p>
      </dsp:txBody>
      <dsp:txXfrm>
        <a:off x="357827" y="1863237"/>
        <a:ext cx="1218079" cy="609039"/>
      </dsp:txXfrm>
    </dsp:sp>
    <dsp:sp modelId="{761182D5-4CC9-4DF7-BAF6-2A009FC3D536}">
      <dsp:nvSpPr>
        <dsp:cNvPr id="0" name=""/>
        <dsp:cNvSpPr/>
      </dsp:nvSpPr>
      <dsp:spPr>
        <a:xfrm>
          <a:off x="357827" y="2728074"/>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Banking Institutions</a:t>
          </a:r>
          <a:endParaRPr lang="en-MY" sz="1400" kern="1200" dirty="0">
            <a:latin typeface="Times New Roman" pitchFamily="18" charset="0"/>
            <a:cs typeface="Times New Roman" pitchFamily="18" charset="0"/>
          </a:endParaRPr>
        </a:p>
      </dsp:txBody>
      <dsp:txXfrm>
        <a:off x="357827" y="2728074"/>
        <a:ext cx="1218079" cy="609039"/>
      </dsp:txXfrm>
    </dsp:sp>
    <dsp:sp modelId="{A32787B4-89D1-43FB-84AB-F5E695572A4E}">
      <dsp:nvSpPr>
        <dsp:cNvPr id="0" name=""/>
        <dsp:cNvSpPr/>
      </dsp:nvSpPr>
      <dsp:spPr>
        <a:xfrm>
          <a:off x="1678424" y="998401"/>
          <a:ext cx="1419732" cy="6090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Non-Bank Financial Intermediaries</a:t>
          </a:r>
          <a:endParaRPr lang="en-MY" sz="1400" kern="1200" dirty="0">
            <a:solidFill>
              <a:schemeClr val="tx1"/>
            </a:solidFill>
            <a:latin typeface="Times New Roman" pitchFamily="18" charset="0"/>
            <a:cs typeface="Times New Roman" pitchFamily="18" charset="0"/>
          </a:endParaRPr>
        </a:p>
      </dsp:txBody>
      <dsp:txXfrm>
        <a:off x="1678424" y="998401"/>
        <a:ext cx="1419732" cy="609039"/>
      </dsp:txXfrm>
    </dsp:sp>
    <dsp:sp modelId="{4D85AB23-D6AA-4426-81FA-B620B51B2B5C}">
      <dsp:nvSpPr>
        <dsp:cNvPr id="0" name=""/>
        <dsp:cNvSpPr/>
      </dsp:nvSpPr>
      <dsp:spPr>
        <a:xfrm>
          <a:off x="2033357" y="1863237"/>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Provident Fund (EPF)</a:t>
          </a:r>
          <a:endParaRPr lang="en-MY" sz="1400" kern="1200" dirty="0">
            <a:latin typeface="Times New Roman" pitchFamily="18" charset="0"/>
            <a:cs typeface="Times New Roman" pitchFamily="18" charset="0"/>
          </a:endParaRPr>
        </a:p>
      </dsp:txBody>
      <dsp:txXfrm>
        <a:off x="2033357" y="1863237"/>
        <a:ext cx="1218079" cy="609039"/>
      </dsp:txXfrm>
    </dsp:sp>
    <dsp:sp modelId="{56A18EC6-7EE3-49ED-BA49-A42A51DD7CA4}">
      <dsp:nvSpPr>
        <dsp:cNvPr id="0" name=""/>
        <dsp:cNvSpPr/>
      </dsp:nvSpPr>
      <dsp:spPr>
        <a:xfrm>
          <a:off x="2033357" y="2728074"/>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Insurance / Takaful</a:t>
          </a:r>
          <a:endParaRPr lang="en-MY" sz="1400" kern="1200" dirty="0">
            <a:latin typeface="Times New Roman" pitchFamily="18" charset="0"/>
            <a:cs typeface="Times New Roman" pitchFamily="18" charset="0"/>
          </a:endParaRPr>
        </a:p>
      </dsp:txBody>
      <dsp:txXfrm>
        <a:off x="2033357" y="2728074"/>
        <a:ext cx="1218079" cy="609039"/>
      </dsp:txXfrm>
    </dsp:sp>
    <dsp:sp modelId="{BEC40D7A-6437-4817-97F5-A7C260883171}">
      <dsp:nvSpPr>
        <dsp:cNvPr id="0" name=""/>
        <dsp:cNvSpPr/>
      </dsp:nvSpPr>
      <dsp:spPr>
        <a:xfrm>
          <a:off x="2016815" y="3480884"/>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Development Financial Institutions</a:t>
          </a:r>
          <a:endParaRPr lang="en-MY" sz="1400" kern="1200" dirty="0">
            <a:latin typeface="Times New Roman" pitchFamily="18" charset="0"/>
            <a:cs typeface="Times New Roman" pitchFamily="18" charset="0"/>
          </a:endParaRPr>
        </a:p>
      </dsp:txBody>
      <dsp:txXfrm>
        <a:off x="2016815" y="3480884"/>
        <a:ext cx="1218079" cy="609039"/>
      </dsp:txXfrm>
    </dsp:sp>
    <dsp:sp modelId="{D9BE267D-D303-496F-A9AF-53C26724DFEE}">
      <dsp:nvSpPr>
        <dsp:cNvPr id="0" name=""/>
        <dsp:cNvSpPr/>
      </dsp:nvSpPr>
      <dsp:spPr>
        <a:xfrm>
          <a:off x="2016815" y="4232433"/>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Saving Institutions</a:t>
          </a:r>
          <a:endParaRPr lang="en-MY" sz="1400" kern="1200" dirty="0">
            <a:latin typeface="Times New Roman" pitchFamily="18" charset="0"/>
            <a:cs typeface="Times New Roman" pitchFamily="18" charset="0"/>
          </a:endParaRPr>
        </a:p>
      </dsp:txBody>
      <dsp:txXfrm>
        <a:off x="2016815" y="4232433"/>
        <a:ext cx="1218079" cy="609039"/>
      </dsp:txXfrm>
    </dsp:sp>
    <dsp:sp modelId="{307885D7-CB60-49B7-9012-2FDD4D031056}">
      <dsp:nvSpPr>
        <dsp:cNvPr id="0" name=""/>
        <dsp:cNvSpPr/>
      </dsp:nvSpPr>
      <dsp:spPr>
        <a:xfrm>
          <a:off x="3353953" y="998401"/>
          <a:ext cx="1419732" cy="6090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Money Market / Foreign Exchange</a:t>
          </a:r>
          <a:endParaRPr lang="en-MY" sz="1400" kern="1200" dirty="0">
            <a:solidFill>
              <a:schemeClr val="tx1"/>
            </a:solidFill>
            <a:latin typeface="Times New Roman" pitchFamily="18" charset="0"/>
            <a:cs typeface="Times New Roman" pitchFamily="18" charset="0"/>
          </a:endParaRPr>
        </a:p>
      </dsp:txBody>
      <dsp:txXfrm>
        <a:off x="3353953" y="998401"/>
        <a:ext cx="1419732" cy="609039"/>
      </dsp:txXfrm>
    </dsp:sp>
    <dsp:sp modelId="{01E9A586-FE81-4C79-8017-6214E71A3F93}">
      <dsp:nvSpPr>
        <dsp:cNvPr id="0" name=""/>
        <dsp:cNvSpPr/>
      </dsp:nvSpPr>
      <dsp:spPr>
        <a:xfrm>
          <a:off x="3708886" y="1863237"/>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Foreign Exchange /Money Changer</a:t>
          </a:r>
          <a:endParaRPr lang="en-MY" sz="1400" kern="1200" dirty="0">
            <a:latin typeface="Times New Roman" pitchFamily="18" charset="0"/>
            <a:cs typeface="Times New Roman" pitchFamily="18" charset="0"/>
          </a:endParaRPr>
        </a:p>
      </dsp:txBody>
      <dsp:txXfrm>
        <a:off x="3708886" y="1863237"/>
        <a:ext cx="1218079" cy="609039"/>
      </dsp:txXfrm>
    </dsp:sp>
    <dsp:sp modelId="{C215D244-301D-439C-8AC1-52BEA7BF2B36}">
      <dsp:nvSpPr>
        <dsp:cNvPr id="0" name=""/>
        <dsp:cNvSpPr/>
      </dsp:nvSpPr>
      <dsp:spPr>
        <a:xfrm>
          <a:off x="5029483" y="998401"/>
          <a:ext cx="1419732" cy="6090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Capital Market</a:t>
          </a:r>
          <a:endParaRPr lang="en-MY" sz="1400" kern="1200" dirty="0">
            <a:solidFill>
              <a:schemeClr val="tx1"/>
            </a:solidFill>
            <a:latin typeface="Times New Roman" pitchFamily="18" charset="0"/>
            <a:cs typeface="Times New Roman" pitchFamily="18" charset="0"/>
          </a:endParaRPr>
        </a:p>
      </dsp:txBody>
      <dsp:txXfrm>
        <a:off x="5029483" y="998401"/>
        <a:ext cx="1419732" cy="609039"/>
      </dsp:txXfrm>
    </dsp:sp>
    <dsp:sp modelId="{90DF15D6-B841-46BF-94FE-8F98B34F6DCE}">
      <dsp:nvSpPr>
        <dsp:cNvPr id="0" name=""/>
        <dsp:cNvSpPr/>
      </dsp:nvSpPr>
      <dsp:spPr>
        <a:xfrm>
          <a:off x="5384416" y="1863237"/>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Stock / Equity</a:t>
          </a:r>
          <a:endParaRPr lang="en-MY" sz="1400" kern="1200" dirty="0">
            <a:latin typeface="Times New Roman" pitchFamily="18" charset="0"/>
            <a:cs typeface="Times New Roman" pitchFamily="18" charset="0"/>
          </a:endParaRPr>
        </a:p>
      </dsp:txBody>
      <dsp:txXfrm>
        <a:off x="5384416" y="1863237"/>
        <a:ext cx="1218079" cy="609039"/>
      </dsp:txXfrm>
    </dsp:sp>
    <dsp:sp modelId="{F6554107-778B-4FEB-A5B5-1B7BDB5F3A8A}">
      <dsp:nvSpPr>
        <dsp:cNvPr id="0" name=""/>
        <dsp:cNvSpPr/>
      </dsp:nvSpPr>
      <dsp:spPr>
        <a:xfrm>
          <a:off x="5384416" y="2728074"/>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Bond / </a:t>
          </a:r>
          <a:r>
            <a:rPr lang="en-US" sz="1400" kern="1200" dirty="0" err="1" smtClean="0">
              <a:latin typeface="Times New Roman" pitchFamily="18" charset="0"/>
              <a:cs typeface="Times New Roman" pitchFamily="18" charset="0"/>
            </a:rPr>
            <a:t>Sukuk</a:t>
          </a:r>
          <a:endParaRPr lang="en-MY" sz="1400" kern="1200" dirty="0">
            <a:latin typeface="Times New Roman" pitchFamily="18" charset="0"/>
            <a:cs typeface="Times New Roman" pitchFamily="18" charset="0"/>
          </a:endParaRPr>
        </a:p>
      </dsp:txBody>
      <dsp:txXfrm>
        <a:off x="5384416" y="2728074"/>
        <a:ext cx="1218079" cy="609039"/>
      </dsp:txXfrm>
    </dsp:sp>
    <dsp:sp modelId="{BF9F72CD-D1D5-42ED-A9D9-C6B3B7E5C313}">
      <dsp:nvSpPr>
        <dsp:cNvPr id="0" name=""/>
        <dsp:cNvSpPr/>
      </dsp:nvSpPr>
      <dsp:spPr>
        <a:xfrm>
          <a:off x="5384416" y="3592910"/>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Derivatives</a:t>
          </a:r>
          <a:endParaRPr lang="en-MY" sz="1400" kern="1200" dirty="0">
            <a:latin typeface="Times New Roman" pitchFamily="18" charset="0"/>
            <a:cs typeface="Times New Roman" pitchFamily="18" charset="0"/>
          </a:endParaRPr>
        </a:p>
      </dsp:txBody>
      <dsp:txXfrm>
        <a:off x="5384416" y="3592910"/>
        <a:ext cx="1218079" cy="609039"/>
      </dsp:txXfrm>
    </dsp:sp>
    <dsp:sp modelId="{C14856EF-1BCC-4964-AFC8-0A6EE24B73FF}">
      <dsp:nvSpPr>
        <dsp:cNvPr id="0" name=""/>
        <dsp:cNvSpPr/>
      </dsp:nvSpPr>
      <dsp:spPr>
        <a:xfrm>
          <a:off x="6705012" y="998401"/>
          <a:ext cx="1419732" cy="6090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Offshore</a:t>
          </a:r>
          <a:endParaRPr lang="en-MY" sz="1400" kern="1200" dirty="0">
            <a:solidFill>
              <a:schemeClr val="tx1"/>
            </a:solidFill>
            <a:latin typeface="Times New Roman" pitchFamily="18" charset="0"/>
            <a:cs typeface="Times New Roman" pitchFamily="18" charset="0"/>
          </a:endParaRPr>
        </a:p>
      </dsp:txBody>
      <dsp:txXfrm>
        <a:off x="6705012" y="998401"/>
        <a:ext cx="1419732" cy="609039"/>
      </dsp:txXfrm>
    </dsp:sp>
    <dsp:sp modelId="{C4BBFB20-94D6-4C34-9B6A-2F2B37F3D719}">
      <dsp:nvSpPr>
        <dsp:cNvPr id="0" name=""/>
        <dsp:cNvSpPr/>
      </dsp:nvSpPr>
      <dsp:spPr>
        <a:xfrm>
          <a:off x="7059945" y="1863237"/>
          <a:ext cx="1218079" cy="6090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Labuan Offshore</a:t>
          </a:r>
          <a:endParaRPr lang="en-MY" sz="1400" kern="1200" dirty="0">
            <a:latin typeface="Times New Roman" pitchFamily="18" charset="0"/>
            <a:cs typeface="Times New Roman" pitchFamily="18" charset="0"/>
          </a:endParaRPr>
        </a:p>
      </dsp:txBody>
      <dsp:txXfrm>
        <a:off x="7059945" y="1863237"/>
        <a:ext cx="1218079" cy="6090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E2D8A7-6ECD-4FC6-A185-501E659D30EE}">
      <dsp:nvSpPr>
        <dsp:cNvPr id="0" name=""/>
        <dsp:cNvSpPr/>
      </dsp:nvSpPr>
      <dsp:spPr>
        <a:xfrm>
          <a:off x="0" y="144014"/>
          <a:ext cx="8208912" cy="62584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0" normalizeH="0" baseline="0" noProof="0" dirty="0" smtClean="0">
              <a:ln/>
              <a:effectLst/>
              <a:uLnTx/>
              <a:uFillTx/>
              <a:latin typeface="Times New Roman" pitchFamily="18" charset="0"/>
              <a:ea typeface="+mn-ea"/>
              <a:cs typeface="Times New Roman" pitchFamily="18" charset="0"/>
            </a:rPr>
            <a:t>Islamic Banking Act 1983</a:t>
          </a:r>
          <a:endParaRPr lang="en-US" sz="2000" b="0" kern="1200" dirty="0">
            <a:latin typeface="Times New Roman" pitchFamily="18" charset="0"/>
            <a:cs typeface="Times New Roman" pitchFamily="18" charset="0"/>
          </a:endParaRPr>
        </a:p>
      </dsp:txBody>
      <dsp:txXfrm>
        <a:off x="0" y="144014"/>
        <a:ext cx="8208912" cy="625848"/>
      </dsp:txXfrm>
    </dsp:sp>
    <dsp:sp modelId="{143AB8B8-3846-4B5B-8417-46149E205D54}">
      <dsp:nvSpPr>
        <dsp:cNvPr id="0" name=""/>
        <dsp:cNvSpPr/>
      </dsp:nvSpPr>
      <dsp:spPr>
        <a:xfrm>
          <a:off x="0" y="864101"/>
          <a:ext cx="820891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5400" rIns="142240" bIns="25400" numCol="1" spcCol="1270" anchor="t" anchorCtr="0">
          <a:noAutofit/>
        </a:bodyPr>
        <a:lstStyle/>
        <a:p>
          <a:pPr marL="228600" lvl="1" indent="-228600" algn="l" defTabSz="889000">
            <a:lnSpc>
              <a:spcPct val="90000"/>
            </a:lnSpc>
            <a:spcBef>
              <a:spcPct val="0"/>
            </a:spcBef>
            <a:spcAft>
              <a:spcPct val="20000"/>
            </a:spcAft>
            <a:buChar char="••"/>
          </a:pPr>
          <a:r>
            <a:rPr kumimoji="0" lang="en-MY" sz="2000" b="0" i="0" u="none" strike="noStrike" kern="1200" cap="none" spc="0" normalizeH="0" baseline="0" noProof="0" dirty="0" smtClean="0">
              <a:ln/>
              <a:effectLst/>
              <a:uLnTx/>
              <a:uFillTx/>
              <a:latin typeface="Times New Roman" pitchFamily="18" charset="0"/>
              <a:ea typeface="+mn-ea"/>
              <a:cs typeface="Times New Roman" pitchFamily="18" charset="0"/>
            </a:rPr>
            <a:t>“Islamic banking business” means banking business whose aims and operations do not involve any element which is not approved by the Religion of Islam;</a:t>
          </a:r>
          <a:endParaRPr lang="en-US" sz="2000" kern="1200" dirty="0">
            <a:latin typeface="Times New Roman" pitchFamily="18" charset="0"/>
            <a:cs typeface="Times New Roman" pitchFamily="18" charset="0"/>
          </a:endParaRPr>
        </a:p>
      </dsp:txBody>
      <dsp:txXfrm>
        <a:off x="0" y="864101"/>
        <a:ext cx="8208912" cy="1076400"/>
      </dsp:txXfrm>
    </dsp:sp>
    <dsp:sp modelId="{7ACDF566-2F7A-4563-AAF5-66085B100B6E}">
      <dsp:nvSpPr>
        <dsp:cNvPr id="0" name=""/>
        <dsp:cNvSpPr/>
      </dsp:nvSpPr>
      <dsp:spPr>
        <a:xfrm>
          <a:off x="0" y="1872204"/>
          <a:ext cx="8208912" cy="62584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en-US" sz="2000" b="0" i="0" u="none" strike="noStrike" kern="1200" cap="none" spc="0" normalizeH="0" baseline="0" noProof="0" dirty="0" smtClean="0">
              <a:ln/>
              <a:effectLst/>
              <a:uLnTx/>
              <a:uFillTx/>
              <a:latin typeface="Times New Roman" pitchFamily="18" charset="0"/>
              <a:ea typeface="+mn-ea"/>
              <a:cs typeface="Times New Roman" pitchFamily="18" charset="0"/>
            </a:rPr>
            <a:t>Islamic Financial Services Act 2013</a:t>
          </a:r>
          <a:endParaRPr lang="en-US" sz="2000" kern="1200" dirty="0">
            <a:latin typeface="Times New Roman" pitchFamily="18" charset="0"/>
            <a:cs typeface="Times New Roman" pitchFamily="18" charset="0"/>
          </a:endParaRPr>
        </a:p>
      </dsp:txBody>
      <dsp:txXfrm>
        <a:off x="0" y="1872204"/>
        <a:ext cx="8208912" cy="625848"/>
      </dsp:txXfrm>
    </dsp:sp>
    <dsp:sp modelId="{E4D8EC34-AC82-4EC4-8BFC-0D4005302246}">
      <dsp:nvSpPr>
        <dsp:cNvPr id="0" name=""/>
        <dsp:cNvSpPr/>
      </dsp:nvSpPr>
      <dsp:spPr>
        <a:xfrm>
          <a:off x="0" y="2592292"/>
          <a:ext cx="820891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5400" rIns="142240" bIns="25400" numCol="1" spcCol="1270" anchor="t" anchorCtr="0">
          <a:noAutofit/>
        </a:bodyPr>
        <a:lstStyle/>
        <a:p>
          <a:pPr marL="228600" lvl="1" indent="-228600" algn="l" defTabSz="889000">
            <a:lnSpc>
              <a:spcPct val="90000"/>
            </a:lnSpc>
            <a:spcBef>
              <a:spcPct val="0"/>
            </a:spcBef>
            <a:spcAft>
              <a:spcPct val="20000"/>
            </a:spcAft>
            <a:buChar char="••"/>
          </a:pPr>
          <a:r>
            <a:rPr kumimoji="0" lang="en-MY" sz="2000" b="0" i="0" u="none" strike="noStrike" kern="1200" cap="none" spc="0" normalizeH="0" baseline="0" noProof="0" dirty="0" smtClean="0">
              <a:ln/>
              <a:effectLst/>
              <a:uLnTx/>
              <a:uFillTx/>
              <a:latin typeface="Times New Roman" pitchFamily="18" charset="0"/>
              <a:ea typeface="+mn-ea"/>
              <a:cs typeface="Times New Roman" pitchFamily="18" charset="0"/>
            </a:rPr>
            <a:t>An institution shall at all times ensure that its aims and operations, business, affairs and activities are in compliance with </a:t>
          </a:r>
          <a:r>
            <a:rPr kumimoji="0" lang="en-MY" sz="2000" b="0" i="0" u="none" strike="noStrike" kern="1200" cap="none" spc="0" normalizeH="0" baseline="0" noProof="0" dirty="0" err="1" smtClean="0">
              <a:ln/>
              <a:effectLst/>
              <a:uLnTx/>
              <a:uFillTx/>
              <a:latin typeface="Times New Roman" pitchFamily="18" charset="0"/>
              <a:ea typeface="+mn-ea"/>
              <a:cs typeface="Times New Roman" pitchFamily="18" charset="0"/>
            </a:rPr>
            <a:t>Shariah</a:t>
          </a:r>
          <a:r>
            <a:rPr kumimoji="0" lang="en-MY" sz="2000" b="0" i="0" u="none" strike="noStrike" kern="1200" cap="none" spc="0" normalizeH="0" baseline="0" noProof="0" dirty="0" smtClean="0">
              <a:ln/>
              <a:effectLst/>
              <a:uLnTx/>
              <a:uFillTx/>
              <a:latin typeface="Times New Roman" pitchFamily="18" charset="0"/>
              <a:ea typeface="+mn-ea"/>
              <a:cs typeface="Times New Roman" pitchFamily="18" charset="0"/>
            </a:rPr>
            <a:t>.</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20000"/>
            </a:spcAft>
            <a:buChar char="••"/>
          </a:pPr>
          <a:endParaRPr lang="en-US" sz="2000" kern="1200" dirty="0">
            <a:latin typeface="Times New Roman" pitchFamily="18" charset="0"/>
            <a:cs typeface="Times New Roman" pitchFamily="18" charset="0"/>
          </a:endParaRPr>
        </a:p>
      </dsp:txBody>
      <dsp:txXfrm>
        <a:off x="0" y="2592292"/>
        <a:ext cx="8208912" cy="10764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10F1D-118B-4366-B102-A175C686F461}">
      <dsp:nvSpPr>
        <dsp:cNvPr id="0" name=""/>
        <dsp:cNvSpPr/>
      </dsp:nvSpPr>
      <dsp:spPr>
        <a:xfrm>
          <a:off x="2458460" y="1247986"/>
          <a:ext cx="532809" cy="91440"/>
        </a:xfrm>
        <a:custGeom>
          <a:avLst/>
          <a:gdLst/>
          <a:ahLst/>
          <a:cxnLst/>
          <a:rect l="0" t="0" r="0" b="0"/>
          <a:pathLst>
            <a:path>
              <a:moveTo>
                <a:pt x="0" y="45720"/>
              </a:moveTo>
              <a:lnTo>
                <a:pt x="532809" y="45720"/>
              </a:lnTo>
            </a:path>
          </a:pathLst>
        </a:custGeom>
        <a:noFill/>
        <a:ln w="38100" cap="flat" cmpd="sng" algn="ctr">
          <a:solidFill>
            <a:schemeClr val="dk1"/>
          </a:solidFill>
          <a:prstDash val="solid"/>
          <a:tailEnd type="stealth"/>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solidFill>
              <a:schemeClr val="tx1"/>
            </a:solidFill>
            <a:latin typeface="Times New Roman" pitchFamily="18" charset="0"/>
            <a:cs typeface="Times New Roman" pitchFamily="18" charset="0"/>
          </a:endParaRPr>
        </a:p>
      </dsp:txBody>
      <dsp:txXfrm>
        <a:off x="2710780" y="1290886"/>
        <a:ext cx="28170" cy="5639"/>
      </dsp:txXfrm>
    </dsp:sp>
    <dsp:sp modelId="{E7AE6788-50F3-4C74-B72B-E074BF94B4B0}">
      <dsp:nvSpPr>
        <dsp:cNvPr id="0" name=""/>
        <dsp:cNvSpPr/>
      </dsp:nvSpPr>
      <dsp:spPr>
        <a:xfrm>
          <a:off x="10656" y="313117"/>
          <a:ext cx="2449604" cy="1961177"/>
        </a:xfrm>
        <a:prstGeom prst="rect">
          <a:avLst/>
        </a:prstGeom>
        <a:solidFill>
          <a:schemeClr val="bg1"/>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latin typeface="Times New Roman" pitchFamily="18" charset="0"/>
              <a:cs typeface="Times New Roman" pitchFamily="18" charset="0"/>
            </a:rPr>
            <a:t>1969</a:t>
          </a:r>
          <a:r>
            <a:rPr lang="en-US" sz="1600" kern="1200" dirty="0" smtClean="0">
              <a:latin typeface="Times New Roman" pitchFamily="18" charset="0"/>
              <a:cs typeface="Times New Roman" pitchFamily="18" charset="0"/>
            </a:rPr>
            <a:t> - </a:t>
          </a:r>
          <a:r>
            <a:rPr lang="en-MY" sz="1600" kern="1200" dirty="0" smtClean="0">
              <a:latin typeface="Times New Roman" pitchFamily="18" charset="0"/>
              <a:cs typeface="Times New Roman" pitchFamily="18" charset="0"/>
            </a:rPr>
            <a:t>Pilgrims Management Fund and Board of Malaysia</a:t>
          </a:r>
          <a:endParaRPr lang="en-US" sz="1600" kern="1200" dirty="0">
            <a:latin typeface="Times New Roman" pitchFamily="18" charset="0"/>
            <a:cs typeface="Times New Roman" pitchFamily="18" charset="0"/>
          </a:endParaRPr>
        </a:p>
      </dsp:txBody>
      <dsp:txXfrm>
        <a:off x="10656" y="313117"/>
        <a:ext cx="2449604" cy="1961177"/>
      </dsp:txXfrm>
    </dsp:sp>
    <dsp:sp modelId="{7EC7A540-0190-4D83-89AD-EA43A638D100}">
      <dsp:nvSpPr>
        <dsp:cNvPr id="0" name=""/>
        <dsp:cNvSpPr/>
      </dsp:nvSpPr>
      <dsp:spPr>
        <a:xfrm>
          <a:off x="5471474" y="1247986"/>
          <a:ext cx="532809" cy="91440"/>
        </a:xfrm>
        <a:custGeom>
          <a:avLst/>
          <a:gdLst/>
          <a:ahLst/>
          <a:cxnLst/>
          <a:rect l="0" t="0" r="0" b="0"/>
          <a:pathLst>
            <a:path>
              <a:moveTo>
                <a:pt x="0" y="45720"/>
              </a:moveTo>
              <a:lnTo>
                <a:pt x="532809" y="45720"/>
              </a:lnTo>
            </a:path>
          </a:pathLst>
        </a:custGeom>
        <a:noFill/>
        <a:ln w="38100" cap="flat" cmpd="sng" algn="ctr">
          <a:solidFill>
            <a:schemeClr val="dk1"/>
          </a:solidFill>
          <a:prstDash val="solid"/>
          <a:tailEnd type="stealth"/>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solidFill>
              <a:schemeClr val="tx1"/>
            </a:solidFill>
            <a:latin typeface="Times New Roman" pitchFamily="18" charset="0"/>
            <a:cs typeface="Times New Roman" pitchFamily="18" charset="0"/>
          </a:endParaRPr>
        </a:p>
      </dsp:txBody>
      <dsp:txXfrm>
        <a:off x="5723793" y="1290886"/>
        <a:ext cx="28170" cy="5639"/>
      </dsp:txXfrm>
    </dsp:sp>
    <dsp:sp modelId="{CD686201-645C-47E3-8BC8-ADB02E959C5A}">
      <dsp:nvSpPr>
        <dsp:cNvPr id="0" name=""/>
        <dsp:cNvSpPr/>
      </dsp:nvSpPr>
      <dsp:spPr>
        <a:xfrm>
          <a:off x="3023669" y="313117"/>
          <a:ext cx="2449604" cy="1961177"/>
        </a:xfrm>
        <a:prstGeom prst="rect">
          <a:avLst/>
        </a:prstGeom>
        <a:solidFill>
          <a:schemeClr val="bg1"/>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MY" sz="1400" b="1" kern="1200" dirty="0" smtClean="0">
              <a:latin typeface="Times New Roman" pitchFamily="18" charset="0"/>
              <a:cs typeface="Times New Roman" pitchFamily="18" charset="0"/>
            </a:rPr>
            <a:t>1983</a:t>
          </a:r>
          <a:r>
            <a:rPr lang="en-MY" sz="1400" kern="1200" dirty="0" smtClean="0">
              <a:latin typeface="Times New Roman" pitchFamily="18" charset="0"/>
              <a:cs typeface="Times New Roman" pitchFamily="18" charset="0"/>
            </a:rPr>
            <a:t> - First Islamic bank established (Bank Islam Malaysia </a:t>
          </a:r>
          <a:r>
            <a:rPr lang="en-MY" sz="1400" kern="1200" dirty="0" err="1" smtClean="0">
              <a:latin typeface="Times New Roman" pitchFamily="18" charset="0"/>
              <a:cs typeface="Times New Roman" pitchFamily="18" charset="0"/>
            </a:rPr>
            <a:t>Berhad</a:t>
          </a:r>
          <a:r>
            <a:rPr lang="en-MY" sz="1400" kern="1200" dirty="0" smtClean="0">
              <a:latin typeface="Times New Roman" pitchFamily="18" charset="0"/>
              <a:cs typeface="Times New Roman" pitchFamily="18" charset="0"/>
            </a:rPr>
            <a:t>)</a:t>
          </a:r>
        </a:p>
        <a:p>
          <a:pPr lvl="0" algn="l" defTabSz="622300">
            <a:lnSpc>
              <a:spcPct val="90000"/>
            </a:lnSpc>
            <a:spcBef>
              <a:spcPct val="0"/>
            </a:spcBef>
            <a:spcAft>
              <a:spcPct val="35000"/>
            </a:spcAft>
          </a:pPr>
          <a:r>
            <a:rPr lang="en-US" sz="1400" kern="1200" dirty="0" smtClean="0">
              <a:latin typeface="Times New Roman" pitchFamily="18" charset="0"/>
              <a:cs typeface="Times New Roman" pitchFamily="18" charset="0"/>
            </a:rPr>
            <a:t>1984 – First full-fledge </a:t>
          </a:r>
          <a:r>
            <a:rPr lang="en-US" sz="1400" kern="1200" dirty="0" err="1" smtClean="0">
              <a:latin typeface="Times New Roman" pitchFamily="18" charset="0"/>
              <a:cs typeface="Times New Roman" pitchFamily="18" charset="0"/>
            </a:rPr>
            <a:t>takaful</a:t>
          </a:r>
          <a:r>
            <a:rPr lang="en-US" sz="1400" kern="1200" dirty="0" smtClean="0">
              <a:latin typeface="Times New Roman" pitchFamily="18" charset="0"/>
              <a:cs typeface="Times New Roman" pitchFamily="18" charset="0"/>
            </a:rPr>
            <a:t> company established (Syarikat Takaful Malaysia </a:t>
          </a:r>
          <a:r>
            <a:rPr lang="en-US" sz="1400" kern="1200" dirty="0" err="1" smtClean="0">
              <a:latin typeface="Times New Roman" pitchFamily="18" charset="0"/>
              <a:cs typeface="Times New Roman" pitchFamily="18" charset="0"/>
            </a:rPr>
            <a:t>Bhd</a:t>
          </a:r>
          <a:r>
            <a:rPr lang="en-US" sz="1400" kern="1200" dirty="0" smtClean="0">
              <a:latin typeface="Times New Roman" pitchFamily="18" charset="0"/>
              <a:cs typeface="Times New Roman" pitchFamily="18" charset="0"/>
            </a:rPr>
            <a:t> )</a:t>
          </a:r>
          <a:endParaRPr lang="en-MY" sz="1400" kern="1200" dirty="0" smtClean="0">
            <a:latin typeface="Times New Roman" pitchFamily="18" charset="0"/>
            <a:cs typeface="Times New Roman" pitchFamily="18" charset="0"/>
          </a:endParaRPr>
        </a:p>
        <a:p>
          <a:pPr lvl="0" algn="l" defTabSz="622300">
            <a:lnSpc>
              <a:spcPct val="90000"/>
            </a:lnSpc>
            <a:spcBef>
              <a:spcPct val="0"/>
            </a:spcBef>
            <a:spcAft>
              <a:spcPct val="35000"/>
            </a:spcAft>
          </a:pPr>
          <a:r>
            <a:rPr lang="en-MY" sz="1400" kern="1200" dirty="0" smtClean="0">
              <a:latin typeface="Times New Roman" pitchFamily="18" charset="0"/>
              <a:cs typeface="Times New Roman" pitchFamily="18" charset="0"/>
            </a:rPr>
            <a:t>1. Islamic Banking Act 1983 </a:t>
          </a:r>
        </a:p>
        <a:p>
          <a:pPr lvl="0" algn="l" defTabSz="622300">
            <a:lnSpc>
              <a:spcPct val="90000"/>
            </a:lnSpc>
            <a:spcBef>
              <a:spcPct val="0"/>
            </a:spcBef>
            <a:spcAft>
              <a:spcPct val="35000"/>
            </a:spcAft>
          </a:pPr>
          <a:r>
            <a:rPr lang="en-MY" sz="1400" kern="1200" dirty="0" smtClean="0">
              <a:latin typeface="Times New Roman" pitchFamily="18" charset="0"/>
              <a:cs typeface="Times New Roman" pitchFamily="18" charset="0"/>
            </a:rPr>
            <a:t>2. Government Investment Act 1983</a:t>
          </a:r>
          <a:endParaRPr lang="en-US" sz="1400" kern="1200" dirty="0">
            <a:latin typeface="Times New Roman" pitchFamily="18" charset="0"/>
            <a:cs typeface="Times New Roman" pitchFamily="18" charset="0"/>
          </a:endParaRPr>
        </a:p>
      </dsp:txBody>
      <dsp:txXfrm>
        <a:off x="3023669" y="313117"/>
        <a:ext cx="2449604" cy="1961177"/>
      </dsp:txXfrm>
    </dsp:sp>
    <dsp:sp modelId="{30D57BB4-AF71-4B1A-86B2-858D574C1C68}">
      <dsp:nvSpPr>
        <dsp:cNvPr id="0" name=""/>
        <dsp:cNvSpPr/>
      </dsp:nvSpPr>
      <dsp:spPr>
        <a:xfrm>
          <a:off x="1235458" y="2272495"/>
          <a:ext cx="6026026" cy="532809"/>
        </a:xfrm>
        <a:custGeom>
          <a:avLst/>
          <a:gdLst/>
          <a:ahLst/>
          <a:cxnLst/>
          <a:rect l="0" t="0" r="0" b="0"/>
          <a:pathLst>
            <a:path>
              <a:moveTo>
                <a:pt x="6026026" y="0"/>
              </a:moveTo>
              <a:lnTo>
                <a:pt x="6026026" y="283504"/>
              </a:lnTo>
              <a:lnTo>
                <a:pt x="0" y="283504"/>
              </a:lnTo>
              <a:lnTo>
                <a:pt x="0" y="532809"/>
              </a:lnTo>
            </a:path>
          </a:pathLst>
        </a:custGeom>
        <a:noFill/>
        <a:ln w="38100" cap="flat" cmpd="sng" algn="ctr">
          <a:solidFill>
            <a:schemeClr val="dk1"/>
          </a:solidFill>
          <a:prstDash val="solid"/>
          <a:tailEnd type="stealth"/>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solidFill>
              <a:schemeClr val="tx1"/>
            </a:solidFill>
            <a:latin typeface="Times New Roman" pitchFamily="18" charset="0"/>
            <a:cs typeface="Times New Roman" pitchFamily="18" charset="0"/>
          </a:endParaRPr>
        </a:p>
      </dsp:txBody>
      <dsp:txXfrm>
        <a:off x="4097164" y="2536080"/>
        <a:ext cx="302615" cy="5639"/>
      </dsp:txXfrm>
    </dsp:sp>
    <dsp:sp modelId="{1F98C9B6-EF4B-4D9B-BEF5-D4A0B35976A1}">
      <dsp:nvSpPr>
        <dsp:cNvPr id="0" name=""/>
        <dsp:cNvSpPr/>
      </dsp:nvSpPr>
      <dsp:spPr>
        <a:xfrm>
          <a:off x="6036683" y="313117"/>
          <a:ext cx="2449604" cy="1961177"/>
        </a:xfrm>
        <a:prstGeom prst="rect">
          <a:avLst/>
        </a:prstGeom>
        <a:solidFill>
          <a:schemeClr val="bg1"/>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MY" sz="1600" b="1" kern="1200" dirty="0" smtClean="0">
              <a:latin typeface="Times New Roman" pitchFamily="18" charset="0"/>
              <a:cs typeface="Times New Roman" pitchFamily="18" charset="0"/>
            </a:rPr>
            <a:t>1993</a:t>
          </a:r>
          <a:r>
            <a:rPr lang="en-MY" sz="1600" kern="1200" dirty="0" smtClean="0">
              <a:latin typeface="Times New Roman" pitchFamily="18" charset="0"/>
              <a:cs typeface="Times New Roman" pitchFamily="18" charset="0"/>
            </a:rPr>
            <a:t> - Introduction of Interest-free banking Scheme or </a:t>
          </a:r>
          <a:r>
            <a:rPr lang="en-MY" sz="1600" i="1" kern="1200" dirty="0" smtClean="0">
              <a:latin typeface="Times New Roman" pitchFamily="18" charset="0"/>
              <a:cs typeface="Times New Roman" pitchFamily="18" charset="0"/>
            </a:rPr>
            <a:t>Skim </a:t>
          </a:r>
          <a:r>
            <a:rPr lang="en-MY" sz="1600" i="1" kern="1200" dirty="0" err="1" smtClean="0">
              <a:latin typeface="Times New Roman" pitchFamily="18" charset="0"/>
              <a:cs typeface="Times New Roman" pitchFamily="18" charset="0"/>
            </a:rPr>
            <a:t>Perbankan</a:t>
          </a:r>
          <a:r>
            <a:rPr lang="en-MY" sz="1600" i="1" kern="1200" dirty="0" smtClean="0">
              <a:latin typeface="Times New Roman" pitchFamily="18" charset="0"/>
              <a:cs typeface="Times New Roman" pitchFamily="18" charset="0"/>
            </a:rPr>
            <a:t> </a:t>
          </a:r>
          <a:r>
            <a:rPr lang="en-MY" sz="1600" i="1" kern="1200" dirty="0" err="1" smtClean="0">
              <a:latin typeface="Times New Roman" pitchFamily="18" charset="0"/>
              <a:cs typeface="Times New Roman" pitchFamily="18" charset="0"/>
            </a:rPr>
            <a:t>Tanpa</a:t>
          </a:r>
          <a:r>
            <a:rPr lang="en-MY" sz="1600" i="1" kern="1200" dirty="0" smtClean="0">
              <a:latin typeface="Times New Roman" pitchFamily="18" charset="0"/>
              <a:cs typeface="Times New Roman" pitchFamily="18" charset="0"/>
            </a:rPr>
            <a:t> </a:t>
          </a:r>
          <a:r>
            <a:rPr lang="en-MY" sz="1600" i="1" kern="1200" dirty="0" err="1" smtClean="0">
              <a:latin typeface="Times New Roman" pitchFamily="18" charset="0"/>
              <a:cs typeface="Times New Roman" pitchFamily="18" charset="0"/>
            </a:rPr>
            <a:t>Faedah</a:t>
          </a:r>
          <a:r>
            <a:rPr lang="en-MY" sz="1600" kern="1200" dirty="0" smtClean="0">
              <a:latin typeface="Times New Roman" pitchFamily="18" charset="0"/>
              <a:cs typeface="Times New Roman" pitchFamily="18" charset="0"/>
            </a:rPr>
            <a:t> (SPTF) - ‘Islamic window ’</a:t>
          </a:r>
          <a:endParaRPr lang="en-US" sz="1600" kern="1200" dirty="0">
            <a:latin typeface="Times New Roman" pitchFamily="18" charset="0"/>
            <a:cs typeface="Times New Roman" pitchFamily="18" charset="0"/>
          </a:endParaRPr>
        </a:p>
      </dsp:txBody>
      <dsp:txXfrm>
        <a:off x="6036683" y="313117"/>
        <a:ext cx="2449604" cy="1961177"/>
      </dsp:txXfrm>
    </dsp:sp>
    <dsp:sp modelId="{5B514C12-8C5B-4DE5-83B3-47D07DC92084}">
      <dsp:nvSpPr>
        <dsp:cNvPr id="0" name=""/>
        <dsp:cNvSpPr/>
      </dsp:nvSpPr>
      <dsp:spPr>
        <a:xfrm>
          <a:off x="2458460" y="3772573"/>
          <a:ext cx="532809" cy="91440"/>
        </a:xfrm>
        <a:custGeom>
          <a:avLst/>
          <a:gdLst/>
          <a:ahLst/>
          <a:cxnLst/>
          <a:rect l="0" t="0" r="0" b="0"/>
          <a:pathLst>
            <a:path>
              <a:moveTo>
                <a:pt x="0" y="45720"/>
              </a:moveTo>
              <a:lnTo>
                <a:pt x="532809" y="45720"/>
              </a:lnTo>
            </a:path>
          </a:pathLst>
        </a:custGeom>
        <a:noFill/>
        <a:ln w="38100" cap="flat" cmpd="sng" algn="ctr">
          <a:solidFill>
            <a:schemeClr val="dk1"/>
          </a:solidFill>
          <a:prstDash val="solid"/>
          <a:tailEnd type="stealth"/>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solidFill>
              <a:schemeClr val="tx1"/>
            </a:solidFill>
            <a:latin typeface="Times New Roman" pitchFamily="18" charset="0"/>
            <a:cs typeface="Times New Roman" pitchFamily="18" charset="0"/>
          </a:endParaRPr>
        </a:p>
      </dsp:txBody>
      <dsp:txXfrm>
        <a:off x="2710780" y="3815473"/>
        <a:ext cx="28170" cy="5639"/>
      </dsp:txXfrm>
    </dsp:sp>
    <dsp:sp modelId="{E35166EF-99A0-417C-A3C4-0568E157B7F3}">
      <dsp:nvSpPr>
        <dsp:cNvPr id="0" name=""/>
        <dsp:cNvSpPr/>
      </dsp:nvSpPr>
      <dsp:spPr>
        <a:xfrm>
          <a:off x="10656" y="2837704"/>
          <a:ext cx="2449604" cy="1961177"/>
        </a:xfrm>
        <a:prstGeom prst="rect">
          <a:avLst/>
        </a:prstGeom>
        <a:solidFill>
          <a:schemeClr val="bg1"/>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smtClean="0">
              <a:latin typeface="Times New Roman" pitchFamily="18" charset="0"/>
              <a:cs typeface="Times New Roman" pitchFamily="18" charset="0"/>
            </a:rPr>
            <a:t>1994</a:t>
          </a:r>
          <a:r>
            <a:rPr lang="en-US" sz="1600" kern="1200" smtClean="0">
              <a:latin typeface="Times New Roman" pitchFamily="18" charset="0"/>
              <a:cs typeface="Times New Roman" pitchFamily="18" charset="0"/>
            </a:rPr>
            <a:t> - Islamic Interbank Money Market</a:t>
          </a:r>
          <a:endParaRPr lang="en-US" sz="1600" kern="1200" dirty="0">
            <a:latin typeface="Times New Roman" pitchFamily="18" charset="0"/>
            <a:cs typeface="Times New Roman" pitchFamily="18" charset="0"/>
          </a:endParaRPr>
        </a:p>
      </dsp:txBody>
      <dsp:txXfrm>
        <a:off x="10656" y="2837704"/>
        <a:ext cx="2449604" cy="1961177"/>
      </dsp:txXfrm>
    </dsp:sp>
    <dsp:sp modelId="{DCF3F267-6E7A-4919-BBC2-4B17B6C1A11C}">
      <dsp:nvSpPr>
        <dsp:cNvPr id="0" name=""/>
        <dsp:cNvSpPr/>
      </dsp:nvSpPr>
      <dsp:spPr>
        <a:xfrm>
          <a:off x="3023669" y="2837704"/>
          <a:ext cx="4903079" cy="1961177"/>
        </a:xfrm>
        <a:prstGeom prst="rect">
          <a:avLst/>
        </a:prstGeom>
        <a:solidFill>
          <a:schemeClr val="bg1"/>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latin typeface="Times New Roman" pitchFamily="18" charset="0"/>
              <a:cs typeface="Times New Roman" pitchFamily="18" charset="0"/>
            </a:rPr>
            <a:t>1996</a:t>
          </a:r>
          <a:r>
            <a:rPr lang="en-US" sz="1600" kern="1200" dirty="0" smtClean="0">
              <a:latin typeface="Times New Roman" pitchFamily="18" charset="0"/>
              <a:cs typeface="Times New Roman" pitchFamily="18" charset="0"/>
            </a:rPr>
            <a:t> - New Financial Disclosure (GP8)</a:t>
          </a:r>
        </a:p>
        <a:p>
          <a:pPr lvl="0" algn="l" defTabSz="711200">
            <a:lnSpc>
              <a:spcPct val="90000"/>
            </a:lnSpc>
            <a:spcBef>
              <a:spcPct val="0"/>
            </a:spcBef>
            <a:spcAft>
              <a:spcPct val="35000"/>
            </a:spcAft>
          </a:pPr>
          <a:r>
            <a:rPr lang="en-US" sz="1600" kern="1200" dirty="0" smtClean="0">
              <a:latin typeface="Times New Roman" pitchFamily="18" charset="0"/>
              <a:cs typeface="Times New Roman" pitchFamily="18" charset="0"/>
            </a:rPr>
            <a:t>1. Income recognition for SPTF from cash basis to accrual basis</a:t>
          </a:r>
        </a:p>
        <a:p>
          <a:pPr lvl="0" algn="l" defTabSz="711200">
            <a:lnSpc>
              <a:spcPct val="90000"/>
            </a:lnSpc>
            <a:spcBef>
              <a:spcPct val="0"/>
            </a:spcBef>
            <a:spcAft>
              <a:spcPct val="35000"/>
            </a:spcAft>
          </a:pPr>
          <a:r>
            <a:rPr lang="en-US" sz="1600" kern="1200" dirty="0" smtClean="0">
              <a:latin typeface="Times New Roman" pitchFamily="18" charset="0"/>
              <a:cs typeface="Times New Roman" pitchFamily="18" charset="0"/>
            </a:rPr>
            <a:t>2. SPTF allowed to set up full-fledged Islamic Banking branch</a:t>
          </a:r>
        </a:p>
        <a:p>
          <a:pPr lvl="0" algn="l" defTabSz="711200">
            <a:lnSpc>
              <a:spcPct val="90000"/>
            </a:lnSpc>
            <a:spcBef>
              <a:spcPct val="0"/>
            </a:spcBef>
            <a:spcAft>
              <a:spcPct val="35000"/>
            </a:spcAft>
          </a:pPr>
          <a:r>
            <a:rPr lang="en-US" sz="1600" kern="1200" dirty="0" smtClean="0">
              <a:latin typeface="Times New Roman" pitchFamily="18" charset="0"/>
              <a:cs typeface="Times New Roman" pitchFamily="18" charset="0"/>
            </a:rPr>
            <a:t>3. Establishment of </a:t>
          </a:r>
          <a:r>
            <a:rPr lang="en-US" sz="1600" kern="1200" dirty="0" err="1" smtClean="0">
              <a:latin typeface="Times New Roman" pitchFamily="18" charset="0"/>
              <a:cs typeface="Times New Roman" pitchFamily="18" charset="0"/>
            </a:rPr>
            <a:t>Syariah</a:t>
          </a:r>
          <a:r>
            <a:rPr lang="en-US" sz="1600" kern="1200" dirty="0" smtClean="0">
              <a:latin typeface="Times New Roman" pitchFamily="18" charset="0"/>
              <a:cs typeface="Times New Roman" pitchFamily="18" charset="0"/>
            </a:rPr>
            <a:t> Advisory Council (SAC)</a:t>
          </a:r>
          <a:endParaRPr lang="en-US" sz="1600" kern="1200" dirty="0">
            <a:latin typeface="Times New Roman" pitchFamily="18" charset="0"/>
            <a:cs typeface="Times New Roman" pitchFamily="18" charset="0"/>
          </a:endParaRPr>
        </a:p>
      </dsp:txBody>
      <dsp:txXfrm>
        <a:off x="3023669" y="2837704"/>
        <a:ext cx="4903079" cy="196117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10C01A-8516-490D-AB20-C9377806B849}">
      <dsp:nvSpPr>
        <dsp:cNvPr id="0" name=""/>
        <dsp:cNvSpPr/>
      </dsp:nvSpPr>
      <dsp:spPr>
        <a:xfrm>
          <a:off x="1934456" y="1298951"/>
          <a:ext cx="477936" cy="91440"/>
        </a:xfrm>
        <a:custGeom>
          <a:avLst/>
          <a:gdLst/>
          <a:ahLst/>
          <a:cxnLst/>
          <a:rect l="0" t="0" r="0" b="0"/>
          <a:pathLst>
            <a:path>
              <a:moveTo>
                <a:pt x="0" y="45720"/>
              </a:moveTo>
              <a:lnTo>
                <a:pt x="477936" y="45720"/>
              </a:lnTo>
            </a:path>
          </a:pathLst>
        </a:custGeom>
        <a:noFill/>
        <a:ln w="38100" cap="flat" cmpd="sng" algn="ctr">
          <a:solidFill>
            <a:schemeClr val="dk1"/>
          </a:solidFill>
          <a:prstDash val="solid"/>
          <a:tailEnd type="stealth"/>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latin typeface="Times New Roman" pitchFamily="18" charset="0"/>
            <a:cs typeface="Times New Roman" pitchFamily="18" charset="0"/>
          </a:endParaRPr>
        </a:p>
      </dsp:txBody>
      <dsp:txXfrm>
        <a:off x="2160711" y="1342126"/>
        <a:ext cx="25426" cy="5090"/>
      </dsp:txXfrm>
    </dsp:sp>
    <dsp:sp modelId="{5A1A40D8-E0FA-4C80-A226-35ADA13428AF}">
      <dsp:nvSpPr>
        <dsp:cNvPr id="0" name=""/>
        <dsp:cNvSpPr/>
      </dsp:nvSpPr>
      <dsp:spPr>
        <a:xfrm>
          <a:off x="10405" y="365992"/>
          <a:ext cx="1925851" cy="1957358"/>
        </a:xfrm>
        <a:prstGeom prst="rect">
          <a:avLst/>
        </a:prstGeom>
        <a:solidFill>
          <a:schemeClr val="lt1">
            <a:hueOff val="0"/>
            <a:satOff val="0"/>
            <a:lumOff val="0"/>
            <a:alphaOff val="0"/>
          </a:schemeClr>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latin typeface="Times New Roman" pitchFamily="18" charset="0"/>
              <a:cs typeface="Times New Roman" pitchFamily="18" charset="0"/>
            </a:rPr>
            <a:t>1999</a:t>
          </a:r>
          <a:r>
            <a:rPr lang="en-US" sz="1600" kern="1200" dirty="0" smtClean="0">
              <a:latin typeface="Times New Roman" pitchFamily="18" charset="0"/>
              <a:cs typeface="Times New Roman" pitchFamily="18" charset="0"/>
            </a:rPr>
            <a:t> - Bank </a:t>
          </a:r>
          <a:r>
            <a:rPr lang="en-US" sz="1600" kern="1200" dirty="0" err="1" smtClean="0">
              <a:latin typeface="Times New Roman" pitchFamily="18" charset="0"/>
              <a:cs typeface="Times New Roman" pitchFamily="18" charset="0"/>
            </a:rPr>
            <a:t>Muamalat</a:t>
          </a:r>
          <a:r>
            <a:rPr lang="en-US" sz="1600" kern="1200" dirty="0" smtClean="0">
              <a:latin typeface="Times New Roman" pitchFamily="18" charset="0"/>
              <a:cs typeface="Times New Roman" pitchFamily="18" charset="0"/>
            </a:rPr>
            <a:t> Malaysia </a:t>
          </a:r>
          <a:r>
            <a:rPr lang="en-US" sz="1600" kern="1200" dirty="0" err="1" smtClean="0">
              <a:latin typeface="Times New Roman" pitchFamily="18" charset="0"/>
              <a:cs typeface="Times New Roman" pitchFamily="18" charset="0"/>
            </a:rPr>
            <a:t>Berhad</a:t>
          </a:r>
          <a:r>
            <a:rPr lang="en-US" sz="1600" kern="1200" dirty="0" smtClean="0">
              <a:latin typeface="Times New Roman" pitchFamily="18" charset="0"/>
              <a:cs typeface="Times New Roman" pitchFamily="18" charset="0"/>
            </a:rPr>
            <a:t> started operation as second Islamic bank</a:t>
          </a:r>
          <a:endParaRPr lang="en-US" sz="1600" kern="1200" dirty="0">
            <a:latin typeface="Times New Roman" pitchFamily="18" charset="0"/>
            <a:cs typeface="Times New Roman" pitchFamily="18" charset="0"/>
          </a:endParaRPr>
        </a:p>
      </dsp:txBody>
      <dsp:txXfrm>
        <a:off x="10405" y="365992"/>
        <a:ext cx="1925851" cy="1957358"/>
      </dsp:txXfrm>
    </dsp:sp>
    <dsp:sp modelId="{117250ED-3357-4425-9820-45D4797264A8}">
      <dsp:nvSpPr>
        <dsp:cNvPr id="0" name=""/>
        <dsp:cNvSpPr/>
      </dsp:nvSpPr>
      <dsp:spPr>
        <a:xfrm>
          <a:off x="5173593" y="1298129"/>
          <a:ext cx="477936" cy="91440"/>
        </a:xfrm>
        <a:custGeom>
          <a:avLst/>
          <a:gdLst/>
          <a:ahLst/>
          <a:cxnLst/>
          <a:rect l="0" t="0" r="0" b="0"/>
          <a:pathLst>
            <a:path>
              <a:moveTo>
                <a:pt x="0" y="46542"/>
              </a:moveTo>
              <a:lnTo>
                <a:pt x="256068" y="46542"/>
              </a:lnTo>
              <a:lnTo>
                <a:pt x="256068" y="45720"/>
              </a:lnTo>
              <a:lnTo>
                <a:pt x="477936" y="45720"/>
              </a:lnTo>
            </a:path>
          </a:pathLst>
        </a:custGeom>
        <a:noFill/>
        <a:ln w="38100" cap="flat" cmpd="sng" algn="ctr">
          <a:solidFill>
            <a:schemeClr val="dk1"/>
          </a:solidFill>
          <a:prstDash val="solid"/>
          <a:tailEnd type="stealth"/>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latin typeface="Times New Roman" pitchFamily="18" charset="0"/>
            <a:cs typeface="Times New Roman" pitchFamily="18" charset="0"/>
          </a:endParaRPr>
        </a:p>
      </dsp:txBody>
      <dsp:txXfrm>
        <a:off x="5399848" y="1341304"/>
        <a:ext cx="25426" cy="5090"/>
      </dsp:txXfrm>
    </dsp:sp>
    <dsp:sp modelId="{1652B8AD-88CE-4E98-8F4C-DBD7ED2842DE}">
      <dsp:nvSpPr>
        <dsp:cNvPr id="0" name=""/>
        <dsp:cNvSpPr/>
      </dsp:nvSpPr>
      <dsp:spPr>
        <a:xfrm>
          <a:off x="2444793" y="365992"/>
          <a:ext cx="2730599" cy="1957358"/>
        </a:xfrm>
        <a:prstGeom prst="rect">
          <a:avLst/>
        </a:prstGeom>
        <a:solidFill>
          <a:schemeClr val="lt1">
            <a:hueOff val="0"/>
            <a:satOff val="0"/>
            <a:lumOff val="0"/>
            <a:alphaOff val="0"/>
          </a:schemeClr>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b="1" kern="1200" dirty="0" smtClean="0">
              <a:latin typeface="Times New Roman" pitchFamily="18" charset="0"/>
              <a:cs typeface="Times New Roman" pitchFamily="18" charset="0"/>
            </a:rPr>
            <a:t>2004</a:t>
          </a:r>
          <a:r>
            <a:rPr lang="en-US" sz="1400" kern="1200" dirty="0" smtClean="0">
              <a:latin typeface="Times New Roman" pitchFamily="18" charset="0"/>
              <a:cs typeface="Times New Roman" pitchFamily="18" charset="0"/>
            </a:rPr>
            <a:t> – Three licenses issued to foreign Islamic bank:</a:t>
          </a:r>
          <a:br>
            <a:rPr lang="en-US" sz="1400" kern="1200" dirty="0" smtClean="0">
              <a:latin typeface="Times New Roman" pitchFamily="18" charset="0"/>
              <a:cs typeface="Times New Roman" pitchFamily="18" charset="0"/>
            </a:rPr>
          </a:br>
          <a:r>
            <a:rPr lang="en-US" sz="1400" kern="1200" dirty="0" smtClean="0">
              <a:latin typeface="Times New Roman" pitchFamily="18" charset="0"/>
              <a:cs typeface="Times New Roman" pitchFamily="18" charset="0"/>
            </a:rPr>
            <a:t>1. Kuwait Finance House</a:t>
          </a:r>
          <a:br>
            <a:rPr lang="en-US" sz="1400" kern="1200" dirty="0" smtClean="0">
              <a:latin typeface="Times New Roman" pitchFamily="18" charset="0"/>
              <a:cs typeface="Times New Roman" pitchFamily="18" charset="0"/>
            </a:rPr>
          </a:br>
          <a:r>
            <a:rPr lang="en-US" sz="1400" kern="1200" dirty="0" smtClean="0">
              <a:latin typeface="Times New Roman" pitchFamily="18" charset="0"/>
              <a:cs typeface="Times New Roman" pitchFamily="18" charset="0"/>
            </a:rPr>
            <a:t>2. Al-</a:t>
          </a:r>
          <a:r>
            <a:rPr lang="en-US" sz="1400" kern="1200" dirty="0" err="1" smtClean="0">
              <a:latin typeface="Times New Roman" pitchFamily="18" charset="0"/>
              <a:cs typeface="Times New Roman" pitchFamily="18" charset="0"/>
            </a:rPr>
            <a:t>Rajhi</a:t>
          </a:r>
          <a:r>
            <a:rPr lang="en-US" sz="1400" kern="1200" dirty="0" smtClean="0">
              <a:latin typeface="Times New Roman" pitchFamily="18" charset="0"/>
              <a:cs typeface="Times New Roman" pitchFamily="18" charset="0"/>
            </a:rPr>
            <a:t> Banking &amp; Investment Corporation</a:t>
          </a:r>
          <a:br>
            <a:rPr lang="en-US" sz="1400" kern="1200" dirty="0" smtClean="0">
              <a:latin typeface="Times New Roman" pitchFamily="18" charset="0"/>
              <a:cs typeface="Times New Roman" pitchFamily="18" charset="0"/>
            </a:rPr>
          </a:br>
          <a:r>
            <a:rPr lang="en-US" sz="1400" kern="1200" dirty="0" smtClean="0">
              <a:latin typeface="Times New Roman" pitchFamily="18" charset="0"/>
              <a:cs typeface="Times New Roman" pitchFamily="18" charset="0"/>
            </a:rPr>
            <a:t>3. A consortium of Islamic financial institutions (Qatar Islamic Bank, RUSD Investment Bank Inc. and Global Investment House)</a:t>
          </a:r>
          <a:endParaRPr lang="en-US" sz="1400" kern="1200" dirty="0">
            <a:latin typeface="Times New Roman" pitchFamily="18" charset="0"/>
            <a:cs typeface="Times New Roman" pitchFamily="18" charset="0"/>
          </a:endParaRPr>
        </a:p>
      </dsp:txBody>
      <dsp:txXfrm>
        <a:off x="2444793" y="365992"/>
        <a:ext cx="2730599" cy="1957358"/>
      </dsp:txXfrm>
    </dsp:sp>
    <dsp:sp modelId="{4AF3383C-8DC3-4A78-A73A-C72E152041B5}">
      <dsp:nvSpPr>
        <dsp:cNvPr id="0" name=""/>
        <dsp:cNvSpPr/>
      </dsp:nvSpPr>
      <dsp:spPr>
        <a:xfrm>
          <a:off x="973331" y="2320728"/>
          <a:ext cx="5804439" cy="385139"/>
        </a:xfrm>
        <a:custGeom>
          <a:avLst/>
          <a:gdLst/>
          <a:ahLst/>
          <a:cxnLst/>
          <a:rect l="0" t="0" r="0" b="0"/>
          <a:pathLst>
            <a:path>
              <a:moveTo>
                <a:pt x="5804439" y="0"/>
              </a:moveTo>
              <a:lnTo>
                <a:pt x="5804439" y="209669"/>
              </a:lnTo>
              <a:lnTo>
                <a:pt x="0" y="209669"/>
              </a:lnTo>
              <a:lnTo>
                <a:pt x="0" y="385139"/>
              </a:lnTo>
            </a:path>
          </a:pathLst>
        </a:custGeom>
        <a:noFill/>
        <a:ln w="38100" cap="flat" cmpd="sng" algn="ctr">
          <a:solidFill>
            <a:schemeClr val="dk1"/>
          </a:solidFill>
          <a:prstDash val="solid"/>
          <a:tailEnd type="stealth"/>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latin typeface="Times New Roman" pitchFamily="18" charset="0"/>
            <a:cs typeface="Times New Roman" pitchFamily="18" charset="0"/>
          </a:endParaRPr>
        </a:p>
      </dsp:txBody>
      <dsp:txXfrm>
        <a:off x="3730068" y="2510753"/>
        <a:ext cx="290965" cy="5090"/>
      </dsp:txXfrm>
    </dsp:sp>
    <dsp:sp modelId="{B7501061-7582-401C-B776-5D2C4DACD500}">
      <dsp:nvSpPr>
        <dsp:cNvPr id="0" name=""/>
        <dsp:cNvSpPr/>
      </dsp:nvSpPr>
      <dsp:spPr>
        <a:xfrm>
          <a:off x="5683930" y="365170"/>
          <a:ext cx="2187681" cy="1957358"/>
        </a:xfrm>
        <a:prstGeom prst="rect">
          <a:avLst/>
        </a:prstGeom>
        <a:solidFill>
          <a:schemeClr val="lt1">
            <a:hueOff val="0"/>
            <a:satOff val="0"/>
            <a:lumOff val="0"/>
            <a:alphaOff val="0"/>
          </a:schemeClr>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b="1" kern="1200" dirty="0" smtClean="0">
              <a:latin typeface="Times New Roman" pitchFamily="18" charset="0"/>
              <a:cs typeface="Times New Roman" pitchFamily="18" charset="0"/>
            </a:rPr>
            <a:t>2006</a:t>
          </a:r>
          <a:endParaRPr lang="en-US" sz="1400" b="1"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MY" sz="1400" kern="1200" dirty="0" smtClean="0">
              <a:latin typeface="Times New Roman" pitchFamily="18" charset="0"/>
              <a:cs typeface="Times New Roman" pitchFamily="18" charset="0"/>
            </a:rPr>
            <a:t>International Centre for Education in Islamic Finance (INCEIF) </a:t>
          </a:r>
          <a:endParaRPr lang="en-U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MY" sz="1400" kern="1200" dirty="0" smtClean="0">
              <a:latin typeface="Times New Roman" pitchFamily="18" charset="0"/>
              <a:cs typeface="Times New Roman" pitchFamily="18" charset="0"/>
            </a:rPr>
            <a:t>Malaysia International Islamic Financial Centre (MIFC) </a:t>
          </a:r>
          <a:endParaRPr lang="en-US" sz="1400" kern="1200" dirty="0">
            <a:latin typeface="Times New Roman" pitchFamily="18" charset="0"/>
            <a:cs typeface="Times New Roman" pitchFamily="18" charset="0"/>
          </a:endParaRPr>
        </a:p>
      </dsp:txBody>
      <dsp:txXfrm>
        <a:off x="5683930" y="365170"/>
        <a:ext cx="2187681" cy="1957358"/>
      </dsp:txXfrm>
    </dsp:sp>
    <dsp:sp modelId="{548F1204-D8D1-4C0D-A585-863BF30C8328}">
      <dsp:nvSpPr>
        <dsp:cNvPr id="0" name=""/>
        <dsp:cNvSpPr/>
      </dsp:nvSpPr>
      <dsp:spPr>
        <a:xfrm>
          <a:off x="1934456" y="3671227"/>
          <a:ext cx="477936" cy="91440"/>
        </a:xfrm>
        <a:custGeom>
          <a:avLst/>
          <a:gdLst/>
          <a:ahLst/>
          <a:cxnLst/>
          <a:rect l="0" t="0" r="0" b="0"/>
          <a:pathLst>
            <a:path>
              <a:moveTo>
                <a:pt x="0" y="45720"/>
              </a:moveTo>
              <a:lnTo>
                <a:pt x="477936" y="45720"/>
              </a:lnTo>
            </a:path>
          </a:pathLst>
        </a:custGeom>
        <a:noFill/>
        <a:ln w="38100" cap="flat" cmpd="sng" algn="ctr">
          <a:solidFill>
            <a:schemeClr val="dk1"/>
          </a:solidFill>
          <a:prstDash val="solid"/>
          <a:tailEnd type="stealth"/>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latin typeface="Times New Roman" pitchFamily="18" charset="0"/>
            <a:cs typeface="Times New Roman" pitchFamily="18" charset="0"/>
          </a:endParaRPr>
        </a:p>
      </dsp:txBody>
      <dsp:txXfrm>
        <a:off x="2160711" y="3714402"/>
        <a:ext cx="25426" cy="5090"/>
      </dsp:txXfrm>
    </dsp:sp>
    <dsp:sp modelId="{8214C597-D0BA-4A1A-A83D-D7C35C44F62C}">
      <dsp:nvSpPr>
        <dsp:cNvPr id="0" name=""/>
        <dsp:cNvSpPr/>
      </dsp:nvSpPr>
      <dsp:spPr>
        <a:xfrm>
          <a:off x="10405" y="2738268"/>
          <a:ext cx="1925851" cy="1957358"/>
        </a:xfrm>
        <a:prstGeom prst="rect">
          <a:avLst/>
        </a:prstGeom>
        <a:solidFill>
          <a:schemeClr val="lt1">
            <a:hueOff val="0"/>
            <a:satOff val="0"/>
            <a:lumOff val="0"/>
            <a:alphaOff val="0"/>
          </a:schemeClr>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latin typeface="Times New Roman" pitchFamily="18" charset="0"/>
              <a:cs typeface="Times New Roman" pitchFamily="18" charset="0"/>
            </a:rPr>
            <a:t>2008</a:t>
          </a:r>
          <a:r>
            <a:rPr lang="en-US" sz="1600" kern="1200" dirty="0" smtClean="0">
              <a:latin typeface="Times New Roman" pitchFamily="18" charset="0"/>
              <a:cs typeface="Times New Roman" pitchFamily="18" charset="0"/>
            </a:rPr>
            <a:t> - Issuance International Islamic Banking licenses (IIB)</a:t>
          </a:r>
          <a:endParaRPr lang="en-US" sz="1600" kern="1200" dirty="0">
            <a:latin typeface="Times New Roman" pitchFamily="18" charset="0"/>
            <a:cs typeface="Times New Roman" pitchFamily="18" charset="0"/>
          </a:endParaRPr>
        </a:p>
      </dsp:txBody>
      <dsp:txXfrm>
        <a:off x="10405" y="2738268"/>
        <a:ext cx="1925851" cy="1957358"/>
      </dsp:txXfrm>
    </dsp:sp>
    <dsp:sp modelId="{397C1AA5-5441-4BF8-85CA-029A5E27EEE6}">
      <dsp:nvSpPr>
        <dsp:cNvPr id="0" name=""/>
        <dsp:cNvSpPr/>
      </dsp:nvSpPr>
      <dsp:spPr>
        <a:xfrm>
          <a:off x="5173593" y="3671227"/>
          <a:ext cx="477936" cy="91440"/>
        </a:xfrm>
        <a:custGeom>
          <a:avLst/>
          <a:gdLst/>
          <a:ahLst/>
          <a:cxnLst/>
          <a:rect l="0" t="0" r="0" b="0"/>
          <a:pathLst>
            <a:path>
              <a:moveTo>
                <a:pt x="0" y="45720"/>
              </a:moveTo>
              <a:lnTo>
                <a:pt x="477936"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itchFamily="18" charset="0"/>
            <a:cs typeface="Times New Roman" pitchFamily="18" charset="0"/>
          </a:endParaRPr>
        </a:p>
      </dsp:txBody>
      <dsp:txXfrm>
        <a:off x="5399848" y="3714402"/>
        <a:ext cx="25426" cy="5090"/>
      </dsp:txXfrm>
    </dsp:sp>
    <dsp:sp modelId="{917DEA78-F747-40FB-9D7E-2EBE131E8ADE}">
      <dsp:nvSpPr>
        <dsp:cNvPr id="0" name=""/>
        <dsp:cNvSpPr/>
      </dsp:nvSpPr>
      <dsp:spPr>
        <a:xfrm>
          <a:off x="2444793" y="2738268"/>
          <a:ext cx="2730599" cy="1957358"/>
        </a:xfrm>
        <a:prstGeom prst="rect">
          <a:avLst/>
        </a:prstGeom>
        <a:solidFill>
          <a:schemeClr val="lt1">
            <a:hueOff val="0"/>
            <a:satOff val="0"/>
            <a:lumOff val="0"/>
            <a:alphaOff val="0"/>
          </a:schemeClr>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b="1" kern="1200" dirty="0" smtClean="0">
              <a:latin typeface="Times New Roman" pitchFamily="18" charset="0"/>
              <a:cs typeface="Times New Roman" pitchFamily="18" charset="0"/>
            </a:rPr>
            <a:t>2010 Onwards </a:t>
          </a:r>
          <a:endParaRPr lang="en-US" sz="1600" b="1"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kern="1200" dirty="0" smtClean="0">
              <a:latin typeface="Times New Roman" pitchFamily="18" charset="0"/>
              <a:cs typeface="Times New Roman" pitchFamily="18" charset="0"/>
            </a:rPr>
            <a:t>NKEA -  National Key Economic Areas – NKEA#5 Financial Services, </a:t>
          </a:r>
          <a:r>
            <a:rPr lang="en-MY" sz="1600" b="0" i="0" kern="1200" dirty="0" smtClean="0"/>
            <a:t>EPP 10: Becoming the Indisputable Global Hub for Islamic Finance</a:t>
          </a:r>
          <a:endParaRPr lang="en-US" sz="1600" kern="1200" dirty="0">
            <a:latin typeface="Times New Roman" pitchFamily="18" charset="0"/>
            <a:cs typeface="Times New Roman" pitchFamily="18" charset="0"/>
          </a:endParaRPr>
        </a:p>
      </dsp:txBody>
      <dsp:txXfrm>
        <a:off x="2444793" y="2738268"/>
        <a:ext cx="2730599" cy="1957358"/>
      </dsp:txXfrm>
    </dsp:sp>
    <dsp:sp modelId="{97040BB9-237E-492C-B376-F2671C3F6991}">
      <dsp:nvSpPr>
        <dsp:cNvPr id="0" name=""/>
        <dsp:cNvSpPr/>
      </dsp:nvSpPr>
      <dsp:spPr>
        <a:xfrm>
          <a:off x="5683930" y="2738268"/>
          <a:ext cx="2730599" cy="1957358"/>
        </a:xfrm>
        <a:prstGeom prst="rect">
          <a:avLst/>
        </a:prstGeom>
        <a:solidFill>
          <a:schemeClr val="lt1">
            <a:hueOff val="0"/>
            <a:satOff val="0"/>
            <a:lumOff val="0"/>
            <a:alphaOff val="0"/>
          </a:schemeClr>
        </a:solidFill>
        <a:ln w="38100" cap="flat" cmpd="thickThin"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2011 Onwards </a:t>
          </a:r>
          <a:endParaRPr lang="en-US" sz="2800" b="1"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MY" sz="2200" b="1" kern="1200" dirty="0" smtClean="0">
              <a:solidFill>
                <a:srgbClr val="C00000"/>
              </a:solidFill>
              <a:latin typeface="Times New Roman" pitchFamily="18" charset="0"/>
              <a:cs typeface="Times New Roman" pitchFamily="18" charset="0"/>
              <a:hlinkClick xmlns:r="http://schemas.openxmlformats.org/officeDocument/2006/relationships" r:id="rId1"/>
            </a:rPr>
            <a:t>Financial Sector Blueprint 2011 - 2020</a:t>
          </a:r>
          <a:endParaRPr lang="en-US" sz="2200" b="1" kern="1200" dirty="0">
            <a:solidFill>
              <a:srgbClr val="C00000"/>
            </a:solidFill>
            <a:latin typeface="Times New Roman" pitchFamily="18" charset="0"/>
            <a:cs typeface="Times New Roman" pitchFamily="18" charset="0"/>
          </a:endParaRPr>
        </a:p>
      </dsp:txBody>
      <dsp:txXfrm>
        <a:off x="5683930" y="2738268"/>
        <a:ext cx="2730599" cy="195735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4F3751-43CE-44C5-A5B0-A3B4DBACE592}">
      <dsp:nvSpPr>
        <dsp:cNvPr id="0" name=""/>
        <dsp:cNvSpPr/>
      </dsp:nvSpPr>
      <dsp:spPr>
        <a:xfrm>
          <a:off x="1561673" y="646949"/>
          <a:ext cx="1395155" cy="101035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CAGR </a:t>
          </a:r>
        </a:p>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(2010 to 2016): </a:t>
          </a:r>
          <a:r>
            <a:rPr lang="en-US" sz="1400" b="0" kern="1200" cap="none" spc="0" dirty="0" smtClean="0">
              <a:ln w="18415" cmpd="sng">
                <a:prstDash val="solid"/>
              </a:ln>
              <a:solidFill>
                <a:srgbClr val="0000FF"/>
              </a:solidFill>
              <a:effectLst/>
              <a:latin typeface="Times New Roman" pitchFamily="18" charset="0"/>
              <a:cs typeface="Times New Roman" pitchFamily="18" charset="0"/>
            </a:rPr>
            <a:t>3.1%</a:t>
          </a:r>
          <a:endParaRPr lang="en-MY" sz="1400" b="0" kern="1200" cap="none" spc="0" dirty="0">
            <a:ln w="18415" cmpd="sng">
              <a:prstDash val="solid"/>
            </a:ln>
            <a:solidFill>
              <a:srgbClr val="0000FF"/>
            </a:solidFill>
            <a:effectLst/>
            <a:latin typeface="Times New Roman" pitchFamily="18" charset="0"/>
            <a:cs typeface="Times New Roman" pitchFamily="18" charset="0"/>
          </a:endParaRPr>
        </a:p>
      </dsp:txBody>
      <dsp:txXfrm>
        <a:off x="1561673" y="646949"/>
        <a:ext cx="1395155" cy="1010357"/>
      </dsp:txXfrm>
    </dsp:sp>
    <dsp:sp modelId="{3858B59C-DE8C-4CC5-AEAA-32D5358E0115}">
      <dsp:nvSpPr>
        <dsp:cNvPr id="0" name=""/>
        <dsp:cNvSpPr/>
      </dsp:nvSpPr>
      <dsp:spPr>
        <a:xfrm rot="18289469">
          <a:off x="2747243" y="723774"/>
          <a:ext cx="977231" cy="54492"/>
        </a:xfrm>
        <a:custGeom>
          <a:avLst/>
          <a:gdLst/>
          <a:ahLst/>
          <a:cxnLst/>
          <a:rect l="0" t="0" r="0" b="0"/>
          <a:pathLst>
            <a:path>
              <a:moveTo>
                <a:pt x="0" y="27246"/>
              </a:moveTo>
              <a:lnTo>
                <a:pt x="977231" y="2724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MY" sz="1400" b="0" kern="1200" cap="none" spc="0">
            <a:ln w="18415" cmpd="sng">
              <a:solidFill>
                <a:srgbClr val="FFFFFF"/>
              </a:solidFill>
              <a:prstDash val="solid"/>
            </a:ln>
            <a:solidFill>
              <a:srgbClr val="FFFFFF"/>
            </a:solidFill>
            <a:effectLst/>
            <a:latin typeface="Times New Roman" pitchFamily="18" charset="0"/>
            <a:cs typeface="Times New Roman" pitchFamily="18" charset="0"/>
          </a:endParaRPr>
        </a:p>
      </dsp:txBody>
      <dsp:txXfrm rot="18289469">
        <a:off x="3211428" y="726590"/>
        <a:ext cx="48861" cy="48861"/>
      </dsp:txXfrm>
    </dsp:sp>
    <dsp:sp modelId="{2D699FC4-4D33-4202-BC51-8040DDB92D8F}">
      <dsp:nvSpPr>
        <dsp:cNvPr id="0" name=""/>
        <dsp:cNvSpPr/>
      </dsp:nvSpPr>
      <dsp:spPr>
        <a:xfrm>
          <a:off x="3514890" y="1125"/>
          <a:ext cx="1395155" cy="69757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Islamic Bank</a:t>
          </a:r>
          <a:endParaRPr lang="en-MY" sz="1400" b="0" kern="1200" cap="none" spc="0" dirty="0">
            <a:ln w="18415" cmpd="sng">
              <a:prstDash val="solid"/>
            </a:ln>
            <a:effectLst/>
            <a:latin typeface="Times New Roman" pitchFamily="18" charset="0"/>
            <a:cs typeface="Times New Roman" pitchFamily="18" charset="0"/>
          </a:endParaRPr>
        </a:p>
      </dsp:txBody>
      <dsp:txXfrm>
        <a:off x="3514890" y="1125"/>
        <a:ext cx="1395155" cy="697577"/>
      </dsp:txXfrm>
    </dsp:sp>
    <dsp:sp modelId="{B864D0E6-E285-4110-83EE-0DF6BE6DE0D4}">
      <dsp:nvSpPr>
        <dsp:cNvPr id="0" name=""/>
        <dsp:cNvSpPr/>
      </dsp:nvSpPr>
      <dsp:spPr>
        <a:xfrm>
          <a:off x="4910045" y="322667"/>
          <a:ext cx="558062" cy="54492"/>
        </a:xfrm>
        <a:custGeom>
          <a:avLst/>
          <a:gdLst/>
          <a:ahLst/>
          <a:cxnLst/>
          <a:rect l="0" t="0" r="0" b="0"/>
          <a:pathLst>
            <a:path>
              <a:moveTo>
                <a:pt x="0" y="27246"/>
              </a:moveTo>
              <a:lnTo>
                <a:pt x="558062" y="2724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MY" sz="1400" b="0" kern="1200" cap="none" spc="0">
            <a:ln w="18415" cmpd="sng">
              <a:solidFill>
                <a:srgbClr val="FFFFFF"/>
              </a:solidFill>
              <a:prstDash val="solid"/>
            </a:ln>
            <a:solidFill>
              <a:srgbClr val="FFFFFF"/>
            </a:solidFill>
            <a:effectLst/>
            <a:latin typeface="Times New Roman" pitchFamily="18" charset="0"/>
            <a:cs typeface="Times New Roman" pitchFamily="18" charset="0"/>
          </a:endParaRPr>
        </a:p>
      </dsp:txBody>
      <dsp:txXfrm>
        <a:off x="5175124" y="335962"/>
        <a:ext cx="27903" cy="27903"/>
      </dsp:txXfrm>
    </dsp:sp>
    <dsp:sp modelId="{6107E974-5BB3-4F93-A819-693E068B4E3A}">
      <dsp:nvSpPr>
        <dsp:cNvPr id="0" name=""/>
        <dsp:cNvSpPr/>
      </dsp:nvSpPr>
      <dsp:spPr>
        <a:xfrm>
          <a:off x="5468107" y="1125"/>
          <a:ext cx="1395155" cy="69757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2.1%</a:t>
          </a:r>
          <a:endParaRPr lang="en-MY" sz="1400" b="0" kern="1200" cap="none" spc="0" dirty="0">
            <a:ln w="18415" cmpd="sng">
              <a:prstDash val="solid"/>
            </a:ln>
            <a:effectLst/>
            <a:latin typeface="Times New Roman" pitchFamily="18" charset="0"/>
            <a:cs typeface="Times New Roman" pitchFamily="18" charset="0"/>
          </a:endParaRPr>
        </a:p>
      </dsp:txBody>
      <dsp:txXfrm>
        <a:off x="5468107" y="1125"/>
        <a:ext cx="1395155" cy="697577"/>
      </dsp:txXfrm>
    </dsp:sp>
    <dsp:sp modelId="{31676B3E-DD25-4FD1-817C-E4A1AEB277BE}">
      <dsp:nvSpPr>
        <dsp:cNvPr id="0" name=""/>
        <dsp:cNvSpPr/>
      </dsp:nvSpPr>
      <dsp:spPr>
        <a:xfrm>
          <a:off x="2956828" y="1124881"/>
          <a:ext cx="558062" cy="54492"/>
        </a:xfrm>
        <a:custGeom>
          <a:avLst/>
          <a:gdLst/>
          <a:ahLst/>
          <a:cxnLst/>
          <a:rect l="0" t="0" r="0" b="0"/>
          <a:pathLst>
            <a:path>
              <a:moveTo>
                <a:pt x="0" y="27246"/>
              </a:moveTo>
              <a:lnTo>
                <a:pt x="558062" y="2724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MY" sz="1400" b="0" kern="1200" cap="none" spc="0">
            <a:ln w="18415" cmpd="sng">
              <a:solidFill>
                <a:srgbClr val="FFFFFF"/>
              </a:solidFill>
              <a:prstDash val="solid"/>
            </a:ln>
            <a:solidFill>
              <a:srgbClr val="FFFFFF"/>
            </a:solidFill>
            <a:effectLst/>
            <a:latin typeface="Times New Roman" pitchFamily="18" charset="0"/>
            <a:cs typeface="Times New Roman" pitchFamily="18" charset="0"/>
          </a:endParaRPr>
        </a:p>
      </dsp:txBody>
      <dsp:txXfrm>
        <a:off x="3221907" y="1138176"/>
        <a:ext cx="27903" cy="27903"/>
      </dsp:txXfrm>
    </dsp:sp>
    <dsp:sp modelId="{EFFA078C-2F89-4BBD-B7C5-438DF2BEF1ED}">
      <dsp:nvSpPr>
        <dsp:cNvPr id="0" name=""/>
        <dsp:cNvSpPr/>
      </dsp:nvSpPr>
      <dsp:spPr>
        <a:xfrm>
          <a:off x="3514890" y="803339"/>
          <a:ext cx="1395155" cy="69757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Commercial Bank</a:t>
          </a:r>
          <a:endParaRPr lang="en-MY" sz="1400" b="0" kern="1200" cap="none" spc="0" dirty="0">
            <a:ln w="18415" cmpd="sng">
              <a:prstDash val="solid"/>
            </a:ln>
            <a:effectLst/>
            <a:latin typeface="Times New Roman" pitchFamily="18" charset="0"/>
            <a:cs typeface="Times New Roman" pitchFamily="18" charset="0"/>
          </a:endParaRPr>
        </a:p>
      </dsp:txBody>
      <dsp:txXfrm>
        <a:off x="3514890" y="803339"/>
        <a:ext cx="1395155" cy="697577"/>
      </dsp:txXfrm>
    </dsp:sp>
    <dsp:sp modelId="{69AF7BAA-46C9-4B35-987B-8D21B58009B1}">
      <dsp:nvSpPr>
        <dsp:cNvPr id="0" name=""/>
        <dsp:cNvSpPr/>
      </dsp:nvSpPr>
      <dsp:spPr>
        <a:xfrm>
          <a:off x="4910045" y="1124881"/>
          <a:ext cx="558062" cy="54492"/>
        </a:xfrm>
        <a:custGeom>
          <a:avLst/>
          <a:gdLst/>
          <a:ahLst/>
          <a:cxnLst/>
          <a:rect l="0" t="0" r="0" b="0"/>
          <a:pathLst>
            <a:path>
              <a:moveTo>
                <a:pt x="0" y="27246"/>
              </a:moveTo>
              <a:lnTo>
                <a:pt x="558062" y="2724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MY" sz="1400" b="0" kern="1200" cap="none" spc="0">
            <a:ln w="18415" cmpd="sng">
              <a:solidFill>
                <a:srgbClr val="FFFFFF"/>
              </a:solidFill>
              <a:prstDash val="solid"/>
            </a:ln>
            <a:solidFill>
              <a:srgbClr val="FFFFFF"/>
            </a:solidFill>
            <a:effectLst/>
            <a:latin typeface="Times New Roman" pitchFamily="18" charset="0"/>
            <a:cs typeface="Times New Roman" pitchFamily="18" charset="0"/>
          </a:endParaRPr>
        </a:p>
      </dsp:txBody>
      <dsp:txXfrm>
        <a:off x="5175124" y="1138176"/>
        <a:ext cx="27903" cy="27903"/>
      </dsp:txXfrm>
    </dsp:sp>
    <dsp:sp modelId="{06EF8478-3D25-4736-8130-DCF84E7E585F}">
      <dsp:nvSpPr>
        <dsp:cNvPr id="0" name=""/>
        <dsp:cNvSpPr/>
      </dsp:nvSpPr>
      <dsp:spPr>
        <a:xfrm>
          <a:off x="5468107" y="803339"/>
          <a:ext cx="1395155" cy="69757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1.4%</a:t>
          </a:r>
          <a:endParaRPr lang="en-MY" sz="1400" b="0" kern="1200" cap="none" spc="0" dirty="0">
            <a:ln w="18415" cmpd="sng">
              <a:prstDash val="solid"/>
            </a:ln>
            <a:effectLst/>
            <a:latin typeface="Times New Roman" pitchFamily="18" charset="0"/>
            <a:cs typeface="Times New Roman" pitchFamily="18" charset="0"/>
          </a:endParaRPr>
        </a:p>
      </dsp:txBody>
      <dsp:txXfrm>
        <a:off x="5468107" y="803339"/>
        <a:ext cx="1395155" cy="697577"/>
      </dsp:txXfrm>
    </dsp:sp>
    <dsp:sp modelId="{32BC5739-440B-4E90-BA8C-540B360AA9B1}">
      <dsp:nvSpPr>
        <dsp:cNvPr id="0" name=""/>
        <dsp:cNvSpPr/>
      </dsp:nvSpPr>
      <dsp:spPr>
        <a:xfrm rot="3310531">
          <a:off x="2747243" y="1525988"/>
          <a:ext cx="977231" cy="54492"/>
        </a:xfrm>
        <a:custGeom>
          <a:avLst/>
          <a:gdLst/>
          <a:ahLst/>
          <a:cxnLst/>
          <a:rect l="0" t="0" r="0" b="0"/>
          <a:pathLst>
            <a:path>
              <a:moveTo>
                <a:pt x="0" y="27246"/>
              </a:moveTo>
              <a:lnTo>
                <a:pt x="977231" y="2724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MY" sz="1400" b="0" kern="1200" cap="none" spc="0">
            <a:ln w="18415" cmpd="sng">
              <a:solidFill>
                <a:srgbClr val="FFFFFF"/>
              </a:solidFill>
              <a:prstDash val="solid"/>
            </a:ln>
            <a:solidFill>
              <a:srgbClr val="FFFFFF"/>
            </a:solidFill>
            <a:effectLst/>
            <a:latin typeface="Times New Roman" pitchFamily="18" charset="0"/>
            <a:cs typeface="Times New Roman" pitchFamily="18" charset="0"/>
          </a:endParaRPr>
        </a:p>
      </dsp:txBody>
      <dsp:txXfrm rot="3310531">
        <a:off x="3211428" y="1528804"/>
        <a:ext cx="48861" cy="48861"/>
      </dsp:txXfrm>
    </dsp:sp>
    <dsp:sp modelId="{FB597BDC-7892-4673-8FE1-4DB0A2316587}">
      <dsp:nvSpPr>
        <dsp:cNvPr id="0" name=""/>
        <dsp:cNvSpPr/>
      </dsp:nvSpPr>
      <dsp:spPr>
        <a:xfrm>
          <a:off x="3514890" y="1605553"/>
          <a:ext cx="1395155" cy="69757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Investment Bank</a:t>
          </a:r>
          <a:endParaRPr lang="en-MY" sz="1400" b="0" kern="1200" cap="none" spc="0" dirty="0">
            <a:ln w="18415" cmpd="sng">
              <a:prstDash val="solid"/>
            </a:ln>
            <a:effectLst/>
            <a:latin typeface="Times New Roman" pitchFamily="18" charset="0"/>
            <a:cs typeface="Times New Roman" pitchFamily="18" charset="0"/>
          </a:endParaRPr>
        </a:p>
      </dsp:txBody>
      <dsp:txXfrm>
        <a:off x="3514890" y="1605553"/>
        <a:ext cx="1395155" cy="697577"/>
      </dsp:txXfrm>
    </dsp:sp>
    <dsp:sp modelId="{8B2EA6F6-150C-4EC9-AF5B-412F07B33362}">
      <dsp:nvSpPr>
        <dsp:cNvPr id="0" name=""/>
        <dsp:cNvSpPr/>
      </dsp:nvSpPr>
      <dsp:spPr>
        <a:xfrm>
          <a:off x="4910045" y="1927096"/>
          <a:ext cx="558062" cy="54492"/>
        </a:xfrm>
        <a:custGeom>
          <a:avLst/>
          <a:gdLst/>
          <a:ahLst/>
          <a:cxnLst/>
          <a:rect l="0" t="0" r="0" b="0"/>
          <a:pathLst>
            <a:path>
              <a:moveTo>
                <a:pt x="0" y="27246"/>
              </a:moveTo>
              <a:lnTo>
                <a:pt x="558062" y="2724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MY" sz="1400" b="0" kern="1200" cap="none" spc="0">
            <a:ln w="18415" cmpd="sng">
              <a:solidFill>
                <a:srgbClr val="FFFFFF"/>
              </a:solidFill>
              <a:prstDash val="solid"/>
            </a:ln>
            <a:solidFill>
              <a:srgbClr val="FFFFFF"/>
            </a:solidFill>
            <a:effectLst/>
            <a:latin typeface="Times New Roman" pitchFamily="18" charset="0"/>
            <a:cs typeface="Times New Roman" pitchFamily="18" charset="0"/>
          </a:endParaRPr>
        </a:p>
      </dsp:txBody>
      <dsp:txXfrm>
        <a:off x="5175124" y="1940390"/>
        <a:ext cx="27903" cy="27903"/>
      </dsp:txXfrm>
    </dsp:sp>
    <dsp:sp modelId="{BBDFD161-3A75-4E22-9AC4-6626BFC6F7AE}">
      <dsp:nvSpPr>
        <dsp:cNvPr id="0" name=""/>
        <dsp:cNvSpPr/>
      </dsp:nvSpPr>
      <dsp:spPr>
        <a:xfrm>
          <a:off x="5468107" y="1605553"/>
          <a:ext cx="1395155" cy="69757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-3.5%</a:t>
          </a:r>
          <a:endParaRPr lang="en-MY" sz="1400" b="0" kern="1200" cap="none" spc="0" dirty="0">
            <a:ln w="18415" cmpd="sng">
              <a:prstDash val="solid"/>
            </a:ln>
            <a:effectLst/>
            <a:latin typeface="Times New Roman" pitchFamily="18" charset="0"/>
            <a:cs typeface="Times New Roman" pitchFamily="18" charset="0"/>
          </a:endParaRPr>
        </a:p>
      </dsp:txBody>
      <dsp:txXfrm>
        <a:off x="5468107" y="1605553"/>
        <a:ext cx="1395155" cy="69757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4F3751-43CE-44C5-A5B0-A3B4DBACE592}">
      <dsp:nvSpPr>
        <dsp:cNvPr id="0" name=""/>
        <dsp:cNvSpPr/>
      </dsp:nvSpPr>
      <dsp:spPr>
        <a:xfrm>
          <a:off x="4050" y="583394"/>
          <a:ext cx="1570674" cy="113746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CAGR </a:t>
          </a:r>
        </a:p>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(2010 to 2016):</a:t>
          </a:r>
        </a:p>
        <a:p>
          <a:pPr lvl="0" algn="ctr" defTabSz="622300">
            <a:lnSpc>
              <a:spcPct val="90000"/>
            </a:lnSpc>
            <a:spcBef>
              <a:spcPct val="0"/>
            </a:spcBef>
            <a:spcAft>
              <a:spcPct val="35000"/>
            </a:spcAft>
          </a:pPr>
          <a:r>
            <a:rPr lang="en-US" sz="1400" b="0" kern="1200" cap="none" spc="0" dirty="0" smtClean="0">
              <a:ln w="18415" cmpd="sng">
                <a:prstDash val="solid"/>
              </a:ln>
              <a:solidFill>
                <a:srgbClr val="0000FF"/>
              </a:solidFill>
              <a:effectLst/>
              <a:latin typeface="Times New Roman" pitchFamily="18" charset="0"/>
              <a:cs typeface="Times New Roman" pitchFamily="18" charset="0"/>
            </a:rPr>
            <a:t>6.2%</a:t>
          </a:r>
          <a:endParaRPr lang="en-MY" sz="1400" b="0" kern="1200" cap="none" spc="0" dirty="0">
            <a:ln w="18415" cmpd="sng">
              <a:prstDash val="solid"/>
            </a:ln>
            <a:solidFill>
              <a:srgbClr val="0000FF"/>
            </a:solidFill>
            <a:effectLst/>
            <a:latin typeface="Times New Roman" pitchFamily="18" charset="0"/>
            <a:cs typeface="Times New Roman" pitchFamily="18" charset="0"/>
          </a:endParaRPr>
        </a:p>
      </dsp:txBody>
      <dsp:txXfrm>
        <a:off x="4050" y="583394"/>
        <a:ext cx="1570674" cy="1137466"/>
      </dsp:txXfrm>
    </dsp:sp>
    <dsp:sp modelId="{3858B59C-DE8C-4CC5-AEAA-32D5358E0115}">
      <dsp:nvSpPr>
        <dsp:cNvPr id="0" name=""/>
        <dsp:cNvSpPr/>
      </dsp:nvSpPr>
      <dsp:spPr>
        <a:xfrm rot="19457599">
          <a:off x="1502001" y="895669"/>
          <a:ext cx="773716" cy="61347"/>
        </a:xfrm>
        <a:custGeom>
          <a:avLst/>
          <a:gdLst/>
          <a:ahLst/>
          <a:cxnLst/>
          <a:rect l="0" t="0" r="0" b="0"/>
          <a:pathLst>
            <a:path>
              <a:moveTo>
                <a:pt x="0" y="30673"/>
              </a:moveTo>
              <a:lnTo>
                <a:pt x="773716" y="3067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MY" sz="1400" b="0" kern="1200" cap="none" spc="0">
            <a:ln w="18415" cmpd="sng">
              <a:solidFill>
                <a:srgbClr val="FFFFFF"/>
              </a:solidFill>
              <a:prstDash val="solid"/>
            </a:ln>
            <a:solidFill>
              <a:srgbClr val="FFFFFF"/>
            </a:solidFill>
            <a:effectLst/>
            <a:latin typeface="Times New Roman" pitchFamily="18" charset="0"/>
            <a:cs typeface="Times New Roman" pitchFamily="18" charset="0"/>
          </a:endParaRPr>
        </a:p>
      </dsp:txBody>
      <dsp:txXfrm rot="19457599">
        <a:off x="1869516" y="907000"/>
        <a:ext cx="38685" cy="38685"/>
      </dsp:txXfrm>
    </dsp:sp>
    <dsp:sp modelId="{2D699FC4-4D33-4202-BC51-8040DDB92D8F}">
      <dsp:nvSpPr>
        <dsp:cNvPr id="0" name=""/>
        <dsp:cNvSpPr/>
      </dsp:nvSpPr>
      <dsp:spPr>
        <a:xfrm>
          <a:off x="2202994" y="307890"/>
          <a:ext cx="1570674" cy="78533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Takaful</a:t>
          </a:r>
          <a:endParaRPr lang="en-MY" sz="1400" b="0" kern="1200" cap="none" spc="0" dirty="0">
            <a:ln w="18415" cmpd="sng">
              <a:prstDash val="solid"/>
            </a:ln>
            <a:effectLst/>
            <a:latin typeface="Times New Roman" pitchFamily="18" charset="0"/>
            <a:cs typeface="Times New Roman" pitchFamily="18" charset="0"/>
          </a:endParaRPr>
        </a:p>
      </dsp:txBody>
      <dsp:txXfrm>
        <a:off x="2202994" y="307890"/>
        <a:ext cx="1570674" cy="785337"/>
      </dsp:txXfrm>
    </dsp:sp>
    <dsp:sp modelId="{B864D0E6-E285-4110-83EE-0DF6BE6DE0D4}">
      <dsp:nvSpPr>
        <dsp:cNvPr id="0" name=""/>
        <dsp:cNvSpPr/>
      </dsp:nvSpPr>
      <dsp:spPr>
        <a:xfrm>
          <a:off x="3773669" y="669885"/>
          <a:ext cx="628269" cy="61347"/>
        </a:xfrm>
        <a:custGeom>
          <a:avLst/>
          <a:gdLst/>
          <a:ahLst/>
          <a:cxnLst/>
          <a:rect l="0" t="0" r="0" b="0"/>
          <a:pathLst>
            <a:path>
              <a:moveTo>
                <a:pt x="0" y="30673"/>
              </a:moveTo>
              <a:lnTo>
                <a:pt x="628269" y="30673"/>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MY" sz="1400" b="0" kern="1200" cap="none" spc="0">
            <a:ln w="18415" cmpd="sng">
              <a:solidFill>
                <a:srgbClr val="FFFFFF"/>
              </a:solidFill>
              <a:prstDash val="solid"/>
            </a:ln>
            <a:solidFill>
              <a:srgbClr val="FFFFFF"/>
            </a:solidFill>
            <a:effectLst/>
            <a:latin typeface="Times New Roman" pitchFamily="18" charset="0"/>
            <a:cs typeface="Times New Roman" pitchFamily="18" charset="0"/>
          </a:endParaRPr>
        </a:p>
      </dsp:txBody>
      <dsp:txXfrm>
        <a:off x="4072097" y="684852"/>
        <a:ext cx="31413" cy="31413"/>
      </dsp:txXfrm>
    </dsp:sp>
    <dsp:sp modelId="{6107E974-5BB3-4F93-A819-693E068B4E3A}">
      <dsp:nvSpPr>
        <dsp:cNvPr id="0" name=""/>
        <dsp:cNvSpPr/>
      </dsp:nvSpPr>
      <dsp:spPr>
        <a:xfrm>
          <a:off x="4401939" y="307890"/>
          <a:ext cx="1570674" cy="78533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0.6%</a:t>
          </a:r>
          <a:endParaRPr lang="en-MY" sz="1400" b="0" kern="1200" cap="none" spc="0" dirty="0">
            <a:ln w="18415" cmpd="sng">
              <a:prstDash val="solid"/>
            </a:ln>
            <a:effectLst/>
            <a:latin typeface="Times New Roman" pitchFamily="18" charset="0"/>
            <a:cs typeface="Times New Roman" pitchFamily="18" charset="0"/>
          </a:endParaRPr>
        </a:p>
      </dsp:txBody>
      <dsp:txXfrm>
        <a:off x="4401939" y="307890"/>
        <a:ext cx="1570674" cy="785337"/>
      </dsp:txXfrm>
    </dsp:sp>
    <dsp:sp modelId="{31676B3E-DD25-4FD1-817C-E4A1AEB277BE}">
      <dsp:nvSpPr>
        <dsp:cNvPr id="0" name=""/>
        <dsp:cNvSpPr/>
      </dsp:nvSpPr>
      <dsp:spPr>
        <a:xfrm rot="2142401">
          <a:off x="1502001" y="1347238"/>
          <a:ext cx="773716" cy="61347"/>
        </a:xfrm>
        <a:custGeom>
          <a:avLst/>
          <a:gdLst/>
          <a:ahLst/>
          <a:cxnLst/>
          <a:rect l="0" t="0" r="0" b="0"/>
          <a:pathLst>
            <a:path>
              <a:moveTo>
                <a:pt x="0" y="30673"/>
              </a:moveTo>
              <a:lnTo>
                <a:pt x="773716" y="3067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MY" sz="1400" b="0" kern="1200" cap="none" spc="0">
            <a:ln w="18415" cmpd="sng">
              <a:solidFill>
                <a:srgbClr val="FFFFFF"/>
              </a:solidFill>
              <a:prstDash val="solid"/>
            </a:ln>
            <a:solidFill>
              <a:srgbClr val="FFFFFF"/>
            </a:solidFill>
            <a:effectLst/>
            <a:latin typeface="Times New Roman" pitchFamily="18" charset="0"/>
            <a:cs typeface="Times New Roman" pitchFamily="18" charset="0"/>
          </a:endParaRPr>
        </a:p>
      </dsp:txBody>
      <dsp:txXfrm rot="2142401">
        <a:off x="1869516" y="1358569"/>
        <a:ext cx="38685" cy="38685"/>
      </dsp:txXfrm>
    </dsp:sp>
    <dsp:sp modelId="{EFFA078C-2F89-4BBD-B7C5-438DF2BEF1ED}">
      <dsp:nvSpPr>
        <dsp:cNvPr id="0" name=""/>
        <dsp:cNvSpPr/>
      </dsp:nvSpPr>
      <dsp:spPr>
        <a:xfrm>
          <a:off x="2202994" y="1211028"/>
          <a:ext cx="1570674" cy="78533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Conventional Insurance</a:t>
          </a:r>
          <a:endParaRPr lang="en-MY" sz="1400" b="0" kern="1200" cap="none" spc="0" dirty="0">
            <a:ln w="18415" cmpd="sng">
              <a:prstDash val="solid"/>
            </a:ln>
            <a:effectLst/>
            <a:latin typeface="Times New Roman" pitchFamily="18" charset="0"/>
            <a:cs typeface="Times New Roman" pitchFamily="18" charset="0"/>
          </a:endParaRPr>
        </a:p>
      </dsp:txBody>
      <dsp:txXfrm>
        <a:off x="2202994" y="1211028"/>
        <a:ext cx="1570674" cy="785337"/>
      </dsp:txXfrm>
    </dsp:sp>
    <dsp:sp modelId="{69AF7BAA-46C9-4B35-987B-8D21B58009B1}">
      <dsp:nvSpPr>
        <dsp:cNvPr id="0" name=""/>
        <dsp:cNvSpPr/>
      </dsp:nvSpPr>
      <dsp:spPr>
        <a:xfrm>
          <a:off x="3773669" y="1573023"/>
          <a:ext cx="628269" cy="61347"/>
        </a:xfrm>
        <a:custGeom>
          <a:avLst/>
          <a:gdLst/>
          <a:ahLst/>
          <a:cxnLst/>
          <a:rect l="0" t="0" r="0" b="0"/>
          <a:pathLst>
            <a:path>
              <a:moveTo>
                <a:pt x="0" y="30673"/>
              </a:moveTo>
              <a:lnTo>
                <a:pt x="628269" y="30673"/>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MY" sz="1400" b="0" kern="1200" cap="none" spc="0">
            <a:ln w="18415" cmpd="sng">
              <a:solidFill>
                <a:srgbClr val="FFFFFF"/>
              </a:solidFill>
              <a:prstDash val="solid"/>
            </a:ln>
            <a:solidFill>
              <a:srgbClr val="FFFFFF"/>
            </a:solidFill>
            <a:effectLst/>
            <a:latin typeface="Times New Roman" pitchFamily="18" charset="0"/>
            <a:cs typeface="Times New Roman" pitchFamily="18" charset="0"/>
          </a:endParaRPr>
        </a:p>
      </dsp:txBody>
      <dsp:txXfrm>
        <a:off x="4072097" y="1587990"/>
        <a:ext cx="31413" cy="31413"/>
      </dsp:txXfrm>
    </dsp:sp>
    <dsp:sp modelId="{06EF8478-3D25-4736-8130-DCF84E7E585F}">
      <dsp:nvSpPr>
        <dsp:cNvPr id="0" name=""/>
        <dsp:cNvSpPr/>
      </dsp:nvSpPr>
      <dsp:spPr>
        <a:xfrm>
          <a:off x="4401939" y="1211028"/>
          <a:ext cx="1570674" cy="78533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latin typeface="Times New Roman" pitchFamily="18" charset="0"/>
              <a:cs typeface="Times New Roman" pitchFamily="18" charset="0"/>
            </a:rPr>
            <a:t>6.2%</a:t>
          </a:r>
          <a:endParaRPr lang="en-MY" sz="1400" b="0" kern="1200" cap="none" spc="0" dirty="0">
            <a:ln w="18415" cmpd="sng">
              <a:prstDash val="solid"/>
            </a:ln>
            <a:effectLst/>
            <a:latin typeface="Times New Roman" pitchFamily="18" charset="0"/>
            <a:cs typeface="Times New Roman" pitchFamily="18" charset="0"/>
          </a:endParaRPr>
        </a:p>
      </dsp:txBody>
      <dsp:txXfrm>
        <a:off x="4401939" y="1211028"/>
        <a:ext cx="1570674" cy="7853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B1BFBC63-2CC4-48ED-A630-09B62CDA0732}" type="datetimeFigureOut">
              <a:rPr lang="en-US" smtClean="0"/>
              <a:pPr/>
              <a:t>10/13/2017</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087307EB-AF65-4AC4-B74D-9CBE07B46A79}" type="slidenum">
              <a:rPr lang="en-US" smtClean="0"/>
              <a:pPr/>
              <a:t>‹#›</a:t>
            </a:fld>
            <a:endParaRPr lang="en-US"/>
          </a:p>
        </p:txBody>
      </p:sp>
    </p:spTree>
    <p:extLst>
      <p:ext uri="{BB962C8B-B14F-4D97-AF65-F5344CB8AC3E}">
        <p14:creationId xmlns:p14="http://schemas.microsoft.com/office/powerpoint/2010/main" xmlns="" val="5630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D775187-A65A-46D5-BFE7-B04681FA179D}" type="datetimeFigureOut">
              <a:rPr lang="en-US" smtClean="0"/>
              <a:pPr/>
              <a:t>10/13/2017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69658B2-04F5-43A1-A63F-7EB065AC68F8}" type="slidenum">
              <a:rPr lang="en-US" smtClean="0"/>
              <a:pPr/>
              <a:t>‹#›</a:t>
            </a:fld>
            <a:endParaRPr lang="en-US"/>
          </a:p>
        </p:txBody>
      </p:sp>
    </p:spTree>
    <p:extLst>
      <p:ext uri="{BB962C8B-B14F-4D97-AF65-F5344CB8AC3E}">
        <p14:creationId xmlns:p14="http://schemas.microsoft.com/office/powerpoint/2010/main" xmlns="" val="362448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9658B2-04F5-43A1-A63F-7EB065AC68F8}"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9658B2-04F5-43A1-A63F-7EB065AC68F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9658B2-04F5-43A1-A63F-7EB065AC68F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9658B2-04F5-43A1-A63F-7EB065AC68F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9658B2-04F5-43A1-A63F-7EB065AC68F8}"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E69658B2-04F5-43A1-A63F-7EB065AC68F8}" type="slidenum">
              <a:rPr lang="en-US" smtClean="0"/>
              <a:pPr/>
              <a:t>18</a:t>
            </a:fld>
            <a:endParaRPr lang="en-US"/>
          </a:p>
        </p:txBody>
      </p:sp>
    </p:spTree>
    <p:extLst>
      <p:ext uri="{BB962C8B-B14F-4D97-AF65-F5344CB8AC3E}">
        <p14:creationId xmlns:p14="http://schemas.microsoft.com/office/powerpoint/2010/main" xmlns="" val="371371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36AE2BD-6547-47C5-B0FD-2D18A5ECCCBD}" type="slidenum">
              <a:rPr lang="en-MY" smtClean="0"/>
              <a:pPr/>
              <a:t>38</a:t>
            </a:fld>
            <a:endParaRPr lang="en-MY"/>
          </a:p>
        </p:txBody>
      </p:sp>
    </p:spTree>
    <p:extLst>
      <p:ext uri="{BB962C8B-B14F-4D97-AF65-F5344CB8AC3E}">
        <p14:creationId xmlns:p14="http://schemas.microsoft.com/office/powerpoint/2010/main" xmlns="" val="345802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66520" cy="1470025"/>
          </a:xfrm>
        </p:spPr>
        <p:txBody>
          <a:bodyPr/>
          <a:lstStyle>
            <a:lvl1pPr algn="r">
              <a:defRPr/>
            </a:lvl1pPr>
          </a:lstStyle>
          <a:p>
            <a:r>
              <a:rPr lang="en-US" smtClean="0"/>
              <a:t>Click to edit Master title style</a:t>
            </a:r>
            <a:endParaRPr lang="en-MY"/>
          </a:p>
        </p:txBody>
      </p:sp>
      <p:sp>
        <p:nvSpPr>
          <p:cNvPr id="3" name="Subtitle 2"/>
          <p:cNvSpPr>
            <a:spLocks noGrp="1"/>
          </p:cNvSpPr>
          <p:nvPr>
            <p:ph type="subTitle" idx="1"/>
          </p:nvPr>
        </p:nvSpPr>
        <p:spPr>
          <a:xfrm>
            <a:off x="1371600" y="3886200"/>
            <a:ext cx="608072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MY" dirty="0"/>
          </a:p>
        </p:txBody>
      </p:sp>
      <p:sp>
        <p:nvSpPr>
          <p:cNvPr id="4" name="Date Placeholder 3"/>
          <p:cNvSpPr>
            <a:spLocks noGrp="1"/>
          </p:cNvSpPr>
          <p:nvPr>
            <p:ph type="dt" sz="half" idx="10"/>
          </p:nvPr>
        </p:nvSpPr>
        <p:spPr/>
        <p:txBody>
          <a:bodyPr/>
          <a:lstStyle/>
          <a:p>
            <a:fld id="{D68418F8-8FE9-4050-B769-303FFB28B002}" type="datetime1">
              <a:rPr lang="en-MY" smtClean="0"/>
              <a:t>13/10/2017</a:t>
            </a:fld>
            <a:endParaRPr lang="en-MY"/>
          </a:p>
        </p:txBody>
      </p:sp>
      <p:sp>
        <p:nvSpPr>
          <p:cNvPr id="5" name="Footer Placeholder 4"/>
          <p:cNvSpPr>
            <a:spLocks noGrp="1"/>
          </p:cNvSpPr>
          <p:nvPr>
            <p:ph type="ftr" sz="quarter" idx="11"/>
          </p:nvPr>
        </p:nvSpPr>
        <p:spPr/>
        <p:txBody>
          <a:bodyPr/>
          <a:lstStyle/>
          <a:p>
            <a:r>
              <a:rPr lang="en-MY" smtClean="0"/>
              <a:t>‹#›</a:t>
            </a:r>
            <a:endParaRPr lang="en-MY"/>
          </a:p>
        </p:txBody>
      </p:sp>
      <p:sp>
        <p:nvSpPr>
          <p:cNvPr id="6" name="Slide Number Placeholder 5"/>
          <p:cNvSpPr>
            <a:spLocks noGrp="1"/>
          </p:cNvSpPr>
          <p:nvPr>
            <p:ph type="sldNum" sz="quarter" idx="12"/>
          </p:nvPr>
        </p:nvSpPr>
        <p:spPr/>
        <p:txBody>
          <a:bodyPr/>
          <a:lstStyle/>
          <a:p>
            <a:fld id="{59812E96-2AA7-4322-B070-15FD5B0F267C}" type="slidenum">
              <a:rPr lang="en-MY" smtClean="0"/>
              <a:pPr/>
              <a:t>‹#›</a:t>
            </a:fld>
            <a:endParaRPr lang="en-MY"/>
          </a:p>
        </p:txBody>
      </p:sp>
      <p:sp>
        <p:nvSpPr>
          <p:cNvPr id="9" name="Rounded Rectangle 8"/>
          <p:cNvSpPr/>
          <p:nvPr userDrawn="1"/>
        </p:nvSpPr>
        <p:spPr>
          <a:xfrm>
            <a:off x="0" y="1052736"/>
            <a:ext cx="9144000" cy="475252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7BF0003-05B5-4707-AF15-BAB58C79B501}" type="datetime1">
              <a:rPr lang="en-MY" smtClean="0"/>
              <a:t>13/10/2017</a:t>
            </a:fld>
            <a:endParaRPr lang="en-MY"/>
          </a:p>
        </p:txBody>
      </p:sp>
      <p:sp>
        <p:nvSpPr>
          <p:cNvPr id="5" name="Footer Placeholder 4"/>
          <p:cNvSpPr>
            <a:spLocks noGrp="1"/>
          </p:cNvSpPr>
          <p:nvPr>
            <p:ph type="ftr" sz="quarter" idx="11"/>
          </p:nvPr>
        </p:nvSpPr>
        <p:spPr/>
        <p:txBody>
          <a:bodyPr/>
          <a:lstStyle/>
          <a:p>
            <a:r>
              <a:rPr lang="en-MY" smtClean="0"/>
              <a:t>‹#›</a:t>
            </a:r>
            <a:endParaRPr lang="en-MY"/>
          </a:p>
        </p:txBody>
      </p:sp>
      <p:sp>
        <p:nvSpPr>
          <p:cNvPr id="6" name="Slide Number Placeholder 5"/>
          <p:cNvSpPr>
            <a:spLocks noGrp="1"/>
          </p:cNvSpPr>
          <p:nvPr>
            <p:ph type="sldNum" sz="quarter" idx="12"/>
          </p:nvPr>
        </p:nvSpPr>
        <p:spPr/>
        <p:txBody>
          <a:bodyPr/>
          <a:lstStyle/>
          <a:p>
            <a:fld id="{59812E96-2AA7-4322-B070-15FD5B0F267C}"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C0459AD-66D3-4505-8758-36284003A0ED}" type="datetime1">
              <a:rPr lang="en-MY" smtClean="0"/>
              <a:t>13/10/2017</a:t>
            </a:fld>
            <a:endParaRPr lang="en-MY"/>
          </a:p>
        </p:txBody>
      </p:sp>
      <p:sp>
        <p:nvSpPr>
          <p:cNvPr id="5" name="Footer Placeholder 4"/>
          <p:cNvSpPr>
            <a:spLocks noGrp="1"/>
          </p:cNvSpPr>
          <p:nvPr>
            <p:ph type="ftr" sz="quarter" idx="11"/>
          </p:nvPr>
        </p:nvSpPr>
        <p:spPr/>
        <p:txBody>
          <a:bodyPr/>
          <a:lstStyle/>
          <a:p>
            <a:r>
              <a:rPr lang="en-MY" smtClean="0"/>
              <a:t>‹#›</a:t>
            </a:r>
            <a:endParaRPr lang="en-MY"/>
          </a:p>
        </p:txBody>
      </p:sp>
      <p:sp>
        <p:nvSpPr>
          <p:cNvPr id="6" name="Slide Number Placeholder 5"/>
          <p:cNvSpPr>
            <a:spLocks noGrp="1"/>
          </p:cNvSpPr>
          <p:nvPr>
            <p:ph type="sldNum" sz="quarter" idx="12"/>
          </p:nvPr>
        </p:nvSpPr>
        <p:spPr/>
        <p:txBody>
          <a:bodyPr/>
          <a:lstStyle/>
          <a:p>
            <a:fld id="{59812E96-2AA7-4322-B070-15FD5B0F267C}"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1" name="Rectangle 20"/>
          <p:cNvSpPr/>
          <p:nvPr userDrawn="1"/>
        </p:nvSpPr>
        <p:spPr>
          <a:xfrm>
            <a:off x="8100392" y="6381328"/>
            <a:ext cx="288000" cy="288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MY"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sp>
        <p:nvSpPr>
          <p:cNvPr id="4" name="Date Placeholder 3"/>
          <p:cNvSpPr>
            <a:spLocks noGrp="1"/>
          </p:cNvSpPr>
          <p:nvPr>
            <p:ph type="dt" sz="half" idx="10"/>
          </p:nvPr>
        </p:nvSpPr>
        <p:spPr/>
        <p:txBody>
          <a:bodyPr/>
          <a:lstStyle/>
          <a:p>
            <a:fld id="{2749F5DE-AB2E-401B-B36B-7C1C0D484854}" type="datetime1">
              <a:rPr lang="en-MY" smtClean="0"/>
              <a:t>13/10/2017</a:t>
            </a:fld>
            <a:endParaRPr lang="en-MY"/>
          </a:p>
        </p:txBody>
      </p:sp>
      <p:sp>
        <p:nvSpPr>
          <p:cNvPr id="5" name="Footer Placeholder 4"/>
          <p:cNvSpPr>
            <a:spLocks noGrp="1"/>
          </p:cNvSpPr>
          <p:nvPr>
            <p:ph type="ftr" sz="quarter" idx="11"/>
          </p:nvPr>
        </p:nvSpPr>
        <p:spPr/>
        <p:txBody>
          <a:bodyPr/>
          <a:lstStyle/>
          <a:p>
            <a:fld id="{C92905FD-2137-41D3-95F9-2739941D01A0}" type="slidenum">
              <a:rPr lang="en-MY" smtClean="0"/>
              <a:t>‹#›</a:t>
            </a:fld>
            <a:endParaRPr lang="en-MY" dirty="0"/>
          </a:p>
        </p:txBody>
      </p:sp>
      <p:sp>
        <p:nvSpPr>
          <p:cNvPr id="6" name="Slide Number Placeholder 5"/>
          <p:cNvSpPr>
            <a:spLocks noGrp="1"/>
          </p:cNvSpPr>
          <p:nvPr>
            <p:ph type="sldNum" sz="quarter" idx="12"/>
          </p:nvPr>
        </p:nvSpPr>
        <p:spPr>
          <a:xfrm>
            <a:off x="6300192" y="6356350"/>
            <a:ext cx="2133600" cy="365125"/>
          </a:xfrm>
        </p:spPr>
        <p:txBody>
          <a:bodyPr/>
          <a:lstStyle>
            <a:lvl1pPr>
              <a:defRPr>
                <a:solidFill>
                  <a:schemeClr val="tx1"/>
                </a:solidFill>
                <a:latin typeface="Times New Roman" pitchFamily="18" charset="0"/>
                <a:cs typeface="Times New Roman" pitchFamily="18" charset="0"/>
              </a:defRPr>
            </a:lvl1pPr>
          </a:lstStyle>
          <a:p>
            <a:fld id="{59812E96-2AA7-4322-B070-15FD5B0F267C}" type="slidenum">
              <a:rPr lang="en-MY" smtClean="0"/>
              <a:pPr/>
              <a:t>‹#›</a:t>
            </a:fld>
            <a:endParaRPr lang="en-MY"/>
          </a:p>
        </p:txBody>
      </p:sp>
      <p:cxnSp>
        <p:nvCxnSpPr>
          <p:cNvPr id="10" name="Straight Connector 9"/>
          <p:cNvCxnSpPr/>
          <p:nvPr userDrawn="1"/>
        </p:nvCxnSpPr>
        <p:spPr>
          <a:xfrm>
            <a:off x="251520" y="1484784"/>
            <a:ext cx="8640960" cy="0"/>
          </a:xfrm>
          <a:prstGeom prst="line">
            <a:avLst/>
          </a:prstGeom>
          <a:ln w="38100" cmpd="dbl">
            <a:solidFill>
              <a:schemeClr val="accent5">
                <a:lumMod val="7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18" name="Picture 17" descr="52984543-Vector-islam-pattern-border-Seamless-pattern-arabic-ornament-Vintage-oriental-elements-design-in-Vic-Stock-Vector.jpg"/>
          <p:cNvPicPr>
            <a:picLocks noChangeAspect="1"/>
          </p:cNvPicPr>
          <p:nvPr userDrawn="1"/>
        </p:nvPicPr>
        <p:blipFill>
          <a:blip r:embed="rId2" cstate="print">
            <a:lum/>
          </a:blip>
          <a:stretch>
            <a:fillRect/>
          </a:stretch>
        </p:blipFill>
        <p:spPr>
          <a:xfrm rot="5400000">
            <a:off x="-3103157" y="3103157"/>
            <a:ext cx="6908314" cy="702000"/>
          </a:xfrm>
          <a:prstGeom prst="rect">
            <a:avLst/>
          </a:prstGeom>
        </p:spPr>
      </p:pic>
      <p:pic>
        <p:nvPicPr>
          <p:cNvPr id="19" name="Picture 18" descr="52984543-Vector-islam-pattern-border-Seamless-pattern-arabic-ornament-Vintage-oriental-elements-design-in-Vic-Stock-Vector.jpg"/>
          <p:cNvPicPr>
            <a:picLocks noChangeAspect="1"/>
          </p:cNvPicPr>
          <p:nvPr userDrawn="1"/>
        </p:nvPicPr>
        <p:blipFill>
          <a:blip r:embed="rId2" cstate="print">
            <a:lum/>
          </a:blip>
          <a:stretch>
            <a:fillRect/>
          </a:stretch>
        </p:blipFill>
        <p:spPr>
          <a:xfrm rot="5400000">
            <a:off x="5338843" y="3052843"/>
            <a:ext cx="6908314" cy="702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1CFA6-D6CA-4109-9DA6-8845A08380FF}" type="datetime1">
              <a:rPr lang="en-MY" smtClean="0"/>
              <a:t>13/10/2017</a:t>
            </a:fld>
            <a:endParaRPr lang="en-MY"/>
          </a:p>
        </p:txBody>
      </p:sp>
      <p:sp>
        <p:nvSpPr>
          <p:cNvPr id="5" name="Footer Placeholder 4"/>
          <p:cNvSpPr>
            <a:spLocks noGrp="1"/>
          </p:cNvSpPr>
          <p:nvPr>
            <p:ph type="ftr" sz="quarter" idx="11"/>
          </p:nvPr>
        </p:nvSpPr>
        <p:spPr/>
        <p:txBody>
          <a:bodyPr/>
          <a:lstStyle/>
          <a:p>
            <a:r>
              <a:rPr lang="en-MY" smtClean="0"/>
              <a:t>‹#›</a:t>
            </a:r>
            <a:endParaRPr lang="en-MY"/>
          </a:p>
        </p:txBody>
      </p:sp>
      <p:sp>
        <p:nvSpPr>
          <p:cNvPr id="6" name="Slide Number Placeholder 5"/>
          <p:cNvSpPr>
            <a:spLocks noGrp="1"/>
          </p:cNvSpPr>
          <p:nvPr>
            <p:ph type="sldNum" sz="quarter" idx="12"/>
          </p:nvPr>
        </p:nvSpPr>
        <p:spPr/>
        <p:txBody>
          <a:bodyPr/>
          <a:lstStyle/>
          <a:p>
            <a:fld id="{59812E96-2AA7-4322-B070-15FD5B0F267C}"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4" name="Group 13"/>
          <p:cNvGrpSpPr/>
          <p:nvPr userDrawn="1"/>
        </p:nvGrpSpPr>
        <p:grpSpPr>
          <a:xfrm>
            <a:off x="1" y="-17464"/>
            <a:ext cx="9144000" cy="6900863"/>
            <a:chOff x="1" y="-17464"/>
            <a:chExt cx="9144000" cy="6900863"/>
          </a:xfrm>
        </p:grpSpPr>
        <p:pic>
          <p:nvPicPr>
            <p:cNvPr id="15" name="Picture 4" descr="C:\Documents and Settings\azrulnizam.hussin\My Documents\My Pictures\islamic-background 3 2.jpg"/>
            <p:cNvPicPr>
              <a:picLocks noChangeAspect="1" noChangeArrowheads="1"/>
            </p:cNvPicPr>
            <p:nvPr userDrawn="1"/>
          </p:nvPicPr>
          <p:blipFill>
            <a:blip r:embed="rId2" cstate="print"/>
            <a:srcRect t="50029"/>
            <a:stretch>
              <a:fillRect/>
            </a:stretch>
          </p:blipFill>
          <p:spPr bwMode="auto">
            <a:xfrm rot="16200000">
              <a:off x="-2755106" y="2750343"/>
              <a:ext cx="6888163" cy="1377950"/>
            </a:xfrm>
            <a:prstGeom prst="rect">
              <a:avLst/>
            </a:prstGeom>
            <a:noFill/>
          </p:spPr>
        </p:pic>
        <p:pic>
          <p:nvPicPr>
            <p:cNvPr id="16" name="Picture 4" descr="C:\Documents and Settings\azrulnizam.hussin\My Documents\My Pictures\islamic-background 3 2.jpg"/>
            <p:cNvPicPr>
              <a:picLocks noChangeAspect="1" noChangeArrowheads="1"/>
            </p:cNvPicPr>
            <p:nvPr userDrawn="1"/>
          </p:nvPicPr>
          <p:blipFill>
            <a:blip r:embed="rId2" cstate="print"/>
            <a:srcRect t="50384"/>
            <a:stretch>
              <a:fillRect/>
            </a:stretch>
          </p:blipFill>
          <p:spPr bwMode="auto">
            <a:xfrm rot="5400000">
              <a:off x="5015843" y="2742542"/>
              <a:ext cx="6888163" cy="1368152"/>
            </a:xfrm>
            <a:prstGeom prst="rect">
              <a:avLst/>
            </a:prstGeom>
            <a:noFill/>
          </p:spPr>
        </p:pic>
      </p:grpSp>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MY"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D6E6116-60AD-4EE1-8AC1-16CACB6C8C2F}" type="datetime1">
              <a:rPr lang="en-MY" smtClean="0"/>
              <a:t>13/10/2017</a:t>
            </a:fld>
            <a:endParaRPr lang="en-MY"/>
          </a:p>
        </p:txBody>
      </p:sp>
      <p:sp>
        <p:nvSpPr>
          <p:cNvPr id="6" name="Footer Placeholder 5"/>
          <p:cNvSpPr>
            <a:spLocks noGrp="1"/>
          </p:cNvSpPr>
          <p:nvPr>
            <p:ph type="ftr" sz="quarter" idx="11"/>
          </p:nvPr>
        </p:nvSpPr>
        <p:spPr/>
        <p:txBody>
          <a:bodyPr/>
          <a:lstStyle/>
          <a:p>
            <a:r>
              <a:rPr lang="en-MY" smtClean="0"/>
              <a:t>‹#›</a:t>
            </a:r>
            <a:endParaRPr lang="en-MY"/>
          </a:p>
        </p:txBody>
      </p:sp>
      <p:sp>
        <p:nvSpPr>
          <p:cNvPr id="7" name="Slide Number Placeholder 6"/>
          <p:cNvSpPr>
            <a:spLocks noGrp="1"/>
          </p:cNvSpPr>
          <p:nvPr>
            <p:ph type="sldNum" sz="quarter" idx="12"/>
          </p:nvPr>
        </p:nvSpPr>
        <p:spPr/>
        <p:txBody>
          <a:bodyPr/>
          <a:lstStyle/>
          <a:p>
            <a:fld id="{59812E96-2AA7-4322-B070-15FD5B0F267C}" type="slidenum">
              <a:rPr lang="en-MY" smtClean="0"/>
              <a:pPr/>
              <a:t>‹#›</a:t>
            </a:fld>
            <a:endParaRPr lang="en-MY"/>
          </a:p>
        </p:txBody>
      </p:sp>
      <p:cxnSp>
        <p:nvCxnSpPr>
          <p:cNvPr id="12" name="Straight Connector 11"/>
          <p:cNvCxnSpPr/>
          <p:nvPr userDrawn="1"/>
        </p:nvCxnSpPr>
        <p:spPr>
          <a:xfrm>
            <a:off x="251520" y="1484784"/>
            <a:ext cx="8640960" cy="0"/>
          </a:xfrm>
          <a:prstGeom prst="line">
            <a:avLst/>
          </a:prstGeom>
          <a:ln w="38100" cmpd="dbl">
            <a:solidFill>
              <a:schemeClr val="accent5">
                <a:lumMod val="7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 name="Group 15"/>
          <p:cNvGrpSpPr/>
          <p:nvPr userDrawn="1"/>
        </p:nvGrpSpPr>
        <p:grpSpPr>
          <a:xfrm>
            <a:off x="1" y="-17464"/>
            <a:ext cx="9144000" cy="6900863"/>
            <a:chOff x="1" y="-17464"/>
            <a:chExt cx="9144000" cy="6900863"/>
          </a:xfrm>
        </p:grpSpPr>
        <p:pic>
          <p:nvPicPr>
            <p:cNvPr id="17" name="Picture 4" descr="C:\Documents and Settings\azrulnizam.hussin\My Documents\My Pictures\islamic-background 3 2.jpg"/>
            <p:cNvPicPr>
              <a:picLocks noChangeAspect="1" noChangeArrowheads="1"/>
            </p:cNvPicPr>
            <p:nvPr userDrawn="1"/>
          </p:nvPicPr>
          <p:blipFill>
            <a:blip r:embed="rId2" cstate="print"/>
            <a:srcRect t="50029"/>
            <a:stretch>
              <a:fillRect/>
            </a:stretch>
          </p:blipFill>
          <p:spPr bwMode="auto">
            <a:xfrm rot="16200000">
              <a:off x="-2755106" y="2750343"/>
              <a:ext cx="6888163" cy="1377950"/>
            </a:xfrm>
            <a:prstGeom prst="rect">
              <a:avLst/>
            </a:prstGeom>
            <a:noFill/>
          </p:spPr>
        </p:pic>
        <p:pic>
          <p:nvPicPr>
            <p:cNvPr id="18" name="Picture 4" descr="C:\Documents and Settings\azrulnizam.hussin\My Documents\My Pictures\islamic-background 3 2.jpg"/>
            <p:cNvPicPr>
              <a:picLocks noChangeAspect="1" noChangeArrowheads="1"/>
            </p:cNvPicPr>
            <p:nvPr userDrawn="1"/>
          </p:nvPicPr>
          <p:blipFill>
            <a:blip r:embed="rId2" cstate="print"/>
            <a:srcRect t="50384"/>
            <a:stretch>
              <a:fillRect/>
            </a:stretch>
          </p:blipFill>
          <p:spPr bwMode="auto">
            <a:xfrm rot="5400000">
              <a:off x="5015843" y="2742542"/>
              <a:ext cx="6888163" cy="1368152"/>
            </a:xfrm>
            <a:prstGeom prst="rect">
              <a:avLst/>
            </a:prstGeom>
            <a:noFill/>
          </p:spPr>
        </p:pic>
      </p:grpSp>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MY"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B25D30C4-4E20-486C-B158-55BB238DA61F}" type="datetime1">
              <a:rPr lang="en-MY" smtClean="0"/>
              <a:t>13/10/2017</a:t>
            </a:fld>
            <a:endParaRPr lang="en-MY"/>
          </a:p>
        </p:txBody>
      </p:sp>
      <p:sp>
        <p:nvSpPr>
          <p:cNvPr id="8" name="Footer Placeholder 7"/>
          <p:cNvSpPr>
            <a:spLocks noGrp="1"/>
          </p:cNvSpPr>
          <p:nvPr>
            <p:ph type="ftr" sz="quarter" idx="11"/>
          </p:nvPr>
        </p:nvSpPr>
        <p:spPr/>
        <p:txBody>
          <a:bodyPr/>
          <a:lstStyle/>
          <a:p>
            <a:r>
              <a:rPr lang="en-MY" smtClean="0"/>
              <a:t>‹#›</a:t>
            </a:r>
            <a:endParaRPr lang="en-MY"/>
          </a:p>
        </p:txBody>
      </p:sp>
      <p:sp>
        <p:nvSpPr>
          <p:cNvPr id="9" name="Slide Number Placeholder 8"/>
          <p:cNvSpPr>
            <a:spLocks noGrp="1"/>
          </p:cNvSpPr>
          <p:nvPr>
            <p:ph type="sldNum" sz="quarter" idx="12"/>
          </p:nvPr>
        </p:nvSpPr>
        <p:spPr/>
        <p:txBody>
          <a:bodyPr/>
          <a:lstStyle/>
          <a:p>
            <a:fld id="{59812E96-2AA7-4322-B070-15FD5B0F267C}" type="slidenum">
              <a:rPr lang="en-MY" smtClean="0"/>
              <a:pPr/>
              <a:t>‹#›</a:t>
            </a:fld>
            <a:endParaRPr lang="en-MY"/>
          </a:p>
        </p:txBody>
      </p:sp>
      <p:cxnSp>
        <p:nvCxnSpPr>
          <p:cNvPr id="13" name="Straight Connector 12"/>
          <p:cNvCxnSpPr/>
          <p:nvPr userDrawn="1"/>
        </p:nvCxnSpPr>
        <p:spPr>
          <a:xfrm>
            <a:off x="251520" y="1484784"/>
            <a:ext cx="8640960" cy="0"/>
          </a:xfrm>
          <a:prstGeom prst="line">
            <a:avLst/>
          </a:prstGeom>
          <a:ln w="38100" cmpd="dbl">
            <a:solidFill>
              <a:schemeClr val="accent5">
                <a:lumMod val="7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3C989D26-1DCE-45B4-8897-E64D431C4A35}" type="datetime1">
              <a:rPr lang="en-MY" smtClean="0"/>
              <a:t>13/10/2017</a:t>
            </a:fld>
            <a:endParaRPr lang="en-MY"/>
          </a:p>
        </p:txBody>
      </p:sp>
      <p:sp>
        <p:nvSpPr>
          <p:cNvPr id="4" name="Footer Placeholder 3"/>
          <p:cNvSpPr>
            <a:spLocks noGrp="1"/>
          </p:cNvSpPr>
          <p:nvPr>
            <p:ph type="ftr" sz="quarter" idx="11"/>
          </p:nvPr>
        </p:nvSpPr>
        <p:spPr/>
        <p:txBody>
          <a:bodyPr/>
          <a:lstStyle/>
          <a:p>
            <a:r>
              <a:rPr lang="en-MY" smtClean="0"/>
              <a:t>‹#›</a:t>
            </a:r>
            <a:endParaRPr lang="en-MY"/>
          </a:p>
        </p:txBody>
      </p:sp>
      <p:sp>
        <p:nvSpPr>
          <p:cNvPr id="5" name="Slide Number Placeholder 4"/>
          <p:cNvSpPr>
            <a:spLocks noGrp="1"/>
          </p:cNvSpPr>
          <p:nvPr>
            <p:ph type="sldNum" sz="quarter" idx="12"/>
          </p:nvPr>
        </p:nvSpPr>
        <p:spPr/>
        <p:txBody>
          <a:bodyPr/>
          <a:lstStyle/>
          <a:p>
            <a:fld id="{59812E96-2AA7-4322-B070-15FD5B0F267C}"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4" name="Group 13"/>
          <p:cNvGrpSpPr/>
          <p:nvPr userDrawn="1"/>
        </p:nvGrpSpPr>
        <p:grpSpPr>
          <a:xfrm>
            <a:off x="1" y="-17464"/>
            <a:ext cx="9144000" cy="6900863"/>
            <a:chOff x="1" y="-17464"/>
            <a:chExt cx="9144000" cy="6900863"/>
          </a:xfrm>
        </p:grpSpPr>
        <p:pic>
          <p:nvPicPr>
            <p:cNvPr id="3076" name="Picture 4" descr="C:\Documents and Settings\azrulnizam.hussin\My Documents\My Pictures\islamic-background 3 2.jpg"/>
            <p:cNvPicPr>
              <a:picLocks noChangeAspect="1" noChangeArrowheads="1"/>
            </p:cNvPicPr>
            <p:nvPr userDrawn="1"/>
          </p:nvPicPr>
          <p:blipFill>
            <a:blip r:embed="rId2" cstate="print"/>
            <a:srcRect t="50029"/>
            <a:stretch>
              <a:fillRect/>
            </a:stretch>
          </p:blipFill>
          <p:spPr bwMode="auto">
            <a:xfrm rot="16200000">
              <a:off x="-2755106" y="2750343"/>
              <a:ext cx="6888163" cy="1377950"/>
            </a:xfrm>
            <a:prstGeom prst="rect">
              <a:avLst/>
            </a:prstGeom>
            <a:noFill/>
          </p:spPr>
        </p:pic>
        <p:pic>
          <p:nvPicPr>
            <p:cNvPr id="13" name="Picture 4" descr="C:\Documents and Settings\azrulnizam.hussin\My Documents\My Pictures\islamic-background 3 2.jpg"/>
            <p:cNvPicPr>
              <a:picLocks noChangeAspect="1" noChangeArrowheads="1"/>
            </p:cNvPicPr>
            <p:nvPr userDrawn="1"/>
          </p:nvPicPr>
          <p:blipFill>
            <a:blip r:embed="rId2" cstate="print"/>
            <a:srcRect t="50384"/>
            <a:stretch>
              <a:fillRect/>
            </a:stretch>
          </p:blipFill>
          <p:spPr bwMode="auto">
            <a:xfrm rot="5400000">
              <a:off x="5015843" y="2742542"/>
              <a:ext cx="6888163" cy="1368152"/>
            </a:xfrm>
            <a:prstGeom prst="rect">
              <a:avLst/>
            </a:prstGeom>
            <a:noFill/>
          </p:spPr>
        </p:pic>
      </p:grpSp>
      <p:sp>
        <p:nvSpPr>
          <p:cNvPr id="2" name="Date Placeholder 1"/>
          <p:cNvSpPr>
            <a:spLocks noGrp="1"/>
          </p:cNvSpPr>
          <p:nvPr userDrawn="1">
            <p:ph type="dt" sz="half" idx="10"/>
          </p:nvPr>
        </p:nvSpPr>
        <p:spPr/>
        <p:txBody>
          <a:bodyPr/>
          <a:lstStyle/>
          <a:p>
            <a:fld id="{4727B159-6709-4C65-9E16-73503939CA21}" type="datetime1">
              <a:rPr lang="en-MY" smtClean="0"/>
              <a:t>13/10/2017</a:t>
            </a:fld>
            <a:endParaRPr lang="en-MY"/>
          </a:p>
        </p:txBody>
      </p:sp>
      <p:sp>
        <p:nvSpPr>
          <p:cNvPr id="3" name="Footer Placeholder 2"/>
          <p:cNvSpPr>
            <a:spLocks noGrp="1"/>
          </p:cNvSpPr>
          <p:nvPr userDrawn="1">
            <p:ph type="ftr" sz="quarter" idx="11"/>
          </p:nvPr>
        </p:nvSpPr>
        <p:spPr/>
        <p:txBody>
          <a:bodyPr/>
          <a:lstStyle/>
          <a:p>
            <a:r>
              <a:rPr lang="en-MY" smtClean="0"/>
              <a:t>‹#›</a:t>
            </a:r>
            <a:endParaRPr lang="en-MY"/>
          </a:p>
        </p:txBody>
      </p:sp>
      <p:sp>
        <p:nvSpPr>
          <p:cNvPr id="4" name="Slide Number Placeholder 3"/>
          <p:cNvSpPr>
            <a:spLocks noGrp="1"/>
          </p:cNvSpPr>
          <p:nvPr userDrawn="1">
            <p:ph type="sldNum" sz="quarter" idx="12"/>
          </p:nvPr>
        </p:nvSpPr>
        <p:spPr/>
        <p:txBody>
          <a:bodyPr/>
          <a:lstStyle/>
          <a:p>
            <a:fld id="{59812E96-2AA7-4322-B070-15FD5B0F267C}"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FC175-01FA-48A5-9F93-9C67CC0F26E3}" type="datetime1">
              <a:rPr lang="en-MY" smtClean="0"/>
              <a:t>13/10/2017</a:t>
            </a:fld>
            <a:endParaRPr lang="en-MY"/>
          </a:p>
        </p:txBody>
      </p:sp>
      <p:sp>
        <p:nvSpPr>
          <p:cNvPr id="6" name="Footer Placeholder 5"/>
          <p:cNvSpPr>
            <a:spLocks noGrp="1"/>
          </p:cNvSpPr>
          <p:nvPr>
            <p:ph type="ftr" sz="quarter" idx="11"/>
          </p:nvPr>
        </p:nvSpPr>
        <p:spPr/>
        <p:txBody>
          <a:bodyPr/>
          <a:lstStyle/>
          <a:p>
            <a:r>
              <a:rPr lang="en-MY" smtClean="0"/>
              <a:t>‹#›</a:t>
            </a:r>
            <a:endParaRPr lang="en-MY"/>
          </a:p>
        </p:txBody>
      </p:sp>
      <p:sp>
        <p:nvSpPr>
          <p:cNvPr id="7" name="Slide Number Placeholder 6"/>
          <p:cNvSpPr>
            <a:spLocks noGrp="1"/>
          </p:cNvSpPr>
          <p:nvPr>
            <p:ph type="sldNum" sz="quarter" idx="12"/>
          </p:nvPr>
        </p:nvSpPr>
        <p:spPr/>
        <p:txBody>
          <a:bodyPr/>
          <a:lstStyle/>
          <a:p>
            <a:fld id="{59812E96-2AA7-4322-B070-15FD5B0F267C}"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A2F85-E75D-43B0-8356-8C2CFF67AC2D}" type="datetime1">
              <a:rPr lang="en-MY" smtClean="0"/>
              <a:t>13/10/2017</a:t>
            </a:fld>
            <a:endParaRPr lang="en-MY"/>
          </a:p>
        </p:txBody>
      </p:sp>
      <p:sp>
        <p:nvSpPr>
          <p:cNvPr id="6" name="Footer Placeholder 5"/>
          <p:cNvSpPr>
            <a:spLocks noGrp="1"/>
          </p:cNvSpPr>
          <p:nvPr>
            <p:ph type="ftr" sz="quarter" idx="11"/>
          </p:nvPr>
        </p:nvSpPr>
        <p:spPr/>
        <p:txBody>
          <a:bodyPr/>
          <a:lstStyle/>
          <a:p>
            <a:r>
              <a:rPr lang="en-MY" smtClean="0"/>
              <a:t>‹#›</a:t>
            </a:r>
            <a:endParaRPr lang="en-MY"/>
          </a:p>
        </p:txBody>
      </p:sp>
      <p:sp>
        <p:nvSpPr>
          <p:cNvPr id="7" name="Slide Number Placeholder 6"/>
          <p:cNvSpPr>
            <a:spLocks noGrp="1"/>
          </p:cNvSpPr>
          <p:nvPr>
            <p:ph type="sldNum" sz="quarter" idx="12"/>
          </p:nvPr>
        </p:nvSpPr>
        <p:spPr/>
        <p:txBody>
          <a:bodyPr/>
          <a:lstStyle/>
          <a:p>
            <a:fld id="{59812E96-2AA7-4322-B070-15FD5B0F267C}"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C454B-E9EA-4CC8-8795-59E8B307A323}" type="datetime1">
              <a:rPr lang="en-MY" smtClean="0"/>
              <a:t>13/10/2017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smtClean="0"/>
              <a:t>‹#›</a:t>
            </a:r>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12E96-2AA7-4322-B070-15FD5B0F267C}"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jpeg"/><Relationship Id="rId18" Type="http://schemas.openxmlformats.org/officeDocument/2006/relationships/image" Target="../media/image26.png"/><Relationship Id="rId26" Type="http://schemas.openxmlformats.org/officeDocument/2006/relationships/image" Target="../media/image34.jpeg"/><Relationship Id="rId3" Type="http://schemas.openxmlformats.org/officeDocument/2006/relationships/image" Target="../media/image11.png"/><Relationship Id="rId21" Type="http://schemas.openxmlformats.org/officeDocument/2006/relationships/image" Target="../media/image29.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5" Type="http://schemas.openxmlformats.org/officeDocument/2006/relationships/image" Target="../media/image33.jpeg"/><Relationship Id="rId2" Type="http://schemas.openxmlformats.org/officeDocument/2006/relationships/image" Target="../media/image10.gif"/><Relationship Id="rId16" Type="http://schemas.openxmlformats.org/officeDocument/2006/relationships/image" Target="../media/image24.jpeg"/><Relationship Id="rId20"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14.gif"/><Relationship Id="rId11" Type="http://schemas.openxmlformats.org/officeDocument/2006/relationships/image" Target="../media/image19.jpeg"/><Relationship Id="rId24" Type="http://schemas.openxmlformats.org/officeDocument/2006/relationships/image" Target="../media/image32.gif"/><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image" Target="../media/image31.jpeg"/><Relationship Id="rId10" Type="http://schemas.openxmlformats.org/officeDocument/2006/relationships/image" Target="../media/image18.jpeg"/><Relationship Id="rId19" Type="http://schemas.openxmlformats.org/officeDocument/2006/relationships/image" Target="../media/image27.gif"/><Relationship Id="rId4" Type="http://schemas.openxmlformats.org/officeDocument/2006/relationships/image" Target="../media/image12.gif"/><Relationship Id="rId9" Type="http://schemas.openxmlformats.org/officeDocument/2006/relationships/image" Target="../media/image17.gif"/><Relationship Id="rId14" Type="http://schemas.openxmlformats.org/officeDocument/2006/relationships/image" Target="../media/image22.jpeg"/><Relationship Id="rId22" Type="http://schemas.openxmlformats.org/officeDocument/2006/relationships/image" Target="../media/image30.jpeg"/><Relationship Id="rId27"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image" Target="../media/image37.jpeg"/><Relationship Id="rId7" Type="http://schemas.openxmlformats.org/officeDocument/2006/relationships/image" Target="../media/image41.gif"/><Relationship Id="rId12" Type="http://schemas.openxmlformats.org/officeDocument/2006/relationships/image" Target="../media/image46.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gif"/><Relationship Id="rId11" Type="http://schemas.openxmlformats.org/officeDocument/2006/relationships/image" Target="../media/image45.jpeg"/><Relationship Id="rId5" Type="http://schemas.openxmlformats.org/officeDocument/2006/relationships/image" Target="../media/image39.gif"/><Relationship Id="rId10" Type="http://schemas.openxmlformats.org/officeDocument/2006/relationships/image" Target="../media/image44.gif"/><Relationship Id="rId4" Type="http://schemas.openxmlformats.org/officeDocument/2006/relationships/image" Target="../media/image38.gif"/><Relationship Id="rId9" Type="http://schemas.openxmlformats.org/officeDocument/2006/relationships/image" Target="../media/image4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inceif.org/" TargetMode="External"/><Relationship Id="rId3" Type="http://schemas.openxmlformats.org/officeDocument/2006/relationships/hyperlink" Target="http://www.bnm.gov.my/" TargetMode="External"/><Relationship Id="rId7" Type="http://schemas.openxmlformats.org/officeDocument/2006/relationships/hyperlink" Target="http://www.mifc.com/" TargetMode="External"/><Relationship Id="rId2" Type="http://schemas.openxmlformats.org/officeDocument/2006/relationships/hyperlink" Target="http://www.dosm.gov.my/" TargetMode="External"/><Relationship Id="rId1" Type="http://schemas.openxmlformats.org/officeDocument/2006/relationships/slideLayout" Target="../slideLayouts/slideLayout2.xml"/><Relationship Id="rId6" Type="http://schemas.openxmlformats.org/officeDocument/2006/relationships/hyperlink" Target="http://www.labuanibfc.com/" TargetMode="External"/><Relationship Id="rId5" Type="http://schemas.openxmlformats.org/officeDocument/2006/relationships/hyperlink" Target="http://www.bursamalaysia.com/" TargetMode="External"/><Relationship Id="rId4" Type="http://schemas.openxmlformats.org/officeDocument/2006/relationships/hyperlink" Target="http://www.sc.com.my/" TargetMode="External"/><Relationship Id="rId9" Type="http://schemas.openxmlformats.org/officeDocument/2006/relationships/hyperlink" Target="http://www.isra.my/"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www.facebook.com/futurebusiness" TargetMode="External"/><Relationship Id="rId7"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c.com.my/?p=2872" TargetMode="External"/><Relationship Id="rId13" Type="http://schemas.openxmlformats.org/officeDocument/2006/relationships/hyperlink" Target="https://www.sc.com.my/?page_id=2387" TargetMode="External"/><Relationship Id="rId3" Type="http://schemas.openxmlformats.org/officeDocument/2006/relationships/diagramLayout" Target="../diagrams/layout2.xml"/><Relationship Id="rId7" Type="http://schemas.openxmlformats.org/officeDocument/2006/relationships/hyperlink" Target="https://www.sc.com.my/scma2015_cmsa2015/" TargetMode="External"/><Relationship Id="rId12" Type="http://schemas.openxmlformats.org/officeDocument/2006/relationships/hyperlink" Target="https://www.sc.com.my/?page_id=2385"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hyperlink" Target="https://www.sc.com.my/wp-content/uploads/eng/html/resources/guidelines/DEMUTUALISATION.pdf" TargetMode="External"/><Relationship Id="rId5" Type="http://schemas.openxmlformats.org/officeDocument/2006/relationships/diagramColors" Target="../diagrams/colors2.xml"/><Relationship Id="rId15" Type="http://schemas.openxmlformats.org/officeDocument/2006/relationships/hyperlink" Target="http://www.bnm.gov.my/index.php?ch=en_policy&amp;pg=en_policy_banking" TargetMode="External"/><Relationship Id="rId10" Type="http://schemas.openxmlformats.org/officeDocument/2006/relationships/hyperlink" Target="https://www.sc.com.my/?page_id=2383" TargetMode="External"/><Relationship Id="rId4" Type="http://schemas.openxmlformats.org/officeDocument/2006/relationships/diagramQuickStyle" Target="../diagrams/quickStyle2.xml"/><Relationship Id="rId9" Type="http://schemas.openxmlformats.org/officeDocument/2006/relationships/hyperlink" Target="https://www.sc.com.my/?page_id=2377" TargetMode="External"/><Relationship Id="rId14" Type="http://schemas.openxmlformats.org/officeDocument/2006/relationships/hyperlink" Target="https://www.sc.com.my/comparison-between-the-securities-industry-act-1983-and-the-capital-markets-and-services-act-2007/"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63031"/>
            <a:ext cx="91440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smtClean="0">
                <a:ln/>
                <a:solidFill>
                  <a:schemeClr val="accent1"/>
                </a:solidFill>
                <a:effectLst>
                  <a:outerShdw blurRad="19685" dist="12700" dir="5400000" algn="tl" rotWithShape="0">
                    <a:schemeClr val="accent1">
                      <a:satMod val="130000"/>
                      <a:alpha val="60000"/>
                    </a:schemeClr>
                  </a:outerShdw>
                </a:effectLst>
                <a:latin typeface="Century Gothic" pitchFamily="34" charset="0"/>
              </a:rPr>
              <a:t>Compilation and estimation of </a:t>
            </a:r>
            <a:r>
              <a:rPr lang="en-US" sz="4000" b="1" cap="all" dirty="0" err="1" smtClean="0">
                <a:ln/>
                <a:solidFill>
                  <a:schemeClr val="accent1"/>
                </a:solidFill>
                <a:effectLst>
                  <a:outerShdw blurRad="19685" dist="12700" dir="5400000" algn="tl" rotWithShape="0">
                    <a:schemeClr val="accent1">
                      <a:satMod val="130000"/>
                      <a:alpha val="60000"/>
                    </a:schemeClr>
                  </a:outerShdw>
                </a:effectLst>
                <a:latin typeface="Century Gothic" pitchFamily="34" charset="0"/>
              </a:rPr>
              <a:t>islamic</a:t>
            </a:r>
            <a:r>
              <a:rPr lang="en-US" sz="4000" b="1" cap="all" dirty="0" smtClean="0">
                <a:ln/>
                <a:solidFill>
                  <a:schemeClr val="accent1"/>
                </a:solidFill>
                <a:effectLst>
                  <a:outerShdw blurRad="19685" dist="12700" dir="5400000" algn="tl" rotWithShape="0">
                    <a:schemeClr val="accent1">
                      <a:satMod val="130000"/>
                      <a:alpha val="60000"/>
                    </a:schemeClr>
                  </a:outerShdw>
                </a:effectLst>
                <a:latin typeface="Century Gothic" pitchFamily="34" charset="0"/>
              </a:rPr>
              <a:t> finance statistics: </a:t>
            </a:r>
            <a:br>
              <a:rPr lang="en-US" sz="4000" b="1" cap="all" dirty="0" smtClean="0">
                <a:ln/>
                <a:solidFill>
                  <a:schemeClr val="accent1"/>
                </a:solidFill>
                <a:effectLst>
                  <a:outerShdw blurRad="19685" dist="12700" dir="5400000" algn="tl" rotWithShape="0">
                    <a:schemeClr val="accent1">
                      <a:satMod val="130000"/>
                      <a:alpha val="60000"/>
                    </a:schemeClr>
                  </a:outerShdw>
                </a:effectLst>
                <a:latin typeface="Century Gothic" pitchFamily="34" charset="0"/>
              </a:rPr>
            </a:br>
            <a:r>
              <a:rPr lang="en-US" sz="4000" b="1" cap="all" dirty="0" smtClean="0">
                <a:ln/>
                <a:solidFill>
                  <a:schemeClr val="accent1"/>
                </a:solidFill>
                <a:effectLst>
                  <a:outerShdw blurRad="19685" dist="12700" dir="5400000" algn="tl" rotWithShape="0">
                    <a:schemeClr val="accent1">
                      <a:satMod val="130000"/>
                      <a:alpha val="60000"/>
                    </a:schemeClr>
                  </a:outerShdw>
                </a:effectLst>
                <a:latin typeface="Century Gothic" pitchFamily="34" charset="0"/>
              </a:rPr>
              <a:t>the </a:t>
            </a:r>
            <a:r>
              <a:rPr lang="en-US" sz="4000" b="1" cap="all" dirty="0" err="1" smtClean="0">
                <a:ln/>
                <a:solidFill>
                  <a:schemeClr val="accent1"/>
                </a:solidFill>
                <a:effectLst>
                  <a:outerShdw blurRad="19685" dist="12700" dir="5400000" algn="tl" rotWithShape="0">
                    <a:schemeClr val="accent1">
                      <a:satMod val="130000"/>
                      <a:alpha val="60000"/>
                    </a:schemeClr>
                  </a:outerShdw>
                </a:effectLst>
                <a:latin typeface="Century Gothic" pitchFamily="34" charset="0"/>
              </a:rPr>
              <a:t>malaysia’S</a:t>
            </a:r>
            <a:r>
              <a:rPr lang="en-US" sz="4000" b="1" cap="all" dirty="0" smtClean="0">
                <a:ln/>
                <a:solidFill>
                  <a:schemeClr val="accent1"/>
                </a:solidFill>
                <a:effectLst>
                  <a:outerShdw blurRad="19685" dist="12700" dir="5400000" algn="tl" rotWithShape="0">
                    <a:schemeClr val="accent1">
                      <a:satMod val="130000"/>
                      <a:alpha val="60000"/>
                    </a:schemeClr>
                  </a:outerShdw>
                </a:effectLst>
                <a:latin typeface="Century Gothic" pitchFamily="34" charset="0"/>
              </a:rPr>
              <a:t> experience</a:t>
            </a:r>
            <a:endParaRPr lang="en-MY" sz="4000" b="1" cap="all" dirty="0">
              <a:ln/>
              <a:solidFill>
                <a:schemeClr val="accent1"/>
              </a:solidFill>
              <a:effectLst>
                <a:outerShdw blurRad="19685" dist="12700" dir="5400000" algn="tl" rotWithShape="0">
                  <a:schemeClr val="accent1">
                    <a:satMod val="130000"/>
                    <a:alpha val="60000"/>
                  </a:schemeClr>
                </a:outerShdw>
              </a:effectLst>
              <a:latin typeface="Century Gothic" pitchFamily="34" charset="0"/>
            </a:endParaRPr>
          </a:p>
        </p:txBody>
      </p:sp>
      <p:sp>
        <p:nvSpPr>
          <p:cNvPr id="3" name="Subtitle 2"/>
          <p:cNvSpPr>
            <a:spLocks noGrp="1"/>
          </p:cNvSpPr>
          <p:nvPr>
            <p:ph type="subTitle" idx="1"/>
          </p:nvPr>
        </p:nvSpPr>
        <p:spPr>
          <a:xfrm>
            <a:off x="827584" y="4221088"/>
            <a:ext cx="7088832" cy="1152128"/>
          </a:xfrm>
        </p:spPr>
        <p:txBody>
          <a:bodyPr>
            <a:normAutofit/>
          </a:bodyPr>
          <a:lstStyle/>
          <a:p>
            <a:r>
              <a:rPr lang="en-MY" sz="2000" dirty="0" smtClean="0">
                <a:solidFill>
                  <a:schemeClr val="accent5">
                    <a:lumMod val="75000"/>
                  </a:schemeClr>
                </a:solidFill>
                <a:effectLst/>
                <a:latin typeface="Berlin Sans FB" pitchFamily="34" charset="0"/>
              </a:rPr>
              <a:t>Workshop on Islamic Finance in the National Accounts</a:t>
            </a:r>
          </a:p>
          <a:p>
            <a:r>
              <a:rPr lang="en-US" sz="2000" dirty="0" smtClean="0">
                <a:solidFill>
                  <a:schemeClr val="accent5">
                    <a:lumMod val="75000"/>
                  </a:schemeClr>
                </a:solidFill>
                <a:effectLst/>
                <a:latin typeface="Berlin Sans FB" pitchFamily="34" charset="0"/>
              </a:rPr>
              <a:t>Beirut, Lebanon</a:t>
            </a:r>
          </a:p>
          <a:p>
            <a:r>
              <a:rPr lang="en-US" sz="2000" dirty="0" smtClean="0">
                <a:solidFill>
                  <a:schemeClr val="accent5">
                    <a:lumMod val="75000"/>
                  </a:schemeClr>
                </a:solidFill>
                <a:effectLst/>
                <a:latin typeface="Berlin Sans FB" pitchFamily="34" charset="0"/>
              </a:rPr>
              <a:t>24 – 26 October 2017</a:t>
            </a:r>
          </a:p>
        </p:txBody>
      </p:sp>
      <p:sp>
        <p:nvSpPr>
          <p:cNvPr id="5" name="Subtitle 2"/>
          <p:cNvSpPr txBox="1">
            <a:spLocks/>
          </p:cNvSpPr>
          <p:nvPr/>
        </p:nvSpPr>
        <p:spPr>
          <a:xfrm>
            <a:off x="3059832" y="5301208"/>
            <a:ext cx="4824536" cy="504056"/>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accent5">
                    <a:lumMod val="75000"/>
                  </a:schemeClr>
                </a:solidFill>
                <a:effectLst/>
                <a:uLnTx/>
                <a:uFillTx/>
                <a:latin typeface="Berlin Sans FB" pitchFamily="34" charset="0"/>
              </a:rPr>
              <a:t>Department of Statistics Malaysia</a:t>
            </a:r>
            <a:endParaRPr kumimoji="0" lang="en-MY" sz="2000" b="0" i="0" u="none" strike="noStrike" kern="1200" cap="none" spc="0" normalizeH="0" baseline="0" noProof="0" dirty="0" smtClean="0">
              <a:ln>
                <a:noFill/>
              </a:ln>
              <a:solidFill>
                <a:schemeClr val="accent5">
                  <a:lumMod val="75000"/>
                </a:schemeClr>
              </a:solidFill>
              <a:effectLst/>
              <a:uLnTx/>
              <a:uFillTx/>
              <a:latin typeface="Berlin Sans FB" pitchFamily="34" charset="0"/>
            </a:endParaRPr>
          </a:p>
        </p:txBody>
      </p:sp>
      <p:grpSp>
        <p:nvGrpSpPr>
          <p:cNvPr id="7" name="Group 6"/>
          <p:cNvGrpSpPr/>
          <p:nvPr/>
        </p:nvGrpSpPr>
        <p:grpSpPr>
          <a:xfrm>
            <a:off x="3275856" y="760827"/>
            <a:ext cx="3438525" cy="1516045"/>
            <a:chOff x="3200400" y="223052"/>
            <a:chExt cx="3438525" cy="1516045"/>
          </a:xfrm>
        </p:grpSpPr>
        <p:pic>
          <p:nvPicPr>
            <p:cNvPr id="8" name="Picture 7" descr="jata-transparent.gif"/>
            <p:cNvPicPr>
              <a:picLocks noChangeAspect="1"/>
            </p:cNvPicPr>
            <p:nvPr/>
          </p:nvPicPr>
          <p:blipFill>
            <a:blip r:embed="rId2" cstate="print"/>
            <a:stretch>
              <a:fillRect/>
            </a:stretch>
          </p:blipFill>
          <p:spPr>
            <a:xfrm>
              <a:off x="3200400" y="457200"/>
              <a:ext cx="1047750" cy="1047750"/>
            </a:xfrm>
            <a:prstGeom prst="rect">
              <a:avLst/>
            </a:prstGeom>
          </p:spPr>
        </p:pic>
        <p:pic>
          <p:nvPicPr>
            <p:cNvPr id="9" name="Picture 2" descr="C:\Users\noryana.mk\Pictures\negaraku-vector-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223052"/>
              <a:ext cx="3209925" cy="151604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Slide Number Placeholder 10"/>
          <p:cNvSpPr>
            <a:spLocks noGrp="1"/>
          </p:cNvSpPr>
          <p:nvPr>
            <p:ph type="sldNum" sz="quarter" idx="12"/>
          </p:nvPr>
        </p:nvSpPr>
        <p:spPr/>
        <p:txBody>
          <a:bodyPr/>
          <a:lstStyle/>
          <a:p>
            <a:fld id="{59812E96-2AA7-4322-B070-15FD5B0F267C}" type="slidenum">
              <a:rPr lang="en-MY" smtClean="0"/>
              <a:pPr/>
              <a:t>1</a:t>
            </a:fld>
            <a:endParaRPr lang="en-MY"/>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sz="4000" dirty="0" smtClean="0"/>
              <a:t>SHARE OF FINANCE TO MALAYSIA GDP</a:t>
            </a:r>
            <a:endParaRPr lang="en-MY" sz="4000" dirty="0"/>
          </a:p>
        </p:txBody>
      </p:sp>
      <p:graphicFrame>
        <p:nvGraphicFramePr>
          <p:cNvPr id="4" name="Table 3"/>
          <p:cNvGraphicFramePr>
            <a:graphicFrameLocks noGrp="1"/>
          </p:cNvGraphicFramePr>
          <p:nvPr>
            <p:extLst>
              <p:ext uri="{D42A27DB-BD31-4B8C-83A1-F6EECF244321}">
                <p14:modId xmlns:p14="http://schemas.microsoft.com/office/powerpoint/2010/main" xmlns="" val="1081276628"/>
              </p:ext>
            </p:extLst>
          </p:nvPr>
        </p:nvGraphicFramePr>
        <p:xfrm>
          <a:off x="251521" y="2468488"/>
          <a:ext cx="8568949" cy="2026920"/>
        </p:xfrm>
        <a:graphic>
          <a:graphicData uri="http://schemas.openxmlformats.org/drawingml/2006/table">
            <a:tbl>
              <a:tblPr firstRow="1" bandRow="1">
                <a:tableStyleId>{7DF18680-E054-41AD-8BC1-D1AEF772440D}</a:tableStyleId>
              </a:tblPr>
              <a:tblGrid>
                <a:gridCol w="1888884"/>
                <a:gridCol w="954295"/>
                <a:gridCol w="954295"/>
                <a:gridCol w="954295"/>
                <a:gridCol w="954295"/>
                <a:gridCol w="954295"/>
                <a:gridCol w="954295"/>
                <a:gridCol w="954295"/>
              </a:tblGrid>
              <a:tr h="370840">
                <a:tc>
                  <a:txBody>
                    <a:bodyPr/>
                    <a:lstStyle/>
                    <a:p>
                      <a:r>
                        <a:rPr lang="en-US" dirty="0" smtClean="0">
                          <a:solidFill>
                            <a:schemeClr val="tx1"/>
                          </a:solidFill>
                          <a:latin typeface="Times New Roman" pitchFamily="18" charset="0"/>
                          <a:cs typeface="Times New Roman" pitchFamily="18" charset="0"/>
                        </a:rPr>
                        <a:t>YEAR</a:t>
                      </a:r>
                      <a:endParaRPr lang="en-MY" dirty="0">
                        <a:solidFill>
                          <a:schemeClr val="tx1"/>
                        </a:solidFill>
                        <a:latin typeface="Times New Roman" pitchFamily="18" charset="0"/>
                        <a:cs typeface="Times New Roman" pitchFamily="18" charset="0"/>
                      </a:endParaRPr>
                    </a:p>
                  </a:txBody>
                  <a:tcPr/>
                </a:tc>
                <a:tc>
                  <a:txBody>
                    <a:bodyPr/>
                    <a:lstStyle/>
                    <a:p>
                      <a:r>
                        <a:rPr lang="en-US" dirty="0" smtClean="0">
                          <a:solidFill>
                            <a:schemeClr val="tx1"/>
                          </a:solidFill>
                          <a:latin typeface="Times New Roman" pitchFamily="18" charset="0"/>
                          <a:cs typeface="Times New Roman" pitchFamily="18" charset="0"/>
                        </a:rPr>
                        <a:t>2010</a:t>
                      </a:r>
                      <a:endParaRPr lang="en-MY" dirty="0">
                        <a:solidFill>
                          <a:schemeClr val="tx1"/>
                        </a:solidFill>
                        <a:latin typeface="Times New Roman" pitchFamily="18" charset="0"/>
                        <a:cs typeface="Times New Roman" pitchFamily="18" charset="0"/>
                      </a:endParaRPr>
                    </a:p>
                  </a:txBody>
                  <a:tcPr anchor="ctr"/>
                </a:tc>
                <a:tc>
                  <a:txBody>
                    <a:bodyPr/>
                    <a:lstStyle/>
                    <a:p>
                      <a:r>
                        <a:rPr lang="en-US" dirty="0" smtClean="0">
                          <a:solidFill>
                            <a:schemeClr val="tx1"/>
                          </a:solidFill>
                          <a:latin typeface="Times New Roman" pitchFamily="18" charset="0"/>
                          <a:cs typeface="Times New Roman" pitchFamily="18" charset="0"/>
                        </a:rPr>
                        <a:t>2011</a:t>
                      </a:r>
                      <a:endParaRPr lang="en-MY" dirty="0">
                        <a:solidFill>
                          <a:schemeClr val="tx1"/>
                        </a:solidFill>
                        <a:latin typeface="Times New Roman" pitchFamily="18" charset="0"/>
                        <a:cs typeface="Times New Roman" pitchFamily="18" charset="0"/>
                      </a:endParaRPr>
                    </a:p>
                  </a:txBody>
                  <a:tcPr anchor="ctr"/>
                </a:tc>
                <a:tc>
                  <a:txBody>
                    <a:bodyPr/>
                    <a:lstStyle/>
                    <a:p>
                      <a:r>
                        <a:rPr lang="en-US" dirty="0" smtClean="0">
                          <a:solidFill>
                            <a:schemeClr val="tx1"/>
                          </a:solidFill>
                          <a:latin typeface="Times New Roman" pitchFamily="18" charset="0"/>
                          <a:cs typeface="Times New Roman" pitchFamily="18" charset="0"/>
                        </a:rPr>
                        <a:t>2012</a:t>
                      </a:r>
                      <a:endParaRPr lang="en-MY" dirty="0">
                        <a:solidFill>
                          <a:schemeClr val="tx1"/>
                        </a:solidFill>
                        <a:latin typeface="Times New Roman" pitchFamily="18" charset="0"/>
                        <a:cs typeface="Times New Roman" pitchFamily="18" charset="0"/>
                      </a:endParaRPr>
                    </a:p>
                  </a:txBody>
                  <a:tcPr anchor="ctr"/>
                </a:tc>
                <a:tc>
                  <a:txBody>
                    <a:bodyPr/>
                    <a:lstStyle/>
                    <a:p>
                      <a:r>
                        <a:rPr lang="en-US" dirty="0" smtClean="0">
                          <a:solidFill>
                            <a:schemeClr val="tx1"/>
                          </a:solidFill>
                          <a:latin typeface="Times New Roman" pitchFamily="18" charset="0"/>
                          <a:cs typeface="Times New Roman" pitchFamily="18" charset="0"/>
                        </a:rPr>
                        <a:t>2013</a:t>
                      </a:r>
                      <a:endParaRPr lang="en-MY" dirty="0">
                        <a:solidFill>
                          <a:schemeClr val="tx1"/>
                        </a:solidFill>
                        <a:latin typeface="Times New Roman" pitchFamily="18" charset="0"/>
                        <a:cs typeface="Times New Roman" pitchFamily="18" charset="0"/>
                      </a:endParaRPr>
                    </a:p>
                  </a:txBody>
                  <a:tcPr anchor="ctr"/>
                </a:tc>
                <a:tc>
                  <a:txBody>
                    <a:bodyPr/>
                    <a:lstStyle/>
                    <a:p>
                      <a:r>
                        <a:rPr lang="en-US" dirty="0" smtClean="0">
                          <a:solidFill>
                            <a:schemeClr val="tx1"/>
                          </a:solidFill>
                          <a:latin typeface="Times New Roman" pitchFamily="18" charset="0"/>
                          <a:cs typeface="Times New Roman" pitchFamily="18" charset="0"/>
                        </a:rPr>
                        <a:t>2014</a:t>
                      </a:r>
                      <a:endParaRPr lang="en-MY" dirty="0">
                        <a:solidFill>
                          <a:schemeClr val="tx1"/>
                        </a:solidFill>
                        <a:latin typeface="Times New Roman" pitchFamily="18" charset="0"/>
                        <a:cs typeface="Times New Roman" pitchFamily="18" charset="0"/>
                      </a:endParaRPr>
                    </a:p>
                  </a:txBody>
                  <a:tcPr anchor="ctr"/>
                </a:tc>
                <a:tc>
                  <a:txBody>
                    <a:bodyPr/>
                    <a:lstStyle/>
                    <a:p>
                      <a:r>
                        <a:rPr lang="en-US" dirty="0" smtClean="0">
                          <a:solidFill>
                            <a:schemeClr val="tx1"/>
                          </a:solidFill>
                          <a:latin typeface="Times New Roman" pitchFamily="18" charset="0"/>
                          <a:cs typeface="Times New Roman" pitchFamily="18" charset="0"/>
                        </a:rPr>
                        <a:t>2015</a:t>
                      </a:r>
                      <a:endParaRPr lang="en-MY" dirty="0">
                        <a:solidFill>
                          <a:schemeClr val="tx1"/>
                        </a:solidFill>
                        <a:latin typeface="Times New Roman" pitchFamily="18" charset="0"/>
                        <a:cs typeface="Times New Roman" pitchFamily="18" charset="0"/>
                      </a:endParaRPr>
                    </a:p>
                  </a:txBody>
                  <a:tcPr anchor="ctr"/>
                </a:tc>
                <a:tc>
                  <a:txBody>
                    <a:bodyPr/>
                    <a:lstStyle/>
                    <a:p>
                      <a:r>
                        <a:rPr lang="en-US" dirty="0" smtClean="0">
                          <a:solidFill>
                            <a:schemeClr val="tx1"/>
                          </a:solidFill>
                          <a:latin typeface="Times New Roman" pitchFamily="18" charset="0"/>
                          <a:cs typeface="Times New Roman" pitchFamily="18" charset="0"/>
                        </a:rPr>
                        <a:t>2016</a:t>
                      </a:r>
                      <a:endParaRPr lang="en-MY" dirty="0">
                        <a:solidFill>
                          <a:schemeClr val="tx1"/>
                        </a:solidFill>
                        <a:latin typeface="Times New Roman" pitchFamily="18" charset="0"/>
                        <a:cs typeface="Times New Roman" pitchFamily="18" charset="0"/>
                      </a:endParaRPr>
                    </a:p>
                  </a:txBody>
                  <a:tcPr anchor="ctr"/>
                </a:tc>
              </a:tr>
              <a:tr h="370840">
                <a:tc>
                  <a:txBody>
                    <a:bodyPr/>
                    <a:lstStyle/>
                    <a:p>
                      <a:pPr algn="l"/>
                      <a:r>
                        <a:rPr lang="en-US" dirty="0" smtClean="0">
                          <a:latin typeface="Times New Roman" pitchFamily="18" charset="0"/>
                          <a:cs typeface="Times New Roman" pitchFamily="18" charset="0"/>
                        </a:rPr>
                        <a:t>FINANCE</a:t>
                      </a:r>
                      <a:endParaRPr lang="en-MY" dirty="0">
                        <a:latin typeface="Times New Roman" pitchFamily="18" charset="0"/>
                        <a:cs typeface="Times New Roman" pitchFamily="18" charset="0"/>
                      </a:endParaRPr>
                    </a:p>
                  </a:txBody>
                  <a:tcPr/>
                </a:tc>
                <a:tc>
                  <a:txBody>
                    <a:bodyPr/>
                    <a:lstStyle/>
                    <a:p>
                      <a:pPr marL="0" algn="l" defTabSz="914400" rtl="0" eaLnBrk="1" fontAlgn="b" latinLnBrk="0" hangingPunct="1"/>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5.8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5.9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5.9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5.7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5.5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5.2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5.0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r>
              <a:tr h="370840">
                <a:tc>
                  <a:txBody>
                    <a:bodyPr/>
                    <a:lstStyle/>
                    <a:p>
                      <a:pPr algn="l"/>
                      <a:r>
                        <a:rPr lang="en-US" dirty="0" smtClean="0">
                          <a:latin typeface="Times New Roman" pitchFamily="18" charset="0"/>
                          <a:cs typeface="Times New Roman" pitchFamily="18" charset="0"/>
                        </a:rPr>
                        <a:t>INSURANCE</a:t>
                      </a:r>
                      <a:endParaRPr lang="en-MY" dirty="0">
                        <a:latin typeface="Times New Roman" pitchFamily="18" charset="0"/>
                        <a:cs typeface="Times New Roman" pitchFamily="18" charset="0"/>
                      </a:endParaRPr>
                    </a:p>
                  </a:txBody>
                  <a:tcP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1.7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1.7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1.9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1.9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1.8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1.7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1.7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r>
              <a:tr h="370840">
                <a:tc>
                  <a:txBody>
                    <a:bodyPr/>
                    <a:lstStyle/>
                    <a:p>
                      <a:pPr algn="l"/>
                      <a:r>
                        <a:rPr lang="en-US" dirty="0" smtClean="0">
                          <a:latin typeface="Times New Roman" pitchFamily="18" charset="0"/>
                          <a:cs typeface="Times New Roman" pitchFamily="18" charset="0"/>
                        </a:rPr>
                        <a:t>TOTAL FINANCE &amp; INSURANCE</a:t>
                      </a:r>
                      <a:endParaRPr lang="en-MY" dirty="0">
                        <a:latin typeface="Times New Roman" pitchFamily="18" charset="0"/>
                        <a:cs typeface="Times New Roman" pitchFamily="18" charset="0"/>
                      </a:endParaRPr>
                    </a:p>
                  </a:txBody>
                  <a:tcP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7.5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7.6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7.8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7.6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7.3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a:t>
                      </a:r>
                      <a:r>
                        <a:rPr lang="en-MY" sz="1800" kern="1200" dirty="0">
                          <a:latin typeface="Times New Roman" pitchFamily="18" charset="0"/>
                          <a:cs typeface="Times New Roman" pitchFamily="18" charset="0"/>
                        </a:rPr>
                        <a:t>6.9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c>
                  <a:txBody>
                    <a:bodyPr/>
                    <a:lstStyle/>
                    <a:p>
                      <a:pPr marL="0" algn="l" defTabSz="914400" rtl="0" eaLnBrk="1" fontAlgn="b" latinLnBrk="0" hangingPunct="1"/>
                      <a:r>
                        <a:rPr lang="en-MY" sz="1800" kern="1200" dirty="0">
                          <a:latin typeface="Times New Roman" pitchFamily="18" charset="0"/>
                          <a:cs typeface="Times New Roman" pitchFamily="18" charset="0"/>
                        </a:rPr>
                        <a:t>     </a:t>
                      </a:r>
                      <a:r>
                        <a:rPr lang="en-MY" sz="1800" kern="1200" dirty="0" smtClean="0">
                          <a:latin typeface="Times New Roman" pitchFamily="18" charset="0"/>
                          <a:cs typeface="Times New Roman" pitchFamily="18" charset="0"/>
                        </a:rPr>
                        <a:t> 6.8 </a:t>
                      </a:r>
                      <a:endParaRPr lang="en-MY" sz="1800" kern="1200" dirty="0">
                        <a:solidFill>
                          <a:schemeClr val="dk1"/>
                        </a:solidFill>
                        <a:latin typeface="Times New Roman" pitchFamily="18" charset="0"/>
                        <a:ea typeface="+mn-ea"/>
                        <a:cs typeface="Times New Roman" pitchFamily="18" charset="0"/>
                      </a:endParaRPr>
                    </a:p>
                  </a:txBody>
                  <a:tcPr marL="9525" marR="9525" marT="9525" marB="0" anchor="ctr"/>
                </a:tc>
              </a:tr>
            </a:tbl>
          </a:graphicData>
        </a:graphic>
      </p:graphicFrame>
      <p:sp>
        <p:nvSpPr>
          <p:cNvPr id="5" name="TextBox 4"/>
          <p:cNvSpPr txBox="1"/>
          <p:nvPr/>
        </p:nvSpPr>
        <p:spPr>
          <a:xfrm>
            <a:off x="683568" y="1844824"/>
            <a:ext cx="6696744"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Share of Finance and Insurance to GDP at Constant prices 2010</a:t>
            </a:r>
            <a:endParaRPr lang="en-MY" sz="20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59812E96-2AA7-4322-B070-15FD5B0F267C}" type="slidenum">
              <a:rPr lang="en-MY" smtClean="0"/>
              <a:pPr/>
              <a:t>10</a:t>
            </a:fld>
            <a:endParaRPr lang="en-MY"/>
          </a:p>
        </p:txBody>
      </p:sp>
    </p:spTree>
    <p:extLst>
      <p:ext uri="{BB962C8B-B14F-4D97-AF65-F5344CB8AC3E}">
        <p14:creationId xmlns:p14="http://schemas.microsoft.com/office/powerpoint/2010/main" xmlns="" val="45819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Banking Statistics</a:t>
            </a:r>
            <a:endParaRPr lang="en-MY" dirty="0"/>
          </a:p>
        </p:txBody>
      </p:sp>
      <p:graphicFrame>
        <p:nvGraphicFramePr>
          <p:cNvPr id="4" name="Content Placeholder 3"/>
          <p:cNvGraphicFramePr>
            <a:graphicFrameLocks noGrp="1"/>
          </p:cNvGraphicFramePr>
          <p:nvPr>
            <p:ph idx="1"/>
          </p:nvPr>
        </p:nvGraphicFramePr>
        <p:xfrm>
          <a:off x="683574" y="1666617"/>
          <a:ext cx="7776859" cy="2050415"/>
        </p:xfrm>
        <a:graphic>
          <a:graphicData uri="http://schemas.openxmlformats.org/drawingml/2006/table">
            <a:tbl>
              <a:tblPr firstRow="1" bandRow="1">
                <a:tableStyleId>{BDBED569-4797-4DF1-A0F4-6AAB3CD982D8}</a:tableStyleId>
              </a:tblPr>
              <a:tblGrid>
                <a:gridCol w="1211011"/>
                <a:gridCol w="547154"/>
                <a:gridCol w="547154"/>
                <a:gridCol w="547154"/>
                <a:gridCol w="547154"/>
                <a:gridCol w="547154"/>
                <a:gridCol w="547154"/>
                <a:gridCol w="547154"/>
                <a:gridCol w="547154"/>
                <a:gridCol w="547154"/>
                <a:gridCol w="547154"/>
                <a:gridCol w="547154"/>
                <a:gridCol w="547154"/>
              </a:tblGrid>
              <a:tr h="370840">
                <a:tc>
                  <a:txBody>
                    <a:bodyPr/>
                    <a:lstStyle/>
                    <a:p>
                      <a:pPr algn="ctr" fontAlgn="b"/>
                      <a:r>
                        <a:rPr lang="en-US" sz="1400" u="none" strike="noStrike" kern="1200" dirty="0">
                          <a:latin typeface="Times New Roman" pitchFamily="18" charset="0"/>
                          <a:cs typeface="Times New Roman" pitchFamily="18" charset="0"/>
                        </a:rPr>
                        <a:t> </a:t>
                      </a:r>
                      <a:endParaRPr lang="en-US" sz="1400" b="0" i="0" u="none" strike="noStrike" kern="1200" dirty="0">
                        <a:solidFill>
                          <a:srgbClr val="000000"/>
                        </a:solidFill>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2005</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2006</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2007</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2008</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2009</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2010</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2011</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2012</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2013</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2014</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2015</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2016</a:t>
                      </a:r>
                    </a:p>
                  </a:txBody>
                  <a:tcPr marL="9525" marR="9525" marT="9525" marB="0" anchor="ctr">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tcPr>
                </a:tc>
              </a:tr>
              <a:tr h="370840">
                <a:tc>
                  <a:txBody>
                    <a:bodyPr/>
                    <a:lstStyle/>
                    <a:p>
                      <a:pPr algn="l" fontAlgn="b"/>
                      <a:r>
                        <a:rPr lang="en-US" sz="1400" b="1" u="none" strike="noStrike" kern="1200" dirty="0" smtClean="0">
                          <a:latin typeface="Times New Roman" pitchFamily="18" charset="0"/>
                          <a:cs typeface="Times New Roman" pitchFamily="18" charset="0"/>
                        </a:rPr>
                        <a:t> Number of</a:t>
                      </a:r>
                      <a:r>
                        <a:rPr lang="en-US" sz="1400" b="1" u="none" strike="noStrike" kern="1200" baseline="0" dirty="0" smtClean="0">
                          <a:latin typeface="Times New Roman" pitchFamily="18" charset="0"/>
                          <a:cs typeface="Times New Roman" pitchFamily="18" charset="0"/>
                        </a:rPr>
                        <a:t> </a:t>
                      </a:r>
                      <a:r>
                        <a:rPr lang="en-US" sz="1400" b="1" u="none" strike="noStrike" kern="1200" dirty="0" smtClean="0">
                          <a:latin typeface="Times New Roman" pitchFamily="18" charset="0"/>
                          <a:cs typeface="Times New Roman" pitchFamily="18" charset="0"/>
                        </a:rPr>
                        <a:t>Institutions</a:t>
                      </a:r>
                      <a:endParaRPr lang="en-US" sz="1400" b="1" i="0" u="none" strike="noStrike" kern="1200" dirty="0">
                        <a:solidFill>
                          <a:srgbClr val="000000"/>
                        </a:solidFill>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tcP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43</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42</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47</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54</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54</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55</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56</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56</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55</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54</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54</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54</a:t>
                      </a:r>
                    </a:p>
                  </a:txBody>
                  <a:tcPr marL="9525" marR="9525" marT="9525" marB="0" anchor="ctr">
                    <a:lnR w="28575" cap="flat" cmpd="sng" algn="ctr">
                      <a:solidFill>
                        <a:schemeClr val="accent5"/>
                      </a:solidFill>
                      <a:prstDash val="solid"/>
                      <a:round/>
                      <a:headEnd type="none" w="med" len="med"/>
                      <a:tailEnd type="none" w="med" len="med"/>
                    </a:lnR>
                  </a:tcPr>
                </a:tc>
              </a:tr>
              <a:tr h="370840">
                <a:tc>
                  <a:txBody>
                    <a:bodyPr/>
                    <a:lstStyle/>
                    <a:p>
                      <a:pPr algn="l" fontAlgn="b"/>
                      <a:r>
                        <a:rPr lang="en-US" sz="1400" u="none" strike="noStrike" kern="1200" dirty="0">
                          <a:latin typeface="Times New Roman" pitchFamily="18" charset="0"/>
                          <a:cs typeface="Times New Roman" pitchFamily="18" charset="0"/>
                        </a:rPr>
                        <a:t>Commercial Bank</a:t>
                      </a:r>
                      <a:endParaRPr lang="en-US" sz="1400" b="0" i="0" u="none" strike="noStrike" kern="1200" dirty="0">
                        <a:solidFill>
                          <a:srgbClr val="000000"/>
                        </a:solidFill>
                        <a:latin typeface="Times New Roman" pitchFamily="18" charset="0"/>
                        <a:cs typeface="Times New Roman" pitchFamily="18" charset="0"/>
                      </a:endParaRPr>
                    </a:p>
                  </a:txBody>
                  <a:tcPr marL="114300" marR="9525" marT="9525" marB="0" anchor="ctr">
                    <a:lnL w="28575" cap="flat" cmpd="sng" algn="ctr">
                      <a:solidFill>
                        <a:schemeClr val="accent5"/>
                      </a:solidFill>
                      <a:prstDash val="solid"/>
                      <a:round/>
                      <a:headEnd type="none" w="med" len="med"/>
                      <a:tailEnd type="none" w="med" len="med"/>
                    </a:lnL>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27</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22</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22</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22</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22</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23</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25</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27</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27</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27</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27</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27</a:t>
                      </a:r>
                    </a:p>
                  </a:txBody>
                  <a:tcPr marL="9525" marR="9525" marT="9525" marB="0" anchor="ctr">
                    <a:lnR w="28575" cap="flat" cmpd="sng" algn="ctr">
                      <a:solidFill>
                        <a:schemeClr val="accent5"/>
                      </a:solidFill>
                      <a:prstDash val="solid"/>
                      <a:round/>
                      <a:headEnd type="none" w="med" len="med"/>
                      <a:tailEnd type="none" w="med" len="med"/>
                    </a:lnR>
                  </a:tcPr>
                </a:tc>
              </a:tr>
              <a:tr h="370840">
                <a:tc>
                  <a:txBody>
                    <a:bodyPr/>
                    <a:lstStyle/>
                    <a:p>
                      <a:pPr algn="l" fontAlgn="b"/>
                      <a:r>
                        <a:rPr lang="en-US" sz="1400" u="none" strike="noStrike" kern="1200" dirty="0">
                          <a:latin typeface="Times New Roman" pitchFamily="18" charset="0"/>
                          <a:cs typeface="Times New Roman" pitchFamily="18" charset="0"/>
                        </a:rPr>
                        <a:t>Merchant/Investment Bank</a:t>
                      </a:r>
                      <a:endParaRPr lang="en-US" sz="1400" b="0" i="0" u="none" strike="noStrike" kern="1200" dirty="0">
                        <a:solidFill>
                          <a:srgbClr val="000000"/>
                        </a:solidFill>
                        <a:latin typeface="Times New Roman" pitchFamily="18" charset="0"/>
                        <a:cs typeface="Times New Roman" pitchFamily="18" charset="0"/>
                      </a:endParaRPr>
                    </a:p>
                  </a:txBody>
                  <a:tcPr marL="114300" marR="9525" marT="9525" marB="0" anchor="ctr">
                    <a:lnL w="28575" cap="flat" cmpd="sng" algn="ctr">
                      <a:solidFill>
                        <a:schemeClr val="accent5"/>
                      </a:solidFill>
                      <a:prstDash val="solid"/>
                      <a:round/>
                      <a:headEnd type="none" w="med" len="med"/>
                      <a:tailEnd type="none" w="med" len="med"/>
                    </a:lnL>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10</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10</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14</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15</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15</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15</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15</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13</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12</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11</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11</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11</a:t>
                      </a:r>
                    </a:p>
                  </a:txBody>
                  <a:tcPr marL="9525" marR="9525" marT="9525" marB="0" anchor="ctr">
                    <a:lnR w="28575" cap="flat" cmpd="sng" algn="ctr">
                      <a:solidFill>
                        <a:schemeClr val="accent5"/>
                      </a:solidFill>
                      <a:prstDash val="solid"/>
                      <a:round/>
                      <a:headEnd type="none" w="med" len="med"/>
                      <a:tailEnd type="none" w="med" len="med"/>
                    </a:lnR>
                  </a:tcPr>
                </a:tc>
              </a:tr>
              <a:tr h="370840">
                <a:tc>
                  <a:txBody>
                    <a:bodyPr/>
                    <a:lstStyle/>
                    <a:p>
                      <a:pPr algn="l" fontAlgn="b"/>
                      <a:r>
                        <a:rPr lang="en-US" sz="1400" u="none" strike="noStrike" kern="1200" dirty="0">
                          <a:solidFill>
                            <a:srgbClr val="0000FF"/>
                          </a:solidFill>
                          <a:latin typeface="Times New Roman" pitchFamily="18" charset="0"/>
                          <a:cs typeface="Times New Roman" pitchFamily="18" charset="0"/>
                        </a:rPr>
                        <a:t>Islamic Bank</a:t>
                      </a:r>
                      <a:endParaRPr lang="en-US" sz="1400" b="0" i="0" u="none" strike="noStrike" kern="1200" dirty="0">
                        <a:solidFill>
                          <a:srgbClr val="0000FF"/>
                        </a:solidFill>
                        <a:latin typeface="Times New Roman" pitchFamily="18" charset="0"/>
                        <a:cs typeface="Times New Roman" pitchFamily="18" charset="0"/>
                      </a:endParaRPr>
                    </a:p>
                  </a:txBody>
                  <a:tcPr marL="114300" marR="9525" marT="9525" marB="0" anchor="ctr">
                    <a:lnL w="28575" cap="flat" cmpd="sng" algn="ctr">
                      <a:solidFill>
                        <a:schemeClr val="accent5"/>
                      </a:solidFill>
                      <a:prstDash val="solid"/>
                      <a:round/>
                      <a:headEnd type="none" w="med" len="med"/>
                      <a:tailEnd type="none" w="med" len="med"/>
                    </a:lnL>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6</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10</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11</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17</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17</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17</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16</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16</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16</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16</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16</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16</a:t>
                      </a:r>
                    </a:p>
                  </a:txBody>
                  <a:tcPr marL="9525" marR="9525" marT="9525" marB="0" anchor="ctr">
                    <a:lnR w="28575" cap="flat" cmpd="sng" algn="ctr">
                      <a:solidFill>
                        <a:schemeClr val="accent5"/>
                      </a:solidFill>
                      <a:prstDash val="solid"/>
                      <a:round/>
                      <a:headEnd type="none" w="med" len="med"/>
                      <a:tailEnd type="none" w="med" len="med"/>
                    </a:lnR>
                    <a:lnB w="28575" cap="flat" cmpd="sng" algn="ctr">
                      <a:solidFill>
                        <a:schemeClr val="accent5"/>
                      </a:solidFill>
                      <a:prstDash val="solid"/>
                      <a:round/>
                      <a:headEnd type="none" w="med" len="med"/>
                      <a:tailEnd type="none" w="med" len="med"/>
                    </a:lnB>
                  </a:tcPr>
                </a:tc>
              </a:tr>
            </a:tbl>
          </a:graphicData>
        </a:graphic>
      </p:graphicFrame>
      <p:graphicFrame>
        <p:nvGraphicFramePr>
          <p:cNvPr id="5" name="Content Placeholder 3"/>
          <p:cNvGraphicFramePr>
            <a:graphicFrameLocks noGrp="1"/>
          </p:cNvGraphicFramePr>
          <p:nvPr>
            <p:ph idx="1"/>
          </p:nvPr>
        </p:nvGraphicFramePr>
        <p:xfrm>
          <a:off x="683571" y="3964270"/>
          <a:ext cx="7776859" cy="2050415"/>
        </p:xfrm>
        <a:graphic>
          <a:graphicData uri="http://schemas.openxmlformats.org/drawingml/2006/table">
            <a:tbl>
              <a:tblPr firstRow="1" bandRow="1">
                <a:tableStyleId>{BDBED569-4797-4DF1-A0F4-6AAB3CD982D8}</a:tableStyleId>
              </a:tblPr>
              <a:tblGrid>
                <a:gridCol w="1211011"/>
                <a:gridCol w="547154"/>
                <a:gridCol w="547154"/>
                <a:gridCol w="547154"/>
                <a:gridCol w="547154"/>
                <a:gridCol w="547154"/>
                <a:gridCol w="547154"/>
                <a:gridCol w="547154"/>
                <a:gridCol w="547154"/>
                <a:gridCol w="547154"/>
                <a:gridCol w="547154"/>
                <a:gridCol w="547154"/>
                <a:gridCol w="547154"/>
              </a:tblGrid>
              <a:tr h="370840">
                <a:tc>
                  <a:txBody>
                    <a:bodyPr/>
                    <a:lstStyle/>
                    <a:p>
                      <a:pPr algn="ctr" fontAlgn="b"/>
                      <a:r>
                        <a:rPr lang="en-US" sz="1400" u="none" strike="noStrike" dirty="0">
                          <a:latin typeface="Times New Roman" pitchFamily="18" charset="0"/>
                          <a:cs typeface="Times New Roman" pitchFamily="18" charset="0"/>
                        </a:rPr>
                        <a:t> </a:t>
                      </a:r>
                      <a:endParaRPr lang="en-US" sz="1400" b="0" i="0" u="none" strike="noStrike" dirty="0">
                        <a:solidFill>
                          <a:srgbClr val="000000"/>
                        </a:solidFill>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2005</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2006</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2007</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2008</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2009</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2010</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2011</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2012</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2013</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2014</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2015</a:t>
                      </a:r>
                    </a:p>
                  </a:txBody>
                  <a:tcPr marL="9525" marR="9525" marT="9525" marB="0" anchor="ctr">
                    <a:lnT w="28575" cap="flat" cmpd="sng" algn="ctr">
                      <a:solidFill>
                        <a:schemeClr val="accent5"/>
                      </a:solidFill>
                      <a:prstDash val="solid"/>
                      <a:round/>
                      <a:headEnd type="none" w="med" len="med"/>
                      <a:tailEnd type="none" w="med" len="med"/>
                    </a:lnT>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2016</a:t>
                      </a:r>
                    </a:p>
                  </a:txBody>
                  <a:tcPr marL="9525" marR="9525" marT="9525" marB="0" anchor="ctr">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tcPr>
                </a:tc>
              </a:tr>
              <a:tr h="370840">
                <a:tc>
                  <a:txBody>
                    <a:bodyPr/>
                    <a:lstStyle/>
                    <a:p>
                      <a:pPr algn="l" fontAlgn="b"/>
                      <a:r>
                        <a:rPr lang="en-US" sz="1400" b="1" u="none" strike="noStrike" dirty="0" smtClean="0">
                          <a:latin typeface="Times New Roman" pitchFamily="18" charset="0"/>
                          <a:cs typeface="Times New Roman" pitchFamily="18" charset="0"/>
                        </a:rPr>
                        <a:t> Office </a:t>
                      </a:r>
                      <a:r>
                        <a:rPr lang="en-US" sz="1400" b="1" u="none" strike="noStrike" dirty="0">
                          <a:latin typeface="Times New Roman" pitchFamily="18" charset="0"/>
                          <a:cs typeface="Times New Roman" pitchFamily="18" charset="0"/>
                        </a:rPr>
                        <a:t>Network</a:t>
                      </a:r>
                      <a:endParaRPr lang="en-US" sz="1400" b="1" i="0" u="none" strike="noStrike" dirty="0">
                        <a:solidFill>
                          <a:srgbClr val="000000"/>
                        </a:solidFill>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tcP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2,244</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2,139</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2,245</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2,271</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2,298</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2,312</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2,435</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2,481</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2,479</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2,494</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2,500</a:t>
                      </a:r>
                    </a:p>
                  </a:txBody>
                  <a:tcPr marL="9525" marR="9525" marT="9525" marB="0" anchor="ctr"/>
                </a:tc>
                <a:tc>
                  <a:txBody>
                    <a:bodyPr/>
                    <a:lstStyle/>
                    <a:p>
                      <a:pPr marL="0" algn="ctr" defTabSz="914400" rtl="0" eaLnBrk="1" fontAlgn="b" latinLnBrk="0" hangingPunct="1"/>
                      <a:r>
                        <a:rPr lang="en-MY" sz="1400" b="1" u="none" strike="noStrike" kern="1200" dirty="0" smtClean="0">
                          <a:solidFill>
                            <a:schemeClr val="tx1"/>
                          </a:solidFill>
                          <a:latin typeface="Times New Roman" pitchFamily="18" charset="0"/>
                          <a:ea typeface="+mn-ea"/>
                          <a:cs typeface="Times New Roman" pitchFamily="18" charset="0"/>
                        </a:rPr>
                        <a:t>2,498</a:t>
                      </a:r>
                    </a:p>
                  </a:txBody>
                  <a:tcPr marL="9525" marR="9525" marT="9525" marB="0" anchor="ctr">
                    <a:lnR w="28575" cap="flat" cmpd="sng" algn="ctr">
                      <a:solidFill>
                        <a:schemeClr val="accent5"/>
                      </a:solidFill>
                      <a:prstDash val="solid"/>
                      <a:round/>
                      <a:headEnd type="none" w="med" len="med"/>
                      <a:tailEnd type="none" w="med" len="med"/>
                    </a:lnR>
                  </a:tcPr>
                </a:tc>
              </a:tr>
              <a:tr h="370840">
                <a:tc>
                  <a:txBody>
                    <a:bodyPr/>
                    <a:lstStyle/>
                    <a:p>
                      <a:pPr algn="l" fontAlgn="b"/>
                      <a:r>
                        <a:rPr lang="en-US" sz="1400" u="none" strike="noStrike" dirty="0">
                          <a:latin typeface="Times New Roman" pitchFamily="18" charset="0"/>
                          <a:cs typeface="Times New Roman" pitchFamily="18" charset="0"/>
                        </a:rPr>
                        <a:t>Commercial Bank</a:t>
                      </a:r>
                      <a:endParaRPr lang="en-US" sz="1400" b="0" i="0" u="none" strike="noStrike" dirty="0">
                        <a:solidFill>
                          <a:srgbClr val="000000"/>
                        </a:solidFill>
                        <a:latin typeface="Times New Roman" pitchFamily="18" charset="0"/>
                        <a:cs typeface="Times New Roman" pitchFamily="18" charset="0"/>
                      </a:endParaRPr>
                    </a:p>
                  </a:txBody>
                  <a:tcPr marL="114300" marR="9525" marT="9525" marB="0" anchor="ctr">
                    <a:lnL w="28575" cap="flat" cmpd="sng" algn="ctr">
                      <a:solidFill>
                        <a:schemeClr val="accent5"/>
                      </a:solidFill>
                      <a:prstDash val="solid"/>
                      <a:round/>
                      <a:headEnd type="none" w="med" len="med"/>
                      <a:tailEnd type="none" w="med" len="med"/>
                    </a:lnL>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2,072</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1,952</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1,968</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1,979</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1,999</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2,006</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2,050</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2,056</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2,029</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2,045</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2,048</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2,019</a:t>
                      </a:r>
                    </a:p>
                  </a:txBody>
                  <a:tcPr marL="9525" marR="9525" marT="9525" marB="0" anchor="ctr">
                    <a:lnR w="28575" cap="flat" cmpd="sng" algn="ctr">
                      <a:solidFill>
                        <a:schemeClr val="accent5"/>
                      </a:solidFill>
                      <a:prstDash val="solid"/>
                      <a:round/>
                      <a:headEnd type="none" w="med" len="med"/>
                      <a:tailEnd type="none" w="med" len="med"/>
                    </a:lnR>
                  </a:tcPr>
                </a:tc>
              </a:tr>
              <a:tr h="370840">
                <a:tc>
                  <a:txBody>
                    <a:bodyPr/>
                    <a:lstStyle/>
                    <a:p>
                      <a:pPr algn="l" fontAlgn="b"/>
                      <a:r>
                        <a:rPr lang="en-US" sz="1400" u="none" strike="noStrike" dirty="0">
                          <a:latin typeface="Times New Roman" pitchFamily="18" charset="0"/>
                          <a:cs typeface="Times New Roman" pitchFamily="18" charset="0"/>
                        </a:rPr>
                        <a:t>Merchant/Investment Bank</a:t>
                      </a:r>
                      <a:endParaRPr lang="en-US" sz="1400" b="0" i="0" u="none" strike="noStrike" dirty="0">
                        <a:solidFill>
                          <a:srgbClr val="000000"/>
                        </a:solidFill>
                        <a:latin typeface="Times New Roman" pitchFamily="18" charset="0"/>
                        <a:cs typeface="Times New Roman" pitchFamily="18" charset="0"/>
                      </a:endParaRPr>
                    </a:p>
                  </a:txBody>
                  <a:tcPr marL="114300" marR="9525" marT="9525" marB="0" anchor="ctr">
                    <a:lnL w="28575" cap="flat" cmpd="sng" algn="ctr">
                      <a:solidFill>
                        <a:schemeClr val="accent5"/>
                      </a:solidFill>
                      <a:prstDash val="solid"/>
                      <a:round/>
                      <a:headEnd type="none" w="med" len="med"/>
                      <a:tailEnd type="none" w="med" len="med"/>
                    </a:lnL>
                  </a:tcP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19</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19</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120</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131</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131</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133</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133</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148</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135</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135</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119</a:t>
                      </a:r>
                    </a:p>
                  </a:txBody>
                  <a:tcPr marL="9525" marR="9525" marT="9525" marB="0" anchor="ctr"/>
                </a:tc>
                <a:tc>
                  <a:txBody>
                    <a:bodyPr/>
                    <a:lstStyle/>
                    <a:p>
                      <a:pPr marL="0" algn="ctr" defTabSz="914400" rtl="0" eaLnBrk="1" fontAlgn="b" latinLnBrk="0" hangingPunct="1"/>
                      <a:r>
                        <a:rPr lang="en-MY" sz="1400" u="none" strike="noStrike" kern="1200" dirty="0" smtClean="0">
                          <a:solidFill>
                            <a:schemeClr val="tx1"/>
                          </a:solidFill>
                          <a:latin typeface="Times New Roman" pitchFamily="18" charset="0"/>
                          <a:ea typeface="+mn-ea"/>
                          <a:cs typeface="Times New Roman" pitchFamily="18" charset="0"/>
                        </a:rPr>
                        <a:t>130</a:t>
                      </a:r>
                    </a:p>
                  </a:txBody>
                  <a:tcPr marL="9525" marR="9525" marT="9525" marB="0" anchor="ctr">
                    <a:lnR w="28575" cap="flat" cmpd="sng" algn="ctr">
                      <a:solidFill>
                        <a:schemeClr val="accent5"/>
                      </a:solidFill>
                      <a:prstDash val="solid"/>
                      <a:round/>
                      <a:headEnd type="none" w="med" len="med"/>
                      <a:tailEnd type="none" w="med" len="med"/>
                    </a:lnR>
                  </a:tcPr>
                </a:tc>
              </a:tr>
              <a:tr h="370840">
                <a:tc>
                  <a:txBody>
                    <a:bodyPr/>
                    <a:lstStyle/>
                    <a:p>
                      <a:pPr algn="l" fontAlgn="b"/>
                      <a:r>
                        <a:rPr lang="en-US" sz="1400" u="none" strike="noStrike" dirty="0">
                          <a:solidFill>
                            <a:srgbClr val="0000FF"/>
                          </a:solidFill>
                          <a:latin typeface="Times New Roman" pitchFamily="18" charset="0"/>
                          <a:cs typeface="Times New Roman" pitchFamily="18" charset="0"/>
                        </a:rPr>
                        <a:t>Islamic Bank</a:t>
                      </a:r>
                      <a:r>
                        <a:rPr lang="en-US" sz="1400" u="none" strike="noStrike" baseline="30000" dirty="0">
                          <a:solidFill>
                            <a:srgbClr val="0000FF"/>
                          </a:solidFill>
                          <a:latin typeface="Times New Roman" pitchFamily="18" charset="0"/>
                          <a:cs typeface="Times New Roman" pitchFamily="18" charset="0"/>
                        </a:rPr>
                        <a:t>1</a:t>
                      </a:r>
                      <a:endParaRPr lang="en-US" sz="1400" b="0" i="0" u="none" strike="noStrike" dirty="0">
                        <a:solidFill>
                          <a:srgbClr val="0000FF"/>
                        </a:solidFill>
                        <a:latin typeface="Times New Roman" pitchFamily="18" charset="0"/>
                        <a:cs typeface="Times New Roman" pitchFamily="18" charset="0"/>
                      </a:endParaRPr>
                    </a:p>
                  </a:txBody>
                  <a:tcPr marL="114300" marR="9525" marT="9525" marB="0" anchor="ctr">
                    <a:lnL w="28575" cap="flat" cmpd="sng" algn="ctr">
                      <a:solidFill>
                        <a:schemeClr val="accent5"/>
                      </a:solidFill>
                      <a:prstDash val="solid"/>
                      <a:round/>
                      <a:headEnd type="none" w="med" len="med"/>
                      <a:tailEnd type="none" w="med" len="med"/>
                    </a:lnL>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766</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1,167</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1,272</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2,039</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2,087</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2,102</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2,147</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2,171</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2,177</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2,192</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2,206</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smtClean="0">
                          <a:solidFill>
                            <a:srgbClr val="0000FF"/>
                          </a:solidFill>
                          <a:latin typeface="Times New Roman" pitchFamily="18" charset="0"/>
                          <a:ea typeface="+mn-ea"/>
                          <a:cs typeface="Times New Roman" pitchFamily="18" charset="0"/>
                        </a:rPr>
                        <a:t>2,197</a:t>
                      </a:r>
                    </a:p>
                  </a:txBody>
                  <a:tcPr marL="9525" marR="9525" marT="9525" marB="0" anchor="ctr">
                    <a:lnR w="28575" cap="flat" cmpd="sng" algn="ctr">
                      <a:solidFill>
                        <a:schemeClr val="accent5"/>
                      </a:solidFill>
                      <a:prstDash val="solid"/>
                      <a:round/>
                      <a:headEnd type="none" w="med" len="med"/>
                      <a:tailEnd type="none" w="med" len="med"/>
                    </a:lnR>
                    <a:lnB w="28575" cap="flat" cmpd="sng" algn="ctr">
                      <a:solidFill>
                        <a:schemeClr val="accent5"/>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755576" y="6172316"/>
          <a:ext cx="8280920" cy="569052"/>
        </p:xfrm>
        <a:graphic>
          <a:graphicData uri="http://schemas.openxmlformats.org/drawingml/2006/table">
            <a:tbl>
              <a:tblPr/>
              <a:tblGrid>
                <a:gridCol w="8280920"/>
              </a:tblGrid>
              <a:tr h="136071">
                <a:tc>
                  <a:txBody>
                    <a:bodyPr/>
                    <a:lstStyle/>
                    <a:p>
                      <a:pPr algn="l" fontAlgn="b"/>
                      <a:r>
                        <a:rPr lang="en-US" sz="1200" b="0" i="0" u="none" strike="noStrike" baseline="30000" dirty="0">
                          <a:solidFill>
                            <a:srgbClr val="000000"/>
                          </a:solidFill>
                          <a:latin typeface="Agency FB" pitchFamily="34" charset="0"/>
                        </a:rPr>
                        <a:t>1</a:t>
                      </a:r>
                      <a:r>
                        <a:rPr lang="en-US" sz="1200" b="0" i="0" u="none" strike="noStrike" dirty="0">
                          <a:solidFill>
                            <a:srgbClr val="000000"/>
                          </a:solidFill>
                          <a:latin typeface="Agency FB" pitchFamily="34" charset="0"/>
                        </a:rPr>
                        <a:t> </a:t>
                      </a:r>
                      <a:r>
                        <a:rPr lang="en-US" sz="1200" b="0" i="0" u="none" strike="noStrike" dirty="0" smtClean="0">
                          <a:solidFill>
                            <a:srgbClr val="000000"/>
                          </a:solidFill>
                          <a:latin typeface="Agency FB" pitchFamily="34" charset="0"/>
                        </a:rPr>
                        <a:t>Includes Islamic bank branches that are shared with conventional bank branches</a:t>
                      </a:r>
                      <a:endParaRPr lang="en-US" sz="1200" b="0" i="0" u="none" strike="noStrike" dirty="0">
                        <a:solidFill>
                          <a:srgbClr val="000000"/>
                        </a:solidFill>
                        <a:latin typeface="Agency FB" pitchFamily="34" charset="0"/>
                      </a:endParaRPr>
                    </a:p>
                  </a:txBody>
                  <a:tcPr marL="6804" marR="6804" marT="6804" marB="0" anchor="b">
                    <a:lnL>
                      <a:noFill/>
                    </a:lnL>
                    <a:lnR>
                      <a:noFill/>
                    </a:lnR>
                    <a:lnT w="6350" cap="flat" cmpd="sng" algn="ctr">
                      <a:solidFill>
                        <a:srgbClr val="000000"/>
                      </a:solidFill>
                      <a:prstDash val="solid"/>
                      <a:round/>
                      <a:headEnd type="none" w="med" len="med"/>
                      <a:tailEnd type="none" w="med" len="med"/>
                    </a:lnT>
                    <a:lnB>
                      <a:noFill/>
                    </a:lnB>
                  </a:tcPr>
                </a:tc>
              </a:tr>
              <a:tr h="156482">
                <a:tc>
                  <a:txBody>
                    <a:bodyPr/>
                    <a:lstStyle/>
                    <a:p>
                      <a:pPr algn="l" fontAlgn="b"/>
                      <a:r>
                        <a:rPr lang="en-US" sz="1200" b="0" i="0" u="none" strike="noStrike" baseline="30000" dirty="0">
                          <a:solidFill>
                            <a:srgbClr val="000000"/>
                          </a:solidFill>
                          <a:latin typeface="Agency FB" pitchFamily="34" charset="0"/>
                        </a:rPr>
                        <a:t>p</a:t>
                      </a:r>
                      <a:r>
                        <a:rPr lang="en-US" sz="1200" b="0" i="0" u="none" strike="noStrike" dirty="0">
                          <a:solidFill>
                            <a:srgbClr val="000000"/>
                          </a:solidFill>
                          <a:latin typeface="Agency FB" pitchFamily="34" charset="0"/>
                        </a:rPr>
                        <a:t> Preliminary</a:t>
                      </a:r>
                    </a:p>
                  </a:txBody>
                  <a:tcPr marL="6804" marR="6804" marT="6804" marB="0" anchor="b">
                    <a:lnL>
                      <a:noFill/>
                    </a:lnL>
                    <a:lnR>
                      <a:noFill/>
                    </a:lnR>
                    <a:lnT>
                      <a:noFill/>
                    </a:lnT>
                    <a:lnB>
                      <a:noFill/>
                    </a:lnB>
                  </a:tcPr>
                </a:tc>
              </a:tr>
              <a:tr h="136071">
                <a:tc>
                  <a:txBody>
                    <a:bodyPr/>
                    <a:lstStyle/>
                    <a:p>
                      <a:pPr algn="l" fontAlgn="b"/>
                      <a:r>
                        <a:rPr lang="en-US" sz="1200" b="0" i="0" u="none" strike="noStrike" dirty="0">
                          <a:solidFill>
                            <a:srgbClr val="000000"/>
                          </a:solidFill>
                          <a:latin typeface="Agency FB" pitchFamily="34" charset="0"/>
                        </a:rPr>
                        <a:t>source : Bank Negara Malaysia</a:t>
                      </a:r>
                    </a:p>
                  </a:txBody>
                  <a:tcPr marL="6804" marR="6804" marT="6804" marB="0" anchor="b">
                    <a:lnL>
                      <a:noFill/>
                    </a:lnL>
                    <a:lnR>
                      <a:noFill/>
                    </a:lnR>
                    <a:lnT>
                      <a:noFill/>
                    </a:lnT>
                    <a:lnB>
                      <a:noFill/>
                    </a:lnB>
                  </a:tcPr>
                </a:tc>
              </a:tr>
            </a:tbl>
          </a:graphicData>
        </a:graphic>
      </p:graphicFrame>
      <p:sp>
        <p:nvSpPr>
          <p:cNvPr id="8" name="Slide Number Placeholder 7"/>
          <p:cNvSpPr>
            <a:spLocks noGrp="1"/>
          </p:cNvSpPr>
          <p:nvPr>
            <p:ph type="sldNum" sz="quarter" idx="12"/>
          </p:nvPr>
        </p:nvSpPr>
        <p:spPr/>
        <p:txBody>
          <a:bodyPr/>
          <a:lstStyle/>
          <a:p>
            <a:fld id="{59812E96-2AA7-4322-B070-15FD5B0F267C}" type="slidenum">
              <a:rPr lang="en-MY" smtClean="0"/>
              <a:pPr/>
              <a:t>11</a:t>
            </a:fld>
            <a:endParaRPr lang="en-MY"/>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Banking Statistics</a:t>
            </a:r>
            <a:endParaRPr lang="en-US" dirty="0"/>
          </a:p>
        </p:txBody>
      </p:sp>
      <p:graphicFrame>
        <p:nvGraphicFramePr>
          <p:cNvPr id="6" name="Table 5"/>
          <p:cNvGraphicFramePr>
            <a:graphicFrameLocks noGrp="1"/>
          </p:cNvGraphicFramePr>
          <p:nvPr/>
        </p:nvGraphicFramePr>
        <p:xfrm>
          <a:off x="971600" y="6270456"/>
          <a:ext cx="8280920" cy="182880"/>
        </p:xfrm>
        <a:graphic>
          <a:graphicData uri="http://schemas.openxmlformats.org/drawingml/2006/table">
            <a:tbl>
              <a:tblPr/>
              <a:tblGrid>
                <a:gridCol w="8280920"/>
              </a:tblGrid>
              <a:tr h="136071">
                <a:tc>
                  <a:txBody>
                    <a:bodyPr/>
                    <a:lstStyle/>
                    <a:p>
                      <a:pPr algn="l" fontAlgn="b"/>
                      <a:r>
                        <a:rPr lang="en-US" sz="1200" b="0" i="0" u="none" strike="noStrike" dirty="0" smtClean="0">
                          <a:solidFill>
                            <a:srgbClr val="000000"/>
                          </a:solidFill>
                          <a:latin typeface="Agency FB" pitchFamily="34" charset="0"/>
                        </a:rPr>
                        <a:t>source: </a:t>
                      </a:r>
                      <a:r>
                        <a:rPr lang="en-US" sz="1200" b="0" i="0" u="none" strike="noStrike" dirty="0">
                          <a:solidFill>
                            <a:srgbClr val="000000"/>
                          </a:solidFill>
                          <a:latin typeface="Agency FB" pitchFamily="34" charset="0"/>
                        </a:rPr>
                        <a:t>Bank Negara Malaysia</a:t>
                      </a:r>
                    </a:p>
                  </a:txBody>
                  <a:tcPr marL="0" marR="0" marT="0" marB="0" anchor="b">
                    <a:lnL>
                      <a:noFill/>
                    </a:lnL>
                    <a:lnR>
                      <a:noFill/>
                    </a:lnR>
                    <a:lnT>
                      <a:noFill/>
                    </a:lnT>
                    <a:lnB>
                      <a:noFill/>
                    </a:lnB>
                  </a:tcPr>
                </a:tc>
              </a:tr>
            </a:tbl>
          </a:graphicData>
        </a:graphic>
      </p:graphicFrame>
      <p:graphicFrame>
        <p:nvGraphicFramePr>
          <p:cNvPr id="5" name="Chart 4"/>
          <p:cNvGraphicFramePr/>
          <p:nvPr>
            <p:extLst>
              <p:ext uri="{D42A27DB-BD31-4B8C-83A1-F6EECF244321}">
                <p14:modId xmlns:p14="http://schemas.microsoft.com/office/powerpoint/2010/main" xmlns="" val="1525477353"/>
              </p:ext>
            </p:extLst>
          </p:nvPr>
        </p:nvGraphicFramePr>
        <p:xfrm>
          <a:off x="251520" y="1628800"/>
          <a:ext cx="864096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59812E96-2AA7-4322-B070-15FD5B0F267C}" type="slidenum">
              <a:rPr lang="en-MY" smtClean="0"/>
              <a:pPr/>
              <a:t>12</a:t>
            </a:fld>
            <a:endParaRPr lang="en-MY"/>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361030" y="1649049"/>
          <a:ext cx="8496000" cy="44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Islamic Banking Statistics – Asset</a:t>
            </a:r>
            <a:endParaRPr lang="en-US" dirty="0"/>
          </a:p>
        </p:txBody>
      </p:sp>
      <p:sp>
        <p:nvSpPr>
          <p:cNvPr id="5" name="TextBox 4"/>
          <p:cNvSpPr txBox="1"/>
          <p:nvPr/>
        </p:nvSpPr>
        <p:spPr>
          <a:xfrm>
            <a:off x="6835478" y="5733256"/>
            <a:ext cx="256802" cy="261610"/>
          </a:xfrm>
          <a:prstGeom prst="rect">
            <a:avLst/>
          </a:prstGeom>
          <a:noFill/>
        </p:spPr>
        <p:txBody>
          <a:bodyPr wrap="none" rtlCol="0">
            <a:spAutoFit/>
          </a:bodyPr>
          <a:lstStyle/>
          <a:p>
            <a:r>
              <a:rPr lang="en-US" sz="1050" dirty="0" smtClean="0"/>
              <a:t>1</a:t>
            </a:r>
            <a:endParaRPr lang="en-US" sz="1050" dirty="0"/>
          </a:p>
        </p:txBody>
      </p:sp>
      <p:graphicFrame>
        <p:nvGraphicFramePr>
          <p:cNvPr id="6" name="Table 5"/>
          <p:cNvGraphicFramePr>
            <a:graphicFrameLocks noGrp="1"/>
          </p:cNvGraphicFramePr>
          <p:nvPr/>
        </p:nvGraphicFramePr>
        <p:xfrm>
          <a:off x="467544" y="6165304"/>
          <a:ext cx="8280920" cy="548640"/>
        </p:xfrm>
        <a:graphic>
          <a:graphicData uri="http://schemas.openxmlformats.org/drawingml/2006/table">
            <a:tbl>
              <a:tblPr/>
              <a:tblGrid>
                <a:gridCol w="8280920"/>
              </a:tblGrid>
              <a:tr h="136071">
                <a:tc>
                  <a:txBody>
                    <a:bodyPr/>
                    <a:lstStyle/>
                    <a:p>
                      <a:pPr algn="l" fontAlgn="b"/>
                      <a:r>
                        <a:rPr lang="en-US" sz="1200" b="0" i="0" u="none" strike="noStrike" baseline="30000" dirty="0">
                          <a:solidFill>
                            <a:srgbClr val="000000"/>
                          </a:solidFill>
                          <a:latin typeface="Agency FB" pitchFamily="34" charset="0"/>
                        </a:rPr>
                        <a:t>1</a:t>
                      </a:r>
                      <a:r>
                        <a:rPr lang="en-US" sz="1200" b="0" i="0" u="none" strike="noStrike" dirty="0">
                          <a:solidFill>
                            <a:srgbClr val="000000"/>
                          </a:solidFill>
                          <a:latin typeface="Agency FB" pitchFamily="34" charset="0"/>
                        </a:rPr>
                        <a:t> Including development financial institutions under the Development Financial Institutions Act 2002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56482">
                <a:tc>
                  <a:txBody>
                    <a:bodyPr/>
                    <a:lstStyle/>
                    <a:p>
                      <a:pPr algn="l" fontAlgn="b"/>
                      <a:r>
                        <a:rPr lang="en-US" sz="1200" b="0" i="0" u="none" strike="noStrike" baseline="30000" dirty="0">
                          <a:solidFill>
                            <a:srgbClr val="000000"/>
                          </a:solidFill>
                          <a:latin typeface="Agency FB" pitchFamily="34" charset="0"/>
                        </a:rPr>
                        <a:t>p</a:t>
                      </a:r>
                      <a:r>
                        <a:rPr lang="en-US" sz="1200" b="0" i="0" u="none" strike="noStrike" dirty="0">
                          <a:solidFill>
                            <a:srgbClr val="000000"/>
                          </a:solidFill>
                          <a:latin typeface="Agency FB" pitchFamily="34" charset="0"/>
                        </a:rPr>
                        <a:t> Preliminary</a:t>
                      </a:r>
                    </a:p>
                  </a:txBody>
                  <a:tcPr marL="0" marR="0" marT="0" marB="0" anchor="b">
                    <a:lnL>
                      <a:noFill/>
                    </a:lnL>
                    <a:lnR>
                      <a:noFill/>
                    </a:lnR>
                    <a:lnT>
                      <a:noFill/>
                    </a:lnT>
                    <a:lnB>
                      <a:noFill/>
                    </a:lnB>
                  </a:tcPr>
                </a:tc>
              </a:tr>
              <a:tr h="136071">
                <a:tc>
                  <a:txBody>
                    <a:bodyPr/>
                    <a:lstStyle/>
                    <a:p>
                      <a:pPr algn="l" fontAlgn="b"/>
                      <a:r>
                        <a:rPr lang="en-US" sz="1200" b="0" i="0" u="none" strike="noStrike" dirty="0" smtClean="0">
                          <a:solidFill>
                            <a:srgbClr val="000000"/>
                          </a:solidFill>
                          <a:latin typeface="Agency FB" pitchFamily="34" charset="0"/>
                        </a:rPr>
                        <a:t>source: </a:t>
                      </a:r>
                      <a:r>
                        <a:rPr lang="en-US" sz="1200" b="0" i="0" u="none" strike="noStrike" dirty="0">
                          <a:solidFill>
                            <a:srgbClr val="000000"/>
                          </a:solidFill>
                          <a:latin typeface="Agency FB" pitchFamily="34" charset="0"/>
                        </a:rPr>
                        <a:t>Bank Negara Malaysia</a:t>
                      </a:r>
                    </a:p>
                  </a:txBody>
                  <a:tcPr marL="0" marR="0" marT="0" marB="0" anchor="b">
                    <a:lnL>
                      <a:noFill/>
                    </a:lnL>
                    <a:lnR>
                      <a:noFill/>
                    </a:lnR>
                    <a:lnT>
                      <a:noFill/>
                    </a:lnT>
                    <a:lnB>
                      <a:noFill/>
                    </a:lnB>
                  </a:tcPr>
                </a:tc>
              </a:tr>
            </a:tbl>
          </a:graphicData>
        </a:graphic>
      </p:graphicFrame>
      <p:sp>
        <p:nvSpPr>
          <p:cNvPr id="7" name="TextBox 6"/>
          <p:cNvSpPr txBox="1"/>
          <p:nvPr/>
        </p:nvSpPr>
        <p:spPr>
          <a:xfrm>
            <a:off x="3347864" y="5687670"/>
            <a:ext cx="256802" cy="261610"/>
          </a:xfrm>
          <a:prstGeom prst="rect">
            <a:avLst/>
          </a:prstGeom>
          <a:noFill/>
        </p:spPr>
        <p:txBody>
          <a:bodyPr wrap="none" rtlCol="0">
            <a:spAutoFit/>
          </a:bodyPr>
          <a:lstStyle/>
          <a:p>
            <a:r>
              <a:rPr lang="en-US" sz="1050" dirty="0" smtClean="0"/>
              <a:t>1</a:t>
            </a:r>
            <a:endParaRPr lang="en-US" sz="1050" dirty="0"/>
          </a:p>
        </p:txBody>
      </p:sp>
      <p:cxnSp>
        <p:nvCxnSpPr>
          <p:cNvPr id="11" name="Straight Arrow Connector 10"/>
          <p:cNvCxnSpPr/>
          <p:nvPr/>
        </p:nvCxnSpPr>
        <p:spPr>
          <a:xfrm flipV="1">
            <a:off x="1403648" y="2276872"/>
            <a:ext cx="6408712" cy="25202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Rounded Rectangle 11"/>
          <p:cNvSpPr/>
          <p:nvPr/>
        </p:nvSpPr>
        <p:spPr>
          <a:xfrm rot="20339929">
            <a:off x="3862437" y="3415178"/>
            <a:ext cx="1349275" cy="321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latin typeface="Times New Roman" pitchFamily="18" charset="0"/>
                <a:cs typeface="Times New Roman" pitchFamily="18" charset="0"/>
              </a:rPr>
              <a:t>CAGR = 18.8%</a:t>
            </a:r>
            <a:endParaRPr lang="en-US" sz="1200" b="1" dirty="0">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9812E96-2AA7-4322-B070-15FD5B0F267C}" type="slidenum">
              <a:rPr lang="en-MY" smtClean="0"/>
              <a:pPr/>
              <a:t>13</a:t>
            </a:fld>
            <a:endParaRPr lang="en-MY"/>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395537" y="1628800"/>
          <a:ext cx="8496944"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Islamic Banking Statistics - Financing</a:t>
            </a:r>
            <a:endParaRPr lang="en-US" dirty="0"/>
          </a:p>
        </p:txBody>
      </p:sp>
      <p:sp>
        <p:nvSpPr>
          <p:cNvPr id="5" name="TextBox 4"/>
          <p:cNvSpPr txBox="1"/>
          <p:nvPr/>
        </p:nvSpPr>
        <p:spPr>
          <a:xfrm>
            <a:off x="7236296" y="5687670"/>
            <a:ext cx="256802" cy="261610"/>
          </a:xfrm>
          <a:prstGeom prst="rect">
            <a:avLst/>
          </a:prstGeom>
          <a:noFill/>
        </p:spPr>
        <p:txBody>
          <a:bodyPr wrap="none" rtlCol="0">
            <a:spAutoFit/>
          </a:bodyPr>
          <a:lstStyle/>
          <a:p>
            <a:r>
              <a:rPr lang="en-US" sz="1050" dirty="0" smtClean="0"/>
              <a:t>1</a:t>
            </a:r>
            <a:endParaRPr lang="en-US" sz="1050" dirty="0"/>
          </a:p>
        </p:txBody>
      </p:sp>
      <p:graphicFrame>
        <p:nvGraphicFramePr>
          <p:cNvPr id="6" name="Table 5"/>
          <p:cNvGraphicFramePr>
            <a:graphicFrameLocks noGrp="1"/>
          </p:cNvGraphicFramePr>
          <p:nvPr/>
        </p:nvGraphicFramePr>
        <p:xfrm>
          <a:off x="467544" y="6165304"/>
          <a:ext cx="8280920" cy="548640"/>
        </p:xfrm>
        <a:graphic>
          <a:graphicData uri="http://schemas.openxmlformats.org/drawingml/2006/table">
            <a:tbl>
              <a:tblPr/>
              <a:tblGrid>
                <a:gridCol w="8280920"/>
              </a:tblGrid>
              <a:tr h="136071">
                <a:tc>
                  <a:txBody>
                    <a:bodyPr/>
                    <a:lstStyle/>
                    <a:p>
                      <a:pPr algn="l" fontAlgn="b"/>
                      <a:r>
                        <a:rPr lang="en-US" sz="1200" b="0" i="0" u="none" strike="noStrike" baseline="30000" dirty="0">
                          <a:solidFill>
                            <a:srgbClr val="000000"/>
                          </a:solidFill>
                          <a:latin typeface="Agency FB" pitchFamily="34" charset="0"/>
                        </a:rPr>
                        <a:t>1</a:t>
                      </a:r>
                      <a:r>
                        <a:rPr lang="en-US" sz="1200" b="0" i="0" u="none" strike="noStrike" dirty="0">
                          <a:solidFill>
                            <a:srgbClr val="000000"/>
                          </a:solidFill>
                          <a:latin typeface="Agency FB" pitchFamily="34" charset="0"/>
                        </a:rPr>
                        <a:t> Including development financial institutions under the Development Financial Institutions Act 2002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56482">
                <a:tc>
                  <a:txBody>
                    <a:bodyPr/>
                    <a:lstStyle/>
                    <a:p>
                      <a:pPr algn="l" fontAlgn="b"/>
                      <a:r>
                        <a:rPr lang="en-US" sz="1200" b="0" i="0" u="none" strike="noStrike" baseline="30000" dirty="0">
                          <a:solidFill>
                            <a:srgbClr val="000000"/>
                          </a:solidFill>
                          <a:latin typeface="Agency FB" pitchFamily="34" charset="0"/>
                        </a:rPr>
                        <a:t>p</a:t>
                      </a:r>
                      <a:r>
                        <a:rPr lang="en-US" sz="1200" b="0" i="0" u="none" strike="noStrike" dirty="0">
                          <a:solidFill>
                            <a:srgbClr val="000000"/>
                          </a:solidFill>
                          <a:latin typeface="Agency FB" pitchFamily="34" charset="0"/>
                        </a:rPr>
                        <a:t> Preliminary</a:t>
                      </a:r>
                    </a:p>
                  </a:txBody>
                  <a:tcPr marL="0" marR="0" marT="0" marB="0" anchor="b">
                    <a:lnL>
                      <a:noFill/>
                    </a:lnL>
                    <a:lnR>
                      <a:noFill/>
                    </a:lnR>
                    <a:lnT>
                      <a:noFill/>
                    </a:lnT>
                    <a:lnB>
                      <a:noFill/>
                    </a:lnB>
                  </a:tcPr>
                </a:tc>
              </a:tr>
              <a:tr h="136071">
                <a:tc>
                  <a:txBody>
                    <a:bodyPr/>
                    <a:lstStyle/>
                    <a:p>
                      <a:pPr algn="l" fontAlgn="b"/>
                      <a:r>
                        <a:rPr lang="en-US" sz="1200" b="0" i="0" u="none" strike="noStrike" dirty="0" smtClean="0">
                          <a:solidFill>
                            <a:srgbClr val="000000"/>
                          </a:solidFill>
                          <a:latin typeface="Agency FB" pitchFamily="34" charset="0"/>
                        </a:rPr>
                        <a:t>source: </a:t>
                      </a:r>
                      <a:r>
                        <a:rPr lang="en-US" sz="1200" b="0" i="0" u="none" strike="noStrike" dirty="0">
                          <a:solidFill>
                            <a:srgbClr val="000000"/>
                          </a:solidFill>
                          <a:latin typeface="Agency FB" pitchFamily="34" charset="0"/>
                        </a:rPr>
                        <a:t>Bank Negara Malaysia</a:t>
                      </a:r>
                    </a:p>
                  </a:txBody>
                  <a:tcPr marL="0" marR="0" marT="0" marB="0" anchor="b">
                    <a:lnL>
                      <a:noFill/>
                    </a:lnL>
                    <a:lnR>
                      <a:noFill/>
                    </a:lnR>
                    <a:lnT>
                      <a:noFill/>
                    </a:lnT>
                    <a:lnB>
                      <a:noFill/>
                    </a:lnB>
                  </a:tcPr>
                </a:tc>
              </a:tr>
            </a:tbl>
          </a:graphicData>
        </a:graphic>
      </p:graphicFrame>
      <p:sp>
        <p:nvSpPr>
          <p:cNvPr id="7" name="TextBox 6"/>
          <p:cNvSpPr txBox="1"/>
          <p:nvPr/>
        </p:nvSpPr>
        <p:spPr>
          <a:xfrm>
            <a:off x="3347864" y="5687670"/>
            <a:ext cx="256802" cy="261610"/>
          </a:xfrm>
          <a:prstGeom prst="rect">
            <a:avLst/>
          </a:prstGeom>
          <a:noFill/>
        </p:spPr>
        <p:txBody>
          <a:bodyPr wrap="none" rtlCol="0">
            <a:spAutoFit/>
          </a:bodyPr>
          <a:lstStyle/>
          <a:p>
            <a:r>
              <a:rPr lang="en-US" sz="1050" dirty="0" smtClean="0"/>
              <a:t>1</a:t>
            </a:r>
            <a:endParaRPr lang="en-US" sz="1050" dirty="0"/>
          </a:p>
        </p:txBody>
      </p:sp>
      <p:cxnSp>
        <p:nvCxnSpPr>
          <p:cNvPr id="11" name="Straight Arrow Connector 10"/>
          <p:cNvCxnSpPr/>
          <p:nvPr/>
        </p:nvCxnSpPr>
        <p:spPr>
          <a:xfrm flipV="1">
            <a:off x="1403648" y="2276872"/>
            <a:ext cx="6408712" cy="25202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Rounded Rectangle 11"/>
          <p:cNvSpPr/>
          <p:nvPr/>
        </p:nvSpPr>
        <p:spPr>
          <a:xfrm rot="20339929">
            <a:off x="3862437" y="3415178"/>
            <a:ext cx="1349275" cy="321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latin typeface="Times New Roman" pitchFamily="18" charset="0"/>
                <a:cs typeface="Times New Roman" pitchFamily="18" charset="0"/>
              </a:rPr>
              <a:t>CAGR = 21.1%</a:t>
            </a:r>
            <a:endParaRPr lang="en-US" sz="1200" b="1" dirty="0">
              <a:latin typeface="Times New Roman" pitchFamily="18" charset="0"/>
              <a:cs typeface="Times New Roman" pitchFamily="18" charset="0"/>
            </a:endParaRPr>
          </a:p>
        </p:txBody>
      </p:sp>
      <p:sp>
        <p:nvSpPr>
          <p:cNvPr id="10" name="TextBox 9"/>
          <p:cNvSpPr txBox="1"/>
          <p:nvPr/>
        </p:nvSpPr>
        <p:spPr>
          <a:xfrm>
            <a:off x="1259632" y="1772816"/>
            <a:ext cx="3456384"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Financing refers to </a:t>
            </a:r>
            <a:r>
              <a:rPr lang="en-MY" sz="1400" dirty="0" smtClean="0">
                <a:latin typeface="Times New Roman" pitchFamily="18" charset="0"/>
                <a:cs typeface="Times New Roman" pitchFamily="18" charset="0"/>
              </a:rPr>
              <a:t>assets / financing funded by investment accounts</a:t>
            </a:r>
            <a:r>
              <a:rPr lang="en-US" sz="1400" dirty="0" smtClean="0">
                <a:latin typeface="Times New Roman" pitchFamily="18" charset="0"/>
                <a:cs typeface="Times New Roman" pitchFamily="18" charset="0"/>
              </a:rPr>
              <a:t> </a:t>
            </a:r>
            <a:endParaRPr lang="en-MY" sz="1400" dirty="0">
              <a:latin typeface="Times New Roman" pitchFamily="18" charset="0"/>
              <a:cs typeface="Times New Roman" pitchFamily="18" charset="0"/>
            </a:endParaRPr>
          </a:p>
        </p:txBody>
      </p:sp>
      <p:sp>
        <p:nvSpPr>
          <p:cNvPr id="14" name="Slide Number Placeholder 13"/>
          <p:cNvSpPr>
            <a:spLocks noGrp="1"/>
          </p:cNvSpPr>
          <p:nvPr>
            <p:ph type="sldNum" sz="quarter" idx="12"/>
          </p:nvPr>
        </p:nvSpPr>
        <p:spPr/>
        <p:txBody>
          <a:bodyPr/>
          <a:lstStyle/>
          <a:p>
            <a:fld id="{59812E96-2AA7-4322-B070-15FD5B0F267C}" type="slidenum">
              <a:rPr lang="en-MY" smtClean="0"/>
              <a:pPr/>
              <a:t>14</a:t>
            </a:fld>
            <a:endParaRPr lang="en-MY"/>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395536" y="1628800"/>
          <a:ext cx="8496000" cy="44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Islamic Banking Statistics - Deposits</a:t>
            </a:r>
            <a:endParaRPr lang="en-US" dirty="0"/>
          </a:p>
        </p:txBody>
      </p:sp>
      <p:sp>
        <p:nvSpPr>
          <p:cNvPr id="5" name="TextBox 4"/>
          <p:cNvSpPr txBox="1"/>
          <p:nvPr/>
        </p:nvSpPr>
        <p:spPr>
          <a:xfrm>
            <a:off x="7123510" y="5687670"/>
            <a:ext cx="256802" cy="261610"/>
          </a:xfrm>
          <a:prstGeom prst="rect">
            <a:avLst/>
          </a:prstGeom>
          <a:noFill/>
        </p:spPr>
        <p:txBody>
          <a:bodyPr wrap="none" rtlCol="0">
            <a:spAutoFit/>
          </a:bodyPr>
          <a:lstStyle/>
          <a:p>
            <a:r>
              <a:rPr lang="en-US" sz="1050" dirty="0" smtClean="0"/>
              <a:t>1</a:t>
            </a:r>
            <a:endParaRPr lang="en-US" sz="1050" dirty="0"/>
          </a:p>
        </p:txBody>
      </p:sp>
      <p:graphicFrame>
        <p:nvGraphicFramePr>
          <p:cNvPr id="6" name="Table 5"/>
          <p:cNvGraphicFramePr>
            <a:graphicFrameLocks noGrp="1"/>
          </p:cNvGraphicFramePr>
          <p:nvPr/>
        </p:nvGraphicFramePr>
        <p:xfrm>
          <a:off x="467544" y="6165304"/>
          <a:ext cx="8280920" cy="548640"/>
        </p:xfrm>
        <a:graphic>
          <a:graphicData uri="http://schemas.openxmlformats.org/drawingml/2006/table">
            <a:tbl>
              <a:tblPr/>
              <a:tblGrid>
                <a:gridCol w="8280920"/>
              </a:tblGrid>
              <a:tr h="136071">
                <a:tc>
                  <a:txBody>
                    <a:bodyPr/>
                    <a:lstStyle/>
                    <a:p>
                      <a:pPr algn="l" fontAlgn="b"/>
                      <a:r>
                        <a:rPr lang="en-US" sz="1200" b="0" i="0" u="none" strike="noStrike" baseline="30000" dirty="0">
                          <a:solidFill>
                            <a:srgbClr val="000000"/>
                          </a:solidFill>
                          <a:latin typeface="Agency FB" pitchFamily="34" charset="0"/>
                        </a:rPr>
                        <a:t>1</a:t>
                      </a:r>
                      <a:r>
                        <a:rPr lang="en-US" sz="1200" b="0" i="0" u="none" strike="noStrike" dirty="0">
                          <a:solidFill>
                            <a:srgbClr val="000000"/>
                          </a:solidFill>
                          <a:latin typeface="Agency FB" pitchFamily="34" charset="0"/>
                        </a:rPr>
                        <a:t> Including development financial institutions under the Development Financial Institutions Act 2002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56482">
                <a:tc>
                  <a:txBody>
                    <a:bodyPr/>
                    <a:lstStyle/>
                    <a:p>
                      <a:pPr algn="l" fontAlgn="b"/>
                      <a:r>
                        <a:rPr lang="en-US" sz="1200" b="0" i="0" u="none" strike="noStrike" baseline="30000" dirty="0">
                          <a:solidFill>
                            <a:srgbClr val="000000"/>
                          </a:solidFill>
                          <a:latin typeface="Agency FB" pitchFamily="34" charset="0"/>
                        </a:rPr>
                        <a:t>p</a:t>
                      </a:r>
                      <a:r>
                        <a:rPr lang="en-US" sz="1200" b="0" i="0" u="none" strike="noStrike" dirty="0">
                          <a:solidFill>
                            <a:srgbClr val="000000"/>
                          </a:solidFill>
                          <a:latin typeface="Agency FB" pitchFamily="34" charset="0"/>
                        </a:rPr>
                        <a:t> Preliminary</a:t>
                      </a:r>
                    </a:p>
                  </a:txBody>
                  <a:tcPr marL="0" marR="0" marT="0" marB="0" anchor="b">
                    <a:lnL>
                      <a:noFill/>
                    </a:lnL>
                    <a:lnR>
                      <a:noFill/>
                    </a:lnR>
                    <a:lnT>
                      <a:noFill/>
                    </a:lnT>
                    <a:lnB>
                      <a:noFill/>
                    </a:lnB>
                  </a:tcPr>
                </a:tc>
              </a:tr>
              <a:tr h="136071">
                <a:tc>
                  <a:txBody>
                    <a:bodyPr/>
                    <a:lstStyle/>
                    <a:p>
                      <a:pPr algn="l" fontAlgn="b"/>
                      <a:r>
                        <a:rPr lang="en-US" sz="1200" b="0" i="0" u="none" strike="noStrike" dirty="0" smtClean="0">
                          <a:solidFill>
                            <a:srgbClr val="000000"/>
                          </a:solidFill>
                          <a:latin typeface="Agency FB" pitchFamily="34" charset="0"/>
                        </a:rPr>
                        <a:t>source: </a:t>
                      </a:r>
                      <a:r>
                        <a:rPr lang="en-US" sz="1200" b="0" i="0" u="none" strike="noStrike" dirty="0">
                          <a:solidFill>
                            <a:srgbClr val="000000"/>
                          </a:solidFill>
                          <a:latin typeface="Agency FB" pitchFamily="34" charset="0"/>
                        </a:rPr>
                        <a:t>Bank Negara Malaysia</a:t>
                      </a:r>
                    </a:p>
                  </a:txBody>
                  <a:tcPr marL="0" marR="0" marT="0" marB="0" anchor="b">
                    <a:lnL>
                      <a:noFill/>
                    </a:lnL>
                    <a:lnR>
                      <a:noFill/>
                    </a:lnR>
                    <a:lnT>
                      <a:noFill/>
                    </a:lnT>
                    <a:lnB>
                      <a:noFill/>
                    </a:lnB>
                  </a:tcPr>
                </a:tc>
              </a:tr>
            </a:tbl>
          </a:graphicData>
        </a:graphic>
      </p:graphicFrame>
      <p:sp>
        <p:nvSpPr>
          <p:cNvPr id="7" name="TextBox 6"/>
          <p:cNvSpPr txBox="1"/>
          <p:nvPr/>
        </p:nvSpPr>
        <p:spPr>
          <a:xfrm>
            <a:off x="3347864" y="5687670"/>
            <a:ext cx="256802" cy="261610"/>
          </a:xfrm>
          <a:prstGeom prst="rect">
            <a:avLst/>
          </a:prstGeom>
          <a:noFill/>
        </p:spPr>
        <p:txBody>
          <a:bodyPr wrap="none" rtlCol="0">
            <a:spAutoFit/>
          </a:bodyPr>
          <a:lstStyle/>
          <a:p>
            <a:r>
              <a:rPr lang="en-US" sz="1050" dirty="0" smtClean="0"/>
              <a:t>1</a:t>
            </a:r>
            <a:endParaRPr lang="en-US" sz="1050" dirty="0"/>
          </a:p>
        </p:txBody>
      </p:sp>
      <p:cxnSp>
        <p:nvCxnSpPr>
          <p:cNvPr id="11" name="Straight Arrow Connector 10"/>
          <p:cNvCxnSpPr/>
          <p:nvPr/>
        </p:nvCxnSpPr>
        <p:spPr>
          <a:xfrm flipV="1">
            <a:off x="1403648" y="2276872"/>
            <a:ext cx="6408712" cy="25202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Rounded Rectangle 11"/>
          <p:cNvSpPr/>
          <p:nvPr/>
        </p:nvSpPr>
        <p:spPr>
          <a:xfrm rot="20339929">
            <a:off x="3862437" y="3415178"/>
            <a:ext cx="1349275" cy="321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latin typeface="Times New Roman" pitchFamily="18" charset="0"/>
                <a:cs typeface="Times New Roman" pitchFamily="18" charset="0"/>
              </a:rPr>
              <a:t>CAGR = 18.2%</a:t>
            </a:r>
            <a:endParaRPr lang="en-US" sz="1200" b="1" dirty="0">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9812E96-2AA7-4322-B070-15FD5B0F267C}" type="slidenum">
              <a:rPr lang="en-MY" smtClean="0"/>
              <a:pPr/>
              <a:t>15</a:t>
            </a:fld>
            <a:endParaRPr lang="en-MY"/>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Banking Statistics</a:t>
            </a:r>
            <a:endParaRPr lang="en-MY"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19725702"/>
              </p:ext>
            </p:extLst>
          </p:nvPr>
        </p:nvGraphicFramePr>
        <p:xfrm>
          <a:off x="683566" y="1810504"/>
          <a:ext cx="7776868" cy="2354580"/>
        </p:xfrm>
        <a:graphic>
          <a:graphicData uri="http://schemas.openxmlformats.org/drawingml/2006/table">
            <a:tbl>
              <a:tblPr firstRow="1" bandRow="1">
                <a:tableStyleId>{BDBED569-4797-4DF1-A0F4-6AAB3CD982D8}</a:tableStyleId>
              </a:tblPr>
              <a:tblGrid>
                <a:gridCol w="1081839"/>
                <a:gridCol w="608639"/>
                <a:gridCol w="608639"/>
                <a:gridCol w="608639"/>
                <a:gridCol w="608639"/>
                <a:gridCol w="608639"/>
                <a:gridCol w="608639"/>
                <a:gridCol w="608639"/>
                <a:gridCol w="608639"/>
                <a:gridCol w="608639"/>
                <a:gridCol w="608639"/>
                <a:gridCol w="608639"/>
              </a:tblGrid>
              <a:tr h="48032">
                <a:tc row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latin typeface="Times New Roman" pitchFamily="18" charset="0"/>
                          <a:cs typeface="Times New Roman" pitchFamily="18" charset="0"/>
                        </a:rPr>
                        <a:t>Pre-tax Profit</a:t>
                      </a:r>
                      <a:endParaRPr lang="en-US" sz="1800" b="0" i="0" u="none" strike="noStrike" dirty="0" smtClean="0">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lnT w="28575" cap="flat" cmpd="sng" algn="ctr">
                      <a:solidFill>
                        <a:schemeClr val="accent5"/>
                      </a:solidFill>
                      <a:prstDash val="solid"/>
                      <a:round/>
                      <a:headEnd type="none" w="med" len="med"/>
                      <a:tailEnd type="none" w="med" len="med"/>
                    </a:lnT>
                  </a:tcPr>
                </a:tc>
                <a:tc gridSpan="11">
                  <a:txBody>
                    <a:bodyPr/>
                    <a:lstStyle/>
                    <a:p>
                      <a:pPr algn="ctr" fontAlgn="b"/>
                      <a:r>
                        <a:rPr lang="en-US" sz="1400" u="none" strike="noStrike" dirty="0">
                          <a:latin typeface="Times New Roman" pitchFamily="18" charset="0"/>
                          <a:cs typeface="Times New Roman" pitchFamily="18" charset="0"/>
                        </a:rPr>
                        <a:t>For the Calendar year</a:t>
                      </a:r>
                      <a:endParaRPr lang="en-US" sz="1400" b="0" i="0" u="none" strike="noStrike" dirty="0">
                        <a:latin typeface="Times New Roman" pitchFamily="18" charset="0"/>
                        <a:cs typeface="Times New Roman" pitchFamily="18" charset="0"/>
                      </a:endParaRPr>
                    </a:p>
                  </a:txBody>
                  <a:tcPr marL="9525" marR="9525" marT="9525" marB="0" anchor="ctr">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lnT w="28575" cap="flat" cmpd="sng" algn="ctr">
                      <a:solidFill>
                        <a:schemeClr val="accent5"/>
                      </a:solidFill>
                      <a:prstDash val="solid"/>
                      <a:round/>
                      <a:headEnd type="none" w="med" len="med"/>
                      <a:tailEnd type="none" w="med" len="med"/>
                    </a:lnT>
                  </a:tcP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lnT w="28575" cap="flat" cmpd="sng" algn="ctr">
                      <a:solidFill>
                        <a:schemeClr val="accent5"/>
                      </a:solidFill>
                      <a:prstDash val="solid"/>
                      <a:round/>
                      <a:headEnd type="none" w="med" len="med"/>
                      <a:tailEnd type="none" w="med" len="med"/>
                    </a:lnT>
                  </a:tcP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lnT w="28575" cap="flat" cmpd="sng" algn="ctr">
                      <a:solidFill>
                        <a:schemeClr val="accent5"/>
                      </a:solidFill>
                      <a:prstDash val="solid"/>
                      <a:round/>
                      <a:headEnd type="none" w="med" len="med"/>
                      <a:tailEnd type="none" w="med" len="med"/>
                    </a:lnT>
                  </a:tcP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tcPr>
                </a:tc>
              </a:tr>
              <a:tr h="274320">
                <a:tc vMerge="1">
                  <a:txBody>
                    <a:bodyPr/>
                    <a:lstStyle/>
                    <a:p>
                      <a:pPr algn="ctr" fontAlgn="b"/>
                      <a:endParaRPr lang="en-US" sz="2000" b="0" i="0" u="none" strike="noStrike" dirty="0" smtClean="0">
                        <a:latin typeface="Arial"/>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2006</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2007</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2008</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2009</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2010</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2011</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smtClean="0">
                          <a:latin typeface="Times New Roman" pitchFamily="18" charset="0"/>
                          <a:cs typeface="Times New Roman" pitchFamily="18" charset="0"/>
                        </a:rPr>
                        <a:t>2012</a:t>
                      </a: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2013</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2014</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2015</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2016p</a:t>
                      </a:r>
                    </a:p>
                  </a:txBody>
                  <a:tcPr marL="9525" marR="9525" marT="9525" marB="0" anchor="ctr">
                    <a:lnR w="28575" cap="flat" cmpd="sng" algn="ctr">
                      <a:solidFill>
                        <a:schemeClr val="accent5"/>
                      </a:solidFill>
                      <a:prstDash val="solid"/>
                      <a:round/>
                      <a:headEnd type="none" w="med" len="med"/>
                      <a:tailEnd type="none" w="med" len="med"/>
                    </a:lnR>
                  </a:tcPr>
                </a:tc>
              </a:tr>
              <a:tr h="274320">
                <a:tc vMerge="1">
                  <a:txBody>
                    <a:bodyPr/>
                    <a:lstStyle/>
                    <a:p>
                      <a:pPr algn="l" fontAlgn="b"/>
                      <a:endParaRPr lang="en-US" sz="1400" b="0" i="0" u="none" strike="noStrike" dirty="0">
                        <a:latin typeface="Arial"/>
                      </a:endParaRPr>
                    </a:p>
                  </a:txBody>
                  <a:tcPr marL="9525" marR="9525" marT="9525" marB="0" anchor="ctr"/>
                </a:tc>
                <a:tc gridSpan="11">
                  <a:txBody>
                    <a:bodyPr/>
                    <a:lstStyle/>
                    <a:p>
                      <a:pPr algn="ctr" fontAlgn="b"/>
                      <a:r>
                        <a:rPr lang="en-US" sz="1400" u="none" strike="noStrike" dirty="0">
                          <a:latin typeface="Times New Roman" pitchFamily="18" charset="0"/>
                          <a:cs typeface="Times New Roman" pitchFamily="18" charset="0"/>
                        </a:rPr>
                        <a:t>RM million</a:t>
                      </a:r>
                      <a:endParaRPr lang="en-US" sz="1400" b="0" i="0" u="none" strike="noStrike" dirty="0">
                        <a:latin typeface="Times New Roman" pitchFamily="18" charset="0"/>
                        <a:cs typeface="Times New Roman" pitchFamily="18" charset="0"/>
                      </a:endParaRPr>
                    </a:p>
                  </a:txBody>
                  <a:tcPr marL="9525" marR="9525" marT="9525" marB="0" anchor="ctr">
                    <a:lnR w="28575" cap="flat" cmpd="sng" algn="ctr">
                      <a:solidFill>
                        <a:schemeClr val="accent5"/>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lnR w="28575" cap="flat" cmpd="sng" algn="ctr">
                      <a:solidFill>
                        <a:schemeClr val="accent5"/>
                      </a:solidFill>
                      <a:prstDash val="solid"/>
                      <a:round/>
                      <a:headEnd type="none" w="med" len="med"/>
                      <a:tailEnd type="none" w="med" len="med"/>
                    </a:lnR>
                  </a:tcPr>
                </a:tc>
              </a:tr>
              <a:tr h="274320">
                <a:tc>
                  <a:txBody>
                    <a:bodyPr/>
                    <a:lstStyle/>
                    <a:p>
                      <a:pPr algn="l" fontAlgn="b"/>
                      <a:r>
                        <a:rPr lang="en-US" sz="1400" u="none" strike="noStrike" dirty="0" smtClean="0">
                          <a:latin typeface="Times New Roman" pitchFamily="18" charset="0"/>
                          <a:cs typeface="Times New Roman" pitchFamily="18" charset="0"/>
                        </a:rPr>
                        <a:t> Banking </a:t>
                      </a:r>
                      <a:r>
                        <a:rPr lang="en-US" sz="1400" u="none" strike="noStrike" dirty="0">
                          <a:latin typeface="Times New Roman" pitchFamily="18" charset="0"/>
                          <a:cs typeface="Times New Roman" pitchFamily="18" charset="0"/>
                        </a:rPr>
                        <a:t>System</a:t>
                      </a:r>
                      <a:r>
                        <a:rPr lang="en-US" sz="1400" u="none" strike="noStrike" baseline="30000" dirty="0">
                          <a:latin typeface="Times New Roman" pitchFamily="18" charset="0"/>
                          <a:cs typeface="Times New Roman" pitchFamily="18" charset="0"/>
                        </a:rPr>
                        <a:t>1</a:t>
                      </a:r>
                      <a:endParaRPr lang="en-US" sz="1400" b="0" i="0" u="none" strike="noStrike" dirty="0">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tcPr>
                </a:tc>
                <a:tc>
                  <a:txBody>
                    <a:bodyPr/>
                    <a:lstStyle/>
                    <a:p>
                      <a:pPr algn="ctr" fontAlgn="b"/>
                      <a:r>
                        <a:rPr lang="en-US" sz="1400" u="none" strike="noStrike" dirty="0">
                          <a:latin typeface="Times New Roman" pitchFamily="18" charset="0"/>
                          <a:cs typeface="Times New Roman" pitchFamily="18" charset="0"/>
                        </a:rPr>
                        <a:t> 12,949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17,702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19,170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16,991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22,959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26,196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29,219</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29,758</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31,929</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28,996</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32,221</a:t>
                      </a:r>
                    </a:p>
                  </a:txBody>
                  <a:tcPr marL="9525" marR="9525" marT="9525" marB="0" anchor="ctr">
                    <a:lnR w="28575" cap="flat" cmpd="sng" algn="ctr">
                      <a:solidFill>
                        <a:schemeClr val="accent5"/>
                      </a:solidFill>
                      <a:prstDash val="solid"/>
                      <a:round/>
                      <a:headEnd type="none" w="med" len="med"/>
                      <a:tailEnd type="none" w="med" len="med"/>
                    </a:lnR>
                  </a:tcPr>
                </a:tc>
              </a:tr>
              <a:tr h="274320">
                <a:tc>
                  <a:txBody>
                    <a:bodyPr/>
                    <a:lstStyle/>
                    <a:p>
                      <a:pPr algn="l" fontAlgn="b"/>
                      <a:r>
                        <a:rPr lang="en-US" sz="1400" u="none" strike="noStrike" dirty="0" smtClean="0">
                          <a:latin typeface="Times New Roman" pitchFamily="18" charset="0"/>
                          <a:cs typeface="Times New Roman" pitchFamily="18" charset="0"/>
                        </a:rPr>
                        <a:t> Commercial </a:t>
                      </a:r>
                      <a:r>
                        <a:rPr lang="en-US" sz="1400" u="none" strike="noStrike" dirty="0">
                          <a:latin typeface="Times New Roman" pitchFamily="18" charset="0"/>
                          <a:cs typeface="Times New Roman" pitchFamily="18" charset="0"/>
                        </a:rPr>
                        <a:t>Bank</a:t>
                      </a:r>
                      <a:r>
                        <a:rPr lang="en-US" sz="1400" u="none" strike="noStrike" baseline="30000" dirty="0">
                          <a:latin typeface="Times New Roman" pitchFamily="18" charset="0"/>
                          <a:cs typeface="Times New Roman" pitchFamily="18" charset="0"/>
                        </a:rPr>
                        <a:t>1</a:t>
                      </a:r>
                      <a:endParaRPr lang="en-US" sz="1400" b="0" i="0" u="none" strike="noStrike" dirty="0">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tcPr>
                </a:tc>
                <a:tc>
                  <a:txBody>
                    <a:bodyPr/>
                    <a:lstStyle/>
                    <a:p>
                      <a:pPr algn="ctr" fontAlgn="b"/>
                      <a:r>
                        <a:rPr lang="en-US" sz="1400" u="none" strike="noStrike" dirty="0">
                          <a:latin typeface="Times New Roman" pitchFamily="18" charset="0"/>
                          <a:cs typeface="Times New Roman" pitchFamily="18" charset="0"/>
                        </a:rPr>
                        <a:t> 12,083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15,655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18,489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15,759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22,207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25,095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28,199</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28,766</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30,756</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28,263</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31,451</a:t>
                      </a:r>
                    </a:p>
                  </a:txBody>
                  <a:tcPr marL="9525" marR="9525" marT="9525" marB="0" anchor="ctr">
                    <a:lnR w="28575" cap="flat" cmpd="sng" algn="ctr">
                      <a:solidFill>
                        <a:schemeClr val="accent5"/>
                      </a:solidFill>
                      <a:prstDash val="solid"/>
                      <a:round/>
                      <a:headEnd type="none" w="med" len="med"/>
                      <a:tailEnd type="none" w="med" len="med"/>
                    </a:lnR>
                  </a:tcPr>
                </a:tc>
              </a:tr>
              <a:tr h="274320">
                <a:tc>
                  <a:txBody>
                    <a:bodyPr/>
                    <a:lstStyle/>
                    <a:p>
                      <a:pPr algn="l" fontAlgn="b"/>
                      <a:r>
                        <a:rPr lang="en-US" sz="1400" u="none" strike="noStrike" dirty="0" smtClean="0">
                          <a:latin typeface="Times New Roman" pitchFamily="18" charset="0"/>
                          <a:cs typeface="Times New Roman" pitchFamily="18" charset="0"/>
                        </a:rPr>
                        <a:t> Investment </a:t>
                      </a:r>
                      <a:r>
                        <a:rPr lang="en-US" sz="1400" u="none" strike="noStrike" dirty="0">
                          <a:latin typeface="Times New Roman" pitchFamily="18" charset="0"/>
                          <a:cs typeface="Times New Roman" pitchFamily="18" charset="0"/>
                        </a:rPr>
                        <a:t>bank</a:t>
                      </a:r>
                      <a:endParaRPr lang="en-US" sz="1400" b="0" i="0" u="none" strike="noStrike" dirty="0">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tcPr>
                </a:tc>
                <a:tc>
                  <a:txBody>
                    <a:bodyPr/>
                    <a:lstStyle/>
                    <a:p>
                      <a:pPr algn="ctr" fontAlgn="b"/>
                      <a:r>
                        <a:rPr lang="en-US" sz="1400" u="none" strike="noStrike">
                          <a:latin typeface="Times New Roman" pitchFamily="18" charset="0"/>
                          <a:cs typeface="Times New Roman" pitchFamily="18" charset="0"/>
                        </a:rPr>
                        <a:t>      866 </a:t>
                      </a:r>
                      <a:endParaRPr lang="en-US" sz="1400" b="0" i="0" u="none" strike="noStrike">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a:latin typeface="Times New Roman" pitchFamily="18" charset="0"/>
                          <a:cs typeface="Times New Roman" pitchFamily="18" charset="0"/>
                        </a:rPr>
                        <a:t>   2,046 </a:t>
                      </a:r>
                      <a:endParaRPr lang="en-US" sz="1400" b="0" i="0" u="none" strike="noStrike">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681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1,232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752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   1,101 </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1,020</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992</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1,173</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733</a:t>
                      </a:r>
                    </a:p>
                  </a:txBody>
                  <a:tcPr marL="9525" marR="9525" marT="9525" marB="0" anchor="ct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770</a:t>
                      </a:r>
                    </a:p>
                  </a:txBody>
                  <a:tcPr marL="9525" marR="9525" marT="9525" marB="0" anchor="ctr">
                    <a:lnR w="28575" cap="flat" cmpd="sng" algn="ctr">
                      <a:solidFill>
                        <a:schemeClr val="accent5"/>
                      </a:solidFill>
                      <a:prstDash val="solid"/>
                      <a:round/>
                      <a:headEnd type="none" w="med" len="med"/>
                      <a:tailEnd type="none" w="med" len="med"/>
                    </a:lnR>
                  </a:tcPr>
                </a:tc>
              </a:tr>
              <a:tr h="274320">
                <a:tc>
                  <a:txBody>
                    <a:bodyPr/>
                    <a:lstStyle/>
                    <a:p>
                      <a:pPr algn="l" fontAlgn="b"/>
                      <a:r>
                        <a:rPr lang="en-US" sz="1400" u="none" strike="noStrike" dirty="0" smtClean="0">
                          <a:latin typeface="Times New Roman" pitchFamily="18" charset="0"/>
                          <a:cs typeface="Times New Roman" pitchFamily="18" charset="0"/>
                        </a:rPr>
                        <a:t> Islamic </a:t>
                      </a:r>
                      <a:r>
                        <a:rPr lang="en-US" sz="1400" u="none" strike="noStrike" dirty="0">
                          <a:latin typeface="Times New Roman" pitchFamily="18" charset="0"/>
                          <a:cs typeface="Times New Roman" pitchFamily="18" charset="0"/>
                        </a:rPr>
                        <a:t>Bank</a:t>
                      </a:r>
                      <a:endParaRPr lang="en-US" sz="1400" b="0" i="0" u="none" strike="noStrike" dirty="0">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a:latin typeface="Times New Roman" pitchFamily="18" charset="0"/>
                          <a:cs typeface="Times New Roman" pitchFamily="18" charset="0"/>
                        </a:rPr>
                        <a:t>   1,612 </a:t>
                      </a:r>
                      <a:endParaRPr lang="en-US" sz="1400" b="0" i="0" u="none" strike="noStrike">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a:latin typeface="Times New Roman" pitchFamily="18" charset="0"/>
                          <a:cs typeface="Times New Roman" pitchFamily="18" charset="0"/>
                        </a:rPr>
                        <a:t>   1,894 </a:t>
                      </a:r>
                      <a:endParaRPr lang="en-US" sz="1400" b="0" i="0" u="none" strike="noStrike">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a:latin typeface="Times New Roman" pitchFamily="18" charset="0"/>
                          <a:cs typeface="Times New Roman" pitchFamily="18" charset="0"/>
                        </a:rPr>
                        <a:t>   1,811 </a:t>
                      </a:r>
                      <a:endParaRPr lang="en-US" sz="1400" b="0" i="0" u="none" strike="noStrike">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dirty="0">
                          <a:latin typeface="Times New Roman" pitchFamily="18" charset="0"/>
                          <a:cs typeface="Times New Roman" pitchFamily="18" charset="0"/>
                        </a:rPr>
                        <a:t>   2,641 </a:t>
                      </a:r>
                      <a:endParaRPr lang="en-US" sz="1400" b="0" i="0" u="none" strike="noStrike" dirty="0">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dirty="0">
                          <a:latin typeface="Times New Roman" pitchFamily="18" charset="0"/>
                          <a:cs typeface="Times New Roman" pitchFamily="18" charset="0"/>
                        </a:rPr>
                        <a:t>   3,199 </a:t>
                      </a:r>
                      <a:endParaRPr lang="en-US" sz="1400" b="0" i="0" u="none" strike="noStrike" dirty="0">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dirty="0">
                          <a:latin typeface="Times New Roman" pitchFamily="18" charset="0"/>
                          <a:cs typeface="Times New Roman" pitchFamily="18" charset="0"/>
                        </a:rPr>
                        <a:t>   3,027 </a:t>
                      </a:r>
                      <a:endParaRPr lang="en-US" sz="1400" b="0" i="0" u="none" strike="noStrike" dirty="0">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4,852</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4,913</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5,112</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5,034</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400" u="none" strike="noStrike" kern="1200" dirty="0">
                          <a:solidFill>
                            <a:schemeClr val="tx1"/>
                          </a:solidFill>
                          <a:latin typeface="Times New Roman" pitchFamily="18" charset="0"/>
                          <a:ea typeface="+mn-ea"/>
                          <a:cs typeface="Times New Roman" pitchFamily="18" charset="0"/>
                        </a:rPr>
                        <a:t>5,576</a:t>
                      </a:r>
                    </a:p>
                  </a:txBody>
                  <a:tcPr marL="9525" marR="9525" marT="9525" marB="0" anchor="ctr">
                    <a:lnR w="28575" cap="flat" cmpd="sng" algn="ctr">
                      <a:solidFill>
                        <a:schemeClr val="accent5"/>
                      </a:solidFill>
                      <a:prstDash val="solid"/>
                      <a:round/>
                      <a:headEnd type="none" w="med" len="med"/>
                      <a:tailEnd type="none" w="med" len="med"/>
                    </a:lnR>
                    <a:lnB w="28575" cap="flat" cmpd="sng" algn="ctr">
                      <a:solidFill>
                        <a:schemeClr val="accent5"/>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755576" y="6244324"/>
          <a:ext cx="8280920" cy="569052"/>
        </p:xfrm>
        <a:graphic>
          <a:graphicData uri="http://schemas.openxmlformats.org/drawingml/2006/table">
            <a:tbl>
              <a:tblPr/>
              <a:tblGrid>
                <a:gridCol w="8280920"/>
              </a:tblGrid>
              <a:tr h="136071">
                <a:tc>
                  <a:txBody>
                    <a:bodyPr/>
                    <a:lstStyle/>
                    <a:p>
                      <a:pPr algn="l" fontAlgn="b"/>
                      <a:r>
                        <a:rPr lang="en-US" sz="1200" b="0" i="0" u="none" strike="noStrike" baseline="30000" dirty="0">
                          <a:solidFill>
                            <a:srgbClr val="000000"/>
                          </a:solidFill>
                          <a:latin typeface="Agency FB" pitchFamily="34" charset="0"/>
                        </a:rPr>
                        <a:t>1</a:t>
                      </a:r>
                      <a:r>
                        <a:rPr lang="en-US" sz="1200" b="0" i="0" u="none" strike="noStrike" dirty="0">
                          <a:solidFill>
                            <a:srgbClr val="000000"/>
                          </a:solidFill>
                          <a:latin typeface="Agency FB" pitchFamily="34" charset="0"/>
                        </a:rPr>
                        <a:t> </a:t>
                      </a:r>
                      <a:r>
                        <a:rPr lang="en-US" sz="1200" b="0" i="0" u="none" strike="noStrike" dirty="0" smtClean="0">
                          <a:solidFill>
                            <a:srgbClr val="000000"/>
                          </a:solidFill>
                          <a:latin typeface="Agency FB" pitchFamily="34" charset="0"/>
                        </a:rPr>
                        <a:t>Includes Islamic Banks</a:t>
                      </a:r>
                      <a:endParaRPr lang="en-US" sz="1200" b="0" i="0" u="none" strike="noStrike" dirty="0">
                        <a:solidFill>
                          <a:srgbClr val="000000"/>
                        </a:solidFill>
                        <a:latin typeface="Agency FB" pitchFamily="34" charset="0"/>
                      </a:endParaRPr>
                    </a:p>
                  </a:txBody>
                  <a:tcPr marL="6804" marR="6804" marT="6804" marB="0" anchor="b">
                    <a:lnL>
                      <a:noFill/>
                    </a:lnL>
                    <a:lnR>
                      <a:noFill/>
                    </a:lnR>
                    <a:lnT w="6350" cap="flat" cmpd="sng" algn="ctr">
                      <a:solidFill>
                        <a:srgbClr val="000000"/>
                      </a:solidFill>
                      <a:prstDash val="solid"/>
                      <a:round/>
                      <a:headEnd type="none" w="med" len="med"/>
                      <a:tailEnd type="none" w="med" len="med"/>
                    </a:lnT>
                    <a:lnB>
                      <a:noFill/>
                    </a:lnB>
                  </a:tcPr>
                </a:tc>
              </a:tr>
              <a:tr h="156482">
                <a:tc>
                  <a:txBody>
                    <a:bodyPr/>
                    <a:lstStyle/>
                    <a:p>
                      <a:pPr algn="l" fontAlgn="b"/>
                      <a:r>
                        <a:rPr lang="en-US" sz="1200" b="0" i="0" u="none" strike="noStrike" baseline="30000" dirty="0">
                          <a:solidFill>
                            <a:srgbClr val="000000"/>
                          </a:solidFill>
                          <a:latin typeface="Agency FB" pitchFamily="34" charset="0"/>
                        </a:rPr>
                        <a:t>p</a:t>
                      </a:r>
                      <a:r>
                        <a:rPr lang="en-US" sz="1200" b="0" i="0" u="none" strike="noStrike" dirty="0">
                          <a:solidFill>
                            <a:srgbClr val="000000"/>
                          </a:solidFill>
                          <a:latin typeface="Agency FB" pitchFamily="34" charset="0"/>
                        </a:rPr>
                        <a:t> Preliminary</a:t>
                      </a:r>
                    </a:p>
                  </a:txBody>
                  <a:tcPr marL="6804" marR="6804" marT="6804" marB="0" anchor="b">
                    <a:lnL>
                      <a:noFill/>
                    </a:lnL>
                    <a:lnR>
                      <a:noFill/>
                    </a:lnR>
                    <a:lnT>
                      <a:noFill/>
                    </a:lnT>
                    <a:lnB>
                      <a:noFill/>
                    </a:lnB>
                  </a:tcPr>
                </a:tc>
              </a:tr>
              <a:tr h="136071">
                <a:tc>
                  <a:txBody>
                    <a:bodyPr/>
                    <a:lstStyle/>
                    <a:p>
                      <a:pPr algn="l" fontAlgn="b"/>
                      <a:r>
                        <a:rPr lang="en-US" sz="1200" b="0" i="0" u="none" strike="noStrike" dirty="0">
                          <a:solidFill>
                            <a:srgbClr val="000000"/>
                          </a:solidFill>
                          <a:latin typeface="Agency FB" pitchFamily="34" charset="0"/>
                        </a:rPr>
                        <a:t>source : Bank Negara Malaysia</a:t>
                      </a:r>
                    </a:p>
                  </a:txBody>
                  <a:tcPr marL="6804" marR="6804" marT="6804" marB="0" anchor="b">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683568" y="4365104"/>
          <a:ext cx="7776859" cy="1543050"/>
        </p:xfrm>
        <a:graphic>
          <a:graphicData uri="http://schemas.openxmlformats.org/drawingml/2006/table">
            <a:tbl>
              <a:tblPr firstRow="1" bandRow="1">
                <a:tableStyleId>{BDBED569-4797-4DF1-A0F4-6AAB3CD982D8}</a:tableStyleId>
              </a:tblPr>
              <a:tblGrid>
                <a:gridCol w="1077518"/>
                <a:gridCol w="609031"/>
                <a:gridCol w="609031"/>
                <a:gridCol w="609031"/>
                <a:gridCol w="609031"/>
                <a:gridCol w="609031"/>
                <a:gridCol w="609031"/>
                <a:gridCol w="609031"/>
                <a:gridCol w="609031"/>
                <a:gridCol w="609031"/>
                <a:gridCol w="609031"/>
                <a:gridCol w="609031"/>
              </a:tblGrid>
              <a:tr h="274320">
                <a:tc rowSpan="3">
                  <a:txBody>
                    <a:bodyPr/>
                    <a:lstStyle/>
                    <a:p>
                      <a:pPr algn="ctr" fontAlgn="b"/>
                      <a:r>
                        <a:rPr lang="en-US" sz="1800" u="none" strike="noStrike" dirty="0" smtClean="0">
                          <a:latin typeface="Times New Roman" pitchFamily="18" charset="0"/>
                          <a:cs typeface="Times New Roman" pitchFamily="18" charset="0"/>
                        </a:rPr>
                        <a:t>Total Capital</a:t>
                      </a:r>
                      <a:r>
                        <a:rPr lang="en-US" sz="1800" u="none" strike="noStrike" baseline="0" dirty="0" smtClean="0">
                          <a:latin typeface="Times New Roman" pitchFamily="18" charset="0"/>
                          <a:cs typeface="Times New Roman" pitchFamily="18" charset="0"/>
                        </a:rPr>
                        <a:t> Ratio</a:t>
                      </a:r>
                      <a:endParaRPr lang="en-US" sz="1800" b="0" i="0" u="none" strike="noStrike" dirty="0">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lnT w="28575" cap="flat" cmpd="sng" algn="ctr">
                      <a:solidFill>
                        <a:schemeClr val="accent5"/>
                      </a:solidFill>
                      <a:prstDash val="solid"/>
                      <a:round/>
                      <a:headEnd type="none" w="med" len="med"/>
                      <a:tailEnd type="none" w="med" len="med"/>
                    </a:lnT>
                  </a:tcPr>
                </a:tc>
                <a:tc gridSpan="11">
                  <a:txBody>
                    <a:bodyPr/>
                    <a:lstStyle/>
                    <a:p>
                      <a:pPr algn="ctr" fontAlgn="b"/>
                      <a:r>
                        <a:rPr lang="en-US" sz="1400" u="none" strike="noStrike" dirty="0">
                          <a:latin typeface="Times New Roman" pitchFamily="18" charset="0"/>
                          <a:cs typeface="Times New Roman" pitchFamily="18" charset="0"/>
                        </a:rPr>
                        <a:t>As at end</a:t>
                      </a:r>
                      <a:endParaRPr lang="en-US" sz="1400" b="0" i="0" u="none" strike="noStrike" dirty="0">
                        <a:latin typeface="Times New Roman" pitchFamily="18" charset="0"/>
                        <a:cs typeface="Times New Roman" pitchFamily="18" charset="0"/>
                      </a:endParaRPr>
                    </a:p>
                  </a:txBody>
                  <a:tcPr marL="9525" marR="9525" marT="9525" marB="0" anchor="ctr">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lnT w="28575" cap="flat" cmpd="sng" algn="ctr">
                      <a:solidFill>
                        <a:schemeClr val="accent5"/>
                      </a:solidFill>
                      <a:prstDash val="solid"/>
                      <a:round/>
                      <a:headEnd type="none" w="med" len="med"/>
                      <a:tailEnd type="none" w="med" len="med"/>
                    </a:lnT>
                  </a:tcP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lnT w="28575" cap="flat" cmpd="sng" algn="ctr">
                      <a:solidFill>
                        <a:schemeClr val="accent5"/>
                      </a:solidFill>
                      <a:prstDash val="solid"/>
                      <a:round/>
                      <a:headEnd type="none" w="med" len="med"/>
                      <a:tailEnd type="none" w="med" len="med"/>
                    </a:lnT>
                  </a:tcP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lnT w="28575" cap="flat" cmpd="sng" algn="ctr">
                      <a:solidFill>
                        <a:schemeClr val="accent5"/>
                      </a:solidFill>
                      <a:prstDash val="solid"/>
                      <a:round/>
                      <a:headEnd type="none" w="med" len="med"/>
                      <a:tailEnd type="none" w="med" len="med"/>
                    </a:lnT>
                  </a:tcP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tcPr>
                </a:tc>
              </a:tr>
              <a:tr h="274320">
                <a:tc vMerge="1">
                  <a:txBody>
                    <a:bodyPr/>
                    <a:lstStyle/>
                    <a:p>
                      <a:endParaRPr lang="en-US"/>
                    </a:p>
                  </a:txBody>
                  <a:tcPr/>
                </a:tc>
                <a:tc gridSpan="11">
                  <a:txBody>
                    <a:bodyPr/>
                    <a:lstStyle/>
                    <a:p>
                      <a:pPr algn="ctr" fontAlgn="b"/>
                      <a:r>
                        <a:rPr lang="en-US" sz="1400" u="none" strike="noStrike" dirty="0" smtClean="0">
                          <a:latin typeface="Times New Roman" pitchFamily="18" charset="0"/>
                          <a:cs typeface="Times New Roman" pitchFamily="18" charset="0"/>
                        </a:rPr>
                        <a:t>Ratio</a:t>
                      </a:r>
                      <a:endParaRPr lang="en-US" sz="1400" b="0" i="0" u="none" strike="noStrike" dirty="0">
                        <a:latin typeface="Times New Roman" pitchFamily="18" charset="0"/>
                        <a:cs typeface="Times New Roman" pitchFamily="18" charset="0"/>
                      </a:endParaRPr>
                    </a:p>
                  </a:txBody>
                  <a:tcPr marL="9525" marR="9525" marT="9525" marB="0" anchor="ctr">
                    <a:lnR w="28575" cap="flat" cmpd="sng" algn="ctr">
                      <a:solidFill>
                        <a:schemeClr val="accent5"/>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tc>
                <a:tc hMerge="1">
                  <a:txBody>
                    <a:bodyPr/>
                    <a:lstStyle/>
                    <a:p>
                      <a:pPr algn="ctr" fontAlgn="b"/>
                      <a:endParaRPr lang="en-US" sz="1400" b="0" i="0" u="none" strike="noStrike" dirty="0">
                        <a:latin typeface="Times New Roman" pitchFamily="18" charset="0"/>
                        <a:cs typeface="Times New Roman" pitchFamily="18" charset="0"/>
                      </a:endParaRPr>
                    </a:p>
                  </a:txBody>
                  <a:tcPr marL="9525" marR="9525" marT="9525" marB="0" anchor="ctr">
                    <a:lnR w="28575" cap="flat" cmpd="sng" algn="ctr">
                      <a:solidFill>
                        <a:schemeClr val="accent5"/>
                      </a:solidFill>
                      <a:prstDash val="solid"/>
                      <a:round/>
                      <a:headEnd type="none" w="med" len="med"/>
                      <a:tailEnd type="none" w="med" len="med"/>
                    </a:lnR>
                  </a:tcPr>
                </a:tc>
              </a:tr>
              <a:tr h="274320">
                <a:tc vMerge="1">
                  <a:txBody>
                    <a:bodyPr/>
                    <a:lstStyle/>
                    <a:p>
                      <a:pPr algn="ctr" fontAlgn="b"/>
                      <a:endParaRPr lang="en-US" sz="1000" b="0" i="0" u="none" strike="noStrike" dirty="0">
                        <a:latin typeface="Arial"/>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2006</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2007</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2008</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2009</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2010</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2011</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smtClean="0">
                          <a:latin typeface="Times New Roman" pitchFamily="18" charset="0"/>
                          <a:cs typeface="Times New Roman" pitchFamily="18" charset="0"/>
                        </a:rPr>
                        <a:t>2012</a:t>
                      </a: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2013</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2014</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2015</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2016p</a:t>
                      </a:r>
                    </a:p>
                  </a:txBody>
                  <a:tcPr marL="9525" marR="9525" marT="9525" marB="0" anchor="ctr">
                    <a:lnR w="28575" cap="flat" cmpd="sng" algn="ctr">
                      <a:solidFill>
                        <a:schemeClr val="accent5"/>
                      </a:solidFill>
                      <a:prstDash val="solid"/>
                      <a:round/>
                      <a:headEnd type="none" w="med" len="med"/>
                      <a:tailEnd type="none" w="med" len="med"/>
                    </a:lnR>
                  </a:tcPr>
                </a:tc>
              </a:tr>
              <a:tr h="274320">
                <a:tc>
                  <a:txBody>
                    <a:bodyPr/>
                    <a:lstStyle/>
                    <a:p>
                      <a:pPr algn="l" fontAlgn="b"/>
                      <a:r>
                        <a:rPr lang="en-US" sz="1400" u="none" strike="noStrike" dirty="0" smtClean="0">
                          <a:latin typeface="Times New Roman" pitchFamily="18" charset="0"/>
                          <a:cs typeface="Times New Roman" pitchFamily="18" charset="0"/>
                        </a:rPr>
                        <a:t> Banking </a:t>
                      </a:r>
                      <a:r>
                        <a:rPr lang="en-US" sz="1400" u="none" strike="noStrike" dirty="0">
                          <a:latin typeface="Times New Roman" pitchFamily="18" charset="0"/>
                          <a:cs typeface="Times New Roman" pitchFamily="18" charset="0"/>
                        </a:rPr>
                        <a:t>System</a:t>
                      </a:r>
                      <a:endParaRPr lang="en-US" sz="1400" b="0" i="0" u="none" strike="noStrike" dirty="0">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tcPr>
                </a:tc>
                <a:tc>
                  <a:txBody>
                    <a:bodyPr/>
                    <a:lstStyle/>
                    <a:p>
                      <a:pPr algn="ctr" fontAlgn="b"/>
                      <a:r>
                        <a:rPr lang="en-US" sz="1400" u="none" strike="noStrike" dirty="0">
                          <a:latin typeface="Times New Roman" pitchFamily="18" charset="0"/>
                          <a:cs typeface="Times New Roman" pitchFamily="18" charset="0"/>
                        </a:rPr>
                        <a:t>13.5</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a:latin typeface="Times New Roman" pitchFamily="18" charset="0"/>
                          <a:cs typeface="Times New Roman" pitchFamily="18" charset="0"/>
                        </a:rPr>
                        <a:t>13.2</a:t>
                      </a:r>
                      <a:endParaRPr lang="en-US" sz="1400" b="0" i="0" u="none" strike="noStrike">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a:latin typeface="Times New Roman" pitchFamily="18" charset="0"/>
                          <a:cs typeface="Times New Roman" pitchFamily="18" charset="0"/>
                        </a:rPr>
                        <a:t>12.6</a:t>
                      </a:r>
                      <a:endParaRPr lang="en-US" sz="1400" b="0" i="0" u="none" strike="noStrike">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a:latin typeface="Times New Roman" pitchFamily="18" charset="0"/>
                          <a:cs typeface="Times New Roman" pitchFamily="18" charset="0"/>
                        </a:rPr>
                        <a:t>15.4</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a:latin typeface="Times New Roman" pitchFamily="18" charset="0"/>
                          <a:cs typeface="Times New Roman" pitchFamily="18" charset="0"/>
                        </a:rPr>
                        <a:t>14.8</a:t>
                      </a:r>
                      <a:endParaRPr lang="en-US" sz="1400" b="0" i="0" u="none" strike="noStrike">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a:latin typeface="Times New Roman" pitchFamily="18" charset="0"/>
                          <a:cs typeface="Times New Roman" pitchFamily="18" charset="0"/>
                        </a:rPr>
                        <a:t>15.7</a:t>
                      </a:r>
                      <a:endParaRPr lang="en-US" sz="1400" b="0" i="0" u="none" strike="noStrike">
                        <a:latin typeface="Times New Roman" pitchFamily="18" charset="0"/>
                        <a:cs typeface="Times New Roman" pitchFamily="18" charset="0"/>
                      </a:endParaRPr>
                    </a:p>
                  </a:txBody>
                  <a:tcPr marL="9525" marR="9525" marT="9525" marB="0" anchor="ctr"/>
                </a:tc>
                <a:tc>
                  <a:txBody>
                    <a:bodyPr/>
                    <a:lstStyle/>
                    <a:p>
                      <a:pPr algn="ctr" fontAlgn="b"/>
                      <a:r>
                        <a:rPr lang="en-US" sz="1400" u="none" strike="noStrike" dirty="0" smtClean="0">
                          <a:latin typeface="Times New Roman" pitchFamily="18" charset="0"/>
                          <a:cs typeface="Times New Roman" pitchFamily="18" charset="0"/>
                        </a:rPr>
                        <a:t>15.7</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14.9</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15.9</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16.6</a:t>
                      </a:r>
                      <a:endParaRPr lang="en-US" sz="1400" b="0" i="0" u="none" strike="noStrike" dirty="0">
                        <a:latin typeface="Times New Roman" pitchFamily="18" charset="0"/>
                        <a:cs typeface="Times New Roman" pitchFamily="18" charset="0"/>
                      </a:endParaRPr>
                    </a:p>
                  </a:txBody>
                  <a:tcPr marL="9525" marR="9525" marT="9525" marB="0" anchor="ctr"/>
                </a:tc>
                <a:tc>
                  <a:txBody>
                    <a:bodyPr/>
                    <a:lstStyle/>
                    <a:p>
                      <a:pPr algn="ctr" fontAlgn="b"/>
                      <a:r>
                        <a:rPr lang="en-US" sz="1400" b="0" i="0" u="none" strike="noStrike" dirty="0" smtClean="0">
                          <a:latin typeface="Times New Roman" pitchFamily="18" charset="0"/>
                          <a:cs typeface="Times New Roman" pitchFamily="18" charset="0"/>
                        </a:rPr>
                        <a:t>16.5</a:t>
                      </a:r>
                      <a:endParaRPr lang="en-US" sz="1400" b="0" i="0" u="none" strike="noStrike" dirty="0">
                        <a:latin typeface="Times New Roman" pitchFamily="18" charset="0"/>
                        <a:cs typeface="Times New Roman" pitchFamily="18" charset="0"/>
                      </a:endParaRPr>
                    </a:p>
                  </a:txBody>
                  <a:tcPr marL="9525" marR="9525" marT="9525" marB="0" anchor="ctr">
                    <a:lnR w="28575" cap="flat" cmpd="sng" algn="ctr">
                      <a:solidFill>
                        <a:schemeClr val="accent5"/>
                      </a:solidFill>
                      <a:prstDash val="solid"/>
                      <a:round/>
                      <a:headEnd type="none" w="med" len="med"/>
                      <a:tailEnd type="none" w="med" len="med"/>
                    </a:lnR>
                  </a:tcPr>
                </a:tc>
              </a:tr>
              <a:tr h="274320">
                <a:tc>
                  <a:txBody>
                    <a:bodyPr/>
                    <a:lstStyle/>
                    <a:p>
                      <a:pPr algn="l" fontAlgn="b"/>
                      <a:r>
                        <a:rPr lang="en-US" sz="1400" u="none" strike="noStrike" dirty="0" smtClean="0">
                          <a:latin typeface="Times New Roman" pitchFamily="18" charset="0"/>
                          <a:cs typeface="Times New Roman" pitchFamily="18" charset="0"/>
                        </a:rPr>
                        <a:t> Islamic </a:t>
                      </a:r>
                      <a:r>
                        <a:rPr lang="en-US" sz="1400" u="none" strike="noStrike" dirty="0">
                          <a:latin typeface="Times New Roman" pitchFamily="18" charset="0"/>
                          <a:cs typeface="Times New Roman" pitchFamily="18" charset="0"/>
                        </a:rPr>
                        <a:t>bank</a:t>
                      </a:r>
                      <a:endParaRPr lang="en-US" sz="1400" b="0" i="0" u="none" strike="noStrike" dirty="0">
                        <a:latin typeface="Times New Roman" pitchFamily="18" charset="0"/>
                        <a:cs typeface="Times New Roman" pitchFamily="18" charset="0"/>
                      </a:endParaRPr>
                    </a:p>
                  </a:txBody>
                  <a:tcPr marL="9525" marR="9525" marT="9525" marB="0" anchor="ctr">
                    <a:lnL w="28575" cap="flat" cmpd="sng" algn="ctr">
                      <a:solidFill>
                        <a:schemeClr val="accent5"/>
                      </a:solidFill>
                      <a:prstDash val="solid"/>
                      <a:round/>
                      <a:headEnd type="none" w="med" len="med"/>
                      <a:tailEnd type="none" w="med" len="med"/>
                    </a:lnL>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dirty="0">
                          <a:latin typeface="Times New Roman" pitchFamily="18" charset="0"/>
                          <a:cs typeface="Times New Roman" pitchFamily="18" charset="0"/>
                        </a:rPr>
                        <a:t>17.0</a:t>
                      </a:r>
                      <a:endParaRPr lang="en-US" sz="1400" b="0" i="0" u="none" strike="noStrike" dirty="0">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dirty="0">
                          <a:latin typeface="Times New Roman" pitchFamily="18" charset="0"/>
                          <a:cs typeface="Times New Roman" pitchFamily="18" charset="0"/>
                        </a:rPr>
                        <a:t>15.8</a:t>
                      </a:r>
                      <a:endParaRPr lang="en-US" sz="1400" b="0" i="0" u="none" strike="noStrike" dirty="0">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a:latin typeface="Times New Roman" pitchFamily="18" charset="0"/>
                          <a:cs typeface="Times New Roman" pitchFamily="18" charset="0"/>
                        </a:rPr>
                        <a:t>14.0</a:t>
                      </a:r>
                      <a:endParaRPr lang="en-US" sz="1400" b="0" i="0" u="none" strike="noStrike">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dirty="0">
                          <a:latin typeface="Times New Roman" pitchFamily="18" charset="0"/>
                          <a:cs typeface="Times New Roman" pitchFamily="18" charset="0"/>
                        </a:rPr>
                        <a:t>15.6</a:t>
                      </a:r>
                      <a:endParaRPr lang="en-US" sz="1400" b="0" i="0" u="none" strike="noStrike" dirty="0">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a:latin typeface="Times New Roman" pitchFamily="18" charset="0"/>
                          <a:cs typeface="Times New Roman" pitchFamily="18" charset="0"/>
                        </a:rPr>
                        <a:t>15.5</a:t>
                      </a:r>
                      <a:endParaRPr lang="en-US" sz="1400" b="0" i="0" u="none" strike="noStrike">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a:latin typeface="Times New Roman" pitchFamily="18" charset="0"/>
                          <a:cs typeface="Times New Roman" pitchFamily="18" charset="0"/>
                        </a:rPr>
                        <a:t>15.0</a:t>
                      </a:r>
                      <a:endParaRPr lang="en-US" sz="1400" b="0" i="0" u="none" strike="noStrike">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u="none" strike="noStrike" dirty="0" smtClean="0">
                          <a:latin typeface="Times New Roman" pitchFamily="18" charset="0"/>
                          <a:cs typeface="Times New Roman" pitchFamily="18" charset="0"/>
                        </a:rPr>
                        <a:t>14.5</a:t>
                      </a:r>
                      <a:endParaRPr lang="en-US" sz="1400" b="0" i="0" u="none" strike="noStrike" dirty="0">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b="0" i="0" u="none" strike="noStrike" dirty="0" smtClean="0">
                          <a:latin typeface="Times New Roman" pitchFamily="18" charset="0"/>
                          <a:cs typeface="Times New Roman" pitchFamily="18" charset="0"/>
                        </a:rPr>
                        <a:t>15.1</a:t>
                      </a:r>
                      <a:endParaRPr lang="en-US" sz="1400" b="0" i="0" u="none" strike="noStrike" dirty="0">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b="0" i="0" u="none" strike="noStrike" dirty="0" smtClean="0">
                          <a:latin typeface="Times New Roman" pitchFamily="18" charset="0"/>
                          <a:cs typeface="Times New Roman" pitchFamily="18" charset="0"/>
                        </a:rPr>
                        <a:t>16.2</a:t>
                      </a:r>
                      <a:endParaRPr lang="en-US" sz="1400" b="0" i="0" u="none" strike="noStrike" dirty="0">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b="0" i="0" u="none" strike="noStrike" dirty="0" smtClean="0">
                          <a:latin typeface="Times New Roman" pitchFamily="18" charset="0"/>
                          <a:cs typeface="Times New Roman" pitchFamily="18" charset="0"/>
                        </a:rPr>
                        <a:t>16.1</a:t>
                      </a:r>
                      <a:endParaRPr lang="en-US" sz="1400" b="0" i="0" u="none" strike="noStrike" dirty="0">
                        <a:latin typeface="Times New Roman" pitchFamily="18" charset="0"/>
                        <a:cs typeface="Times New Roman" pitchFamily="18" charset="0"/>
                      </a:endParaRP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algn="ctr" fontAlgn="b"/>
                      <a:r>
                        <a:rPr lang="en-US" sz="1400" b="0" i="0" u="none" strike="noStrike" dirty="0" smtClean="0">
                          <a:latin typeface="Times New Roman" pitchFamily="18" charset="0"/>
                          <a:cs typeface="Times New Roman" pitchFamily="18" charset="0"/>
                        </a:rPr>
                        <a:t>16.6</a:t>
                      </a:r>
                      <a:endParaRPr lang="en-US" sz="1400" b="0" i="0" u="none" strike="noStrike" dirty="0">
                        <a:latin typeface="Times New Roman" pitchFamily="18" charset="0"/>
                        <a:cs typeface="Times New Roman" pitchFamily="18" charset="0"/>
                      </a:endParaRPr>
                    </a:p>
                  </a:txBody>
                  <a:tcPr marL="9525" marR="9525" marT="9525" marB="0" anchor="ctr">
                    <a:lnR w="28575" cap="flat" cmpd="sng" algn="ctr">
                      <a:solidFill>
                        <a:schemeClr val="accent5"/>
                      </a:solidFill>
                      <a:prstDash val="solid"/>
                      <a:round/>
                      <a:headEnd type="none" w="med" len="med"/>
                      <a:tailEnd type="none" w="med" len="med"/>
                    </a:lnR>
                    <a:lnB w="28575" cap="flat" cmpd="sng" algn="ctr">
                      <a:solidFill>
                        <a:schemeClr val="accent5"/>
                      </a:solidFill>
                      <a:prstDash val="solid"/>
                      <a:round/>
                      <a:headEnd type="none" w="med" len="med"/>
                      <a:tailEnd type="none" w="med" len="med"/>
                    </a:lnB>
                  </a:tcPr>
                </a:tc>
              </a:tr>
            </a:tbl>
          </a:graphicData>
        </a:graphic>
      </p:graphicFrame>
      <p:sp>
        <p:nvSpPr>
          <p:cNvPr id="7" name="TextBox 6"/>
          <p:cNvSpPr txBox="1"/>
          <p:nvPr/>
        </p:nvSpPr>
        <p:spPr>
          <a:xfrm>
            <a:off x="683568" y="5949280"/>
            <a:ext cx="7776864" cy="276999"/>
          </a:xfrm>
          <a:prstGeom prst="rect">
            <a:avLst/>
          </a:prstGeom>
          <a:noFill/>
        </p:spPr>
        <p:txBody>
          <a:bodyPr wrap="square" rtlCol="0">
            <a:spAutoFit/>
          </a:bodyPr>
          <a:lstStyle/>
          <a:p>
            <a:r>
              <a:rPr lang="en-MY" sz="1200" dirty="0" smtClean="0">
                <a:latin typeface="Times New Roman" pitchFamily="18" charset="0"/>
                <a:cs typeface="Times New Roman" pitchFamily="18" charset="0"/>
              </a:rPr>
              <a:t>Total capital ratio refers to the ratio of a bank's capital to its risk</a:t>
            </a:r>
            <a:endParaRPr lang="en-MY" sz="1200"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59812E96-2AA7-4322-B070-15FD5B0F267C}" type="slidenum">
              <a:rPr lang="en-MY" smtClean="0"/>
              <a:pPr/>
              <a:t>16</a:t>
            </a:fld>
            <a:endParaRPr lang="en-MY"/>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List of Banking Institutions with Islamic Business as at August 2017</a:t>
            </a:r>
            <a:endParaRPr lang="en-US" sz="3600" dirty="0"/>
          </a:p>
        </p:txBody>
      </p:sp>
      <p:grpSp>
        <p:nvGrpSpPr>
          <p:cNvPr id="30" name="Group 29"/>
          <p:cNvGrpSpPr/>
          <p:nvPr/>
        </p:nvGrpSpPr>
        <p:grpSpPr>
          <a:xfrm>
            <a:off x="467544" y="1556792"/>
            <a:ext cx="8208912" cy="792088"/>
            <a:chOff x="467544" y="1556792"/>
            <a:chExt cx="8208912" cy="792088"/>
          </a:xfrm>
        </p:grpSpPr>
        <p:sp>
          <p:nvSpPr>
            <p:cNvPr id="8" name="Rounded Rectangle 7"/>
            <p:cNvSpPr/>
            <p:nvPr/>
          </p:nvSpPr>
          <p:spPr>
            <a:xfrm>
              <a:off x="467544" y="1772816"/>
              <a:ext cx="8208912" cy="576064"/>
            </a:xfrm>
            <a:prstGeom prst="roundRect">
              <a:avLst>
                <a:gd name="adj" fmla="val 1252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ound Diagonal Corner Rectangle 8"/>
            <p:cNvSpPr/>
            <p:nvPr/>
          </p:nvSpPr>
          <p:spPr>
            <a:xfrm>
              <a:off x="611560" y="1556792"/>
              <a:ext cx="2520280" cy="43204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b="1" dirty="0" smtClean="0">
                  <a:latin typeface="Century Gothic" pitchFamily="34" charset="0"/>
                </a:rPr>
                <a:t>Commercial Banks</a:t>
              </a:r>
              <a:endParaRPr lang="en-US" sz="1600" b="1" dirty="0">
                <a:latin typeface="Century Gothic" pitchFamily="34" charset="0"/>
              </a:endParaRPr>
            </a:p>
          </p:txBody>
        </p:sp>
        <p:pic>
          <p:nvPicPr>
            <p:cNvPr id="33794" name="Picture 2" descr="C:\Documents and Settings\azrulnizam.hussin\My Documents\My Pictures\Islamic Bank\Commercial Banks\0201a_0110.gif"/>
            <p:cNvPicPr>
              <a:picLocks noChangeAspect="1" noChangeArrowheads="1"/>
            </p:cNvPicPr>
            <p:nvPr/>
          </p:nvPicPr>
          <p:blipFill>
            <a:blip r:embed="rId2" cstate="print"/>
            <a:srcRect/>
            <a:stretch>
              <a:fillRect/>
            </a:stretch>
          </p:blipFill>
          <p:spPr bwMode="auto">
            <a:xfrm>
              <a:off x="6913190" y="1829611"/>
              <a:ext cx="1619250" cy="457200"/>
            </a:xfrm>
            <a:prstGeom prst="rect">
              <a:avLst/>
            </a:prstGeom>
            <a:noFill/>
          </p:spPr>
        </p:pic>
        <p:pic>
          <p:nvPicPr>
            <p:cNvPr id="33795" name="Picture 3" descr="C:\Documents and Settings\azrulnizam.hussin\My Documents\My Pictures\Islamic Bank\Commercial Banks\bank_citibank_Logo.png"/>
            <p:cNvPicPr>
              <a:picLocks noChangeAspect="1" noChangeArrowheads="1"/>
            </p:cNvPicPr>
            <p:nvPr/>
          </p:nvPicPr>
          <p:blipFill>
            <a:blip r:embed="rId3" cstate="print"/>
            <a:srcRect/>
            <a:stretch>
              <a:fillRect/>
            </a:stretch>
          </p:blipFill>
          <p:spPr bwMode="auto">
            <a:xfrm>
              <a:off x="5184576" y="1868299"/>
              <a:ext cx="1475656" cy="368817"/>
            </a:xfrm>
            <a:prstGeom prst="rect">
              <a:avLst/>
            </a:prstGeom>
            <a:noFill/>
          </p:spPr>
        </p:pic>
        <p:pic>
          <p:nvPicPr>
            <p:cNvPr id="33796" name="Picture 4" descr="C:\Documents and Settings\azrulnizam.hussin\My Documents\My Pictures\Islamic Bank\Commercial Banks\bnp_paribas.gif"/>
            <p:cNvPicPr>
              <a:picLocks noChangeAspect="1" noChangeArrowheads="1"/>
            </p:cNvPicPr>
            <p:nvPr/>
          </p:nvPicPr>
          <p:blipFill>
            <a:blip r:embed="rId4" cstate="print"/>
            <a:srcRect/>
            <a:stretch>
              <a:fillRect/>
            </a:stretch>
          </p:blipFill>
          <p:spPr bwMode="auto">
            <a:xfrm>
              <a:off x="3347864" y="1884580"/>
              <a:ext cx="1619250" cy="361950"/>
            </a:xfrm>
            <a:prstGeom prst="rect">
              <a:avLst/>
            </a:prstGeom>
            <a:noFill/>
          </p:spPr>
        </p:pic>
      </p:grpSp>
      <p:grpSp>
        <p:nvGrpSpPr>
          <p:cNvPr id="47" name="Group 46"/>
          <p:cNvGrpSpPr/>
          <p:nvPr/>
        </p:nvGrpSpPr>
        <p:grpSpPr>
          <a:xfrm>
            <a:off x="467544" y="2420888"/>
            <a:ext cx="8208912" cy="2880320"/>
            <a:chOff x="467544" y="2420888"/>
            <a:chExt cx="8208912" cy="2880320"/>
          </a:xfrm>
        </p:grpSpPr>
        <p:sp>
          <p:nvSpPr>
            <p:cNvPr id="12" name="Rounded Rectangle 11"/>
            <p:cNvSpPr/>
            <p:nvPr/>
          </p:nvSpPr>
          <p:spPr>
            <a:xfrm>
              <a:off x="467544" y="2636912"/>
              <a:ext cx="8208912" cy="2664296"/>
            </a:xfrm>
            <a:prstGeom prst="roundRect">
              <a:avLst>
                <a:gd name="adj" fmla="val 4589"/>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ound Diagonal Corner Rectangle 12"/>
            <p:cNvSpPr/>
            <p:nvPr/>
          </p:nvSpPr>
          <p:spPr>
            <a:xfrm>
              <a:off x="611560" y="2420888"/>
              <a:ext cx="2520280" cy="43204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b="1" dirty="0" smtClean="0">
                  <a:latin typeface="Century Gothic" pitchFamily="34" charset="0"/>
                </a:rPr>
                <a:t>Islamic Banks</a:t>
              </a:r>
              <a:endParaRPr lang="en-US" sz="1600" b="1" dirty="0">
                <a:latin typeface="Century Gothic" pitchFamily="34" charset="0"/>
              </a:endParaRPr>
            </a:p>
          </p:txBody>
        </p:sp>
        <p:pic>
          <p:nvPicPr>
            <p:cNvPr id="33797" name="Picture 5" descr="C:\Documents and Settings\azrulnizam.hussin\My Documents\My Pictures\Islamic Bank\Islamic Banks\affinisl.jpg"/>
            <p:cNvPicPr>
              <a:picLocks noChangeAspect="1" noChangeArrowheads="1"/>
            </p:cNvPicPr>
            <p:nvPr/>
          </p:nvPicPr>
          <p:blipFill>
            <a:blip r:embed="rId5" cstate="print"/>
            <a:srcRect/>
            <a:stretch>
              <a:fillRect/>
            </a:stretch>
          </p:blipFill>
          <p:spPr bwMode="auto">
            <a:xfrm>
              <a:off x="3169518" y="2836234"/>
              <a:ext cx="1618506" cy="232726"/>
            </a:xfrm>
            <a:prstGeom prst="rect">
              <a:avLst/>
            </a:prstGeom>
            <a:noFill/>
          </p:spPr>
        </p:pic>
        <p:pic>
          <p:nvPicPr>
            <p:cNvPr id="33798" name="Picture 6" descr="C:\Documents and Settings\azrulnizam.hussin\My Documents\My Pictures\Islamic Bank\Islamic Banks\0201a_0208.gif"/>
            <p:cNvPicPr>
              <a:picLocks noChangeAspect="1" noChangeArrowheads="1"/>
            </p:cNvPicPr>
            <p:nvPr/>
          </p:nvPicPr>
          <p:blipFill>
            <a:blip r:embed="rId6" cstate="print"/>
            <a:srcRect/>
            <a:stretch>
              <a:fillRect/>
            </a:stretch>
          </p:blipFill>
          <p:spPr bwMode="auto">
            <a:xfrm>
              <a:off x="2699792" y="3115816"/>
              <a:ext cx="1619250" cy="457200"/>
            </a:xfrm>
            <a:prstGeom prst="rect">
              <a:avLst/>
            </a:prstGeom>
            <a:noFill/>
          </p:spPr>
        </p:pic>
        <p:pic>
          <p:nvPicPr>
            <p:cNvPr id="33799" name="Picture 7" descr="C:\Documents and Settings\azrulnizam.hussin\My Documents\My Pictures\Islamic Bank\Islamic Banks\about-logo-subsidiaries_02.png"/>
            <p:cNvPicPr>
              <a:picLocks noChangeAspect="1" noChangeArrowheads="1"/>
            </p:cNvPicPr>
            <p:nvPr/>
          </p:nvPicPr>
          <p:blipFill>
            <a:blip r:embed="rId7" cstate="print"/>
            <a:srcRect/>
            <a:stretch>
              <a:fillRect/>
            </a:stretch>
          </p:blipFill>
          <p:spPr bwMode="auto">
            <a:xfrm>
              <a:off x="683568" y="4725144"/>
              <a:ext cx="2088232" cy="427138"/>
            </a:xfrm>
            <a:prstGeom prst="rect">
              <a:avLst/>
            </a:prstGeom>
            <a:noFill/>
          </p:spPr>
        </p:pic>
        <p:pic>
          <p:nvPicPr>
            <p:cNvPr id="33800" name="Picture 8" descr="C:\Documents and Settings\azrulnizam.hussin\My Documents\My Pictures\Islamic Bank\Islamic Banks\alliance islamic bank logo.gif"/>
            <p:cNvPicPr>
              <a:picLocks noChangeAspect="1" noChangeArrowheads="1"/>
            </p:cNvPicPr>
            <p:nvPr/>
          </p:nvPicPr>
          <p:blipFill>
            <a:blip r:embed="rId8" cstate="print"/>
            <a:srcRect/>
            <a:stretch>
              <a:fillRect/>
            </a:stretch>
          </p:blipFill>
          <p:spPr bwMode="auto">
            <a:xfrm>
              <a:off x="683568" y="4221088"/>
              <a:ext cx="2540893" cy="299432"/>
            </a:xfrm>
            <a:prstGeom prst="rect">
              <a:avLst/>
            </a:prstGeom>
            <a:noFill/>
          </p:spPr>
        </p:pic>
        <p:pic>
          <p:nvPicPr>
            <p:cNvPr id="33801" name="Picture 9" descr="C:\Documents and Settings\azrulnizam.hussin\My Documents\My Pictures\Islamic Bank\Islamic Banks\alrajhi-bank.gif"/>
            <p:cNvPicPr>
              <a:picLocks noChangeAspect="1" noChangeArrowheads="1"/>
            </p:cNvPicPr>
            <p:nvPr/>
          </p:nvPicPr>
          <p:blipFill>
            <a:blip r:embed="rId9" cstate="print"/>
            <a:srcRect/>
            <a:stretch>
              <a:fillRect/>
            </a:stretch>
          </p:blipFill>
          <p:spPr bwMode="auto">
            <a:xfrm>
              <a:off x="6588224" y="4725144"/>
              <a:ext cx="1889026" cy="456131"/>
            </a:xfrm>
            <a:prstGeom prst="rect">
              <a:avLst/>
            </a:prstGeom>
            <a:noFill/>
          </p:spPr>
        </p:pic>
        <p:pic>
          <p:nvPicPr>
            <p:cNvPr id="33802" name="Picture 10" descr="C:\Documents and Settings\azrulnizam.hussin\My Documents\My Pictures\Islamic Bank\Islamic Banks\HL.IslamicBank.FC.jpg"/>
            <p:cNvPicPr>
              <a:picLocks noChangeAspect="1" noChangeArrowheads="1"/>
            </p:cNvPicPr>
            <p:nvPr/>
          </p:nvPicPr>
          <p:blipFill>
            <a:blip r:embed="rId10" cstate="print"/>
            <a:srcRect l="3707" t="9843" b="11410"/>
            <a:stretch>
              <a:fillRect/>
            </a:stretch>
          </p:blipFill>
          <p:spPr bwMode="auto">
            <a:xfrm>
              <a:off x="683568" y="2924944"/>
              <a:ext cx="1728192" cy="532319"/>
            </a:xfrm>
            <a:prstGeom prst="rect">
              <a:avLst/>
            </a:prstGeom>
            <a:noFill/>
          </p:spPr>
        </p:pic>
        <p:pic>
          <p:nvPicPr>
            <p:cNvPr id="33803" name="Picture 11" descr="C:\Documents and Settings\azrulnizam.hussin\My Documents\My Pictures\Islamic Bank\Islamic Banks\hsbc amanah.jpg"/>
            <p:cNvPicPr>
              <a:picLocks noChangeAspect="1" noChangeArrowheads="1"/>
            </p:cNvPicPr>
            <p:nvPr/>
          </p:nvPicPr>
          <p:blipFill>
            <a:blip r:embed="rId11" cstate="print">
              <a:clrChange>
                <a:clrFrom>
                  <a:srgbClr val="FFFFFF"/>
                </a:clrFrom>
                <a:clrTo>
                  <a:srgbClr val="FFFFFF">
                    <a:alpha val="0"/>
                  </a:srgbClr>
                </a:clrTo>
              </a:clrChange>
            </a:blip>
            <a:srcRect l="19270" t="18900" r="18472" b="24401"/>
            <a:stretch>
              <a:fillRect/>
            </a:stretch>
          </p:blipFill>
          <p:spPr bwMode="auto">
            <a:xfrm>
              <a:off x="4860032" y="2765498"/>
              <a:ext cx="2088232" cy="447478"/>
            </a:xfrm>
            <a:prstGeom prst="rect">
              <a:avLst/>
            </a:prstGeom>
            <a:noFill/>
          </p:spPr>
        </p:pic>
        <p:pic>
          <p:nvPicPr>
            <p:cNvPr id="33804" name="Picture 12" descr="C:\Documents and Settings\azrulnizam.hussin\My Documents\My Pictures\Islamic Bank\Islamic Banks\Kuwait-Finance-House1.png"/>
            <p:cNvPicPr>
              <a:picLocks noChangeAspect="1" noChangeArrowheads="1"/>
            </p:cNvPicPr>
            <p:nvPr/>
          </p:nvPicPr>
          <p:blipFill>
            <a:blip r:embed="rId12" cstate="print"/>
            <a:srcRect/>
            <a:stretch>
              <a:fillRect/>
            </a:stretch>
          </p:blipFill>
          <p:spPr bwMode="auto">
            <a:xfrm>
              <a:off x="611560" y="3573016"/>
              <a:ext cx="1955925" cy="532145"/>
            </a:xfrm>
            <a:prstGeom prst="rect">
              <a:avLst/>
            </a:prstGeom>
            <a:noFill/>
          </p:spPr>
        </p:pic>
        <p:pic>
          <p:nvPicPr>
            <p:cNvPr id="33805" name="Picture 13" descr="C:\Documents and Settings\azrulnizam.hussin\My Documents\My Pictures\Islamic Bank\Islamic Banks\logo-bank-muamalat-malaysia.jpg"/>
            <p:cNvPicPr>
              <a:picLocks noChangeAspect="1" noChangeArrowheads="1"/>
            </p:cNvPicPr>
            <p:nvPr/>
          </p:nvPicPr>
          <p:blipFill>
            <a:blip r:embed="rId13" cstate="print"/>
            <a:srcRect/>
            <a:stretch>
              <a:fillRect/>
            </a:stretch>
          </p:blipFill>
          <p:spPr bwMode="auto">
            <a:xfrm>
              <a:off x="4637112" y="3402738"/>
              <a:ext cx="2095128" cy="414877"/>
            </a:xfrm>
            <a:prstGeom prst="rect">
              <a:avLst/>
            </a:prstGeom>
            <a:noFill/>
          </p:spPr>
        </p:pic>
        <p:pic>
          <p:nvPicPr>
            <p:cNvPr id="33806" name="Picture 14" descr="C:\Documents and Settings\azrulnizam.hussin\My Documents\My Pictures\Islamic Bank\Islamic Banks\logo_mi.jpg"/>
            <p:cNvPicPr>
              <a:picLocks noChangeAspect="1" noChangeArrowheads="1"/>
            </p:cNvPicPr>
            <p:nvPr/>
          </p:nvPicPr>
          <p:blipFill>
            <a:blip r:embed="rId14" cstate="print"/>
            <a:srcRect b="5501"/>
            <a:stretch>
              <a:fillRect/>
            </a:stretch>
          </p:blipFill>
          <p:spPr bwMode="auto">
            <a:xfrm>
              <a:off x="6941765" y="3356992"/>
              <a:ext cx="1590675" cy="576064"/>
            </a:xfrm>
            <a:prstGeom prst="rect">
              <a:avLst/>
            </a:prstGeom>
            <a:noFill/>
          </p:spPr>
        </p:pic>
        <p:pic>
          <p:nvPicPr>
            <p:cNvPr id="33807" name="Picture 15" descr="C:\Documents and Settings\azrulnizam.hussin\My Documents\My Pictures\Islamic Bank\Islamic Banks\Logo-AmIslamic-Bank.jpg"/>
            <p:cNvPicPr>
              <a:picLocks noChangeAspect="1" noChangeArrowheads="1"/>
            </p:cNvPicPr>
            <p:nvPr/>
          </p:nvPicPr>
          <p:blipFill>
            <a:blip r:embed="rId15" cstate="print"/>
            <a:srcRect/>
            <a:stretch>
              <a:fillRect/>
            </a:stretch>
          </p:blipFill>
          <p:spPr bwMode="auto">
            <a:xfrm>
              <a:off x="5107809" y="4601790"/>
              <a:ext cx="1120375" cy="627410"/>
            </a:xfrm>
            <a:prstGeom prst="rect">
              <a:avLst/>
            </a:prstGeom>
            <a:noFill/>
          </p:spPr>
        </p:pic>
        <p:pic>
          <p:nvPicPr>
            <p:cNvPr id="33808" name="Picture 16" descr="C:\Documents and Settings\azrulnizam.hussin\My Documents\My Pictures\Islamic Bank\Islamic Banks\logo-bank-islam.jpg"/>
            <p:cNvPicPr>
              <a:picLocks noChangeAspect="1" noChangeArrowheads="1"/>
            </p:cNvPicPr>
            <p:nvPr/>
          </p:nvPicPr>
          <p:blipFill>
            <a:blip r:embed="rId16" cstate="print"/>
            <a:srcRect/>
            <a:stretch>
              <a:fillRect/>
            </a:stretch>
          </p:blipFill>
          <p:spPr bwMode="auto">
            <a:xfrm>
              <a:off x="2699792" y="3572656"/>
              <a:ext cx="1728192" cy="504416"/>
            </a:xfrm>
            <a:prstGeom prst="rect">
              <a:avLst/>
            </a:prstGeom>
            <a:noFill/>
          </p:spPr>
        </p:pic>
        <p:pic>
          <p:nvPicPr>
            <p:cNvPr id="33809" name="Picture 17" descr="C:\Documents and Settings\azrulnizam.hussin\My Documents\My Pictures\Islamic Bank\Islamic Banks\ocbc al amin logo.jpg"/>
            <p:cNvPicPr>
              <a:picLocks noChangeAspect="1" noChangeArrowheads="1"/>
            </p:cNvPicPr>
            <p:nvPr/>
          </p:nvPicPr>
          <p:blipFill>
            <a:blip r:embed="rId17" cstate="print"/>
            <a:srcRect/>
            <a:stretch>
              <a:fillRect/>
            </a:stretch>
          </p:blipFill>
          <p:spPr bwMode="auto">
            <a:xfrm>
              <a:off x="3779912" y="4149080"/>
              <a:ext cx="1800200" cy="333908"/>
            </a:xfrm>
            <a:prstGeom prst="rect">
              <a:avLst/>
            </a:prstGeom>
            <a:noFill/>
          </p:spPr>
        </p:pic>
        <p:pic>
          <p:nvPicPr>
            <p:cNvPr id="33810" name="Picture 18" descr="C:\Documents and Settings\azrulnizam.hussin\My Documents\My Pictures\Islamic Bank\Islamic Banks\public-islamic-bank-logo.png"/>
            <p:cNvPicPr>
              <a:picLocks noChangeAspect="1" noChangeArrowheads="1"/>
            </p:cNvPicPr>
            <p:nvPr/>
          </p:nvPicPr>
          <p:blipFill>
            <a:blip r:embed="rId18" cstate="print"/>
            <a:srcRect t="11493" b="8056"/>
            <a:stretch>
              <a:fillRect/>
            </a:stretch>
          </p:blipFill>
          <p:spPr bwMode="auto">
            <a:xfrm>
              <a:off x="6084168" y="4077072"/>
              <a:ext cx="2468860" cy="504056"/>
            </a:xfrm>
            <a:prstGeom prst="rect">
              <a:avLst/>
            </a:prstGeom>
            <a:noFill/>
          </p:spPr>
        </p:pic>
        <p:pic>
          <p:nvPicPr>
            <p:cNvPr id="33811" name="Picture 19" descr="C:\Documents and Settings\azrulnizam.hussin\My Documents\My Pictures\Islamic Bank\Islamic Banks\rhb_islamic.gif"/>
            <p:cNvPicPr>
              <a:picLocks noChangeAspect="1" noChangeArrowheads="1"/>
            </p:cNvPicPr>
            <p:nvPr/>
          </p:nvPicPr>
          <p:blipFill>
            <a:blip r:embed="rId19" cstate="print">
              <a:clrChange>
                <a:clrFrom>
                  <a:srgbClr val="FFFFFF"/>
                </a:clrFrom>
                <a:clrTo>
                  <a:srgbClr val="FFFFFF">
                    <a:alpha val="0"/>
                  </a:srgbClr>
                </a:clrTo>
              </a:clrChange>
            </a:blip>
            <a:srcRect t="8365"/>
            <a:stretch>
              <a:fillRect/>
            </a:stretch>
          </p:blipFill>
          <p:spPr bwMode="auto">
            <a:xfrm>
              <a:off x="6948264" y="2708920"/>
              <a:ext cx="1619250" cy="576064"/>
            </a:xfrm>
            <a:prstGeom prst="rect">
              <a:avLst/>
            </a:prstGeom>
            <a:noFill/>
          </p:spPr>
        </p:pic>
        <p:pic>
          <p:nvPicPr>
            <p:cNvPr id="33812" name="Picture 20" descr="C:\Documents and Settings\azrulnizam.hussin\My Documents\My Pictures\Islamic Bank\Islamic Banks\standard-chartered-saadiq-logo-01.gif"/>
            <p:cNvPicPr>
              <a:picLocks noChangeAspect="1" noChangeArrowheads="1"/>
            </p:cNvPicPr>
            <p:nvPr/>
          </p:nvPicPr>
          <p:blipFill>
            <a:blip r:embed="rId20" cstate="print"/>
            <a:srcRect t="19102"/>
            <a:stretch>
              <a:fillRect/>
            </a:stretch>
          </p:blipFill>
          <p:spPr bwMode="auto">
            <a:xfrm>
              <a:off x="3203848" y="4682781"/>
              <a:ext cx="1440160" cy="546419"/>
            </a:xfrm>
            <a:prstGeom prst="rect">
              <a:avLst/>
            </a:prstGeom>
            <a:noFill/>
          </p:spPr>
        </p:pic>
      </p:grpSp>
      <p:grpSp>
        <p:nvGrpSpPr>
          <p:cNvPr id="48" name="Group 47"/>
          <p:cNvGrpSpPr/>
          <p:nvPr/>
        </p:nvGrpSpPr>
        <p:grpSpPr>
          <a:xfrm>
            <a:off x="467544" y="5373216"/>
            <a:ext cx="8208912" cy="1368152"/>
            <a:chOff x="467544" y="5373216"/>
            <a:chExt cx="8208912" cy="1368152"/>
          </a:xfrm>
        </p:grpSpPr>
        <p:sp>
          <p:nvSpPr>
            <p:cNvPr id="33" name="Rounded Rectangle 32"/>
            <p:cNvSpPr/>
            <p:nvPr/>
          </p:nvSpPr>
          <p:spPr>
            <a:xfrm>
              <a:off x="467544" y="5589240"/>
              <a:ext cx="8208912" cy="1152128"/>
            </a:xfrm>
            <a:prstGeom prst="roundRect">
              <a:avLst>
                <a:gd name="adj" fmla="val 1252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4" name="Round Diagonal Corner Rectangle 33"/>
            <p:cNvSpPr/>
            <p:nvPr/>
          </p:nvSpPr>
          <p:spPr>
            <a:xfrm>
              <a:off x="611560" y="5373216"/>
              <a:ext cx="2520280" cy="43204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b="1" dirty="0" smtClean="0">
                  <a:latin typeface="Century Gothic" pitchFamily="34" charset="0"/>
                </a:rPr>
                <a:t>Investment Banks</a:t>
              </a:r>
              <a:endParaRPr lang="en-US" sz="1600" b="1" dirty="0">
                <a:latin typeface="Century Gothic" pitchFamily="34" charset="0"/>
              </a:endParaRPr>
            </a:p>
          </p:txBody>
        </p:sp>
        <p:pic>
          <p:nvPicPr>
            <p:cNvPr id="33814" name="Picture 22" descr="C:\Documents and Settings\azrulnizam.hussin\My Documents\My Pictures\Islamic Bank\Investment Banks\CIMB Investment logo.jpg"/>
            <p:cNvPicPr>
              <a:picLocks noChangeAspect="1" noChangeArrowheads="1"/>
            </p:cNvPicPr>
            <p:nvPr/>
          </p:nvPicPr>
          <p:blipFill>
            <a:blip r:embed="rId21" cstate="print">
              <a:clrChange>
                <a:clrFrom>
                  <a:srgbClr val="EFEEEC"/>
                </a:clrFrom>
                <a:clrTo>
                  <a:srgbClr val="EFEEEC">
                    <a:alpha val="0"/>
                  </a:srgbClr>
                </a:clrTo>
              </a:clrChange>
            </a:blip>
            <a:srcRect l="14390" t="17149" r="13660" b="19971"/>
            <a:stretch>
              <a:fillRect/>
            </a:stretch>
          </p:blipFill>
          <p:spPr bwMode="auto">
            <a:xfrm>
              <a:off x="7020272" y="5661248"/>
              <a:ext cx="1440160" cy="452622"/>
            </a:xfrm>
            <a:prstGeom prst="rect">
              <a:avLst/>
            </a:prstGeom>
            <a:noFill/>
          </p:spPr>
        </p:pic>
        <p:pic>
          <p:nvPicPr>
            <p:cNvPr id="33817" name="Picture 25" descr="C:\Documents and Settings\azrulnizam.hussin\My Documents\My Pictures\Islamic Bank\Investment Banks\logo_AIBB.jpg"/>
            <p:cNvPicPr>
              <a:picLocks noChangeAspect="1" noChangeArrowheads="1"/>
            </p:cNvPicPr>
            <p:nvPr/>
          </p:nvPicPr>
          <p:blipFill>
            <a:blip r:embed="rId22" cstate="print">
              <a:clrChange>
                <a:clrFrom>
                  <a:srgbClr val="FFFFFF"/>
                </a:clrFrom>
                <a:clrTo>
                  <a:srgbClr val="FFFFFF">
                    <a:alpha val="0"/>
                  </a:srgbClr>
                </a:clrTo>
              </a:clrChange>
            </a:blip>
            <a:srcRect t="21368" b="25213"/>
            <a:stretch>
              <a:fillRect/>
            </a:stretch>
          </p:blipFill>
          <p:spPr bwMode="auto">
            <a:xfrm>
              <a:off x="621085" y="5843865"/>
              <a:ext cx="2502218" cy="364872"/>
            </a:xfrm>
            <a:prstGeom prst="rect">
              <a:avLst/>
            </a:prstGeom>
            <a:noFill/>
          </p:spPr>
        </p:pic>
        <p:pic>
          <p:nvPicPr>
            <p:cNvPr id="33818" name="Picture 26" descr="C:\Documents and Settings\azrulnizam.hussin\My Documents\My Pictures\Islamic Bank\Investment Banks\MBBInv_lg.jpg"/>
            <p:cNvPicPr>
              <a:picLocks noChangeAspect="1" noChangeArrowheads="1"/>
            </p:cNvPicPr>
            <p:nvPr/>
          </p:nvPicPr>
          <p:blipFill>
            <a:blip r:embed="rId23" cstate="print"/>
            <a:srcRect l="3287" t="27491" r="4680" b="24401"/>
            <a:stretch>
              <a:fillRect/>
            </a:stretch>
          </p:blipFill>
          <p:spPr bwMode="auto">
            <a:xfrm>
              <a:off x="3851920" y="5661248"/>
              <a:ext cx="1584176" cy="576064"/>
            </a:xfrm>
            <a:prstGeom prst="rect">
              <a:avLst/>
            </a:prstGeom>
            <a:noFill/>
          </p:spPr>
        </p:pic>
        <p:pic>
          <p:nvPicPr>
            <p:cNvPr id="33819" name="Picture 27" descr="C:\Documents and Settings\azrulnizam.hussin\My Documents\My Pictures\Islamic Bank\Investment Banks\s_emp_00320.gif"/>
            <p:cNvPicPr>
              <a:picLocks noChangeAspect="1" noChangeArrowheads="1"/>
            </p:cNvPicPr>
            <p:nvPr/>
          </p:nvPicPr>
          <p:blipFill>
            <a:blip r:embed="rId24" cstate="print">
              <a:clrChange>
                <a:clrFrom>
                  <a:srgbClr val="FFFFFF"/>
                </a:clrFrom>
                <a:clrTo>
                  <a:srgbClr val="FFFFFF">
                    <a:alpha val="0"/>
                  </a:srgbClr>
                </a:clrTo>
              </a:clrChange>
            </a:blip>
            <a:srcRect t="38234" b="40598"/>
            <a:stretch>
              <a:fillRect/>
            </a:stretch>
          </p:blipFill>
          <p:spPr bwMode="auto">
            <a:xfrm>
              <a:off x="3491880" y="6237312"/>
              <a:ext cx="2041071" cy="432048"/>
            </a:xfrm>
            <a:prstGeom prst="rect">
              <a:avLst/>
            </a:prstGeom>
            <a:noFill/>
          </p:spPr>
        </p:pic>
        <p:pic>
          <p:nvPicPr>
            <p:cNvPr id="33820" name="Picture 28" descr="C:\Documents and Settings\azrulnizam.hussin\My Documents\My Pictures\Islamic Bank\Investment Banks\midf.jpg"/>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7092280" y="6123384"/>
              <a:ext cx="1364940" cy="545976"/>
            </a:xfrm>
            <a:prstGeom prst="rect">
              <a:avLst/>
            </a:prstGeom>
            <a:noFill/>
          </p:spPr>
        </p:pic>
        <p:pic>
          <p:nvPicPr>
            <p:cNvPr id="33821" name="Picture 29" descr="C:\Documents and Settings\azrulnizam.hussin\My Documents\My Pictures\Islamic Bank\Investment Banks\kenangainvestmentberhad.jpg"/>
            <p:cNvPicPr>
              <a:picLocks noChangeAspect="1" noChangeArrowheads="1"/>
            </p:cNvPicPr>
            <p:nvPr/>
          </p:nvPicPr>
          <p:blipFill>
            <a:blip r:embed="rId26" cstate="print"/>
            <a:srcRect/>
            <a:stretch>
              <a:fillRect/>
            </a:stretch>
          </p:blipFill>
          <p:spPr bwMode="auto">
            <a:xfrm>
              <a:off x="683568" y="6309320"/>
              <a:ext cx="2446313" cy="357126"/>
            </a:xfrm>
            <a:prstGeom prst="rect">
              <a:avLst/>
            </a:prstGeom>
            <a:noFill/>
          </p:spPr>
        </p:pic>
        <p:pic>
          <p:nvPicPr>
            <p:cNvPr id="33813" name="Picture 21" descr="C:\Documents and Settings\azrulnizam.hussin\My Documents\My Pictures\Islamic Bank\Investment Banks\230px-AmInvest_logo.jpg"/>
            <p:cNvPicPr>
              <a:picLocks noChangeAspect="1" noChangeArrowheads="1"/>
            </p:cNvPicPr>
            <p:nvPr/>
          </p:nvPicPr>
          <p:blipFill>
            <a:blip r:embed="rId27" cstate="print"/>
            <a:srcRect/>
            <a:stretch>
              <a:fillRect/>
            </a:stretch>
          </p:blipFill>
          <p:spPr bwMode="auto">
            <a:xfrm>
              <a:off x="5736108" y="5870998"/>
              <a:ext cx="1140148" cy="654346"/>
            </a:xfrm>
            <a:prstGeom prst="rect">
              <a:avLst/>
            </a:prstGeom>
            <a:noFill/>
          </p:spPr>
        </p:pic>
      </p:grpSp>
      <p:sp>
        <p:nvSpPr>
          <p:cNvPr id="39" name="Slide Number Placeholder 38"/>
          <p:cNvSpPr>
            <a:spLocks noGrp="1"/>
          </p:cNvSpPr>
          <p:nvPr>
            <p:ph type="sldNum" sz="quarter" idx="12"/>
          </p:nvPr>
        </p:nvSpPr>
        <p:spPr/>
        <p:txBody>
          <a:bodyPr/>
          <a:lstStyle/>
          <a:p>
            <a:fld id="{59812E96-2AA7-4322-B070-15FD5B0F267C}" type="slidenum">
              <a:rPr lang="en-MY" smtClean="0"/>
              <a:pPr/>
              <a:t>17</a:t>
            </a:fld>
            <a:endParaRPr lang="en-MY"/>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normAutofit fontScale="90000"/>
          </a:bodyPr>
          <a:lstStyle/>
          <a:p>
            <a:r>
              <a:rPr lang="en-US" dirty="0" smtClean="0"/>
              <a:t>Islamic Banking Statistics - Takaful and Conventional Insurance</a:t>
            </a:r>
            <a:endParaRPr lang="en-US" dirty="0"/>
          </a:p>
        </p:txBody>
      </p:sp>
      <p:graphicFrame>
        <p:nvGraphicFramePr>
          <p:cNvPr id="6" name="Table 5"/>
          <p:cNvGraphicFramePr>
            <a:graphicFrameLocks noGrp="1"/>
          </p:cNvGraphicFramePr>
          <p:nvPr/>
        </p:nvGraphicFramePr>
        <p:xfrm>
          <a:off x="539552" y="6453336"/>
          <a:ext cx="8280920" cy="569052"/>
        </p:xfrm>
        <a:graphic>
          <a:graphicData uri="http://schemas.openxmlformats.org/drawingml/2006/table">
            <a:tbl>
              <a:tblPr/>
              <a:tblGrid>
                <a:gridCol w="8280920"/>
              </a:tblGrid>
              <a:tr h="1360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gency FB" pitchFamily="34" charset="0"/>
                        </a:rPr>
                        <a:t>source : Bank Negara Malaysia</a:t>
                      </a:r>
                    </a:p>
                  </a:txBody>
                  <a:tcPr marL="6804" marR="6804" marT="6804" marB="0" anchor="b">
                    <a:lnL>
                      <a:noFill/>
                    </a:lnL>
                    <a:lnR>
                      <a:noFill/>
                    </a:lnR>
                    <a:lnT w="6350" cap="flat" cmpd="sng" algn="ctr">
                      <a:solidFill>
                        <a:srgbClr val="000000"/>
                      </a:solidFill>
                      <a:prstDash val="solid"/>
                      <a:round/>
                      <a:headEnd type="none" w="med" len="med"/>
                      <a:tailEnd type="none" w="med" len="med"/>
                    </a:lnT>
                    <a:lnB>
                      <a:noFill/>
                    </a:lnB>
                  </a:tcPr>
                </a:tc>
              </a:tr>
              <a:tr h="156482">
                <a:tc>
                  <a:txBody>
                    <a:bodyPr/>
                    <a:lstStyle/>
                    <a:p>
                      <a:pPr algn="l" fontAlgn="b"/>
                      <a:endParaRPr lang="en-US" sz="1200" b="0" i="0" u="none" strike="noStrike" dirty="0">
                        <a:solidFill>
                          <a:srgbClr val="000000"/>
                        </a:solidFill>
                        <a:latin typeface="Agency FB" pitchFamily="34" charset="0"/>
                      </a:endParaRPr>
                    </a:p>
                  </a:txBody>
                  <a:tcPr marL="6804" marR="6804" marT="6804" marB="0" anchor="b">
                    <a:lnL>
                      <a:noFill/>
                    </a:lnL>
                    <a:lnR>
                      <a:noFill/>
                    </a:lnR>
                    <a:lnT>
                      <a:noFill/>
                    </a:lnT>
                    <a:lnB>
                      <a:noFill/>
                    </a:lnB>
                  </a:tcPr>
                </a:tc>
              </a:tr>
              <a:tr h="136071">
                <a:tc>
                  <a:txBody>
                    <a:bodyPr/>
                    <a:lstStyle/>
                    <a:p>
                      <a:pPr algn="l" fontAlgn="b"/>
                      <a:endParaRPr lang="en-US" sz="1200" b="0" i="0" u="none" strike="noStrike" dirty="0">
                        <a:solidFill>
                          <a:srgbClr val="000000"/>
                        </a:solidFill>
                        <a:latin typeface="Agency FB" pitchFamily="34" charset="0"/>
                      </a:endParaRPr>
                    </a:p>
                  </a:txBody>
                  <a:tcPr marL="6804" marR="6804" marT="6804" marB="0" anchor="b">
                    <a:lnL>
                      <a:noFill/>
                    </a:lnL>
                    <a:lnR>
                      <a:noFill/>
                    </a:lnR>
                    <a:lnT>
                      <a:noFill/>
                    </a:lnT>
                    <a:lnB>
                      <a:noFill/>
                    </a:lnB>
                  </a:tcPr>
                </a:tc>
              </a:tr>
            </a:tbl>
          </a:graphicData>
        </a:graphic>
      </p:graphicFrame>
      <p:graphicFrame>
        <p:nvGraphicFramePr>
          <p:cNvPr id="5" name="Chart 4"/>
          <p:cNvGraphicFramePr/>
          <p:nvPr/>
        </p:nvGraphicFramePr>
        <p:xfrm>
          <a:off x="539552" y="1556792"/>
          <a:ext cx="8208912"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59812E96-2AA7-4322-B070-15FD5B0F267C}" type="slidenum">
              <a:rPr lang="en-MY" smtClean="0"/>
              <a:pPr/>
              <a:t>18</a:t>
            </a:fld>
            <a:endParaRPr lang="en-MY"/>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Islamic Banking Statistics - Takaful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95819055"/>
              </p:ext>
            </p:extLst>
          </p:nvPr>
        </p:nvGraphicFramePr>
        <p:xfrm>
          <a:off x="683565" y="1628800"/>
          <a:ext cx="7776870" cy="3168351"/>
        </p:xfrm>
        <a:graphic>
          <a:graphicData uri="http://schemas.openxmlformats.org/drawingml/2006/table">
            <a:tbl>
              <a:tblPr firstRow="1" bandRow="1">
                <a:tableStyleId>{BDBED569-4797-4DF1-A0F4-6AAB3CD982D8}</a:tableStyleId>
              </a:tblPr>
              <a:tblGrid>
                <a:gridCol w="1146066"/>
                <a:gridCol w="532102"/>
                <a:gridCol w="532102"/>
                <a:gridCol w="532102"/>
                <a:gridCol w="532102"/>
                <a:gridCol w="532102"/>
                <a:gridCol w="532102"/>
                <a:gridCol w="573032"/>
                <a:gridCol w="573032"/>
                <a:gridCol w="573032"/>
                <a:gridCol w="573032"/>
                <a:gridCol w="573032"/>
                <a:gridCol w="573032"/>
              </a:tblGrid>
              <a:tr h="289494">
                <a:tc rowSpan="2">
                  <a:txBody>
                    <a:bodyPr/>
                    <a:lstStyle/>
                    <a:p>
                      <a:pPr algn="ctr" fontAlgn="b"/>
                      <a:r>
                        <a:rPr lang="en-US" sz="1300" u="none" strike="noStrike" dirty="0">
                          <a:latin typeface="Times New Roman" pitchFamily="18" charset="0"/>
                          <a:cs typeface="Times New Roman" pitchFamily="18" charset="0"/>
                        </a:rPr>
                        <a:t> </a:t>
                      </a:r>
                      <a:endParaRPr lang="en-US" sz="1300" b="0" i="0" u="none" strike="noStrike" dirty="0">
                        <a:latin typeface="Times New Roman" pitchFamily="18" charset="0"/>
                        <a:cs typeface="Times New Roman" pitchFamily="18" charset="0"/>
                      </a:endParaRPr>
                    </a:p>
                  </a:txBody>
                  <a:tcPr marL="0" marR="0" marT="0" marB="0" anchor="ctr">
                    <a:lnL w="28575" cap="flat" cmpd="sng" algn="ctr">
                      <a:solidFill>
                        <a:schemeClr val="accent5"/>
                      </a:solidFill>
                      <a:prstDash val="solid"/>
                      <a:round/>
                      <a:headEnd type="none" w="med" len="med"/>
                      <a:tailEnd type="none" w="med" len="med"/>
                    </a:lnL>
                    <a:lnT w="28575" cap="flat" cmpd="sng" algn="ctr">
                      <a:solidFill>
                        <a:schemeClr val="accent5"/>
                      </a:solidFill>
                      <a:prstDash val="solid"/>
                      <a:round/>
                      <a:headEnd type="none" w="med" len="med"/>
                      <a:tailEnd type="none" w="med" len="med"/>
                    </a:lnT>
                  </a:tcPr>
                </a:tc>
                <a:tc gridSpan="12">
                  <a:txBody>
                    <a:bodyPr/>
                    <a:lstStyle/>
                    <a:p>
                      <a:pPr algn="ctr" fontAlgn="b"/>
                      <a:r>
                        <a:rPr lang="en-US" sz="1300" u="none" strike="noStrike" dirty="0">
                          <a:latin typeface="Times New Roman" pitchFamily="18" charset="0"/>
                          <a:cs typeface="Times New Roman" pitchFamily="18" charset="0"/>
                        </a:rPr>
                        <a:t>As at end</a:t>
                      </a:r>
                      <a:endParaRPr lang="en-US" sz="1300" b="0" i="0" u="none" strike="noStrike" dirty="0">
                        <a:latin typeface="Times New Roman" pitchFamily="18" charset="0"/>
                        <a:cs typeface="Times New Roman" pitchFamily="18" charset="0"/>
                      </a:endParaRPr>
                    </a:p>
                  </a:txBody>
                  <a:tcPr marL="0" marR="0" marT="0" marB="0" anchor="ctr">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300" b="0" i="0" u="none" strike="noStrike" dirty="0">
                        <a:latin typeface="Times New Roman" pitchFamily="18" charset="0"/>
                        <a:cs typeface="Times New Roman" pitchFamily="18" charset="0"/>
                      </a:endParaRPr>
                    </a:p>
                  </a:txBody>
                  <a:tcPr marL="0" marR="0" marT="0" marB="0" anchor="ctr">
                    <a:lnT w="28575" cap="flat" cmpd="sng" algn="ctr">
                      <a:solidFill>
                        <a:schemeClr val="accent5"/>
                      </a:solidFill>
                      <a:prstDash val="solid"/>
                      <a:round/>
                      <a:headEnd type="none" w="med" len="med"/>
                      <a:tailEnd type="none" w="med" len="med"/>
                    </a:lnT>
                  </a:tcPr>
                </a:tc>
                <a:tc hMerge="1">
                  <a:txBody>
                    <a:bodyPr/>
                    <a:lstStyle/>
                    <a:p>
                      <a:pPr algn="ctr" fontAlgn="b"/>
                      <a:endParaRPr lang="en-US" sz="1300" b="0" i="0" u="none" strike="noStrike" dirty="0">
                        <a:latin typeface="Times New Roman" pitchFamily="18" charset="0"/>
                        <a:cs typeface="Times New Roman" pitchFamily="18" charset="0"/>
                      </a:endParaRPr>
                    </a:p>
                  </a:txBody>
                  <a:tcPr marL="0" marR="0" marT="0" marB="0" anchor="ctr">
                    <a:lnT w="28575" cap="flat" cmpd="sng" algn="ctr">
                      <a:solidFill>
                        <a:schemeClr val="accent5"/>
                      </a:solidFill>
                      <a:prstDash val="solid"/>
                      <a:round/>
                      <a:headEnd type="none" w="med" len="med"/>
                      <a:tailEnd type="none" w="med" len="med"/>
                    </a:lnT>
                  </a:tcPr>
                </a:tc>
                <a:tc hMerge="1">
                  <a:txBody>
                    <a:bodyPr/>
                    <a:lstStyle/>
                    <a:p>
                      <a:pPr algn="ctr" fontAlgn="b"/>
                      <a:endParaRPr lang="en-US" sz="1300" b="0" i="0" u="none" strike="noStrike" dirty="0">
                        <a:latin typeface="Times New Roman" pitchFamily="18" charset="0"/>
                        <a:cs typeface="Times New Roman" pitchFamily="18" charset="0"/>
                      </a:endParaRPr>
                    </a:p>
                  </a:txBody>
                  <a:tcPr marL="0" marR="0" marT="0" marB="0" anchor="ctr">
                    <a:lnT w="28575" cap="flat" cmpd="sng" algn="ctr">
                      <a:solidFill>
                        <a:schemeClr val="accent5"/>
                      </a:solidFill>
                      <a:prstDash val="solid"/>
                      <a:round/>
                      <a:headEnd type="none" w="med" len="med"/>
                      <a:tailEnd type="none" w="med" len="med"/>
                    </a:lnT>
                  </a:tcPr>
                </a:tc>
                <a:tc hMerge="1">
                  <a:txBody>
                    <a:bodyPr/>
                    <a:lstStyle/>
                    <a:p>
                      <a:pPr algn="ctr" fontAlgn="b"/>
                      <a:endParaRPr lang="en-US" sz="1300" b="0" i="0" u="none" strike="noStrike" dirty="0">
                        <a:latin typeface="Times New Roman" pitchFamily="18" charset="0"/>
                        <a:cs typeface="Times New Roman" pitchFamily="18" charset="0"/>
                      </a:endParaRPr>
                    </a:p>
                  </a:txBody>
                  <a:tcPr marL="0" marR="0" marT="0" marB="0" anchor="ctr">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tcPr>
                </a:tc>
              </a:tr>
              <a:tr h="289494">
                <a:tc vMerge="1">
                  <a:txBody>
                    <a:bodyPr/>
                    <a:lstStyle/>
                    <a:p>
                      <a:pPr algn="ctr" fontAlgn="b"/>
                      <a:endParaRPr lang="en-US" sz="1300" b="0" i="0" u="none" strike="noStrike" dirty="0">
                        <a:latin typeface="Arial"/>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2005</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2006</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2007</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2008</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2009</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2010</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2011</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2012</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b="0" i="0" u="none" strike="noStrike" dirty="0" smtClean="0">
                          <a:latin typeface="Times New Roman" pitchFamily="18" charset="0"/>
                          <a:cs typeface="Times New Roman" pitchFamily="18" charset="0"/>
                        </a:rPr>
                        <a:t>2013</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b="0" i="0" u="none" strike="noStrike" dirty="0" smtClean="0">
                          <a:latin typeface="Times New Roman" pitchFamily="18" charset="0"/>
                          <a:cs typeface="Times New Roman" pitchFamily="18" charset="0"/>
                        </a:rPr>
                        <a:t>2014</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b="0" i="0" u="none" strike="noStrike" dirty="0" smtClean="0">
                          <a:latin typeface="Times New Roman" pitchFamily="18" charset="0"/>
                          <a:cs typeface="Times New Roman" pitchFamily="18" charset="0"/>
                        </a:rPr>
                        <a:t>2015</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b="0" i="0" u="none" strike="noStrike" dirty="0" smtClean="0">
                          <a:latin typeface="Times New Roman" pitchFamily="18" charset="0"/>
                          <a:cs typeface="Times New Roman" pitchFamily="18" charset="0"/>
                        </a:rPr>
                        <a:t>2016</a:t>
                      </a:r>
                    </a:p>
                  </a:txBody>
                  <a:tcPr marL="0" marR="0" marT="0" marB="0" anchor="ctr">
                    <a:lnR w="28575" cap="flat" cmpd="sng" algn="ctr">
                      <a:solidFill>
                        <a:schemeClr val="accent5"/>
                      </a:solidFill>
                      <a:prstDash val="solid"/>
                      <a:round/>
                      <a:headEnd type="none" w="med" len="med"/>
                      <a:tailEnd type="none" w="med" len="med"/>
                    </a:lnR>
                  </a:tcPr>
                </a:tc>
              </a:tr>
              <a:tr h="627237">
                <a:tc>
                  <a:txBody>
                    <a:bodyPr/>
                    <a:lstStyle/>
                    <a:p>
                      <a:pPr algn="l" fontAlgn="b"/>
                      <a:r>
                        <a:rPr lang="en-US" sz="1300" u="none" strike="noStrike" dirty="0">
                          <a:latin typeface="Times New Roman" pitchFamily="18" charset="0"/>
                          <a:cs typeface="Times New Roman" pitchFamily="18" charset="0"/>
                        </a:rPr>
                        <a:t>No. of Registered </a:t>
                      </a:r>
                      <a:r>
                        <a:rPr lang="en-US" sz="1300" u="none" strike="noStrike">
                          <a:latin typeface="Times New Roman" pitchFamily="18" charset="0"/>
                          <a:cs typeface="Times New Roman" pitchFamily="18" charset="0"/>
                        </a:rPr>
                        <a:t>Takaful </a:t>
                      </a:r>
                      <a:r>
                        <a:rPr lang="en-US" sz="1300" u="none" strike="noStrike" smtClean="0">
                          <a:latin typeface="Times New Roman" pitchFamily="18" charset="0"/>
                          <a:cs typeface="Times New Roman" pitchFamily="18" charset="0"/>
                        </a:rPr>
                        <a:t>Operator</a:t>
                      </a:r>
                      <a:endParaRPr lang="en-US" sz="1300" b="0" i="0" u="none" strike="noStrike" dirty="0">
                        <a:latin typeface="Times New Roman" pitchFamily="18" charset="0"/>
                        <a:cs typeface="Times New Roman" pitchFamily="18" charset="0"/>
                      </a:endParaRPr>
                    </a:p>
                  </a:txBody>
                  <a:tcPr marL="0" marR="0" marT="0" marB="0" anchor="ctr">
                    <a:lnL w="28575" cap="flat" cmpd="sng" algn="ctr">
                      <a:solidFill>
                        <a:schemeClr val="accent5"/>
                      </a:solidFill>
                      <a:prstDash val="solid"/>
                      <a:round/>
                      <a:headEnd type="none" w="med" len="med"/>
                      <a:tailEnd type="none" w="med" len="med"/>
                    </a:lnL>
                  </a:tcPr>
                </a:tc>
                <a:tc>
                  <a:txBody>
                    <a:bodyPr/>
                    <a:lstStyle/>
                    <a:p>
                      <a:pPr algn="ctr" fontAlgn="b"/>
                      <a:r>
                        <a:rPr lang="en-US" sz="1300" u="none" strike="noStrike" dirty="0" smtClean="0">
                          <a:latin typeface="Times New Roman" pitchFamily="18" charset="0"/>
                          <a:cs typeface="Times New Roman" pitchFamily="18" charset="0"/>
                        </a:rPr>
                        <a:t>5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smtClean="0">
                          <a:latin typeface="Times New Roman" pitchFamily="18" charset="0"/>
                          <a:cs typeface="Times New Roman" pitchFamily="18" charset="0"/>
                        </a:rPr>
                        <a:t>8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smtClean="0">
                          <a:latin typeface="Times New Roman" pitchFamily="18" charset="0"/>
                          <a:cs typeface="Times New Roman" pitchFamily="18" charset="0"/>
                        </a:rPr>
                        <a:t>8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smtClean="0">
                          <a:latin typeface="Times New Roman" pitchFamily="18" charset="0"/>
                          <a:cs typeface="Times New Roman" pitchFamily="18" charset="0"/>
                        </a:rPr>
                        <a:t>8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smtClean="0">
                          <a:latin typeface="Times New Roman" pitchFamily="18" charset="0"/>
                          <a:cs typeface="Times New Roman" pitchFamily="18" charset="0"/>
                        </a:rPr>
                        <a:t>8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smtClean="0">
                          <a:latin typeface="Times New Roman" pitchFamily="18" charset="0"/>
                          <a:cs typeface="Times New Roman" pitchFamily="18" charset="0"/>
                        </a:rPr>
                        <a:t>9 </a:t>
                      </a:r>
                      <a:endParaRPr lang="en-US" sz="1300" b="0" i="0" u="none" strike="noStrike" dirty="0">
                        <a:latin typeface="Times New Roman" pitchFamily="18" charset="0"/>
                        <a:cs typeface="Times New Roman" pitchFamily="18" charset="0"/>
                      </a:endParaRPr>
                    </a:p>
                  </a:txBody>
                  <a:tcPr marL="0" marR="0" marT="0"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11</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12</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12</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11</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11</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11</a:t>
                      </a:r>
                    </a:p>
                  </a:txBody>
                  <a:tcPr marL="9525" marR="9525" marT="9525" marB="0" anchor="ctr">
                    <a:lnR w="28575" cap="flat" cmpd="sng" algn="ctr">
                      <a:solidFill>
                        <a:schemeClr val="accent5"/>
                      </a:solidFill>
                      <a:prstDash val="solid"/>
                      <a:round/>
                      <a:headEnd type="none" w="med" len="med"/>
                      <a:tailEnd type="none" w="med" len="med"/>
                    </a:lnR>
                  </a:tcPr>
                </a:tc>
              </a:tr>
              <a:tr h="385992">
                <a:tc>
                  <a:txBody>
                    <a:bodyPr/>
                    <a:lstStyle/>
                    <a:p>
                      <a:pPr algn="l" fontAlgn="b"/>
                      <a:r>
                        <a:rPr lang="en-US" sz="1300" u="none" strike="noStrike" dirty="0">
                          <a:latin typeface="Times New Roman" pitchFamily="18" charset="0"/>
                          <a:cs typeface="Times New Roman" pitchFamily="18" charset="0"/>
                        </a:rPr>
                        <a:t>No. of Agents</a:t>
                      </a:r>
                      <a:endParaRPr lang="en-US" sz="1300" b="0" i="0" u="none" strike="noStrike" dirty="0">
                        <a:latin typeface="Times New Roman" pitchFamily="18" charset="0"/>
                        <a:cs typeface="Times New Roman" pitchFamily="18" charset="0"/>
                      </a:endParaRPr>
                    </a:p>
                  </a:txBody>
                  <a:tcPr marL="0" marR="0" marT="0" marB="0" anchor="ctr">
                    <a:lnL w="28575" cap="flat" cmpd="sng" algn="ctr">
                      <a:solidFill>
                        <a:schemeClr val="accent5"/>
                      </a:solidFill>
                      <a:prstDash val="solid"/>
                      <a:round/>
                      <a:headEnd type="none" w="med" len="med"/>
                      <a:tailEnd type="none" w="med" len="med"/>
                    </a:lnL>
                  </a:tcPr>
                </a:tc>
                <a:tc>
                  <a:txBody>
                    <a:bodyPr/>
                    <a:lstStyle/>
                    <a:p>
                      <a:pPr algn="ctr" fontAlgn="b"/>
                      <a:r>
                        <a:rPr lang="en-US" sz="1300" u="none" strike="noStrike" dirty="0">
                          <a:latin typeface="Times New Roman" pitchFamily="18" charset="0"/>
                          <a:cs typeface="Times New Roman" pitchFamily="18" charset="0"/>
                        </a:rPr>
                        <a:t> 14,059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15,194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solidFill>
                            <a:schemeClr val="tx1"/>
                          </a:solidFill>
                          <a:latin typeface="Times New Roman" pitchFamily="18" charset="0"/>
                          <a:cs typeface="Times New Roman" pitchFamily="18" charset="0"/>
                        </a:rPr>
                        <a:t> 43,843 </a:t>
                      </a:r>
                      <a:endParaRPr lang="en-US" sz="1300" b="0" i="0" u="none" strike="noStrike" dirty="0">
                        <a:solidFill>
                          <a:schemeClr val="tx1"/>
                        </a:solidFill>
                        <a:latin typeface="Times New Roman" pitchFamily="18" charset="0"/>
                        <a:cs typeface="Times New Roman" pitchFamily="18" charset="0"/>
                      </a:endParaRPr>
                    </a:p>
                  </a:txBody>
                  <a:tcPr marL="0" marR="0" marT="0" marB="0" anchor="ctr"/>
                </a:tc>
                <a:tc>
                  <a:txBody>
                    <a:bodyPr/>
                    <a:lstStyle/>
                    <a:p>
                      <a:pPr algn="ctr" fontAlgn="b"/>
                      <a:r>
                        <a:rPr lang="en-US" sz="1300" u="none" strike="noStrike">
                          <a:latin typeface="Times New Roman" pitchFamily="18" charset="0"/>
                          <a:cs typeface="Times New Roman" pitchFamily="18" charset="0"/>
                        </a:rPr>
                        <a:t> 60,197 </a:t>
                      </a:r>
                      <a:endParaRPr lang="en-US" sz="1300" b="0" i="0" u="none" strike="noStrike">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88,895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74,089 </a:t>
                      </a:r>
                      <a:endParaRPr lang="en-US" sz="1300" b="0" i="0" u="none" strike="noStrike" dirty="0">
                        <a:latin typeface="Times New Roman" pitchFamily="18" charset="0"/>
                        <a:cs typeface="Times New Roman" pitchFamily="18" charset="0"/>
                      </a:endParaRPr>
                    </a:p>
                  </a:txBody>
                  <a:tcPr marL="0" marR="0" marT="0"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100,308</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105,552</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77,804</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64,106</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65,387</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64,200</a:t>
                      </a:r>
                    </a:p>
                  </a:txBody>
                  <a:tcPr marL="9525" marR="9525" marT="9525" marB="0" anchor="ctr">
                    <a:lnR w="28575" cap="flat" cmpd="sng" algn="ctr">
                      <a:solidFill>
                        <a:schemeClr val="accent5"/>
                      </a:solidFill>
                      <a:prstDash val="solid"/>
                      <a:round/>
                      <a:headEnd type="none" w="med" len="med"/>
                      <a:tailEnd type="none" w="med" len="med"/>
                    </a:lnR>
                  </a:tcPr>
                </a:tc>
              </a:tr>
              <a:tr h="385992">
                <a:tc>
                  <a:txBody>
                    <a:bodyPr/>
                    <a:lstStyle/>
                    <a:p>
                      <a:pPr algn="l" fontAlgn="b"/>
                      <a:r>
                        <a:rPr lang="en-US" sz="1300" u="none" strike="noStrike" dirty="0">
                          <a:latin typeface="Times New Roman" pitchFamily="18" charset="0"/>
                          <a:cs typeface="Times New Roman" pitchFamily="18" charset="0"/>
                        </a:rPr>
                        <a:t>Family</a:t>
                      </a:r>
                      <a:endParaRPr lang="en-US" sz="1300" b="0" i="0" u="none" strike="noStrike" dirty="0">
                        <a:latin typeface="Times New Roman" pitchFamily="18" charset="0"/>
                        <a:cs typeface="Times New Roman" pitchFamily="18" charset="0"/>
                      </a:endParaRPr>
                    </a:p>
                  </a:txBody>
                  <a:tcPr marL="228600" marR="0" marT="0" marB="0" anchor="ctr">
                    <a:lnL w="28575" cap="flat" cmpd="sng" algn="ctr">
                      <a:solidFill>
                        <a:schemeClr val="accent5"/>
                      </a:solidFill>
                      <a:prstDash val="solid"/>
                      <a:round/>
                      <a:headEnd type="none" w="med" len="med"/>
                      <a:tailEnd type="none" w="med" len="med"/>
                    </a:lnL>
                  </a:tcPr>
                </a:tc>
                <a:tc>
                  <a:txBody>
                    <a:bodyPr/>
                    <a:lstStyle/>
                    <a:p>
                      <a:pPr algn="ctr" fontAlgn="b"/>
                      <a:r>
                        <a:rPr lang="en-US" sz="1300" u="none" strike="noStrike" dirty="0">
                          <a:latin typeface="Times New Roman" pitchFamily="18" charset="0"/>
                          <a:cs typeface="Times New Roman" pitchFamily="18" charset="0"/>
                        </a:rPr>
                        <a:t> 11,781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11,188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solidFill>
                            <a:schemeClr val="tx1"/>
                          </a:solidFill>
                          <a:latin typeface="Times New Roman" pitchFamily="18" charset="0"/>
                          <a:cs typeface="Times New Roman" pitchFamily="18" charset="0"/>
                        </a:rPr>
                        <a:t> 32,987 </a:t>
                      </a:r>
                      <a:endParaRPr lang="en-US" sz="1300" b="0" i="0" u="none" strike="noStrike" dirty="0">
                        <a:solidFill>
                          <a:schemeClr val="tx1"/>
                        </a:solidFill>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44,222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a:latin typeface="Times New Roman" pitchFamily="18" charset="0"/>
                          <a:cs typeface="Times New Roman" pitchFamily="18" charset="0"/>
                        </a:rPr>
                        <a:t> 55,898 </a:t>
                      </a:r>
                      <a:endParaRPr lang="en-US" sz="1300" b="0" i="0" u="none" strike="noStrike">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42,698 </a:t>
                      </a:r>
                      <a:endParaRPr lang="en-US" sz="1300" b="0" i="0" u="none" strike="noStrike" dirty="0">
                        <a:latin typeface="Times New Roman" pitchFamily="18" charset="0"/>
                        <a:cs typeface="Times New Roman" pitchFamily="18" charset="0"/>
                      </a:endParaRPr>
                    </a:p>
                  </a:txBody>
                  <a:tcPr marL="0" marR="0" marT="0"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66,338</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68,009</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58,984</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50,529</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50,334</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49,836</a:t>
                      </a:r>
                    </a:p>
                  </a:txBody>
                  <a:tcPr marL="9525" marR="9525" marT="9525" marB="0" anchor="ctr">
                    <a:lnR w="28575" cap="flat" cmpd="sng" algn="ctr">
                      <a:solidFill>
                        <a:schemeClr val="accent5"/>
                      </a:solidFill>
                      <a:prstDash val="solid"/>
                      <a:round/>
                      <a:headEnd type="none" w="med" len="med"/>
                      <a:tailEnd type="none" w="med" len="med"/>
                    </a:lnR>
                  </a:tcPr>
                </a:tc>
              </a:tr>
              <a:tr h="385992">
                <a:tc>
                  <a:txBody>
                    <a:bodyPr/>
                    <a:lstStyle/>
                    <a:p>
                      <a:pPr algn="l" fontAlgn="b"/>
                      <a:r>
                        <a:rPr lang="en-US" sz="1300" u="none" strike="noStrike" dirty="0">
                          <a:latin typeface="Times New Roman" pitchFamily="18" charset="0"/>
                          <a:cs typeface="Times New Roman" pitchFamily="18" charset="0"/>
                        </a:rPr>
                        <a:t>General</a:t>
                      </a:r>
                      <a:endParaRPr lang="en-US" sz="1300" b="0" i="0" u="none" strike="noStrike" dirty="0">
                        <a:latin typeface="Times New Roman" pitchFamily="18" charset="0"/>
                        <a:cs typeface="Times New Roman" pitchFamily="18" charset="0"/>
                      </a:endParaRPr>
                    </a:p>
                  </a:txBody>
                  <a:tcPr marL="228600" marR="0" marT="0" marB="0" anchor="ctr">
                    <a:lnL w="28575" cap="flat" cmpd="sng" algn="ctr">
                      <a:solidFill>
                        <a:schemeClr val="accent5"/>
                      </a:solidFill>
                      <a:prstDash val="solid"/>
                      <a:round/>
                      <a:headEnd type="none" w="med" len="med"/>
                      <a:tailEnd type="none" w="med" len="med"/>
                    </a:lnL>
                  </a:tcPr>
                </a:tc>
                <a:tc>
                  <a:txBody>
                    <a:bodyPr/>
                    <a:lstStyle/>
                    <a:p>
                      <a:pPr algn="ctr" fontAlgn="b"/>
                      <a:r>
                        <a:rPr lang="en-US" sz="1300" u="none" strike="noStrike" dirty="0">
                          <a:latin typeface="Times New Roman" pitchFamily="18" charset="0"/>
                          <a:cs typeface="Times New Roman" pitchFamily="18" charset="0"/>
                        </a:rPr>
                        <a:t>   2,278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a:latin typeface="Times New Roman" pitchFamily="18" charset="0"/>
                          <a:cs typeface="Times New Roman" pitchFamily="18" charset="0"/>
                        </a:rPr>
                        <a:t>   4,006 </a:t>
                      </a:r>
                      <a:endParaRPr lang="en-US" sz="1300" b="0" i="0" u="none" strike="noStrike">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solidFill>
                            <a:schemeClr val="tx1"/>
                          </a:solidFill>
                          <a:latin typeface="Times New Roman" pitchFamily="18" charset="0"/>
                          <a:cs typeface="Times New Roman" pitchFamily="18" charset="0"/>
                        </a:rPr>
                        <a:t> 10,856 </a:t>
                      </a:r>
                      <a:endParaRPr lang="en-US" sz="1300" b="0" i="0" u="none" strike="noStrike" dirty="0">
                        <a:solidFill>
                          <a:schemeClr val="tx1"/>
                        </a:solidFill>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15,975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32,997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31,391 </a:t>
                      </a:r>
                      <a:endParaRPr lang="en-US" sz="1300" b="0" i="0" u="none" strike="noStrike" dirty="0">
                        <a:latin typeface="Times New Roman" pitchFamily="18" charset="0"/>
                        <a:cs typeface="Times New Roman" pitchFamily="18" charset="0"/>
                      </a:endParaRPr>
                    </a:p>
                  </a:txBody>
                  <a:tcPr marL="0" marR="0" marT="0"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33,970</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37,543</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18,820</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13,577</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15,053</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14,364</a:t>
                      </a:r>
                    </a:p>
                  </a:txBody>
                  <a:tcPr marL="9525" marR="9525" marT="9525" marB="0" anchor="ctr">
                    <a:lnR w="28575" cap="flat" cmpd="sng" algn="ctr">
                      <a:solidFill>
                        <a:schemeClr val="accent5"/>
                      </a:solidFill>
                      <a:prstDash val="solid"/>
                      <a:round/>
                      <a:headEnd type="none" w="med" len="med"/>
                      <a:tailEnd type="none" w="med" len="med"/>
                    </a:lnR>
                  </a:tcPr>
                </a:tc>
              </a:tr>
              <a:tr h="385992">
                <a:tc>
                  <a:txBody>
                    <a:bodyPr/>
                    <a:lstStyle/>
                    <a:p>
                      <a:pPr algn="l" fontAlgn="b"/>
                      <a:r>
                        <a:rPr lang="en-US" sz="1300" u="none" strike="noStrike" dirty="0">
                          <a:latin typeface="Times New Roman" pitchFamily="18" charset="0"/>
                          <a:cs typeface="Times New Roman" pitchFamily="18" charset="0"/>
                        </a:rPr>
                        <a:t>No. of Office</a:t>
                      </a:r>
                      <a:endParaRPr lang="en-US" sz="1300" b="0" i="0" u="none" strike="noStrike" dirty="0">
                        <a:latin typeface="Times New Roman" pitchFamily="18" charset="0"/>
                        <a:cs typeface="Times New Roman" pitchFamily="18" charset="0"/>
                      </a:endParaRPr>
                    </a:p>
                  </a:txBody>
                  <a:tcPr marL="0" marR="0" marT="0" marB="0" anchor="ctr">
                    <a:lnL w="28575" cap="flat" cmpd="sng" algn="ctr">
                      <a:solidFill>
                        <a:schemeClr val="accent5"/>
                      </a:solidFill>
                      <a:prstDash val="solid"/>
                      <a:round/>
                      <a:headEnd type="none" w="med" len="med"/>
                      <a:tailEnd type="none" w="med" len="med"/>
                    </a:lnL>
                  </a:tcPr>
                </a:tc>
                <a:tc>
                  <a:txBody>
                    <a:bodyPr/>
                    <a:lstStyle/>
                    <a:p>
                      <a:pPr algn="ctr" fontAlgn="b"/>
                      <a:r>
                        <a:rPr lang="en-US" sz="1300" u="none" strike="noStrike" dirty="0">
                          <a:latin typeface="Times New Roman" pitchFamily="18" charset="0"/>
                          <a:cs typeface="Times New Roman" pitchFamily="18" charset="0"/>
                        </a:rPr>
                        <a:t>      147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a:latin typeface="Times New Roman" pitchFamily="18" charset="0"/>
                          <a:cs typeface="Times New Roman" pitchFamily="18" charset="0"/>
                        </a:rPr>
                        <a:t>      151 </a:t>
                      </a:r>
                      <a:endParaRPr lang="en-US" sz="1300" b="0" i="0" u="none" strike="noStrike">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a:t>
                      </a:r>
                      <a:r>
                        <a:rPr lang="en-US" sz="1300" u="none" strike="noStrike" dirty="0" smtClean="0">
                          <a:latin typeface="Times New Roman" pitchFamily="18" charset="0"/>
                          <a:cs typeface="Times New Roman" pitchFamily="18" charset="0"/>
                        </a:rPr>
                        <a:t>146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157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104 </a:t>
                      </a:r>
                      <a:endParaRPr lang="en-US" sz="1300" b="0" i="0" u="none" strike="noStrike" dirty="0">
                        <a:latin typeface="Times New Roman" pitchFamily="18" charset="0"/>
                        <a:cs typeface="Times New Roman" pitchFamily="18" charset="0"/>
                      </a:endParaRPr>
                    </a:p>
                  </a:txBody>
                  <a:tcPr marL="0" marR="0" marT="0" marB="0" anchor="ctr"/>
                </a:tc>
                <a:tc>
                  <a:txBody>
                    <a:bodyPr/>
                    <a:lstStyle/>
                    <a:p>
                      <a:pPr algn="ctr" fontAlgn="b"/>
                      <a:r>
                        <a:rPr lang="en-US" sz="1300" u="none" strike="noStrike" dirty="0">
                          <a:latin typeface="Times New Roman" pitchFamily="18" charset="0"/>
                          <a:cs typeface="Times New Roman" pitchFamily="18" charset="0"/>
                        </a:rPr>
                        <a:t>      197 </a:t>
                      </a:r>
                      <a:endParaRPr lang="en-US" sz="1300" b="0" i="0" u="none" strike="noStrike" dirty="0">
                        <a:latin typeface="Times New Roman" pitchFamily="18" charset="0"/>
                        <a:cs typeface="Times New Roman" pitchFamily="18" charset="0"/>
                      </a:endParaRPr>
                    </a:p>
                  </a:txBody>
                  <a:tcPr marL="0" marR="0" marT="0"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207</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213</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215</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129</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112</a:t>
                      </a:r>
                    </a:p>
                  </a:txBody>
                  <a:tcPr marL="9525" marR="9525" marT="9525" marB="0" anchor="ct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87</a:t>
                      </a:r>
                    </a:p>
                  </a:txBody>
                  <a:tcPr marL="9525" marR="9525" marT="9525" marB="0" anchor="ctr">
                    <a:lnR w="28575" cap="flat" cmpd="sng" algn="ctr">
                      <a:solidFill>
                        <a:schemeClr val="accent5"/>
                      </a:solidFill>
                      <a:prstDash val="solid"/>
                      <a:round/>
                      <a:headEnd type="none" w="med" len="med"/>
                      <a:tailEnd type="none" w="med" len="med"/>
                    </a:lnR>
                  </a:tcPr>
                </a:tc>
              </a:tr>
              <a:tr h="418158">
                <a:tc>
                  <a:txBody>
                    <a:bodyPr/>
                    <a:lstStyle/>
                    <a:p>
                      <a:pPr algn="l" fontAlgn="b"/>
                      <a:r>
                        <a:rPr lang="en-US" sz="1300" u="none" strike="noStrike" dirty="0">
                          <a:latin typeface="Times New Roman" pitchFamily="18" charset="0"/>
                          <a:cs typeface="Times New Roman" pitchFamily="18" charset="0"/>
                        </a:rPr>
                        <a:t>No. of Employees</a:t>
                      </a:r>
                      <a:endParaRPr lang="en-US" sz="1300" b="0" i="0" u="none" strike="noStrike" dirty="0">
                        <a:latin typeface="Times New Roman" pitchFamily="18" charset="0"/>
                        <a:cs typeface="Times New Roman" pitchFamily="18" charset="0"/>
                      </a:endParaRPr>
                    </a:p>
                  </a:txBody>
                  <a:tcPr marL="0" marR="0" marT="0" marB="0" anchor="ctr">
                    <a:lnL w="28575" cap="flat" cmpd="sng" algn="ctr">
                      <a:solidFill>
                        <a:schemeClr val="accent5"/>
                      </a:solidFill>
                      <a:prstDash val="solid"/>
                      <a:round/>
                      <a:headEnd type="none" w="med" len="med"/>
                      <a:tailEnd type="none" w="med" len="med"/>
                    </a:lnL>
                    <a:lnB w="28575" cap="flat" cmpd="sng" algn="ctr">
                      <a:solidFill>
                        <a:schemeClr val="accent5"/>
                      </a:solidFill>
                      <a:prstDash val="solid"/>
                      <a:round/>
                      <a:headEnd type="none" w="med" len="med"/>
                      <a:tailEnd type="none" w="med" len="med"/>
                    </a:lnB>
                  </a:tcPr>
                </a:tc>
                <a:tc>
                  <a:txBody>
                    <a:bodyPr/>
                    <a:lstStyle/>
                    <a:p>
                      <a:pPr algn="ctr" fontAlgn="b"/>
                      <a:r>
                        <a:rPr lang="en-US" sz="1300" u="none" strike="noStrike" dirty="0">
                          <a:latin typeface="Times New Roman" pitchFamily="18" charset="0"/>
                          <a:cs typeface="Times New Roman" pitchFamily="18" charset="0"/>
                        </a:rPr>
                        <a:t>   2,670 </a:t>
                      </a:r>
                      <a:endParaRPr lang="en-US" sz="1300" b="0" i="0" u="none" strike="noStrike" dirty="0">
                        <a:latin typeface="Times New Roman" pitchFamily="18" charset="0"/>
                        <a:cs typeface="Times New Roman" pitchFamily="18" charset="0"/>
                      </a:endParaRPr>
                    </a:p>
                  </a:txBody>
                  <a:tcPr marL="0" marR="0" marT="0" marB="0" anchor="ctr">
                    <a:lnB w="28575" cap="flat" cmpd="sng" algn="ctr">
                      <a:solidFill>
                        <a:schemeClr val="accent5"/>
                      </a:solidFill>
                      <a:prstDash val="solid"/>
                      <a:round/>
                      <a:headEnd type="none" w="med" len="med"/>
                      <a:tailEnd type="none" w="med" len="med"/>
                    </a:lnB>
                  </a:tcPr>
                </a:tc>
                <a:tc>
                  <a:txBody>
                    <a:bodyPr/>
                    <a:lstStyle/>
                    <a:p>
                      <a:pPr algn="ctr" fontAlgn="b"/>
                      <a:r>
                        <a:rPr lang="en-US" sz="1300" u="none" strike="noStrike">
                          <a:latin typeface="Times New Roman" pitchFamily="18" charset="0"/>
                          <a:cs typeface="Times New Roman" pitchFamily="18" charset="0"/>
                        </a:rPr>
                        <a:t>   2,967 </a:t>
                      </a:r>
                      <a:endParaRPr lang="en-US" sz="1300" b="0" i="0" u="none" strike="noStrike">
                        <a:latin typeface="Times New Roman" pitchFamily="18" charset="0"/>
                        <a:cs typeface="Times New Roman" pitchFamily="18" charset="0"/>
                      </a:endParaRPr>
                    </a:p>
                  </a:txBody>
                  <a:tcPr marL="0" marR="0" marT="0" marB="0" anchor="ctr">
                    <a:lnB w="28575" cap="flat" cmpd="sng" algn="ctr">
                      <a:solidFill>
                        <a:schemeClr val="accent5"/>
                      </a:solidFill>
                      <a:prstDash val="solid"/>
                      <a:round/>
                      <a:headEnd type="none" w="med" len="med"/>
                      <a:tailEnd type="none" w="med" len="med"/>
                    </a:lnB>
                  </a:tcPr>
                </a:tc>
                <a:tc>
                  <a:txBody>
                    <a:bodyPr/>
                    <a:lstStyle/>
                    <a:p>
                      <a:pPr algn="ctr" fontAlgn="b"/>
                      <a:r>
                        <a:rPr lang="en-US" sz="1300" u="none" strike="noStrike">
                          <a:latin typeface="Times New Roman" pitchFamily="18" charset="0"/>
                          <a:cs typeface="Times New Roman" pitchFamily="18" charset="0"/>
                        </a:rPr>
                        <a:t>   </a:t>
                      </a:r>
                      <a:r>
                        <a:rPr lang="en-US" sz="1300" u="none" strike="noStrike" smtClean="0">
                          <a:latin typeface="Times New Roman" pitchFamily="18" charset="0"/>
                          <a:cs typeface="Times New Roman" pitchFamily="18" charset="0"/>
                        </a:rPr>
                        <a:t>2,846 </a:t>
                      </a:r>
                      <a:endParaRPr lang="en-US" sz="1300" b="0" i="0" u="none" strike="noStrike">
                        <a:latin typeface="Times New Roman" pitchFamily="18" charset="0"/>
                        <a:cs typeface="Times New Roman" pitchFamily="18" charset="0"/>
                      </a:endParaRPr>
                    </a:p>
                  </a:txBody>
                  <a:tcPr marL="0" marR="0" marT="0" marB="0" anchor="ctr">
                    <a:lnB w="28575" cap="flat" cmpd="sng" algn="ctr">
                      <a:solidFill>
                        <a:schemeClr val="accent5"/>
                      </a:solidFill>
                      <a:prstDash val="solid"/>
                      <a:round/>
                      <a:headEnd type="none" w="med" len="med"/>
                      <a:tailEnd type="none" w="med" len="med"/>
                    </a:lnB>
                  </a:tcPr>
                </a:tc>
                <a:tc>
                  <a:txBody>
                    <a:bodyPr/>
                    <a:lstStyle/>
                    <a:p>
                      <a:pPr algn="ctr" fontAlgn="b"/>
                      <a:r>
                        <a:rPr lang="en-US" sz="1300" u="none" strike="noStrike" dirty="0">
                          <a:latin typeface="Times New Roman" pitchFamily="18" charset="0"/>
                          <a:cs typeface="Times New Roman" pitchFamily="18" charset="0"/>
                        </a:rPr>
                        <a:t>   2,411 </a:t>
                      </a:r>
                      <a:endParaRPr lang="en-US" sz="1300" b="0" i="0" u="none" strike="noStrike" dirty="0">
                        <a:latin typeface="Times New Roman" pitchFamily="18" charset="0"/>
                        <a:cs typeface="Times New Roman" pitchFamily="18" charset="0"/>
                      </a:endParaRPr>
                    </a:p>
                  </a:txBody>
                  <a:tcPr marL="0" marR="0" marT="0" marB="0" anchor="ctr">
                    <a:lnB w="28575" cap="flat" cmpd="sng" algn="ctr">
                      <a:solidFill>
                        <a:schemeClr val="accent5"/>
                      </a:solidFill>
                      <a:prstDash val="solid"/>
                      <a:round/>
                      <a:headEnd type="none" w="med" len="med"/>
                      <a:tailEnd type="none" w="med" len="med"/>
                    </a:lnB>
                  </a:tcPr>
                </a:tc>
                <a:tc>
                  <a:txBody>
                    <a:bodyPr/>
                    <a:lstStyle/>
                    <a:p>
                      <a:pPr algn="ctr" fontAlgn="b"/>
                      <a:r>
                        <a:rPr lang="en-US" sz="1300" u="none" strike="noStrike">
                          <a:latin typeface="Times New Roman" pitchFamily="18" charset="0"/>
                          <a:cs typeface="Times New Roman" pitchFamily="18" charset="0"/>
                        </a:rPr>
                        <a:t>   2,499 </a:t>
                      </a:r>
                      <a:endParaRPr lang="en-US" sz="1300" b="0" i="0" u="none" strike="noStrike">
                        <a:latin typeface="Times New Roman" pitchFamily="18" charset="0"/>
                        <a:cs typeface="Times New Roman" pitchFamily="18" charset="0"/>
                      </a:endParaRPr>
                    </a:p>
                  </a:txBody>
                  <a:tcPr marL="0" marR="0" marT="0" marB="0" anchor="ctr">
                    <a:lnB w="28575" cap="flat" cmpd="sng" algn="ctr">
                      <a:solidFill>
                        <a:schemeClr val="accent5"/>
                      </a:solidFill>
                      <a:prstDash val="solid"/>
                      <a:round/>
                      <a:headEnd type="none" w="med" len="med"/>
                      <a:tailEnd type="none" w="med" len="med"/>
                    </a:lnB>
                  </a:tcPr>
                </a:tc>
                <a:tc>
                  <a:txBody>
                    <a:bodyPr/>
                    <a:lstStyle/>
                    <a:p>
                      <a:pPr algn="ctr" fontAlgn="b"/>
                      <a:r>
                        <a:rPr lang="en-US" sz="1300" u="none" strike="noStrike" dirty="0">
                          <a:latin typeface="Times New Roman" pitchFamily="18" charset="0"/>
                          <a:cs typeface="Times New Roman" pitchFamily="18" charset="0"/>
                        </a:rPr>
                        <a:t>   2,713 </a:t>
                      </a:r>
                      <a:endParaRPr lang="en-US" sz="1300" b="0" i="0" u="none" strike="noStrike" dirty="0">
                        <a:latin typeface="Times New Roman" pitchFamily="18" charset="0"/>
                        <a:cs typeface="Times New Roman" pitchFamily="18" charset="0"/>
                      </a:endParaRPr>
                    </a:p>
                  </a:txBody>
                  <a:tcPr marL="0" marR="0" marT="0"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2,846</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2,758</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3,162</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2,720</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2,896</a:t>
                      </a:r>
                    </a:p>
                  </a:txBody>
                  <a:tcPr marL="9525" marR="9525" marT="9525" marB="0" anchor="ctr">
                    <a:lnB w="28575" cap="flat" cmpd="sng" algn="ctr">
                      <a:solidFill>
                        <a:schemeClr val="accent5"/>
                      </a:solidFill>
                      <a:prstDash val="solid"/>
                      <a:round/>
                      <a:headEnd type="none" w="med" len="med"/>
                      <a:tailEnd type="none" w="med" len="med"/>
                    </a:lnB>
                  </a:tcPr>
                </a:tc>
                <a:tc>
                  <a:txBody>
                    <a:bodyPr/>
                    <a:lstStyle/>
                    <a:p>
                      <a:pPr marL="0" algn="ctr" defTabSz="914400" rtl="0" eaLnBrk="1" fontAlgn="b" latinLnBrk="0" hangingPunct="1"/>
                      <a:r>
                        <a:rPr lang="en-MY" sz="1300" u="none" strike="noStrike" kern="1200" dirty="0">
                          <a:solidFill>
                            <a:schemeClr val="tx1"/>
                          </a:solidFill>
                          <a:latin typeface="Times New Roman" pitchFamily="18" charset="0"/>
                          <a:ea typeface="+mn-ea"/>
                          <a:cs typeface="Times New Roman" pitchFamily="18" charset="0"/>
                        </a:rPr>
                        <a:t>3,766</a:t>
                      </a:r>
                    </a:p>
                  </a:txBody>
                  <a:tcPr marL="9525" marR="9525" marT="9525" marB="0" anchor="ctr">
                    <a:lnR w="28575" cap="flat" cmpd="sng" algn="ctr">
                      <a:solidFill>
                        <a:schemeClr val="accent5"/>
                      </a:solidFill>
                      <a:prstDash val="solid"/>
                      <a:round/>
                      <a:headEnd type="none" w="med" len="med"/>
                      <a:tailEnd type="none" w="med" len="med"/>
                    </a:lnR>
                    <a:lnB w="28575" cap="flat" cmpd="sng" algn="ctr">
                      <a:solidFill>
                        <a:schemeClr val="accent5"/>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755576" y="6479676"/>
          <a:ext cx="8280920" cy="189684"/>
        </p:xfrm>
        <a:graphic>
          <a:graphicData uri="http://schemas.openxmlformats.org/drawingml/2006/table">
            <a:tbl>
              <a:tblPr/>
              <a:tblGrid>
                <a:gridCol w="8280920"/>
              </a:tblGrid>
              <a:tr h="136071">
                <a:tc>
                  <a:txBody>
                    <a:bodyPr/>
                    <a:lstStyle/>
                    <a:p>
                      <a:pPr algn="l" fontAlgn="b"/>
                      <a:r>
                        <a:rPr lang="en-US" sz="1200" b="0" i="0" u="none" strike="noStrike" dirty="0" smtClean="0">
                          <a:solidFill>
                            <a:srgbClr val="000000"/>
                          </a:solidFill>
                          <a:latin typeface="Agency FB" pitchFamily="34" charset="0"/>
                        </a:rPr>
                        <a:t>source : Bank Negara Malaysia</a:t>
                      </a:r>
                      <a:endParaRPr lang="en-US" sz="1200" b="0" i="0" u="none" strike="noStrike" dirty="0">
                        <a:solidFill>
                          <a:srgbClr val="000000"/>
                        </a:solidFill>
                        <a:latin typeface="Agency FB" pitchFamily="34" charset="0"/>
                      </a:endParaRPr>
                    </a:p>
                  </a:txBody>
                  <a:tcPr marL="6804" marR="6804" marT="6804"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pSp>
        <p:nvGrpSpPr>
          <p:cNvPr id="28" name="Group 27"/>
          <p:cNvGrpSpPr/>
          <p:nvPr/>
        </p:nvGrpSpPr>
        <p:grpSpPr>
          <a:xfrm>
            <a:off x="467544" y="4869161"/>
            <a:ext cx="8208912" cy="1584175"/>
            <a:chOff x="467544" y="4581128"/>
            <a:chExt cx="8208912" cy="1584175"/>
          </a:xfrm>
        </p:grpSpPr>
        <p:grpSp>
          <p:nvGrpSpPr>
            <p:cNvPr id="16" name="Group 15"/>
            <p:cNvGrpSpPr/>
            <p:nvPr/>
          </p:nvGrpSpPr>
          <p:grpSpPr>
            <a:xfrm>
              <a:off x="467544" y="4581128"/>
              <a:ext cx="8208912" cy="1584175"/>
              <a:chOff x="467544" y="4581128"/>
              <a:chExt cx="8208912" cy="1584175"/>
            </a:xfrm>
          </p:grpSpPr>
          <p:sp>
            <p:nvSpPr>
              <p:cNvPr id="7" name="Rounded Rectangle 6"/>
              <p:cNvSpPr/>
              <p:nvPr/>
            </p:nvSpPr>
            <p:spPr>
              <a:xfrm>
                <a:off x="467544" y="4767334"/>
                <a:ext cx="8208912" cy="1397969"/>
              </a:xfrm>
              <a:prstGeom prst="roundRect">
                <a:avLst>
                  <a:gd name="adj" fmla="val 9682"/>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ound Diagonal Corner Rectangle 7"/>
              <p:cNvSpPr/>
              <p:nvPr/>
            </p:nvSpPr>
            <p:spPr>
              <a:xfrm>
                <a:off x="611560" y="4581128"/>
                <a:ext cx="1224136" cy="36004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latin typeface="Century Gothic" pitchFamily="34" charset="0"/>
                  </a:rPr>
                  <a:t>Takaful</a:t>
                </a:r>
                <a:endParaRPr lang="en-US" sz="1400" b="1" dirty="0">
                  <a:latin typeface="Century Gothic" pitchFamily="34" charset="0"/>
                </a:endParaRPr>
              </a:p>
            </p:txBody>
          </p:sp>
        </p:grpSp>
        <p:pic>
          <p:nvPicPr>
            <p:cNvPr id="4097" name="Picture 1" descr="C:\Documents and Settings\azrulnizam.hussin\My Documents\My Pictures\Islamic Bank\Takaful\aia_public_takaful.png"/>
            <p:cNvPicPr>
              <a:picLocks noChangeAspect="1" noChangeArrowheads="1"/>
            </p:cNvPicPr>
            <p:nvPr/>
          </p:nvPicPr>
          <p:blipFill>
            <a:blip r:embed="rId2" cstate="print"/>
            <a:srcRect/>
            <a:stretch>
              <a:fillRect/>
            </a:stretch>
          </p:blipFill>
          <p:spPr bwMode="auto">
            <a:xfrm>
              <a:off x="683568" y="5661248"/>
              <a:ext cx="1328396" cy="405162"/>
            </a:xfrm>
            <a:prstGeom prst="rect">
              <a:avLst/>
            </a:prstGeom>
            <a:noFill/>
          </p:spPr>
        </p:pic>
        <p:pic>
          <p:nvPicPr>
            <p:cNvPr id="4100" name="Picture 4" descr="C:\Documents and Settings\azrulnizam.hussin\My Documents\My Pictures\Islamic Bank\Takaful\etiqa_takaful.jpg"/>
            <p:cNvPicPr>
              <a:picLocks noChangeAspect="1" noChangeArrowheads="1"/>
            </p:cNvPicPr>
            <p:nvPr/>
          </p:nvPicPr>
          <p:blipFill>
            <a:blip r:embed="rId3" cstate="print">
              <a:clrChange>
                <a:clrFrom>
                  <a:srgbClr val="FFFFFF"/>
                </a:clrFrom>
                <a:clrTo>
                  <a:srgbClr val="FFFFFF">
                    <a:alpha val="0"/>
                  </a:srgbClr>
                </a:clrTo>
              </a:clrChange>
            </a:blip>
            <a:srcRect l="10443"/>
            <a:stretch>
              <a:fillRect/>
            </a:stretch>
          </p:blipFill>
          <p:spPr bwMode="auto">
            <a:xfrm>
              <a:off x="2123728" y="5589240"/>
              <a:ext cx="1224136" cy="532259"/>
            </a:xfrm>
            <a:prstGeom prst="rect">
              <a:avLst/>
            </a:prstGeom>
            <a:noFill/>
          </p:spPr>
        </p:pic>
        <p:pic>
          <p:nvPicPr>
            <p:cNvPr id="4101" name="Picture 5" descr="C:\Documents and Settings\azrulnizam.hussin\My Documents\My Pictures\Islamic Bank\Takaful\ge_takaful.gif"/>
            <p:cNvPicPr>
              <a:picLocks noChangeAspect="1" noChangeArrowheads="1"/>
            </p:cNvPicPr>
            <p:nvPr/>
          </p:nvPicPr>
          <p:blipFill>
            <a:blip r:embed="rId4" cstate="print"/>
            <a:srcRect/>
            <a:stretch>
              <a:fillRect/>
            </a:stretch>
          </p:blipFill>
          <p:spPr bwMode="auto">
            <a:xfrm>
              <a:off x="3419872" y="5513088"/>
              <a:ext cx="1008112" cy="580208"/>
            </a:xfrm>
            <a:prstGeom prst="rect">
              <a:avLst/>
            </a:prstGeom>
            <a:noFill/>
          </p:spPr>
        </p:pic>
        <p:pic>
          <p:nvPicPr>
            <p:cNvPr id="4102" name="Picture 6" descr="C:\Documents and Settings\azrulnizam.hussin\My Documents\My Pictures\Islamic Bank\Takaful\hong_leong_msig.gif"/>
            <p:cNvPicPr>
              <a:picLocks noChangeAspect="1" noChangeArrowheads="1"/>
            </p:cNvPicPr>
            <p:nvPr/>
          </p:nvPicPr>
          <p:blipFill>
            <a:blip r:embed="rId5" cstate="print"/>
            <a:srcRect/>
            <a:stretch>
              <a:fillRect/>
            </a:stretch>
          </p:blipFill>
          <p:spPr bwMode="auto">
            <a:xfrm>
              <a:off x="6588224" y="5301208"/>
              <a:ext cx="1905000" cy="400050"/>
            </a:xfrm>
            <a:prstGeom prst="rect">
              <a:avLst/>
            </a:prstGeom>
            <a:noFill/>
          </p:spPr>
        </p:pic>
        <p:pic>
          <p:nvPicPr>
            <p:cNvPr id="4103" name="Picture 7" descr="C:\Documents and Settings\azrulnizam.hussin\My Documents\My Pictures\Islamic Bank\Takaful\hsbc_amanah_takaful.gif"/>
            <p:cNvPicPr>
              <a:picLocks noChangeAspect="1" noChangeArrowheads="1"/>
            </p:cNvPicPr>
            <p:nvPr/>
          </p:nvPicPr>
          <p:blipFill>
            <a:blip r:embed="rId6" cstate="print"/>
            <a:srcRect/>
            <a:stretch>
              <a:fillRect/>
            </a:stretch>
          </p:blipFill>
          <p:spPr bwMode="auto">
            <a:xfrm>
              <a:off x="6555432" y="4933925"/>
              <a:ext cx="1905000" cy="295275"/>
            </a:xfrm>
            <a:prstGeom prst="rect">
              <a:avLst/>
            </a:prstGeom>
            <a:noFill/>
          </p:spPr>
        </p:pic>
        <p:pic>
          <p:nvPicPr>
            <p:cNvPr id="4105" name="Picture 9" descr="C:\Documents and Settings\azrulnizam.hussin\My Documents\My Pictures\Islamic Bank\Takaful\pru_bsn_takaful.gif"/>
            <p:cNvPicPr>
              <a:picLocks noChangeAspect="1" noChangeArrowheads="1"/>
            </p:cNvPicPr>
            <p:nvPr/>
          </p:nvPicPr>
          <p:blipFill>
            <a:blip r:embed="rId7" cstate="print"/>
            <a:srcRect/>
            <a:stretch>
              <a:fillRect/>
            </a:stretch>
          </p:blipFill>
          <p:spPr bwMode="auto">
            <a:xfrm>
              <a:off x="4709204" y="5641370"/>
              <a:ext cx="1466850" cy="476250"/>
            </a:xfrm>
            <a:prstGeom prst="rect">
              <a:avLst/>
            </a:prstGeom>
            <a:noFill/>
          </p:spPr>
        </p:pic>
        <p:pic>
          <p:nvPicPr>
            <p:cNvPr id="4106" name="Picture 10" descr="C:\Documents and Settings\azrulnizam.hussin\My Documents\My Pictures\Islamic Bank\Takaful\sun_life_main.gif"/>
            <p:cNvPicPr>
              <a:picLocks noChangeAspect="1" noChangeArrowheads="1"/>
            </p:cNvPicPr>
            <p:nvPr/>
          </p:nvPicPr>
          <p:blipFill>
            <a:blip r:embed="rId8" cstate="print"/>
            <a:srcRect/>
            <a:stretch>
              <a:fillRect/>
            </a:stretch>
          </p:blipFill>
          <p:spPr bwMode="auto">
            <a:xfrm>
              <a:off x="5132637" y="4941168"/>
              <a:ext cx="1249295" cy="576064"/>
            </a:xfrm>
            <a:prstGeom prst="rect">
              <a:avLst/>
            </a:prstGeom>
            <a:noFill/>
          </p:spPr>
        </p:pic>
        <p:pic>
          <p:nvPicPr>
            <p:cNvPr id="4107" name="Picture 11" descr="C:\Documents and Settings\azrulnizam.hussin\My Documents\My Pictures\Islamic Bank\Takaful\takaful_ikhlas.gif"/>
            <p:cNvPicPr>
              <a:picLocks noChangeAspect="1" noChangeArrowheads="1"/>
            </p:cNvPicPr>
            <p:nvPr/>
          </p:nvPicPr>
          <p:blipFill>
            <a:blip r:embed="rId9" cstate="print"/>
            <a:srcRect/>
            <a:stretch>
              <a:fillRect/>
            </a:stretch>
          </p:blipFill>
          <p:spPr bwMode="auto">
            <a:xfrm>
              <a:off x="4283968" y="4838874"/>
              <a:ext cx="689992" cy="750366"/>
            </a:xfrm>
            <a:prstGeom prst="rect">
              <a:avLst/>
            </a:prstGeom>
            <a:noFill/>
          </p:spPr>
        </p:pic>
        <p:pic>
          <p:nvPicPr>
            <p:cNvPr id="4108" name="Picture 12" descr="C:\Documents and Settings\azrulnizam.hussin\My Documents\My Pictures\Islamic Bank\Takaful\takaful_malaysia.gif"/>
            <p:cNvPicPr>
              <a:picLocks noChangeAspect="1" noChangeArrowheads="1"/>
            </p:cNvPicPr>
            <p:nvPr/>
          </p:nvPicPr>
          <p:blipFill>
            <a:blip r:embed="rId10" cstate="print"/>
            <a:srcRect/>
            <a:stretch>
              <a:fillRect/>
            </a:stretch>
          </p:blipFill>
          <p:spPr bwMode="auto">
            <a:xfrm>
              <a:off x="6555432" y="5733256"/>
              <a:ext cx="1905000" cy="333375"/>
            </a:xfrm>
            <a:prstGeom prst="rect">
              <a:avLst/>
            </a:prstGeom>
            <a:noFill/>
          </p:spPr>
        </p:pic>
      </p:grpSp>
      <p:pic>
        <p:nvPicPr>
          <p:cNvPr id="1026" name="Picture 2" descr="C:\Users\farihin.rosni\Pictures\ammet.JPG"/>
          <p:cNvPicPr>
            <a:picLocks noChangeAspect="1" noChangeArrowheads="1"/>
          </p:cNvPicPr>
          <p:nvPr/>
        </p:nvPicPr>
        <p:blipFill>
          <a:blip r:embed="rId11" cstate="print"/>
          <a:srcRect/>
          <a:stretch>
            <a:fillRect/>
          </a:stretch>
        </p:blipFill>
        <p:spPr bwMode="auto">
          <a:xfrm>
            <a:off x="1187624" y="5290914"/>
            <a:ext cx="1495425" cy="514350"/>
          </a:xfrm>
          <a:prstGeom prst="rect">
            <a:avLst/>
          </a:prstGeom>
          <a:noFill/>
        </p:spPr>
      </p:pic>
      <p:pic>
        <p:nvPicPr>
          <p:cNvPr id="1027" name="Picture 3" descr="C:\Users\farihin.rosni\Pictures\zurich.JPG"/>
          <p:cNvPicPr>
            <a:picLocks noChangeAspect="1" noChangeArrowheads="1"/>
          </p:cNvPicPr>
          <p:nvPr/>
        </p:nvPicPr>
        <p:blipFill>
          <a:blip r:embed="rId12" cstate="print"/>
          <a:srcRect/>
          <a:stretch>
            <a:fillRect/>
          </a:stretch>
        </p:blipFill>
        <p:spPr bwMode="auto">
          <a:xfrm>
            <a:off x="2771800" y="5194895"/>
            <a:ext cx="870444" cy="754385"/>
          </a:xfrm>
          <a:prstGeom prst="rect">
            <a:avLst/>
          </a:prstGeom>
          <a:noFill/>
        </p:spPr>
      </p:pic>
      <p:sp>
        <p:nvSpPr>
          <p:cNvPr id="21" name="Slide Number Placeholder 20"/>
          <p:cNvSpPr>
            <a:spLocks noGrp="1"/>
          </p:cNvSpPr>
          <p:nvPr>
            <p:ph type="sldNum" sz="quarter" idx="12"/>
          </p:nvPr>
        </p:nvSpPr>
        <p:spPr/>
        <p:txBody>
          <a:bodyPr/>
          <a:lstStyle/>
          <a:p>
            <a:fld id="{59812E96-2AA7-4322-B070-15FD5B0F267C}" type="slidenum">
              <a:rPr lang="en-MY" smtClean="0"/>
              <a:pPr/>
              <a:t>19</a:t>
            </a:fld>
            <a:endParaRPr lang="en-MY"/>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MY" dirty="0"/>
          </a:p>
        </p:txBody>
      </p:sp>
      <p:sp>
        <p:nvSpPr>
          <p:cNvPr id="3" name="Content Placeholder 2"/>
          <p:cNvSpPr>
            <a:spLocks noGrp="1"/>
          </p:cNvSpPr>
          <p:nvPr>
            <p:ph idx="1"/>
          </p:nvPr>
        </p:nvSpPr>
        <p:spPr>
          <a:xfrm>
            <a:off x="683568" y="2204864"/>
            <a:ext cx="7776864" cy="4176464"/>
          </a:xfrm>
        </p:spPr>
        <p:txBody>
          <a:bodyPr>
            <a:normAutofit/>
          </a:bodyPr>
          <a:lstStyle/>
          <a:p>
            <a:pPr algn="just"/>
            <a:r>
              <a:rPr lang="en-US" sz="2600" dirty="0" smtClean="0">
                <a:latin typeface="Times New Roman" pitchFamily="18" charset="0"/>
                <a:cs typeface="Times New Roman" pitchFamily="18" charset="0"/>
              </a:rPr>
              <a:t>Introduction </a:t>
            </a:r>
          </a:p>
          <a:p>
            <a:pPr algn="just"/>
            <a:r>
              <a:rPr lang="en-US" sz="2600" dirty="0" smtClean="0">
                <a:latin typeface="Times New Roman" pitchFamily="18" charset="0"/>
                <a:cs typeface="Times New Roman" pitchFamily="18" charset="0"/>
              </a:rPr>
              <a:t>Development of Islamic Finance in Malaysia</a:t>
            </a:r>
          </a:p>
          <a:p>
            <a:pPr algn="just"/>
            <a:r>
              <a:rPr lang="en-US" sz="2600" dirty="0" smtClean="0">
                <a:latin typeface="Times New Roman" pitchFamily="18" charset="0"/>
                <a:cs typeface="Times New Roman" pitchFamily="18" charset="0"/>
              </a:rPr>
              <a:t>Islamic Banking and Takaful Statistics in Malaysia</a:t>
            </a:r>
          </a:p>
          <a:p>
            <a:pPr algn="just"/>
            <a:r>
              <a:rPr lang="en-US" sz="2600" dirty="0" smtClean="0">
                <a:latin typeface="Times New Roman" pitchFamily="18" charset="0"/>
                <a:cs typeface="Times New Roman" pitchFamily="18" charset="0"/>
              </a:rPr>
              <a:t>The Compilation of Islamic Finance Value Added: </a:t>
            </a:r>
            <a:br>
              <a:rPr lang="en-US" sz="2600"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The Malaysian Experience</a:t>
            </a:r>
          </a:p>
          <a:p>
            <a:pPr algn="just"/>
            <a:r>
              <a:rPr lang="en-US" sz="2600" dirty="0" smtClean="0">
                <a:latin typeface="Times New Roman" pitchFamily="18" charset="0"/>
                <a:cs typeface="Times New Roman" pitchFamily="18" charset="0"/>
              </a:rPr>
              <a:t>Issues and Challenges</a:t>
            </a:r>
          </a:p>
          <a:p>
            <a:pPr algn="just"/>
            <a:r>
              <a:rPr lang="en-US" sz="2600" dirty="0" smtClean="0">
                <a:latin typeface="Times New Roman" pitchFamily="18" charset="0"/>
                <a:cs typeface="Times New Roman" pitchFamily="18" charset="0"/>
              </a:rPr>
              <a:t>Conclusion</a:t>
            </a:r>
          </a:p>
          <a:p>
            <a:pPr algn="just">
              <a:buNone/>
            </a:pPr>
            <a:endParaRPr lang="en-MY" sz="2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6300192" y="6309320"/>
            <a:ext cx="2133600" cy="365125"/>
          </a:xfrm>
        </p:spPr>
        <p:txBody>
          <a:bodyPr/>
          <a:lstStyle/>
          <a:p>
            <a:fld id="{59812E96-2AA7-4322-B070-15FD5B0F267C}" type="slidenum">
              <a:rPr lang="en-MY" smtClean="0"/>
              <a:pPr/>
              <a:t>2</a:t>
            </a:fld>
            <a:endParaRPr lang="en-MY"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Capital Market</a:t>
            </a:r>
            <a:endParaRPr lang="en-MY" dirty="0"/>
          </a:p>
        </p:txBody>
      </p:sp>
      <p:sp>
        <p:nvSpPr>
          <p:cNvPr id="3" name="Content Placeholder 2"/>
          <p:cNvSpPr>
            <a:spLocks noGrp="1"/>
          </p:cNvSpPr>
          <p:nvPr>
            <p:ph idx="1"/>
          </p:nvPr>
        </p:nvSpPr>
        <p:spPr>
          <a:xfrm>
            <a:off x="683568" y="1600200"/>
            <a:ext cx="7776864" cy="4525963"/>
          </a:xfrm>
        </p:spPr>
        <p:txBody>
          <a:bodyPr>
            <a:normAutofit/>
          </a:bodyPr>
          <a:lstStyle/>
          <a:p>
            <a:pPr algn="just"/>
            <a:r>
              <a:rPr lang="en-US" sz="2800" dirty="0" smtClean="0">
                <a:latin typeface="Times New Roman" pitchFamily="18" charset="0"/>
                <a:cs typeface="Times New Roman" pitchFamily="18" charset="0"/>
              </a:rPr>
              <a:t>Islamic Capital Market activities:	</a:t>
            </a:r>
          </a:p>
          <a:p>
            <a:pPr algn="just">
              <a:buNone/>
            </a:pPr>
            <a:r>
              <a:rPr lang="en-US" sz="2800" dirty="0" smtClean="0">
                <a:latin typeface="Times New Roman" pitchFamily="18" charset="0"/>
                <a:cs typeface="Times New Roman" pitchFamily="18" charset="0"/>
              </a:rPr>
              <a:t>	- Stock broking</a:t>
            </a:r>
          </a:p>
          <a:p>
            <a:pPr algn="just">
              <a:buNone/>
            </a:pPr>
            <a:r>
              <a:rPr lang="en-US" sz="2800" dirty="0" smtClean="0">
                <a:latin typeface="Times New Roman" pitchFamily="18" charset="0"/>
                <a:cs typeface="Times New Roman" pitchFamily="18" charset="0"/>
              </a:rPr>
              <a:t>	- Unit Trust</a:t>
            </a:r>
          </a:p>
          <a:p>
            <a:pPr algn="just">
              <a:buNone/>
            </a:pPr>
            <a:r>
              <a:rPr lang="en-US" sz="2800" dirty="0" smtClean="0">
                <a:latin typeface="Times New Roman" pitchFamily="18" charset="0"/>
                <a:cs typeface="Times New Roman" pitchFamily="18" charset="0"/>
              </a:rPr>
              <a:t>	- Other financial activities</a:t>
            </a:r>
          </a:p>
          <a:p>
            <a:pPr algn="just"/>
            <a:r>
              <a:rPr lang="en-US" sz="2800" dirty="0" smtClean="0">
                <a:latin typeface="Times New Roman" pitchFamily="18" charset="0"/>
                <a:cs typeface="Times New Roman" pitchFamily="18" charset="0"/>
              </a:rPr>
              <a:t>In 2010, MIFC, BNM, SC, Labuan FSA, Bursa Malaysia and DOSM work together in estimate value added Islamic capital market activities .</a:t>
            </a:r>
          </a:p>
        </p:txBody>
      </p:sp>
      <p:sp>
        <p:nvSpPr>
          <p:cNvPr id="5" name="Slide Number Placeholder 4"/>
          <p:cNvSpPr>
            <a:spLocks noGrp="1"/>
          </p:cNvSpPr>
          <p:nvPr>
            <p:ph type="sldNum" sz="quarter" idx="12"/>
          </p:nvPr>
        </p:nvSpPr>
        <p:spPr/>
        <p:txBody>
          <a:bodyPr/>
          <a:lstStyle/>
          <a:p>
            <a:fld id="{59812E96-2AA7-4322-B070-15FD5B0F267C}" type="slidenum">
              <a:rPr lang="en-MY" smtClean="0"/>
              <a:pPr/>
              <a:t>20</a:t>
            </a:fld>
            <a:endParaRPr lang="en-MY"/>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p:spPr>
        <p:txBody>
          <a:bodyPr>
            <a:noAutofit/>
          </a:bodyPr>
          <a:lstStyle/>
          <a:p>
            <a:r>
              <a:rPr lang="en-US" sz="3200" dirty="0" smtClean="0"/>
              <a:t>Islamic Banking Statistics - </a:t>
            </a:r>
            <a:r>
              <a:rPr lang="en-MY" sz="3200" dirty="0" smtClean="0"/>
              <a:t>Debt Securities Issuance in Malaysia</a:t>
            </a:r>
            <a:endParaRPr lang="en-US" sz="3200" dirty="0"/>
          </a:p>
        </p:txBody>
      </p:sp>
      <p:graphicFrame>
        <p:nvGraphicFramePr>
          <p:cNvPr id="8" name="Table 7"/>
          <p:cNvGraphicFramePr>
            <a:graphicFrameLocks noGrp="1"/>
          </p:cNvGraphicFramePr>
          <p:nvPr/>
        </p:nvGraphicFramePr>
        <p:xfrm>
          <a:off x="755576" y="6237312"/>
          <a:ext cx="8280920" cy="569052"/>
        </p:xfrm>
        <a:graphic>
          <a:graphicData uri="http://schemas.openxmlformats.org/drawingml/2006/table">
            <a:tbl>
              <a:tblPr/>
              <a:tblGrid>
                <a:gridCol w="8280920"/>
              </a:tblGrid>
              <a:tr h="136071">
                <a:tc>
                  <a:txBody>
                    <a:bodyPr/>
                    <a:lstStyle/>
                    <a:p>
                      <a:pPr algn="l" fontAlgn="b"/>
                      <a:r>
                        <a:rPr lang="en-MY" sz="1200" b="0" i="1" u="none" strike="noStrike" dirty="0" smtClean="0">
                          <a:solidFill>
                            <a:srgbClr val="000000"/>
                          </a:solidFill>
                          <a:latin typeface="Agency FB" pitchFamily="34" charset="0"/>
                        </a:rPr>
                        <a:t>Notes: Refers to those of all tenors, i.e. both short-term and long-term securities listed on FAST, BNM. Reflects nominal value as at time of  issue.</a:t>
                      </a:r>
                      <a:endParaRPr lang="en-US" sz="1200" b="0" i="0" u="none" strike="noStrike" dirty="0">
                        <a:solidFill>
                          <a:srgbClr val="000000"/>
                        </a:solidFill>
                        <a:latin typeface="Agency FB" pitchFamily="34" charset="0"/>
                      </a:endParaRPr>
                    </a:p>
                  </a:txBody>
                  <a:tcPr marL="6804" marR="6804" marT="6804" marB="0" anchor="b">
                    <a:lnL>
                      <a:noFill/>
                    </a:lnL>
                    <a:lnR>
                      <a:noFill/>
                    </a:lnR>
                    <a:lnT w="6350" cap="flat" cmpd="sng" algn="ctr">
                      <a:solidFill>
                        <a:srgbClr val="000000"/>
                      </a:solidFill>
                      <a:prstDash val="solid"/>
                      <a:round/>
                      <a:headEnd type="none" w="med" len="med"/>
                      <a:tailEnd type="none" w="med" len="med"/>
                    </a:lnT>
                    <a:lnB>
                      <a:noFill/>
                    </a:lnB>
                  </a:tcPr>
                </a:tc>
              </a:tr>
              <a:tr h="1564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gency FB" pitchFamily="34" charset="0"/>
                        </a:rPr>
                        <a:t>source : Bank Negara Malaysia</a:t>
                      </a:r>
                      <a:endParaRPr lang="en-US" sz="1200" b="0" i="0" u="none" strike="noStrike" dirty="0">
                        <a:solidFill>
                          <a:srgbClr val="000000"/>
                        </a:solidFill>
                        <a:latin typeface="Agency FB" pitchFamily="34" charset="0"/>
                      </a:endParaRPr>
                    </a:p>
                  </a:txBody>
                  <a:tcPr marL="6804" marR="6804" marT="6804" marB="0" anchor="b">
                    <a:lnL>
                      <a:noFill/>
                    </a:lnL>
                    <a:lnR>
                      <a:noFill/>
                    </a:lnR>
                    <a:lnT>
                      <a:noFill/>
                    </a:lnT>
                    <a:lnB>
                      <a:noFill/>
                    </a:lnB>
                  </a:tcPr>
                </a:tc>
              </a:tr>
              <a:tr h="136071">
                <a:tc>
                  <a:txBody>
                    <a:bodyPr/>
                    <a:lstStyle/>
                    <a:p>
                      <a:pPr algn="l" fontAlgn="b"/>
                      <a:endParaRPr lang="en-US" sz="1200" b="0" i="0" u="none" strike="noStrike" dirty="0">
                        <a:solidFill>
                          <a:srgbClr val="000000"/>
                        </a:solidFill>
                        <a:latin typeface="Agency FB" pitchFamily="34" charset="0"/>
                      </a:endParaRPr>
                    </a:p>
                  </a:txBody>
                  <a:tcPr marL="6804" marR="6804" marT="6804" marB="0" anchor="b">
                    <a:lnL>
                      <a:noFill/>
                    </a:lnL>
                    <a:lnR>
                      <a:noFill/>
                    </a:lnR>
                    <a:lnT>
                      <a:noFill/>
                    </a:lnT>
                    <a:lnB>
                      <a:noFill/>
                    </a:lnB>
                  </a:tcPr>
                </a:tc>
              </a:tr>
            </a:tbl>
          </a:graphicData>
        </a:graphic>
      </p:graphicFrame>
      <p:graphicFrame>
        <p:nvGraphicFramePr>
          <p:cNvPr id="5" name="Chart 4"/>
          <p:cNvGraphicFramePr/>
          <p:nvPr/>
        </p:nvGraphicFramePr>
        <p:xfrm>
          <a:off x="467544" y="1556792"/>
          <a:ext cx="8280920" cy="4628009"/>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59812E96-2AA7-4322-B070-15FD5B0F267C}" type="slidenum">
              <a:rPr lang="en-MY" smtClean="0"/>
              <a:pPr/>
              <a:t>21</a:t>
            </a:fld>
            <a:endParaRPr lang="en-MY"/>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t>
            </a:r>
            <a:r>
              <a:rPr lang="en-US" dirty="0" err="1" smtClean="0"/>
              <a:t>Sukuk</a:t>
            </a:r>
            <a:endParaRPr lang="en-MY" dirty="0"/>
          </a:p>
        </p:txBody>
      </p:sp>
      <p:graphicFrame>
        <p:nvGraphicFramePr>
          <p:cNvPr id="7" name="Table 6"/>
          <p:cNvGraphicFramePr>
            <a:graphicFrameLocks noGrp="1"/>
          </p:cNvGraphicFramePr>
          <p:nvPr>
            <p:extLst>
              <p:ext uri="{D42A27DB-BD31-4B8C-83A1-F6EECF244321}">
                <p14:modId xmlns:p14="http://schemas.microsoft.com/office/powerpoint/2010/main" xmlns="" val="4180887801"/>
              </p:ext>
            </p:extLst>
          </p:nvPr>
        </p:nvGraphicFramePr>
        <p:xfrm>
          <a:off x="467544" y="6453336"/>
          <a:ext cx="8280920" cy="569052"/>
        </p:xfrm>
        <a:graphic>
          <a:graphicData uri="http://schemas.openxmlformats.org/drawingml/2006/table">
            <a:tbl>
              <a:tblPr/>
              <a:tblGrid>
                <a:gridCol w="8280920"/>
              </a:tblGrid>
              <a:tr h="1360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gency FB" pitchFamily="34" charset="0"/>
                        </a:rPr>
                        <a:t>source: </a:t>
                      </a:r>
                      <a:r>
                        <a:rPr lang="en-US" sz="1200" b="0" i="0" u="none" strike="noStrike" dirty="0" smtClean="0">
                          <a:solidFill>
                            <a:schemeClr val="tx1"/>
                          </a:solidFill>
                          <a:latin typeface="Agency FB" pitchFamily="34" charset="0"/>
                        </a:rPr>
                        <a:t>Thomson</a:t>
                      </a:r>
                      <a:r>
                        <a:rPr lang="en-US" sz="1200" b="0" i="0" u="none" strike="noStrike" baseline="0" dirty="0" smtClean="0">
                          <a:solidFill>
                            <a:schemeClr val="tx1"/>
                          </a:solidFill>
                          <a:latin typeface="Agency FB" pitchFamily="34" charset="0"/>
                        </a:rPr>
                        <a:t> Reuters, MIFC 2016</a:t>
                      </a:r>
                      <a:endParaRPr lang="en-MY" sz="1200" dirty="0" smtClean="0">
                        <a:latin typeface="Agency FB" pitchFamily="34" charset="0"/>
                      </a:endParaRPr>
                    </a:p>
                  </a:txBody>
                  <a:tcPr marL="6804" marR="6804" marT="6804" marB="0" anchor="b">
                    <a:lnL>
                      <a:noFill/>
                    </a:lnL>
                    <a:lnR>
                      <a:noFill/>
                    </a:lnR>
                    <a:lnT w="6350" cap="flat" cmpd="sng" algn="ctr">
                      <a:solidFill>
                        <a:srgbClr val="000000"/>
                      </a:solidFill>
                      <a:prstDash val="solid"/>
                      <a:round/>
                      <a:headEnd type="none" w="med" len="med"/>
                      <a:tailEnd type="none" w="med" len="med"/>
                    </a:lnT>
                    <a:lnB>
                      <a:noFill/>
                    </a:lnB>
                  </a:tcPr>
                </a:tc>
              </a:tr>
              <a:tr h="156482">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latin typeface="Agency FB" pitchFamily="34" charset="0"/>
                      </a:endParaRPr>
                    </a:p>
                  </a:txBody>
                  <a:tcPr marL="6804" marR="6804" marT="6804" marB="0" anchor="b">
                    <a:lnL>
                      <a:noFill/>
                    </a:lnL>
                    <a:lnR>
                      <a:noFill/>
                    </a:lnR>
                    <a:lnT>
                      <a:noFill/>
                    </a:lnT>
                    <a:lnB>
                      <a:noFill/>
                    </a:lnB>
                  </a:tcPr>
                </a:tc>
              </a:tr>
              <a:tr h="136071">
                <a:tc>
                  <a:txBody>
                    <a:bodyPr/>
                    <a:lstStyle/>
                    <a:p>
                      <a:pPr algn="l" fontAlgn="b"/>
                      <a:endParaRPr lang="en-US" sz="1200" b="0" i="0" u="none" strike="noStrike" dirty="0">
                        <a:solidFill>
                          <a:srgbClr val="000000"/>
                        </a:solidFill>
                        <a:latin typeface="Agency FB" pitchFamily="34" charset="0"/>
                      </a:endParaRPr>
                    </a:p>
                  </a:txBody>
                  <a:tcPr marL="6804" marR="6804" marT="6804" marB="0" anchor="b">
                    <a:lnL>
                      <a:noFill/>
                    </a:lnL>
                    <a:lnR>
                      <a:noFill/>
                    </a:lnR>
                    <a:lnT>
                      <a:noFill/>
                    </a:lnT>
                    <a:lnB>
                      <a:noFill/>
                    </a:lnB>
                  </a:tcPr>
                </a:tc>
              </a:tr>
            </a:tbl>
          </a:graphicData>
        </a:graphic>
      </p:graphicFrame>
      <p:pic>
        <p:nvPicPr>
          <p:cNvPr id="2050" name="Picture 2" descr="C:\Users\farihin.rosni\Pictures\sukuk1.JPG"/>
          <p:cNvPicPr>
            <a:picLocks noChangeAspect="1" noChangeArrowheads="1"/>
          </p:cNvPicPr>
          <p:nvPr/>
        </p:nvPicPr>
        <p:blipFill>
          <a:blip r:embed="rId2" cstate="print"/>
          <a:srcRect b="6083"/>
          <a:stretch>
            <a:fillRect/>
          </a:stretch>
        </p:blipFill>
        <p:spPr bwMode="auto">
          <a:xfrm>
            <a:off x="395536" y="1700808"/>
            <a:ext cx="8425237" cy="4392488"/>
          </a:xfrm>
          <a:prstGeom prst="rect">
            <a:avLst/>
          </a:prstGeom>
          <a:noFill/>
        </p:spPr>
      </p:pic>
      <p:sp>
        <p:nvSpPr>
          <p:cNvPr id="6" name="Slide Number Placeholder 5"/>
          <p:cNvSpPr>
            <a:spLocks noGrp="1"/>
          </p:cNvSpPr>
          <p:nvPr>
            <p:ph type="sldNum" sz="quarter" idx="12"/>
          </p:nvPr>
        </p:nvSpPr>
        <p:spPr/>
        <p:txBody>
          <a:bodyPr/>
          <a:lstStyle/>
          <a:p>
            <a:fld id="{59812E96-2AA7-4322-B070-15FD5B0F267C}" type="slidenum">
              <a:rPr lang="en-MY" smtClean="0"/>
              <a:pPr/>
              <a:t>22</a:t>
            </a:fld>
            <a:endParaRPr lang="en-MY"/>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t>
            </a:r>
            <a:r>
              <a:rPr lang="en-US" dirty="0" err="1" smtClean="0"/>
              <a:t>Sukuk</a:t>
            </a:r>
            <a:endParaRPr lang="en-MY" dirty="0"/>
          </a:p>
        </p:txBody>
      </p:sp>
      <p:graphicFrame>
        <p:nvGraphicFramePr>
          <p:cNvPr id="7" name="Table 6"/>
          <p:cNvGraphicFramePr>
            <a:graphicFrameLocks noGrp="1"/>
          </p:cNvGraphicFramePr>
          <p:nvPr/>
        </p:nvGraphicFramePr>
        <p:xfrm>
          <a:off x="467544" y="6453336"/>
          <a:ext cx="8280920" cy="569052"/>
        </p:xfrm>
        <a:graphic>
          <a:graphicData uri="http://schemas.openxmlformats.org/drawingml/2006/table">
            <a:tbl>
              <a:tblPr/>
              <a:tblGrid>
                <a:gridCol w="8280920"/>
              </a:tblGrid>
              <a:tr h="1360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gency FB" pitchFamily="34" charset="0"/>
                        </a:rPr>
                        <a:t>source: </a:t>
                      </a:r>
                      <a:r>
                        <a:rPr lang="en-US" sz="1200" b="0" i="0" u="none" strike="noStrike" dirty="0" smtClean="0">
                          <a:solidFill>
                            <a:schemeClr val="tx1"/>
                          </a:solidFill>
                          <a:latin typeface="Agency FB" pitchFamily="34" charset="0"/>
                        </a:rPr>
                        <a:t>Thomson</a:t>
                      </a:r>
                      <a:r>
                        <a:rPr lang="en-US" sz="1200" b="0" i="0" u="none" strike="noStrike" baseline="0" dirty="0" smtClean="0">
                          <a:solidFill>
                            <a:schemeClr val="tx1"/>
                          </a:solidFill>
                          <a:latin typeface="Agency FB" pitchFamily="34" charset="0"/>
                        </a:rPr>
                        <a:t> Reuters, MIFC</a:t>
                      </a:r>
                      <a:endParaRPr lang="en-MY" sz="1200" dirty="0" smtClean="0">
                        <a:latin typeface="Agency FB" pitchFamily="34" charset="0"/>
                      </a:endParaRPr>
                    </a:p>
                  </a:txBody>
                  <a:tcPr marL="6804" marR="6804" marT="6804" marB="0" anchor="b">
                    <a:lnL>
                      <a:noFill/>
                    </a:lnL>
                    <a:lnR>
                      <a:noFill/>
                    </a:lnR>
                    <a:lnT w="6350" cap="flat" cmpd="sng" algn="ctr">
                      <a:solidFill>
                        <a:srgbClr val="000000"/>
                      </a:solidFill>
                      <a:prstDash val="solid"/>
                      <a:round/>
                      <a:headEnd type="none" w="med" len="med"/>
                      <a:tailEnd type="none" w="med" len="med"/>
                    </a:lnT>
                    <a:lnB>
                      <a:noFill/>
                    </a:lnB>
                  </a:tcPr>
                </a:tc>
              </a:tr>
              <a:tr h="156482">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latin typeface="Agency FB" pitchFamily="34" charset="0"/>
                      </a:endParaRPr>
                    </a:p>
                  </a:txBody>
                  <a:tcPr marL="6804" marR="6804" marT="6804" marB="0" anchor="b">
                    <a:lnL>
                      <a:noFill/>
                    </a:lnL>
                    <a:lnR>
                      <a:noFill/>
                    </a:lnR>
                    <a:lnT>
                      <a:noFill/>
                    </a:lnT>
                    <a:lnB>
                      <a:noFill/>
                    </a:lnB>
                  </a:tcPr>
                </a:tc>
              </a:tr>
              <a:tr h="136071">
                <a:tc>
                  <a:txBody>
                    <a:bodyPr/>
                    <a:lstStyle/>
                    <a:p>
                      <a:pPr algn="l" fontAlgn="b"/>
                      <a:endParaRPr lang="en-US" sz="1200" b="0" i="0" u="none" strike="noStrike" dirty="0">
                        <a:solidFill>
                          <a:srgbClr val="000000"/>
                        </a:solidFill>
                        <a:latin typeface="Agency FB" pitchFamily="34" charset="0"/>
                      </a:endParaRPr>
                    </a:p>
                  </a:txBody>
                  <a:tcPr marL="6804" marR="6804" marT="6804" marB="0" anchor="b">
                    <a:lnL>
                      <a:noFill/>
                    </a:lnL>
                    <a:lnR>
                      <a:noFill/>
                    </a:lnR>
                    <a:lnT>
                      <a:noFill/>
                    </a:lnT>
                    <a:lnB>
                      <a:noFill/>
                    </a:lnB>
                  </a:tcPr>
                </a:tc>
              </a:tr>
            </a:tbl>
          </a:graphicData>
        </a:graphic>
      </p:graphicFrame>
      <p:pic>
        <p:nvPicPr>
          <p:cNvPr id="2051" name="Picture 3" descr="C:\Users\farihin.rosni\Pictures\sukuk2.JPG"/>
          <p:cNvPicPr>
            <a:picLocks noChangeAspect="1" noChangeArrowheads="1"/>
          </p:cNvPicPr>
          <p:nvPr/>
        </p:nvPicPr>
        <p:blipFill>
          <a:blip r:embed="rId2" cstate="print"/>
          <a:srcRect b="6522"/>
          <a:stretch>
            <a:fillRect/>
          </a:stretch>
        </p:blipFill>
        <p:spPr bwMode="auto">
          <a:xfrm>
            <a:off x="395536" y="1916832"/>
            <a:ext cx="8293330" cy="4176464"/>
          </a:xfrm>
          <a:prstGeom prst="rect">
            <a:avLst/>
          </a:prstGeom>
          <a:noFill/>
        </p:spPr>
      </p:pic>
      <p:sp>
        <p:nvSpPr>
          <p:cNvPr id="6" name="Slide Number Placeholder 5"/>
          <p:cNvSpPr>
            <a:spLocks noGrp="1"/>
          </p:cNvSpPr>
          <p:nvPr>
            <p:ph type="sldNum" sz="quarter" idx="12"/>
          </p:nvPr>
        </p:nvSpPr>
        <p:spPr/>
        <p:txBody>
          <a:bodyPr/>
          <a:lstStyle/>
          <a:p>
            <a:fld id="{59812E96-2AA7-4322-B070-15FD5B0F267C}" type="slidenum">
              <a:rPr lang="en-MY" smtClean="0"/>
              <a:pPr/>
              <a:t>23</a:t>
            </a:fld>
            <a:endParaRPr lang="en-MY"/>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normAutofit fontScale="90000"/>
          </a:bodyPr>
          <a:lstStyle/>
          <a:p>
            <a:r>
              <a:rPr lang="en-US" dirty="0" smtClean="0"/>
              <a:t>Islamic Banking Development</a:t>
            </a:r>
            <a:endParaRPr lang="en-MY" dirty="0"/>
          </a:p>
        </p:txBody>
      </p:sp>
      <p:pic>
        <p:nvPicPr>
          <p:cNvPr id="4" name="Content Placeholder 3" descr="sukuk4.JPG"/>
          <p:cNvPicPr>
            <a:picLocks noGrp="1" noChangeAspect="1"/>
          </p:cNvPicPr>
          <p:nvPr>
            <p:ph idx="1"/>
          </p:nvPr>
        </p:nvPicPr>
        <p:blipFill>
          <a:blip r:embed="rId2" cstate="print"/>
          <a:stretch>
            <a:fillRect/>
          </a:stretch>
        </p:blipFill>
        <p:spPr>
          <a:xfrm>
            <a:off x="467544" y="2132856"/>
            <a:ext cx="8139978" cy="4525963"/>
          </a:xfrm>
        </p:spPr>
      </p:pic>
      <p:sp>
        <p:nvSpPr>
          <p:cNvPr id="5" name="TextBox 4"/>
          <p:cNvSpPr txBox="1"/>
          <p:nvPr/>
        </p:nvSpPr>
        <p:spPr>
          <a:xfrm>
            <a:off x="683568" y="1556792"/>
            <a:ext cx="7704856" cy="584775"/>
          </a:xfrm>
          <a:prstGeom prst="rect">
            <a:avLst/>
          </a:prstGeom>
          <a:noFill/>
        </p:spPr>
        <p:txBody>
          <a:bodyPr wrap="square" rtlCol="0">
            <a:spAutoFit/>
          </a:bodyPr>
          <a:lstStyle/>
          <a:p>
            <a:pPr algn="just"/>
            <a:r>
              <a:rPr lang="en-MY" sz="1600" dirty="0" smtClean="0">
                <a:latin typeface="Times New Roman" pitchFamily="18" charset="0"/>
                <a:cs typeface="Times New Roman" pitchFamily="18" charset="0"/>
              </a:rPr>
              <a:t>Additional </a:t>
            </a:r>
            <a:r>
              <a:rPr lang="en-MY" sz="1600" dirty="0" err="1" smtClean="0">
                <a:latin typeface="Times New Roman" pitchFamily="18" charset="0"/>
                <a:cs typeface="Times New Roman" pitchFamily="18" charset="0"/>
              </a:rPr>
              <a:t>Shariah</a:t>
            </a:r>
            <a:r>
              <a:rPr lang="en-MY" sz="1600" dirty="0" smtClean="0">
                <a:latin typeface="Times New Roman" pitchFamily="18" charset="0"/>
                <a:cs typeface="Times New Roman" pitchFamily="18" charset="0"/>
              </a:rPr>
              <a:t> Standards and Operational Requirements were issued in 2016 to be implemented in Islamic financial products and services.</a:t>
            </a:r>
            <a:endParaRPr lang="en-MY" sz="16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59812E96-2AA7-4322-B070-15FD5B0F267C}" type="slidenum">
              <a:rPr lang="en-MY" smtClean="0"/>
              <a:pPr/>
              <a:t>24</a:t>
            </a:fld>
            <a:endParaRPr lang="en-MY"/>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Islamic Banking-Value added Calculation</a:t>
            </a:r>
            <a:endParaRPr lang="en-MY" sz="3600" dirty="0"/>
          </a:p>
        </p:txBody>
      </p:sp>
      <p:sp>
        <p:nvSpPr>
          <p:cNvPr id="3" name="Content Placeholder 2"/>
          <p:cNvSpPr>
            <a:spLocks noGrp="1"/>
          </p:cNvSpPr>
          <p:nvPr>
            <p:ph idx="1"/>
          </p:nvPr>
        </p:nvSpPr>
        <p:spPr>
          <a:xfrm>
            <a:off x="683568" y="1855365"/>
            <a:ext cx="7776864" cy="4525963"/>
          </a:xfrm>
        </p:spPr>
        <p:txBody>
          <a:bodyPr>
            <a:normAutofit lnSpcReduction="10000"/>
          </a:bodyPr>
          <a:lstStyle/>
          <a:p>
            <a:r>
              <a:rPr lang="en-US" sz="2400" dirty="0" smtClean="0">
                <a:latin typeface="Times New Roman" pitchFamily="18" charset="0"/>
                <a:cs typeface="Times New Roman" pitchFamily="18" charset="0"/>
              </a:rPr>
              <a:t>DOSM as official statistics provider.</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DOSM produce wide range social and economy statistics.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Islamic banking and Takaful Value Added was calculated separately since 2000 (1993 SNA).</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System of National Accounts 2008 (and SNA1993) recommended FISIM framework in estimating output for Financial Intermediation activity and it has been applied in Malaysian GDP since 2005, fully replacing the IBSC (SNA1968).</a:t>
            </a:r>
          </a:p>
          <a:p>
            <a:endParaRPr lang="en-MY"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59812E96-2AA7-4322-B070-15FD5B0F267C}" type="slidenum">
              <a:rPr lang="en-MY" smtClean="0"/>
              <a:pPr/>
              <a:t>25</a:t>
            </a:fld>
            <a:endParaRPr lang="en-MY"/>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Data availability </a:t>
            </a:r>
            <a:endParaRPr lang="en-MY" dirty="0"/>
          </a:p>
        </p:txBody>
      </p:sp>
      <p:pic>
        <p:nvPicPr>
          <p:cNvPr id="2050" name="Picture 2"/>
          <p:cNvPicPr>
            <a:picLocks noGrp="1" noChangeAspect="1" noChangeArrowheads="1"/>
          </p:cNvPicPr>
          <p:nvPr>
            <p:ph idx="1"/>
          </p:nvPr>
        </p:nvPicPr>
        <p:blipFill>
          <a:blip r:embed="rId2" cstate="print"/>
          <a:srcRect b="40298"/>
          <a:stretch>
            <a:fillRect/>
          </a:stretch>
        </p:blipFill>
        <p:spPr bwMode="auto">
          <a:xfrm>
            <a:off x="323528" y="980728"/>
            <a:ext cx="4248472" cy="5693715"/>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t="59702" r="10815"/>
          <a:stretch>
            <a:fillRect/>
          </a:stretch>
        </p:blipFill>
        <p:spPr bwMode="auto">
          <a:xfrm>
            <a:off x="4716016" y="980729"/>
            <a:ext cx="4161358" cy="4392488"/>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59812E96-2AA7-4322-B070-15FD5B0F267C}" type="slidenum">
              <a:rPr lang="en-MY" smtClean="0"/>
              <a:pPr/>
              <a:t>26</a:t>
            </a:fld>
            <a:endParaRPr lang="en-MY"/>
          </a:p>
        </p:txBody>
      </p:sp>
    </p:spTree>
    <p:extLst>
      <p:ext uri="{BB962C8B-B14F-4D97-AF65-F5344CB8AC3E}">
        <p14:creationId xmlns:p14="http://schemas.microsoft.com/office/powerpoint/2010/main" xmlns="" val="2801289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smtClean="0"/>
              <a:t>Data availability </a:t>
            </a:r>
            <a:endParaRPr lang="en-MY" dirty="0"/>
          </a:p>
        </p:txBody>
      </p:sp>
      <p:pic>
        <p:nvPicPr>
          <p:cNvPr id="2051" name="Picture 3"/>
          <p:cNvPicPr>
            <a:picLocks noChangeAspect="1" noChangeArrowheads="1"/>
          </p:cNvPicPr>
          <p:nvPr/>
        </p:nvPicPr>
        <p:blipFill>
          <a:blip r:embed="rId2" cstate="print"/>
          <a:srcRect/>
          <a:stretch>
            <a:fillRect/>
          </a:stretch>
        </p:blipFill>
        <p:spPr bwMode="auto">
          <a:xfrm>
            <a:off x="323528" y="908720"/>
            <a:ext cx="3859270" cy="4032448"/>
          </a:xfrm>
          <a:prstGeom prst="rect">
            <a:avLst/>
          </a:prstGeom>
          <a:noFill/>
          <a:ln w="9525">
            <a:noFill/>
            <a:miter lim="800000"/>
            <a:headEnd/>
            <a:tailEnd/>
          </a:ln>
          <a:effectLst/>
        </p:spPr>
      </p:pic>
      <p:pic>
        <p:nvPicPr>
          <p:cNvPr id="56322" name="Picture 2"/>
          <p:cNvPicPr>
            <a:picLocks noChangeAspect="1" noChangeArrowheads="1"/>
          </p:cNvPicPr>
          <p:nvPr/>
        </p:nvPicPr>
        <p:blipFill>
          <a:blip r:embed="rId3" cstate="print"/>
          <a:srcRect b="67382"/>
          <a:stretch>
            <a:fillRect/>
          </a:stretch>
        </p:blipFill>
        <p:spPr bwMode="auto">
          <a:xfrm>
            <a:off x="4644008" y="908720"/>
            <a:ext cx="3600000" cy="576064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59812E96-2AA7-4322-B070-15FD5B0F267C}" type="slidenum">
              <a:rPr lang="en-MY" smtClean="0"/>
              <a:pPr/>
              <a:t>27</a:t>
            </a:fld>
            <a:endParaRPr lang="en-MY"/>
          </a:p>
        </p:txBody>
      </p:sp>
    </p:spTree>
    <p:extLst>
      <p:ext uri="{BB962C8B-B14F-4D97-AF65-F5344CB8AC3E}">
        <p14:creationId xmlns:p14="http://schemas.microsoft.com/office/powerpoint/2010/main" xmlns="" val="2801289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Data availability </a:t>
            </a:r>
            <a:endParaRPr lang="en-MY" dirty="0"/>
          </a:p>
        </p:txBody>
      </p:sp>
      <p:pic>
        <p:nvPicPr>
          <p:cNvPr id="8" name="Picture 2"/>
          <p:cNvPicPr>
            <a:picLocks noChangeAspect="1" noChangeArrowheads="1"/>
          </p:cNvPicPr>
          <p:nvPr/>
        </p:nvPicPr>
        <p:blipFill>
          <a:blip r:embed="rId2" cstate="print"/>
          <a:srcRect t="66775"/>
          <a:stretch>
            <a:fillRect/>
          </a:stretch>
        </p:blipFill>
        <p:spPr bwMode="auto">
          <a:xfrm>
            <a:off x="4572000" y="980728"/>
            <a:ext cx="3600000" cy="5638376"/>
          </a:xfrm>
          <a:prstGeom prst="rect">
            <a:avLst/>
          </a:prstGeom>
          <a:solidFill>
            <a:schemeClr val="bg1"/>
          </a:solidFill>
          <a:ln w="9525">
            <a:noFill/>
            <a:miter lim="800000"/>
            <a:headEnd/>
            <a:tailEnd/>
          </a:ln>
          <a:effectLst/>
        </p:spPr>
      </p:pic>
      <p:pic>
        <p:nvPicPr>
          <p:cNvPr id="6" name="Picture 2"/>
          <p:cNvPicPr>
            <a:picLocks noChangeAspect="1" noChangeArrowheads="1"/>
          </p:cNvPicPr>
          <p:nvPr/>
        </p:nvPicPr>
        <p:blipFill>
          <a:blip r:embed="rId2" cstate="print"/>
          <a:srcRect t="32618" b="33832"/>
          <a:stretch>
            <a:fillRect/>
          </a:stretch>
        </p:blipFill>
        <p:spPr bwMode="auto">
          <a:xfrm>
            <a:off x="827584" y="980728"/>
            <a:ext cx="3600000" cy="5688632"/>
          </a:xfrm>
          <a:prstGeom prst="rect">
            <a:avLst/>
          </a:prstGeom>
          <a:solidFill>
            <a:schemeClr val="bg1"/>
          </a:solidFill>
          <a:ln w="9525">
            <a:noFill/>
            <a:miter lim="800000"/>
            <a:headEnd/>
            <a:tailEnd/>
          </a:ln>
          <a:effectLst/>
        </p:spPr>
      </p:pic>
      <p:sp>
        <p:nvSpPr>
          <p:cNvPr id="7" name="Slide Number Placeholder 6"/>
          <p:cNvSpPr>
            <a:spLocks noGrp="1"/>
          </p:cNvSpPr>
          <p:nvPr>
            <p:ph type="sldNum" sz="quarter" idx="12"/>
          </p:nvPr>
        </p:nvSpPr>
        <p:spPr/>
        <p:txBody>
          <a:bodyPr/>
          <a:lstStyle/>
          <a:p>
            <a:fld id="{59812E96-2AA7-4322-B070-15FD5B0F267C}" type="slidenum">
              <a:rPr lang="en-MY" smtClean="0"/>
              <a:pPr/>
              <a:t>28</a:t>
            </a:fld>
            <a:endParaRPr lang="en-MY"/>
          </a:p>
        </p:txBody>
      </p:sp>
    </p:spTree>
    <p:extLst>
      <p:ext uri="{BB962C8B-B14F-4D97-AF65-F5344CB8AC3E}">
        <p14:creationId xmlns:p14="http://schemas.microsoft.com/office/powerpoint/2010/main" xmlns="" val="2801289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dirty="0" smtClean="0"/>
              <a:t>Data availability - Insurance </a:t>
            </a:r>
            <a:endParaRPr lang="en-MY" dirty="0"/>
          </a:p>
        </p:txBody>
      </p:sp>
      <p:pic>
        <p:nvPicPr>
          <p:cNvPr id="57345" name="Picture 1"/>
          <p:cNvPicPr>
            <a:picLocks noChangeAspect="1" noChangeArrowheads="1"/>
          </p:cNvPicPr>
          <p:nvPr/>
        </p:nvPicPr>
        <p:blipFill>
          <a:blip r:embed="rId2" cstate="print"/>
          <a:srcRect r="39993" b="57971"/>
          <a:stretch>
            <a:fillRect/>
          </a:stretch>
        </p:blipFill>
        <p:spPr bwMode="auto">
          <a:xfrm>
            <a:off x="467544" y="1700808"/>
            <a:ext cx="3518105" cy="4104456"/>
          </a:xfrm>
          <a:prstGeom prst="rect">
            <a:avLst/>
          </a:prstGeom>
          <a:solidFill>
            <a:schemeClr val="bg1"/>
          </a:solidFill>
          <a:ln w="9525">
            <a:noFill/>
            <a:miter lim="800000"/>
            <a:headEnd/>
            <a:tailEnd/>
          </a:ln>
          <a:effectLst/>
        </p:spPr>
      </p:pic>
      <p:pic>
        <p:nvPicPr>
          <p:cNvPr id="9" name="Picture 1"/>
          <p:cNvPicPr>
            <a:picLocks noChangeAspect="1" noChangeArrowheads="1"/>
          </p:cNvPicPr>
          <p:nvPr/>
        </p:nvPicPr>
        <p:blipFill>
          <a:blip r:embed="rId2" cstate="print"/>
          <a:srcRect t="43230"/>
          <a:stretch>
            <a:fillRect/>
          </a:stretch>
        </p:blipFill>
        <p:spPr bwMode="auto">
          <a:xfrm>
            <a:off x="4204385" y="1700808"/>
            <a:ext cx="4797355" cy="4536504"/>
          </a:xfrm>
          <a:prstGeom prst="rect">
            <a:avLst/>
          </a:prstGeom>
          <a:solidFill>
            <a:schemeClr val="bg1"/>
          </a:solidFill>
          <a:ln w="9525">
            <a:noFill/>
            <a:miter lim="800000"/>
            <a:headEnd/>
            <a:tailEnd/>
          </a:ln>
          <a:effectLst/>
        </p:spPr>
      </p:pic>
      <p:sp>
        <p:nvSpPr>
          <p:cNvPr id="6" name="Slide Number Placeholder 5"/>
          <p:cNvSpPr>
            <a:spLocks noGrp="1"/>
          </p:cNvSpPr>
          <p:nvPr>
            <p:ph type="sldNum" sz="quarter" idx="12"/>
          </p:nvPr>
        </p:nvSpPr>
        <p:spPr/>
        <p:txBody>
          <a:bodyPr/>
          <a:lstStyle/>
          <a:p>
            <a:fld id="{59812E96-2AA7-4322-B070-15FD5B0F267C}" type="slidenum">
              <a:rPr lang="en-MY" smtClean="0"/>
              <a:pPr/>
              <a:t>29</a:t>
            </a:fld>
            <a:endParaRPr lang="en-MY"/>
          </a:p>
        </p:txBody>
      </p:sp>
    </p:spTree>
    <p:extLst>
      <p:ext uri="{BB962C8B-B14F-4D97-AF65-F5344CB8AC3E}">
        <p14:creationId xmlns:p14="http://schemas.microsoft.com/office/powerpoint/2010/main" xmlns="" val="280128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entury Gothic" pitchFamily="34" charset="0"/>
              </a:rPr>
              <a:t>Malaysia Financial System &amp; Structure</a:t>
            </a:r>
            <a:endParaRPr lang="en-MY" sz="3200" dirty="0">
              <a:latin typeface="Century Gothic" pitchFamily="34" charset="0"/>
            </a:endParaRPr>
          </a:p>
        </p:txBody>
      </p:sp>
      <p:graphicFrame>
        <p:nvGraphicFramePr>
          <p:cNvPr id="3" name="Diagram 2"/>
          <p:cNvGraphicFramePr/>
          <p:nvPr>
            <p:extLst>
              <p:ext uri="{D42A27DB-BD31-4B8C-83A1-F6EECF244321}">
                <p14:modId xmlns:p14="http://schemas.microsoft.com/office/powerpoint/2010/main" xmlns="" val="1421039009"/>
              </p:ext>
            </p:extLst>
          </p:nvPr>
        </p:nvGraphicFramePr>
        <p:xfrm>
          <a:off x="611560" y="1685032"/>
          <a:ext cx="828092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9812E96-2AA7-4322-B070-15FD5B0F267C}" type="slidenum">
              <a:rPr lang="en-MY" smtClean="0"/>
              <a:pPr/>
              <a:t>3</a:t>
            </a:fld>
            <a:endParaRPr lang="en-MY"/>
          </a:p>
        </p:txBody>
      </p:sp>
    </p:spTree>
    <p:extLst>
      <p:ext uri="{BB962C8B-B14F-4D97-AF65-F5344CB8AC3E}">
        <p14:creationId xmlns:p14="http://schemas.microsoft.com/office/powerpoint/2010/main" xmlns="" val="2390877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availability - Insurance </a:t>
            </a:r>
            <a:endParaRPr lang="en-MY" dirty="0"/>
          </a:p>
        </p:txBody>
      </p:sp>
      <p:pic>
        <p:nvPicPr>
          <p:cNvPr id="59394" name="Picture 2"/>
          <p:cNvPicPr>
            <a:picLocks noChangeAspect="1" noChangeArrowheads="1"/>
          </p:cNvPicPr>
          <p:nvPr/>
        </p:nvPicPr>
        <p:blipFill>
          <a:blip r:embed="rId2" cstate="print"/>
          <a:srcRect t="37734"/>
          <a:stretch>
            <a:fillRect/>
          </a:stretch>
        </p:blipFill>
        <p:spPr bwMode="auto">
          <a:xfrm>
            <a:off x="4427984" y="1268760"/>
            <a:ext cx="4032448" cy="5301208"/>
          </a:xfrm>
          <a:prstGeom prst="rect">
            <a:avLst/>
          </a:prstGeom>
          <a:solidFill>
            <a:schemeClr val="bg1"/>
          </a:solidFill>
          <a:ln w="9525">
            <a:noFill/>
            <a:miter lim="800000"/>
            <a:headEnd/>
            <a:tailEnd/>
          </a:ln>
          <a:effectLst/>
        </p:spPr>
      </p:pic>
      <p:pic>
        <p:nvPicPr>
          <p:cNvPr id="6" name="Picture 2"/>
          <p:cNvPicPr>
            <a:picLocks noChangeAspect="1" noChangeArrowheads="1"/>
          </p:cNvPicPr>
          <p:nvPr/>
        </p:nvPicPr>
        <p:blipFill>
          <a:blip r:embed="rId2" cstate="print"/>
          <a:srcRect b="62884"/>
          <a:stretch>
            <a:fillRect/>
          </a:stretch>
        </p:blipFill>
        <p:spPr bwMode="auto">
          <a:xfrm>
            <a:off x="539552" y="1340768"/>
            <a:ext cx="3600000" cy="4320480"/>
          </a:xfrm>
          <a:prstGeom prst="rect">
            <a:avLst/>
          </a:prstGeom>
          <a:solidFill>
            <a:schemeClr val="bg1"/>
          </a:solidFill>
          <a:ln w="9525">
            <a:solidFill>
              <a:schemeClr val="bg1"/>
            </a:solidFill>
            <a:miter lim="800000"/>
            <a:headEnd/>
            <a:tailEnd/>
          </a:ln>
          <a:effectLst/>
        </p:spPr>
      </p:pic>
      <p:sp>
        <p:nvSpPr>
          <p:cNvPr id="7" name="Slide Number Placeholder 6"/>
          <p:cNvSpPr>
            <a:spLocks noGrp="1"/>
          </p:cNvSpPr>
          <p:nvPr>
            <p:ph type="sldNum" sz="quarter" idx="12"/>
          </p:nvPr>
        </p:nvSpPr>
        <p:spPr/>
        <p:txBody>
          <a:bodyPr/>
          <a:lstStyle/>
          <a:p>
            <a:fld id="{59812E96-2AA7-4322-B070-15FD5B0F267C}" type="slidenum">
              <a:rPr lang="en-MY" smtClean="0"/>
              <a:pPr/>
              <a:t>30</a:t>
            </a:fld>
            <a:endParaRPr lang="en-MY"/>
          </a:p>
        </p:txBody>
      </p:sp>
    </p:spTree>
    <p:extLst>
      <p:ext uri="{BB962C8B-B14F-4D97-AF65-F5344CB8AC3E}">
        <p14:creationId xmlns:p14="http://schemas.microsoft.com/office/powerpoint/2010/main" xmlns="" val="2801289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9776"/>
            <a:ext cx="8640960" cy="1143000"/>
          </a:xfrm>
        </p:spPr>
        <p:txBody>
          <a:bodyPr>
            <a:normAutofit fontScale="90000"/>
          </a:bodyPr>
          <a:lstStyle/>
          <a:p>
            <a:r>
              <a:rPr lang="en-US" dirty="0" smtClean="0"/>
              <a:t>Measurement of FISIM in Malaysia</a:t>
            </a:r>
            <a:endParaRPr lang="en-US" dirty="0"/>
          </a:p>
        </p:txBody>
      </p:sp>
      <p:sp>
        <p:nvSpPr>
          <p:cNvPr id="3" name="Content Placeholder 2"/>
          <p:cNvSpPr>
            <a:spLocks noGrp="1"/>
          </p:cNvSpPr>
          <p:nvPr>
            <p:ph idx="1"/>
          </p:nvPr>
        </p:nvSpPr>
        <p:spPr>
          <a:xfrm>
            <a:off x="683568" y="1792560"/>
            <a:ext cx="7776864" cy="4876800"/>
          </a:xfrm>
        </p:spPr>
        <p:txBody>
          <a:bodyPr/>
          <a:lstStyle/>
          <a:p>
            <a:pPr algn="just"/>
            <a:r>
              <a:rPr lang="en-US" sz="2400" b="1" dirty="0" smtClean="0">
                <a:latin typeface="Times New Roman" pitchFamily="18" charset="0"/>
                <a:cs typeface="Times New Roman" pitchFamily="18" charset="0"/>
              </a:rPr>
              <a:t>Estimation of FISIM - Conventional</a:t>
            </a:r>
          </a:p>
          <a:p>
            <a:pPr algn="just">
              <a:buNone/>
            </a:pPr>
            <a:r>
              <a:rPr lang="en-US" sz="2400" dirty="0" smtClean="0">
                <a:latin typeface="Times New Roman" pitchFamily="18" charset="0"/>
                <a:cs typeface="Times New Roman" pitchFamily="18" charset="0"/>
              </a:rPr>
              <a:t>FISIM is calculated using the following formula:</a:t>
            </a:r>
            <a:endParaRPr lang="en-MY"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FISIM  =  FISIM on Loans + FISIM on Deposits</a:t>
            </a:r>
            <a:endParaRPr lang="en-MY"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FISIM on Loans</a:t>
            </a:r>
          </a:p>
          <a:p>
            <a:pPr algn="just">
              <a:buNone/>
            </a:pPr>
            <a:r>
              <a:rPr lang="en-US" sz="2400" dirty="0" smtClean="0">
                <a:latin typeface="Times New Roman" pitchFamily="18" charset="0"/>
                <a:cs typeface="Times New Roman" pitchFamily="18" charset="0"/>
              </a:rPr>
              <a:t> = </a:t>
            </a:r>
            <a:r>
              <a:rPr lang="en-US" sz="2000" b="1" dirty="0" smtClean="0">
                <a:solidFill>
                  <a:srgbClr val="0070C0"/>
                </a:solidFill>
                <a:latin typeface="Times New Roman" pitchFamily="18" charset="0"/>
                <a:cs typeface="Times New Roman" pitchFamily="18" charset="0"/>
              </a:rPr>
              <a:t>Stock of Loans * [Lending Rate – Reference Rate] </a:t>
            </a:r>
            <a:endParaRPr lang="en-MY" sz="2000" b="1" dirty="0" smtClean="0">
              <a:solidFill>
                <a:srgbClr val="0070C0"/>
              </a:solidFill>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FISIM on Deposits  </a:t>
            </a:r>
          </a:p>
          <a:p>
            <a:pPr>
              <a:buNone/>
            </a:pPr>
            <a:r>
              <a:rPr lang="en-US" sz="2400" dirty="0" smtClean="0">
                <a:latin typeface="Times New Roman" pitchFamily="18" charset="0"/>
                <a:cs typeface="Times New Roman" pitchFamily="18" charset="0"/>
              </a:rPr>
              <a:t> =	</a:t>
            </a:r>
            <a:r>
              <a:rPr lang="en-US" sz="2000" b="1" dirty="0" smtClean="0">
                <a:solidFill>
                  <a:srgbClr val="0070C0"/>
                </a:solidFill>
                <a:latin typeface="Times New Roman" pitchFamily="18" charset="0"/>
                <a:cs typeface="Times New Roman" pitchFamily="18" charset="0"/>
              </a:rPr>
              <a:t>Stock of Deposits * [Reference Rate - Deposits Rate]</a:t>
            </a:r>
            <a:endParaRPr lang="en-MY" sz="2000" b="1" dirty="0" smtClean="0">
              <a:solidFill>
                <a:srgbClr val="0070C0"/>
              </a:solidFill>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Reference Rate: Midpoint</a:t>
            </a:r>
            <a:r>
              <a:rPr lang="en-US" sz="2400" dirty="0" smtClean="0">
                <a:latin typeface="Times New Roman" pitchFamily="18" charset="0"/>
                <a:cs typeface="Times New Roman" pitchFamily="18" charset="0"/>
              </a:rPr>
              <a:t> between the loan and deposit rate </a:t>
            </a:r>
          </a:p>
          <a:p>
            <a:pPr marL="1069975" algn="just">
              <a:buFont typeface="Courier New" pitchFamily="49" charset="0"/>
              <a:buChar char="o"/>
            </a:pPr>
            <a:r>
              <a:rPr lang="en-US" sz="2400" dirty="0" smtClean="0">
                <a:latin typeface="Times New Roman" pitchFamily="18" charset="0"/>
                <a:cs typeface="Times New Roman" pitchFamily="18" charset="0"/>
              </a:rPr>
              <a:t>less volatile </a:t>
            </a:r>
          </a:p>
          <a:p>
            <a:pPr marL="1069975" algn="just">
              <a:buFont typeface="Courier New" pitchFamily="49" charset="0"/>
              <a:buChar char="o"/>
            </a:pPr>
            <a:r>
              <a:rPr lang="en-US" sz="2400" dirty="0" smtClean="0">
                <a:latin typeface="Times New Roman" pitchFamily="18" charset="0"/>
                <a:cs typeface="Times New Roman" pitchFamily="18" charset="0"/>
              </a:rPr>
              <a:t>FISIM values with greater transparency</a:t>
            </a:r>
          </a:p>
          <a:p>
            <a:pPr algn="just">
              <a:buNone/>
            </a:pPr>
            <a:endParaRPr lang="en-US" sz="2400" b="1" dirty="0" smtClean="0">
              <a:latin typeface="Times New Roman" pitchFamily="18" charset="0"/>
              <a:cs typeface="Times New Roman" pitchFamily="18" charset="0"/>
            </a:endParaRPr>
          </a:p>
          <a:p>
            <a:pPr algn="just">
              <a:buNone/>
            </a:pPr>
            <a:endParaRPr lang="en-MY" sz="2400" b="1"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59812E96-2AA7-4322-B070-15FD5B0F267C}" type="slidenum">
              <a:rPr lang="en-MY" smtClean="0"/>
              <a:pPr/>
              <a:t>31</a:t>
            </a:fld>
            <a:endParaRPr lang="en-MY"/>
          </a:p>
        </p:txBody>
      </p:sp>
    </p:spTree>
    <p:extLst>
      <p:ext uri="{BB962C8B-B14F-4D97-AF65-F5344CB8AC3E}">
        <p14:creationId xmlns:p14="http://schemas.microsoft.com/office/powerpoint/2010/main" xmlns="" val="2236914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9776"/>
            <a:ext cx="8640960" cy="1143000"/>
          </a:xfrm>
        </p:spPr>
        <p:txBody>
          <a:bodyPr>
            <a:normAutofit fontScale="90000"/>
          </a:bodyPr>
          <a:lstStyle/>
          <a:p>
            <a:r>
              <a:rPr lang="en-US" dirty="0" smtClean="0"/>
              <a:t>Measurement of FISIM in Malaysia – Islamic Finance segment</a:t>
            </a:r>
            <a:endParaRPr lang="en-US" dirty="0"/>
          </a:p>
        </p:txBody>
      </p:sp>
      <p:sp>
        <p:nvSpPr>
          <p:cNvPr id="3" name="Content Placeholder 2"/>
          <p:cNvSpPr>
            <a:spLocks noGrp="1"/>
          </p:cNvSpPr>
          <p:nvPr>
            <p:ph idx="1"/>
          </p:nvPr>
        </p:nvSpPr>
        <p:spPr>
          <a:xfrm>
            <a:off x="742949" y="1792560"/>
            <a:ext cx="7645475" cy="4876800"/>
          </a:xfrm>
        </p:spPr>
        <p:txBody>
          <a:bodyPr/>
          <a:lstStyle/>
          <a:p>
            <a:pPr algn="just"/>
            <a:r>
              <a:rPr lang="en-US" sz="2400" b="1" dirty="0" smtClean="0">
                <a:latin typeface="Times New Roman" pitchFamily="18" charset="0"/>
                <a:cs typeface="Times New Roman" pitchFamily="18" charset="0"/>
              </a:rPr>
              <a:t>Estimation of FISIM – Islamic Finance</a:t>
            </a:r>
          </a:p>
          <a:p>
            <a:pPr algn="just">
              <a:buNone/>
            </a:pPr>
            <a:r>
              <a:rPr lang="en-US" sz="2400" dirty="0" smtClean="0">
                <a:latin typeface="Times New Roman" pitchFamily="18" charset="0"/>
                <a:cs typeface="Times New Roman" pitchFamily="18" charset="0"/>
              </a:rPr>
              <a:t>FISIM is calculated using the following formula:</a:t>
            </a:r>
            <a:endParaRPr lang="en-MY"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FISIM  =  FISIM on Loans + FISIM on Deposits</a:t>
            </a:r>
            <a:endParaRPr lang="en-MY"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FISIM on Loans</a:t>
            </a:r>
          </a:p>
          <a:p>
            <a:pPr algn="just">
              <a:buNone/>
            </a:pPr>
            <a:r>
              <a:rPr lang="en-US" sz="2400" dirty="0" smtClean="0">
                <a:latin typeface="Times New Roman" pitchFamily="18" charset="0"/>
                <a:cs typeface="Times New Roman" pitchFamily="18" charset="0"/>
              </a:rPr>
              <a:t> = </a:t>
            </a:r>
            <a:r>
              <a:rPr lang="en-US" sz="2000" b="1" dirty="0" smtClean="0">
                <a:solidFill>
                  <a:srgbClr val="C00000"/>
                </a:solidFill>
                <a:latin typeface="Times New Roman" pitchFamily="18" charset="0"/>
                <a:cs typeface="Times New Roman" pitchFamily="18" charset="0"/>
              </a:rPr>
              <a:t>Stock of Financing* [Financing Rate – Reference Rate] </a:t>
            </a:r>
            <a:endParaRPr lang="en-MY" sz="2000" b="1" dirty="0" smtClean="0">
              <a:solidFill>
                <a:srgbClr val="C00000"/>
              </a:solidFill>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FISIM on Deposits  </a:t>
            </a:r>
          </a:p>
          <a:p>
            <a:pPr>
              <a:buNone/>
            </a:pPr>
            <a:r>
              <a:rPr lang="en-US" sz="2400" dirty="0" smtClean="0">
                <a:latin typeface="Times New Roman" pitchFamily="18" charset="0"/>
                <a:cs typeface="Times New Roman" pitchFamily="18" charset="0"/>
              </a:rPr>
              <a:t> =	</a:t>
            </a:r>
            <a:r>
              <a:rPr lang="en-US" sz="2000" b="1" dirty="0" smtClean="0">
                <a:solidFill>
                  <a:srgbClr val="C00000"/>
                </a:solidFill>
                <a:latin typeface="Times New Roman" pitchFamily="18" charset="0"/>
                <a:cs typeface="Times New Roman" pitchFamily="18" charset="0"/>
              </a:rPr>
              <a:t>Stock of Deposits * [Reference Rate – Profit Rate]</a:t>
            </a:r>
            <a:endParaRPr lang="en-MY" sz="2000" b="1" dirty="0" smtClean="0">
              <a:solidFill>
                <a:srgbClr val="C00000"/>
              </a:solidFill>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Reference Rate: Midpoint</a:t>
            </a:r>
            <a:r>
              <a:rPr lang="en-US" sz="2400" dirty="0" smtClean="0">
                <a:latin typeface="Times New Roman" pitchFamily="18" charset="0"/>
                <a:cs typeface="Times New Roman" pitchFamily="18" charset="0"/>
              </a:rPr>
              <a:t> between the loan and deposit rate </a:t>
            </a:r>
          </a:p>
          <a:p>
            <a:pPr marL="1069975" algn="just">
              <a:buFont typeface="Courier New" pitchFamily="49" charset="0"/>
              <a:buChar char="o"/>
            </a:pPr>
            <a:r>
              <a:rPr lang="en-US" sz="2400" dirty="0" smtClean="0">
                <a:latin typeface="Times New Roman" pitchFamily="18" charset="0"/>
                <a:cs typeface="Times New Roman" pitchFamily="18" charset="0"/>
              </a:rPr>
              <a:t>less volatile </a:t>
            </a:r>
          </a:p>
          <a:p>
            <a:pPr marL="1069975" algn="just">
              <a:buFont typeface="Courier New" pitchFamily="49" charset="0"/>
              <a:buChar char="o"/>
            </a:pPr>
            <a:r>
              <a:rPr lang="en-US" sz="2400" dirty="0" smtClean="0">
                <a:latin typeface="Times New Roman" pitchFamily="18" charset="0"/>
                <a:cs typeface="Times New Roman" pitchFamily="18" charset="0"/>
              </a:rPr>
              <a:t>FISIM values with greater transparency</a:t>
            </a:r>
          </a:p>
          <a:p>
            <a:pPr algn="just">
              <a:buNone/>
            </a:pPr>
            <a:endParaRPr lang="en-US" sz="2400" b="1" dirty="0" smtClean="0">
              <a:latin typeface="Times New Roman" pitchFamily="18" charset="0"/>
              <a:cs typeface="Times New Roman" pitchFamily="18" charset="0"/>
            </a:endParaRPr>
          </a:p>
          <a:p>
            <a:pPr algn="just">
              <a:buNone/>
            </a:pPr>
            <a:endParaRPr lang="en-MY" sz="2400" b="1"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59812E96-2AA7-4322-B070-15FD5B0F267C}" type="slidenum">
              <a:rPr lang="en-MY" smtClean="0"/>
              <a:pPr/>
              <a:t>32</a:t>
            </a:fld>
            <a:endParaRPr lang="en-MY"/>
          </a:p>
        </p:txBody>
      </p:sp>
    </p:spTree>
    <p:extLst>
      <p:ext uri="{BB962C8B-B14F-4D97-AF65-F5344CB8AC3E}">
        <p14:creationId xmlns:p14="http://schemas.microsoft.com/office/powerpoint/2010/main" xmlns="" val="120304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Islamic Banking &amp; Takaful-Value added</a:t>
            </a:r>
            <a:endParaRPr lang="en-MY" sz="3600" dirty="0"/>
          </a:p>
        </p:txBody>
      </p:sp>
      <p:graphicFrame>
        <p:nvGraphicFramePr>
          <p:cNvPr id="4" name="Diagram 3"/>
          <p:cNvGraphicFramePr/>
          <p:nvPr/>
        </p:nvGraphicFramePr>
        <p:xfrm>
          <a:off x="323528" y="1628800"/>
          <a:ext cx="8424936"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491880" y="6334780"/>
            <a:ext cx="2448272" cy="523220"/>
          </a:xfrm>
          <a:prstGeom prst="rect">
            <a:avLst/>
          </a:prstGeom>
          <a:noFill/>
        </p:spPr>
        <p:txBody>
          <a:bodyPr wrap="square" rtlCol="0">
            <a:spAutoFit/>
          </a:bodyPr>
          <a:lstStyle/>
          <a:p>
            <a:r>
              <a:rPr lang="en-US" sz="1400" b="1" dirty="0" smtClean="0">
                <a:latin typeface="Agency FB" pitchFamily="34" charset="0"/>
              </a:rPr>
              <a:t>Based on Constant 2010 prices</a:t>
            </a:r>
          </a:p>
          <a:p>
            <a:endParaRPr lang="en-MY" sz="1400" b="1" dirty="0">
              <a:latin typeface="Agency FB" pitchFamily="34" charset="0"/>
            </a:endParaRPr>
          </a:p>
        </p:txBody>
      </p:sp>
      <p:graphicFrame>
        <p:nvGraphicFramePr>
          <p:cNvPr id="7" name="Diagram 6"/>
          <p:cNvGraphicFramePr/>
          <p:nvPr/>
        </p:nvGraphicFramePr>
        <p:xfrm>
          <a:off x="1835696" y="4149080"/>
          <a:ext cx="5976664"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Slide Number Placeholder 7"/>
          <p:cNvSpPr>
            <a:spLocks noGrp="1"/>
          </p:cNvSpPr>
          <p:nvPr>
            <p:ph type="sldNum" sz="quarter" idx="12"/>
          </p:nvPr>
        </p:nvSpPr>
        <p:spPr/>
        <p:txBody>
          <a:bodyPr/>
          <a:lstStyle/>
          <a:p>
            <a:fld id="{59812E96-2AA7-4322-B070-15FD5B0F267C}" type="slidenum">
              <a:rPr lang="en-MY" smtClean="0"/>
              <a:pPr/>
              <a:t>33</a:t>
            </a:fld>
            <a:endParaRPr lang="en-MY"/>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Issues &amp; Challenges</a:t>
            </a:r>
            <a:endParaRPr lang="en-MY" dirty="0"/>
          </a:p>
        </p:txBody>
      </p:sp>
      <p:sp>
        <p:nvSpPr>
          <p:cNvPr id="3" name="Content Placeholder 2"/>
          <p:cNvSpPr>
            <a:spLocks noGrp="1"/>
          </p:cNvSpPr>
          <p:nvPr>
            <p:ph idx="1"/>
          </p:nvPr>
        </p:nvSpPr>
        <p:spPr>
          <a:xfrm>
            <a:off x="827584" y="1700808"/>
            <a:ext cx="7416824" cy="4525963"/>
          </a:xfrm>
          <a:solidFill>
            <a:schemeClr val="accent1">
              <a:lumMod val="20000"/>
              <a:lumOff val="80000"/>
            </a:schemeClr>
          </a:solidFill>
        </p:spPr>
        <p:txBody>
          <a:bodyPr>
            <a:normAutofit fontScale="92500" lnSpcReduction="10000"/>
          </a:bodyPr>
          <a:lstStyle/>
          <a:p>
            <a:pPr algn="just"/>
            <a:r>
              <a:rPr lang="en-US" sz="2800" dirty="0" smtClean="0">
                <a:latin typeface="Times New Roman" pitchFamily="18" charset="0"/>
                <a:cs typeface="Times New Roman" pitchFamily="18" charset="0"/>
              </a:rPr>
              <a:t>While estimation of VA of Islamic Banking by industry is very clear, estimation and contribution by Islamic Finance product is a challenge due to complexity of data and ability to split between the conventional and Islamic product. </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Islamic Capital Market: Single enterprise offering both Islamic and conventional products.</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Development of Services Producer Price Index (SPPI)for banking activities </a:t>
            </a:r>
          </a:p>
          <a:p>
            <a:endParaRPr lang="en-MY" dirty="0"/>
          </a:p>
        </p:txBody>
      </p:sp>
      <p:sp>
        <p:nvSpPr>
          <p:cNvPr id="5" name="Slide Number Placeholder 4"/>
          <p:cNvSpPr>
            <a:spLocks noGrp="1"/>
          </p:cNvSpPr>
          <p:nvPr>
            <p:ph type="sldNum" sz="quarter" idx="12"/>
          </p:nvPr>
        </p:nvSpPr>
        <p:spPr/>
        <p:txBody>
          <a:bodyPr/>
          <a:lstStyle/>
          <a:p>
            <a:fld id="{59812E96-2AA7-4322-B070-15FD5B0F267C}" type="slidenum">
              <a:rPr lang="en-MY" smtClean="0"/>
              <a:pPr/>
              <a:t>34</a:t>
            </a:fld>
            <a:endParaRPr lang="en-MY"/>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and </a:t>
            </a:r>
            <a:r>
              <a:rPr lang="en-US" dirty="0" smtClean="0"/>
              <a:t>Advantages </a:t>
            </a:r>
            <a:endParaRPr lang="en-MY" dirty="0"/>
          </a:p>
        </p:txBody>
      </p:sp>
      <p:sp>
        <p:nvSpPr>
          <p:cNvPr id="3" name="Content Placeholder 2"/>
          <p:cNvSpPr>
            <a:spLocks noGrp="1"/>
          </p:cNvSpPr>
          <p:nvPr>
            <p:ph idx="1"/>
          </p:nvPr>
        </p:nvSpPr>
        <p:spPr>
          <a:xfrm>
            <a:off x="755576" y="1600200"/>
            <a:ext cx="7632848" cy="5069160"/>
          </a:xfrm>
        </p:spPr>
        <p:txBody>
          <a:bodyPr>
            <a:normAutofit fontScale="70000" lnSpcReduction="20000"/>
          </a:bodyPr>
          <a:lstStyle/>
          <a:p>
            <a:r>
              <a:rPr lang="en-US" dirty="0" smtClean="0">
                <a:latin typeface="Times New Roman" pitchFamily="18" charset="0"/>
                <a:cs typeface="Times New Roman" pitchFamily="18" charset="0"/>
              </a:rPr>
              <a:t>Fully coverage through Economic Census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Well regulated financial sector (Central Bank, Securities Commissions, Bursa Malaysia)</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Depth and breadth in Capital Market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Advisory board and promotion agency (MIFC)</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Nurturing talents and experts in Islamic Finance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INCEIF </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Structured development plan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Financial Sector Master Plan 2011-2020.</a:t>
            </a: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MY"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59812E96-2AA7-4322-B070-15FD5B0F267C}" type="slidenum">
              <a:rPr lang="en-MY" smtClean="0"/>
              <a:pPr/>
              <a:t>35</a:t>
            </a:fld>
            <a:endParaRPr lang="en-MY"/>
          </a:p>
        </p:txBody>
      </p:sp>
    </p:spTree>
    <p:extLst>
      <p:ext uri="{BB962C8B-B14F-4D97-AF65-F5344CB8AC3E}">
        <p14:creationId xmlns:p14="http://schemas.microsoft.com/office/powerpoint/2010/main" xmlns="" val="2548418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 &amp; recommendation</a:t>
            </a:r>
            <a:endParaRPr lang="en-MY" dirty="0"/>
          </a:p>
        </p:txBody>
      </p:sp>
      <p:sp>
        <p:nvSpPr>
          <p:cNvPr id="3" name="Content Placeholder 2"/>
          <p:cNvSpPr>
            <a:spLocks noGrp="1"/>
          </p:cNvSpPr>
          <p:nvPr>
            <p:ph idx="1"/>
          </p:nvPr>
        </p:nvSpPr>
        <p:spPr>
          <a:xfrm>
            <a:off x="827584" y="1567333"/>
            <a:ext cx="7488832" cy="4958011"/>
          </a:xfrm>
        </p:spPr>
        <p:txBody>
          <a:bodyPr>
            <a:noAutofit/>
          </a:bodyPr>
          <a:lstStyle/>
          <a:p>
            <a:pPr marL="457200" indent="-457200" algn="just">
              <a:buFont typeface="+mj-lt"/>
              <a:buAutoNum type="arabicPeriod"/>
            </a:pPr>
            <a:r>
              <a:rPr lang="en-US" sz="1800" dirty="0" smtClean="0">
                <a:latin typeface="Times New Roman" pitchFamily="18" charset="0"/>
                <a:cs typeface="Times New Roman" pitchFamily="18" charset="0"/>
              </a:rPr>
              <a:t>Islamic banking and finance in Malaysia has become one of the most progressive and innovative in providing Islamic banking services and products. </a:t>
            </a:r>
          </a:p>
          <a:p>
            <a:pPr marL="457200" indent="-457200" algn="just">
              <a:buFont typeface="+mj-lt"/>
              <a:buAutoNum type="arabicPeriod"/>
            </a:pPr>
            <a:endParaRPr lang="en-US" sz="1000" dirty="0" smtClean="0">
              <a:latin typeface="Times New Roman" pitchFamily="18" charset="0"/>
              <a:cs typeface="Times New Roman" pitchFamily="18" charset="0"/>
            </a:endParaRPr>
          </a:p>
          <a:p>
            <a:pPr marL="457200" indent="-457200" algn="just">
              <a:buFont typeface="+mj-lt"/>
              <a:buAutoNum type="arabicPeriod"/>
            </a:pPr>
            <a:r>
              <a:rPr lang="en-US" sz="1800" dirty="0" smtClean="0">
                <a:latin typeface="Times New Roman" pitchFamily="18" charset="0"/>
                <a:cs typeface="Times New Roman" pitchFamily="18" charset="0"/>
              </a:rPr>
              <a:t>In line with development in Islamic banking and finance, DOSM from time to time continuously evaluating the methodology used in compiling the value added in Islamic banking and Islamic capital market.</a:t>
            </a:r>
          </a:p>
          <a:p>
            <a:pPr marL="457200" indent="-457200" algn="just">
              <a:buFont typeface="+mj-lt"/>
              <a:buAutoNum type="arabicPeriod"/>
            </a:pPr>
            <a:endParaRPr lang="en-US" sz="1000" dirty="0" smtClean="0">
              <a:latin typeface="Times New Roman" pitchFamily="18" charset="0"/>
              <a:cs typeface="Times New Roman" pitchFamily="18" charset="0"/>
            </a:endParaRPr>
          </a:p>
          <a:p>
            <a:pPr marL="457200" indent="-457200" algn="just">
              <a:buFont typeface="+mj-lt"/>
              <a:buAutoNum type="arabicPeriod"/>
            </a:pPr>
            <a:r>
              <a:rPr lang="en-US" sz="1800" dirty="0" smtClean="0">
                <a:latin typeface="Times New Roman" pitchFamily="18" charset="0"/>
                <a:cs typeface="Times New Roman" pitchFamily="18" charset="0"/>
              </a:rPr>
              <a:t>DOSM </a:t>
            </a:r>
            <a:r>
              <a:rPr lang="en-US" sz="1800" dirty="0">
                <a:latin typeface="Times New Roman" pitchFamily="18" charset="0"/>
                <a:cs typeface="Times New Roman" pitchFamily="18" charset="0"/>
              </a:rPr>
              <a:t>continuously </a:t>
            </a:r>
            <a:r>
              <a:rPr lang="en-US" sz="1800" dirty="0" smtClean="0">
                <a:latin typeface="Times New Roman" pitchFamily="18" charset="0"/>
                <a:cs typeface="Times New Roman" pitchFamily="18" charset="0"/>
              </a:rPr>
              <a:t>engaging and collaborate with regulators such as BNM, SC, Bursa Malaysia and Labuan FSA in compiling the statistics.</a:t>
            </a:r>
          </a:p>
          <a:p>
            <a:pPr marL="457200" indent="-457200" algn="just">
              <a:buFont typeface="+mj-lt"/>
              <a:buAutoNum type="arabicPeriod"/>
            </a:pPr>
            <a:endParaRPr lang="en-US" sz="1000" dirty="0" smtClean="0">
              <a:latin typeface="Times New Roman" pitchFamily="18" charset="0"/>
              <a:cs typeface="Times New Roman" pitchFamily="18" charset="0"/>
            </a:endParaRPr>
          </a:p>
          <a:p>
            <a:pPr marL="457200" indent="-457200" algn="just">
              <a:buFont typeface="+mj-lt"/>
              <a:buAutoNum type="arabicPeriod"/>
            </a:pPr>
            <a:r>
              <a:rPr lang="en-US" sz="1800" dirty="0" smtClean="0">
                <a:latin typeface="Times New Roman" pitchFamily="18" charset="0"/>
                <a:cs typeface="Times New Roman" pitchFamily="18" charset="0"/>
              </a:rPr>
              <a:t>Moving forward, a universal guidelines is needed to make the estimate of Islamic banking and finance more comparable among countries. Malaysia willing to share the experience and involve actively in any efforts undertaken by international bodies.</a:t>
            </a:r>
          </a:p>
          <a:p>
            <a:pPr marL="457200" indent="-457200" algn="just">
              <a:buFont typeface="+mj-lt"/>
              <a:buAutoNum type="arabicPeriod"/>
            </a:pPr>
            <a:endParaRPr lang="en-US" sz="1000" dirty="0">
              <a:latin typeface="Times New Roman" pitchFamily="18" charset="0"/>
              <a:cs typeface="Times New Roman" pitchFamily="18" charset="0"/>
            </a:endParaRPr>
          </a:p>
          <a:p>
            <a:pPr marL="457200" indent="-457200" algn="just">
              <a:buFont typeface="+mj-lt"/>
              <a:buAutoNum type="arabicPeriod"/>
            </a:pPr>
            <a:r>
              <a:rPr lang="en-US" sz="1800" dirty="0">
                <a:latin typeface="Times New Roman" pitchFamily="18" charset="0"/>
                <a:cs typeface="Times New Roman" pitchFamily="18" charset="0"/>
              </a:rPr>
              <a:t>To form National Accounts Experts Group on Islamic Finance</a:t>
            </a:r>
          </a:p>
          <a:p>
            <a:pPr marL="0" indent="0" algn="just">
              <a:buNone/>
            </a:pPr>
            <a:endParaRPr lang="en-MY" sz="1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59812E96-2AA7-4322-B070-15FD5B0F267C}" type="slidenum">
              <a:rPr lang="en-MY" smtClean="0"/>
              <a:pPr/>
              <a:t>36</a:t>
            </a:fld>
            <a:endParaRPr lang="en-MY"/>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MY" dirty="0"/>
          </a:p>
        </p:txBody>
      </p:sp>
      <p:sp>
        <p:nvSpPr>
          <p:cNvPr id="3" name="Content Placeholder 2"/>
          <p:cNvSpPr>
            <a:spLocks noGrp="1"/>
          </p:cNvSpPr>
          <p:nvPr>
            <p:ph idx="1"/>
          </p:nvPr>
        </p:nvSpPr>
        <p:spPr>
          <a:xfrm>
            <a:off x="755576" y="1600200"/>
            <a:ext cx="7632848" cy="4525963"/>
          </a:xfrm>
        </p:spPr>
        <p:txBody>
          <a:bodyPr>
            <a:noAutofit/>
          </a:bodyPr>
          <a:lstStyle/>
          <a:p>
            <a:pPr marL="457200" indent="-457200" algn="just">
              <a:buFont typeface="+mj-lt"/>
              <a:buAutoNum type="arabicPeriod"/>
            </a:pPr>
            <a:r>
              <a:rPr lang="en-US" sz="2000" dirty="0" smtClean="0">
                <a:latin typeface="Times New Roman" pitchFamily="18" charset="0"/>
                <a:cs typeface="Times New Roman" pitchFamily="18" charset="0"/>
              </a:rPr>
              <a:t>Department of Statistics Malaysia: </a:t>
            </a:r>
            <a:r>
              <a:rPr lang="en-US" sz="2000" dirty="0" smtClean="0">
                <a:latin typeface="Times New Roman" pitchFamily="18" charset="0"/>
                <a:cs typeface="Times New Roman" pitchFamily="18" charset="0"/>
                <a:hlinkClick r:id="rId2"/>
              </a:rPr>
              <a:t>www.dosm.gov.my</a:t>
            </a:r>
            <a:endParaRPr lang="en-US" sz="2000" dirty="0" smtClean="0">
              <a:latin typeface="Times New Roman" pitchFamily="18" charset="0"/>
              <a:cs typeface="Times New Roman" pitchFamily="18" charset="0"/>
            </a:endParaRPr>
          </a:p>
          <a:p>
            <a:pPr marL="457200" indent="-457200" algn="just">
              <a:buFont typeface="+mj-lt"/>
              <a:buAutoNum type="arabicPeriod"/>
            </a:pPr>
            <a:r>
              <a:rPr lang="en-US" sz="2000" dirty="0" smtClean="0">
                <a:latin typeface="Times New Roman" pitchFamily="18" charset="0"/>
                <a:cs typeface="Times New Roman" pitchFamily="18" charset="0"/>
              </a:rPr>
              <a:t>Bank Negara Malaysia: </a:t>
            </a:r>
            <a:r>
              <a:rPr lang="en-US" sz="2000" dirty="0" smtClean="0">
                <a:latin typeface="Times New Roman" pitchFamily="18" charset="0"/>
                <a:cs typeface="Times New Roman" pitchFamily="18" charset="0"/>
                <a:hlinkClick r:id="rId3"/>
              </a:rPr>
              <a:t>www.bnm.gov.my</a:t>
            </a:r>
            <a:endParaRPr lang="en-US" sz="2000" dirty="0" smtClean="0">
              <a:latin typeface="Times New Roman" pitchFamily="18" charset="0"/>
              <a:cs typeface="Times New Roman" pitchFamily="18" charset="0"/>
            </a:endParaRPr>
          </a:p>
          <a:p>
            <a:pPr marL="457200" indent="-457200" algn="just">
              <a:buFont typeface="+mj-lt"/>
              <a:buAutoNum type="arabicPeriod"/>
            </a:pPr>
            <a:r>
              <a:rPr lang="en-US" sz="2000" dirty="0" smtClean="0">
                <a:latin typeface="Times New Roman" pitchFamily="18" charset="0"/>
                <a:cs typeface="Times New Roman" pitchFamily="18" charset="0"/>
              </a:rPr>
              <a:t>Securities Commissions Malaysia: </a:t>
            </a:r>
            <a:r>
              <a:rPr lang="en-US" sz="2000" dirty="0" smtClean="0">
                <a:latin typeface="Times New Roman" pitchFamily="18" charset="0"/>
                <a:cs typeface="Times New Roman" pitchFamily="18" charset="0"/>
                <a:hlinkClick r:id="rId4"/>
              </a:rPr>
              <a:t>www.sc.com.my</a:t>
            </a:r>
            <a:endParaRPr lang="en-US" sz="2000" dirty="0" smtClean="0">
              <a:latin typeface="Times New Roman" pitchFamily="18" charset="0"/>
              <a:cs typeface="Times New Roman" pitchFamily="18" charset="0"/>
            </a:endParaRPr>
          </a:p>
          <a:p>
            <a:pPr marL="457200" indent="-457200" algn="just">
              <a:buFont typeface="+mj-lt"/>
              <a:buAutoNum type="arabicPeriod"/>
            </a:pPr>
            <a:r>
              <a:rPr lang="en-US" sz="2000" dirty="0" smtClean="0">
                <a:latin typeface="Times New Roman" pitchFamily="18" charset="0"/>
                <a:cs typeface="Times New Roman" pitchFamily="18" charset="0"/>
              </a:rPr>
              <a:t>Bursa Malaysia: </a:t>
            </a:r>
            <a:r>
              <a:rPr lang="en-US" sz="2000" dirty="0" smtClean="0">
                <a:latin typeface="Times New Roman" pitchFamily="18" charset="0"/>
                <a:cs typeface="Times New Roman" pitchFamily="18" charset="0"/>
                <a:hlinkClick r:id="rId5"/>
              </a:rPr>
              <a:t>www.bursamalaysia.com</a:t>
            </a:r>
            <a:endParaRPr lang="en-US" sz="2000" dirty="0" smtClean="0">
              <a:latin typeface="Times New Roman" pitchFamily="18" charset="0"/>
              <a:cs typeface="Times New Roman" pitchFamily="18" charset="0"/>
            </a:endParaRPr>
          </a:p>
          <a:p>
            <a:pPr marL="457200" indent="-457200" algn="just">
              <a:buFont typeface="+mj-lt"/>
              <a:buAutoNum type="arabicPeriod"/>
            </a:pPr>
            <a:r>
              <a:rPr lang="en-US" sz="2000" dirty="0" smtClean="0">
                <a:latin typeface="Times New Roman" pitchFamily="18" charset="0"/>
                <a:cs typeface="Times New Roman" pitchFamily="18" charset="0"/>
              </a:rPr>
              <a:t>Labuan Financial Services Authority (offshore): </a:t>
            </a:r>
            <a:r>
              <a:rPr lang="en-US" sz="2000" dirty="0" smtClean="0">
                <a:latin typeface="Times New Roman" pitchFamily="18" charset="0"/>
                <a:cs typeface="Times New Roman" pitchFamily="18" charset="0"/>
                <a:hlinkClick r:id="rId6"/>
              </a:rPr>
              <a:t>www.labuanibfc.com</a:t>
            </a:r>
            <a:endParaRPr lang="en-MY" sz="2000" dirty="0" smtClean="0">
              <a:latin typeface="Times New Roman" pitchFamily="18" charset="0"/>
              <a:cs typeface="Times New Roman" pitchFamily="18" charset="0"/>
            </a:endParaRPr>
          </a:p>
          <a:p>
            <a:pPr marL="457200" indent="-457200" algn="just">
              <a:buFont typeface="+mj-lt"/>
              <a:buAutoNum type="arabicPeriod"/>
            </a:pPr>
            <a:r>
              <a:rPr lang="fr-FR" sz="2000" dirty="0" smtClean="0">
                <a:latin typeface="Times New Roman" pitchFamily="18" charset="0"/>
                <a:cs typeface="Times New Roman" pitchFamily="18" charset="0"/>
              </a:rPr>
              <a:t>Malaysia International </a:t>
            </a:r>
            <a:r>
              <a:rPr lang="fr-FR" sz="2000" dirty="0" err="1" smtClean="0">
                <a:latin typeface="Times New Roman" pitchFamily="18" charset="0"/>
                <a:cs typeface="Times New Roman" pitchFamily="18" charset="0"/>
              </a:rPr>
              <a:t>Islamic</a:t>
            </a:r>
            <a:r>
              <a:rPr lang="fr-FR" sz="2000" dirty="0" smtClean="0">
                <a:latin typeface="Times New Roman" pitchFamily="18" charset="0"/>
                <a:cs typeface="Times New Roman" pitchFamily="18" charset="0"/>
              </a:rPr>
              <a:t> Financial Centre (</a:t>
            </a:r>
            <a:r>
              <a:rPr lang="en-US" sz="2000" dirty="0" smtClean="0">
                <a:latin typeface="Times New Roman" pitchFamily="18" charset="0"/>
                <a:cs typeface="Times New Roman" pitchFamily="18" charset="0"/>
              </a:rPr>
              <a:t>MIFC): </a:t>
            </a:r>
            <a:r>
              <a:rPr lang="en-US" sz="2000" dirty="0" smtClean="0">
                <a:latin typeface="Times New Roman" pitchFamily="18" charset="0"/>
                <a:cs typeface="Times New Roman" pitchFamily="18" charset="0"/>
                <a:hlinkClick r:id="rId7"/>
              </a:rPr>
              <a:t>www.mifc.com</a:t>
            </a:r>
            <a:endParaRPr lang="en-US" sz="2000" dirty="0" smtClean="0">
              <a:latin typeface="Times New Roman" pitchFamily="18" charset="0"/>
              <a:cs typeface="Times New Roman" pitchFamily="18" charset="0"/>
            </a:endParaRPr>
          </a:p>
          <a:p>
            <a:pPr marL="457200" indent="-457200" algn="just">
              <a:buFont typeface="+mj-lt"/>
              <a:buAutoNum type="arabicPeriod"/>
            </a:pPr>
            <a:r>
              <a:rPr lang="en-US" sz="2000" dirty="0" smtClean="0">
                <a:latin typeface="Times New Roman" pitchFamily="18" charset="0"/>
                <a:cs typeface="Times New Roman" pitchFamily="18" charset="0"/>
              </a:rPr>
              <a:t>International Centre for Education in Islamic Finance (INCEIF): </a:t>
            </a:r>
            <a:r>
              <a:rPr lang="en-US" sz="2000" dirty="0" smtClean="0">
                <a:latin typeface="Times New Roman" pitchFamily="18" charset="0"/>
                <a:cs typeface="Times New Roman" pitchFamily="18" charset="0"/>
                <a:hlinkClick r:id="rId8"/>
              </a:rPr>
              <a:t>www.inceif.org</a:t>
            </a:r>
            <a:endParaRPr lang="en-US" sz="2000" dirty="0" smtClean="0">
              <a:latin typeface="Times New Roman" pitchFamily="18" charset="0"/>
              <a:cs typeface="Times New Roman" pitchFamily="18" charset="0"/>
            </a:endParaRPr>
          </a:p>
          <a:p>
            <a:pPr marL="457200" indent="-457200" algn="just">
              <a:buFont typeface="+mj-lt"/>
              <a:buAutoNum type="arabicPeriod"/>
            </a:pPr>
            <a:r>
              <a:rPr lang="en-US" sz="2000" dirty="0" smtClean="0">
                <a:latin typeface="Times New Roman" pitchFamily="18" charset="0"/>
                <a:cs typeface="Times New Roman" pitchFamily="18" charset="0"/>
              </a:rPr>
              <a:t>International </a:t>
            </a:r>
            <a:r>
              <a:rPr lang="en-US" sz="2000" dirty="0" err="1" smtClean="0">
                <a:latin typeface="Times New Roman" pitchFamily="18" charset="0"/>
                <a:cs typeface="Times New Roman" pitchFamily="18" charset="0"/>
              </a:rPr>
              <a:t>Shari’ah</a:t>
            </a:r>
            <a:r>
              <a:rPr lang="en-US" sz="2000" dirty="0" smtClean="0">
                <a:latin typeface="Times New Roman" pitchFamily="18" charset="0"/>
                <a:cs typeface="Times New Roman" pitchFamily="18" charset="0"/>
              </a:rPr>
              <a:t> Research Academy (ISRA): </a:t>
            </a:r>
            <a:r>
              <a:rPr lang="en-US" sz="2000" dirty="0" smtClean="0">
                <a:latin typeface="Times New Roman" pitchFamily="18" charset="0"/>
                <a:cs typeface="Times New Roman" pitchFamily="18" charset="0"/>
                <a:hlinkClick r:id="rId9"/>
              </a:rPr>
              <a:t>www.isra.my</a:t>
            </a:r>
            <a:endParaRPr lang="en-US" sz="2000" dirty="0" smtClean="0">
              <a:latin typeface="Times New Roman" pitchFamily="18" charset="0"/>
              <a:cs typeface="Times New Roman" pitchFamily="18" charset="0"/>
            </a:endParaRPr>
          </a:p>
          <a:p>
            <a:pPr marL="457200" indent="-457200" algn="just">
              <a:buFont typeface="+mj-lt"/>
              <a:buAutoNum type="arabicPeriod"/>
            </a:pPr>
            <a:endParaRPr lang="en-US" sz="20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59812E96-2AA7-4322-B070-15FD5B0F267C}" type="slidenum">
              <a:rPr lang="en-MY" smtClean="0"/>
              <a:pPr/>
              <a:t>37</a:t>
            </a:fld>
            <a:endParaRPr lang="en-MY"/>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22029"/>
          <p:cNvGrpSpPr/>
          <p:nvPr/>
        </p:nvGrpSpPr>
        <p:grpSpPr>
          <a:xfrm>
            <a:off x="2416953" y="1653221"/>
            <a:ext cx="3523199" cy="1289032"/>
            <a:chOff x="-766045" y="3943783"/>
            <a:chExt cx="11259493" cy="4769818"/>
          </a:xfrm>
        </p:grpSpPr>
        <p:sp>
          <p:nvSpPr>
            <p:cNvPr id="92" name="Shape 22004"/>
            <p:cNvSpPr/>
            <p:nvPr/>
          </p:nvSpPr>
          <p:spPr>
            <a:xfrm>
              <a:off x="-766045" y="6962696"/>
              <a:ext cx="11259493" cy="17509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19050" tIns="19050" rIns="19050" bIns="19050" numCol="1" anchor="ctr">
              <a:spAutoFit/>
            </a:bodyPr>
            <a:lstStyle/>
            <a:p>
              <a:pPr marL="0" marR="0" lvl="0" indent="0" algn="ctr" defTabSz="309563" eaLnBrk="1" fontAlgn="auto" latinLnBrk="0" hangingPunct="0">
                <a:lnSpc>
                  <a:spcPct val="40000"/>
                </a:lnSpc>
                <a:spcBef>
                  <a:spcPts val="450"/>
                </a:spcBef>
                <a:spcAft>
                  <a:spcPts val="0"/>
                </a:spcAft>
                <a:buClrTx/>
                <a:buSzTx/>
                <a:buFontTx/>
                <a:buNone/>
                <a:tabLst/>
                <a:defRPr sz="18000">
                  <a:solidFill>
                    <a:srgbClr val="FFFFFF"/>
                  </a:solidFill>
                  <a:latin typeface="Bebas Neue Bold"/>
                  <a:ea typeface="Bebas Neue Bold"/>
                  <a:cs typeface="Bebas Neue Bold"/>
                  <a:sym typeface="Bebas Neue Bold"/>
                </a:defRPr>
              </a:pPr>
              <a:r>
                <a:rPr kumimoji="0" sz="6750" b="0" i="0" u="none" strike="noStrike" kern="0" cap="none" spc="0" normalizeH="0" baseline="0" noProof="0" dirty="0">
                  <a:ln>
                    <a:noFill/>
                  </a:ln>
                  <a:solidFill>
                    <a:srgbClr val="0C7FBE"/>
                  </a:solidFill>
                  <a:effectLst/>
                  <a:uLnTx/>
                  <a:uFillTx/>
                  <a:latin typeface="Bebas Neue Bold"/>
                  <a:ea typeface="Bebas Neue Bold"/>
                  <a:cs typeface="Bebas Neue Bold"/>
                  <a:sym typeface="Bebas Neue Bold"/>
                </a:rPr>
                <a:t>Thank You</a:t>
              </a:r>
            </a:p>
            <a:p>
              <a:pPr marL="0" marR="0" lvl="0" indent="0" algn="ctr" defTabSz="309563" eaLnBrk="1" fontAlgn="auto" latinLnBrk="0" hangingPunct="0">
                <a:lnSpc>
                  <a:spcPct val="40000"/>
                </a:lnSpc>
                <a:spcBef>
                  <a:spcPts val="450"/>
                </a:spcBef>
                <a:spcAft>
                  <a:spcPts val="0"/>
                </a:spcAft>
                <a:buClrTx/>
                <a:buSzTx/>
                <a:buFontTx/>
                <a:buNone/>
                <a:tabLst/>
                <a:defRPr sz="6000">
                  <a:solidFill>
                    <a:srgbClr val="FFFFFF"/>
                  </a:solidFill>
                  <a:latin typeface="Bebas Neue Bold"/>
                  <a:ea typeface="Bebas Neue Bold"/>
                  <a:cs typeface="Bebas Neue Bold"/>
                  <a:sym typeface="Bebas Neue Bold"/>
                </a:defRPr>
              </a:pPr>
              <a:r>
                <a:rPr kumimoji="0" sz="2250" b="0" i="0" u="none" strike="noStrike" kern="0" cap="none" spc="0" normalizeH="0" baseline="0" noProof="0" dirty="0">
                  <a:ln>
                    <a:noFill/>
                  </a:ln>
                  <a:solidFill>
                    <a:srgbClr val="FF0000"/>
                  </a:solidFill>
                  <a:effectLst/>
                  <a:uLnTx/>
                  <a:uFillTx/>
                  <a:latin typeface="Bebas Neue Bold"/>
                  <a:ea typeface="Bebas Neue Bold"/>
                  <a:cs typeface="Bebas Neue Bold"/>
                  <a:sym typeface="Bebas Neue Bold"/>
                </a:rPr>
                <a:t>For Your Attention</a:t>
              </a:r>
            </a:p>
          </p:txBody>
        </p:sp>
        <p:sp>
          <p:nvSpPr>
            <p:cNvPr id="95" name="Shape 22007"/>
            <p:cNvSpPr/>
            <p:nvPr/>
          </p:nvSpPr>
          <p:spPr>
            <a:xfrm>
              <a:off x="3958614" y="3943783"/>
              <a:ext cx="1809255" cy="1809256"/>
            </a:xfrm>
            <a:prstGeom prst="ellipse">
              <a:avLst/>
            </a:prstGeom>
            <a:solidFill>
              <a:srgbClr val="212830"/>
            </a:solidFill>
            <a:ln w="12700" cap="flat">
              <a:noFill/>
              <a:miter lim="400000"/>
            </a:ln>
            <a:effectLst/>
          </p:spPr>
          <p:txBody>
            <a:bodyPr wrap="square" lIns="19050" tIns="19050" rIns="19050" bIns="19050" numCol="1" anchor="ctr">
              <a:noAutofit/>
            </a:bodyPr>
            <a:lstStyle/>
            <a:p>
              <a:pPr marL="0" marR="0" lvl="0" indent="0" algn="ctr" defTabSz="309563"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105" name="Shape 22028"/>
            <p:cNvSpPr/>
            <p:nvPr/>
          </p:nvSpPr>
          <p:spPr>
            <a:xfrm>
              <a:off x="4189776" y="4146839"/>
              <a:ext cx="1334541" cy="1215225"/>
            </a:xfrm>
            <a:custGeom>
              <a:avLst/>
              <a:gdLst/>
              <a:ahLst/>
              <a:cxnLst>
                <a:cxn ang="0">
                  <a:pos x="wd2" y="hd2"/>
                </a:cxn>
                <a:cxn ang="5400000">
                  <a:pos x="wd2" y="hd2"/>
                </a:cxn>
                <a:cxn ang="10800000">
                  <a:pos x="wd2" y="hd2"/>
                </a:cxn>
                <a:cxn ang="16200000">
                  <a:pos x="wd2" y="hd2"/>
                </a:cxn>
              </a:cxnLst>
              <a:rect l="0" t="0" r="r" b="b"/>
              <a:pathLst>
                <a:path w="21534" h="21360" extrusionOk="0">
                  <a:moveTo>
                    <a:pt x="16074" y="20159"/>
                  </a:moveTo>
                  <a:lnTo>
                    <a:pt x="15243" y="18984"/>
                  </a:lnTo>
                  <a:lnTo>
                    <a:pt x="15520" y="18954"/>
                  </a:lnTo>
                  <a:cubicBezTo>
                    <a:pt x="15778" y="18925"/>
                    <a:pt x="16021" y="18835"/>
                    <a:pt x="16236" y="18692"/>
                  </a:cubicBezTo>
                  <a:cubicBezTo>
                    <a:pt x="16804" y="18480"/>
                    <a:pt x="17334" y="18170"/>
                    <a:pt x="17812" y="17768"/>
                  </a:cubicBezTo>
                  <a:cubicBezTo>
                    <a:pt x="18617" y="17091"/>
                    <a:pt x="19225" y="16199"/>
                    <a:pt x="19584" y="15193"/>
                  </a:cubicBezTo>
                  <a:lnTo>
                    <a:pt x="20481" y="16457"/>
                  </a:lnTo>
                  <a:cubicBezTo>
                    <a:pt x="20481" y="16457"/>
                    <a:pt x="16074" y="20159"/>
                    <a:pt x="16074" y="20159"/>
                  </a:cubicBezTo>
                  <a:close/>
                  <a:moveTo>
                    <a:pt x="7669" y="18875"/>
                  </a:moveTo>
                  <a:cubicBezTo>
                    <a:pt x="7263" y="18898"/>
                    <a:pt x="6856" y="18864"/>
                    <a:pt x="6459" y="18773"/>
                  </a:cubicBezTo>
                  <a:cubicBezTo>
                    <a:pt x="6332" y="18744"/>
                    <a:pt x="6199" y="18778"/>
                    <a:pt x="6097" y="18865"/>
                  </a:cubicBezTo>
                  <a:lnTo>
                    <a:pt x="4534" y="20215"/>
                  </a:lnTo>
                  <a:lnTo>
                    <a:pt x="1052" y="15479"/>
                  </a:lnTo>
                  <a:lnTo>
                    <a:pt x="2610" y="14112"/>
                  </a:lnTo>
                  <a:cubicBezTo>
                    <a:pt x="2712" y="14024"/>
                    <a:pt x="2771" y="13890"/>
                    <a:pt x="2773" y="13749"/>
                  </a:cubicBezTo>
                  <a:cubicBezTo>
                    <a:pt x="2792" y="12372"/>
                    <a:pt x="3308" y="11093"/>
                    <a:pt x="4226" y="10148"/>
                  </a:cubicBezTo>
                  <a:lnTo>
                    <a:pt x="7141" y="7144"/>
                  </a:lnTo>
                  <a:cubicBezTo>
                    <a:pt x="7142" y="7144"/>
                    <a:pt x="7143" y="7143"/>
                    <a:pt x="7144" y="7142"/>
                  </a:cubicBezTo>
                  <a:lnTo>
                    <a:pt x="8456" y="5789"/>
                  </a:lnTo>
                  <a:cubicBezTo>
                    <a:pt x="8457" y="5789"/>
                    <a:pt x="8458" y="5788"/>
                    <a:pt x="8458" y="5788"/>
                  </a:cubicBezTo>
                  <a:lnTo>
                    <a:pt x="8993" y="5237"/>
                  </a:lnTo>
                  <a:cubicBezTo>
                    <a:pt x="8996" y="5233"/>
                    <a:pt x="8999" y="5230"/>
                    <a:pt x="9003" y="5227"/>
                  </a:cubicBezTo>
                  <a:lnTo>
                    <a:pt x="9630" y="4581"/>
                  </a:lnTo>
                  <a:cubicBezTo>
                    <a:pt x="9791" y="4414"/>
                    <a:pt x="10003" y="4326"/>
                    <a:pt x="10225" y="4333"/>
                  </a:cubicBezTo>
                  <a:cubicBezTo>
                    <a:pt x="10447" y="4340"/>
                    <a:pt x="10654" y="4441"/>
                    <a:pt x="10807" y="4616"/>
                  </a:cubicBezTo>
                  <a:cubicBezTo>
                    <a:pt x="10960" y="4792"/>
                    <a:pt x="11040" y="5023"/>
                    <a:pt x="11034" y="5265"/>
                  </a:cubicBezTo>
                  <a:cubicBezTo>
                    <a:pt x="11028" y="5508"/>
                    <a:pt x="10935" y="5733"/>
                    <a:pt x="10774" y="5899"/>
                  </a:cubicBezTo>
                  <a:lnTo>
                    <a:pt x="10774" y="5900"/>
                  </a:lnTo>
                  <a:lnTo>
                    <a:pt x="8003" y="8753"/>
                  </a:lnTo>
                  <a:cubicBezTo>
                    <a:pt x="7827" y="8934"/>
                    <a:pt x="7820" y="9237"/>
                    <a:pt x="7986" y="9427"/>
                  </a:cubicBezTo>
                  <a:cubicBezTo>
                    <a:pt x="8072" y="9527"/>
                    <a:pt x="8188" y="9577"/>
                    <a:pt x="8304" y="9577"/>
                  </a:cubicBezTo>
                  <a:cubicBezTo>
                    <a:pt x="8412" y="9577"/>
                    <a:pt x="8520" y="9533"/>
                    <a:pt x="8605" y="9447"/>
                  </a:cubicBezTo>
                  <a:lnTo>
                    <a:pt x="13223" y="4688"/>
                  </a:lnTo>
                  <a:cubicBezTo>
                    <a:pt x="13384" y="4522"/>
                    <a:pt x="13597" y="4434"/>
                    <a:pt x="13819" y="4441"/>
                  </a:cubicBezTo>
                  <a:cubicBezTo>
                    <a:pt x="14041" y="4447"/>
                    <a:pt x="14248" y="4548"/>
                    <a:pt x="14400" y="4724"/>
                  </a:cubicBezTo>
                  <a:cubicBezTo>
                    <a:pt x="14554" y="4900"/>
                    <a:pt x="14633" y="5130"/>
                    <a:pt x="14628" y="5372"/>
                  </a:cubicBezTo>
                  <a:cubicBezTo>
                    <a:pt x="14622" y="5615"/>
                    <a:pt x="14530" y="5840"/>
                    <a:pt x="14368" y="6006"/>
                  </a:cubicBezTo>
                  <a:lnTo>
                    <a:pt x="14368" y="6006"/>
                  </a:lnTo>
                  <a:lnTo>
                    <a:pt x="9749" y="10764"/>
                  </a:lnTo>
                  <a:cubicBezTo>
                    <a:pt x="9574" y="10945"/>
                    <a:pt x="9566" y="11247"/>
                    <a:pt x="9732" y="11439"/>
                  </a:cubicBezTo>
                  <a:cubicBezTo>
                    <a:pt x="9898" y="11630"/>
                    <a:pt x="10175" y="11638"/>
                    <a:pt x="10351" y="11457"/>
                  </a:cubicBezTo>
                  <a:lnTo>
                    <a:pt x="15753" y="5893"/>
                  </a:lnTo>
                  <a:cubicBezTo>
                    <a:pt x="16087" y="5548"/>
                    <a:pt x="16614" y="5565"/>
                    <a:pt x="16930" y="5928"/>
                  </a:cubicBezTo>
                  <a:cubicBezTo>
                    <a:pt x="17245" y="6292"/>
                    <a:pt x="17230" y="6867"/>
                    <a:pt x="16897" y="7211"/>
                  </a:cubicBezTo>
                  <a:lnTo>
                    <a:pt x="11495" y="12775"/>
                  </a:lnTo>
                  <a:cubicBezTo>
                    <a:pt x="11319" y="12957"/>
                    <a:pt x="11312" y="13259"/>
                    <a:pt x="11478" y="13449"/>
                  </a:cubicBezTo>
                  <a:cubicBezTo>
                    <a:pt x="11564" y="13549"/>
                    <a:pt x="11680" y="13599"/>
                    <a:pt x="11796" y="13599"/>
                  </a:cubicBezTo>
                  <a:cubicBezTo>
                    <a:pt x="11904" y="13599"/>
                    <a:pt x="12012" y="13556"/>
                    <a:pt x="12096" y="13468"/>
                  </a:cubicBezTo>
                  <a:lnTo>
                    <a:pt x="16715" y="8710"/>
                  </a:lnTo>
                  <a:cubicBezTo>
                    <a:pt x="17049" y="8366"/>
                    <a:pt x="17577" y="8383"/>
                    <a:pt x="17892" y="8746"/>
                  </a:cubicBezTo>
                  <a:cubicBezTo>
                    <a:pt x="18208" y="9109"/>
                    <a:pt x="18194" y="9685"/>
                    <a:pt x="17859" y="10028"/>
                  </a:cubicBezTo>
                  <a:lnTo>
                    <a:pt x="12390" y="15663"/>
                  </a:lnTo>
                  <a:cubicBezTo>
                    <a:pt x="12254" y="15804"/>
                    <a:pt x="12215" y="16023"/>
                    <a:pt x="12292" y="16209"/>
                  </a:cubicBezTo>
                  <a:cubicBezTo>
                    <a:pt x="12371" y="16394"/>
                    <a:pt x="12549" y="16506"/>
                    <a:pt x="12736" y="16484"/>
                  </a:cubicBezTo>
                  <a:lnTo>
                    <a:pt x="15262" y="16200"/>
                  </a:lnTo>
                  <a:cubicBezTo>
                    <a:pt x="15720" y="16149"/>
                    <a:pt x="16129" y="16512"/>
                    <a:pt x="16176" y="17011"/>
                  </a:cubicBezTo>
                  <a:cubicBezTo>
                    <a:pt x="16198" y="17251"/>
                    <a:pt x="16134" y="17488"/>
                    <a:pt x="15993" y="17675"/>
                  </a:cubicBezTo>
                  <a:cubicBezTo>
                    <a:pt x="15853" y="17863"/>
                    <a:pt x="15654" y="17980"/>
                    <a:pt x="15432" y="18005"/>
                  </a:cubicBezTo>
                  <a:cubicBezTo>
                    <a:pt x="15432" y="18005"/>
                    <a:pt x="7669" y="18875"/>
                    <a:pt x="7669" y="18875"/>
                  </a:cubicBezTo>
                  <a:close/>
                  <a:moveTo>
                    <a:pt x="6684" y="5794"/>
                  </a:moveTo>
                  <a:cubicBezTo>
                    <a:pt x="6403" y="5398"/>
                    <a:pt x="6471" y="4827"/>
                    <a:pt x="6835" y="4522"/>
                  </a:cubicBezTo>
                  <a:cubicBezTo>
                    <a:pt x="7199" y="4216"/>
                    <a:pt x="7722" y="4290"/>
                    <a:pt x="8002" y="4686"/>
                  </a:cubicBezTo>
                  <a:lnTo>
                    <a:pt x="8108" y="4835"/>
                  </a:lnTo>
                  <a:lnTo>
                    <a:pt x="7806" y="5147"/>
                  </a:lnTo>
                  <a:cubicBezTo>
                    <a:pt x="7805" y="5147"/>
                    <a:pt x="7805" y="5148"/>
                    <a:pt x="7804" y="5148"/>
                  </a:cubicBezTo>
                  <a:lnTo>
                    <a:pt x="6892" y="6088"/>
                  </a:lnTo>
                  <a:cubicBezTo>
                    <a:pt x="6892" y="6088"/>
                    <a:pt x="6684" y="5794"/>
                    <a:pt x="6684" y="5794"/>
                  </a:cubicBezTo>
                  <a:close/>
                  <a:moveTo>
                    <a:pt x="8189" y="1901"/>
                  </a:moveTo>
                  <a:cubicBezTo>
                    <a:pt x="8365" y="1754"/>
                    <a:pt x="8584" y="1689"/>
                    <a:pt x="8804" y="1721"/>
                  </a:cubicBezTo>
                  <a:cubicBezTo>
                    <a:pt x="9025" y="1751"/>
                    <a:pt x="9221" y="1874"/>
                    <a:pt x="9357" y="2066"/>
                  </a:cubicBezTo>
                  <a:lnTo>
                    <a:pt x="10288" y="3382"/>
                  </a:lnTo>
                  <a:cubicBezTo>
                    <a:pt x="10275" y="3381"/>
                    <a:pt x="10262" y="3380"/>
                    <a:pt x="10249" y="3380"/>
                  </a:cubicBezTo>
                  <a:cubicBezTo>
                    <a:pt x="9792" y="3366"/>
                    <a:pt x="9359" y="3547"/>
                    <a:pt x="9028" y="3888"/>
                  </a:cubicBezTo>
                  <a:lnTo>
                    <a:pt x="8747" y="4176"/>
                  </a:lnTo>
                  <a:lnTo>
                    <a:pt x="8696" y="4105"/>
                  </a:lnTo>
                  <a:cubicBezTo>
                    <a:pt x="8696" y="4104"/>
                    <a:pt x="8696" y="4104"/>
                    <a:pt x="8696" y="4104"/>
                  </a:cubicBezTo>
                  <a:lnTo>
                    <a:pt x="8695" y="4104"/>
                  </a:lnTo>
                  <a:lnTo>
                    <a:pt x="8038" y="3174"/>
                  </a:lnTo>
                  <a:cubicBezTo>
                    <a:pt x="7758" y="2778"/>
                    <a:pt x="7825" y="2206"/>
                    <a:pt x="8189" y="1901"/>
                  </a:cubicBezTo>
                  <a:cubicBezTo>
                    <a:pt x="8189" y="1901"/>
                    <a:pt x="8189" y="1901"/>
                    <a:pt x="8189" y="1901"/>
                  </a:cubicBezTo>
                  <a:close/>
                  <a:moveTo>
                    <a:pt x="10542" y="1744"/>
                  </a:moveTo>
                  <a:cubicBezTo>
                    <a:pt x="10570" y="1503"/>
                    <a:pt x="10683" y="1290"/>
                    <a:pt x="10859" y="1142"/>
                  </a:cubicBezTo>
                  <a:cubicBezTo>
                    <a:pt x="11223" y="837"/>
                    <a:pt x="11747" y="910"/>
                    <a:pt x="12028" y="1306"/>
                  </a:cubicBezTo>
                  <a:lnTo>
                    <a:pt x="13580" y="3501"/>
                  </a:lnTo>
                  <a:cubicBezTo>
                    <a:pt x="13223" y="3550"/>
                    <a:pt x="12889" y="3720"/>
                    <a:pt x="12622" y="3995"/>
                  </a:cubicBezTo>
                  <a:lnTo>
                    <a:pt x="12162" y="4469"/>
                  </a:lnTo>
                  <a:lnTo>
                    <a:pt x="10709" y="2415"/>
                  </a:lnTo>
                  <a:cubicBezTo>
                    <a:pt x="10709" y="2414"/>
                    <a:pt x="10709" y="2414"/>
                    <a:pt x="10709" y="2414"/>
                  </a:cubicBezTo>
                  <a:cubicBezTo>
                    <a:pt x="10573" y="2222"/>
                    <a:pt x="10513" y="1984"/>
                    <a:pt x="10542" y="1744"/>
                  </a:cubicBezTo>
                  <a:cubicBezTo>
                    <a:pt x="10542" y="1744"/>
                    <a:pt x="10542" y="1744"/>
                    <a:pt x="10542" y="1744"/>
                  </a:cubicBezTo>
                  <a:close/>
                  <a:moveTo>
                    <a:pt x="17404" y="4742"/>
                  </a:moveTo>
                  <a:cubicBezTo>
                    <a:pt x="17403" y="4242"/>
                    <a:pt x="17776" y="3835"/>
                    <a:pt x="18235" y="3834"/>
                  </a:cubicBezTo>
                  <a:lnTo>
                    <a:pt x="18236" y="3834"/>
                  </a:lnTo>
                  <a:cubicBezTo>
                    <a:pt x="18695" y="3834"/>
                    <a:pt x="19068" y="4240"/>
                    <a:pt x="19068" y="4741"/>
                  </a:cubicBezTo>
                  <a:lnTo>
                    <a:pt x="19082" y="13240"/>
                  </a:lnTo>
                  <a:cubicBezTo>
                    <a:pt x="19018" y="14728"/>
                    <a:pt x="18360" y="16103"/>
                    <a:pt x="17278" y="17012"/>
                  </a:cubicBezTo>
                  <a:cubicBezTo>
                    <a:pt x="17205" y="17073"/>
                    <a:pt x="17130" y="17132"/>
                    <a:pt x="17053" y="17187"/>
                  </a:cubicBezTo>
                  <a:cubicBezTo>
                    <a:pt x="17057" y="17097"/>
                    <a:pt x="17055" y="17006"/>
                    <a:pt x="17047" y="16913"/>
                  </a:cubicBezTo>
                  <a:cubicBezTo>
                    <a:pt x="16951" y="15893"/>
                    <a:pt x="16112" y="15148"/>
                    <a:pt x="15174" y="15252"/>
                  </a:cubicBezTo>
                  <a:lnTo>
                    <a:pt x="13927" y="15392"/>
                  </a:lnTo>
                  <a:lnTo>
                    <a:pt x="18461" y="10721"/>
                  </a:lnTo>
                  <a:cubicBezTo>
                    <a:pt x="19146" y="10016"/>
                    <a:pt x="19176" y="8836"/>
                    <a:pt x="18528" y="8091"/>
                  </a:cubicBezTo>
                  <a:cubicBezTo>
                    <a:pt x="18308" y="7837"/>
                    <a:pt x="18036" y="7666"/>
                    <a:pt x="17748" y="7578"/>
                  </a:cubicBezTo>
                  <a:cubicBezTo>
                    <a:pt x="18178" y="6873"/>
                    <a:pt x="18121" y="5913"/>
                    <a:pt x="17566" y="5273"/>
                  </a:cubicBezTo>
                  <a:cubicBezTo>
                    <a:pt x="17515" y="5214"/>
                    <a:pt x="17460" y="5160"/>
                    <a:pt x="17404" y="5110"/>
                  </a:cubicBezTo>
                  <a:cubicBezTo>
                    <a:pt x="17404" y="5110"/>
                    <a:pt x="17404" y="4742"/>
                    <a:pt x="17404" y="4742"/>
                  </a:cubicBezTo>
                  <a:close/>
                  <a:moveTo>
                    <a:pt x="21442" y="16252"/>
                  </a:moveTo>
                  <a:lnTo>
                    <a:pt x="19878" y="14047"/>
                  </a:lnTo>
                  <a:cubicBezTo>
                    <a:pt x="19920" y="13794"/>
                    <a:pt x="19946" y="13533"/>
                    <a:pt x="19957" y="13273"/>
                  </a:cubicBezTo>
                  <a:cubicBezTo>
                    <a:pt x="19957" y="13265"/>
                    <a:pt x="19957" y="13257"/>
                    <a:pt x="19957" y="13250"/>
                  </a:cubicBezTo>
                  <a:lnTo>
                    <a:pt x="19944" y="4740"/>
                  </a:lnTo>
                  <a:cubicBezTo>
                    <a:pt x="19943" y="3714"/>
                    <a:pt x="19178" y="2880"/>
                    <a:pt x="18236" y="2880"/>
                  </a:cubicBezTo>
                  <a:lnTo>
                    <a:pt x="18235" y="2880"/>
                  </a:lnTo>
                  <a:cubicBezTo>
                    <a:pt x="17304" y="2881"/>
                    <a:pt x="16547" y="3695"/>
                    <a:pt x="16529" y="4705"/>
                  </a:cubicBezTo>
                  <a:cubicBezTo>
                    <a:pt x="16228" y="4666"/>
                    <a:pt x="15920" y="4713"/>
                    <a:pt x="15639" y="4847"/>
                  </a:cubicBezTo>
                  <a:lnTo>
                    <a:pt x="12722" y="724"/>
                  </a:lnTo>
                  <a:cubicBezTo>
                    <a:pt x="12145" y="-89"/>
                    <a:pt x="11071" y="-240"/>
                    <a:pt x="10325" y="387"/>
                  </a:cubicBezTo>
                  <a:cubicBezTo>
                    <a:pt x="10076" y="595"/>
                    <a:pt x="9889" y="868"/>
                    <a:pt x="9778" y="1178"/>
                  </a:cubicBezTo>
                  <a:cubicBezTo>
                    <a:pt x="9533" y="960"/>
                    <a:pt x="9238" y="820"/>
                    <a:pt x="8917" y="774"/>
                  </a:cubicBezTo>
                  <a:cubicBezTo>
                    <a:pt x="8464" y="711"/>
                    <a:pt x="8016" y="843"/>
                    <a:pt x="7654" y="1146"/>
                  </a:cubicBezTo>
                  <a:cubicBezTo>
                    <a:pt x="7014" y="1684"/>
                    <a:pt x="6822" y="2623"/>
                    <a:pt x="7144" y="3393"/>
                  </a:cubicBezTo>
                  <a:cubicBezTo>
                    <a:pt x="6846" y="3430"/>
                    <a:pt x="6554" y="3553"/>
                    <a:pt x="6300" y="3766"/>
                  </a:cubicBezTo>
                  <a:cubicBezTo>
                    <a:pt x="5555" y="4393"/>
                    <a:pt x="5416" y="5563"/>
                    <a:pt x="5991" y="6376"/>
                  </a:cubicBezTo>
                  <a:lnTo>
                    <a:pt x="6252" y="6747"/>
                  </a:lnTo>
                  <a:lnTo>
                    <a:pt x="3625" y="9455"/>
                  </a:lnTo>
                  <a:cubicBezTo>
                    <a:pt x="2584" y="10526"/>
                    <a:pt x="1979" y="11958"/>
                    <a:pt x="1906" y="13507"/>
                  </a:cubicBezTo>
                  <a:lnTo>
                    <a:pt x="163" y="15035"/>
                  </a:lnTo>
                  <a:cubicBezTo>
                    <a:pt x="-25" y="15200"/>
                    <a:pt x="-55" y="15500"/>
                    <a:pt x="96" y="15705"/>
                  </a:cubicBezTo>
                  <a:lnTo>
                    <a:pt x="4123" y="21182"/>
                  </a:lnTo>
                  <a:cubicBezTo>
                    <a:pt x="4209" y="21298"/>
                    <a:pt x="4336" y="21360"/>
                    <a:pt x="4465" y="21360"/>
                  </a:cubicBezTo>
                  <a:cubicBezTo>
                    <a:pt x="4560" y="21360"/>
                    <a:pt x="4656" y="21326"/>
                    <a:pt x="4736" y="21257"/>
                  </a:cubicBezTo>
                  <a:lnTo>
                    <a:pt x="6484" y="19750"/>
                  </a:lnTo>
                  <a:cubicBezTo>
                    <a:pt x="6894" y="19825"/>
                    <a:pt x="7312" y="19851"/>
                    <a:pt x="7728" y="19825"/>
                  </a:cubicBezTo>
                  <a:cubicBezTo>
                    <a:pt x="7735" y="19825"/>
                    <a:pt x="7742" y="19825"/>
                    <a:pt x="7748" y="19824"/>
                  </a:cubicBezTo>
                  <a:lnTo>
                    <a:pt x="14219" y="19099"/>
                  </a:lnTo>
                  <a:lnTo>
                    <a:pt x="15648" y="21118"/>
                  </a:lnTo>
                  <a:cubicBezTo>
                    <a:pt x="15718" y="21218"/>
                    <a:pt x="15823" y="21284"/>
                    <a:pt x="15938" y="21300"/>
                  </a:cubicBezTo>
                  <a:cubicBezTo>
                    <a:pt x="15957" y="21303"/>
                    <a:pt x="15976" y="21305"/>
                    <a:pt x="15995" y="21305"/>
                  </a:cubicBezTo>
                  <a:cubicBezTo>
                    <a:pt x="16091" y="21305"/>
                    <a:pt x="16185" y="21270"/>
                    <a:pt x="16262" y="21205"/>
                  </a:cubicBezTo>
                  <a:lnTo>
                    <a:pt x="21363" y="16922"/>
                  </a:lnTo>
                  <a:cubicBezTo>
                    <a:pt x="21455" y="16845"/>
                    <a:pt x="21515" y="16730"/>
                    <a:pt x="21530" y="16605"/>
                  </a:cubicBezTo>
                  <a:cubicBezTo>
                    <a:pt x="21545" y="16479"/>
                    <a:pt x="21513" y="16352"/>
                    <a:pt x="21442" y="16252"/>
                  </a:cubicBezTo>
                  <a:cubicBezTo>
                    <a:pt x="21442" y="16252"/>
                    <a:pt x="21442" y="16252"/>
                    <a:pt x="21442" y="16252"/>
                  </a:cubicBezTo>
                  <a:close/>
                </a:path>
              </a:pathLst>
            </a:custGeom>
            <a:solidFill>
              <a:srgbClr val="FF9C00"/>
            </a:solidFill>
            <a:ln w="12700" cap="flat">
              <a:noFill/>
              <a:miter lim="400000"/>
            </a:ln>
            <a:effectLst/>
          </p:spPr>
          <p:txBody>
            <a:bodyPr wrap="square" lIns="14288" tIns="14288" rIns="14288" bIns="14288" numCol="1" anchor="ctr">
              <a:noAutofit/>
            </a:bodyPr>
            <a:lstStyle/>
            <a:p>
              <a:pPr marL="0" marR="0" lvl="0" indent="0" algn="ctr" defTabSz="17145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18" name="Group 2327"/>
          <p:cNvGrpSpPr/>
          <p:nvPr/>
        </p:nvGrpSpPr>
        <p:grpSpPr>
          <a:xfrm>
            <a:off x="1115616" y="429885"/>
            <a:ext cx="6862431" cy="766867"/>
            <a:chOff x="1173" y="-2614"/>
            <a:chExt cx="6862431" cy="766867"/>
          </a:xfrm>
          <a:solidFill>
            <a:srgbClr val="0000FF"/>
          </a:solidFill>
        </p:grpSpPr>
        <p:grpSp>
          <p:nvGrpSpPr>
            <p:cNvPr id="19" name="Group 2328"/>
            <p:cNvGrpSpPr/>
            <p:nvPr/>
          </p:nvGrpSpPr>
          <p:grpSpPr>
            <a:xfrm>
              <a:off x="1173" y="-2614"/>
              <a:ext cx="6862431" cy="766867"/>
              <a:chOff x="7340884" y="429785"/>
              <a:chExt cx="6862431" cy="766867"/>
            </a:xfrm>
            <a:grpFill/>
          </p:grpSpPr>
          <p:sp>
            <p:nvSpPr>
              <p:cNvPr id="22" name="Rectangle 21"/>
              <p:cNvSpPr/>
              <p:nvPr/>
            </p:nvSpPr>
            <p:spPr>
              <a:xfrm>
                <a:off x="7340884" y="429785"/>
                <a:ext cx="6862431" cy="6493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Rectangle 22"/>
              <p:cNvSpPr/>
              <p:nvPr/>
            </p:nvSpPr>
            <p:spPr>
              <a:xfrm>
                <a:off x="7350410" y="537238"/>
                <a:ext cx="6843890" cy="456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4" name="Group 2333"/>
              <p:cNvGrpSpPr/>
              <p:nvPr/>
            </p:nvGrpSpPr>
            <p:grpSpPr>
              <a:xfrm>
                <a:off x="8048559" y="599233"/>
                <a:ext cx="4903804" cy="597419"/>
                <a:chOff x="283825" y="9329837"/>
                <a:chExt cx="4903804" cy="551464"/>
              </a:xfrm>
              <a:grpFill/>
            </p:grpSpPr>
            <p:sp>
              <p:nvSpPr>
                <p:cNvPr id="28" name="Shape 21893"/>
                <p:cNvSpPr/>
                <p:nvPr/>
              </p:nvSpPr>
              <p:spPr>
                <a:xfrm>
                  <a:off x="283825" y="9499806"/>
                  <a:ext cx="1917145" cy="381495"/>
                </a:xfrm>
                <a:prstGeom prst="rect">
                  <a:avLst/>
                </a:prstGeom>
                <a:noFill/>
                <a:ln w="12700">
                  <a:miter lim="400000"/>
                </a:ln>
                <a:extLst>
                  <a:ext uri="{C572A759-6A51-4108-AA02-DFA0A04FC94B}">
                    <ma14:wrappingTextBoxFlag xmlns="" xmlns:ma14="http://schemas.microsoft.com/office/mac/drawingml/2011/main" val="1"/>
                  </a:ext>
                </a:extLst>
              </p:spPr>
              <p:txBody>
                <a:bodyPr lIns="19050" tIns="19050" rIns="19050" bIns="19050"/>
                <a:lstStyle/>
                <a:p>
                  <a:pPr defTabSz="309536" hangingPunct="0">
                    <a:lnSpc>
                      <a:spcPct val="90000"/>
                    </a:lnSpc>
                    <a:defRPr sz="3500">
                      <a:solidFill>
                        <a:srgbClr val="0082C3"/>
                      </a:solidFill>
                      <a:latin typeface="Roboto Bold"/>
                      <a:ea typeface="Roboto Bold"/>
                      <a:cs typeface="Roboto Bold"/>
                      <a:sym typeface="Roboto Bold"/>
                    </a:defRPr>
                  </a:pPr>
                  <a:r>
                    <a:rPr lang="en-US" sz="1000" kern="0" dirty="0">
                      <a:solidFill>
                        <a:schemeClr val="bg1"/>
                      </a:solidFill>
                      <a:latin typeface="Roboto Light"/>
                      <a:ea typeface="Roboto Light"/>
                      <a:cs typeface="Roboto Light"/>
                      <a:sym typeface="Roboto Light"/>
                    </a:rPr>
                    <a:t>https://</a:t>
                  </a:r>
                  <a:r>
                    <a:rPr sz="1000" kern="0" dirty="0">
                      <a:solidFill>
                        <a:schemeClr val="bg1"/>
                      </a:solidFill>
                      <a:latin typeface="Roboto Light"/>
                      <a:ea typeface="Roboto Light"/>
                      <a:cs typeface="Roboto Light"/>
                      <a:sym typeface="Roboto Light"/>
                    </a:rPr>
                    <a:t>www.</a:t>
                  </a:r>
                  <a:r>
                    <a:rPr lang="en-US" sz="1000" kern="0" dirty="0">
                      <a:solidFill>
                        <a:schemeClr val="bg1"/>
                      </a:solidFill>
                      <a:latin typeface="Roboto Light"/>
                      <a:ea typeface="Roboto Light"/>
                      <a:cs typeface="Roboto Light"/>
                      <a:sym typeface="Roboto Light"/>
                    </a:rPr>
                    <a:t>dosm.gov.my</a:t>
                  </a:r>
                  <a:endParaRPr sz="1000" kern="0" dirty="0">
                    <a:solidFill>
                      <a:schemeClr val="bg1"/>
                    </a:solidFill>
                    <a:latin typeface="Roboto Light"/>
                    <a:ea typeface="Roboto Light"/>
                    <a:cs typeface="Roboto Light"/>
                    <a:sym typeface="Roboto Light"/>
                    <a:hlinkClick r:id="rId3"/>
                  </a:endParaRPr>
                </a:p>
              </p:txBody>
            </p:sp>
            <p:sp>
              <p:nvSpPr>
                <p:cNvPr id="29" name="Shape 10714"/>
                <p:cNvSpPr/>
                <p:nvPr/>
              </p:nvSpPr>
              <p:spPr>
                <a:xfrm>
                  <a:off x="283825" y="9329837"/>
                  <a:ext cx="4903804" cy="185200"/>
                </a:xfrm>
                <a:prstGeom prst="rect">
                  <a:avLst/>
                </a:prstGeom>
                <a:grpFill/>
                <a:ln w="12700">
                  <a:miter lim="400000"/>
                </a:ln>
                <a:extLst>
                  <a:ext uri="{C572A759-6A51-4108-AA02-DFA0A04FC94B}">
                    <ma14:wrappingTextBoxFlag xmlns:ma14="http://schemas.microsoft.com/office/mac/drawingml/2011/main" xmlns="" val="1"/>
                  </a:ext>
                </a:extLst>
              </p:spPr>
              <p:txBody>
                <a:bodyPr wrap="square" lIns="14288" tIns="14288" rIns="14288" bIns="14288">
                  <a:spAutoFit/>
                </a:bodyPr>
                <a:lstStyle/>
                <a:p>
                  <a:pPr>
                    <a:lnSpc>
                      <a:spcPct val="110000"/>
                    </a:lnSpc>
                    <a:defRPr sz="3500">
                      <a:solidFill>
                        <a:srgbClr val="0082C3"/>
                      </a:solidFill>
                      <a:latin typeface="Roboto Black"/>
                      <a:ea typeface="Roboto Black"/>
                      <a:cs typeface="Roboto Black"/>
                      <a:sym typeface="Roboto Black"/>
                    </a:defRPr>
                  </a:pPr>
                  <a:r>
                    <a:rPr lang="en-US" sz="1100" b="1" dirty="0">
                      <a:solidFill>
                        <a:schemeClr val="bg1"/>
                      </a:solidFill>
                      <a:latin typeface="Arial" panose="020B0604020202020204" pitchFamily="34" charset="0"/>
                      <a:cs typeface="Arial" panose="020B0604020202020204" pitchFamily="34" charset="0"/>
                      <a:sym typeface="Roboto Black"/>
                    </a:rPr>
                    <a:t>Department of Statistics, Malaysia</a:t>
                  </a:r>
                </a:p>
              </p:txBody>
            </p:sp>
          </p:grpSp>
          <p:sp>
            <p:nvSpPr>
              <p:cNvPr id="25" name="Shape 21893"/>
              <p:cNvSpPr/>
              <p:nvPr/>
            </p:nvSpPr>
            <p:spPr>
              <a:xfrm>
                <a:off x="11420585" y="582297"/>
                <a:ext cx="2604935" cy="413286"/>
              </a:xfrm>
              <a:prstGeom prst="rect">
                <a:avLst/>
              </a:prstGeom>
              <a:grpFill/>
              <a:ln w="12700">
                <a:miter lim="400000"/>
              </a:ln>
              <a:extLst>
                <a:ext uri="{C572A759-6A51-4108-AA02-DFA0A04FC94B}">
                  <ma14:wrappingTextBoxFlag xmlns="" xmlns:ma14="http://schemas.microsoft.com/office/mac/drawingml/2011/main" val="1"/>
                </a:ext>
              </a:extLst>
            </p:spPr>
            <p:txBody>
              <a:bodyPr lIns="19050" tIns="19050" rIns="19050" bIns="19050"/>
              <a:lstStyle/>
              <a:p>
                <a:pPr algn="ctr" defTabSz="309536" hangingPunct="0">
                  <a:lnSpc>
                    <a:spcPct val="90000"/>
                  </a:lnSpc>
                  <a:defRPr sz="3500">
                    <a:solidFill>
                      <a:srgbClr val="0082C3"/>
                    </a:solidFill>
                    <a:latin typeface="Roboto Bold"/>
                    <a:ea typeface="Roboto Bold"/>
                    <a:cs typeface="Roboto Bold"/>
                    <a:sym typeface="Roboto Bold"/>
                  </a:defRPr>
                </a:pPr>
                <a:r>
                  <a:rPr lang="en-US" sz="800" kern="0" dirty="0">
                    <a:solidFill>
                      <a:schemeClr val="bg1"/>
                    </a:solidFill>
                    <a:latin typeface="Roboto Light"/>
                    <a:ea typeface="Roboto Light"/>
                    <a:cs typeface="Roboto Light"/>
                    <a:sym typeface="Roboto Light"/>
                  </a:rPr>
                  <a:t>https://</a:t>
                </a:r>
                <a:r>
                  <a:rPr sz="800" kern="0" dirty="0">
                    <a:solidFill>
                      <a:schemeClr val="bg1"/>
                    </a:solidFill>
                    <a:latin typeface="Roboto Light"/>
                    <a:ea typeface="Roboto Light"/>
                    <a:cs typeface="Roboto Light"/>
                    <a:sym typeface="Roboto Light"/>
                  </a:rPr>
                  <a:t>www.</a:t>
                </a:r>
                <a:r>
                  <a:rPr lang="en-US" sz="800" kern="0" dirty="0">
                    <a:solidFill>
                      <a:schemeClr val="bg1"/>
                    </a:solidFill>
                    <a:latin typeface="Roboto Light"/>
                    <a:ea typeface="Roboto Light"/>
                    <a:cs typeface="Roboto Light"/>
                    <a:sym typeface="Roboto Light"/>
                  </a:rPr>
                  <a:t>facebook.com/StatsMalaysia</a:t>
                </a:r>
                <a:endParaRPr sz="800" kern="0" dirty="0">
                  <a:solidFill>
                    <a:schemeClr val="bg1"/>
                  </a:solidFill>
                  <a:latin typeface="Roboto Light"/>
                  <a:ea typeface="Roboto Light"/>
                  <a:cs typeface="Roboto Light"/>
                  <a:sym typeface="Roboto Light"/>
                  <a:hlinkClick r:id="rId3"/>
                </a:endParaRPr>
              </a:p>
            </p:txBody>
          </p:sp>
          <p:sp>
            <p:nvSpPr>
              <p:cNvPr id="26" name="Shape 21893"/>
              <p:cNvSpPr/>
              <p:nvPr/>
            </p:nvSpPr>
            <p:spPr>
              <a:xfrm>
                <a:off x="11229262" y="755603"/>
                <a:ext cx="2604935" cy="413286"/>
              </a:xfrm>
              <a:prstGeom prst="rect">
                <a:avLst/>
              </a:prstGeom>
              <a:noFill/>
              <a:ln w="12700">
                <a:miter lim="400000"/>
              </a:ln>
              <a:extLst>
                <a:ext uri="{C572A759-6A51-4108-AA02-DFA0A04FC94B}">
                  <ma14:wrappingTextBoxFlag xmlns="" xmlns:ma14="http://schemas.microsoft.com/office/mac/drawingml/2011/main" val="1"/>
                </a:ext>
              </a:extLst>
            </p:spPr>
            <p:txBody>
              <a:bodyPr lIns="19050" tIns="19050" rIns="19050" bIns="19050"/>
              <a:lstStyle/>
              <a:p>
                <a:pPr algn="ctr" defTabSz="309536" hangingPunct="0">
                  <a:lnSpc>
                    <a:spcPct val="90000"/>
                  </a:lnSpc>
                  <a:defRPr sz="3500">
                    <a:solidFill>
                      <a:srgbClr val="0082C3"/>
                    </a:solidFill>
                    <a:latin typeface="Roboto Bold"/>
                    <a:ea typeface="Roboto Bold"/>
                    <a:cs typeface="Roboto Bold"/>
                    <a:sym typeface="Roboto Bold"/>
                  </a:defRPr>
                </a:pPr>
                <a:r>
                  <a:rPr lang="en-US" sz="800" kern="0" dirty="0">
                    <a:solidFill>
                      <a:schemeClr val="bg1"/>
                    </a:solidFill>
                    <a:latin typeface="Roboto Light"/>
                    <a:ea typeface="Roboto Light"/>
                    <a:cs typeface="Roboto Light"/>
                    <a:sym typeface="Roboto Light"/>
                  </a:rPr>
                  <a:t>https://twitter.com/StatsMalaysia</a:t>
                </a:r>
              </a:p>
            </p:txBody>
          </p:sp>
          <p:pic>
            <p:nvPicPr>
              <p:cNvPr id="27" name="Picture 2" descr="H:\13.Infografik KDNK\Coat of Arms Malaysi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9837" y="554634"/>
                <a:ext cx="540000" cy="435375"/>
              </a:xfrm>
              <a:prstGeom prst="rect">
                <a:avLst/>
              </a:prstGeom>
              <a:grpFill/>
              <a:extLst/>
            </p:spPr>
          </p:pic>
        </p:grpSp>
        <p:pic>
          <p:nvPicPr>
            <p:cNvPr id="20" name="Picture 19"/>
            <p:cNvPicPr>
              <a:picLocks noChangeAspect="1"/>
            </p:cNvPicPr>
            <p:nvPr/>
          </p:nvPicPr>
          <p:blipFill>
            <a:blip r:embed="rId5" cstate="print"/>
            <a:stretch>
              <a:fillRect/>
            </a:stretch>
          </p:blipFill>
          <p:spPr>
            <a:xfrm>
              <a:off x="4239401" y="146766"/>
              <a:ext cx="144000" cy="143726"/>
            </a:xfrm>
            <a:prstGeom prst="rect">
              <a:avLst/>
            </a:prstGeom>
            <a:grpFill/>
          </p:spPr>
        </p:pic>
        <p:pic>
          <p:nvPicPr>
            <p:cNvPr id="21" name="Picture 20"/>
            <p:cNvPicPr>
              <a:picLocks noChangeAspect="1"/>
            </p:cNvPicPr>
            <p:nvPr/>
          </p:nvPicPr>
          <p:blipFill>
            <a:blip r:embed="rId6" cstate="print"/>
            <a:stretch>
              <a:fillRect/>
            </a:stretch>
          </p:blipFill>
          <p:spPr>
            <a:xfrm>
              <a:off x="4240843" y="316917"/>
              <a:ext cx="144000" cy="143726"/>
            </a:xfrm>
            <a:prstGeom prst="rect">
              <a:avLst/>
            </a:prstGeom>
            <a:grpFill/>
          </p:spPr>
        </p:pic>
      </p:gr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82153" y="5149472"/>
            <a:ext cx="5714183" cy="1695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267744" y="3140967"/>
            <a:ext cx="4608512" cy="646331"/>
          </a:xfrm>
          <a:prstGeom prst="rect">
            <a:avLst/>
          </a:prstGeom>
          <a:noFill/>
        </p:spPr>
        <p:txBody>
          <a:bodyPr wrap="square" rtlCol="0">
            <a:spAutoFit/>
          </a:bodyPr>
          <a:lstStyle/>
          <a:p>
            <a:r>
              <a:rPr lang="en-US" dirty="0" smtClean="0">
                <a:latin typeface="Times New Roman" pitchFamily="18" charset="0"/>
                <a:cs typeface="Times New Roman" pitchFamily="18" charset="0"/>
              </a:rPr>
              <a:t>shared by : MOHD YAZID BIN KASIM</a:t>
            </a:r>
          </a:p>
          <a:p>
            <a:r>
              <a:rPr lang="en-US" dirty="0" smtClean="0">
                <a:latin typeface="Times New Roman" pitchFamily="18" charset="0"/>
                <a:cs typeface="Times New Roman" pitchFamily="18" charset="0"/>
              </a:rPr>
              <a:t>myazid_kasim@stats.gov.my</a:t>
            </a:r>
            <a:endParaRPr lang="en-MY" dirty="0">
              <a:latin typeface="Times New Roman" pitchFamily="18" charset="0"/>
              <a:cs typeface="Times New Roman" pitchFamily="18" charset="0"/>
            </a:endParaRPr>
          </a:p>
        </p:txBody>
      </p:sp>
      <p:pic>
        <p:nvPicPr>
          <p:cNvPr id="1027" name="Picture 3" descr="C:\Users\myazid_kasim\Pictures\HSN2017\Banner En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92248" y="3843936"/>
            <a:ext cx="6636136" cy="1313256"/>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Slide Number Placeholder 30"/>
          <p:cNvSpPr>
            <a:spLocks noGrp="1"/>
          </p:cNvSpPr>
          <p:nvPr>
            <p:ph type="sldNum" sz="quarter" idx="12"/>
          </p:nvPr>
        </p:nvSpPr>
        <p:spPr/>
        <p:txBody>
          <a:bodyPr/>
          <a:lstStyle/>
          <a:p>
            <a:fld id="{59812E96-2AA7-4322-B070-15FD5B0F267C}" type="slidenum">
              <a:rPr lang="en-MY" smtClean="0"/>
              <a:pPr/>
              <a:t>38</a:t>
            </a:fld>
            <a:endParaRPr lang="en-MY"/>
          </a:p>
        </p:txBody>
      </p:sp>
    </p:spTree>
    <p:extLst>
      <p:ext uri="{BB962C8B-B14F-4D97-AF65-F5344CB8AC3E}">
        <p14:creationId xmlns:p14="http://schemas.microsoft.com/office/powerpoint/2010/main" xmlns="" val="904823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itchFamily="34" charset="0"/>
              </a:rPr>
              <a:t>Malaysia Industrial Classification of Financial Sector</a:t>
            </a:r>
            <a:endParaRPr lang="en-MY" dirty="0">
              <a:latin typeface="Century Gothic" pitchFamily="34" charset="0"/>
            </a:endParaRPr>
          </a:p>
        </p:txBody>
      </p:sp>
      <p:pic>
        <p:nvPicPr>
          <p:cNvPr id="1027" name="Picture 3" descr="C:\Users\farihin.rosni\Pictures\pp.JPG"/>
          <p:cNvPicPr>
            <a:picLocks noChangeAspect="1" noChangeArrowheads="1"/>
          </p:cNvPicPr>
          <p:nvPr/>
        </p:nvPicPr>
        <p:blipFill>
          <a:blip r:embed="rId3" cstate="print"/>
          <a:srcRect/>
          <a:stretch>
            <a:fillRect/>
          </a:stretch>
        </p:blipFill>
        <p:spPr bwMode="auto">
          <a:xfrm>
            <a:off x="2627784" y="1556792"/>
            <a:ext cx="3744416" cy="4173030"/>
          </a:xfrm>
          <a:prstGeom prst="rect">
            <a:avLst/>
          </a:prstGeom>
          <a:noFill/>
        </p:spPr>
      </p:pic>
      <p:pic>
        <p:nvPicPr>
          <p:cNvPr id="1028" name="Picture 4" descr="C:\Users\farihin.rosni\Pictures\pp1.JPG"/>
          <p:cNvPicPr>
            <a:picLocks noChangeAspect="1" noChangeArrowheads="1"/>
          </p:cNvPicPr>
          <p:nvPr/>
        </p:nvPicPr>
        <p:blipFill>
          <a:blip r:embed="rId4" cstate="print"/>
          <a:srcRect/>
          <a:stretch>
            <a:fillRect/>
          </a:stretch>
        </p:blipFill>
        <p:spPr bwMode="auto">
          <a:xfrm>
            <a:off x="2555776" y="5805264"/>
            <a:ext cx="3888431" cy="888956"/>
          </a:xfrm>
          <a:prstGeom prst="rect">
            <a:avLst/>
          </a:prstGeom>
          <a:noFill/>
        </p:spPr>
      </p:pic>
      <p:sp>
        <p:nvSpPr>
          <p:cNvPr id="6" name="Slide Number Placeholder 5"/>
          <p:cNvSpPr>
            <a:spLocks noGrp="1"/>
          </p:cNvSpPr>
          <p:nvPr>
            <p:ph type="sldNum" sz="quarter" idx="12"/>
          </p:nvPr>
        </p:nvSpPr>
        <p:spPr/>
        <p:txBody>
          <a:bodyPr/>
          <a:lstStyle/>
          <a:p>
            <a:fld id="{59812E96-2AA7-4322-B070-15FD5B0F267C}" type="slidenum">
              <a:rPr lang="en-MY" smtClean="0"/>
              <a:pPr/>
              <a:t>4</a:t>
            </a:fld>
            <a:endParaRPr lang="en-MY"/>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itchFamily="34" charset="0"/>
              </a:rPr>
              <a:t>Malaysia Industrial Classification of Financial Sector</a:t>
            </a:r>
            <a:endParaRPr lang="en-MY" dirty="0">
              <a:latin typeface="Century Gothic" pitchFamily="34" charset="0"/>
            </a:endParaRPr>
          </a:p>
        </p:txBody>
      </p:sp>
      <p:pic>
        <p:nvPicPr>
          <p:cNvPr id="1026" name="Picture 2" descr="C:\Users\farihin.rosni\Pictures\pp3.JPG"/>
          <p:cNvPicPr>
            <a:picLocks noChangeAspect="1" noChangeArrowheads="1"/>
          </p:cNvPicPr>
          <p:nvPr/>
        </p:nvPicPr>
        <p:blipFill>
          <a:blip r:embed="rId3" cstate="print"/>
          <a:srcRect/>
          <a:stretch>
            <a:fillRect/>
          </a:stretch>
        </p:blipFill>
        <p:spPr bwMode="auto">
          <a:xfrm>
            <a:off x="2483768" y="1772816"/>
            <a:ext cx="4406018" cy="4608512"/>
          </a:xfrm>
          <a:prstGeom prst="rect">
            <a:avLst/>
          </a:prstGeom>
          <a:noFill/>
        </p:spPr>
      </p:pic>
      <p:sp>
        <p:nvSpPr>
          <p:cNvPr id="5" name="Slide Number Placeholder 4"/>
          <p:cNvSpPr>
            <a:spLocks noGrp="1"/>
          </p:cNvSpPr>
          <p:nvPr>
            <p:ph type="sldNum" sz="quarter" idx="12"/>
          </p:nvPr>
        </p:nvSpPr>
        <p:spPr/>
        <p:txBody>
          <a:bodyPr/>
          <a:lstStyle/>
          <a:p>
            <a:fld id="{59812E96-2AA7-4322-B070-15FD5B0F267C}" type="slidenum">
              <a:rPr lang="en-MY" smtClean="0"/>
              <a:pPr/>
              <a:t>5</a:t>
            </a:fld>
            <a:endParaRPr lang="en-MY"/>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itchFamily="34" charset="0"/>
              </a:rPr>
              <a:t>Malaysia Industrial Classification of Financial Sector</a:t>
            </a:r>
            <a:endParaRPr lang="en-MY" dirty="0">
              <a:latin typeface="Century Gothic" pitchFamily="34" charset="0"/>
            </a:endParaRPr>
          </a:p>
        </p:txBody>
      </p:sp>
      <p:pic>
        <p:nvPicPr>
          <p:cNvPr id="1029" name="Picture 5" descr="C:\Users\farihin.rosni\Pictures\pp2.JPG"/>
          <p:cNvPicPr>
            <a:picLocks noChangeAspect="1" noChangeArrowheads="1"/>
          </p:cNvPicPr>
          <p:nvPr/>
        </p:nvPicPr>
        <p:blipFill>
          <a:blip r:embed="rId3" cstate="print"/>
          <a:srcRect/>
          <a:stretch>
            <a:fillRect/>
          </a:stretch>
        </p:blipFill>
        <p:spPr bwMode="auto">
          <a:xfrm>
            <a:off x="2195736" y="1556792"/>
            <a:ext cx="4896544" cy="5027017"/>
          </a:xfrm>
          <a:prstGeom prst="rect">
            <a:avLst/>
          </a:prstGeom>
          <a:noFill/>
        </p:spPr>
      </p:pic>
      <p:sp>
        <p:nvSpPr>
          <p:cNvPr id="5" name="Slide Number Placeholder 4"/>
          <p:cNvSpPr>
            <a:spLocks noGrp="1"/>
          </p:cNvSpPr>
          <p:nvPr>
            <p:ph type="sldNum" sz="quarter" idx="12"/>
          </p:nvPr>
        </p:nvSpPr>
        <p:spPr/>
        <p:txBody>
          <a:bodyPr/>
          <a:lstStyle/>
          <a:p>
            <a:fld id="{59812E96-2AA7-4322-B070-15FD5B0F267C}" type="slidenum">
              <a:rPr lang="en-MY" smtClean="0"/>
              <a:pPr/>
              <a:t>6</a:t>
            </a:fld>
            <a:endParaRPr lang="en-MY"/>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Islamic Banking Governance</a:t>
            </a:r>
            <a:endParaRPr lang="en-MY" dirty="0"/>
          </a:p>
        </p:txBody>
      </p:sp>
      <p:graphicFrame>
        <p:nvGraphicFramePr>
          <p:cNvPr id="5" name="Diagram 4"/>
          <p:cNvGraphicFramePr/>
          <p:nvPr>
            <p:extLst>
              <p:ext uri="{D42A27DB-BD31-4B8C-83A1-F6EECF244321}">
                <p14:modId xmlns:p14="http://schemas.microsoft.com/office/powerpoint/2010/main" xmlns="" val="715478911"/>
              </p:ext>
            </p:extLst>
          </p:nvPr>
        </p:nvGraphicFramePr>
        <p:xfrm>
          <a:off x="467544" y="1484784"/>
          <a:ext cx="820891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11560" y="4725144"/>
            <a:ext cx="8064896" cy="2246769"/>
          </a:xfrm>
          <a:prstGeom prst="rect">
            <a:avLst/>
          </a:prstGeom>
          <a:noFill/>
        </p:spPr>
        <p:txBody>
          <a:bodyPr wrap="square" rtlCol="0">
            <a:spAutoFit/>
          </a:bodyPr>
          <a:lstStyle/>
          <a:p>
            <a:pPr fontAlgn="base">
              <a:buFont typeface="Arial" pitchFamily="34" charset="0"/>
              <a:buChar char="•"/>
            </a:pPr>
            <a:r>
              <a:rPr lang="en-MY" sz="1400" dirty="0" smtClean="0">
                <a:latin typeface="Times New Roman" pitchFamily="18" charset="0"/>
                <a:cs typeface="Times New Roman" pitchFamily="18" charset="0"/>
                <a:hlinkClick r:id="rId7"/>
              </a:rPr>
              <a:t>Securities Commission (Amendment) Act 2015 And Capital Markets And Services (Amendment) Act 2015</a:t>
            </a:r>
            <a:endParaRPr lang="en-MY" sz="1400" dirty="0" smtClean="0">
              <a:latin typeface="Times New Roman" pitchFamily="18" charset="0"/>
              <a:cs typeface="Times New Roman" pitchFamily="18" charset="0"/>
            </a:endParaRPr>
          </a:p>
          <a:p>
            <a:pPr fontAlgn="base">
              <a:buFont typeface="Arial" pitchFamily="34" charset="0"/>
              <a:buChar char="•"/>
            </a:pPr>
            <a:r>
              <a:rPr lang="en-MY" sz="1400" dirty="0" smtClean="0">
                <a:latin typeface="Times New Roman" pitchFamily="18" charset="0"/>
                <a:cs typeface="Times New Roman" pitchFamily="18" charset="0"/>
                <a:hlinkClick r:id="rId8" tooltip="Capital Markets and Services Act 2007"/>
              </a:rPr>
              <a:t>Capital Markets and Services Act 2007</a:t>
            </a:r>
            <a:endParaRPr lang="en-MY" sz="1400" dirty="0" smtClean="0">
              <a:latin typeface="Times New Roman" pitchFamily="18" charset="0"/>
              <a:cs typeface="Times New Roman" pitchFamily="18" charset="0"/>
            </a:endParaRPr>
          </a:p>
          <a:p>
            <a:pPr fontAlgn="base">
              <a:buFont typeface="Arial" pitchFamily="34" charset="0"/>
              <a:buChar char="•"/>
            </a:pPr>
            <a:r>
              <a:rPr lang="en-MY" sz="1400" dirty="0" smtClean="0">
                <a:latin typeface="Times New Roman" pitchFamily="18" charset="0"/>
                <a:cs typeface="Times New Roman" pitchFamily="18" charset="0"/>
                <a:hlinkClick r:id="rId9" tooltip="Securities Commission Act 1993"/>
              </a:rPr>
              <a:t>Securities Commission Malaysia Act 1993</a:t>
            </a:r>
            <a:endParaRPr lang="en-MY" sz="1400" dirty="0" smtClean="0">
              <a:latin typeface="Times New Roman" pitchFamily="18" charset="0"/>
              <a:cs typeface="Times New Roman" pitchFamily="18" charset="0"/>
            </a:endParaRPr>
          </a:p>
          <a:p>
            <a:pPr fontAlgn="base">
              <a:buFont typeface="Arial" pitchFamily="34" charset="0"/>
              <a:buChar char="•"/>
            </a:pPr>
            <a:r>
              <a:rPr lang="en-MY" sz="1400" dirty="0" smtClean="0">
                <a:latin typeface="Times New Roman" pitchFamily="18" charset="0"/>
                <a:cs typeface="Times New Roman" pitchFamily="18" charset="0"/>
                <a:hlinkClick r:id="rId10" tooltip="Securities Industry (Central Depositories) Act 1991"/>
              </a:rPr>
              <a:t>Securities Industry (Central Depositories) Act 1991</a:t>
            </a:r>
            <a:endParaRPr lang="en-MY" sz="1400" dirty="0" smtClean="0">
              <a:latin typeface="Times New Roman" pitchFamily="18" charset="0"/>
              <a:cs typeface="Times New Roman" pitchFamily="18" charset="0"/>
            </a:endParaRPr>
          </a:p>
          <a:p>
            <a:pPr fontAlgn="base">
              <a:buFont typeface="Arial" pitchFamily="34" charset="0"/>
              <a:buChar char="•"/>
            </a:pPr>
            <a:r>
              <a:rPr lang="en-MY" sz="1400" dirty="0" smtClean="0">
                <a:latin typeface="Times New Roman" pitchFamily="18" charset="0"/>
                <a:cs typeface="Times New Roman" pitchFamily="18" charset="0"/>
                <a:hlinkClick r:id="rId11"/>
              </a:rPr>
              <a:t>Demutualisation (Kuala Lumpur Stock Exchange) Act 2003 (</a:t>
            </a:r>
            <a:r>
              <a:rPr lang="en-MY" sz="1400" dirty="0" err="1" smtClean="0">
                <a:latin typeface="Times New Roman" pitchFamily="18" charset="0"/>
                <a:cs typeface="Times New Roman" pitchFamily="18" charset="0"/>
                <a:hlinkClick r:id="rId11"/>
              </a:rPr>
              <a:t>pdf</a:t>
            </a:r>
            <a:r>
              <a:rPr lang="en-MY" sz="1400" dirty="0" smtClean="0">
                <a:latin typeface="Times New Roman" pitchFamily="18" charset="0"/>
                <a:cs typeface="Times New Roman" pitchFamily="18" charset="0"/>
                <a:hlinkClick r:id="rId11"/>
              </a:rPr>
              <a:t>)</a:t>
            </a:r>
            <a:endParaRPr lang="en-MY" sz="1400" dirty="0" smtClean="0">
              <a:latin typeface="Times New Roman" pitchFamily="18" charset="0"/>
              <a:cs typeface="Times New Roman" pitchFamily="18" charset="0"/>
            </a:endParaRPr>
          </a:p>
          <a:p>
            <a:pPr fontAlgn="base">
              <a:buFont typeface="Arial" pitchFamily="34" charset="0"/>
              <a:buChar char="•"/>
            </a:pPr>
            <a:r>
              <a:rPr lang="en-MY" sz="1400" dirty="0" smtClean="0">
                <a:latin typeface="Times New Roman" pitchFamily="18" charset="0"/>
                <a:cs typeface="Times New Roman" pitchFamily="18" charset="0"/>
                <a:hlinkClick r:id="rId12" tooltip="Securities Industry Act 1983"/>
              </a:rPr>
              <a:t>Securities Industry Act 1983</a:t>
            </a:r>
            <a:endParaRPr lang="en-MY" sz="1400" dirty="0" smtClean="0">
              <a:latin typeface="Times New Roman" pitchFamily="18" charset="0"/>
              <a:cs typeface="Times New Roman" pitchFamily="18" charset="0"/>
            </a:endParaRPr>
          </a:p>
          <a:p>
            <a:pPr fontAlgn="base">
              <a:buFont typeface="Arial" pitchFamily="34" charset="0"/>
              <a:buChar char="•"/>
            </a:pPr>
            <a:r>
              <a:rPr lang="en-MY" sz="1400" dirty="0" smtClean="0">
                <a:latin typeface="Times New Roman" pitchFamily="18" charset="0"/>
                <a:cs typeface="Times New Roman" pitchFamily="18" charset="0"/>
                <a:hlinkClick r:id="rId13" tooltip="Futures Industry Act 1993"/>
              </a:rPr>
              <a:t>Futures Industry Act 1993</a:t>
            </a:r>
            <a:endParaRPr lang="en-MY" sz="1400" dirty="0" smtClean="0">
              <a:latin typeface="Times New Roman" pitchFamily="18" charset="0"/>
              <a:cs typeface="Times New Roman" pitchFamily="18" charset="0"/>
            </a:endParaRPr>
          </a:p>
          <a:p>
            <a:pPr fontAlgn="base">
              <a:buFont typeface="Arial" pitchFamily="34" charset="0"/>
              <a:buChar char="•"/>
            </a:pPr>
            <a:r>
              <a:rPr lang="en-MY" sz="1400" dirty="0" smtClean="0">
                <a:latin typeface="Times New Roman" pitchFamily="18" charset="0"/>
                <a:cs typeface="Times New Roman" pitchFamily="18" charset="0"/>
                <a:hlinkClick r:id="rId14" tooltip="Comparison Between the Securities Industry Act 1983 and the Capital Markets and Services Act 2007"/>
              </a:rPr>
              <a:t>Comparison Between the Securities Industry Act 1983 and the Capital Markets and Services Act 2007</a:t>
            </a:r>
            <a:endParaRPr lang="en-MY" sz="1400" dirty="0" smtClean="0">
              <a:latin typeface="Times New Roman" pitchFamily="18" charset="0"/>
              <a:cs typeface="Times New Roman" pitchFamily="18" charset="0"/>
            </a:endParaRPr>
          </a:p>
          <a:p>
            <a:pPr fontAlgn="base">
              <a:buFont typeface="Arial" pitchFamily="34" charset="0"/>
              <a:buChar char="•"/>
            </a:pPr>
            <a:r>
              <a:rPr lang="en-MY" sz="1400" dirty="0">
                <a:latin typeface="Times New Roman" pitchFamily="18" charset="0"/>
                <a:cs typeface="Times New Roman" pitchFamily="18" charset="0"/>
                <a:hlinkClick r:id="rId15"/>
              </a:rPr>
              <a:t>http://</a:t>
            </a:r>
            <a:r>
              <a:rPr lang="en-MY" sz="1400" dirty="0" smtClean="0">
                <a:latin typeface="Times New Roman" pitchFamily="18" charset="0"/>
                <a:cs typeface="Times New Roman" pitchFamily="18" charset="0"/>
                <a:hlinkClick r:id="rId15"/>
              </a:rPr>
              <a:t>www.bnm.gov.my/index.php?ch=en_policy&amp;pg=en_policy_banking</a:t>
            </a:r>
            <a:r>
              <a:rPr lang="en-MY" sz="1400" dirty="0" smtClean="0">
                <a:latin typeface="Times New Roman" pitchFamily="18" charset="0"/>
                <a:cs typeface="Times New Roman" pitchFamily="18" charset="0"/>
              </a:rPr>
              <a:t> </a:t>
            </a:r>
          </a:p>
          <a:p>
            <a:endParaRPr lang="en-MY" sz="14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59812E96-2AA7-4322-B070-15FD5B0F267C}" type="slidenum">
              <a:rPr lang="en-MY" smtClean="0"/>
              <a:pPr/>
              <a:t>7</a:t>
            </a:fld>
            <a:endParaRPr lang="en-MY"/>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Malaysia Islamic Banking -Development</a:t>
            </a:r>
            <a:endParaRPr lang="en-MY" dirty="0"/>
          </a:p>
        </p:txBody>
      </p:sp>
      <p:graphicFrame>
        <p:nvGraphicFramePr>
          <p:cNvPr id="4" name="Diagram 3"/>
          <p:cNvGraphicFramePr/>
          <p:nvPr>
            <p:extLst>
              <p:ext uri="{D42A27DB-BD31-4B8C-83A1-F6EECF244321}">
                <p14:modId xmlns:p14="http://schemas.microsoft.com/office/powerpoint/2010/main" xmlns="" val="2697541469"/>
              </p:ext>
            </p:extLst>
          </p:nvPr>
        </p:nvGraphicFramePr>
        <p:xfrm>
          <a:off x="323528" y="1484784"/>
          <a:ext cx="8496944" cy="51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59812E96-2AA7-4322-B070-15FD5B0F267C}" type="slidenum">
              <a:rPr lang="en-MY" smtClean="0"/>
              <a:pPr/>
              <a:t>8</a:t>
            </a:fld>
            <a:endParaRPr lang="en-MY"/>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Malaysia Islamic Banking -Development</a:t>
            </a:r>
            <a:endParaRPr lang="en-MY" dirty="0"/>
          </a:p>
        </p:txBody>
      </p:sp>
      <p:graphicFrame>
        <p:nvGraphicFramePr>
          <p:cNvPr id="4" name="Diagram 3"/>
          <p:cNvGraphicFramePr/>
          <p:nvPr>
            <p:extLst>
              <p:ext uri="{D42A27DB-BD31-4B8C-83A1-F6EECF244321}">
                <p14:modId xmlns:p14="http://schemas.microsoft.com/office/powerpoint/2010/main" xmlns="" val="1838169729"/>
              </p:ext>
            </p:extLst>
          </p:nvPr>
        </p:nvGraphicFramePr>
        <p:xfrm>
          <a:off x="395536" y="1556792"/>
          <a:ext cx="8424936" cy="49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59812E96-2AA7-4322-B070-15FD5B0F267C}" type="slidenum">
              <a:rPr lang="en-MY" smtClean="0"/>
              <a:pPr/>
              <a:t>9</a:t>
            </a:fld>
            <a:endParaRPr lang="en-MY"/>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4054</TotalTime>
  <Words>1888</Words>
  <Application>Microsoft Office PowerPoint</Application>
  <PresentationFormat>On-screen Show (4:3)</PresentationFormat>
  <Paragraphs>654</Paragraphs>
  <Slides>38</Slides>
  <Notes>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Compilation and estimation of islamic finance statistics:  the malaysia’S experience</vt:lpstr>
      <vt:lpstr>Outline</vt:lpstr>
      <vt:lpstr>Malaysia Financial System &amp; Structure</vt:lpstr>
      <vt:lpstr>Malaysia Industrial Classification of Financial Sector</vt:lpstr>
      <vt:lpstr>Malaysia Industrial Classification of Financial Sector</vt:lpstr>
      <vt:lpstr>Malaysia Industrial Classification of Financial Sector</vt:lpstr>
      <vt:lpstr>Islamic Banking Governance</vt:lpstr>
      <vt:lpstr>Malaysia Islamic Banking -Development</vt:lpstr>
      <vt:lpstr>Malaysia Islamic Banking -Development</vt:lpstr>
      <vt:lpstr>SHARE OF FINANCE TO MALAYSIA GDP</vt:lpstr>
      <vt:lpstr>Islamic Banking Statistics</vt:lpstr>
      <vt:lpstr>Islamic Banking Statistics</vt:lpstr>
      <vt:lpstr>Islamic Banking Statistics – Asset</vt:lpstr>
      <vt:lpstr>Islamic Banking Statistics - Financing</vt:lpstr>
      <vt:lpstr>Islamic Banking Statistics - Deposits</vt:lpstr>
      <vt:lpstr>Islamic Banking Statistics</vt:lpstr>
      <vt:lpstr>List of Banking Institutions with Islamic Business as at August 2017</vt:lpstr>
      <vt:lpstr>Islamic Banking Statistics - Takaful and Conventional Insurance</vt:lpstr>
      <vt:lpstr>Islamic Banking Statistics - Takaful</vt:lpstr>
      <vt:lpstr>Islamic Capital Market</vt:lpstr>
      <vt:lpstr>Islamic Banking Statistics - Debt Securities Issuance in Malaysia</vt:lpstr>
      <vt:lpstr>Global Sukuk</vt:lpstr>
      <vt:lpstr>Global Sukuk</vt:lpstr>
      <vt:lpstr>Islamic Banking Development</vt:lpstr>
      <vt:lpstr>Islamic Banking-Value added Calculation</vt:lpstr>
      <vt:lpstr>Data availability </vt:lpstr>
      <vt:lpstr>Data availability </vt:lpstr>
      <vt:lpstr>Data availability </vt:lpstr>
      <vt:lpstr>Data availability - Insurance </vt:lpstr>
      <vt:lpstr>Data availability - Insurance </vt:lpstr>
      <vt:lpstr>Measurement of FISIM in Malaysia</vt:lpstr>
      <vt:lpstr>Measurement of FISIM in Malaysia – Islamic Finance segment</vt:lpstr>
      <vt:lpstr>Islamic Banking &amp; Takaful-Value added</vt:lpstr>
      <vt:lpstr>Issues &amp; Challenges</vt:lpstr>
      <vt:lpstr>Potential and Advantages </vt:lpstr>
      <vt:lpstr>Conclusions &amp; recommendation</vt:lpstr>
      <vt:lpstr>References</vt:lpstr>
      <vt:lpstr>Slide 38</vt:lpstr>
    </vt:vector>
  </TitlesOfParts>
  <Company>Jabatan Perangkaan Malaysia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Banking : Malaysia Perspective</dc:title>
  <dc:creator>syed</dc:creator>
  <cp:lastModifiedBy>farihin.rosni</cp:lastModifiedBy>
  <cp:revision>282</cp:revision>
  <dcterms:created xsi:type="dcterms:W3CDTF">2014-03-11T01:19:05Z</dcterms:created>
  <dcterms:modified xsi:type="dcterms:W3CDTF">2017-10-13T01:02:05Z</dcterms:modified>
</cp:coreProperties>
</file>