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9" r:id="rId1"/>
    <p:sldMasterId id="2147483673" r:id="rId2"/>
    <p:sldMasterId id="2147483686" r:id="rId3"/>
  </p:sldMasterIdLst>
  <p:notesMasterIdLst>
    <p:notesMasterId r:id="rId21"/>
  </p:notesMasterIdLst>
  <p:handoutMasterIdLst>
    <p:handoutMasterId r:id="rId22"/>
  </p:handoutMasterIdLst>
  <p:sldIdLst>
    <p:sldId id="256" r:id="rId4"/>
    <p:sldId id="343" r:id="rId5"/>
    <p:sldId id="342" r:id="rId6"/>
    <p:sldId id="344" r:id="rId7"/>
    <p:sldId id="356" r:id="rId8"/>
    <p:sldId id="357" r:id="rId9"/>
    <p:sldId id="363" r:id="rId10"/>
    <p:sldId id="364" r:id="rId11"/>
    <p:sldId id="350" r:id="rId12"/>
    <p:sldId id="351" r:id="rId13"/>
    <p:sldId id="354" r:id="rId14"/>
    <p:sldId id="355" r:id="rId15"/>
    <p:sldId id="358" r:id="rId16"/>
    <p:sldId id="359" r:id="rId17"/>
    <p:sldId id="360" r:id="rId18"/>
    <p:sldId id="361" r:id="rId19"/>
    <p:sldId id="362" r:id="rId20"/>
  </p:sldIdLst>
  <p:sldSz cx="9144000" cy="6858000" type="screen4x3"/>
  <p:notesSz cx="7099300" cy="9398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1pPr>
    <a:lvl2pPr marL="457200"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2pPr>
    <a:lvl3pPr marL="914400"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3pPr>
    <a:lvl4pPr marL="1371600"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4pPr>
    <a:lvl5pPr marL="1828800" algn="l" rtl="0" eaLnBrk="0" fontAlgn="base" hangingPunct="0">
      <a:spcBef>
        <a:spcPct val="20000"/>
      </a:spcBef>
      <a:spcAft>
        <a:spcPct val="0"/>
      </a:spcAft>
      <a:buClr>
        <a:srgbClr val="BC3700"/>
      </a:buClr>
      <a:buFont typeface="Monotype Sorts" pitchFamily="2" charset="2"/>
      <a:buChar char="n"/>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0">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2"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209"/>
    <a:srgbClr val="F39FD1"/>
    <a:srgbClr val="F35B1B"/>
    <a:srgbClr val="BC3700"/>
    <a:srgbClr val="3366CC"/>
    <a:srgbClr val="002BB4"/>
    <a:srgbClr val="0F41EE"/>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57" autoAdjust="0"/>
    <p:restoredTop sz="85500" autoAdjust="0"/>
  </p:normalViewPr>
  <p:slideViewPr>
    <p:cSldViewPr>
      <p:cViewPr varScale="1">
        <p:scale>
          <a:sx n="63" d="100"/>
          <a:sy n="63" d="100"/>
        </p:scale>
        <p:origin x="92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222"/>
    </p:cViewPr>
  </p:sorterViewPr>
  <p:notesViewPr>
    <p:cSldViewPr>
      <p:cViewPr>
        <p:scale>
          <a:sx n="75" d="100"/>
          <a:sy n="75" d="100"/>
        </p:scale>
        <p:origin x="-2118" y="648"/>
      </p:cViewPr>
      <p:guideLst>
        <p:guide orient="horz" pos="2960"/>
        <p:guide pos="223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5228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47738" y="4464050"/>
            <a:ext cx="5203825" cy="4227513"/>
          </a:xfrm>
          <a:prstGeom prst="rect">
            <a:avLst/>
          </a:prstGeom>
          <a:noFill/>
          <a:ln w="12700">
            <a:noFill/>
            <a:miter lim="800000"/>
            <a:headEnd/>
            <a:tailEnd/>
          </a:ln>
          <a:effectLst/>
        </p:spPr>
        <p:txBody>
          <a:bodyPr vert="horz" wrap="square" lIns="93103" tIns="45734" rIns="93103" bIns="45734"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3" name="Rectangle 3"/>
          <p:cNvSpPr>
            <a:spLocks noGrp="1" noRot="1" noChangeAspect="1" noChangeArrowheads="1" noTextEdit="1"/>
          </p:cNvSpPr>
          <p:nvPr>
            <p:ph type="sldImg" idx="2"/>
          </p:nvPr>
        </p:nvSpPr>
        <p:spPr bwMode="auto">
          <a:xfrm>
            <a:off x="1208088" y="706438"/>
            <a:ext cx="4695825" cy="3521075"/>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6615113" y="8991600"/>
            <a:ext cx="411162" cy="312738"/>
          </a:xfrm>
          <a:prstGeom prst="rect">
            <a:avLst/>
          </a:prstGeom>
          <a:noFill/>
          <a:ln w="12700">
            <a:noFill/>
            <a:miter lim="800000"/>
            <a:headEnd/>
            <a:tailEnd/>
          </a:ln>
          <a:effectLst/>
        </p:spPr>
        <p:txBody>
          <a:bodyPr wrap="none" lIns="93103" tIns="45734" rIns="93103" bIns="45734" anchor="ctr">
            <a:spAutoFit/>
          </a:bodyPr>
          <a:lstStyle/>
          <a:p>
            <a:pPr algn="r" defTabSz="941388">
              <a:spcBef>
                <a:spcPct val="0"/>
              </a:spcBef>
              <a:buClrTx/>
              <a:buFontTx/>
              <a:buNone/>
              <a:defRPr/>
            </a:pPr>
            <a:fld id="{5746C9D3-9835-4222-9996-0FB3F461B31C}" type="slidenum">
              <a:rPr lang="en-US" sz="1400">
                <a:cs typeface="+mn-cs"/>
              </a:rPr>
              <a:pPr algn="r" defTabSz="941388">
                <a:spcBef>
                  <a:spcPct val="0"/>
                </a:spcBef>
                <a:buClrTx/>
                <a:buFontTx/>
                <a:buNone/>
                <a:defRPr/>
              </a:pPr>
              <a:t>‹#›</a:t>
            </a:fld>
            <a:endParaRPr lang="en-US" sz="1400">
              <a:cs typeface="+mn-cs"/>
            </a:endParaRPr>
          </a:p>
        </p:txBody>
      </p:sp>
    </p:spTree>
    <p:extLst>
      <p:ext uri="{BB962C8B-B14F-4D97-AF65-F5344CB8AC3E}">
        <p14:creationId xmlns:p14="http://schemas.microsoft.com/office/powerpoint/2010/main" val="40640602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47738" y="2851150"/>
            <a:ext cx="5046662" cy="5840413"/>
          </a:xfrm>
          <a:noFill/>
          <a:ln w="9525"/>
        </p:spPr>
        <p:txBody>
          <a:bodyPr/>
          <a:lstStyle/>
          <a:p>
            <a:pPr eaLnBrk="1" hangingPunct="1">
              <a:buFontTx/>
              <a:buChar char="•"/>
            </a:pPr>
            <a:r>
              <a:rPr lang="en-US" dirty="0" smtClean="0"/>
              <a:t> The previous lectures provided the conceptual frameworks of the SNA93 and the </a:t>
            </a:r>
            <a:r>
              <a:rPr lang="en-US" i="1" dirty="0" smtClean="0"/>
              <a:t>MFSM</a:t>
            </a:r>
            <a:r>
              <a:rPr lang="en-US" dirty="0" smtClean="0"/>
              <a:t>, which underlie the compilation of monetary and financial statistics. In particular, the following issues were discussed in detail: (</a:t>
            </a:r>
            <a:r>
              <a:rPr lang="en-US" dirty="0" err="1" smtClean="0"/>
              <a:t>i</a:t>
            </a:r>
            <a:r>
              <a:rPr lang="en-US" dirty="0" smtClean="0"/>
              <a:t>) the sectorization of the economy (including residency criteria); (ii) the classification of financial instruments; and (iii) the accounting principles. </a:t>
            </a:r>
          </a:p>
          <a:p>
            <a:pPr eaLnBrk="1" hangingPunct="1">
              <a:buFontTx/>
              <a:buChar char="•"/>
            </a:pPr>
            <a:endParaRPr lang="en-US" dirty="0" smtClean="0"/>
          </a:p>
          <a:p>
            <a:pPr eaLnBrk="1" hangingPunct="1">
              <a:buFontTx/>
              <a:buChar char="•"/>
            </a:pPr>
            <a:r>
              <a:rPr lang="en-US" dirty="0" smtClean="0"/>
              <a:t> The emphasis was also placed on the sectoral balance sheets and the sectorization of money and credit aggregates because of the importance of such information for policy formulation and the compilation of National Accounts Statistics.</a:t>
            </a:r>
          </a:p>
          <a:p>
            <a:pPr eaLnBrk="1" hangingPunct="1">
              <a:buFontTx/>
              <a:buChar char="•"/>
            </a:pPr>
            <a:endParaRPr lang="en-US" dirty="0" smtClean="0"/>
          </a:p>
          <a:p>
            <a:pPr eaLnBrk="1" hangingPunct="1">
              <a:buFontTx/>
              <a:buChar char="•"/>
            </a:pPr>
            <a:r>
              <a:rPr lang="en-US" dirty="0" smtClean="0"/>
              <a:t> In addition, the participants had opportunities to engage in hands-on case studies on (</a:t>
            </a:r>
            <a:r>
              <a:rPr lang="en-US" dirty="0" err="1" smtClean="0"/>
              <a:t>i</a:t>
            </a:r>
            <a:r>
              <a:rPr lang="en-US" dirty="0" smtClean="0"/>
              <a:t>) the production of the sectoral balance sheets for the central bank and ODCs and (ii) the compilation of the relevant surveys, so that they could familiarize themselves with the structure and modalities of compilation of the SRFs.</a:t>
            </a:r>
          </a:p>
          <a:p>
            <a:pPr eaLnBrk="1" hangingPunct="1">
              <a:buFontTx/>
              <a:buChar char="•"/>
            </a:pPr>
            <a:endParaRPr lang="en-US" dirty="0" smtClean="0"/>
          </a:p>
          <a:p>
            <a:pPr eaLnBrk="1" hangingPunct="1">
              <a:buFontTx/>
              <a:buChar char="•"/>
            </a:pPr>
            <a:r>
              <a:rPr lang="en-US" dirty="0" smtClean="0"/>
              <a:t> As the institutional units that might be classified as OFCs were just briefly explained in the previous lecture, we would like to look more closely at them because OFCs sector has played more important role in many parts of the world. The structure of OFCs’ sectoral balance sheet and the derivation of OFCS and FCS will also be discussed during this course. </a:t>
            </a:r>
          </a:p>
          <a:p>
            <a:pPr eaLnBrk="1" hangingPunct="1">
              <a:buFontTx/>
              <a:buChar char="•"/>
            </a:pPr>
            <a:endParaRPr lang="en-US" dirty="0" smtClean="0"/>
          </a:p>
          <a:p>
            <a:pPr eaLnBrk="1" hangingPunct="1">
              <a:buFontTx/>
              <a:buChar char="•"/>
            </a:pPr>
            <a:r>
              <a:rPr lang="en-US" dirty="0" smtClean="0"/>
              <a:t> To reinforce the principles and concepts discussed during the lecture, the participants will be provided with one-day case study after the lecture. </a:t>
            </a:r>
            <a:endParaRPr lang="en-US" sz="1800" dirty="0" smtClean="0"/>
          </a:p>
        </p:txBody>
      </p:sp>
      <p:sp>
        <p:nvSpPr>
          <p:cNvPr id="36867" name="Rectangle 3"/>
          <p:cNvSpPr>
            <a:spLocks noGrp="1" noRot="1" noChangeAspect="1" noChangeArrowheads="1" noTextEdit="1"/>
          </p:cNvSpPr>
          <p:nvPr>
            <p:ph type="sldImg"/>
          </p:nvPr>
        </p:nvSpPr>
        <p:spPr>
          <a:xfrm>
            <a:off x="2138363" y="714375"/>
            <a:ext cx="2428875" cy="1820863"/>
          </a:xfrm>
          <a:ln cap="flat"/>
        </p:spPr>
      </p:sp>
    </p:spTree>
    <p:extLst>
      <p:ext uri="{BB962C8B-B14F-4D97-AF65-F5344CB8AC3E}">
        <p14:creationId xmlns:p14="http://schemas.microsoft.com/office/powerpoint/2010/main" val="495007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body" idx="1"/>
          </p:nvPr>
        </p:nvSpPr>
        <p:spPr>
          <a:noFill/>
          <a:ln w="9525"/>
        </p:spPr>
        <p:txBody>
          <a:bodyPr/>
          <a:lstStyle/>
          <a:p>
            <a:pPr eaLnBrk="1" hangingPunct="1">
              <a:buFontTx/>
              <a:buChar char="•"/>
            </a:pPr>
            <a:r>
              <a:rPr lang="en-US" smtClean="0"/>
              <a:t> First of all, </a:t>
            </a:r>
            <a:r>
              <a:rPr lang="en-US" sz="1800" smtClean="0"/>
              <a:t>we would like to look at closely each type of institutional units that might be classified as OFCs.</a:t>
            </a:r>
          </a:p>
          <a:p>
            <a:pPr eaLnBrk="1" hangingPunct="1">
              <a:buFontTx/>
              <a:buChar char="•"/>
            </a:pPr>
            <a:endParaRPr lang="en-US" sz="1800" smtClean="0"/>
          </a:p>
          <a:p>
            <a:pPr eaLnBrk="1" hangingPunct="1">
              <a:buFontTx/>
              <a:buChar char="•"/>
            </a:pPr>
            <a:r>
              <a:rPr lang="en-US" sz="1800" smtClean="0"/>
              <a:t> Next, we will briefly refer to the points that should be taken into consideration in defining the OFC subsector.</a:t>
            </a:r>
            <a:br>
              <a:rPr lang="en-US" sz="1800" smtClean="0"/>
            </a:br>
            <a:endParaRPr lang="en-US" sz="1800" smtClean="0"/>
          </a:p>
          <a:p>
            <a:pPr eaLnBrk="1" hangingPunct="1">
              <a:buFontTx/>
              <a:buChar char="•"/>
            </a:pPr>
            <a:r>
              <a:rPr lang="en-US" sz="1800" smtClean="0"/>
              <a:t> Then, we will review the generic features of the sectoral balance sheet and how to derive OFCS and FCS.</a:t>
            </a:r>
          </a:p>
          <a:p>
            <a:pPr eaLnBrk="1" hangingPunct="1">
              <a:buFontTx/>
              <a:buChar char="•"/>
            </a:pPr>
            <a:endParaRPr lang="en-US" sz="1800" smtClean="0"/>
          </a:p>
          <a:p>
            <a:pPr eaLnBrk="1" hangingPunct="1">
              <a:buFontTx/>
              <a:buChar char="•"/>
            </a:pPr>
            <a:r>
              <a:rPr lang="en-US" sz="1800" smtClean="0"/>
              <a:t> Finally, we will overview Case Study 4, in which the participants will engage after this lecture.</a:t>
            </a:r>
          </a:p>
        </p:txBody>
      </p:sp>
      <p:sp>
        <p:nvSpPr>
          <p:cNvPr id="37891"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2045288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78317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a:xfrm>
            <a:off x="3850443" y="9428584"/>
            <a:ext cx="2945659" cy="498055"/>
          </a:xfrm>
          <a:prstGeom prst="rect">
            <a:avLst/>
          </a:prstGeom>
        </p:spPr>
        <p:txBody>
          <a:bodyPr/>
          <a:lstStyle/>
          <a:p>
            <a:fld id="{73B1CD8D-B8CD-49EE-BD1C-A3DF249B1150}" type="slidenum">
              <a:rPr lang="en-MY" smtClean="0"/>
              <a:t>14</a:t>
            </a:fld>
            <a:endParaRPr lang="en-MY"/>
          </a:p>
        </p:txBody>
      </p:sp>
    </p:spTree>
    <p:extLst>
      <p:ext uri="{BB962C8B-B14F-4D97-AF65-F5344CB8AC3E}">
        <p14:creationId xmlns:p14="http://schemas.microsoft.com/office/powerpoint/2010/main" val="60942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a:xfrm>
            <a:off x="3850443" y="9428584"/>
            <a:ext cx="2945659" cy="498055"/>
          </a:xfrm>
          <a:prstGeom prst="rect">
            <a:avLst/>
          </a:prstGeom>
        </p:spPr>
        <p:txBody>
          <a:bodyPr/>
          <a:lstStyle/>
          <a:p>
            <a:fld id="{73B1CD8D-B8CD-49EE-BD1C-A3DF249B1150}" type="slidenum">
              <a:rPr lang="en-MY" smtClean="0"/>
              <a:t>15</a:t>
            </a:fld>
            <a:endParaRPr lang="en-MY"/>
          </a:p>
        </p:txBody>
      </p:sp>
    </p:spTree>
    <p:extLst>
      <p:ext uri="{BB962C8B-B14F-4D97-AF65-F5344CB8AC3E}">
        <p14:creationId xmlns:p14="http://schemas.microsoft.com/office/powerpoint/2010/main" val="2804356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0CA0D4D5-BD3D-4983-A0AB-66159C964872}" type="datetime4">
              <a:rPr lang="en-US"/>
              <a:pPr>
                <a:defRPr/>
              </a:pPr>
              <a:t>October 19,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664D6855-06E4-46C8-BA0C-A4A6741F9F3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7E90843-B94D-415D-8B0C-5D0F82197EA7}" type="datetime4">
              <a:rPr lang="en-US"/>
              <a:pPr>
                <a:defRPr/>
              </a:pPr>
              <a:t>October 19,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F62B4359-9D4A-453C-A097-7552B611FB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A3A4226-5CE5-42A8-8C85-4581D19642C9}" type="datetime4">
              <a:rPr lang="en-US"/>
              <a:pPr>
                <a:defRPr/>
              </a:pPr>
              <a:t>October 19,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574AC182-2306-4E02-97EE-C3C5037FB0D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9203" name="Rectangle 3"/>
          <p:cNvSpPr>
            <a:spLocks noGrp="1" noChangeArrowheads="1"/>
          </p:cNvSpPr>
          <p:nvPr>
            <p:ph type="ctrTitle"/>
          </p:nvPr>
        </p:nvSpPr>
        <p:spPr>
          <a:xfrm>
            <a:off x="762000" y="1371600"/>
            <a:ext cx="7696200" cy="2057400"/>
          </a:xfrm>
        </p:spPr>
        <p:txBody>
          <a:bodyPr/>
          <a:lstStyle>
            <a:lvl1pPr>
              <a:defRPr sz="5400"/>
            </a:lvl1pPr>
          </a:lstStyle>
          <a:p>
            <a:r>
              <a:rPr lang="en-US" smtClean="0"/>
              <a:t>Click to edit Master title style</a:t>
            </a:r>
            <a:endParaRPr lang="en-US"/>
          </a:p>
        </p:txBody>
      </p:sp>
      <p:sp>
        <p:nvSpPr>
          <p:cNvPr id="179204"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dirty="0" smtClean="0"/>
              <a:t>Click to edit Master subtitle style</a:t>
            </a:r>
            <a:endParaRPr lang="en-US" dirty="0"/>
          </a:p>
        </p:txBody>
      </p:sp>
      <p:sp>
        <p:nvSpPr>
          <p:cNvPr id="4" name="Rectangle 7"/>
          <p:cNvSpPr>
            <a:spLocks noGrp="1" noChangeArrowheads="1"/>
          </p:cNvSpPr>
          <p:nvPr>
            <p:ph type="sldNum" sz="quarter" idx="10"/>
          </p:nvPr>
        </p:nvSpPr>
        <p:spPr>
          <a:xfrm>
            <a:off x="6553200" y="6248400"/>
            <a:ext cx="2133600" cy="457200"/>
          </a:xfrm>
        </p:spPr>
        <p:txBody>
          <a:bodyPr/>
          <a:lstStyle>
            <a:lvl1pPr>
              <a:buFont typeface="Monotype Sorts" pitchFamily="2" charset="2"/>
              <a:buNone/>
              <a:defRPr b="1"/>
            </a:lvl1pPr>
          </a:lstStyle>
          <a:p>
            <a:pPr>
              <a:defRPr/>
            </a:pPr>
            <a:fld id="{54C9C965-BB5A-4F0B-9BC5-84E4DFBC0ED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C6ED3F6-65F8-4B0B-A892-FBBA9EC0E137}" type="datetime4">
              <a:rPr lang="en-US"/>
              <a:pPr>
                <a:defRPr/>
              </a:pPr>
              <a:t>October 19, 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5" name="Rectangle 6"/>
          <p:cNvSpPr>
            <a:spLocks noGrp="1" noChangeArrowheads="1"/>
          </p:cNvSpPr>
          <p:nvPr>
            <p:ph type="sldNum" sz="quarter" idx="12"/>
          </p:nvPr>
        </p:nvSpPr>
        <p:spPr>
          <a:ln/>
        </p:spPr>
        <p:txBody>
          <a:bodyPr/>
          <a:lstStyle>
            <a:lvl1pPr>
              <a:defRPr/>
            </a:lvl1pPr>
          </a:lstStyle>
          <a:p>
            <a:pPr>
              <a:defRPr/>
            </a:pPr>
            <a:fld id="{85D0C39B-AE74-4871-9E1C-B604CD08BFE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atin typeface="Tahoma" pitchFamily="34" charset="0"/>
                <a:ea typeface="Tahoma" pitchFamily="34" charset="0"/>
                <a:cs typeface="Tahom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200">
                <a:latin typeface="Tahoma" pitchFamily="34" charset="0"/>
                <a:ea typeface="Tahoma" pitchFamily="34" charset="0"/>
                <a:cs typeface="Tahoma" pitchFamily="34" charset="0"/>
              </a:defRPr>
            </a:lvl1pPr>
            <a:lvl2pPr>
              <a:defRPr sz="2000">
                <a:latin typeface="Tahoma" pitchFamily="34" charset="0"/>
                <a:ea typeface="Tahoma" pitchFamily="34" charset="0"/>
                <a:cs typeface="Tahoma" pitchFamily="34" charset="0"/>
              </a:defRPr>
            </a:lvl2pPr>
            <a:lvl3pPr>
              <a:defRPr sz="2000">
                <a:latin typeface="Tahoma" pitchFamily="34" charset="0"/>
                <a:ea typeface="Tahoma" pitchFamily="34" charset="0"/>
                <a:cs typeface="Tahoma" pitchFamily="34" charset="0"/>
              </a:defRPr>
            </a:lvl3pPr>
            <a:lvl4pPr>
              <a:defRPr sz="2000">
                <a:latin typeface="Tahoma" pitchFamily="34" charset="0"/>
                <a:ea typeface="Tahoma" pitchFamily="34" charset="0"/>
                <a:cs typeface="Tahoma" pitchFamily="34" charset="0"/>
              </a:defRPr>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p:txBody>
          <a:bodyPr/>
          <a:lstStyle>
            <a:lvl1pPr>
              <a:buNone/>
              <a:defRPr/>
            </a:lvl1pPr>
          </a:lstStyle>
          <a:p>
            <a:pPr>
              <a:defRPr/>
            </a:pP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C986075-9996-482A-A850-F5714EDEB645}" type="datetime4">
              <a:rPr lang="en-US"/>
              <a:pPr>
                <a:defRPr/>
              </a:pPr>
              <a:t>October 19,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759CB040-CAE1-4D79-87A4-3316D90F2BF5}"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7398A9E2-AE3B-4570-AD2F-F308703E80BD}" type="datetime4">
              <a:rPr lang="en-US"/>
              <a:pPr>
                <a:defRPr/>
              </a:pPr>
              <a:t>October 19,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8537DCF3-F057-459F-9934-918235CB8ECC}"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5F23E72C-F46D-4FF0-9F3C-957E24010790}" type="datetime4">
              <a:rPr lang="en-US"/>
              <a:pPr>
                <a:defRPr/>
              </a:pPr>
              <a:t>October 19, 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9" name="Rectangle 6"/>
          <p:cNvSpPr>
            <a:spLocks noGrp="1" noChangeArrowheads="1"/>
          </p:cNvSpPr>
          <p:nvPr>
            <p:ph type="sldNum" sz="quarter" idx="12"/>
          </p:nvPr>
        </p:nvSpPr>
        <p:spPr>
          <a:ln/>
        </p:spPr>
        <p:txBody>
          <a:bodyPr/>
          <a:lstStyle>
            <a:lvl1pPr>
              <a:defRPr/>
            </a:lvl1pPr>
          </a:lstStyle>
          <a:p>
            <a:pPr>
              <a:defRPr/>
            </a:pPr>
            <a:fld id="{1082BA72-6C27-48A6-A0B4-70EAFBCA6213}"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F34484AC-EE64-42B1-9501-132B4CAA3843}" type="datetime4">
              <a:rPr lang="en-US"/>
              <a:pPr>
                <a:defRPr/>
              </a:pPr>
              <a:t>October 19, 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5" name="Rectangle 6"/>
          <p:cNvSpPr>
            <a:spLocks noGrp="1" noChangeArrowheads="1"/>
          </p:cNvSpPr>
          <p:nvPr>
            <p:ph type="sldNum" sz="quarter" idx="12"/>
          </p:nvPr>
        </p:nvSpPr>
        <p:spPr>
          <a:ln/>
        </p:spPr>
        <p:txBody>
          <a:bodyPr/>
          <a:lstStyle>
            <a:lvl1pPr>
              <a:defRPr/>
            </a:lvl1pPr>
          </a:lstStyle>
          <a:p>
            <a:pPr>
              <a:defRPr/>
            </a:pPr>
            <a:fld id="{1FC1B671-1FB7-4A50-8C3D-1CCCCC58F10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54646399-8E0C-4EB5-BDDA-ED63EF0E128B}" type="datetime4">
              <a:rPr lang="en-US"/>
              <a:pPr>
                <a:defRPr/>
              </a:pPr>
              <a:t>October 19, 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4" name="Rectangle 6"/>
          <p:cNvSpPr>
            <a:spLocks noGrp="1" noChangeArrowheads="1"/>
          </p:cNvSpPr>
          <p:nvPr>
            <p:ph type="sldNum" sz="quarter" idx="12"/>
          </p:nvPr>
        </p:nvSpPr>
        <p:spPr>
          <a:ln/>
        </p:spPr>
        <p:txBody>
          <a:bodyPr/>
          <a:lstStyle>
            <a:lvl1pPr>
              <a:defRPr/>
            </a:lvl1pPr>
          </a:lstStyle>
          <a:p>
            <a:pPr>
              <a:defRPr/>
            </a:pPr>
            <a:fld id="{5E26E2B0-5DC9-4BFF-87E2-240AFBA1E99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AA69118-7FF4-4504-842D-691FA4CFA9A5}" type="datetime4">
              <a:rPr lang="en-US"/>
              <a:pPr>
                <a:defRPr/>
              </a:pPr>
              <a:t>October 19,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453DD942-481A-44B7-A963-BA0A24B8C0E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D8B550-E37F-4238-A156-3E4EFC2C2C00}" type="datetime4">
              <a:rPr lang="en-US"/>
              <a:pPr>
                <a:defRPr/>
              </a:pPr>
              <a:t>October 19,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12F0AB47-0266-493B-8D6D-022D3E8AFB70}"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FA6DB30-FFA2-476C-9273-5FFA0BF26CC2}" type="datetime4">
              <a:rPr lang="en-US"/>
              <a:pPr>
                <a:defRPr/>
              </a:pPr>
              <a:t>October 19,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F3306B57-2DC7-41A8-A12E-179DEC56FDAF}"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C2590113-765C-45B7-B370-4FEF155CF069}" type="datetime4">
              <a:rPr lang="en-US"/>
              <a:pPr>
                <a:defRPr/>
              </a:pPr>
              <a:t>October 19,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FFDB7B26-AAA1-4EB2-8EBA-B33F89D2FCA3}"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69613DED-6697-4FD8-88FD-652AD68D78D4}" type="datetime4">
              <a:rPr lang="en-US"/>
              <a:pPr>
                <a:defRPr/>
              </a:pPr>
              <a:t>October 19,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A8112E07-05F1-4791-926F-E90D087F0B52}"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D768C887-5420-4B0C-B78F-3CF3E2AEB88C}" type="datetime4">
              <a:rPr lang="en-US"/>
              <a:pPr>
                <a:defRPr/>
              </a:pPr>
              <a:t>October 19,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27F7DEBE-D609-4B19-AF74-CF8D664F2658}"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EAEE780-78B6-4031-BB93-4EA151ED1187}" type="datetime4">
              <a:rPr lang="en-US"/>
              <a:pPr>
                <a:defRPr/>
              </a:pPr>
              <a:t>October 19,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394C10F1-6DE8-46A4-999C-C986986F2108}"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0AE3637-4166-45F2-B366-CFF6871BE12C}" type="datetime4">
              <a:rPr lang="en-US"/>
              <a:pPr>
                <a:defRPr/>
              </a:pPr>
              <a:t>October 19,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ECB0BCE5-16FB-4AFA-BEF2-CA58C92FAF35}"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9FCD643-7FA0-48F3-BEE0-506922BB10B0}" type="datetime4">
              <a:rPr lang="en-US"/>
              <a:pPr>
                <a:defRPr/>
              </a:pPr>
              <a:t>October 19,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ITP - 2009</a:t>
            </a:r>
          </a:p>
        </p:txBody>
      </p:sp>
      <p:sp>
        <p:nvSpPr>
          <p:cNvPr id="7" name="Slide Number Placeholder 5"/>
          <p:cNvSpPr>
            <a:spLocks noGrp="1"/>
          </p:cNvSpPr>
          <p:nvPr>
            <p:ph type="sldNum" sz="quarter" idx="12"/>
          </p:nvPr>
        </p:nvSpPr>
        <p:spPr/>
        <p:txBody>
          <a:bodyPr/>
          <a:lstStyle>
            <a:lvl1pPr>
              <a:defRPr/>
            </a:lvl1pPr>
          </a:lstStyle>
          <a:p>
            <a:pPr>
              <a:defRPr/>
            </a:pPr>
            <a:fld id="{B7B96865-E9A0-413A-88C4-7F12CD5E20BD}"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A96C200-518E-48F3-992A-777842072101}" type="datetime4">
              <a:rPr lang="en-US"/>
              <a:pPr>
                <a:defRPr/>
              </a:pPr>
              <a:t>October 19, 2017</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ITP - 2009</a:t>
            </a:r>
          </a:p>
        </p:txBody>
      </p:sp>
      <p:sp>
        <p:nvSpPr>
          <p:cNvPr id="9" name="Slide Number Placeholder 5"/>
          <p:cNvSpPr>
            <a:spLocks noGrp="1"/>
          </p:cNvSpPr>
          <p:nvPr>
            <p:ph type="sldNum" sz="quarter" idx="12"/>
          </p:nvPr>
        </p:nvSpPr>
        <p:spPr/>
        <p:txBody>
          <a:bodyPr/>
          <a:lstStyle>
            <a:lvl1pPr>
              <a:defRPr/>
            </a:lvl1pPr>
          </a:lstStyle>
          <a:p>
            <a:pPr>
              <a:defRPr/>
            </a:pPr>
            <a:fld id="{88A1ED94-43EF-4C0A-8DD7-C7056F070B70}"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4ECAD25-01B8-451C-8133-34BF066AEE82}" type="datetime4">
              <a:rPr lang="en-US"/>
              <a:pPr>
                <a:defRPr/>
              </a:pPr>
              <a:t>October 19, 2017</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ITP - 2009</a:t>
            </a:r>
          </a:p>
        </p:txBody>
      </p:sp>
      <p:sp>
        <p:nvSpPr>
          <p:cNvPr id="5" name="Slide Number Placeholder 5"/>
          <p:cNvSpPr>
            <a:spLocks noGrp="1"/>
          </p:cNvSpPr>
          <p:nvPr>
            <p:ph type="sldNum" sz="quarter" idx="12"/>
          </p:nvPr>
        </p:nvSpPr>
        <p:spPr/>
        <p:txBody>
          <a:bodyPr/>
          <a:lstStyle>
            <a:lvl1pPr>
              <a:defRPr/>
            </a:lvl1pPr>
          </a:lstStyle>
          <a:p>
            <a:pPr>
              <a:defRPr/>
            </a:pPr>
            <a:fld id="{403D0175-C43A-483B-94A1-4782782E9AA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CCE9388-044A-4B49-9456-502BAA3C43A2}" type="datetime4">
              <a:rPr lang="en-US"/>
              <a:pPr>
                <a:defRPr/>
              </a:pPr>
              <a:t>October 19, 2017</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6" name="Rectangle 6"/>
          <p:cNvSpPr>
            <a:spLocks noGrp="1" noChangeArrowheads="1"/>
          </p:cNvSpPr>
          <p:nvPr>
            <p:ph type="sldNum" sz="quarter" idx="12"/>
          </p:nvPr>
        </p:nvSpPr>
        <p:spPr>
          <a:ln/>
        </p:spPr>
        <p:txBody>
          <a:bodyPr/>
          <a:lstStyle>
            <a:lvl1pPr>
              <a:defRPr/>
            </a:lvl1pPr>
          </a:lstStyle>
          <a:p>
            <a:pPr>
              <a:defRPr/>
            </a:pPr>
            <a:fld id="{E08FAF34-F94A-4D31-AF71-137366366468}"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6D2ED59-A039-4E68-872D-26A30233FE1D}" type="datetime4">
              <a:rPr lang="en-US"/>
              <a:pPr>
                <a:defRPr/>
              </a:pPr>
              <a:t>October 19, 2017</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ITP - 2009</a:t>
            </a:r>
          </a:p>
        </p:txBody>
      </p:sp>
      <p:sp>
        <p:nvSpPr>
          <p:cNvPr id="4" name="Slide Number Placeholder 5"/>
          <p:cNvSpPr>
            <a:spLocks noGrp="1"/>
          </p:cNvSpPr>
          <p:nvPr>
            <p:ph type="sldNum" sz="quarter" idx="12"/>
          </p:nvPr>
        </p:nvSpPr>
        <p:spPr/>
        <p:txBody>
          <a:bodyPr/>
          <a:lstStyle>
            <a:lvl1pPr>
              <a:defRPr/>
            </a:lvl1pPr>
          </a:lstStyle>
          <a:p>
            <a:pPr>
              <a:defRPr/>
            </a:pPr>
            <a:fld id="{FF912391-986D-427B-9195-C9D0CF4C9D47}"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8E5FC8-88A9-40AE-9667-36E2A53AD027}" type="datetime4">
              <a:rPr lang="en-US"/>
              <a:pPr>
                <a:defRPr/>
              </a:pPr>
              <a:t>October 19,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ITP - 2009</a:t>
            </a:r>
          </a:p>
        </p:txBody>
      </p:sp>
      <p:sp>
        <p:nvSpPr>
          <p:cNvPr id="7" name="Slide Number Placeholder 5"/>
          <p:cNvSpPr>
            <a:spLocks noGrp="1"/>
          </p:cNvSpPr>
          <p:nvPr>
            <p:ph type="sldNum" sz="quarter" idx="12"/>
          </p:nvPr>
        </p:nvSpPr>
        <p:spPr/>
        <p:txBody>
          <a:bodyPr/>
          <a:lstStyle>
            <a:lvl1pPr>
              <a:defRPr/>
            </a:lvl1pPr>
          </a:lstStyle>
          <a:p>
            <a:pPr>
              <a:defRPr/>
            </a:pPr>
            <a:fld id="{E8D9B18F-F9D4-4B25-BE7D-AFC71D22FE8D}"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82DF2CC-561C-4E5A-BB25-41A97F06FFCF}" type="datetime4">
              <a:rPr lang="en-US"/>
              <a:pPr>
                <a:defRPr/>
              </a:pPr>
              <a:t>October 19, 2017</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ITP - 2009</a:t>
            </a:r>
          </a:p>
        </p:txBody>
      </p:sp>
      <p:sp>
        <p:nvSpPr>
          <p:cNvPr id="7" name="Slide Number Placeholder 5"/>
          <p:cNvSpPr>
            <a:spLocks noGrp="1"/>
          </p:cNvSpPr>
          <p:nvPr>
            <p:ph type="sldNum" sz="quarter" idx="12"/>
          </p:nvPr>
        </p:nvSpPr>
        <p:spPr/>
        <p:txBody>
          <a:bodyPr/>
          <a:lstStyle>
            <a:lvl1pPr>
              <a:defRPr/>
            </a:lvl1pPr>
          </a:lstStyle>
          <a:p>
            <a:pPr>
              <a:defRPr/>
            </a:pPr>
            <a:fld id="{60B1864C-69E2-498A-82CB-958C0418FB63}"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952C52-8265-4BB2-9BB1-E84DA2702404}" type="datetime4">
              <a:rPr lang="en-US"/>
              <a:pPr>
                <a:defRPr/>
              </a:pPr>
              <a:t>October 19,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3EE17206-9BE9-427C-9602-14BD47F65E06}"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587667-CEA4-4172-821E-1AD2C820A4D2}" type="datetime4">
              <a:rPr lang="en-US"/>
              <a:pPr>
                <a:defRPr/>
              </a:pPr>
              <a:t>October 19, 2017</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ITP - 2009</a:t>
            </a:r>
          </a:p>
        </p:txBody>
      </p:sp>
      <p:sp>
        <p:nvSpPr>
          <p:cNvPr id="6" name="Slide Number Placeholder 5"/>
          <p:cNvSpPr>
            <a:spLocks noGrp="1"/>
          </p:cNvSpPr>
          <p:nvPr>
            <p:ph type="sldNum" sz="quarter" idx="12"/>
          </p:nvPr>
        </p:nvSpPr>
        <p:spPr/>
        <p:txBody>
          <a:bodyPr/>
          <a:lstStyle>
            <a:lvl1pPr>
              <a:defRPr/>
            </a:lvl1pPr>
          </a:lstStyle>
          <a:p>
            <a:pPr>
              <a:defRPr/>
            </a:pPr>
            <a:fld id="{4AEE381F-57F3-451D-9295-A9C8C0C91ED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5814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70FA8FA-E539-4FB4-8355-8A7A9513E0CF}" type="datetime4">
              <a:rPr lang="en-US"/>
              <a:pPr>
                <a:defRPr/>
              </a:pPr>
              <a:t>October 19,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9625EEDD-6A19-4E19-8344-B130F1DE99C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5620EFDC-7277-406A-93A6-61CB7B55A58A}" type="datetime4">
              <a:rPr lang="en-US"/>
              <a:pPr>
                <a:defRPr/>
              </a:pPr>
              <a:t>October 19, 2017</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9" name="Rectangle 6"/>
          <p:cNvSpPr>
            <a:spLocks noGrp="1" noChangeArrowheads="1"/>
          </p:cNvSpPr>
          <p:nvPr>
            <p:ph type="sldNum" sz="quarter" idx="12"/>
          </p:nvPr>
        </p:nvSpPr>
        <p:spPr>
          <a:ln/>
        </p:spPr>
        <p:txBody>
          <a:bodyPr/>
          <a:lstStyle>
            <a:lvl1pPr>
              <a:defRPr/>
            </a:lvl1pPr>
          </a:lstStyle>
          <a:p>
            <a:pPr>
              <a:defRPr/>
            </a:pPr>
            <a:fld id="{F5BF7852-FAC1-42EF-AB71-C822A7473F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7C48525B-E924-45C4-8131-93DD39A96620}" type="datetime4">
              <a:rPr lang="en-US"/>
              <a:pPr>
                <a:defRPr/>
              </a:pPr>
              <a:t>October 19, 2017</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5" name="Rectangle 6"/>
          <p:cNvSpPr>
            <a:spLocks noGrp="1" noChangeArrowheads="1"/>
          </p:cNvSpPr>
          <p:nvPr>
            <p:ph type="sldNum" sz="quarter" idx="12"/>
          </p:nvPr>
        </p:nvSpPr>
        <p:spPr>
          <a:ln/>
        </p:spPr>
        <p:txBody>
          <a:bodyPr/>
          <a:lstStyle>
            <a:lvl1pPr>
              <a:defRPr/>
            </a:lvl1pPr>
          </a:lstStyle>
          <a:p>
            <a:pPr>
              <a:defRPr/>
            </a:pPr>
            <a:fld id="{D3AE31B5-E298-4460-8202-DF2A9A91FE9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9179712-32BD-4293-BFAD-DEE12A743AF3}" type="datetime4">
              <a:rPr lang="en-US"/>
              <a:pPr>
                <a:defRPr/>
              </a:pPr>
              <a:t>October 19, 2017</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4" name="Rectangle 6"/>
          <p:cNvSpPr>
            <a:spLocks noGrp="1" noChangeArrowheads="1"/>
          </p:cNvSpPr>
          <p:nvPr>
            <p:ph type="sldNum" sz="quarter" idx="12"/>
          </p:nvPr>
        </p:nvSpPr>
        <p:spPr>
          <a:ln/>
        </p:spPr>
        <p:txBody>
          <a:bodyPr/>
          <a:lstStyle>
            <a:lvl1pPr>
              <a:defRPr/>
            </a:lvl1pPr>
          </a:lstStyle>
          <a:p>
            <a:pPr>
              <a:defRPr/>
            </a:pPr>
            <a:fld id="{55C83575-942D-4DCD-92A0-849952D04EB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9431744A-2C37-46A7-A485-A33D95447E77}" type="datetime4">
              <a:rPr lang="en-US"/>
              <a:pPr>
                <a:defRPr/>
              </a:pPr>
              <a:t>October 19,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80D4EE23-41FF-4B4F-938C-B9C8C998BC0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3BB5909-6048-47C9-9BF8-7D2F7E78AD57}" type="datetime4">
              <a:rPr lang="en-US"/>
              <a:pPr>
                <a:defRPr/>
              </a:pPr>
              <a:t>October 19, 2017</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ITP - 2009</a:t>
            </a:r>
          </a:p>
        </p:txBody>
      </p:sp>
      <p:sp>
        <p:nvSpPr>
          <p:cNvPr id="7" name="Rectangle 6"/>
          <p:cNvSpPr>
            <a:spLocks noGrp="1" noChangeArrowheads="1"/>
          </p:cNvSpPr>
          <p:nvPr>
            <p:ph type="sldNum" sz="quarter" idx="12"/>
          </p:nvPr>
        </p:nvSpPr>
        <p:spPr>
          <a:ln/>
        </p:spPr>
        <p:txBody>
          <a:bodyPr/>
          <a:lstStyle>
            <a:lvl1pPr>
              <a:defRPr/>
            </a:lvl1pPr>
          </a:lstStyle>
          <a:p>
            <a:pPr>
              <a:defRPr/>
            </a:pPr>
            <a:fld id="{E581E72C-C257-4846-9DAF-09E7B31180D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914400" y="1600200"/>
            <a:ext cx="73152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400">
                <a:latin typeface="+mn-lt"/>
                <a:cs typeface="+mn-cs"/>
              </a:defRPr>
            </a:lvl1pPr>
          </a:lstStyle>
          <a:p>
            <a:pPr>
              <a:defRPr/>
            </a:pPr>
            <a:fld id="{463281D6-A1CD-41AD-ACA7-8B703F33831A}" type="datetime4">
              <a:rPr lang="en-US"/>
              <a:pPr>
                <a:defRPr/>
              </a:pPr>
              <a:t>October 19, 2017</a:t>
            </a:fld>
            <a:endParaRPr lang="en-US"/>
          </a:p>
        </p:txBody>
      </p:sp>
      <p:sp>
        <p:nvSpPr>
          <p:cNvPr id="522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buClrTx/>
              <a:buFontTx/>
              <a:buNone/>
              <a:defRPr sz="1400">
                <a:latin typeface="+mn-lt"/>
                <a:cs typeface="+mn-cs"/>
              </a:defRPr>
            </a:lvl1pPr>
          </a:lstStyle>
          <a:p>
            <a:pPr>
              <a:defRPr/>
            </a:pPr>
            <a:r>
              <a:rPr lang="en-US"/>
              <a:t>ITP - 2009</a:t>
            </a:r>
          </a:p>
        </p:txBody>
      </p:sp>
      <p:sp>
        <p:nvSpPr>
          <p:cNvPr id="522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400">
                <a:latin typeface="+mn-lt"/>
                <a:cs typeface="+mn-cs"/>
              </a:defRPr>
            </a:lvl1pPr>
          </a:lstStyle>
          <a:p>
            <a:pPr>
              <a:defRPr/>
            </a:pPr>
            <a:fld id="{3DDF4C60-D977-4C09-B0A6-7090A61F84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hf hdr="0" ftr="0" dt="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Times New Roman" pitchFamily="18" charset="0"/>
          <a:cs typeface="Arial" charset="0"/>
        </a:defRPr>
      </a:lvl2pPr>
      <a:lvl3pPr algn="ctr" rtl="0" eaLnBrk="0" fontAlgn="base" hangingPunct="0">
        <a:spcBef>
          <a:spcPct val="0"/>
        </a:spcBef>
        <a:spcAft>
          <a:spcPct val="0"/>
        </a:spcAft>
        <a:defRPr sz="2400" b="1">
          <a:solidFill>
            <a:schemeClr val="tx2"/>
          </a:solidFill>
          <a:latin typeface="Times New Roman" pitchFamily="18" charset="0"/>
          <a:cs typeface="Arial" charset="0"/>
        </a:defRPr>
      </a:lvl3pPr>
      <a:lvl4pPr algn="ctr" rtl="0" eaLnBrk="0" fontAlgn="base" hangingPunct="0">
        <a:spcBef>
          <a:spcPct val="0"/>
        </a:spcBef>
        <a:spcAft>
          <a:spcPct val="0"/>
        </a:spcAft>
        <a:defRPr sz="2400" b="1">
          <a:solidFill>
            <a:schemeClr val="tx2"/>
          </a:solidFill>
          <a:latin typeface="Times New Roman" pitchFamily="18" charset="0"/>
          <a:cs typeface="Arial" charset="0"/>
        </a:defRPr>
      </a:lvl4pPr>
      <a:lvl5pPr algn="ctr" rtl="0" eaLnBrk="0" fontAlgn="base" hangingPunct="0">
        <a:spcBef>
          <a:spcPct val="0"/>
        </a:spcBef>
        <a:spcAft>
          <a:spcPct val="0"/>
        </a:spcAft>
        <a:defRPr sz="2400" b="1">
          <a:solidFill>
            <a:schemeClr val="tx2"/>
          </a:solidFill>
          <a:latin typeface="Times New Roman" pitchFamily="18" charset="0"/>
          <a:cs typeface="Arial" charset="0"/>
        </a:defRPr>
      </a:lvl5pPr>
      <a:lvl6pPr marL="457200" algn="ctr" rtl="0" fontAlgn="base">
        <a:spcBef>
          <a:spcPct val="0"/>
        </a:spcBef>
        <a:spcAft>
          <a:spcPct val="0"/>
        </a:spcAft>
        <a:defRPr sz="2400" b="1">
          <a:solidFill>
            <a:schemeClr val="tx2"/>
          </a:solidFill>
          <a:latin typeface="Times New Roman" pitchFamily="18" charset="0"/>
          <a:cs typeface="Arial" charset="0"/>
        </a:defRPr>
      </a:lvl6pPr>
      <a:lvl7pPr marL="914400" algn="ctr" rtl="0" fontAlgn="base">
        <a:spcBef>
          <a:spcPct val="0"/>
        </a:spcBef>
        <a:spcAft>
          <a:spcPct val="0"/>
        </a:spcAft>
        <a:defRPr sz="2400" b="1">
          <a:solidFill>
            <a:schemeClr val="tx2"/>
          </a:solidFill>
          <a:latin typeface="Times New Roman" pitchFamily="18" charset="0"/>
          <a:cs typeface="Arial" charset="0"/>
        </a:defRPr>
      </a:lvl7pPr>
      <a:lvl8pPr marL="1371600" algn="ctr" rtl="0" fontAlgn="base">
        <a:spcBef>
          <a:spcPct val="0"/>
        </a:spcBef>
        <a:spcAft>
          <a:spcPct val="0"/>
        </a:spcAft>
        <a:defRPr sz="2400" b="1">
          <a:solidFill>
            <a:schemeClr val="tx2"/>
          </a:solidFill>
          <a:latin typeface="Times New Roman" pitchFamily="18" charset="0"/>
          <a:cs typeface="Arial" charset="0"/>
        </a:defRPr>
      </a:lvl8pPr>
      <a:lvl9pPr marL="1828800" algn="ctr" rtl="0" fontAlgn="base">
        <a:spcBef>
          <a:spcPct val="0"/>
        </a:spcBef>
        <a:spcAft>
          <a:spcPct val="0"/>
        </a:spcAft>
        <a:defRPr sz="2400" b="1">
          <a:solidFill>
            <a:schemeClr val="tx2"/>
          </a:solidFill>
          <a:latin typeface="Times New Roman" pitchFamily="18" charset="0"/>
          <a:cs typeface="Arial" charset="0"/>
        </a:defRPr>
      </a:lvl9pPr>
    </p:titleStyle>
    <p:bodyStyle>
      <a:lvl1pPr marL="342900" indent="-342900" algn="l" rtl="0" eaLnBrk="0" fontAlgn="base" hangingPunct="0">
        <a:spcBef>
          <a:spcPct val="20000"/>
        </a:spcBef>
        <a:spcAft>
          <a:spcPct val="0"/>
        </a:spcAft>
        <a:buSzPct val="110000"/>
        <a:buFont typeface="Wingdings" pitchFamily="2" charset="2"/>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SzPct val="65000"/>
        <a:buFont typeface="Wingdings" pitchFamily="2" charset="2"/>
        <a:buChar char="q"/>
        <a:defRPr sz="2000">
          <a:solidFill>
            <a:schemeClr val="tx1"/>
          </a:solidFill>
          <a:latin typeface="+mn-lt"/>
          <a:cs typeface="+mn-cs"/>
        </a:defRPr>
      </a:lvl2pPr>
      <a:lvl3pPr marL="1143000" indent="-228600" algn="l" rtl="0" eaLnBrk="0" fontAlgn="base" hangingPunct="0">
        <a:spcBef>
          <a:spcPct val="20000"/>
        </a:spcBef>
        <a:spcAft>
          <a:spcPct val="0"/>
        </a:spcAft>
        <a:buChar char="•"/>
        <a:defRPr sz="20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78180"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cs typeface="+mn-cs"/>
              </a:defRPr>
            </a:lvl1pPr>
          </a:lstStyle>
          <a:p>
            <a:pPr>
              <a:defRPr/>
            </a:pPr>
            <a:fld id="{D910EEAB-F0A1-4874-9A05-D92FD9F44B36}" type="datetime4">
              <a:rPr lang="en-US"/>
              <a:pPr>
                <a:defRPr/>
              </a:pPr>
              <a:t>October 19, 2017</a:t>
            </a:fld>
            <a:endParaRPr lang="en-US"/>
          </a:p>
        </p:txBody>
      </p:sp>
      <p:sp>
        <p:nvSpPr>
          <p:cNvPr id="17818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cs typeface="+mn-cs"/>
              </a:defRPr>
            </a:lvl1pPr>
          </a:lstStyle>
          <a:p>
            <a:pPr>
              <a:defRPr/>
            </a:pPr>
            <a:r>
              <a:rPr lang="en-US"/>
              <a:t>ITP - 2009</a:t>
            </a:r>
          </a:p>
        </p:txBody>
      </p:sp>
      <p:sp>
        <p:nvSpPr>
          <p:cNvPr id="178182"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cs typeface="+mn-cs"/>
              </a:defRPr>
            </a:lvl1pPr>
          </a:lstStyle>
          <a:p>
            <a:pPr>
              <a:defRPr/>
            </a:pPr>
            <a:fld id="{62B106BC-DB8D-41C0-9500-2E04692FF29F}" type="slidenum">
              <a:rPr lang="en-US"/>
              <a:pPr>
                <a:defRPr/>
              </a:pPr>
              <a:t>‹#›</a:t>
            </a:fld>
            <a:endParaRPr lang="en-US"/>
          </a:p>
        </p:txBody>
      </p:sp>
      <p:grpSp>
        <p:nvGrpSpPr>
          <p:cNvPr id="2055" name="Group 7"/>
          <p:cNvGrpSpPr>
            <a:grpSpLocks/>
          </p:cNvGrpSpPr>
          <p:nvPr/>
        </p:nvGrpSpPr>
        <p:grpSpPr bwMode="auto">
          <a:xfrm>
            <a:off x="279400" y="152400"/>
            <a:ext cx="8686800" cy="1600200"/>
            <a:chOff x="176" y="96"/>
            <a:chExt cx="5472" cy="1008"/>
          </a:xfrm>
        </p:grpSpPr>
        <p:sp>
          <p:nvSpPr>
            <p:cNvPr id="178184"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pPr>
                <a:defRPr/>
              </a:pPr>
              <a:endParaRPr lang="en-US">
                <a:cs typeface="+mn-cs"/>
              </a:endParaRPr>
            </a:p>
          </p:txBody>
        </p:sp>
        <p:sp>
          <p:nvSpPr>
            <p:cNvPr id="178185"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a:defRPr/>
              </a:pPr>
              <a:endParaRPr lang="en-US" sz="2400">
                <a:latin typeface="Times New Roman" pitchFamily="18" charset="0"/>
                <a:cs typeface="+mn-cs"/>
              </a:endParaRPr>
            </a:p>
          </p:txBody>
        </p:sp>
        <p:sp>
          <p:nvSpPr>
            <p:cNvPr id="178186"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n-US" sz="2400">
                <a:latin typeface="Times New Roman" pitchFamily="18" charset="0"/>
                <a:cs typeface="+mn-cs"/>
              </a:endParaRPr>
            </a:p>
          </p:txBody>
        </p:sp>
        <p:sp>
          <p:nvSpPr>
            <p:cNvPr id="178187"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a:defRPr/>
              </a:pPr>
              <a:endParaRPr lang="en-US" sz="2400">
                <a:latin typeface="Times New Roman" pitchFamily="18" charset="0"/>
                <a:cs typeface="+mn-cs"/>
              </a:endParaRPr>
            </a:p>
          </p:txBody>
        </p:sp>
        <p:sp>
          <p:nvSpPr>
            <p:cNvPr id="178188"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a:defRPr/>
              </a:pPr>
              <a:endParaRPr lang="en-US" sz="2400">
                <a:latin typeface="Times New Roman" pitchFamily="18" charset="0"/>
                <a:cs typeface="+mn-cs"/>
              </a:endParaRPr>
            </a:p>
          </p:txBody>
        </p:sp>
      </p:grpSp>
    </p:spTree>
  </p:cSld>
  <p:clrMap bg1="lt1" tx1="dk1" bg2="lt2" tx2="dk2" accent1="accent1" accent2="accent2" accent3="accent3" accent4="accent4" accent5="accent5" accent6="accent6" hlink="hlink" folHlink="folHlink"/>
  <p:sldLayoutIdLst>
    <p:sldLayoutId id="2147483922" r:id="rId1"/>
    <p:sldLayoutId id="2147483901" r:id="rId2"/>
    <p:sldLayoutId id="2147483923"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 id="2147483910"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cs typeface="Arial" charset="0"/>
        </a:defRPr>
      </a:lvl2pPr>
      <a:lvl3pPr algn="l" rtl="0" eaLnBrk="0" fontAlgn="base" hangingPunct="0">
        <a:spcBef>
          <a:spcPct val="0"/>
        </a:spcBef>
        <a:spcAft>
          <a:spcPct val="0"/>
        </a:spcAft>
        <a:defRPr sz="4400">
          <a:solidFill>
            <a:schemeClr val="tx2"/>
          </a:solidFill>
          <a:latin typeface="Times New Roman" pitchFamily="18" charset="0"/>
          <a:cs typeface="Arial" charset="0"/>
        </a:defRPr>
      </a:lvl3pPr>
      <a:lvl4pPr algn="l" rtl="0" eaLnBrk="0" fontAlgn="base" hangingPunct="0">
        <a:spcBef>
          <a:spcPct val="0"/>
        </a:spcBef>
        <a:spcAft>
          <a:spcPct val="0"/>
        </a:spcAft>
        <a:defRPr sz="4400">
          <a:solidFill>
            <a:schemeClr val="tx2"/>
          </a:solidFill>
          <a:latin typeface="Times New Roman" pitchFamily="18" charset="0"/>
          <a:cs typeface="Arial" charset="0"/>
        </a:defRPr>
      </a:lvl4pPr>
      <a:lvl5pPr algn="l" rtl="0" eaLnBrk="0" fontAlgn="base" hangingPunct="0">
        <a:spcBef>
          <a:spcPct val="0"/>
        </a:spcBef>
        <a:spcAft>
          <a:spcPct val="0"/>
        </a:spcAft>
        <a:defRPr sz="4400">
          <a:solidFill>
            <a:schemeClr val="tx2"/>
          </a:solidFill>
          <a:latin typeface="Times New Roman" pitchFamily="18" charset="0"/>
          <a:cs typeface="Arial" charset="0"/>
        </a:defRPr>
      </a:lvl5pPr>
      <a:lvl6pPr marL="457200" algn="l" rtl="0" eaLnBrk="1" fontAlgn="base" hangingPunct="1">
        <a:spcBef>
          <a:spcPct val="0"/>
        </a:spcBef>
        <a:spcAft>
          <a:spcPct val="0"/>
        </a:spcAft>
        <a:defRPr sz="4400">
          <a:solidFill>
            <a:schemeClr val="tx2"/>
          </a:solidFill>
          <a:latin typeface="Times New Roman" pitchFamily="18" charset="0"/>
          <a:cs typeface="Arial" charset="0"/>
        </a:defRPr>
      </a:lvl6pPr>
      <a:lvl7pPr marL="914400" algn="l" rtl="0" eaLnBrk="1" fontAlgn="base" hangingPunct="1">
        <a:spcBef>
          <a:spcPct val="0"/>
        </a:spcBef>
        <a:spcAft>
          <a:spcPct val="0"/>
        </a:spcAft>
        <a:defRPr sz="4400">
          <a:solidFill>
            <a:schemeClr val="tx2"/>
          </a:solidFill>
          <a:latin typeface="Times New Roman" pitchFamily="18" charset="0"/>
          <a:cs typeface="Arial" charset="0"/>
        </a:defRPr>
      </a:lvl7pPr>
      <a:lvl8pPr marL="1371600" algn="l" rtl="0" eaLnBrk="1" fontAlgn="base" hangingPunct="1">
        <a:spcBef>
          <a:spcPct val="0"/>
        </a:spcBef>
        <a:spcAft>
          <a:spcPct val="0"/>
        </a:spcAft>
        <a:defRPr sz="4400">
          <a:solidFill>
            <a:schemeClr val="tx2"/>
          </a:solidFill>
          <a:latin typeface="Times New Roman" pitchFamily="18" charset="0"/>
          <a:cs typeface="Arial" charset="0"/>
        </a:defRPr>
      </a:lvl8pPr>
      <a:lvl9pPr marL="1828800" algn="l" rtl="0" eaLnBrk="1" fontAlgn="base" hangingPunct="1">
        <a:spcBef>
          <a:spcPct val="0"/>
        </a:spcBef>
        <a:spcAft>
          <a:spcPct val="0"/>
        </a:spcAft>
        <a:defRPr sz="4400">
          <a:solidFill>
            <a:schemeClr val="tx2"/>
          </a:solidFill>
          <a:latin typeface="Times New Roman" pitchFamily="18" charset="0"/>
          <a:cs typeface="Arial"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cs typeface="+mn-cs"/>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cs typeface="+mn-cs"/>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cs typeface="+mn-cs"/>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5pPr>
      <a:lvl6pPr marL="27543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6pPr>
      <a:lvl7pPr marL="32115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7pPr>
      <a:lvl8pPr marL="36687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8pPr>
      <a:lvl9pPr marL="41259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mn-cs"/>
              </a:defRPr>
            </a:lvl1pPr>
          </a:lstStyle>
          <a:p>
            <a:pPr>
              <a:defRPr/>
            </a:pPr>
            <a:fld id="{E96C8D02-4AA0-4773-AF9A-F4BB57A69B7D}" type="datetime4">
              <a:rPr lang="en-US"/>
              <a:pPr>
                <a:defRPr/>
              </a:pPr>
              <a:t>October 19, 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mn-cs"/>
              </a:defRPr>
            </a:lvl1pPr>
          </a:lstStyle>
          <a:p>
            <a:pPr>
              <a:defRPr/>
            </a:pPr>
            <a:r>
              <a:rPr lang="en-US"/>
              <a:t>ITP - 2009</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mn-cs"/>
              </a:defRPr>
            </a:lvl1pPr>
          </a:lstStyle>
          <a:p>
            <a:pPr>
              <a:defRPr/>
            </a:pPr>
            <a:fld id="{C3769452-7844-4083-869E-DD4C08B9842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11" r:id="rId1"/>
    <p:sldLayoutId id="2147483912" r:id="rId2"/>
    <p:sldLayoutId id="2147483913" r:id="rId3"/>
    <p:sldLayoutId id="2147483914" r:id="rId4"/>
    <p:sldLayoutId id="2147483915" r:id="rId5"/>
    <p:sldLayoutId id="2147483916" r:id="rId6"/>
    <p:sldLayoutId id="2147483917" r:id="rId7"/>
    <p:sldLayoutId id="2147483918" r:id="rId8"/>
    <p:sldLayoutId id="2147483919" r:id="rId9"/>
    <p:sldLayoutId id="2147483920" r:id="rId10"/>
    <p:sldLayoutId id="214748392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9"/>
          <p:cNvSpPr>
            <a:spLocks noGrp="1" noChangeArrowheads="1"/>
          </p:cNvSpPr>
          <p:nvPr>
            <p:ph type="ctrTitle"/>
          </p:nvPr>
        </p:nvSpPr>
        <p:spPr>
          <a:xfrm>
            <a:off x="762000" y="914400"/>
            <a:ext cx="7696200" cy="762000"/>
          </a:xfrm>
          <a:noFill/>
        </p:spPr>
        <p:txBody>
          <a:bodyPr/>
          <a:lstStyle/>
          <a:p>
            <a:pPr algn="ctr" eaLnBrk="1" hangingPunct="1"/>
            <a:r>
              <a:rPr lang="en-US" sz="2400" dirty="0">
                <a:latin typeface="Tahoma" pitchFamily="34" charset="0"/>
                <a:cs typeface="Tahoma" pitchFamily="34" charset="0"/>
              </a:rPr>
              <a:t>ISWGNA Task Force on Islamic Banking</a:t>
            </a:r>
            <a:br>
              <a:rPr lang="en-US" sz="2400" dirty="0">
                <a:latin typeface="Tahoma" pitchFamily="34" charset="0"/>
                <a:cs typeface="Tahoma" pitchFamily="34" charset="0"/>
              </a:rPr>
            </a:br>
            <a:endParaRPr lang="en-US" sz="2400" dirty="0" smtClean="0">
              <a:latin typeface="Tahoma" pitchFamily="34" charset="0"/>
              <a:cs typeface="Tahoma" pitchFamily="34" charset="0"/>
            </a:endParaRPr>
          </a:p>
        </p:txBody>
      </p:sp>
      <p:sp>
        <p:nvSpPr>
          <p:cNvPr id="6147" name="Rectangle 10"/>
          <p:cNvSpPr>
            <a:spLocks noGrp="1" noChangeArrowheads="1"/>
          </p:cNvSpPr>
          <p:nvPr>
            <p:ph type="subTitle" idx="1"/>
          </p:nvPr>
        </p:nvSpPr>
        <p:spPr>
          <a:xfrm>
            <a:off x="685800" y="2133600"/>
            <a:ext cx="7924800" cy="4267200"/>
          </a:xfrm>
          <a:noFill/>
        </p:spPr>
        <p:txBody>
          <a:bodyPr/>
          <a:lstStyle/>
          <a:p>
            <a:pPr algn="ctr" eaLnBrk="1" hangingPunct="1"/>
            <a:endParaRPr lang="en-US" dirty="0" smtClean="0">
              <a:latin typeface="Tahoma" pitchFamily="34" charset="0"/>
              <a:cs typeface="Tahoma" pitchFamily="34" charset="0"/>
            </a:endParaRPr>
          </a:p>
          <a:p>
            <a:pPr algn="ctr" eaLnBrk="1" hangingPunct="1"/>
            <a:r>
              <a:rPr lang="en-US" dirty="0" smtClean="0">
                <a:latin typeface="Tahoma" pitchFamily="34" charset="0"/>
                <a:cs typeface="Tahoma" pitchFamily="34" charset="0"/>
              </a:rPr>
              <a:t>Introduction:</a:t>
            </a:r>
          </a:p>
          <a:p>
            <a:pPr algn="ctr" eaLnBrk="1" hangingPunct="1"/>
            <a:r>
              <a:rPr lang="en-US" dirty="0" smtClean="0">
                <a:latin typeface="Tahoma" pitchFamily="34" charset="0"/>
                <a:cs typeface="Tahoma" pitchFamily="34" charset="0"/>
              </a:rPr>
              <a:t>IFSB Role in Islamic finance in the SNA</a:t>
            </a:r>
          </a:p>
          <a:p>
            <a:pPr algn="ctr" eaLnBrk="1" hangingPunct="1"/>
            <a:endParaRPr lang="en-US" dirty="0" smtClean="0">
              <a:latin typeface="Tahoma" pitchFamily="34" charset="0"/>
              <a:cs typeface="Tahoma" pitchFamily="34" charset="0"/>
            </a:endParaRPr>
          </a:p>
          <a:p>
            <a:pPr algn="ctr" eaLnBrk="1" hangingPunct="1"/>
            <a:r>
              <a:rPr lang="en-US" sz="2000" dirty="0" smtClean="0">
                <a:latin typeface="Tahoma" pitchFamily="34" charset="0"/>
                <a:cs typeface="Tahoma" pitchFamily="34" charset="0"/>
              </a:rPr>
              <a:t>Russell Krueger</a:t>
            </a:r>
            <a:endParaRPr lang="en-US" sz="2000" dirty="0">
              <a:latin typeface="Tahoma" pitchFamily="34" charset="0"/>
              <a:cs typeface="Tahoma" pitchFamily="34" charset="0"/>
            </a:endParaRPr>
          </a:p>
          <a:p>
            <a:pPr algn="ctr" eaLnBrk="1" hangingPunct="1"/>
            <a:endParaRPr lang="en-US" dirty="0">
              <a:latin typeface="Tahoma" pitchFamily="34" charset="0"/>
              <a:cs typeface="Tahoma" pitchFamily="34" charset="0"/>
            </a:endParaRPr>
          </a:p>
          <a:p>
            <a:pPr algn="ctr" eaLnBrk="1" hangingPunct="1"/>
            <a:r>
              <a:rPr lang="en-US" sz="2000" dirty="0" smtClean="0"/>
              <a:t>Economic </a:t>
            </a:r>
            <a:r>
              <a:rPr lang="en-US" sz="2000" dirty="0"/>
              <a:t>and Social Commission for Western Asia (</a:t>
            </a:r>
            <a:r>
              <a:rPr lang="en-US" sz="2000" dirty="0" smtClean="0"/>
              <a:t>ESCWA)</a:t>
            </a:r>
          </a:p>
          <a:p>
            <a:pPr algn="ctr" eaLnBrk="1" hangingPunct="1"/>
            <a:r>
              <a:rPr lang="en-US" sz="2000" dirty="0" smtClean="0"/>
              <a:t>Beirut</a:t>
            </a:r>
            <a:endParaRPr lang="en-US" dirty="0"/>
          </a:p>
          <a:p>
            <a:pPr algn="ctr" eaLnBrk="1" hangingPunct="1"/>
            <a:r>
              <a:rPr lang="en-US" sz="2000" dirty="0" smtClean="0"/>
              <a:t>October 24 – 26, 2017</a:t>
            </a:r>
          </a:p>
          <a:p>
            <a:pPr lvl="2" algn="r" eaLnBrk="1" hangingPunct="1"/>
            <a:r>
              <a:rPr lang="en-US" dirty="0"/>
              <a:t>1</a:t>
            </a:r>
            <a:endParaRPr lang="en-US" dirty="0" smtClean="0"/>
          </a:p>
          <a:p>
            <a:pPr algn="ctr" eaLnBrk="1" hangingPunct="1"/>
            <a:endParaRPr lang="en-US" dirty="0" smtClean="0">
              <a:latin typeface="Tahoma" pitchFamily="34" charset="0"/>
              <a:cs typeface="Tahoma" pitchFamily="34"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856343"/>
            <a:ext cx="7886700" cy="249141"/>
          </a:xfrm>
        </p:spPr>
        <p:txBody>
          <a:bodyPr vert="horz" lIns="91440" tIns="45720" rIns="91440" bIns="45720" rtlCol="0" anchor="ctr">
            <a:normAutofit fontScale="90000"/>
          </a:bodyPr>
          <a:lstStyle/>
          <a:p>
            <a:pPr algn="ctr"/>
            <a:r>
              <a:rPr lang="en-MY" sz="2200" b="1" dirty="0"/>
              <a:t>Core Prudential Islamic Financial Indicators (PIFIs) </a:t>
            </a:r>
          </a:p>
        </p:txBody>
      </p:sp>
      <p:graphicFrame>
        <p:nvGraphicFramePr>
          <p:cNvPr id="5" name="Content Placeholder 4"/>
          <p:cNvGraphicFramePr>
            <a:graphicFrameLocks noGrp="1"/>
          </p:cNvGraphicFramePr>
          <p:nvPr>
            <p:ph idx="1"/>
            <p:extLst/>
          </p:nvPr>
        </p:nvGraphicFramePr>
        <p:xfrm>
          <a:off x="438150" y="1114039"/>
          <a:ext cx="3632200" cy="5441672"/>
        </p:xfrm>
        <a:graphic>
          <a:graphicData uri="http://schemas.openxmlformats.org/drawingml/2006/table">
            <a:tbl>
              <a:tblPr>
                <a:tableStyleId>{5C22544A-7EE6-4342-B048-85BDC9FD1C3A}</a:tableStyleId>
              </a:tblPr>
              <a:tblGrid>
                <a:gridCol w="575750"/>
                <a:gridCol w="3056450"/>
              </a:tblGrid>
              <a:tr h="128437">
                <a:tc>
                  <a:txBody>
                    <a:bodyPr/>
                    <a:lstStyle/>
                    <a:p>
                      <a:pPr algn="l" fontAlgn="ctr"/>
                      <a:r>
                        <a:rPr lang="en-MY" sz="900" u="none" strike="noStrike" dirty="0" smtClean="0">
                          <a:effectLst/>
                          <a:latin typeface="Arial" panose="020B0604020202020204" pitchFamily="34" charset="0"/>
                          <a:cs typeface="Arial" panose="020B0604020202020204" pitchFamily="34" charset="0"/>
                        </a:rPr>
                        <a:t>CP01ao</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CAR </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Total regulatory capital</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Risk-weighted assets (RWA)</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r>
                        <a:rPr lang="en-MY" sz="900" u="none" strike="noStrike" dirty="0">
                          <a:effectLst/>
                          <a:latin typeface="Arial" panose="020B0604020202020204" pitchFamily="34" charset="0"/>
                          <a:cs typeface="Arial" panose="020B0604020202020204" pitchFamily="34" charset="0"/>
                        </a:rPr>
                        <a:t>CP02a </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Tier 1 capital to RWA </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Tier 1 capital</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RWA</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r>
                        <a:rPr lang="en-MY" sz="900" u="none" strike="noStrike" dirty="0">
                          <a:effectLst/>
                          <a:latin typeface="Arial" panose="020B0604020202020204" pitchFamily="34" charset="0"/>
                          <a:cs typeface="Arial" panose="020B0604020202020204" pitchFamily="34" charset="0"/>
                        </a:rPr>
                        <a:t>CP03a  </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Common Equity Tier 1 (CET1) capital to RWA  </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r>
                        <a:rPr lang="en-MY" sz="900" u="none" strike="noStrike" dirty="0">
                          <a:effectLst/>
                          <a:latin typeface="Arial" panose="020B0604020202020204" pitchFamily="34" charset="0"/>
                          <a:cs typeface="Arial" panose="020B0604020202020204" pitchFamily="34" charset="0"/>
                        </a:rPr>
                        <a:t> </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CET1 capital</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RWA</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gridSpan="2">
                  <a:txBody>
                    <a:bodyPr/>
                    <a:lstStyle/>
                    <a:p>
                      <a:pPr algn="l" fontAlgn="ctr"/>
                      <a:r>
                        <a:rPr lang="en-MY" sz="900" u="none" strike="noStrike" dirty="0">
                          <a:effectLst/>
                          <a:latin typeface="Arial" panose="020B0604020202020204" pitchFamily="34" charset="0"/>
                          <a:cs typeface="Arial" panose="020B0604020202020204" pitchFamily="34" charset="0"/>
                        </a:rPr>
                        <a:t>Capital Adequacy: IFSB Formula</a:t>
                      </a:r>
                      <a:endParaRPr lang="en-MY" sz="900" b="1" i="1"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c hMerge="1">
                  <a:txBody>
                    <a:bodyPr/>
                    <a:lstStyle/>
                    <a:p>
                      <a:endParaRPr lang="en-MY"/>
                    </a:p>
                  </a:txBody>
                  <a:tcPr/>
                </a:tc>
              </a:tr>
              <a:tr h="128437">
                <a:tc>
                  <a:txBody>
                    <a:bodyPr/>
                    <a:lstStyle/>
                    <a:p>
                      <a:pPr algn="l" fontAlgn="ctr"/>
                      <a:r>
                        <a:rPr lang="en-MY" sz="900" u="none" strike="noStrike" dirty="0">
                          <a:effectLst/>
                          <a:latin typeface="Arial" panose="020B0604020202020204" pitchFamily="34" charset="0"/>
                          <a:cs typeface="Arial" panose="020B0604020202020204" pitchFamily="34" charset="0"/>
                        </a:rPr>
                        <a:t>CP01b </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CAR (IFSB)</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a:effectLst/>
                          <a:latin typeface="Arial" panose="020B0604020202020204" pitchFamily="34" charset="0"/>
                          <a:cs typeface="Arial" panose="020B0604020202020204" pitchFamily="34" charset="0"/>
                        </a:rPr>
                        <a:t>Total regulatory capital</a:t>
                      </a: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RWA</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r>
                        <a:rPr lang="en-MY" sz="900" u="none" strike="noStrike">
                          <a:effectLst/>
                          <a:latin typeface="Arial" panose="020B0604020202020204" pitchFamily="34" charset="0"/>
                          <a:cs typeface="Arial" panose="020B0604020202020204" pitchFamily="34" charset="0"/>
                        </a:rPr>
                        <a:t>CP02b </a:t>
                      </a:r>
                      <a:endParaRPr lang="en-MY" sz="900" b="1" i="0"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Tier 1 capital to RWA  (IFSB)</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Tier 1 capital</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RWA</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r>
                        <a:rPr lang="en-MY" sz="900" u="none" strike="noStrike">
                          <a:effectLst/>
                          <a:latin typeface="Arial" panose="020B0604020202020204" pitchFamily="34" charset="0"/>
                          <a:cs typeface="Arial" panose="020B0604020202020204" pitchFamily="34" charset="0"/>
                        </a:rPr>
                        <a:t>CP03b </a:t>
                      </a:r>
                      <a:endParaRPr lang="en-MY" sz="900" b="1" i="0"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Common Equity Tier 1 (CET1) capital to RWA (IFSB)  </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CET1 capital</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RWA</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gridSpan="2">
                  <a:txBody>
                    <a:bodyPr/>
                    <a:lstStyle/>
                    <a:p>
                      <a:pPr algn="l" fontAlgn="ctr"/>
                      <a:r>
                        <a:rPr lang="en-MY" sz="900" u="none" strike="noStrike" dirty="0">
                          <a:effectLst/>
                          <a:latin typeface="Arial" panose="020B0604020202020204" pitchFamily="34" charset="0"/>
                          <a:cs typeface="Arial" panose="020B0604020202020204" pitchFamily="34" charset="0"/>
                        </a:rPr>
                        <a:t>Asset Quality</a:t>
                      </a:r>
                      <a:endParaRPr lang="en-MY" sz="900" b="1" i="1"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c hMerge="1">
                  <a:txBody>
                    <a:bodyPr/>
                    <a:lstStyle/>
                    <a:p>
                      <a:endParaRPr lang="en-MY"/>
                    </a:p>
                  </a:txBody>
                  <a:tcPr/>
                </a:tc>
              </a:tr>
              <a:tr h="128437">
                <a:tc>
                  <a:txBody>
                    <a:bodyPr/>
                    <a:lstStyle/>
                    <a:p>
                      <a:pPr algn="l" fontAlgn="ctr"/>
                      <a:r>
                        <a:rPr lang="en-MY" sz="900" u="none" strike="noStrike" dirty="0">
                          <a:effectLst/>
                          <a:latin typeface="Arial" panose="020B0604020202020204" pitchFamily="34" charset="0"/>
                          <a:cs typeface="Arial" panose="020B0604020202020204" pitchFamily="34" charset="0"/>
                        </a:rPr>
                        <a:t>CP04 </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Gross nonperforming financing (gross NPF) ratio</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Gross NPF</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Total financing</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r>
                        <a:rPr lang="en-MY" sz="900" u="none" strike="noStrike">
                          <a:effectLst/>
                          <a:latin typeface="Arial" panose="020B0604020202020204" pitchFamily="34" charset="0"/>
                          <a:cs typeface="Arial" panose="020B0604020202020204" pitchFamily="34" charset="0"/>
                        </a:rPr>
                        <a:t>CP05 </a:t>
                      </a:r>
                      <a:endParaRPr lang="en-MY" sz="900" b="1" i="0"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Net nonperforming financing (net NPF) to capital </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Net NPF</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Total regulatory capital</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248422">
                <a:tc>
                  <a:txBody>
                    <a:bodyPr/>
                    <a:lstStyle/>
                    <a:p>
                      <a:pPr algn="l" fontAlgn="ctr"/>
                      <a:r>
                        <a:rPr lang="en-MY" sz="900" u="none" strike="noStrike">
                          <a:effectLst/>
                          <a:latin typeface="Arial" panose="020B0604020202020204" pitchFamily="34" charset="0"/>
                          <a:cs typeface="Arial" panose="020B0604020202020204" pitchFamily="34" charset="0"/>
                        </a:rPr>
                        <a:t>CP06 </a:t>
                      </a:r>
                      <a:endParaRPr lang="en-MY" sz="900" b="1" i="0"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Provisions for gross nonperforming financing (gross NPF)</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Provisions</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437">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180" marR="5180" marT="518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Gross NPF</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180" marR="5180" marT="5180" marB="0" anchor="ctr"/>
                </a:tc>
              </a:tr>
              <a:tr h="128328">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MY" sz="900" u="none" strike="noStrike" dirty="0" smtClean="0">
                          <a:effectLst/>
                          <a:latin typeface="Arial" panose="020B0604020202020204" pitchFamily="34" charset="0"/>
                          <a:cs typeface="Arial" panose="020B0604020202020204" pitchFamily="34" charset="0"/>
                        </a:rPr>
                        <a:t>Earnings</a:t>
                      </a:r>
                      <a:endParaRPr lang="en-MY" sz="900" b="1" i="1" u="none" strike="noStrike" dirty="0" smtClean="0">
                        <a:solidFill>
                          <a:srgbClr val="000000"/>
                        </a:solidFill>
                        <a:effectLst/>
                        <a:latin typeface="Arial" panose="020B0604020202020204" pitchFamily="34" charset="0"/>
                        <a:cs typeface="Arial" panose="020B0604020202020204" pitchFamily="34" charset="0"/>
                      </a:endParaRPr>
                    </a:p>
                  </a:txBody>
                  <a:tcPr marL="5060" marR="5060" marT="5060" marB="0" anchor="ctr"/>
                </a:tc>
                <a:tc hMerge="1">
                  <a:txBody>
                    <a:bodyPr/>
                    <a:lstStyle/>
                    <a:p>
                      <a:pPr algn="l" fontAlgn="ct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8328">
                <a:tc>
                  <a:txBody>
                    <a:bodyPr/>
                    <a:lstStyle/>
                    <a:p>
                      <a:pPr algn="l" fontAlgn="ctr"/>
                      <a:r>
                        <a:rPr lang="en-MY" sz="900" u="none" strike="noStrike" dirty="0">
                          <a:effectLst/>
                          <a:latin typeface="Arial" panose="020B0604020202020204" pitchFamily="34" charset="0"/>
                          <a:cs typeface="Arial" panose="020B0604020202020204" pitchFamily="34" charset="0"/>
                        </a:rPr>
                        <a:t>CP07 </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Return on assets (ROA)</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248315">
                <a:tc>
                  <a:txBody>
                    <a:bodyPr/>
                    <a:lstStyle/>
                    <a:p>
                      <a:pPr algn="l" fontAlgn="ctr"/>
                      <a:endParaRPr lang="en-MY" sz="900" b="0" i="1"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Net income (before extraordinary items, taxes, and Zakat)</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8328">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Total assets</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8328">
                <a:tc>
                  <a:txBody>
                    <a:bodyPr/>
                    <a:lstStyle/>
                    <a:p>
                      <a:pPr algn="l" fontAlgn="ctr"/>
                      <a:r>
                        <a:rPr lang="en-MY" sz="900" u="none" strike="noStrike">
                          <a:effectLst/>
                          <a:latin typeface="Arial" panose="020B0604020202020204" pitchFamily="34" charset="0"/>
                          <a:cs typeface="Arial" panose="020B0604020202020204" pitchFamily="34" charset="0"/>
                        </a:rPr>
                        <a:t>CP08</a:t>
                      </a:r>
                      <a:endParaRPr lang="en-MY" sz="900" b="1"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Return on equity (ROE)</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248315">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Net income (before extraordinary items, taxes, and Zakat)</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8328">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Equity</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bl>
          </a:graphicData>
        </a:graphic>
      </p:graphicFrame>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47B948E2-4646-42BE-BF73-36E9C52E3E25}" type="slidenum">
              <a:rPr lang="en-MY" smtClean="0"/>
              <a:t>9</a:t>
            </a:fld>
            <a:endParaRPr lang="en-MY"/>
          </a:p>
        </p:txBody>
      </p:sp>
      <p:graphicFrame>
        <p:nvGraphicFramePr>
          <p:cNvPr id="6" name="Table 5"/>
          <p:cNvGraphicFramePr>
            <a:graphicFrameLocks noGrp="1"/>
          </p:cNvGraphicFramePr>
          <p:nvPr>
            <p:extLst/>
          </p:nvPr>
        </p:nvGraphicFramePr>
        <p:xfrm>
          <a:off x="4362450" y="1435791"/>
          <a:ext cx="4445000" cy="5119920"/>
        </p:xfrm>
        <a:graphic>
          <a:graphicData uri="http://schemas.openxmlformats.org/drawingml/2006/table">
            <a:tbl>
              <a:tblPr>
                <a:tableStyleId>{5C22544A-7EE6-4342-B048-85BDC9FD1C3A}</a:tableStyleId>
              </a:tblPr>
              <a:tblGrid>
                <a:gridCol w="619837"/>
                <a:gridCol w="3825163"/>
              </a:tblGrid>
              <a:tr h="129539">
                <a:tc>
                  <a:txBody>
                    <a:bodyPr/>
                    <a:lstStyle/>
                    <a:p>
                      <a:pPr algn="l" fontAlgn="ctr"/>
                      <a:r>
                        <a:rPr lang="en-MY" sz="900" u="none" strike="noStrike" dirty="0">
                          <a:effectLst/>
                          <a:latin typeface="Arial" panose="020B0604020202020204" pitchFamily="34" charset="0"/>
                          <a:cs typeface="Arial" panose="020B0604020202020204" pitchFamily="34" charset="0"/>
                        </a:rPr>
                        <a:t>CP09 </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Net profit margin</a:t>
                      </a:r>
                      <a:r>
                        <a:rPr lang="en-MY" sz="900" u="none" strike="noStrike" baseline="30000" dirty="0">
                          <a:effectLst/>
                          <a:latin typeface="Arial" panose="020B0604020202020204" pitchFamily="34" charset="0"/>
                          <a:cs typeface="Arial" panose="020B0604020202020204" pitchFamily="34" charset="0"/>
                        </a:rPr>
                        <a:t>3/</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Net income (before extraordinary items, taxes, and Zakat)</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Gross income</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r>
                        <a:rPr lang="en-MY" sz="900" u="none" strike="noStrike">
                          <a:effectLst/>
                          <a:latin typeface="Arial" panose="020B0604020202020204" pitchFamily="34" charset="0"/>
                          <a:cs typeface="Arial" panose="020B0604020202020204" pitchFamily="34" charset="0"/>
                        </a:rPr>
                        <a:t>CP10 </a:t>
                      </a:r>
                      <a:endParaRPr lang="en-MY" sz="900" b="1"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Cost to income</a:t>
                      </a:r>
                      <a:r>
                        <a:rPr lang="en-MY" sz="900" u="none" strike="noStrike" baseline="30000" dirty="0">
                          <a:effectLst/>
                          <a:latin typeface="Arial" panose="020B0604020202020204" pitchFamily="34" charset="0"/>
                          <a:cs typeface="Arial" panose="020B0604020202020204" pitchFamily="34" charset="0"/>
                        </a:rPr>
                        <a:t>3/</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Operating costs</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Gross income</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gridSpan="2">
                  <a:txBody>
                    <a:bodyPr/>
                    <a:lstStyle/>
                    <a:p>
                      <a:pPr algn="l" fontAlgn="ctr"/>
                      <a:r>
                        <a:rPr lang="en-MY" sz="900" u="none" strike="noStrike" dirty="0">
                          <a:effectLst/>
                          <a:latin typeface="Arial" panose="020B0604020202020204" pitchFamily="34" charset="0"/>
                          <a:cs typeface="Arial" panose="020B0604020202020204" pitchFamily="34" charset="0"/>
                        </a:rPr>
                        <a:t>Leverage</a:t>
                      </a:r>
                      <a:endParaRPr lang="en-MY" sz="900" b="1" i="1"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c hMerge="1">
                  <a:txBody>
                    <a:bodyPr/>
                    <a:lstStyle/>
                    <a:p>
                      <a:endParaRPr lang="en-MY"/>
                    </a:p>
                  </a:txBody>
                  <a:tcPr/>
                </a:tc>
              </a:tr>
              <a:tr h="129539">
                <a:tc>
                  <a:txBody>
                    <a:bodyPr/>
                    <a:lstStyle/>
                    <a:p>
                      <a:pPr algn="l" fontAlgn="ctr"/>
                      <a:r>
                        <a:rPr lang="en-MY" sz="900" u="none" strike="noStrike">
                          <a:effectLst/>
                          <a:latin typeface="Arial" panose="020B0604020202020204" pitchFamily="34" charset="0"/>
                          <a:cs typeface="Arial" panose="020B0604020202020204" pitchFamily="34" charset="0"/>
                        </a:rPr>
                        <a:t>CP11 </a:t>
                      </a:r>
                      <a:endParaRPr lang="en-MY" sz="900" b="1"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Capital to assets (balance sheet definition)</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Tier 1 capital</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Total assets</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r>
                        <a:rPr lang="en-MY" sz="900" u="none" strike="noStrike">
                          <a:effectLst/>
                          <a:latin typeface="Arial" panose="020B0604020202020204" pitchFamily="34" charset="0"/>
                          <a:cs typeface="Arial" panose="020B0604020202020204" pitchFamily="34" charset="0"/>
                        </a:rPr>
                        <a:t>CP12 </a:t>
                      </a:r>
                      <a:endParaRPr lang="en-MY" sz="900" b="1"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Leverage (regulatory definition) </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Tier 1 capital</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Exposure</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gridSpan="2">
                  <a:txBody>
                    <a:bodyPr/>
                    <a:lstStyle/>
                    <a:p>
                      <a:pPr algn="l" fontAlgn="ctr"/>
                      <a:r>
                        <a:rPr lang="en-MY" sz="900" u="none" strike="noStrike" dirty="0">
                          <a:effectLst/>
                          <a:latin typeface="Arial" panose="020B0604020202020204" pitchFamily="34" charset="0"/>
                          <a:cs typeface="Arial" panose="020B0604020202020204" pitchFamily="34" charset="0"/>
                        </a:rPr>
                        <a:t>Liquidity</a:t>
                      </a:r>
                      <a:endParaRPr lang="en-MY" sz="900" b="1" i="1"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c hMerge="1">
                  <a:txBody>
                    <a:bodyPr/>
                    <a:lstStyle/>
                    <a:p>
                      <a:endParaRPr lang="en-MY"/>
                    </a:p>
                  </a:txBody>
                  <a:tcPr/>
                </a:tc>
              </a:tr>
              <a:tr h="129539">
                <a:tc>
                  <a:txBody>
                    <a:bodyPr/>
                    <a:lstStyle/>
                    <a:p>
                      <a:pPr algn="l" fontAlgn="ctr"/>
                      <a:r>
                        <a:rPr lang="en-MY" sz="900" u="none" strike="noStrike">
                          <a:effectLst/>
                          <a:latin typeface="Arial" panose="020B0604020202020204" pitchFamily="34" charset="0"/>
                          <a:cs typeface="Arial" panose="020B0604020202020204" pitchFamily="34" charset="0"/>
                        </a:rPr>
                        <a:t>CP13 </a:t>
                      </a:r>
                      <a:endParaRPr lang="en-MY" sz="900" b="1"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Liquid assets ratio</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Liquid assets</a:t>
                      </a:r>
                      <a:r>
                        <a:rPr lang="en-MY" sz="900" u="none" strike="noStrike" baseline="30000" dirty="0">
                          <a:effectLst/>
                          <a:latin typeface="Arial" panose="020B0604020202020204" pitchFamily="34" charset="0"/>
                          <a:cs typeface="Arial" panose="020B0604020202020204" pitchFamily="34" charset="0"/>
                        </a:rPr>
                        <a:t>@</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Total assets</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r>
                        <a:rPr lang="en-MY" sz="900" u="none" strike="noStrike">
                          <a:effectLst/>
                          <a:latin typeface="Arial" panose="020B0604020202020204" pitchFamily="34" charset="0"/>
                          <a:cs typeface="Arial" panose="020B0604020202020204" pitchFamily="34" charset="0"/>
                        </a:rPr>
                        <a:t>CP14 </a:t>
                      </a:r>
                      <a:endParaRPr lang="en-MY" sz="900" b="1"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Liquid assets to short-term liabilities</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Liquid assets</a:t>
                      </a:r>
                      <a:r>
                        <a:rPr lang="en-MY" sz="900" u="none" strike="noStrike" baseline="30000" dirty="0">
                          <a:effectLst/>
                          <a:latin typeface="Arial" panose="020B0604020202020204" pitchFamily="34" charset="0"/>
                          <a:cs typeface="Arial" panose="020B0604020202020204" pitchFamily="34" charset="0"/>
                        </a:rPr>
                        <a:t>@</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Short-term liabilities</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r>
                        <a:rPr lang="en-MY" sz="900" u="none" strike="noStrike">
                          <a:effectLst/>
                          <a:latin typeface="Arial" panose="020B0604020202020204" pitchFamily="34" charset="0"/>
                          <a:cs typeface="Arial" panose="020B0604020202020204" pitchFamily="34" charset="0"/>
                        </a:rPr>
                        <a:t>CP15 </a:t>
                      </a:r>
                      <a:endParaRPr lang="en-MY" sz="900" b="1"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Liquidity coverage ratio (LCR)</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Stock of </a:t>
                      </a:r>
                      <a:r>
                        <a:rPr lang="en-MY" sz="900" u="none" strike="noStrike" dirty="0" err="1">
                          <a:effectLst/>
                          <a:latin typeface="Arial" panose="020B0604020202020204" pitchFamily="34" charset="0"/>
                          <a:cs typeface="Arial" panose="020B0604020202020204" pitchFamily="34" charset="0"/>
                        </a:rPr>
                        <a:t>Sharī`ah</a:t>
                      </a:r>
                      <a:r>
                        <a:rPr lang="en-MY" sz="900" u="none" strike="noStrike" dirty="0">
                          <a:effectLst/>
                          <a:latin typeface="Arial" panose="020B0604020202020204" pitchFamily="34" charset="0"/>
                          <a:cs typeface="Arial" panose="020B0604020202020204" pitchFamily="34" charset="0"/>
                        </a:rPr>
                        <a:t>-compliant  high quality liquid assets</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Total net cash outflows over the next 30 calendar days</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r>
                        <a:rPr lang="en-MY" sz="900" u="none" strike="noStrike">
                          <a:effectLst/>
                          <a:latin typeface="Arial" panose="020B0604020202020204" pitchFamily="34" charset="0"/>
                          <a:cs typeface="Arial" panose="020B0604020202020204" pitchFamily="34" charset="0"/>
                        </a:rPr>
                        <a:t>CP16 </a:t>
                      </a:r>
                      <a:endParaRPr lang="en-MY" sz="900" b="1"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Net stable funding ratio (NSFR)</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Available stable funding (ASF)</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Required stable funding (RSF)</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gridSpan="2">
                  <a:txBody>
                    <a:bodyPr/>
                    <a:lstStyle/>
                    <a:p>
                      <a:pPr algn="l" fontAlgn="ctr"/>
                      <a:r>
                        <a:rPr lang="en-MY" sz="900" u="none" strike="noStrike" dirty="0">
                          <a:effectLst/>
                          <a:latin typeface="Arial" panose="020B0604020202020204" pitchFamily="34" charset="0"/>
                          <a:cs typeface="Arial" panose="020B0604020202020204" pitchFamily="34" charset="0"/>
                        </a:rPr>
                        <a:t>Sensitivity to Risks</a:t>
                      </a:r>
                      <a:endParaRPr lang="en-MY" sz="900" b="1" i="1"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c hMerge="1">
                  <a:txBody>
                    <a:bodyPr/>
                    <a:lstStyle/>
                    <a:p>
                      <a:endParaRPr lang="en-MY"/>
                    </a:p>
                  </a:txBody>
                  <a:tcPr/>
                </a:tc>
              </a:tr>
              <a:tr h="129539">
                <a:tc>
                  <a:txBody>
                    <a:bodyPr/>
                    <a:lstStyle/>
                    <a:p>
                      <a:pPr algn="l" fontAlgn="ctr"/>
                      <a:r>
                        <a:rPr lang="en-MY" sz="900" u="none" strike="noStrike">
                          <a:effectLst/>
                          <a:latin typeface="Arial" panose="020B0604020202020204" pitchFamily="34" charset="0"/>
                          <a:cs typeface="Arial" panose="020B0604020202020204" pitchFamily="34" charset="0"/>
                        </a:rPr>
                        <a:t>CP17 </a:t>
                      </a:r>
                      <a:endParaRPr lang="en-MY" sz="900" b="1"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Net foreign exchange open position to capital</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Net FX open position </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1"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Total regulatory capital</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r>
                        <a:rPr lang="en-MY" sz="900" u="none" strike="noStrike">
                          <a:effectLst/>
                          <a:latin typeface="Arial" panose="020B0604020202020204" pitchFamily="34" charset="0"/>
                          <a:cs typeface="Arial" panose="020B0604020202020204" pitchFamily="34" charset="0"/>
                        </a:rPr>
                        <a:t>CP18 </a:t>
                      </a:r>
                      <a:endParaRPr lang="en-MY" sz="900" b="1"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Large exposures to capital </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Value of large exposures</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Total regulatory capital (or balance sheet capital)</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r>
                        <a:rPr lang="en-MY" sz="900" u="none" strike="noStrike">
                          <a:effectLst/>
                          <a:latin typeface="Arial" panose="020B0604020202020204" pitchFamily="34" charset="0"/>
                          <a:cs typeface="Arial" panose="020B0604020202020204" pitchFamily="34" charset="0"/>
                        </a:rPr>
                        <a:t>CP19 </a:t>
                      </a:r>
                      <a:endParaRPr lang="en-MY" sz="900" b="1"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Growth of financing to private sector</a:t>
                      </a:r>
                      <a:endParaRPr lang="en-MY" sz="900" b="1"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Total financing at end of current period</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r h="129539">
                <a:tc>
                  <a:txBody>
                    <a:bodyPr/>
                    <a:lstStyle/>
                    <a:p>
                      <a:pPr algn="l" fontAlgn="ctr"/>
                      <a:endParaRPr lang="en-MY" sz="900" b="0" i="0" u="none" strike="noStrike">
                        <a:solidFill>
                          <a:srgbClr val="000000"/>
                        </a:solidFill>
                        <a:effectLst/>
                        <a:latin typeface="Arial" panose="020B0604020202020204" pitchFamily="34" charset="0"/>
                        <a:cs typeface="Arial" panose="020B0604020202020204" pitchFamily="34" charset="0"/>
                      </a:endParaRPr>
                    </a:p>
                  </a:txBody>
                  <a:tcPr marL="5060" marR="5060" marT="5060" marB="0" anchor="ctr"/>
                </a:tc>
                <a:tc>
                  <a:txBody>
                    <a:bodyPr/>
                    <a:lstStyle/>
                    <a:p>
                      <a:pPr algn="l" fontAlgn="ctr"/>
                      <a:r>
                        <a:rPr lang="en-MY" sz="900" u="none" strike="noStrike" dirty="0">
                          <a:effectLst/>
                          <a:latin typeface="Arial" panose="020B0604020202020204" pitchFamily="34" charset="0"/>
                          <a:cs typeface="Arial" panose="020B0604020202020204" pitchFamily="34" charset="0"/>
                        </a:rPr>
                        <a:t>Total financing at end of same period in previous year </a:t>
                      </a:r>
                      <a:endParaRPr lang="en-MY" sz="900" b="0" i="0" u="none" strike="noStrike" dirty="0">
                        <a:solidFill>
                          <a:srgbClr val="000000"/>
                        </a:solidFill>
                        <a:effectLst/>
                        <a:latin typeface="Arial" panose="020B0604020202020204" pitchFamily="34" charset="0"/>
                        <a:cs typeface="Arial" panose="020B0604020202020204" pitchFamily="34" charset="0"/>
                      </a:endParaRPr>
                    </a:p>
                  </a:txBody>
                  <a:tcPr marL="5060" marR="5060" marT="5060" marB="0" anchor="ctr"/>
                </a:tc>
              </a:tr>
            </a:tbl>
          </a:graphicData>
        </a:graphic>
      </p:graphicFrame>
    </p:spTree>
    <p:extLst>
      <p:ext uri="{BB962C8B-B14F-4D97-AF65-F5344CB8AC3E}">
        <p14:creationId xmlns:p14="http://schemas.microsoft.com/office/powerpoint/2010/main" val="588333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MY" sz="2200" b="1" dirty="0"/>
              <a:t>Additional Prudential Islamic Financial Indicators (PIFIs)</a:t>
            </a:r>
          </a:p>
        </p:txBody>
      </p:sp>
      <p:graphicFrame>
        <p:nvGraphicFramePr>
          <p:cNvPr id="5" name="Content Placeholder 4"/>
          <p:cNvGraphicFramePr>
            <a:graphicFrameLocks noGrp="1"/>
          </p:cNvGraphicFramePr>
          <p:nvPr>
            <p:ph idx="1"/>
            <p:extLst/>
          </p:nvPr>
        </p:nvGraphicFramePr>
        <p:xfrm>
          <a:off x="885371" y="1999230"/>
          <a:ext cx="7213599" cy="3646170"/>
        </p:xfrm>
        <a:graphic>
          <a:graphicData uri="http://schemas.openxmlformats.org/drawingml/2006/table">
            <a:tbl>
              <a:tblPr>
                <a:tableStyleId>{5C22544A-7EE6-4342-B048-85BDC9FD1C3A}</a:tableStyleId>
              </a:tblPr>
              <a:tblGrid>
                <a:gridCol w="672235"/>
                <a:gridCol w="6541364"/>
              </a:tblGrid>
              <a:tr h="304800">
                <a:tc>
                  <a:txBody>
                    <a:bodyPr/>
                    <a:lstStyle/>
                    <a:p>
                      <a:pPr algn="l" fontAlgn="ctr"/>
                      <a:r>
                        <a:rPr lang="en-MY" sz="1200" b="0" u="none" strike="noStrike">
                          <a:effectLst/>
                          <a:latin typeface="Arial" panose="020B0604020202020204" pitchFamily="34" charset="0"/>
                          <a:cs typeface="Arial" panose="020B0604020202020204" pitchFamily="34" charset="0"/>
                        </a:rPr>
                        <a:t>AD01</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MY" sz="1200" b="0" u="none" strike="noStrike">
                          <a:effectLst/>
                          <a:latin typeface="Arial" panose="020B0604020202020204" pitchFamily="34" charset="0"/>
                          <a:cs typeface="Arial" panose="020B0604020202020204" pitchFamily="34" charset="0"/>
                        </a:rPr>
                        <a:t>Income distributed to investment account holder (IAH) out of total income from assets funded by profit-sharing investment accounts (PSIAs)</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90500">
                <a:tc>
                  <a:txBody>
                    <a:bodyPr/>
                    <a:lstStyle/>
                    <a:p>
                      <a:pPr algn="l" fontAlgn="ct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MY" sz="1200" b="0" u="none" strike="noStrike">
                          <a:effectLst/>
                          <a:latin typeface="Arial" panose="020B0604020202020204" pitchFamily="34" charset="0"/>
                          <a:cs typeface="Arial" panose="020B0604020202020204" pitchFamily="34" charset="0"/>
                        </a:rPr>
                        <a:t>Income distributed to IAH</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90500">
                <a:tc>
                  <a:txBody>
                    <a:bodyPr/>
                    <a:lstStyle/>
                    <a:p>
                      <a:pPr algn="l" fontAlgn="ct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MY" sz="1200" b="0" u="none" strike="noStrike">
                          <a:effectLst/>
                          <a:latin typeface="Arial" panose="020B0604020202020204" pitchFamily="34" charset="0"/>
                          <a:cs typeface="Arial" panose="020B0604020202020204" pitchFamily="34" charset="0"/>
                        </a:rPr>
                        <a:t>Total income from assets funded by PSIA</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90500">
                <a:tc>
                  <a:txBody>
                    <a:bodyPr/>
                    <a:lstStyle/>
                    <a:p>
                      <a:pPr algn="l" fontAlgn="ctr"/>
                      <a:r>
                        <a:rPr lang="en-MY" sz="1200" b="0" u="none" strike="noStrike">
                          <a:effectLst/>
                          <a:latin typeface="Arial" panose="020B0604020202020204" pitchFamily="34" charset="0"/>
                          <a:cs typeface="Arial" panose="020B0604020202020204" pitchFamily="34" charset="0"/>
                        </a:rPr>
                        <a:t>AD02 </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MY" sz="1200" b="0" u="none" strike="noStrike">
                          <a:effectLst/>
                          <a:latin typeface="Arial" panose="020B0604020202020204" pitchFamily="34" charset="0"/>
                          <a:cs typeface="Arial" panose="020B0604020202020204" pitchFamily="34" charset="0"/>
                        </a:rPr>
                        <a:t>Total off-balance sheet items to total assets</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90500">
                <a:tc>
                  <a:txBody>
                    <a:bodyPr/>
                    <a:lstStyle/>
                    <a:p>
                      <a:pPr algn="l" fontAlgn="ct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MY" sz="1200" b="0" u="none" strike="noStrike">
                          <a:effectLst/>
                          <a:latin typeface="Arial" panose="020B0604020202020204" pitchFamily="34" charset="0"/>
                          <a:cs typeface="Arial" panose="020B0604020202020204" pitchFamily="34" charset="0"/>
                        </a:rPr>
                        <a:t>Off-balance sheet items</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90500">
                <a:tc>
                  <a:txBody>
                    <a:bodyPr/>
                    <a:lstStyle/>
                    <a:p>
                      <a:pPr algn="l" fontAlgn="ct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MY" sz="1200" b="0" u="none" strike="noStrike">
                          <a:effectLst/>
                          <a:latin typeface="Arial" panose="020B0604020202020204" pitchFamily="34" charset="0"/>
                          <a:cs typeface="Arial" panose="020B0604020202020204" pitchFamily="34" charset="0"/>
                        </a:rPr>
                        <a:t>Total assets</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90500">
                <a:tc>
                  <a:txBody>
                    <a:bodyPr/>
                    <a:lstStyle/>
                    <a:p>
                      <a:pPr algn="l" fontAlgn="ctr"/>
                      <a:r>
                        <a:rPr lang="en-MY" sz="1200" b="0" u="none" strike="noStrike">
                          <a:effectLst/>
                          <a:latin typeface="Arial" panose="020B0604020202020204" pitchFamily="34" charset="0"/>
                          <a:cs typeface="Arial" panose="020B0604020202020204" pitchFamily="34" charset="0"/>
                        </a:rPr>
                        <a:t>AD03 </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MY" sz="1200" b="0" u="none" strike="noStrike">
                          <a:effectLst/>
                          <a:latin typeface="Arial" panose="020B0604020202020204" pitchFamily="34" charset="0"/>
                          <a:cs typeface="Arial" panose="020B0604020202020204" pitchFamily="34" charset="0"/>
                        </a:rPr>
                        <a:t>Foreign-currency denominated funding to total funding</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90500">
                <a:tc>
                  <a:txBody>
                    <a:bodyPr/>
                    <a:lstStyle/>
                    <a:p>
                      <a:pPr algn="l" fontAlgn="ct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MY" sz="1200" b="0" u="none" strike="noStrike">
                          <a:effectLst/>
                          <a:latin typeface="Arial" panose="020B0604020202020204" pitchFamily="34" charset="0"/>
                          <a:cs typeface="Arial" panose="020B0604020202020204" pitchFamily="34" charset="0"/>
                        </a:rPr>
                        <a:t>FX funding </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90500">
                <a:tc>
                  <a:txBody>
                    <a:bodyPr/>
                    <a:lstStyle/>
                    <a:p>
                      <a:pPr algn="l" fontAlgn="ct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MY" sz="1200" b="0" u="none" strike="noStrike">
                          <a:effectLst/>
                          <a:latin typeface="Arial" panose="020B0604020202020204" pitchFamily="34" charset="0"/>
                          <a:cs typeface="Arial" panose="020B0604020202020204" pitchFamily="34" charset="0"/>
                        </a:rPr>
                        <a:t>Total funding</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90500">
                <a:tc>
                  <a:txBody>
                    <a:bodyPr/>
                    <a:lstStyle/>
                    <a:p>
                      <a:pPr algn="l" fontAlgn="ctr"/>
                      <a:r>
                        <a:rPr lang="en-MY" sz="1200" b="0" u="none" strike="noStrike">
                          <a:effectLst/>
                          <a:latin typeface="Arial" panose="020B0604020202020204" pitchFamily="34" charset="0"/>
                          <a:cs typeface="Arial" panose="020B0604020202020204" pitchFamily="34" charset="0"/>
                        </a:rPr>
                        <a:t>AD04 </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MY" sz="1200" b="0" u="none" strike="noStrike">
                          <a:effectLst/>
                          <a:latin typeface="Arial" panose="020B0604020202020204" pitchFamily="34" charset="0"/>
                          <a:cs typeface="Arial" panose="020B0604020202020204" pitchFamily="34" charset="0"/>
                        </a:rPr>
                        <a:t>Foreign-currency denominated financing to total financing  </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90500">
                <a:tc>
                  <a:txBody>
                    <a:bodyPr/>
                    <a:lstStyle/>
                    <a:p>
                      <a:pPr algn="l" fontAlgn="ct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MY" sz="1200" b="0" u="none" strike="noStrike">
                          <a:effectLst/>
                          <a:latin typeface="Arial" panose="020B0604020202020204" pitchFamily="34" charset="0"/>
                          <a:cs typeface="Arial" panose="020B0604020202020204" pitchFamily="34" charset="0"/>
                        </a:rPr>
                        <a:t>FX financing</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90500">
                <a:tc>
                  <a:txBody>
                    <a:bodyPr/>
                    <a:lstStyle/>
                    <a:p>
                      <a:pPr algn="l" fontAlgn="ct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MY" sz="1200" b="0" u="none" strike="noStrike">
                          <a:effectLst/>
                          <a:latin typeface="Arial" panose="020B0604020202020204" pitchFamily="34" charset="0"/>
                          <a:cs typeface="Arial" panose="020B0604020202020204" pitchFamily="34" charset="0"/>
                        </a:rPr>
                        <a:t>Total financing</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90500">
                <a:tc>
                  <a:txBody>
                    <a:bodyPr/>
                    <a:lstStyle/>
                    <a:p>
                      <a:pPr algn="l" fontAlgn="ctr"/>
                      <a:r>
                        <a:rPr lang="en-MY" sz="1200" b="0" u="none" strike="noStrike">
                          <a:effectLst/>
                          <a:latin typeface="Arial" panose="020B0604020202020204" pitchFamily="34" charset="0"/>
                          <a:cs typeface="Arial" panose="020B0604020202020204" pitchFamily="34" charset="0"/>
                        </a:rPr>
                        <a:t>AD05 </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MY" sz="1200" b="0" u="none" strike="noStrike">
                          <a:effectLst/>
                          <a:latin typeface="Arial" panose="020B0604020202020204" pitchFamily="34" charset="0"/>
                          <a:cs typeface="Arial" panose="020B0604020202020204" pitchFamily="34" charset="0"/>
                        </a:rPr>
                        <a:t>Value of Sukūk holdings to capital</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90500">
                <a:tc>
                  <a:txBody>
                    <a:bodyPr/>
                    <a:lstStyle/>
                    <a:p>
                      <a:pPr algn="l" fontAlgn="ct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MY" sz="1200" b="0" u="none" strike="noStrike">
                          <a:effectLst/>
                          <a:latin typeface="Arial" panose="020B0604020202020204" pitchFamily="34" charset="0"/>
                          <a:cs typeface="Arial" panose="020B0604020202020204" pitchFamily="34" charset="0"/>
                        </a:rPr>
                        <a:t>Sukūk holdings</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90500">
                <a:tc>
                  <a:txBody>
                    <a:bodyPr/>
                    <a:lstStyle/>
                    <a:p>
                      <a:pPr algn="l" fontAlgn="ct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MY" sz="1200" b="0" u="none" strike="noStrike">
                          <a:effectLst/>
                          <a:latin typeface="Arial" panose="020B0604020202020204" pitchFamily="34" charset="0"/>
                          <a:cs typeface="Arial" panose="020B0604020202020204" pitchFamily="34" charset="0"/>
                        </a:rPr>
                        <a:t>Total regulatory capital (or balance sheet capital)</a:t>
                      </a:r>
                      <a:endParaRPr lang="en-MY" sz="12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tc>
              </a:tr>
              <a:tr h="190500">
                <a:tc>
                  <a:txBody>
                    <a:bodyPr/>
                    <a:lstStyle/>
                    <a:p>
                      <a:pPr algn="l" fontAlgn="ctr"/>
                      <a:r>
                        <a:rPr lang="en-MY" sz="1200" b="0" u="none" strike="noStrike" dirty="0">
                          <a:effectLst/>
                          <a:latin typeface="Arial" panose="020B0604020202020204" pitchFamily="34" charset="0"/>
                          <a:cs typeface="Arial" panose="020B0604020202020204" pitchFamily="34" charset="0"/>
                        </a:rPr>
                        <a:t>AD06 </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l" fontAlgn="ctr"/>
                      <a:r>
                        <a:rPr lang="en-MY" sz="1200" b="0" u="none" strike="noStrike" dirty="0">
                          <a:effectLst/>
                          <a:latin typeface="Arial" panose="020B0604020202020204" pitchFamily="34" charset="0"/>
                          <a:cs typeface="Arial" panose="020B0604020202020204" pitchFamily="34" charset="0"/>
                        </a:rPr>
                        <a:t>Value (or percentage) of </a:t>
                      </a:r>
                      <a:r>
                        <a:rPr lang="en-MY" sz="1200" b="0" u="none" strike="noStrike" dirty="0" err="1">
                          <a:effectLst/>
                          <a:latin typeface="Arial" panose="020B0604020202020204" pitchFamily="34" charset="0"/>
                          <a:cs typeface="Arial" panose="020B0604020202020204" pitchFamily="34" charset="0"/>
                        </a:rPr>
                        <a:t>Sharī`ah</a:t>
                      </a:r>
                      <a:r>
                        <a:rPr lang="en-MY" sz="1200" b="0" u="none" strike="noStrike" dirty="0">
                          <a:effectLst/>
                          <a:latin typeface="Arial" panose="020B0604020202020204" pitchFamily="34" charset="0"/>
                          <a:cs typeface="Arial" panose="020B0604020202020204" pitchFamily="34" charset="0"/>
                        </a:rPr>
                        <a:t>-compliant financing by economic activity</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190500">
                <a:tc>
                  <a:txBody>
                    <a:bodyPr/>
                    <a:lstStyle/>
                    <a:p>
                      <a:pPr algn="l" fontAlgn="ctr"/>
                      <a:r>
                        <a:rPr lang="en-MY" sz="1200" b="0" i="0" u="none" strike="noStrike" dirty="0">
                          <a:solidFill>
                            <a:srgbClr val="000000"/>
                          </a:solidFill>
                          <a:effectLst/>
                          <a:latin typeface="Arial" panose="020B0604020202020204" pitchFamily="34" charset="0"/>
                        </a:rPr>
                        <a:t>AD07 </a:t>
                      </a:r>
                    </a:p>
                  </a:txBody>
                  <a:tcPr marL="9525" marR="9525" marT="9525" marB="0" anchor="ctr"/>
                </a:tc>
                <a:tc>
                  <a:txBody>
                    <a:bodyPr/>
                    <a:lstStyle/>
                    <a:p>
                      <a:pPr algn="l" fontAlgn="ctr"/>
                      <a:r>
                        <a:rPr lang="en-MY" sz="1200" b="0" i="0" u="none" strike="noStrike" dirty="0">
                          <a:solidFill>
                            <a:srgbClr val="000000"/>
                          </a:solidFill>
                          <a:effectLst/>
                          <a:latin typeface="Arial" panose="020B0604020202020204" pitchFamily="34" charset="0"/>
                        </a:rPr>
                        <a:t>Value (or percentage) of gross NPF by economic activities </a:t>
                      </a:r>
                    </a:p>
                  </a:txBody>
                  <a:tcPr marL="9525" marR="9525" marT="9525" marB="0" anchor="ctr"/>
                </a:tc>
              </a:tr>
              <a:tr h="190500">
                <a:tc>
                  <a:txBody>
                    <a:bodyPr/>
                    <a:lstStyle/>
                    <a:p>
                      <a:pPr algn="l" fontAlgn="ctr"/>
                      <a:r>
                        <a:rPr lang="en-MY" sz="1200" b="0" i="0" u="none" strike="noStrike">
                          <a:solidFill>
                            <a:srgbClr val="000000"/>
                          </a:solidFill>
                          <a:effectLst/>
                          <a:latin typeface="Arial" panose="020B0604020202020204" pitchFamily="34" charset="0"/>
                        </a:rPr>
                        <a:t>AD08 </a:t>
                      </a:r>
                    </a:p>
                  </a:txBody>
                  <a:tcPr marL="9525" marR="9525" marT="9525" marB="0" anchor="ctr"/>
                </a:tc>
                <a:tc>
                  <a:txBody>
                    <a:bodyPr/>
                    <a:lstStyle/>
                    <a:p>
                      <a:pPr algn="l" fontAlgn="ctr"/>
                      <a:r>
                        <a:rPr lang="en-MY" sz="1200" b="0" i="0" u="none" strike="noStrike" dirty="0">
                          <a:solidFill>
                            <a:srgbClr val="000000"/>
                          </a:solidFill>
                          <a:effectLst/>
                          <a:latin typeface="Arial" panose="020B0604020202020204" pitchFamily="34" charset="0"/>
                        </a:rPr>
                        <a:t>Value (or percentage) of returns by major type of </a:t>
                      </a:r>
                      <a:r>
                        <a:rPr lang="en-MY" sz="1200" b="0" i="1" u="none" strike="noStrike" dirty="0" err="1">
                          <a:solidFill>
                            <a:srgbClr val="000000"/>
                          </a:solidFill>
                          <a:effectLst/>
                          <a:latin typeface="Arial" panose="020B0604020202020204" pitchFamily="34" charset="0"/>
                        </a:rPr>
                        <a:t>Sharī`ah</a:t>
                      </a:r>
                      <a:r>
                        <a:rPr lang="en-MY" sz="1200" b="0" i="0" u="none" strike="noStrike" dirty="0">
                          <a:solidFill>
                            <a:srgbClr val="000000"/>
                          </a:solidFill>
                          <a:effectLst/>
                          <a:latin typeface="Arial" panose="020B0604020202020204" pitchFamily="34" charset="0"/>
                        </a:rPr>
                        <a:t>-compliant contract</a:t>
                      </a:r>
                      <a:r>
                        <a:rPr lang="en-MY" sz="1200" b="0" i="0" u="none" strike="noStrike" baseline="30000" dirty="0">
                          <a:solidFill>
                            <a:srgbClr val="000000"/>
                          </a:solidFill>
                          <a:effectLst/>
                          <a:latin typeface="Arial" panose="020B0604020202020204" pitchFamily="34" charset="0"/>
                        </a:rPr>
                        <a:t> </a:t>
                      </a:r>
                      <a:endParaRPr lang="en-MY" sz="1200" b="0" i="0" u="none" strike="noStrike" dirty="0">
                        <a:solidFill>
                          <a:srgbClr val="000000"/>
                        </a:solidFill>
                        <a:effectLst/>
                        <a:latin typeface="Arial" panose="020B0604020202020204" pitchFamily="34" charset="0"/>
                      </a:endParaRPr>
                    </a:p>
                  </a:txBody>
                  <a:tcPr marL="9525" marR="9525" marT="9525" marB="0" anchor="ctr"/>
                </a:tc>
              </a:tr>
            </a:tbl>
          </a:graphicData>
        </a:graphic>
      </p:graphicFrame>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47B948E2-4646-42BE-BF73-36E9C52E3E25}" type="slidenum">
              <a:rPr lang="en-MY" smtClean="0"/>
              <a:t>10</a:t>
            </a:fld>
            <a:endParaRPr lang="en-MY"/>
          </a:p>
        </p:txBody>
      </p:sp>
    </p:spTree>
    <p:extLst>
      <p:ext uri="{BB962C8B-B14F-4D97-AF65-F5344CB8AC3E}">
        <p14:creationId xmlns:p14="http://schemas.microsoft.com/office/powerpoint/2010/main" val="4186462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16680"/>
            <a:ext cx="7886700" cy="489642"/>
          </a:xfrm>
        </p:spPr>
        <p:txBody>
          <a:bodyPr vert="horz" lIns="91440" tIns="45720" rIns="91440" bIns="45720" rtlCol="0" anchor="ctr">
            <a:normAutofit/>
          </a:bodyPr>
          <a:lstStyle/>
          <a:p>
            <a:pPr algn="ctr"/>
            <a:r>
              <a:rPr lang="en-MY" sz="2200" b="1" dirty="0"/>
              <a:t>Structural Islamic Financial Indicators (SIFIs)</a:t>
            </a:r>
          </a:p>
        </p:txBody>
      </p:sp>
      <p:graphicFrame>
        <p:nvGraphicFramePr>
          <p:cNvPr id="5" name="Content Placeholder 4"/>
          <p:cNvGraphicFramePr>
            <a:graphicFrameLocks noGrp="1"/>
          </p:cNvGraphicFramePr>
          <p:nvPr>
            <p:ph idx="1"/>
            <p:extLst/>
          </p:nvPr>
        </p:nvGraphicFramePr>
        <p:xfrm>
          <a:off x="703943" y="1592820"/>
          <a:ext cx="7736114" cy="4734743"/>
        </p:xfrm>
        <a:graphic>
          <a:graphicData uri="http://schemas.openxmlformats.org/drawingml/2006/table">
            <a:tbl>
              <a:tblPr>
                <a:tableStyleId>{5C22544A-7EE6-4342-B048-85BDC9FD1C3A}</a:tableStyleId>
              </a:tblPr>
              <a:tblGrid>
                <a:gridCol w="720928"/>
                <a:gridCol w="7015186"/>
              </a:tblGrid>
              <a:tr h="163267">
                <a:tc>
                  <a:txBody>
                    <a:bodyPr/>
                    <a:lstStyle/>
                    <a:p>
                      <a:pPr algn="l" fontAlgn="ctr"/>
                      <a:r>
                        <a:rPr lang="en-MY" sz="1000" u="none" strike="noStrike" dirty="0">
                          <a:effectLst/>
                          <a:latin typeface="Arial" panose="020B0604020202020204" pitchFamily="34" charset="0"/>
                          <a:cs typeface="Arial" panose="020B0604020202020204" pitchFamily="34" charset="0"/>
                        </a:rPr>
                        <a:t>ST01</a:t>
                      </a:r>
                      <a:endParaRPr lang="en-MY" sz="1000" b="1" i="0" u="none" strike="noStrike" dirty="0">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Number of Islamic banks</a:t>
                      </a:r>
                      <a:endParaRPr lang="en-MY" sz="1000" b="1"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Number of domestic branch offices</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Number of ATMs</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r>
                        <a:rPr lang="en-MY" sz="1000" u="none" strike="noStrike">
                          <a:effectLst/>
                          <a:latin typeface="Arial" panose="020B0604020202020204" pitchFamily="34" charset="0"/>
                          <a:cs typeface="Arial" panose="020B0604020202020204" pitchFamily="34" charset="0"/>
                        </a:rPr>
                        <a:t>ST02</a:t>
                      </a:r>
                      <a:endParaRPr lang="en-MY" sz="1000" b="1"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Number of employees</a:t>
                      </a:r>
                      <a:r>
                        <a:rPr lang="en-MY" sz="1000" u="none" strike="noStrike" baseline="30000">
                          <a:effectLst/>
                          <a:latin typeface="Arial" panose="020B0604020202020204" pitchFamily="34" charset="0"/>
                          <a:cs typeface="Arial" panose="020B0604020202020204" pitchFamily="34" charset="0"/>
                        </a:rPr>
                        <a:t>5/</a:t>
                      </a:r>
                      <a:endParaRPr lang="en-MY" sz="1000" b="1"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r>
                        <a:rPr lang="en-MY" sz="1000" u="none" strike="noStrike">
                          <a:effectLst/>
                          <a:latin typeface="Arial" panose="020B0604020202020204" pitchFamily="34" charset="0"/>
                          <a:cs typeface="Arial" panose="020B0604020202020204" pitchFamily="34" charset="0"/>
                        </a:rPr>
                        <a:t>ST03</a:t>
                      </a:r>
                      <a:endParaRPr lang="en-MY" sz="1000" b="1"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Total assets </a:t>
                      </a:r>
                      <a:endParaRPr lang="en-MY" sz="1000" b="1"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Total Sharī`ah-compliant financing (excluding interbank financing)</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Sukūk holdings</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Other Sharī`ah-compliant securities</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Interbank financing</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All other assets</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r>
                        <a:rPr lang="en-MY" sz="1000" u="none" strike="noStrike">
                          <a:effectLst/>
                          <a:latin typeface="Arial" panose="020B0604020202020204" pitchFamily="34" charset="0"/>
                          <a:cs typeface="Arial" panose="020B0604020202020204" pitchFamily="34" charset="0"/>
                        </a:rPr>
                        <a:t>ST04</a:t>
                      </a:r>
                      <a:endParaRPr lang="en-MY" sz="1000" b="1"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Total funding/liabilities and equities</a:t>
                      </a:r>
                      <a:endParaRPr lang="en-MY" sz="1000" b="1"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1"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just" fontAlgn="ctr"/>
                      <a:r>
                        <a:rPr lang="en-MY" sz="1000" u="none" strike="noStrike">
                          <a:effectLst/>
                          <a:latin typeface="Arial" panose="020B0604020202020204" pitchFamily="34" charset="0"/>
                          <a:cs typeface="Arial" panose="020B0604020202020204" pitchFamily="34" charset="0"/>
                        </a:rPr>
                        <a:t>Profit-sharing investment accounts (PSIA)</a:t>
                      </a:r>
                      <a:r>
                        <a:rPr lang="en-MY" sz="1000" u="none" strike="noStrike" baseline="30000">
                          <a:effectLst/>
                          <a:latin typeface="Arial" panose="020B0604020202020204" pitchFamily="34" charset="0"/>
                          <a:cs typeface="Arial" panose="020B0604020202020204" pitchFamily="34" charset="0"/>
                        </a:rPr>
                        <a:t>1/</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1"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just" fontAlgn="ctr"/>
                      <a:r>
                        <a:rPr lang="en-MY" sz="1000" u="none" strike="noStrike">
                          <a:effectLst/>
                          <a:latin typeface="Arial" panose="020B0604020202020204" pitchFamily="34" charset="0"/>
                          <a:cs typeface="Arial" panose="020B0604020202020204" pitchFamily="34" charset="0"/>
                        </a:rPr>
                        <a:t>Other remunerative funding (Murābahah, Commodity Murābahah etc.)</a:t>
                      </a:r>
                      <a:endParaRPr lang="en-MY" sz="1000" b="0" i="1"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just" fontAlgn="ctr"/>
                      <a:r>
                        <a:rPr lang="en-MY" sz="1000" u="none" strike="noStrike">
                          <a:effectLst/>
                          <a:latin typeface="Arial" panose="020B0604020202020204" pitchFamily="34" charset="0"/>
                          <a:cs typeface="Arial" panose="020B0604020202020204" pitchFamily="34" charset="0"/>
                        </a:rPr>
                        <a:t>Nonremunerative funding (current account, Wadī`ah)</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just" fontAlgn="ctr"/>
                      <a:r>
                        <a:rPr lang="en-MY" sz="1000" u="none" strike="noStrike">
                          <a:effectLst/>
                          <a:latin typeface="Arial" panose="020B0604020202020204" pitchFamily="34" charset="0"/>
                          <a:cs typeface="Arial" panose="020B0604020202020204" pitchFamily="34" charset="0"/>
                        </a:rPr>
                        <a:t>Sukūk issued</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just" fontAlgn="ctr"/>
                      <a:r>
                        <a:rPr lang="en-MY" sz="1000" u="none" strike="noStrike">
                          <a:effectLst/>
                          <a:latin typeface="Arial" panose="020B0604020202020204" pitchFamily="34" charset="0"/>
                          <a:cs typeface="Arial" panose="020B0604020202020204" pitchFamily="34" charset="0"/>
                        </a:rPr>
                        <a:t>Other Sharī`ah-compliant securities issued</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just" fontAlgn="ctr"/>
                      <a:r>
                        <a:rPr lang="en-MY" sz="1000" u="none" strike="noStrike">
                          <a:effectLst/>
                          <a:latin typeface="Arial" panose="020B0604020202020204" pitchFamily="34" charset="0"/>
                          <a:cs typeface="Arial" panose="020B0604020202020204" pitchFamily="34" charset="0"/>
                        </a:rPr>
                        <a:t>Interbank funding/liabilities</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just" fontAlgn="ctr"/>
                      <a:r>
                        <a:rPr lang="en-MY" sz="1000" u="none" strike="noStrike">
                          <a:effectLst/>
                          <a:latin typeface="Arial" panose="020B0604020202020204" pitchFamily="34" charset="0"/>
                          <a:cs typeface="Arial" panose="020B0604020202020204" pitchFamily="34" charset="0"/>
                        </a:rPr>
                        <a:t>All other liabilities</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dirty="0">
                          <a:effectLst/>
                          <a:latin typeface="Arial" panose="020B0604020202020204" pitchFamily="34" charset="0"/>
                          <a:cs typeface="Arial" panose="020B0604020202020204" pitchFamily="34" charset="0"/>
                        </a:rPr>
                        <a:t>Capital and reserves</a:t>
                      </a:r>
                      <a:endParaRPr lang="en-MY" sz="1000" b="0" i="0" u="none" strike="noStrike" dirty="0">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r>
                        <a:rPr lang="en-MY" sz="1000" u="none" strike="noStrike">
                          <a:effectLst/>
                          <a:latin typeface="Arial" panose="020B0604020202020204" pitchFamily="34" charset="0"/>
                          <a:cs typeface="Arial" panose="020B0604020202020204" pitchFamily="34" charset="0"/>
                        </a:rPr>
                        <a:t>ST05</a:t>
                      </a:r>
                      <a:endParaRPr lang="en-MY" sz="1000" b="1"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Total revenues</a:t>
                      </a:r>
                      <a:r>
                        <a:rPr lang="en-MY" sz="1000" u="none" strike="noStrike" baseline="30000">
                          <a:effectLst/>
                          <a:latin typeface="Arial" panose="020B0604020202020204" pitchFamily="34" charset="0"/>
                          <a:cs typeface="Arial" panose="020B0604020202020204" pitchFamily="34" charset="0"/>
                        </a:rPr>
                        <a:t> </a:t>
                      </a:r>
                      <a:endParaRPr lang="en-MY" sz="1000" b="1"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Financing based</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Investment based (Sukūk, other Sharī`ah-compliant securities etc.)</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Fee based</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Other </a:t>
                      </a: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r>
                        <a:rPr lang="en-MY" sz="1000" u="none" strike="noStrike">
                          <a:effectLst/>
                          <a:latin typeface="Arial" panose="020B0604020202020204" pitchFamily="34" charset="0"/>
                          <a:cs typeface="Arial" panose="020B0604020202020204" pitchFamily="34" charset="0"/>
                        </a:rPr>
                        <a:t>ST06</a:t>
                      </a:r>
                      <a:endParaRPr lang="en-MY" sz="1000" b="1"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Earnings before taxes and Zakat</a:t>
                      </a:r>
                      <a:endParaRPr lang="en-MY" sz="1000" b="1"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endParaRPr lang="en-MY" sz="1000" b="0"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r>
                        <a:rPr lang="en-MY" sz="1000" u="none" strike="noStrike">
                          <a:effectLst/>
                          <a:latin typeface="Arial" panose="020B0604020202020204" pitchFamily="34" charset="0"/>
                          <a:cs typeface="Arial" panose="020B0604020202020204" pitchFamily="34" charset="0"/>
                        </a:rPr>
                        <a:t>ST07</a:t>
                      </a:r>
                      <a:endParaRPr lang="en-MY" sz="1000" b="1"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a:effectLst/>
                          <a:latin typeface="Arial" panose="020B0604020202020204" pitchFamily="34" charset="0"/>
                          <a:cs typeface="Arial" panose="020B0604020202020204" pitchFamily="34" charset="0"/>
                        </a:rPr>
                        <a:t>Value (or percentage) of financing by type of Sharī`ah-compliant contract</a:t>
                      </a:r>
                      <a:endParaRPr lang="en-MY" sz="1000" b="1" i="0" u="none" strike="noStrike">
                        <a:solidFill>
                          <a:srgbClr val="000000"/>
                        </a:solidFill>
                        <a:effectLst/>
                        <a:latin typeface="Arial" panose="020B0604020202020204" pitchFamily="34" charset="0"/>
                        <a:cs typeface="Arial" panose="020B0604020202020204" pitchFamily="34" charset="0"/>
                      </a:endParaRPr>
                    </a:p>
                  </a:txBody>
                  <a:tcPr marL="4841" marR="4841" marT="4841" marB="0" anchor="ctr"/>
                </a:tc>
              </a:tr>
              <a:tr h="163267">
                <a:tc>
                  <a:txBody>
                    <a:bodyPr/>
                    <a:lstStyle/>
                    <a:p>
                      <a:pPr algn="l" fontAlgn="ctr"/>
                      <a:r>
                        <a:rPr lang="en-MY" sz="1000" u="none" strike="noStrike" dirty="0">
                          <a:effectLst/>
                          <a:latin typeface="Arial" panose="020B0604020202020204" pitchFamily="34" charset="0"/>
                          <a:cs typeface="Arial" panose="020B0604020202020204" pitchFamily="34" charset="0"/>
                        </a:rPr>
                        <a:t>ST08</a:t>
                      </a:r>
                      <a:endParaRPr lang="en-MY" sz="1000" b="1" i="0" u="none" strike="noStrike" dirty="0">
                        <a:solidFill>
                          <a:srgbClr val="000000"/>
                        </a:solidFill>
                        <a:effectLst/>
                        <a:latin typeface="Arial" panose="020B0604020202020204" pitchFamily="34" charset="0"/>
                        <a:cs typeface="Arial" panose="020B0604020202020204" pitchFamily="34" charset="0"/>
                      </a:endParaRPr>
                    </a:p>
                  </a:txBody>
                  <a:tcPr marL="4841" marR="4841" marT="4841" marB="0" anchor="ctr"/>
                </a:tc>
                <a:tc>
                  <a:txBody>
                    <a:bodyPr/>
                    <a:lstStyle/>
                    <a:p>
                      <a:pPr algn="l" fontAlgn="ctr"/>
                      <a:r>
                        <a:rPr lang="en-MY" sz="1000" u="none" strike="noStrike" dirty="0">
                          <a:effectLst/>
                          <a:latin typeface="Arial" panose="020B0604020202020204" pitchFamily="34" charset="0"/>
                          <a:cs typeface="Arial" panose="020B0604020202020204" pitchFamily="34" charset="0"/>
                        </a:rPr>
                        <a:t>Assets held by domestic systemically important Islamic banks</a:t>
                      </a:r>
                      <a:endParaRPr lang="en-MY" sz="1000" b="1" i="0" u="none" strike="noStrike" dirty="0">
                        <a:solidFill>
                          <a:srgbClr val="000000"/>
                        </a:solidFill>
                        <a:effectLst/>
                        <a:latin typeface="Arial" panose="020B0604020202020204" pitchFamily="34" charset="0"/>
                        <a:cs typeface="Arial" panose="020B0604020202020204" pitchFamily="34" charset="0"/>
                      </a:endParaRPr>
                    </a:p>
                  </a:txBody>
                  <a:tcPr marL="4841" marR="4841" marT="4841" marB="0" anchor="ctr"/>
                </a:tc>
              </a:tr>
            </a:tbl>
          </a:graphicData>
        </a:graphic>
      </p:graphicFrame>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47B948E2-4646-42BE-BF73-36E9C52E3E25}" type="slidenum">
              <a:rPr lang="en-MY" smtClean="0"/>
              <a:t>11</a:t>
            </a:fld>
            <a:endParaRPr lang="en-MY"/>
          </a:p>
        </p:txBody>
      </p:sp>
    </p:spTree>
    <p:extLst>
      <p:ext uri="{BB962C8B-B14F-4D97-AF65-F5344CB8AC3E}">
        <p14:creationId xmlns:p14="http://schemas.microsoft.com/office/powerpoint/2010/main" val="17150027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ctr"/>
            <a:r>
              <a:rPr lang="en-US" sz="2200" b="1" dirty="0"/>
              <a:t>DETAILED FINANCIAL STATEMENTS</a:t>
            </a:r>
            <a:endParaRPr lang="en-MY" sz="2200" b="1" dirty="0"/>
          </a:p>
        </p:txBody>
      </p:sp>
      <p:sp>
        <p:nvSpPr>
          <p:cNvPr id="3" name="Content Placeholder 2"/>
          <p:cNvSpPr>
            <a:spLocks noGrp="1"/>
          </p:cNvSpPr>
          <p:nvPr>
            <p:ph idx="1"/>
          </p:nvPr>
        </p:nvSpPr>
        <p:spPr/>
        <p:txBody>
          <a:bodyPr/>
          <a:lstStyle/>
          <a:p>
            <a:r>
              <a:rPr lang="en-US" sz="2000" dirty="0" smtClean="0"/>
              <a:t>Detailed </a:t>
            </a:r>
            <a:r>
              <a:rPr lang="en-US" sz="2000" dirty="0" smtClean="0"/>
              <a:t>financial </a:t>
            </a:r>
            <a:r>
              <a:rPr lang="en-US" sz="2000" dirty="0" smtClean="0"/>
              <a:t>statements will cover total Islamic banks and windows. </a:t>
            </a:r>
          </a:p>
          <a:p>
            <a:pPr lvl="1"/>
            <a:r>
              <a:rPr lang="en-US" dirty="0" smtClean="0"/>
              <a:t>Income </a:t>
            </a:r>
            <a:r>
              <a:rPr lang="en-US" dirty="0"/>
              <a:t>and expense </a:t>
            </a:r>
            <a:r>
              <a:rPr lang="en-US" dirty="0" smtClean="0"/>
              <a:t>statement</a:t>
            </a:r>
          </a:p>
          <a:p>
            <a:pPr lvl="1"/>
            <a:r>
              <a:rPr lang="en-US" dirty="0" smtClean="0"/>
              <a:t>Balance </a:t>
            </a:r>
            <a:r>
              <a:rPr lang="en-US" dirty="0"/>
              <a:t>sheet </a:t>
            </a:r>
            <a:endParaRPr lang="en-US" dirty="0" smtClean="0"/>
          </a:p>
          <a:p>
            <a:pPr lvl="1"/>
            <a:r>
              <a:rPr lang="en-US" dirty="0" smtClean="0"/>
              <a:t>Memorandum items</a:t>
            </a:r>
            <a:endParaRPr lang="en-US" dirty="0" smtClean="0"/>
          </a:p>
          <a:p>
            <a:r>
              <a:rPr lang="en-US" sz="2000" dirty="0" smtClean="0"/>
              <a:t>The IMF FSI program introduced collection of these detailed statements – they provide much more structural information for analytical purposes. The IMF reported that the availability of the statements improved the quality of the indicators in nearly all countries.</a:t>
            </a:r>
          </a:p>
          <a:p>
            <a:r>
              <a:rPr lang="en-US" sz="2000" dirty="0" smtClean="0"/>
              <a:t>The IFSB is now beginning collection of such statements</a:t>
            </a:r>
          </a:p>
          <a:p>
            <a:r>
              <a:rPr lang="en-US" sz="2000" dirty="0" smtClean="0"/>
              <a:t>Could be an important source for SNA data and for comparison of Islamic banking systems between countries. </a:t>
            </a:r>
            <a:endParaRPr lang="en-US" sz="2000" dirty="0"/>
          </a:p>
          <a:p>
            <a:pPr marL="0" indent="0">
              <a:buNone/>
            </a:pPr>
            <a:endParaRPr lang="en-MY" dirty="0"/>
          </a:p>
        </p:txBody>
      </p:sp>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47B948E2-4646-42BE-BF73-36E9C52E3E25}" type="slidenum">
              <a:rPr lang="en-MY" smtClean="0"/>
              <a:t>12</a:t>
            </a:fld>
            <a:endParaRPr lang="en-MY" dirty="0"/>
          </a:p>
        </p:txBody>
      </p:sp>
    </p:spTree>
    <p:extLst>
      <p:ext uri="{BB962C8B-B14F-4D97-AF65-F5344CB8AC3E}">
        <p14:creationId xmlns:p14="http://schemas.microsoft.com/office/powerpoint/2010/main" val="18065263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091320398"/>
              </p:ext>
            </p:extLst>
          </p:nvPr>
        </p:nvGraphicFramePr>
        <p:xfrm>
          <a:off x="742950" y="1381128"/>
          <a:ext cx="7905750" cy="5340351"/>
        </p:xfrm>
        <a:graphic>
          <a:graphicData uri="http://schemas.openxmlformats.org/drawingml/2006/table">
            <a:tbl>
              <a:tblPr>
                <a:tableStyleId>{5C22544A-7EE6-4342-B048-85BDC9FD1C3A}</a:tableStyleId>
              </a:tblPr>
              <a:tblGrid>
                <a:gridCol w="7905750"/>
              </a:tblGrid>
              <a:tr h="184506">
                <a:tc>
                  <a:txBody>
                    <a:bodyPr/>
                    <a:lstStyle/>
                    <a:p>
                      <a:pPr algn="l" rtl="0" fontAlgn="b"/>
                      <a:r>
                        <a:rPr lang="en-MY" sz="1100" b="1" u="none" strike="noStrike" dirty="0">
                          <a:effectLst/>
                          <a:latin typeface="Arial" panose="020B0604020202020204" pitchFamily="34" charset="0"/>
                          <a:cs typeface="Arial" panose="020B0604020202020204" pitchFamily="34" charset="0"/>
                        </a:rPr>
                        <a:t>1. Income</a:t>
                      </a:r>
                      <a:endParaRPr lang="en-MY" sz="1100" b="1" i="0" u="none" strike="noStrike" dirty="0">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a:effectLst/>
                          <a:latin typeface="Arial" panose="020B0604020202020204" pitchFamily="34" charset="0"/>
                          <a:cs typeface="Arial" panose="020B0604020202020204" pitchFamily="34" charset="0"/>
                        </a:rPr>
                        <a:t>          </a:t>
                      </a:r>
                      <a:r>
                        <a:rPr lang="en-MY" sz="1100" u="none" strike="noStrike" dirty="0" smtClean="0">
                          <a:effectLst/>
                          <a:latin typeface="Arial" panose="020B0604020202020204" pitchFamily="34" charset="0"/>
                          <a:cs typeface="Arial" panose="020B0604020202020204" pitchFamily="34" charset="0"/>
                        </a:rPr>
                        <a:t>  </a:t>
                      </a:r>
                      <a:r>
                        <a:rPr lang="en-MY" sz="1100" u="none" strike="noStrike" dirty="0">
                          <a:effectLst/>
                          <a:latin typeface="Arial" panose="020B0604020202020204" pitchFamily="34" charset="0"/>
                          <a:cs typeface="Arial" panose="020B0604020202020204" pitchFamily="34" charset="0"/>
                        </a:rPr>
                        <a:t>(</a:t>
                      </a:r>
                      <a:r>
                        <a:rPr lang="en-MY" sz="1100" u="none" strike="noStrike" dirty="0" err="1">
                          <a:effectLst/>
                          <a:latin typeface="Arial" panose="020B0604020202020204" pitchFamily="34" charset="0"/>
                          <a:cs typeface="Arial" panose="020B0604020202020204" pitchFamily="34" charset="0"/>
                        </a:rPr>
                        <a:t>i</a:t>
                      </a:r>
                      <a:r>
                        <a:rPr lang="en-MY" sz="1100" u="none" strike="noStrike" dirty="0">
                          <a:effectLst/>
                          <a:latin typeface="Arial" panose="020B0604020202020204" pitchFamily="34" charset="0"/>
                          <a:cs typeface="Arial" panose="020B0604020202020204" pitchFamily="34" charset="0"/>
                        </a:rPr>
                        <a:t>) Income from financing </a:t>
                      </a:r>
                      <a:endParaRPr lang="en-MY" sz="1100" b="0" i="0" u="none" strike="noStrike" dirty="0">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smtClean="0">
                          <a:effectLst/>
                          <a:latin typeface="Arial" panose="020B0604020202020204" pitchFamily="34" charset="0"/>
                          <a:cs typeface="Arial" panose="020B0604020202020204" pitchFamily="34" charset="0"/>
                        </a:rPr>
                        <a:t>    (</a:t>
                      </a:r>
                      <a:r>
                        <a:rPr lang="en-MY" sz="1100" u="none" strike="noStrike" dirty="0">
                          <a:effectLst/>
                          <a:latin typeface="Arial" panose="020B0604020202020204" pitchFamily="34" charset="0"/>
                          <a:cs typeface="Arial" panose="020B0604020202020204" pitchFamily="34" charset="0"/>
                        </a:rPr>
                        <a:t>ii) Income from investments</a:t>
                      </a:r>
                      <a:endParaRPr lang="en-MY" sz="1100" b="0" i="1" u="none" strike="noStrike" dirty="0">
                        <a:effectLst/>
                        <a:latin typeface="Arial" panose="020B0604020202020204" pitchFamily="34" charset="0"/>
                        <a:cs typeface="Arial" panose="020B0604020202020204" pitchFamily="34" charset="0"/>
                      </a:endParaRPr>
                    </a:p>
                  </a:txBody>
                  <a:tcPr marL="301339" marR="6696" marT="6696" marB="0" anchor="b"/>
                </a:tc>
              </a:tr>
              <a:tr h="184506">
                <a:tc>
                  <a:txBody>
                    <a:bodyPr/>
                    <a:lstStyle/>
                    <a:p>
                      <a:pPr algn="l" rtl="0" fontAlgn="b"/>
                      <a:r>
                        <a:rPr lang="en-MY" sz="1100" u="none" strike="noStrike">
                          <a:effectLst/>
                          <a:latin typeface="Arial" panose="020B0604020202020204" pitchFamily="34" charset="0"/>
                          <a:cs typeface="Arial" panose="020B0604020202020204" pitchFamily="34" charset="0"/>
                        </a:rPr>
                        <a:t>           (iii) Less provisions for accrued income on nonperforming assets                </a:t>
                      </a:r>
                      <a:endParaRPr lang="en-MY" sz="1100" b="0" i="0" u="none" strike="noStrike">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b="1" u="none" strike="noStrike" dirty="0">
                          <a:effectLst/>
                          <a:latin typeface="Arial" panose="020B0604020202020204" pitchFamily="34" charset="0"/>
                          <a:cs typeface="Arial" panose="020B0604020202020204" pitchFamily="34" charset="0"/>
                        </a:rPr>
                        <a:t>2. </a:t>
                      </a:r>
                      <a:r>
                        <a:rPr lang="en-MY" sz="1100" b="1" u="none" strike="noStrike" dirty="0" smtClean="0">
                          <a:effectLst/>
                          <a:latin typeface="Arial" panose="020B0604020202020204" pitchFamily="34" charset="0"/>
                          <a:cs typeface="Arial" panose="020B0604020202020204" pitchFamily="34" charset="0"/>
                        </a:rPr>
                        <a:t>Less</a:t>
                      </a:r>
                      <a:endParaRPr lang="en-MY" sz="1100" b="1" i="0" u="none" strike="noStrike" dirty="0">
                        <a:effectLst/>
                        <a:latin typeface="Arial" panose="020B0604020202020204" pitchFamily="34" charset="0"/>
                        <a:cs typeface="Arial" panose="020B0604020202020204" pitchFamily="34" charset="0"/>
                      </a:endParaRPr>
                    </a:p>
                  </a:txBody>
                  <a:tcPr marL="6696" marR="6696" marT="6696" marB="0" anchor="b"/>
                </a:tc>
              </a:tr>
              <a:tr h="198438">
                <a:tc>
                  <a:txBody>
                    <a:bodyPr/>
                    <a:lstStyle/>
                    <a:p>
                      <a:pPr algn="l" rtl="0" fontAlgn="b"/>
                      <a:r>
                        <a:rPr lang="en-MY" sz="1100" u="none" strike="noStrike">
                          <a:effectLst/>
                          <a:latin typeface="Arial" panose="020B0604020202020204" pitchFamily="34" charset="0"/>
                          <a:cs typeface="Arial" panose="020B0604020202020204" pitchFamily="34" charset="0"/>
                        </a:rPr>
                        <a:t>           (i) Share of income attributable to unrestricted investment account holders</a:t>
                      </a:r>
                      <a:endParaRPr lang="en-MY" sz="1100" b="0" i="1" u="none" strike="noStrike">
                        <a:effectLst/>
                        <a:latin typeface="Arial" panose="020B0604020202020204" pitchFamily="34" charset="0"/>
                        <a:cs typeface="Arial" panose="020B0604020202020204" pitchFamily="34" charset="0"/>
                      </a:endParaRPr>
                    </a:p>
                  </a:txBody>
                  <a:tcPr marL="6696" marR="6696" marT="6696" marB="0" anchor="b"/>
                </a:tc>
              </a:tr>
              <a:tr h="226786">
                <a:tc>
                  <a:txBody>
                    <a:bodyPr/>
                    <a:lstStyle/>
                    <a:p>
                      <a:pPr algn="l" rtl="0" fontAlgn="b"/>
                      <a:r>
                        <a:rPr lang="en-MY" sz="1100" u="none" strike="noStrike">
                          <a:effectLst/>
                          <a:latin typeface="Arial" panose="020B0604020202020204" pitchFamily="34" charset="0"/>
                          <a:cs typeface="Arial" panose="020B0604020202020204" pitchFamily="34" charset="0"/>
                        </a:rPr>
                        <a:t>           (ii) Share of bank's profit held as profit equalisation reserves (PER)</a:t>
                      </a:r>
                      <a:endParaRPr lang="en-MY" sz="1100" b="0" i="1" u="none" strike="noStrike">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a:effectLst/>
                          <a:latin typeface="Arial" panose="020B0604020202020204" pitchFamily="34" charset="0"/>
                          <a:cs typeface="Arial" panose="020B0604020202020204" pitchFamily="34" charset="0"/>
                        </a:rPr>
                        <a:t>3. Net Financing and investment income (= 1 - 2)</a:t>
                      </a:r>
                      <a:endParaRPr lang="en-MY" sz="1100" b="0" i="0" u="none" strike="noStrike" dirty="0">
                        <a:effectLst/>
                        <a:latin typeface="Arial" panose="020B0604020202020204" pitchFamily="34" charset="0"/>
                        <a:cs typeface="Arial" panose="020B0604020202020204" pitchFamily="34" charset="0"/>
                      </a:endParaRPr>
                    </a:p>
                  </a:txBody>
                  <a:tcPr marL="6696" marR="6696" marT="6696" marB="0" anchor="b"/>
                </a:tc>
              </a:tr>
              <a:tr h="231849">
                <a:tc>
                  <a:txBody>
                    <a:bodyPr/>
                    <a:lstStyle/>
                    <a:p>
                      <a:pPr algn="l" rtl="0" fontAlgn="b"/>
                      <a:r>
                        <a:rPr lang="en-MY" sz="1100" b="0" i="0" u="none" strike="noStrike" dirty="0" smtClean="0">
                          <a:solidFill>
                            <a:schemeClr val="tx1"/>
                          </a:solidFill>
                          <a:effectLst/>
                          <a:latin typeface="Arial" panose="020B0604020202020204" pitchFamily="34" charset="0"/>
                          <a:cs typeface="Arial" panose="020B0604020202020204" pitchFamily="34" charset="0"/>
                        </a:rPr>
                        <a:t>    </a:t>
                      </a:r>
                      <a:r>
                        <a:rPr lang="en-MY" sz="1100" b="0" i="1" u="none" strike="noStrike" dirty="0" smtClean="0">
                          <a:solidFill>
                            <a:schemeClr val="tx1"/>
                          </a:solidFill>
                          <a:effectLst/>
                          <a:latin typeface="Arial" panose="020B0604020202020204" pitchFamily="34" charset="0"/>
                          <a:cs typeface="Arial" panose="020B0604020202020204" pitchFamily="34" charset="0"/>
                        </a:rPr>
                        <a:t>o/w</a:t>
                      </a:r>
                      <a:r>
                        <a:rPr lang="en-MY" sz="1100" b="0" i="0" u="none" strike="noStrike" dirty="0" smtClean="0">
                          <a:solidFill>
                            <a:schemeClr val="tx1"/>
                          </a:solidFill>
                          <a:effectLst/>
                          <a:latin typeface="Arial" panose="020B0604020202020204" pitchFamily="34" charset="0"/>
                          <a:cs typeface="Arial" panose="020B0604020202020204" pitchFamily="34" charset="0"/>
                        </a:rPr>
                        <a:t> Bank’s </a:t>
                      </a:r>
                      <a:r>
                        <a:rPr lang="en-MY" sz="1100" b="0" i="0" u="none" strike="noStrike" dirty="0" smtClean="0">
                          <a:solidFill>
                            <a:schemeClr val="tx1"/>
                          </a:solidFill>
                          <a:effectLst/>
                          <a:latin typeface="Arial" panose="020B0604020202020204" pitchFamily="34" charset="0"/>
                          <a:cs typeface="Arial" panose="020B0604020202020204" pitchFamily="34" charset="0"/>
                        </a:rPr>
                        <a:t>income</a:t>
                      </a:r>
                      <a:r>
                        <a:rPr lang="en-MY" sz="1100" b="0" i="0" u="none" strike="noStrike" baseline="0" dirty="0" smtClean="0">
                          <a:solidFill>
                            <a:schemeClr val="tx1"/>
                          </a:solidFill>
                          <a:effectLst/>
                          <a:latin typeface="Arial" panose="020B0604020202020204" pitchFamily="34" charset="0"/>
                          <a:cs typeface="Arial" panose="020B0604020202020204" pitchFamily="34" charset="0"/>
                        </a:rPr>
                        <a:t> from restricted investment account as Mudarib</a:t>
                      </a:r>
                      <a:endParaRPr lang="en-MY" sz="1100" b="0" i="0" u="none" strike="noStrike" dirty="0">
                        <a:solidFill>
                          <a:schemeClr val="tx1"/>
                        </a:solidFill>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a:solidFill>
                            <a:schemeClr val="tx1"/>
                          </a:solidFill>
                          <a:effectLst/>
                          <a:latin typeface="Arial" panose="020B0604020202020204" pitchFamily="34" charset="0"/>
                          <a:cs typeface="Arial" panose="020B0604020202020204" pitchFamily="34" charset="0"/>
                        </a:rPr>
                        <a:t>4. Fees </a:t>
                      </a:r>
                      <a:r>
                        <a:rPr lang="en-MY" sz="1100" u="none" strike="noStrike" dirty="0" smtClean="0">
                          <a:solidFill>
                            <a:schemeClr val="tx1"/>
                          </a:solidFill>
                          <a:effectLst/>
                          <a:latin typeface="Arial" panose="020B0604020202020204" pitchFamily="34" charset="0"/>
                          <a:cs typeface="Arial" panose="020B0604020202020204" pitchFamily="34" charset="0"/>
                        </a:rPr>
                        <a:t>and commission income</a:t>
                      </a:r>
                      <a:endParaRPr lang="en-MY" sz="1100" b="0" i="0" u="none" strike="noStrike" dirty="0">
                        <a:solidFill>
                          <a:schemeClr val="tx1"/>
                        </a:solidFill>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a:effectLst/>
                          <a:latin typeface="Arial" panose="020B0604020202020204" pitchFamily="34" charset="0"/>
                          <a:cs typeface="Arial" panose="020B0604020202020204" pitchFamily="34" charset="0"/>
                        </a:rPr>
                        <a:t>5. Gains or losses on financial instruments</a:t>
                      </a:r>
                      <a:endParaRPr lang="en-MY" sz="1100" b="0" i="0" u="none" strike="noStrike" dirty="0">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smtClean="0">
                          <a:effectLst/>
                          <a:latin typeface="Arial" panose="020B0604020202020204" pitchFamily="34" charset="0"/>
                          <a:cs typeface="Arial" panose="020B0604020202020204" pitchFamily="34" charset="0"/>
                        </a:rPr>
                        <a:t>6. </a:t>
                      </a:r>
                      <a:r>
                        <a:rPr lang="en-MY" sz="1100" u="none" strike="noStrike" dirty="0">
                          <a:effectLst/>
                          <a:latin typeface="Arial" panose="020B0604020202020204" pitchFamily="34" charset="0"/>
                          <a:cs typeface="Arial" panose="020B0604020202020204" pitchFamily="34" charset="0"/>
                        </a:rPr>
                        <a:t>Other income</a:t>
                      </a:r>
                      <a:endParaRPr lang="en-MY" sz="1100" b="0" i="0" u="none" strike="noStrike" dirty="0">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smtClean="0">
                          <a:effectLst/>
                          <a:latin typeface="Arial" panose="020B0604020202020204" pitchFamily="34" charset="0"/>
                          <a:cs typeface="Arial" panose="020B0604020202020204" pitchFamily="34" charset="0"/>
                        </a:rPr>
                        <a:t>7. </a:t>
                      </a:r>
                      <a:r>
                        <a:rPr lang="en-MY" sz="1100" u="none" strike="noStrike" dirty="0">
                          <a:effectLst/>
                          <a:latin typeface="Arial" panose="020B0604020202020204" pitchFamily="34" charset="0"/>
                          <a:cs typeface="Arial" panose="020B0604020202020204" pitchFamily="34" charset="0"/>
                        </a:rPr>
                        <a:t>Gross income  (= 3 + ….+7)) </a:t>
                      </a:r>
                      <a:endParaRPr lang="en-MY" sz="1100" b="0" i="0" u="none" strike="noStrike" dirty="0">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smtClean="0">
                          <a:effectLst/>
                          <a:latin typeface="Arial" panose="020B0604020202020204" pitchFamily="34" charset="0"/>
                          <a:cs typeface="Arial" panose="020B0604020202020204" pitchFamily="34" charset="0"/>
                        </a:rPr>
                        <a:t>8. </a:t>
                      </a:r>
                      <a:r>
                        <a:rPr lang="en-MY" sz="1100" u="none" strike="noStrike" dirty="0">
                          <a:effectLst/>
                          <a:latin typeface="Arial" panose="020B0604020202020204" pitchFamily="34" charset="0"/>
                          <a:cs typeface="Arial" panose="020B0604020202020204" pitchFamily="34" charset="0"/>
                        </a:rPr>
                        <a:t>Personnel expenses (including administrative and general expenditures)</a:t>
                      </a:r>
                      <a:endParaRPr lang="en-MY" sz="1100" b="0" i="0" u="none" strike="noStrike" dirty="0">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smtClean="0">
                          <a:effectLst/>
                          <a:latin typeface="Arial" panose="020B0604020202020204" pitchFamily="34" charset="0"/>
                          <a:cs typeface="Arial" panose="020B0604020202020204" pitchFamily="34" charset="0"/>
                        </a:rPr>
                        <a:t>9. </a:t>
                      </a:r>
                      <a:r>
                        <a:rPr lang="en-MY" sz="1100" u="none" strike="noStrike" dirty="0">
                          <a:effectLst/>
                          <a:latin typeface="Arial" panose="020B0604020202020204" pitchFamily="34" charset="0"/>
                          <a:cs typeface="Arial" panose="020B0604020202020204" pitchFamily="34" charset="0"/>
                        </a:rPr>
                        <a:t>Depreciation</a:t>
                      </a:r>
                      <a:endParaRPr lang="en-MY" sz="1100" b="0" i="0" u="none" strike="noStrike" dirty="0">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smtClean="0">
                          <a:effectLst/>
                          <a:latin typeface="Arial" panose="020B0604020202020204" pitchFamily="34" charset="0"/>
                          <a:cs typeface="Arial" panose="020B0604020202020204" pitchFamily="34" charset="0"/>
                        </a:rPr>
                        <a:t>10. </a:t>
                      </a:r>
                      <a:r>
                        <a:rPr lang="en-MY" sz="1100" u="none" strike="noStrike" dirty="0">
                          <a:effectLst/>
                          <a:latin typeface="Arial" panose="020B0604020202020204" pitchFamily="34" charset="0"/>
                          <a:cs typeface="Arial" panose="020B0604020202020204" pitchFamily="34" charset="0"/>
                        </a:rPr>
                        <a:t>Other expenses (including fees payable)</a:t>
                      </a:r>
                      <a:endParaRPr lang="en-MY" sz="1100" b="0" i="0" u="none" strike="noStrike" dirty="0">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smtClean="0">
                          <a:effectLst/>
                          <a:latin typeface="Arial" panose="020B0604020202020204" pitchFamily="34" charset="0"/>
                          <a:cs typeface="Arial" panose="020B0604020202020204" pitchFamily="34" charset="0"/>
                        </a:rPr>
                        <a:t>11. </a:t>
                      </a:r>
                      <a:r>
                        <a:rPr lang="en-MY" sz="1100" u="none" strike="noStrike" dirty="0">
                          <a:effectLst/>
                          <a:latin typeface="Arial" panose="020B0604020202020204" pitchFamily="34" charset="0"/>
                          <a:cs typeface="Arial" panose="020B0604020202020204" pitchFamily="34" charset="0"/>
                        </a:rPr>
                        <a:t>Provisions (net)</a:t>
                      </a:r>
                      <a:endParaRPr lang="en-MY" sz="1100" b="0" i="0" u="none" strike="noStrike" dirty="0">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a:effectLst/>
                          <a:latin typeface="Arial" panose="020B0604020202020204" pitchFamily="34" charset="0"/>
                          <a:cs typeface="Arial" panose="020B0604020202020204" pitchFamily="34" charset="0"/>
                        </a:rPr>
                        <a:t>             (</a:t>
                      </a:r>
                      <a:r>
                        <a:rPr lang="en-MY" sz="1100" u="none" strike="noStrike" dirty="0" err="1">
                          <a:effectLst/>
                          <a:latin typeface="Arial" panose="020B0604020202020204" pitchFamily="34" charset="0"/>
                          <a:cs typeface="Arial" panose="020B0604020202020204" pitchFamily="34" charset="0"/>
                        </a:rPr>
                        <a:t>i</a:t>
                      </a:r>
                      <a:r>
                        <a:rPr lang="en-MY" sz="1100" u="none" strike="noStrike" dirty="0">
                          <a:effectLst/>
                          <a:latin typeface="Arial" panose="020B0604020202020204" pitchFamily="34" charset="0"/>
                          <a:cs typeface="Arial" panose="020B0604020202020204" pitchFamily="34" charset="0"/>
                        </a:rPr>
                        <a:t>) </a:t>
                      </a:r>
                      <a:r>
                        <a:rPr lang="en-MY" sz="1100" u="none" strike="noStrike" dirty="0" smtClean="0">
                          <a:effectLst/>
                          <a:latin typeface="Arial" panose="020B0604020202020204" pitchFamily="34" charset="0"/>
                          <a:cs typeface="Arial" panose="020B0604020202020204" pitchFamily="34" charset="0"/>
                        </a:rPr>
                        <a:t>Provisions for non-performing</a:t>
                      </a:r>
                      <a:r>
                        <a:rPr lang="en-MY" sz="1100" u="none" strike="noStrike" baseline="0" dirty="0" smtClean="0">
                          <a:effectLst/>
                          <a:latin typeface="Arial" panose="020B0604020202020204" pitchFamily="34" charset="0"/>
                          <a:cs typeface="Arial" panose="020B0604020202020204" pitchFamily="34" charset="0"/>
                        </a:rPr>
                        <a:t> financing</a:t>
                      </a:r>
                      <a:endParaRPr lang="en-MY" sz="1100" b="0" i="0" u="none" strike="noStrike" dirty="0">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a:effectLst/>
                          <a:latin typeface="Arial" panose="020B0604020202020204" pitchFamily="34" charset="0"/>
                          <a:cs typeface="Arial" panose="020B0604020202020204" pitchFamily="34" charset="0"/>
                        </a:rPr>
                        <a:t>             (ii) Other financial asset provisions</a:t>
                      </a:r>
                      <a:endParaRPr lang="en-MY" sz="1100" b="0" i="0" u="none" strike="noStrike" dirty="0">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b="1" u="none" strike="noStrike" dirty="0" smtClean="0">
                          <a:effectLst/>
                          <a:latin typeface="Arial" panose="020B0604020202020204" pitchFamily="34" charset="0"/>
                          <a:cs typeface="Arial" panose="020B0604020202020204" pitchFamily="34" charset="0"/>
                        </a:rPr>
                        <a:t>12. </a:t>
                      </a:r>
                      <a:r>
                        <a:rPr lang="en-MY" sz="1100" b="1" u="none" strike="noStrike" dirty="0">
                          <a:effectLst/>
                          <a:latin typeface="Arial" panose="020B0604020202020204" pitchFamily="34" charset="0"/>
                          <a:cs typeface="Arial" panose="020B0604020202020204" pitchFamily="34" charset="0"/>
                        </a:rPr>
                        <a:t>Net income (before extraordinary items, </a:t>
                      </a:r>
                      <a:r>
                        <a:rPr lang="en-MY" sz="1100" b="1" u="none" strike="noStrike" dirty="0" smtClean="0">
                          <a:effectLst/>
                          <a:latin typeface="Arial" panose="020B0604020202020204" pitchFamily="34" charset="0"/>
                          <a:cs typeface="Arial" panose="020B0604020202020204" pitchFamily="34" charset="0"/>
                        </a:rPr>
                        <a:t>Zakat, and</a:t>
                      </a:r>
                      <a:r>
                        <a:rPr lang="en-MY" sz="1100" b="1" u="none" strike="noStrike" baseline="0" dirty="0" smtClean="0">
                          <a:effectLst/>
                          <a:latin typeface="Arial" panose="020B0604020202020204" pitchFamily="34" charset="0"/>
                          <a:cs typeface="Arial" panose="020B0604020202020204" pitchFamily="34" charset="0"/>
                        </a:rPr>
                        <a:t> Taxes</a:t>
                      </a:r>
                      <a:r>
                        <a:rPr lang="en-MY" sz="1100" b="1" u="none" strike="noStrike" dirty="0" smtClean="0">
                          <a:effectLst/>
                          <a:latin typeface="Arial" panose="020B0604020202020204" pitchFamily="34" charset="0"/>
                          <a:cs typeface="Arial" panose="020B0604020202020204" pitchFamily="34" charset="0"/>
                        </a:rPr>
                        <a:t>) </a:t>
                      </a:r>
                      <a:r>
                        <a:rPr lang="en-MY" sz="1100" b="1" u="none" strike="noStrike" dirty="0">
                          <a:effectLst/>
                          <a:latin typeface="Arial" panose="020B0604020202020204" pitchFamily="34" charset="0"/>
                          <a:cs typeface="Arial" panose="020B0604020202020204" pitchFamily="34" charset="0"/>
                        </a:rPr>
                        <a:t>(= 8 - (9+…+12)   </a:t>
                      </a:r>
                      <a:endParaRPr lang="en-MY" sz="1100" b="1" i="0" u="none" strike="noStrike" dirty="0">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smtClean="0">
                          <a:solidFill>
                            <a:schemeClr val="tx1"/>
                          </a:solidFill>
                          <a:effectLst/>
                          <a:latin typeface="Arial" panose="020B0604020202020204" pitchFamily="34" charset="0"/>
                          <a:cs typeface="Arial" panose="020B0604020202020204" pitchFamily="34" charset="0"/>
                        </a:rPr>
                        <a:t>13. </a:t>
                      </a:r>
                      <a:r>
                        <a:rPr lang="en-MY" sz="1100" u="none" strike="noStrike" dirty="0">
                          <a:solidFill>
                            <a:schemeClr val="tx1"/>
                          </a:solidFill>
                          <a:effectLst/>
                          <a:latin typeface="Arial" panose="020B0604020202020204" pitchFamily="34" charset="0"/>
                          <a:cs typeface="Arial" panose="020B0604020202020204" pitchFamily="34" charset="0"/>
                        </a:rPr>
                        <a:t>Extraordinary items</a:t>
                      </a:r>
                      <a:endParaRPr lang="en-MY" sz="1100" b="0" i="0" u="none" strike="noStrike" dirty="0">
                        <a:solidFill>
                          <a:schemeClr val="tx1"/>
                        </a:solidFill>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smtClean="0">
                          <a:solidFill>
                            <a:schemeClr val="tx1"/>
                          </a:solidFill>
                          <a:effectLst/>
                          <a:latin typeface="Arial" panose="020B0604020202020204" pitchFamily="34" charset="0"/>
                          <a:cs typeface="Arial" panose="020B0604020202020204" pitchFamily="34" charset="0"/>
                        </a:rPr>
                        <a:t>15. Provision for Zakat </a:t>
                      </a:r>
                      <a:endParaRPr lang="en-MY" sz="1100" b="0" i="0" u="none" strike="noStrike" dirty="0">
                        <a:solidFill>
                          <a:schemeClr val="tx1"/>
                        </a:solidFill>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smtClean="0">
                          <a:solidFill>
                            <a:schemeClr val="tx1"/>
                          </a:solidFill>
                          <a:effectLst/>
                          <a:latin typeface="Arial" panose="020B0604020202020204" pitchFamily="34" charset="0"/>
                          <a:cs typeface="Arial" panose="020B0604020202020204" pitchFamily="34" charset="0"/>
                        </a:rPr>
                        <a:t>14. Income tax</a:t>
                      </a:r>
                      <a:endParaRPr lang="en-MY" sz="1100" b="0" i="0" u="none" strike="noStrike" dirty="0">
                        <a:solidFill>
                          <a:schemeClr val="tx1"/>
                        </a:solidFill>
                        <a:effectLst/>
                        <a:latin typeface="Arial" panose="020B0604020202020204" pitchFamily="34" charset="0"/>
                        <a:cs typeface="Arial" panose="020B0604020202020204" pitchFamily="34" charset="0"/>
                      </a:endParaRPr>
                    </a:p>
                  </a:txBody>
                  <a:tcPr marL="6696" marR="6696" marT="6696" marB="0" anchor="b"/>
                </a:tc>
              </a:tr>
              <a:tr h="255134">
                <a:tc>
                  <a:txBody>
                    <a:bodyPr/>
                    <a:lstStyle/>
                    <a:p>
                      <a:pPr algn="l" rtl="0" fontAlgn="b"/>
                      <a:r>
                        <a:rPr lang="en-MY" sz="1100" b="1" u="none" strike="noStrike" dirty="0" smtClean="0">
                          <a:solidFill>
                            <a:schemeClr val="tx1"/>
                          </a:solidFill>
                          <a:effectLst/>
                          <a:latin typeface="Arial" panose="020B0604020202020204" pitchFamily="34" charset="0"/>
                          <a:cs typeface="Arial" panose="020B0604020202020204" pitchFamily="34" charset="0"/>
                        </a:rPr>
                        <a:t>16. </a:t>
                      </a:r>
                      <a:r>
                        <a:rPr lang="en-MY" sz="1100" b="1" u="none" strike="noStrike" dirty="0">
                          <a:solidFill>
                            <a:schemeClr val="tx1"/>
                          </a:solidFill>
                          <a:effectLst/>
                          <a:latin typeface="Arial" panose="020B0604020202020204" pitchFamily="34" charset="0"/>
                          <a:cs typeface="Arial" panose="020B0604020202020204" pitchFamily="34" charset="0"/>
                        </a:rPr>
                        <a:t>Net income after extraordinary items, taxes, and Zakat / Net income before minority interest (= 13 - (14+15+16)</a:t>
                      </a:r>
                      <a:endParaRPr lang="en-MY" sz="1100" b="1" i="0" u="none" strike="noStrike" dirty="0">
                        <a:solidFill>
                          <a:schemeClr val="tx1"/>
                        </a:solidFill>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smtClean="0">
                          <a:solidFill>
                            <a:schemeClr val="tx1"/>
                          </a:solidFill>
                          <a:effectLst/>
                          <a:latin typeface="Arial" panose="020B0604020202020204" pitchFamily="34" charset="0"/>
                          <a:cs typeface="Arial" panose="020B0604020202020204" pitchFamily="34" charset="0"/>
                        </a:rPr>
                        <a:t>17. Income attributable</a:t>
                      </a:r>
                      <a:r>
                        <a:rPr lang="en-MY" sz="1100" u="none" strike="noStrike" baseline="0" dirty="0" smtClean="0">
                          <a:solidFill>
                            <a:schemeClr val="tx1"/>
                          </a:solidFill>
                          <a:effectLst/>
                          <a:latin typeface="Arial" panose="020B0604020202020204" pitchFamily="34" charset="0"/>
                          <a:cs typeface="Arial" panose="020B0604020202020204" pitchFamily="34" charset="0"/>
                        </a:rPr>
                        <a:t> to </a:t>
                      </a:r>
                      <a:r>
                        <a:rPr lang="en-MY" sz="1100" u="none" strike="noStrike" dirty="0" smtClean="0">
                          <a:solidFill>
                            <a:schemeClr val="tx1"/>
                          </a:solidFill>
                          <a:effectLst/>
                          <a:latin typeface="Arial" panose="020B0604020202020204" pitchFamily="34" charset="0"/>
                          <a:cs typeface="Arial" panose="020B0604020202020204" pitchFamily="34" charset="0"/>
                        </a:rPr>
                        <a:t>Minority </a:t>
                      </a:r>
                      <a:r>
                        <a:rPr lang="en-MY" sz="1100" u="none" strike="noStrike" dirty="0">
                          <a:solidFill>
                            <a:schemeClr val="tx1"/>
                          </a:solidFill>
                          <a:effectLst/>
                          <a:latin typeface="Arial" panose="020B0604020202020204" pitchFamily="34" charset="0"/>
                          <a:cs typeface="Arial" panose="020B0604020202020204" pitchFamily="34" charset="0"/>
                        </a:rPr>
                        <a:t>interest</a:t>
                      </a:r>
                      <a:endParaRPr lang="en-MY" sz="1100" b="0" i="0" u="none" strike="noStrike" dirty="0">
                        <a:solidFill>
                          <a:schemeClr val="tx1"/>
                        </a:solidFill>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b="1" u="none" strike="noStrike" dirty="0" smtClean="0">
                          <a:solidFill>
                            <a:schemeClr val="tx1"/>
                          </a:solidFill>
                          <a:effectLst/>
                          <a:latin typeface="Arial" panose="020B0604020202020204" pitchFamily="34" charset="0"/>
                          <a:cs typeface="Arial" panose="020B0604020202020204" pitchFamily="34" charset="0"/>
                        </a:rPr>
                        <a:t>18. </a:t>
                      </a:r>
                      <a:r>
                        <a:rPr lang="en-MY" sz="1100" b="1" u="none" strike="noStrike" dirty="0">
                          <a:solidFill>
                            <a:schemeClr val="tx1"/>
                          </a:solidFill>
                          <a:effectLst/>
                          <a:latin typeface="Arial" panose="020B0604020202020204" pitchFamily="34" charset="0"/>
                          <a:cs typeface="Arial" panose="020B0604020202020204" pitchFamily="34" charset="0"/>
                        </a:rPr>
                        <a:t>Net income </a:t>
                      </a:r>
                      <a:r>
                        <a:rPr lang="en-MY" sz="1100" b="1" u="none" strike="noStrike" dirty="0" smtClean="0">
                          <a:solidFill>
                            <a:schemeClr val="tx1"/>
                          </a:solidFill>
                          <a:effectLst/>
                          <a:latin typeface="Arial" panose="020B0604020202020204" pitchFamily="34" charset="0"/>
                          <a:cs typeface="Arial" panose="020B0604020202020204" pitchFamily="34" charset="0"/>
                        </a:rPr>
                        <a:t>after </a:t>
                      </a:r>
                      <a:r>
                        <a:rPr lang="en-MY" sz="1100" b="1" u="none" strike="noStrike" dirty="0">
                          <a:solidFill>
                            <a:schemeClr val="tx1"/>
                          </a:solidFill>
                          <a:effectLst/>
                          <a:latin typeface="Arial" panose="020B0604020202020204" pitchFamily="34" charset="0"/>
                          <a:cs typeface="Arial" panose="020B0604020202020204" pitchFamily="34" charset="0"/>
                        </a:rPr>
                        <a:t>minority interest</a:t>
                      </a:r>
                      <a:endParaRPr lang="en-MY" sz="1100" b="1" i="0" u="none" strike="noStrike" dirty="0">
                        <a:solidFill>
                          <a:schemeClr val="tx1"/>
                        </a:solidFill>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smtClean="0">
                          <a:solidFill>
                            <a:schemeClr val="tx1"/>
                          </a:solidFill>
                          <a:effectLst/>
                          <a:latin typeface="Arial" panose="020B0604020202020204" pitchFamily="34" charset="0"/>
                          <a:cs typeface="Arial" panose="020B0604020202020204" pitchFamily="34" charset="0"/>
                        </a:rPr>
                        <a:t>19. Dividends</a:t>
                      </a:r>
                      <a:endParaRPr lang="en-MY" sz="1100" b="0" i="0" u="none" strike="noStrike" dirty="0">
                        <a:solidFill>
                          <a:schemeClr val="tx1"/>
                        </a:solidFill>
                        <a:effectLst/>
                        <a:latin typeface="Arial" panose="020B0604020202020204" pitchFamily="34" charset="0"/>
                        <a:cs typeface="Arial" panose="020B0604020202020204" pitchFamily="34" charset="0"/>
                      </a:endParaRPr>
                    </a:p>
                  </a:txBody>
                  <a:tcPr marL="6696" marR="6696" marT="6696" marB="0" anchor="b"/>
                </a:tc>
              </a:tr>
              <a:tr h="184506">
                <a:tc>
                  <a:txBody>
                    <a:bodyPr/>
                    <a:lstStyle/>
                    <a:p>
                      <a:pPr algn="l" rtl="0" fontAlgn="b"/>
                      <a:r>
                        <a:rPr lang="en-MY" sz="1100" u="none" strike="noStrike" dirty="0" smtClean="0">
                          <a:solidFill>
                            <a:schemeClr val="tx1"/>
                          </a:solidFill>
                          <a:effectLst/>
                          <a:latin typeface="Arial" panose="020B0604020202020204" pitchFamily="34" charset="0"/>
                          <a:cs typeface="Arial" panose="020B0604020202020204" pitchFamily="34" charset="0"/>
                        </a:rPr>
                        <a:t>20. </a:t>
                      </a:r>
                      <a:r>
                        <a:rPr lang="en-MY" sz="1100" u="none" strike="noStrike" dirty="0">
                          <a:solidFill>
                            <a:schemeClr val="tx1"/>
                          </a:solidFill>
                          <a:effectLst/>
                          <a:latin typeface="Arial" panose="020B0604020202020204" pitchFamily="34" charset="0"/>
                          <a:cs typeface="Arial" panose="020B0604020202020204" pitchFamily="34" charset="0"/>
                        </a:rPr>
                        <a:t>Retained earnings (= </a:t>
                      </a:r>
                      <a:r>
                        <a:rPr lang="en-MY" sz="1100" u="none" strike="noStrike" dirty="0" smtClean="0">
                          <a:solidFill>
                            <a:schemeClr val="tx1"/>
                          </a:solidFill>
                          <a:effectLst/>
                          <a:latin typeface="Arial" panose="020B0604020202020204" pitchFamily="34" charset="0"/>
                          <a:cs typeface="Arial" panose="020B0604020202020204" pitchFamily="34" charset="0"/>
                        </a:rPr>
                        <a:t>18-19)</a:t>
                      </a:r>
                      <a:endParaRPr lang="en-MY" sz="1100" b="0" i="0" u="none" strike="noStrike" dirty="0">
                        <a:solidFill>
                          <a:schemeClr val="tx1"/>
                        </a:solidFill>
                        <a:effectLst/>
                        <a:latin typeface="Arial" panose="020B0604020202020204" pitchFamily="34" charset="0"/>
                        <a:cs typeface="Arial" panose="020B0604020202020204" pitchFamily="34" charset="0"/>
                      </a:endParaRPr>
                    </a:p>
                  </a:txBody>
                  <a:tcPr marL="6696" marR="6696" marT="6696" marB="0" anchor="b"/>
                </a:tc>
              </a:tr>
            </a:tbl>
          </a:graphicData>
        </a:graphic>
      </p:graphicFrame>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47B948E2-4646-42BE-BF73-36E9C52E3E25}" type="slidenum">
              <a:rPr lang="en-MY" smtClean="0"/>
              <a:t>13</a:t>
            </a:fld>
            <a:endParaRPr lang="en-MY"/>
          </a:p>
        </p:txBody>
      </p:sp>
      <p:sp>
        <p:nvSpPr>
          <p:cNvPr id="5" name="Title 1"/>
          <p:cNvSpPr>
            <a:spLocks noGrp="1"/>
          </p:cNvSpPr>
          <p:nvPr>
            <p:ph type="title"/>
          </p:nvPr>
        </p:nvSpPr>
        <p:spPr>
          <a:xfrm>
            <a:off x="628650" y="1016681"/>
            <a:ext cx="7886700" cy="412069"/>
          </a:xfrm>
        </p:spPr>
        <p:txBody>
          <a:bodyPr vert="horz" lIns="91440" tIns="45720" rIns="91440" bIns="45720" rtlCol="0" anchor="ctr">
            <a:normAutofit fontScale="90000"/>
          </a:bodyPr>
          <a:lstStyle/>
          <a:p>
            <a:pPr algn="ctr"/>
            <a:r>
              <a:rPr lang="en-MY" sz="2200" b="1" dirty="0" smtClean="0"/>
              <a:t>INCOME </a:t>
            </a:r>
            <a:r>
              <a:rPr lang="en-MY" sz="2200" b="1" dirty="0" smtClean="0"/>
              <a:t>AND EXPENSE </a:t>
            </a:r>
            <a:r>
              <a:rPr lang="en-MY" sz="2200" b="1" dirty="0" smtClean="0"/>
              <a:t>STATEMENT  </a:t>
            </a:r>
            <a:r>
              <a:rPr lang="en-MY" sz="2200" b="1" i="1" dirty="0" smtClean="0"/>
              <a:t>(to be renumbered)</a:t>
            </a:r>
            <a:endParaRPr lang="en-MY" sz="2200" b="1" i="1" dirty="0"/>
          </a:p>
        </p:txBody>
      </p:sp>
    </p:spTree>
    <p:extLst>
      <p:ext uri="{BB962C8B-B14F-4D97-AF65-F5344CB8AC3E}">
        <p14:creationId xmlns:p14="http://schemas.microsoft.com/office/powerpoint/2010/main" val="3739176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937306128"/>
              </p:ext>
            </p:extLst>
          </p:nvPr>
        </p:nvGraphicFramePr>
        <p:xfrm>
          <a:off x="628650" y="1539187"/>
          <a:ext cx="7644493" cy="5100518"/>
        </p:xfrm>
        <a:graphic>
          <a:graphicData uri="http://schemas.openxmlformats.org/drawingml/2006/table">
            <a:tbl>
              <a:tblPr>
                <a:tableStyleId>{5C22544A-7EE6-4342-B048-85BDC9FD1C3A}</a:tableStyleId>
              </a:tblPr>
              <a:tblGrid>
                <a:gridCol w="3754664"/>
                <a:gridCol w="1074057"/>
                <a:gridCol w="1311981"/>
                <a:gridCol w="1503791"/>
              </a:tblGrid>
              <a:tr h="361278">
                <a:tc>
                  <a:txBody>
                    <a:bodyPr/>
                    <a:lstStyle/>
                    <a:p>
                      <a:pPr algn="l" fontAlgn="t"/>
                      <a:r>
                        <a:rPr lang="en-MY" sz="1200" b="1" u="none" strike="noStrike" dirty="0" smtClean="0">
                          <a:effectLst/>
                          <a:latin typeface="Arial" panose="020B0604020202020204" pitchFamily="34" charset="0"/>
                          <a:cs typeface="Arial" panose="020B0604020202020204" pitchFamily="34" charset="0"/>
                        </a:rPr>
                        <a:t>21. </a:t>
                      </a:r>
                      <a:r>
                        <a:rPr lang="en-MY" sz="1200" b="1" u="none" strike="noStrike" dirty="0">
                          <a:effectLst/>
                          <a:latin typeface="Arial" panose="020B0604020202020204" pitchFamily="34" charset="0"/>
                          <a:cs typeface="Arial" panose="020B0604020202020204" pitchFamily="34" charset="0"/>
                        </a:rPr>
                        <a:t>Total assets (= 23+..+28 = 29)</a:t>
                      </a:r>
                      <a:endParaRPr lang="en-MY" sz="12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en-US" sz="1200" b="1" i="0" u="none" strike="noStrike" dirty="0" smtClean="0">
                          <a:effectLst/>
                          <a:latin typeface="Arial" panose="020B0604020202020204" pitchFamily="34" charset="0"/>
                          <a:cs typeface="Arial" panose="020B0604020202020204" pitchFamily="34" charset="0"/>
                        </a:rPr>
                        <a:t>IFRS</a:t>
                      </a:r>
                      <a:endParaRPr lang="en-MY" sz="12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en-US" sz="1200" b="1" i="0" u="none" strike="noStrike" dirty="0" smtClean="0">
                          <a:effectLst/>
                          <a:latin typeface="Arial" panose="020B0604020202020204" pitchFamily="34" charset="0"/>
                          <a:cs typeface="Arial" panose="020B0604020202020204" pitchFamily="34" charset="0"/>
                        </a:rPr>
                        <a:t>IMF</a:t>
                      </a:r>
                      <a:endParaRPr lang="en-MY" sz="12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en-US" sz="1200" b="1" i="0" u="none" strike="noStrike" dirty="0" smtClean="0">
                          <a:effectLst/>
                          <a:latin typeface="Arial" panose="020B0604020202020204" pitchFamily="34" charset="0"/>
                          <a:cs typeface="Arial" panose="020B0604020202020204" pitchFamily="34" charset="0"/>
                        </a:rPr>
                        <a:t>AAOIFI</a:t>
                      </a:r>
                      <a:endParaRPr lang="en-MY" sz="1200" b="1" i="0" u="none" strike="noStrike" dirty="0">
                        <a:effectLst/>
                        <a:latin typeface="Arial" panose="020B0604020202020204" pitchFamily="34" charset="0"/>
                        <a:cs typeface="Arial" panose="020B0604020202020204" pitchFamily="34" charset="0"/>
                      </a:endParaRPr>
                    </a:p>
                  </a:txBody>
                  <a:tcPr marL="9525" marR="9525" marT="9525" marB="0"/>
                </a:tc>
              </a:tr>
              <a:tr h="361278">
                <a:tc>
                  <a:txBody>
                    <a:bodyPr/>
                    <a:lstStyle/>
                    <a:p>
                      <a:pPr algn="l" fontAlgn="t"/>
                      <a:r>
                        <a:rPr lang="en-MY" sz="1200" u="none" strike="noStrike" dirty="0" smtClean="0">
                          <a:effectLst/>
                          <a:latin typeface="Arial" panose="020B0604020202020204" pitchFamily="34" charset="0"/>
                          <a:cs typeface="Arial" panose="020B0604020202020204" pitchFamily="34" charset="0"/>
                        </a:rPr>
                        <a:t>22. </a:t>
                      </a:r>
                      <a:r>
                        <a:rPr lang="en-MY" sz="1200" u="none" strike="noStrike" dirty="0">
                          <a:effectLst/>
                          <a:latin typeface="Arial" panose="020B0604020202020204" pitchFamily="34" charset="0"/>
                          <a:cs typeface="Arial" panose="020B0604020202020204" pitchFamily="34" charset="0"/>
                        </a:rPr>
                        <a:t>Cash and cash equivalents</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en-MY" sz="1200" b="0" i="0" u="none" strike="noStrike" dirty="0" smtClean="0">
                          <a:effectLst/>
                          <a:latin typeface="Arial" panose="020B0604020202020204" pitchFamily="34" charset="0"/>
                          <a:cs typeface="Arial" panose="020B0604020202020204" pitchFamily="34" charset="0"/>
                        </a:rPr>
                        <a:t>√</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tc>
              </a:tr>
              <a:tr h="704672">
                <a:tc>
                  <a:txBody>
                    <a:bodyPr/>
                    <a:lstStyle/>
                    <a:p>
                      <a:pPr algn="l" fontAlgn="ctr"/>
                      <a:r>
                        <a:rPr lang="en-MY" sz="1200" u="none" strike="noStrike" dirty="0" smtClean="0">
                          <a:effectLst/>
                          <a:latin typeface="Arial" panose="020B0604020202020204" pitchFamily="34" charset="0"/>
                          <a:cs typeface="Arial" panose="020B0604020202020204" pitchFamily="34" charset="0"/>
                        </a:rPr>
                        <a:t>23. </a:t>
                      </a:r>
                      <a:r>
                        <a:rPr lang="en-MY" sz="1200" u="none" strike="noStrike" dirty="0">
                          <a:effectLst/>
                          <a:latin typeface="Arial" panose="020B0604020202020204" pitchFamily="34" charset="0"/>
                          <a:cs typeface="Arial" panose="020B0604020202020204" pitchFamily="34" charset="0"/>
                        </a:rPr>
                        <a:t>Total </a:t>
                      </a:r>
                      <a:r>
                        <a:rPr lang="en-MY" sz="1200" u="none" strike="noStrike" dirty="0" err="1">
                          <a:effectLst/>
                          <a:latin typeface="Arial" panose="020B0604020202020204" pitchFamily="34" charset="0"/>
                          <a:cs typeface="Arial" panose="020B0604020202020204" pitchFamily="34" charset="0"/>
                        </a:rPr>
                        <a:t>Sharī`ah</a:t>
                      </a:r>
                      <a:r>
                        <a:rPr lang="en-MY" sz="1200" u="none" strike="noStrike" dirty="0">
                          <a:effectLst/>
                          <a:latin typeface="Arial" panose="020B0604020202020204" pitchFamily="34" charset="0"/>
                          <a:cs typeface="Arial" panose="020B0604020202020204" pitchFamily="34" charset="0"/>
                        </a:rPr>
                        <a:t>-compliant financing (excluding interbank financing)</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effectLst/>
                          <a:latin typeface="Arial" panose="020B0604020202020204" pitchFamily="34" charset="0"/>
                          <a:cs typeface="Arial" panose="020B0604020202020204" pitchFamily="34" charset="0"/>
                        </a:rPr>
                        <a:t>Loans and advances</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effectLst/>
                          <a:latin typeface="Arial" panose="020B0604020202020204" pitchFamily="34" charset="0"/>
                          <a:cs typeface="Arial" panose="020B0604020202020204" pitchFamily="34" charset="0"/>
                        </a:rPr>
                        <a:t>Loans</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r>
              <a:tr h="361278">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effectLst/>
                          <a:latin typeface="Arial" panose="020B0604020202020204" pitchFamily="34" charset="0"/>
                          <a:cs typeface="Arial" panose="020B0604020202020204" pitchFamily="34" charset="0"/>
                        </a:rPr>
                        <a:t>24. </a:t>
                      </a:r>
                      <a:r>
                        <a:rPr lang="en-MY" sz="1200" u="none" strike="noStrike" dirty="0" smtClean="0">
                          <a:effectLst/>
                          <a:latin typeface="Arial" panose="020B0604020202020204" pitchFamily="34" charset="0"/>
                          <a:cs typeface="Arial" panose="020B0604020202020204" pitchFamily="34" charset="0"/>
                        </a:rPr>
                        <a:t>Interbank financing</a:t>
                      </a:r>
                      <a:endParaRPr lang="en-MY" sz="1200" b="0" i="0" u="none" strike="noStrike" dirty="0" smtClean="0">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effectLst/>
                          <a:latin typeface="Arial" panose="020B0604020202020204" pitchFamily="34" charset="0"/>
                          <a:cs typeface="Arial" panose="020B0604020202020204" pitchFamily="34" charset="0"/>
                        </a:rPr>
                        <a:t>-</a:t>
                      </a:r>
                      <a:endParaRPr lang="en-MY" sz="1200" b="0" i="0" u="none" strike="noStrike" dirty="0" smtClean="0">
                        <a:effectLst/>
                        <a:latin typeface="Arial" panose="020B0604020202020204" pitchFamily="34" charset="0"/>
                        <a:cs typeface="Arial" panose="020B0604020202020204" pitchFamily="34" charset="0"/>
                      </a:endParaRPr>
                    </a:p>
                  </a:txBody>
                  <a:tcPr marL="9525" marR="9525" marT="9525" marB="0" anchor="ctr"/>
                </a:tc>
              </a:tr>
              <a:tr h="361278">
                <a:tc>
                  <a:txBody>
                    <a:bodyPr/>
                    <a:lstStyle/>
                    <a:p>
                      <a:pPr algn="l" fontAlgn="ctr"/>
                      <a:r>
                        <a:rPr lang="en-MY" sz="1200" u="none" strike="noStrike" dirty="0" smtClean="0">
                          <a:effectLst/>
                          <a:latin typeface="Arial" panose="020B0604020202020204" pitchFamily="34" charset="0"/>
                          <a:cs typeface="Arial" panose="020B0604020202020204" pitchFamily="34" charset="0"/>
                        </a:rPr>
                        <a:t>25. </a:t>
                      </a:r>
                      <a:r>
                        <a:rPr lang="en-MY" sz="1200" u="none" strike="noStrike" dirty="0" err="1">
                          <a:effectLst/>
                          <a:latin typeface="Arial" panose="020B0604020202020204" pitchFamily="34" charset="0"/>
                          <a:cs typeface="Arial" panose="020B0604020202020204" pitchFamily="34" charset="0"/>
                        </a:rPr>
                        <a:t>Sukūk</a:t>
                      </a:r>
                      <a:r>
                        <a:rPr lang="en-MY" sz="1200" u="none" strike="noStrike" dirty="0">
                          <a:effectLst/>
                          <a:latin typeface="Arial" panose="020B0604020202020204" pitchFamily="34" charset="0"/>
                          <a:cs typeface="Arial" panose="020B0604020202020204" pitchFamily="34" charset="0"/>
                        </a:rPr>
                        <a:t> holdings</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effectLst/>
                          <a:latin typeface="Arial" panose="020B0604020202020204" pitchFamily="34" charset="0"/>
                          <a:cs typeface="Arial" panose="020B0604020202020204" pitchFamily="34" charset="0"/>
                        </a:rPr>
                        <a:t>Investment securities</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effectLst/>
                          <a:latin typeface="Arial" panose="020B0604020202020204" pitchFamily="34" charset="0"/>
                          <a:cs typeface="Arial" panose="020B0604020202020204" pitchFamily="34" charset="0"/>
                        </a:rPr>
                        <a:t>Debt</a:t>
                      </a:r>
                      <a:r>
                        <a:rPr lang="en-US" sz="1200" b="0" i="0" u="none" strike="noStrike" baseline="0" dirty="0" smtClean="0">
                          <a:effectLst/>
                          <a:latin typeface="Arial" panose="020B0604020202020204" pitchFamily="34" charset="0"/>
                          <a:cs typeface="Arial" panose="020B0604020202020204" pitchFamily="34" charset="0"/>
                        </a:rPr>
                        <a:t> securities</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effectLst/>
                          <a:latin typeface="Arial" panose="020B0604020202020204" pitchFamily="34" charset="0"/>
                          <a:cs typeface="Arial" panose="020B0604020202020204" pitchFamily="34" charset="0"/>
                        </a:rPr>
                        <a:t>Investments</a:t>
                      </a:r>
                      <a:endParaRPr lang="en-MY" sz="1200" b="0" i="0" u="none" strike="noStrike" dirty="0" smtClean="0">
                        <a:effectLst/>
                        <a:latin typeface="Arial" panose="020B0604020202020204" pitchFamily="34" charset="0"/>
                        <a:cs typeface="Arial" panose="020B0604020202020204" pitchFamily="34" charset="0"/>
                      </a:endParaRPr>
                    </a:p>
                  </a:txBody>
                  <a:tcPr marL="9525" marR="9525" marT="9525" marB="0" anchor="ctr"/>
                </a:tc>
              </a:tr>
              <a:tr h="361278">
                <a:tc>
                  <a:txBody>
                    <a:bodyPr/>
                    <a:lstStyle/>
                    <a:p>
                      <a:pPr algn="l" fontAlgn="ctr"/>
                      <a:r>
                        <a:rPr lang="en-MY" sz="1200" u="none" strike="noStrike" dirty="0" smtClean="0">
                          <a:effectLst/>
                          <a:latin typeface="Arial" panose="020B0604020202020204" pitchFamily="34" charset="0"/>
                          <a:cs typeface="Arial" panose="020B0604020202020204" pitchFamily="34" charset="0"/>
                        </a:rPr>
                        <a:t>26. </a:t>
                      </a:r>
                      <a:r>
                        <a:rPr lang="en-MY" sz="1200" u="none" strike="noStrike" dirty="0">
                          <a:effectLst/>
                          <a:latin typeface="Arial" panose="020B0604020202020204" pitchFamily="34" charset="0"/>
                          <a:cs typeface="Arial" panose="020B0604020202020204" pitchFamily="34" charset="0"/>
                        </a:rPr>
                        <a:t>Other </a:t>
                      </a:r>
                      <a:r>
                        <a:rPr lang="en-MY" sz="1200" u="none" strike="noStrike" dirty="0" err="1">
                          <a:effectLst/>
                          <a:latin typeface="Arial" panose="020B0604020202020204" pitchFamily="34" charset="0"/>
                          <a:cs typeface="Arial" panose="020B0604020202020204" pitchFamily="34" charset="0"/>
                        </a:rPr>
                        <a:t>Sharī`ah</a:t>
                      </a:r>
                      <a:r>
                        <a:rPr lang="en-MY" sz="1200" u="none" strike="noStrike" dirty="0">
                          <a:effectLst/>
                          <a:latin typeface="Arial" panose="020B0604020202020204" pitchFamily="34" charset="0"/>
                          <a:cs typeface="Arial" panose="020B0604020202020204" pitchFamily="34" charset="0"/>
                        </a:rPr>
                        <a:t>-compliant securities</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effectLst/>
                          <a:latin typeface="Arial" panose="020B0604020202020204" pitchFamily="34" charset="0"/>
                          <a:cs typeface="Arial" panose="020B0604020202020204" pitchFamily="34" charset="0"/>
                        </a:rPr>
                        <a:t>-</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effectLst/>
                          <a:latin typeface="Arial" panose="020B0604020202020204" pitchFamily="34" charset="0"/>
                          <a:cs typeface="Arial" panose="020B0604020202020204" pitchFamily="34" charset="0"/>
                        </a:rPr>
                        <a:t>-</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effectLst/>
                          <a:latin typeface="Arial" panose="020B0604020202020204" pitchFamily="34" charset="0"/>
                          <a:cs typeface="Arial" panose="020B0604020202020204" pitchFamily="34" charset="0"/>
                        </a:rPr>
                        <a:t>Investment</a:t>
                      </a:r>
                      <a:r>
                        <a:rPr lang="en-MY" sz="1200" b="0" i="0" u="none" strike="noStrike" dirty="0" smtClean="0">
                          <a:effectLst/>
                          <a:latin typeface="Arial" panose="020B0604020202020204" pitchFamily="34" charset="0"/>
                          <a:cs typeface="Arial" panose="020B0604020202020204" pitchFamily="34" charset="0"/>
                        </a:rPr>
                        <a:t>s</a:t>
                      </a:r>
                    </a:p>
                  </a:txBody>
                  <a:tcPr marL="9525" marR="9525" marT="9525" marB="0" anchor="ctr"/>
                </a:tc>
              </a:tr>
              <a:tr h="361278">
                <a:tc>
                  <a:txBody>
                    <a:bodyPr/>
                    <a:lstStyle/>
                    <a:p>
                      <a:pPr algn="l" fontAlgn="ctr"/>
                      <a:r>
                        <a:rPr lang="en-US" sz="1200" b="0" i="0" u="none" strike="noStrike" dirty="0" smtClean="0">
                          <a:effectLst/>
                          <a:latin typeface="Arial" panose="020B0604020202020204" pitchFamily="34" charset="0"/>
                          <a:cs typeface="Arial" panose="020B0604020202020204" pitchFamily="34" charset="0"/>
                        </a:rPr>
                        <a:t>27. Shares and other equity </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c>
                  <a:txBody>
                    <a:bodyPr/>
                    <a:lstStyle/>
                    <a:p>
                      <a:pPr algn="ctr" fontAlgn="ctr"/>
                      <a:r>
                        <a:rPr lang="en-MY" sz="1200" b="0" i="0" u="none" strike="noStrike" dirty="0" smtClean="0">
                          <a:effectLst/>
                          <a:latin typeface="Arial" panose="020B0604020202020204" pitchFamily="34" charset="0"/>
                          <a:cs typeface="Arial" panose="020B0604020202020204" pitchFamily="34" charset="0"/>
                        </a:rPr>
                        <a:t>√</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effectLst/>
                          <a:latin typeface="Arial" panose="020B0604020202020204" pitchFamily="34" charset="0"/>
                          <a:cs typeface="Arial" panose="020B0604020202020204" pitchFamily="34" charset="0"/>
                        </a:rPr>
                        <a:t>Investment</a:t>
                      </a:r>
                      <a:r>
                        <a:rPr lang="en-MY" sz="1200" b="0" i="0" u="none" strike="noStrike" dirty="0" smtClean="0">
                          <a:effectLst/>
                          <a:latin typeface="Arial" panose="020B0604020202020204" pitchFamily="34" charset="0"/>
                          <a:cs typeface="Arial" panose="020B0604020202020204" pitchFamily="34" charset="0"/>
                        </a:rPr>
                        <a:t>s</a:t>
                      </a:r>
                    </a:p>
                    <a:p>
                      <a:pPr algn="ctr" fontAlgn="ct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r>
              <a:tr h="361278">
                <a:tc>
                  <a:txBody>
                    <a:bodyPr/>
                    <a:lstStyle/>
                    <a:p>
                      <a:pPr algn="l" fontAlgn="ctr"/>
                      <a:r>
                        <a:rPr lang="en-US" sz="1200" b="0" i="0" u="none" strike="noStrike" dirty="0" smtClean="0">
                          <a:effectLst/>
                          <a:latin typeface="Arial" panose="020B0604020202020204" pitchFamily="34" charset="0"/>
                          <a:cs typeface="Arial" panose="020B0604020202020204" pitchFamily="34" charset="0"/>
                        </a:rPr>
                        <a:t>28. Fixed assets (net)</a:t>
                      </a:r>
                    </a:p>
                    <a:p>
                      <a:pPr algn="l" fontAlgn="ctr"/>
                      <a:r>
                        <a:rPr lang="en-US" sz="1200" b="0" i="0" u="none" strike="noStrike" dirty="0" smtClean="0">
                          <a:effectLst/>
                          <a:latin typeface="Arial" panose="020B0604020202020204" pitchFamily="34" charset="0"/>
                          <a:cs typeface="Arial" panose="020B0604020202020204" pitchFamily="34" charset="0"/>
                        </a:rPr>
                        <a:t>  </a:t>
                      </a:r>
                      <a:r>
                        <a:rPr lang="en-US" sz="1200" b="0" i="0" u="none" strike="noStrike" dirty="0" smtClean="0">
                          <a:solidFill>
                            <a:srgbClr val="FF0000"/>
                          </a:solidFill>
                          <a:effectLst/>
                          <a:latin typeface="Arial" panose="020B0604020202020204" pitchFamily="34" charset="0"/>
                          <a:cs typeface="Arial" panose="020B0604020202020204" pitchFamily="34" charset="0"/>
                        </a:rPr>
                        <a:t> </a:t>
                      </a:r>
                      <a:r>
                        <a:rPr lang="en-US" sz="1200" b="0" i="0" u="none" strike="noStrike" dirty="0" smtClean="0">
                          <a:solidFill>
                            <a:schemeClr val="tx1"/>
                          </a:solidFill>
                          <a:effectLst/>
                          <a:latin typeface="Arial" panose="020B0604020202020204" pitchFamily="34" charset="0"/>
                          <a:cs typeface="Arial" panose="020B0604020202020204" pitchFamily="34" charset="0"/>
                        </a:rPr>
                        <a:t>1. Fixed assets</a:t>
                      </a:r>
                      <a:r>
                        <a:rPr lang="en-US" sz="1200" b="0" i="0" u="none" strike="noStrike" baseline="0" dirty="0" smtClean="0">
                          <a:solidFill>
                            <a:schemeClr val="tx1"/>
                          </a:solidFill>
                          <a:effectLst/>
                          <a:latin typeface="Arial" panose="020B0604020202020204" pitchFamily="34" charset="0"/>
                          <a:cs typeface="Arial" panose="020B0604020202020204" pitchFamily="34" charset="0"/>
                        </a:rPr>
                        <a:t> held against </a:t>
                      </a:r>
                      <a:r>
                        <a:rPr lang="en-US" sz="1200" b="0" i="0" u="none" strike="noStrike" baseline="0" dirty="0" err="1" smtClean="0">
                          <a:solidFill>
                            <a:schemeClr val="tx1"/>
                          </a:solidFill>
                          <a:effectLst/>
                          <a:latin typeface="Arial" panose="020B0604020202020204" pitchFamily="34" charset="0"/>
                          <a:cs typeface="Arial" panose="020B0604020202020204" pitchFamily="34" charset="0"/>
                        </a:rPr>
                        <a:t>Ijara</a:t>
                      </a:r>
                      <a:r>
                        <a:rPr lang="en-US" sz="1200" b="0" i="0" u="none" strike="noStrike" baseline="0" dirty="0" smtClean="0">
                          <a:solidFill>
                            <a:schemeClr val="tx1"/>
                          </a:solidFill>
                          <a:effectLst/>
                          <a:latin typeface="Arial" panose="020B0604020202020204" pitchFamily="34" charset="0"/>
                          <a:cs typeface="Arial" panose="020B0604020202020204" pitchFamily="34" charset="0"/>
                        </a:rPr>
                        <a:t> and other financial contracts</a:t>
                      </a:r>
                    </a:p>
                    <a:p>
                      <a:pPr algn="l" fontAlgn="ctr"/>
                      <a:r>
                        <a:rPr lang="en-MY" sz="1200" b="0" i="0" u="none" strike="noStrike" dirty="0" smtClean="0">
                          <a:solidFill>
                            <a:schemeClr val="tx1"/>
                          </a:solidFill>
                          <a:effectLst/>
                          <a:latin typeface="Arial" panose="020B0604020202020204" pitchFamily="34" charset="0"/>
                          <a:cs typeface="Arial" panose="020B0604020202020204" pitchFamily="34" charset="0"/>
                        </a:rPr>
                        <a:t>   2. Plant, property,</a:t>
                      </a:r>
                      <a:r>
                        <a:rPr lang="en-MY" sz="1200" b="0" i="0" u="none" strike="noStrike" baseline="0" dirty="0" smtClean="0">
                          <a:solidFill>
                            <a:schemeClr val="tx1"/>
                          </a:solidFill>
                          <a:effectLst/>
                          <a:latin typeface="Arial" panose="020B0604020202020204" pitchFamily="34" charset="0"/>
                          <a:cs typeface="Arial" panose="020B0604020202020204" pitchFamily="34" charset="0"/>
                        </a:rPr>
                        <a:t> and equivalent</a:t>
                      </a:r>
                      <a:endParaRPr lang="en-MY"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c>
                  <a:txBody>
                    <a:bodyPr/>
                    <a:lstStyle/>
                    <a:p>
                      <a:pPr algn="ctr" fontAlgn="ctr"/>
                      <a:r>
                        <a:rPr lang="en-US" sz="1200" b="0" i="0" u="none" strike="noStrike" dirty="0" smtClean="0">
                          <a:effectLst/>
                          <a:latin typeface="Arial" panose="020B0604020202020204" pitchFamily="34" charset="0"/>
                          <a:cs typeface="Arial" panose="020B0604020202020204" pitchFamily="34" charset="0"/>
                        </a:rPr>
                        <a:t>Non-financial</a:t>
                      </a:r>
                      <a:r>
                        <a:rPr lang="en-US" sz="1200" b="0" i="0" u="none" strike="noStrike" baseline="0" dirty="0" smtClean="0">
                          <a:effectLst/>
                          <a:latin typeface="Arial" panose="020B0604020202020204" pitchFamily="34" charset="0"/>
                          <a:cs typeface="Arial" panose="020B0604020202020204" pitchFamily="34" charset="0"/>
                        </a:rPr>
                        <a:t> assets</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p>
                      <a:pPr algn="ctr" fontAlgn="ct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r>
              <a:tr h="361278">
                <a:tc>
                  <a:txBody>
                    <a:bodyPr/>
                    <a:lstStyle/>
                    <a:p>
                      <a:pPr algn="l" fontAlgn="ctr"/>
                      <a:r>
                        <a:rPr lang="en-US" sz="1200" b="0" i="0" u="none" strike="noStrike" dirty="0" smtClean="0">
                          <a:effectLst/>
                          <a:latin typeface="Arial" panose="020B0604020202020204" pitchFamily="34" charset="0"/>
                          <a:cs typeface="Arial" panose="020B0604020202020204" pitchFamily="34" charset="0"/>
                        </a:rPr>
                        <a:t>29. Intangible assets</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effectLst/>
                          <a:latin typeface="Arial" panose="020B0604020202020204" pitchFamily="34" charset="0"/>
                          <a:cs typeface="Arial" panose="020B0604020202020204" pitchFamily="34" charset="0"/>
                        </a:rPr>
                        <a:t>Non-financial</a:t>
                      </a:r>
                      <a:r>
                        <a:rPr lang="en-US" sz="1200" b="0" i="0" u="none" strike="noStrike" baseline="0" dirty="0" smtClean="0">
                          <a:effectLst/>
                          <a:latin typeface="Arial" panose="020B0604020202020204" pitchFamily="34" charset="0"/>
                          <a:cs typeface="Arial" panose="020B0604020202020204" pitchFamily="34" charset="0"/>
                        </a:rPr>
                        <a:t> assets</a:t>
                      </a:r>
                      <a:endParaRPr lang="en-MY" sz="1200" b="0" i="0" u="none" strike="noStrike" dirty="0" smtClean="0">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effectLst/>
                          <a:latin typeface="Arial" panose="020B0604020202020204" pitchFamily="34" charset="0"/>
                          <a:cs typeface="Arial" panose="020B0604020202020204" pitchFamily="34" charset="0"/>
                        </a:rPr>
                        <a:t>-</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r>
              <a:tr h="361278">
                <a:tc>
                  <a:txBody>
                    <a:bodyPr/>
                    <a:lstStyle/>
                    <a:p>
                      <a:pPr algn="l" fontAlgn="ctr"/>
                      <a:r>
                        <a:rPr lang="en-US" sz="1200" b="0" i="0" u="none" strike="noStrike" dirty="0" smtClean="0">
                          <a:effectLst/>
                          <a:latin typeface="Arial" panose="020B0604020202020204" pitchFamily="34" charset="0"/>
                          <a:cs typeface="Arial" panose="020B0604020202020204" pitchFamily="34" charset="0"/>
                        </a:rPr>
                        <a:t>30. Derivatives</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c>
                  <a:txBody>
                    <a:bodyPr/>
                    <a:lstStyle/>
                    <a:p>
                      <a:pPr algn="ctr" fontAlgn="ctr"/>
                      <a:r>
                        <a:rPr lang="en-US" sz="1200" b="0" i="0" u="none" strike="noStrike" dirty="0" smtClean="0">
                          <a:effectLst/>
                          <a:latin typeface="Arial" panose="020B0604020202020204" pitchFamily="34" charset="0"/>
                          <a:cs typeface="Arial" panose="020B0604020202020204" pitchFamily="34" charset="0"/>
                        </a:rPr>
                        <a:t>-</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r>
              <a:tr h="361278">
                <a:tc>
                  <a:txBody>
                    <a:bodyPr/>
                    <a:lstStyle/>
                    <a:p>
                      <a:pPr algn="l" fontAlgn="ctr"/>
                      <a:r>
                        <a:rPr lang="en-US" sz="1200" b="0" i="0" u="none" strike="noStrike" dirty="0" smtClean="0">
                          <a:effectLst/>
                          <a:latin typeface="Arial" panose="020B0604020202020204" pitchFamily="34" charset="0"/>
                          <a:cs typeface="Arial" panose="020B0604020202020204" pitchFamily="34" charset="0"/>
                        </a:rPr>
                        <a:t>31. Deferred tax assets</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c>
                  <a:txBody>
                    <a:bodyPr/>
                    <a:lstStyle/>
                    <a:p>
                      <a:pPr algn="ctr" fontAlgn="ctr"/>
                      <a:r>
                        <a:rPr lang="en-US" sz="1200" b="0" i="0" u="none" strike="noStrike" dirty="0" smtClean="0">
                          <a:effectLst/>
                          <a:latin typeface="Arial" panose="020B0604020202020204" pitchFamily="34" charset="0"/>
                          <a:cs typeface="Arial" panose="020B0604020202020204" pitchFamily="34" charset="0"/>
                        </a:rPr>
                        <a:t>-</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effectLst/>
                          <a:latin typeface="Arial" panose="020B0604020202020204" pitchFamily="34" charset="0"/>
                          <a:cs typeface="Arial" panose="020B0604020202020204" pitchFamily="34" charset="0"/>
                        </a:rPr>
                        <a:t>-</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r>
              <a:tr h="361278">
                <a:tc>
                  <a:txBody>
                    <a:bodyPr/>
                    <a:lstStyle/>
                    <a:p>
                      <a:pPr algn="l" fontAlgn="ctr"/>
                      <a:r>
                        <a:rPr lang="en-MY" sz="1200" u="none" strike="noStrike" dirty="0" smtClean="0">
                          <a:effectLst/>
                          <a:latin typeface="Arial" panose="020B0604020202020204" pitchFamily="34" charset="0"/>
                          <a:cs typeface="Arial" panose="020B0604020202020204" pitchFamily="34" charset="0"/>
                        </a:rPr>
                        <a:t>33. </a:t>
                      </a:r>
                      <a:r>
                        <a:rPr lang="en-MY" sz="1200" u="none" strike="noStrike" dirty="0">
                          <a:effectLst/>
                          <a:latin typeface="Arial" panose="020B0604020202020204" pitchFamily="34" charset="0"/>
                          <a:cs typeface="Arial" panose="020B0604020202020204" pitchFamily="34" charset="0"/>
                        </a:rPr>
                        <a:t>All other assets</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r>
            </a:tbl>
          </a:graphicData>
        </a:graphic>
      </p:graphicFrame>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47B948E2-4646-42BE-BF73-36E9C52E3E25}" type="slidenum">
              <a:rPr lang="en-MY" smtClean="0"/>
              <a:t>14</a:t>
            </a:fld>
            <a:endParaRPr lang="en-MY"/>
          </a:p>
        </p:txBody>
      </p:sp>
      <p:sp>
        <p:nvSpPr>
          <p:cNvPr id="5" name="Title 1"/>
          <p:cNvSpPr>
            <a:spLocks noGrp="1"/>
          </p:cNvSpPr>
          <p:nvPr>
            <p:ph type="title"/>
          </p:nvPr>
        </p:nvSpPr>
        <p:spPr>
          <a:xfrm>
            <a:off x="628650" y="915082"/>
            <a:ext cx="7886700" cy="434747"/>
          </a:xfrm>
        </p:spPr>
        <p:txBody>
          <a:bodyPr vert="horz" lIns="91440" tIns="45720" rIns="91440" bIns="45720" rtlCol="0" anchor="ctr">
            <a:normAutofit/>
          </a:bodyPr>
          <a:lstStyle/>
          <a:p>
            <a:pPr algn="ctr"/>
            <a:r>
              <a:rPr lang="en-MY" sz="2200" b="1" dirty="0" smtClean="0"/>
              <a:t>CONSOLIDATED </a:t>
            </a:r>
            <a:r>
              <a:rPr lang="en-MY" sz="2200" b="1" dirty="0"/>
              <a:t>STATEMENT OF BALANCE </a:t>
            </a:r>
            <a:r>
              <a:rPr lang="en-MY" sz="2200" b="1" dirty="0" smtClean="0"/>
              <a:t>SHEET</a:t>
            </a:r>
            <a:endParaRPr lang="en-MY" sz="2200" b="1" dirty="0"/>
          </a:p>
        </p:txBody>
      </p:sp>
    </p:spTree>
    <p:extLst>
      <p:ext uri="{BB962C8B-B14F-4D97-AF65-F5344CB8AC3E}">
        <p14:creationId xmlns:p14="http://schemas.microsoft.com/office/powerpoint/2010/main" val="5519362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47B948E2-4646-42BE-BF73-36E9C52E3E25}" type="slidenum">
              <a:rPr lang="en-MY" smtClean="0"/>
              <a:t>15</a:t>
            </a:fld>
            <a:endParaRPr lang="en-MY"/>
          </a:p>
        </p:txBody>
      </p:sp>
      <p:sp>
        <p:nvSpPr>
          <p:cNvPr id="5" name="Title 1"/>
          <p:cNvSpPr>
            <a:spLocks noGrp="1"/>
          </p:cNvSpPr>
          <p:nvPr>
            <p:ph type="title"/>
          </p:nvPr>
        </p:nvSpPr>
        <p:spPr>
          <a:xfrm>
            <a:off x="628650" y="915082"/>
            <a:ext cx="7886700" cy="434747"/>
          </a:xfrm>
        </p:spPr>
        <p:txBody>
          <a:bodyPr vert="horz" lIns="91440" tIns="45720" rIns="91440" bIns="45720" rtlCol="0" anchor="ctr">
            <a:normAutofit/>
          </a:bodyPr>
          <a:lstStyle/>
          <a:p>
            <a:pPr algn="ctr"/>
            <a:r>
              <a:rPr lang="en-MY" sz="2200" b="1" dirty="0" smtClean="0"/>
              <a:t>CONSOLIDATED </a:t>
            </a:r>
            <a:r>
              <a:rPr lang="en-MY" sz="2200" b="1" dirty="0"/>
              <a:t>STATEMENT OF BALANCE </a:t>
            </a:r>
            <a:r>
              <a:rPr lang="en-MY" sz="2200" b="1" dirty="0" smtClean="0"/>
              <a:t>SHEET</a:t>
            </a:r>
            <a:endParaRPr lang="en-MY" sz="2200" b="1" dirty="0"/>
          </a:p>
        </p:txBody>
      </p:sp>
      <p:graphicFrame>
        <p:nvGraphicFramePr>
          <p:cNvPr id="7" name="Table 6"/>
          <p:cNvGraphicFramePr>
            <a:graphicFrameLocks noGrp="1"/>
          </p:cNvGraphicFramePr>
          <p:nvPr>
            <p:extLst>
              <p:ext uri="{D42A27DB-BD31-4B8C-83A1-F6EECF244321}">
                <p14:modId xmlns:p14="http://schemas.microsoft.com/office/powerpoint/2010/main" val="3634885230"/>
              </p:ext>
            </p:extLst>
          </p:nvPr>
        </p:nvGraphicFramePr>
        <p:xfrm>
          <a:off x="990600" y="1752600"/>
          <a:ext cx="7875816" cy="5533615"/>
        </p:xfrm>
        <a:graphic>
          <a:graphicData uri="http://schemas.openxmlformats.org/drawingml/2006/table">
            <a:tbl>
              <a:tblPr>
                <a:tableStyleId>{5C22544A-7EE6-4342-B048-85BDC9FD1C3A}</a:tableStyleId>
              </a:tblPr>
              <a:tblGrid>
                <a:gridCol w="4218214"/>
                <a:gridCol w="1079500"/>
                <a:gridCol w="1092200"/>
                <a:gridCol w="1485902"/>
              </a:tblGrid>
              <a:tr h="231880">
                <a:tc>
                  <a:txBody>
                    <a:bodyPr/>
                    <a:lstStyle/>
                    <a:p>
                      <a:pPr algn="l" fontAlgn="ctr"/>
                      <a:r>
                        <a:rPr lang="en-MY" sz="1200" b="1" u="none" strike="noStrike" dirty="0" smtClean="0">
                          <a:effectLst/>
                          <a:latin typeface="Arial" panose="020B0604020202020204" pitchFamily="34" charset="0"/>
                          <a:cs typeface="Arial" panose="020B0604020202020204" pitchFamily="34" charset="0"/>
                        </a:rPr>
                        <a:t>34. </a:t>
                      </a:r>
                      <a:r>
                        <a:rPr lang="en-MY" sz="1200" b="1" u="none" strike="noStrike" dirty="0">
                          <a:effectLst/>
                          <a:latin typeface="Arial" panose="020B0604020202020204" pitchFamily="34" charset="0"/>
                          <a:cs typeface="Arial" panose="020B0604020202020204" pitchFamily="34" charset="0"/>
                        </a:rPr>
                        <a:t>Total </a:t>
                      </a:r>
                      <a:r>
                        <a:rPr lang="en-MY" sz="1200" b="1" u="none" strike="noStrike" dirty="0" smtClean="0">
                          <a:effectLst/>
                          <a:latin typeface="Arial" panose="020B0604020202020204" pitchFamily="34" charset="0"/>
                          <a:cs typeface="Arial" panose="020B0604020202020204" pitchFamily="34" charset="0"/>
                        </a:rPr>
                        <a:t>funding/liabilities and equities</a:t>
                      </a:r>
                      <a:r>
                        <a:rPr lang="en-MY" sz="1200" b="1" u="none" strike="noStrike" baseline="0" dirty="0" smtClean="0">
                          <a:effectLst/>
                          <a:latin typeface="Arial" panose="020B0604020202020204" pitchFamily="34" charset="0"/>
                          <a:cs typeface="Arial" panose="020B0604020202020204" pitchFamily="34" charset="0"/>
                        </a:rPr>
                        <a:t> (=35+…+45)</a:t>
                      </a:r>
                      <a:endParaRPr lang="en-MY" sz="1200" b="1" i="0" u="none" strike="noStrike" dirty="0">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t"/>
                      <a:r>
                        <a:rPr lang="en-US" sz="1200" b="1" i="0" u="none" strike="noStrike" dirty="0" smtClean="0">
                          <a:effectLst/>
                          <a:latin typeface="Arial" panose="020B0604020202020204" pitchFamily="34" charset="0"/>
                          <a:cs typeface="Arial" panose="020B0604020202020204" pitchFamily="34" charset="0"/>
                        </a:rPr>
                        <a:t>IFRS</a:t>
                      </a:r>
                      <a:endParaRPr lang="en-MY" sz="12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en-US" sz="1200" b="1" i="0" u="none" strike="noStrike" dirty="0" smtClean="0">
                          <a:effectLst/>
                          <a:latin typeface="Arial" panose="020B0604020202020204" pitchFamily="34" charset="0"/>
                          <a:cs typeface="Arial" panose="020B0604020202020204" pitchFamily="34" charset="0"/>
                        </a:rPr>
                        <a:t>IMF</a:t>
                      </a:r>
                      <a:endParaRPr lang="en-MY" sz="1200" b="1"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en-US" sz="1200" b="1" i="0" u="none" strike="noStrike" dirty="0" smtClean="0">
                          <a:effectLst/>
                          <a:latin typeface="Arial" panose="020B0604020202020204" pitchFamily="34" charset="0"/>
                          <a:cs typeface="Arial" panose="020B0604020202020204" pitchFamily="34" charset="0"/>
                        </a:rPr>
                        <a:t>AAOIFI</a:t>
                      </a:r>
                      <a:endParaRPr lang="en-MY" sz="1200" b="1" i="0" u="none" strike="noStrike" dirty="0">
                        <a:effectLst/>
                        <a:latin typeface="Arial" panose="020B0604020202020204" pitchFamily="34" charset="0"/>
                        <a:cs typeface="Arial" panose="020B0604020202020204" pitchFamily="34" charset="0"/>
                      </a:endParaRPr>
                    </a:p>
                  </a:txBody>
                  <a:tcPr marL="9525" marR="9525" marT="9525" marB="0"/>
                </a:tc>
              </a:tr>
              <a:tr h="231880">
                <a:tc>
                  <a:txBody>
                    <a:bodyPr/>
                    <a:lstStyle/>
                    <a:p>
                      <a:pPr algn="l" fontAlgn="ctr"/>
                      <a:r>
                        <a:rPr lang="en-MY" sz="1200" u="none" strike="noStrike" dirty="0" smtClean="0">
                          <a:effectLst/>
                          <a:latin typeface="Arial" panose="020B0604020202020204" pitchFamily="34" charset="0"/>
                          <a:cs typeface="Arial" panose="020B0604020202020204" pitchFamily="34" charset="0"/>
                        </a:rPr>
                        <a:t>35. </a:t>
                      </a:r>
                      <a:r>
                        <a:rPr lang="en-MY" sz="1200" u="none" strike="noStrike" dirty="0">
                          <a:effectLst/>
                          <a:latin typeface="Arial" panose="020B0604020202020204" pitchFamily="34" charset="0"/>
                          <a:cs typeface="Arial" panose="020B0604020202020204" pitchFamily="34" charset="0"/>
                        </a:rPr>
                        <a:t>Profit-sharing investment accounts (PSIA)</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Deposits from customers</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Customers</a:t>
                      </a:r>
                      <a:r>
                        <a:rPr lang="en-US" sz="1200" b="0" i="0" u="none" strike="noStrike" baseline="0" dirty="0" smtClean="0">
                          <a:solidFill>
                            <a:srgbClr val="000000"/>
                          </a:solidFill>
                          <a:effectLst/>
                          <a:latin typeface="Arial" panose="020B0604020202020204" pitchFamily="34" charset="0"/>
                          <a:cs typeface="Arial" panose="020B0604020202020204" pitchFamily="34" charset="0"/>
                        </a:rPr>
                        <a:t> deposits</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Current accounts</a:t>
                      </a:r>
                      <a:r>
                        <a:rPr lang="en-US" sz="1200" b="0" i="0" u="none" strike="noStrike" baseline="0" dirty="0" smtClean="0">
                          <a:solidFill>
                            <a:srgbClr val="000000"/>
                          </a:solidFill>
                          <a:effectLst/>
                          <a:latin typeface="Arial" panose="020B0604020202020204" pitchFamily="34" charset="0"/>
                          <a:cs typeface="Arial" panose="020B0604020202020204" pitchFamily="34" charset="0"/>
                        </a:rPr>
                        <a:t> and saving accounts</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436759">
                <a:tc>
                  <a:txBody>
                    <a:bodyPr/>
                    <a:lstStyle/>
                    <a:p>
                      <a:pPr algn="l" fontAlgn="ctr"/>
                      <a:r>
                        <a:rPr lang="en-MY" sz="1200" u="none" strike="noStrike" dirty="0" smtClean="0">
                          <a:effectLst/>
                          <a:latin typeface="Arial" panose="020B0604020202020204" pitchFamily="34" charset="0"/>
                          <a:cs typeface="Arial" panose="020B0604020202020204" pitchFamily="34" charset="0"/>
                        </a:rPr>
                        <a:t>36. </a:t>
                      </a:r>
                      <a:r>
                        <a:rPr lang="en-MY" sz="1200" u="none" strike="noStrike" dirty="0">
                          <a:effectLst/>
                          <a:latin typeface="Arial" panose="020B0604020202020204" pitchFamily="34" charset="0"/>
                          <a:cs typeface="Arial" panose="020B0604020202020204" pitchFamily="34" charset="0"/>
                        </a:rPr>
                        <a:t>Other remunerative funding (</a:t>
                      </a:r>
                      <a:r>
                        <a:rPr lang="en-MY" sz="1200" u="none" strike="noStrike" dirty="0" err="1">
                          <a:effectLst/>
                          <a:latin typeface="Arial" panose="020B0604020202020204" pitchFamily="34" charset="0"/>
                          <a:cs typeface="Arial" panose="020B0604020202020204" pitchFamily="34" charset="0"/>
                        </a:rPr>
                        <a:t>Murābahah</a:t>
                      </a:r>
                      <a:r>
                        <a:rPr lang="en-MY" sz="1200" u="none" strike="noStrike" dirty="0">
                          <a:effectLst/>
                          <a:latin typeface="Arial" panose="020B0604020202020204" pitchFamily="34" charset="0"/>
                          <a:cs typeface="Arial" panose="020B0604020202020204" pitchFamily="34" charset="0"/>
                        </a:rPr>
                        <a:t>, Commodity </a:t>
                      </a:r>
                      <a:r>
                        <a:rPr lang="en-MY" sz="1200" u="none" strike="noStrike" dirty="0" err="1">
                          <a:effectLst/>
                          <a:latin typeface="Arial" panose="020B0604020202020204" pitchFamily="34" charset="0"/>
                          <a:cs typeface="Arial" panose="020B0604020202020204" pitchFamily="34" charset="0"/>
                        </a:rPr>
                        <a:t>Murābahah</a:t>
                      </a:r>
                      <a:r>
                        <a:rPr lang="en-MY" sz="1200" u="none" strike="noStrike" dirty="0">
                          <a:effectLst/>
                          <a:latin typeface="Arial" panose="020B0604020202020204" pitchFamily="34" charset="0"/>
                          <a:cs typeface="Arial" panose="020B0604020202020204" pitchFamily="34" charset="0"/>
                        </a:rPr>
                        <a:t> etc.)</a:t>
                      </a:r>
                      <a:endParaRPr lang="en-MY" sz="1200" b="0" i="1"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Arial" panose="020B0604020202020204" pitchFamily="34" charset="0"/>
                          <a:cs typeface="Arial" panose="020B0604020202020204" pitchFamily="34" charset="0"/>
                        </a:rPr>
                        <a:t>Deposits from customers</a:t>
                      </a:r>
                      <a:endParaRPr lang="en-MY" sz="12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Customers</a:t>
                      </a:r>
                      <a:r>
                        <a:rPr lang="en-US" sz="1200" b="0" i="0" u="none" strike="noStrike" baseline="0" dirty="0" smtClean="0">
                          <a:solidFill>
                            <a:srgbClr val="000000"/>
                          </a:solidFill>
                          <a:effectLst/>
                          <a:latin typeface="Arial" panose="020B0604020202020204" pitchFamily="34" charset="0"/>
                          <a:cs typeface="Arial" panose="020B0604020202020204" pitchFamily="34" charset="0"/>
                        </a:rPr>
                        <a:t> deposits</a:t>
                      </a:r>
                      <a:endParaRPr lang="en-MY" sz="1200" b="0" i="1"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Arial" panose="020B0604020202020204" pitchFamily="34" charset="0"/>
                          <a:cs typeface="Arial" panose="020B0604020202020204" pitchFamily="34" charset="0"/>
                        </a:rPr>
                        <a:t>Current accounts</a:t>
                      </a:r>
                      <a:r>
                        <a:rPr lang="en-US" sz="1200" b="0" i="0" u="none" strike="noStrike" baseline="0" dirty="0" smtClean="0">
                          <a:solidFill>
                            <a:srgbClr val="000000"/>
                          </a:solidFill>
                          <a:effectLst/>
                          <a:latin typeface="Arial" panose="020B0604020202020204" pitchFamily="34" charset="0"/>
                          <a:cs typeface="Arial" panose="020B0604020202020204" pitchFamily="34" charset="0"/>
                        </a:rPr>
                        <a:t> and saving accounts</a:t>
                      </a:r>
                      <a:endParaRPr lang="en-MY" sz="12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r>
              <a:tr h="436759">
                <a:tc>
                  <a:txBody>
                    <a:bodyPr/>
                    <a:lstStyle/>
                    <a:p>
                      <a:pPr algn="l" fontAlgn="ctr"/>
                      <a:r>
                        <a:rPr lang="en-MY" sz="1200" u="none" strike="noStrike" dirty="0" smtClean="0">
                          <a:effectLst/>
                          <a:latin typeface="Arial" panose="020B0604020202020204" pitchFamily="34" charset="0"/>
                          <a:cs typeface="Arial" panose="020B0604020202020204" pitchFamily="34" charset="0"/>
                        </a:rPr>
                        <a:t>37. </a:t>
                      </a:r>
                      <a:r>
                        <a:rPr lang="en-MY" sz="1200" u="none" strike="noStrike" dirty="0" err="1">
                          <a:effectLst/>
                          <a:latin typeface="Arial" panose="020B0604020202020204" pitchFamily="34" charset="0"/>
                          <a:cs typeface="Arial" panose="020B0604020202020204" pitchFamily="34" charset="0"/>
                        </a:rPr>
                        <a:t>Nonremunerative</a:t>
                      </a:r>
                      <a:r>
                        <a:rPr lang="en-MY" sz="1200" u="none" strike="noStrike" dirty="0">
                          <a:effectLst/>
                          <a:latin typeface="Arial" panose="020B0604020202020204" pitchFamily="34" charset="0"/>
                          <a:cs typeface="Arial" panose="020B0604020202020204" pitchFamily="34" charset="0"/>
                        </a:rPr>
                        <a:t> funding (current account, </a:t>
                      </a:r>
                      <a:r>
                        <a:rPr lang="en-MY" sz="1200" u="none" strike="noStrike" dirty="0" err="1">
                          <a:effectLst/>
                          <a:latin typeface="Arial" panose="020B0604020202020204" pitchFamily="34" charset="0"/>
                          <a:cs typeface="Arial" panose="020B0604020202020204" pitchFamily="34" charset="0"/>
                        </a:rPr>
                        <a:t>Wadī`ah</a:t>
                      </a:r>
                      <a:r>
                        <a:rPr lang="en-MY" sz="1200" u="none" strike="noStrike" dirty="0">
                          <a:effectLst/>
                          <a:latin typeface="Arial" panose="020B0604020202020204" pitchFamily="34" charset="0"/>
                          <a:cs typeface="Arial" panose="020B0604020202020204" pitchFamily="34" charset="0"/>
                        </a:rPr>
                        <a:t>)</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Arial" panose="020B0604020202020204" pitchFamily="34" charset="0"/>
                          <a:cs typeface="Arial" panose="020B0604020202020204" pitchFamily="34" charset="0"/>
                        </a:rPr>
                        <a:t>Deposits from customers</a:t>
                      </a:r>
                      <a:endParaRPr lang="en-MY" sz="12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Customers</a:t>
                      </a:r>
                      <a:r>
                        <a:rPr lang="en-US" sz="1200" b="0" i="0" u="none" strike="noStrike" baseline="0" dirty="0" smtClean="0">
                          <a:solidFill>
                            <a:srgbClr val="000000"/>
                          </a:solidFill>
                          <a:effectLst/>
                          <a:latin typeface="Arial" panose="020B0604020202020204" pitchFamily="34" charset="0"/>
                          <a:cs typeface="Arial" panose="020B0604020202020204" pitchFamily="34" charset="0"/>
                        </a:rPr>
                        <a:t> deposits</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200" b="0" i="0" u="none" strike="noStrike" dirty="0" smtClean="0">
                          <a:solidFill>
                            <a:srgbClr val="000000"/>
                          </a:solidFill>
                          <a:effectLst/>
                          <a:latin typeface="Arial" panose="020B0604020202020204" pitchFamily="34" charset="0"/>
                          <a:cs typeface="Arial" panose="020B0604020202020204" pitchFamily="34" charset="0"/>
                        </a:rPr>
                        <a:t>Current accounts</a:t>
                      </a:r>
                      <a:r>
                        <a:rPr lang="en-US" sz="1200" b="0" i="0" u="none" strike="noStrike" baseline="0" dirty="0" smtClean="0">
                          <a:solidFill>
                            <a:srgbClr val="000000"/>
                          </a:solidFill>
                          <a:effectLst/>
                          <a:latin typeface="Arial" panose="020B0604020202020204" pitchFamily="34" charset="0"/>
                          <a:cs typeface="Arial" panose="020B0604020202020204" pitchFamily="34" charset="0"/>
                        </a:rPr>
                        <a:t> and saving accounts</a:t>
                      </a:r>
                      <a:endParaRPr lang="en-MY" sz="1200" b="0" i="0" u="none" strike="noStrike" dirty="0" smtClean="0">
                        <a:solidFill>
                          <a:srgbClr val="000000"/>
                        </a:solidFill>
                        <a:effectLst/>
                        <a:latin typeface="Arial" panose="020B0604020202020204" pitchFamily="34" charset="0"/>
                        <a:cs typeface="Arial" panose="020B0604020202020204" pitchFamily="34" charset="0"/>
                      </a:endParaRPr>
                    </a:p>
                  </a:txBody>
                  <a:tcPr marL="9525" marR="9525" marT="9525" marB="0" anchor="ctr"/>
                </a:tc>
              </a:tr>
              <a:tr h="231880">
                <a:tc>
                  <a:txBody>
                    <a:bodyPr/>
                    <a:lstStyle/>
                    <a:p>
                      <a:pPr algn="l" fontAlgn="ctr"/>
                      <a:r>
                        <a:rPr lang="en-MY" sz="1200" u="none" strike="noStrike" dirty="0" smtClean="0">
                          <a:effectLst/>
                          <a:latin typeface="Arial" panose="020B0604020202020204" pitchFamily="34" charset="0"/>
                          <a:cs typeface="Arial" panose="020B0604020202020204" pitchFamily="34" charset="0"/>
                        </a:rPr>
                        <a:t>38. </a:t>
                      </a:r>
                      <a:r>
                        <a:rPr lang="en-MY" sz="1200" u="none" strike="noStrike" dirty="0" err="1">
                          <a:effectLst/>
                          <a:latin typeface="Arial" panose="020B0604020202020204" pitchFamily="34" charset="0"/>
                          <a:cs typeface="Arial" panose="020B0604020202020204" pitchFamily="34" charset="0"/>
                        </a:rPr>
                        <a:t>Sukūk</a:t>
                      </a:r>
                      <a:r>
                        <a:rPr lang="en-MY" sz="1200" u="none" strike="noStrike" dirty="0">
                          <a:effectLst/>
                          <a:latin typeface="Arial" panose="020B0604020202020204" pitchFamily="34" charset="0"/>
                          <a:cs typeface="Arial" panose="020B0604020202020204" pitchFamily="34" charset="0"/>
                        </a:rPr>
                        <a:t> issued</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Debt securities issued</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Debt securities </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31880">
                <a:tc>
                  <a:txBody>
                    <a:bodyPr/>
                    <a:lstStyle/>
                    <a:p>
                      <a:pPr algn="l" fontAlgn="ctr"/>
                      <a:r>
                        <a:rPr lang="en-MY" sz="1200" u="none" strike="noStrike" dirty="0" smtClean="0">
                          <a:effectLst/>
                          <a:latin typeface="Arial" panose="020B0604020202020204" pitchFamily="34" charset="0"/>
                          <a:cs typeface="Arial" panose="020B0604020202020204" pitchFamily="34" charset="0"/>
                        </a:rPr>
                        <a:t>39. </a:t>
                      </a:r>
                      <a:r>
                        <a:rPr lang="en-MY" sz="1200" u="none" strike="noStrike" dirty="0">
                          <a:effectLst/>
                          <a:latin typeface="Arial" panose="020B0604020202020204" pitchFamily="34" charset="0"/>
                          <a:cs typeface="Arial" panose="020B0604020202020204" pitchFamily="34" charset="0"/>
                        </a:rPr>
                        <a:t>Other </a:t>
                      </a:r>
                      <a:r>
                        <a:rPr lang="en-MY" sz="1200" u="none" strike="noStrike" dirty="0" err="1">
                          <a:effectLst/>
                          <a:latin typeface="Arial" panose="020B0604020202020204" pitchFamily="34" charset="0"/>
                          <a:cs typeface="Arial" panose="020B0604020202020204" pitchFamily="34" charset="0"/>
                        </a:rPr>
                        <a:t>Sharī`ah</a:t>
                      </a:r>
                      <a:r>
                        <a:rPr lang="en-MY" sz="1200" u="none" strike="noStrike" dirty="0">
                          <a:effectLst/>
                          <a:latin typeface="Arial" panose="020B0604020202020204" pitchFamily="34" charset="0"/>
                          <a:cs typeface="Arial" panose="020B0604020202020204" pitchFamily="34" charset="0"/>
                        </a:rPr>
                        <a:t>-compliant securities issued</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31880">
                <a:tc>
                  <a:txBody>
                    <a:bodyPr/>
                    <a:lstStyle/>
                    <a:p>
                      <a:pPr algn="l" fontAlgn="ctr"/>
                      <a:r>
                        <a:rPr lang="en-MY" sz="1200" u="none" strike="noStrike" dirty="0" smtClean="0">
                          <a:effectLst/>
                          <a:latin typeface="Arial" panose="020B0604020202020204" pitchFamily="34" charset="0"/>
                          <a:cs typeface="Arial" panose="020B0604020202020204" pitchFamily="34" charset="0"/>
                        </a:rPr>
                        <a:t>40. </a:t>
                      </a:r>
                      <a:r>
                        <a:rPr lang="en-MY" sz="1200" u="none" strike="noStrike" dirty="0">
                          <a:effectLst/>
                          <a:latin typeface="Arial" panose="020B0604020202020204" pitchFamily="34" charset="0"/>
                          <a:cs typeface="Arial" panose="020B0604020202020204" pitchFamily="34" charset="0"/>
                        </a:rPr>
                        <a:t>Interbank funding/liabilities</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r>
              <a:tr h="231880">
                <a:tc>
                  <a:txBody>
                    <a:bodyPr/>
                    <a:lstStyle/>
                    <a:p>
                      <a:pPr algn="l" fontAlgn="ctr"/>
                      <a:r>
                        <a:rPr lang="en-MY" sz="1200" u="none" strike="noStrike" dirty="0" smtClean="0">
                          <a:effectLst/>
                          <a:latin typeface="Arial" panose="020B0604020202020204" pitchFamily="34" charset="0"/>
                          <a:cs typeface="Arial" panose="020B0604020202020204" pitchFamily="34" charset="0"/>
                        </a:rPr>
                        <a:t>41. </a:t>
                      </a:r>
                      <a:r>
                        <a:rPr lang="en-MY" sz="1200" u="none" strike="noStrike" dirty="0">
                          <a:effectLst/>
                          <a:latin typeface="Arial" panose="020B0604020202020204" pitchFamily="34" charset="0"/>
                          <a:cs typeface="Arial" panose="020B0604020202020204" pitchFamily="34" charset="0"/>
                        </a:rPr>
                        <a:t>Payables</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r>
              <a:tr h="231880">
                <a:tc>
                  <a:txBody>
                    <a:bodyPr/>
                    <a:lstStyle/>
                    <a:p>
                      <a:pPr algn="l" fontAlgn="ctr"/>
                      <a:r>
                        <a:rPr lang="en-MY" sz="1200" u="none" strike="noStrike" dirty="0" smtClean="0">
                          <a:effectLst/>
                          <a:latin typeface="Arial" panose="020B0604020202020204" pitchFamily="34" charset="0"/>
                          <a:cs typeface="Arial" panose="020B0604020202020204" pitchFamily="34" charset="0"/>
                        </a:rPr>
                        <a:t>42. </a:t>
                      </a:r>
                      <a:r>
                        <a:rPr lang="en-MY" sz="1200" u="none" strike="noStrike" dirty="0">
                          <a:effectLst/>
                          <a:latin typeface="Arial" panose="020B0604020202020204" pitchFamily="34" charset="0"/>
                          <a:cs typeface="Arial" panose="020B0604020202020204" pitchFamily="34" charset="0"/>
                        </a:rPr>
                        <a:t>Proposed dividends</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r>
              <a:tr h="231880">
                <a:tc>
                  <a:txBody>
                    <a:bodyPr/>
                    <a:lstStyle/>
                    <a:p>
                      <a:pPr algn="l" fontAlgn="ctr"/>
                      <a:r>
                        <a:rPr lang="en-MY" sz="1200" u="none" strike="noStrike" dirty="0" smtClean="0">
                          <a:effectLst/>
                          <a:latin typeface="Arial" panose="020B0604020202020204" pitchFamily="34" charset="0"/>
                          <a:cs typeface="Arial" panose="020B0604020202020204" pitchFamily="34" charset="0"/>
                        </a:rPr>
                        <a:t>43. </a:t>
                      </a:r>
                      <a:r>
                        <a:rPr lang="en-MY" sz="1200" u="none" strike="noStrike" dirty="0">
                          <a:effectLst/>
                          <a:latin typeface="Arial" panose="020B0604020202020204" pitchFamily="34" charset="0"/>
                          <a:cs typeface="Arial" panose="020B0604020202020204" pitchFamily="34" charset="0"/>
                        </a:rPr>
                        <a:t>All other liabilities</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r>
              <a:tr h="436759">
                <a:tc>
                  <a:txBody>
                    <a:bodyPr/>
                    <a:lstStyle/>
                    <a:p>
                      <a:pPr algn="l" fontAlgn="ctr"/>
                      <a:r>
                        <a:rPr lang="en-MY" sz="1200" u="none" strike="noStrike" dirty="0" smtClean="0">
                          <a:solidFill>
                            <a:schemeClr val="tx1"/>
                          </a:solidFill>
                          <a:effectLst/>
                          <a:latin typeface="Arial" panose="020B0604020202020204" pitchFamily="34" charset="0"/>
                          <a:cs typeface="Arial" panose="020B0604020202020204" pitchFamily="34" charset="0"/>
                        </a:rPr>
                        <a:t>44. </a:t>
                      </a:r>
                      <a:r>
                        <a:rPr lang="en-MY" sz="1200" u="none" strike="noStrike" dirty="0">
                          <a:solidFill>
                            <a:schemeClr val="tx1"/>
                          </a:solidFill>
                          <a:effectLst/>
                          <a:latin typeface="Arial" panose="020B0604020202020204" pitchFamily="34" charset="0"/>
                          <a:cs typeface="Arial" panose="020B0604020202020204" pitchFamily="34" charset="0"/>
                        </a:rPr>
                        <a:t>Equity of Unrestricted Investment Account Holders (If AAOIFI</a:t>
                      </a:r>
                      <a:r>
                        <a:rPr lang="en-MY" sz="1200" u="none" strike="noStrike" dirty="0" smtClean="0">
                          <a:solidFill>
                            <a:schemeClr val="tx1"/>
                          </a:solidFill>
                          <a:effectLst/>
                          <a:latin typeface="Arial" panose="020B0604020202020204" pitchFamily="34" charset="0"/>
                          <a:cs typeface="Arial" panose="020B0604020202020204" pitchFamily="34" charset="0"/>
                        </a:rPr>
                        <a:t>)</a:t>
                      </a:r>
                    </a:p>
                    <a:p>
                      <a:pPr algn="l" fontAlgn="ctr"/>
                      <a:r>
                        <a:rPr lang="en-MY" sz="1200" b="0" i="0" u="none" strike="noStrike" dirty="0" smtClean="0">
                          <a:solidFill>
                            <a:schemeClr val="tx1"/>
                          </a:solidFill>
                          <a:effectLst/>
                          <a:latin typeface="Arial" panose="020B0604020202020204" pitchFamily="34" charset="0"/>
                          <a:cs typeface="Arial" panose="020B0604020202020204" pitchFamily="34" charset="0"/>
                        </a:rPr>
                        <a:t>Of</a:t>
                      </a:r>
                      <a:r>
                        <a:rPr lang="en-MY" sz="1200" b="0" i="0" u="none" strike="noStrike" baseline="0" dirty="0" smtClean="0">
                          <a:solidFill>
                            <a:schemeClr val="tx1"/>
                          </a:solidFill>
                          <a:effectLst/>
                          <a:latin typeface="Arial" panose="020B0604020202020204" pitchFamily="34" charset="0"/>
                          <a:cs typeface="Arial" panose="020B0604020202020204" pitchFamily="34" charset="0"/>
                        </a:rPr>
                        <a:t> which, Profit Equalisation Reserve (PER)</a:t>
                      </a:r>
                    </a:p>
                    <a:p>
                      <a:pPr algn="l" fontAlgn="ctr"/>
                      <a:r>
                        <a:rPr lang="en-MY" sz="1200" b="0" i="0" u="none" strike="noStrike" baseline="0" dirty="0" smtClean="0">
                          <a:solidFill>
                            <a:schemeClr val="tx1"/>
                          </a:solidFill>
                          <a:effectLst/>
                          <a:latin typeface="Arial" panose="020B0604020202020204" pitchFamily="34" charset="0"/>
                          <a:cs typeface="Arial" panose="020B0604020202020204" pitchFamily="34" charset="0"/>
                        </a:rPr>
                        <a:t>                 Investment Risk Reserve (IRR)</a:t>
                      </a:r>
                      <a:endParaRPr lang="en-MY"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algn="ctr" fontAlgn="ctr"/>
                      <a:r>
                        <a:rPr lang="en-US" sz="1200" b="0" i="0" u="none" strike="noStrike" dirty="0" smtClean="0">
                          <a:solidFill>
                            <a:srgbClr val="000000"/>
                          </a:solidFill>
                          <a:effectLst/>
                          <a:latin typeface="Arial" panose="020B0604020202020204" pitchFamily="34" charset="0"/>
                          <a:cs typeface="Arial" panose="020B0604020202020204" pitchFamily="34" charset="0"/>
                        </a:rPr>
                        <a:t>-</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nchor="ctr"/>
                </a:tc>
              </a:tr>
              <a:tr h="231880">
                <a:tc>
                  <a:txBody>
                    <a:bodyPr/>
                    <a:lstStyle/>
                    <a:p>
                      <a:pPr algn="l" fontAlgn="t"/>
                      <a:r>
                        <a:rPr lang="en-MY" sz="1200" u="none" strike="noStrike" dirty="0" smtClean="0">
                          <a:solidFill>
                            <a:schemeClr val="tx1"/>
                          </a:solidFill>
                          <a:effectLst/>
                          <a:latin typeface="Arial" panose="020B0604020202020204" pitchFamily="34" charset="0"/>
                          <a:cs typeface="Arial" panose="020B0604020202020204" pitchFamily="34" charset="0"/>
                        </a:rPr>
                        <a:t>45. </a:t>
                      </a:r>
                      <a:r>
                        <a:rPr lang="en-MY" sz="1200" u="none" strike="noStrike" dirty="0">
                          <a:solidFill>
                            <a:schemeClr val="tx1"/>
                          </a:solidFill>
                          <a:effectLst/>
                          <a:latin typeface="Arial" panose="020B0604020202020204" pitchFamily="34" charset="0"/>
                          <a:cs typeface="Arial" panose="020B0604020202020204" pitchFamily="34" charset="0"/>
                        </a:rPr>
                        <a:t>Capital and reserves</a:t>
                      </a:r>
                      <a:endParaRPr lang="en-MY"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t"/>
                      <a:endParaRPr lang="en-MY" sz="1200" b="0"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endParaRPr lang="en-MY" sz="1200" b="0"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en-US" sz="1200" b="0" i="0" u="none" strike="noStrike" dirty="0" smtClean="0">
                          <a:effectLst/>
                          <a:latin typeface="Arial" panose="020B0604020202020204" pitchFamily="34" charset="0"/>
                          <a:cs typeface="Arial" panose="020B0604020202020204" pitchFamily="34" charset="0"/>
                        </a:rPr>
                        <a:t>Owners equity</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tc>
              </a:tr>
              <a:tr h="289949">
                <a:tc>
                  <a:txBody>
                    <a:bodyPr/>
                    <a:lstStyle/>
                    <a:p>
                      <a:pPr algn="l" fontAlgn="t"/>
                      <a:r>
                        <a:rPr lang="en-MY" sz="1200" u="none" strike="noStrike" dirty="0">
                          <a:solidFill>
                            <a:schemeClr val="tx1"/>
                          </a:solidFill>
                          <a:effectLst/>
                          <a:latin typeface="Arial" panose="020B0604020202020204" pitchFamily="34" charset="0"/>
                          <a:cs typeface="Arial" panose="020B0604020202020204" pitchFamily="34" charset="0"/>
                        </a:rPr>
                        <a:t>   </a:t>
                      </a:r>
                      <a:r>
                        <a:rPr lang="en-MY" sz="1200" u="none" strike="noStrike" dirty="0" smtClean="0">
                          <a:solidFill>
                            <a:schemeClr val="tx1"/>
                          </a:solidFill>
                          <a:effectLst/>
                          <a:latin typeface="Arial" panose="020B0604020202020204" pitchFamily="34" charset="0"/>
                          <a:cs typeface="Arial" panose="020B0604020202020204" pitchFamily="34" charset="0"/>
                        </a:rPr>
                        <a:t>   </a:t>
                      </a:r>
                      <a:r>
                        <a:rPr lang="en-MY" sz="1200" u="none" strike="noStrike" dirty="0">
                          <a:solidFill>
                            <a:schemeClr val="tx1"/>
                          </a:solidFill>
                          <a:effectLst/>
                          <a:latin typeface="Arial" panose="020B0604020202020204" pitchFamily="34" charset="0"/>
                          <a:cs typeface="Arial" panose="020B0604020202020204" pitchFamily="34" charset="0"/>
                        </a:rPr>
                        <a:t>of which, (</a:t>
                      </a:r>
                      <a:r>
                        <a:rPr lang="en-MY" sz="1200" u="none" strike="noStrike" dirty="0" err="1">
                          <a:solidFill>
                            <a:schemeClr val="tx1"/>
                          </a:solidFill>
                          <a:effectLst/>
                          <a:latin typeface="Arial" panose="020B0604020202020204" pitchFamily="34" charset="0"/>
                          <a:cs typeface="Arial" panose="020B0604020202020204" pitchFamily="34" charset="0"/>
                        </a:rPr>
                        <a:t>i</a:t>
                      </a:r>
                      <a:r>
                        <a:rPr lang="en-MY" sz="1200" u="none" strike="noStrike" dirty="0">
                          <a:solidFill>
                            <a:schemeClr val="tx1"/>
                          </a:solidFill>
                          <a:effectLst/>
                          <a:latin typeface="Arial" panose="020B0604020202020204" pitchFamily="34" charset="0"/>
                          <a:cs typeface="Arial" panose="020B0604020202020204" pitchFamily="34" charset="0"/>
                        </a:rPr>
                        <a:t>) Narrow capital and reserves  (Tier 1) </a:t>
                      </a:r>
                      <a:endParaRPr lang="en-MY"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smtClean="0">
                          <a:effectLst/>
                          <a:latin typeface="Arial" panose="020B0604020202020204" pitchFamily="34" charset="0"/>
                          <a:cs typeface="Arial" panose="020B0604020202020204" pitchFamily="34" charset="0"/>
                        </a:rPr>
                        <a:t>√</a:t>
                      </a:r>
                      <a:endParaRPr lang="en-MY" sz="1200" b="0" i="0" u="none" strike="noStrike" dirty="0" smtClean="0">
                        <a:effectLst/>
                        <a:latin typeface="Arial" panose="020B0604020202020204" pitchFamily="34" charset="0"/>
                        <a:cs typeface="Arial" panose="020B0604020202020204" pitchFamily="34" charset="0"/>
                      </a:endParaRPr>
                    </a:p>
                  </a:txBody>
                  <a:tcPr marL="9525" marR="9525" marT="9525" marB="0"/>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tc>
                <a:tc>
                  <a:txBody>
                    <a:bodyPr/>
                    <a:lstStyle/>
                    <a:p>
                      <a:pPr algn="ctr" fontAlgn="t"/>
                      <a:r>
                        <a:rPr lang="en-US" sz="1200" b="0" i="0" u="none" strike="noStrike" dirty="0" smtClean="0">
                          <a:solidFill>
                            <a:srgbClr val="000000"/>
                          </a:solidFill>
                          <a:effectLst/>
                          <a:latin typeface="Arial" panose="020B0604020202020204" pitchFamily="34" charset="0"/>
                          <a:cs typeface="Arial" panose="020B0604020202020204" pitchFamily="34" charset="0"/>
                        </a:rPr>
                        <a:t>Paid-up</a:t>
                      </a:r>
                      <a:r>
                        <a:rPr lang="en-US" sz="1200" b="0" i="0" u="none" strike="noStrike" baseline="0" dirty="0" smtClean="0">
                          <a:solidFill>
                            <a:srgbClr val="000000"/>
                          </a:solidFill>
                          <a:effectLst/>
                          <a:latin typeface="Arial" panose="020B0604020202020204" pitchFamily="34" charset="0"/>
                          <a:cs typeface="Arial" panose="020B0604020202020204" pitchFamily="34" charset="0"/>
                        </a:rPr>
                        <a:t> capital</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r h="217558">
                <a:tc>
                  <a:txBody>
                    <a:bodyPr/>
                    <a:lstStyle/>
                    <a:p>
                      <a:pPr algn="l" fontAlgn="t"/>
                      <a:r>
                        <a:rPr lang="en-MY" sz="1200" u="none" strike="noStrike" dirty="0">
                          <a:solidFill>
                            <a:schemeClr val="tx1"/>
                          </a:solidFill>
                          <a:effectLst/>
                          <a:latin typeface="Arial" panose="020B0604020202020204" pitchFamily="34" charset="0"/>
                          <a:cs typeface="Arial" panose="020B0604020202020204" pitchFamily="34" charset="0"/>
                        </a:rPr>
                        <a:t>                     </a:t>
                      </a:r>
                      <a:r>
                        <a:rPr lang="en-MY" sz="1200" u="none" strike="noStrike" dirty="0" smtClean="0">
                          <a:solidFill>
                            <a:schemeClr val="tx1"/>
                          </a:solidFill>
                          <a:effectLst/>
                          <a:latin typeface="Arial" panose="020B0604020202020204" pitchFamily="34" charset="0"/>
                          <a:cs typeface="Arial" panose="020B0604020202020204" pitchFamily="34" charset="0"/>
                        </a:rPr>
                        <a:t>ii</a:t>
                      </a:r>
                      <a:r>
                        <a:rPr lang="en-MY" sz="1200" u="none" strike="noStrike" dirty="0">
                          <a:solidFill>
                            <a:schemeClr val="tx1"/>
                          </a:solidFill>
                          <a:effectLst/>
                          <a:latin typeface="Arial" panose="020B0604020202020204" pitchFamily="34" charset="0"/>
                          <a:cs typeface="Arial" panose="020B0604020202020204" pitchFamily="34" charset="0"/>
                        </a:rPr>
                        <a:t>) Retained earnings</a:t>
                      </a:r>
                      <a:endParaRPr lang="en-MY"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p>
                      <a:pPr algn="ctr" fontAlgn="t"/>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r h="0">
                <a:tc>
                  <a:txBody>
                    <a:bodyPr/>
                    <a:lstStyle/>
                    <a:p>
                      <a:pPr algn="l" fontAlgn="t"/>
                      <a:r>
                        <a:rPr lang="en-MY" sz="1200" u="none" strike="noStrike" dirty="0">
                          <a:solidFill>
                            <a:schemeClr val="tx1"/>
                          </a:solidFill>
                          <a:effectLst/>
                          <a:latin typeface="Arial" panose="020B0604020202020204" pitchFamily="34" charset="0"/>
                          <a:cs typeface="Arial" panose="020B0604020202020204" pitchFamily="34" charset="0"/>
                        </a:rPr>
                        <a:t>                    </a:t>
                      </a:r>
                      <a:r>
                        <a:rPr lang="en-MY" sz="1200" u="none" strike="noStrike" dirty="0" smtClean="0">
                          <a:solidFill>
                            <a:schemeClr val="tx1"/>
                          </a:solidFill>
                          <a:effectLst/>
                          <a:latin typeface="Arial" panose="020B0604020202020204" pitchFamily="34" charset="0"/>
                          <a:cs typeface="Arial" panose="020B0604020202020204" pitchFamily="34" charset="0"/>
                        </a:rPr>
                        <a:t>(</a:t>
                      </a:r>
                      <a:r>
                        <a:rPr lang="en-MY" sz="1200" u="none" strike="noStrike" dirty="0">
                          <a:solidFill>
                            <a:schemeClr val="tx1"/>
                          </a:solidFill>
                          <a:effectLst/>
                          <a:latin typeface="Arial" panose="020B0604020202020204" pitchFamily="34" charset="0"/>
                          <a:cs typeface="Arial" panose="020B0604020202020204" pitchFamily="34" charset="0"/>
                        </a:rPr>
                        <a:t>iii) </a:t>
                      </a:r>
                      <a:r>
                        <a:rPr lang="en-MY" sz="1200" u="none" strike="noStrike" dirty="0" smtClean="0">
                          <a:solidFill>
                            <a:schemeClr val="tx1"/>
                          </a:solidFill>
                          <a:effectLst/>
                          <a:latin typeface="Arial" panose="020B0604020202020204" pitchFamily="34" charset="0"/>
                          <a:cs typeface="Arial" panose="020B0604020202020204" pitchFamily="34" charset="0"/>
                        </a:rPr>
                        <a:t>Bank’s share</a:t>
                      </a:r>
                      <a:r>
                        <a:rPr lang="en-MY" sz="1200" u="none" strike="noStrike" baseline="0" dirty="0" smtClean="0">
                          <a:solidFill>
                            <a:schemeClr val="tx1"/>
                          </a:solidFill>
                          <a:effectLst/>
                          <a:latin typeface="Arial" panose="020B0604020202020204" pitchFamily="34" charset="0"/>
                          <a:cs typeface="Arial" panose="020B0604020202020204" pitchFamily="34" charset="0"/>
                        </a:rPr>
                        <a:t> in </a:t>
                      </a:r>
                      <a:r>
                        <a:rPr lang="en-MY" sz="1200" u="none" strike="noStrike" dirty="0" smtClean="0">
                          <a:solidFill>
                            <a:schemeClr val="tx1"/>
                          </a:solidFill>
                          <a:effectLst/>
                          <a:latin typeface="Arial" panose="020B0604020202020204" pitchFamily="34" charset="0"/>
                          <a:cs typeface="Arial" panose="020B0604020202020204" pitchFamily="34" charset="0"/>
                        </a:rPr>
                        <a:t>PER</a:t>
                      </a:r>
                      <a:endParaRPr lang="en-MY" sz="1200" b="0" i="0" u="none" strike="noStrike" dirty="0">
                        <a:solidFill>
                          <a:schemeClr val="tx1"/>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en-US" sz="1200" b="0" i="0" u="none" strike="noStrike" dirty="0" smtClean="0">
                          <a:solidFill>
                            <a:srgbClr val="000000"/>
                          </a:solidFill>
                          <a:effectLst/>
                          <a:latin typeface="Arial" panose="020B0604020202020204" pitchFamily="34" charset="0"/>
                          <a:cs typeface="Arial" panose="020B0604020202020204" pitchFamily="34" charset="0"/>
                        </a:rPr>
                        <a:t>-</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en-US" sz="1200" b="0" i="0" u="none" strike="noStrike" dirty="0" smtClean="0">
                          <a:solidFill>
                            <a:srgbClr val="000000"/>
                          </a:solidFill>
                          <a:effectLst/>
                          <a:latin typeface="Arial" panose="020B0604020202020204" pitchFamily="34" charset="0"/>
                          <a:cs typeface="Arial" panose="020B0604020202020204" pitchFamily="34" charset="0"/>
                        </a:rPr>
                        <a:t>-</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t"/>
                      <a:r>
                        <a:rPr lang="en-US" sz="1200" b="0" i="0" u="none" strike="noStrike" dirty="0" smtClean="0">
                          <a:solidFill>
                            <a:srgbClr val="000000"/>
                          </a:solidFill>
                          <a:effectLst/>
                          <a:latin typeface="Arial" panose="020B0604020202020204" pitchFamily="34" charset="0"/>
                          <a:cs typeface="Arial" panose="020B0604020202020204" pitchFamily="34" charset="0"/>
                        </a:rPr>
                        <a:t>-</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r>
              <a:tr h="231880">
                <a:tc>
                  <a:txBody>
                    <a:bodyPr/>
                    <a:lstStyle/>
                    <a:p>
                      <a:pPr algn="l" fontAlgn="t"/>
                      <a:r>
                        <a:rPr lang="en-MY" sz="1200" u="none" strike="noStrike" dirty="0">
                          <a:effectLst/>
                          <a:latin typeface="Arial" panose="020B0604020202020204" pitchFamily="34" charset="0"/>
                          <a:cs typeface="Arial" panose="020B0604020202020204" pitchFamily="34" charset="0"/>
                        </a:rPr>
                        <a:t>                    </a:t>
                      </a:r>
                      <a:r>
                        <a:rPr lang="en-MY" sz="1200" u="none" strike="noStrike" dirty="0" smtClean="0">
                          <a:effectLst/>
                          <a:latin typeface="Arial" panose="020B0604020202020204" pitchFamily="34" charset="0"/>
                          <a:cs typeface="Arial" panose="020B0604020202020204" pitchFamily="34" charset="0"/>
                        </a:rPr>
                        <a:t> </a:t>
                      </a:r>
                      <a:r>
                        <a:rPr lang="en-MY" sz="1200" u="none" strike="noStrike" dirty="0">
                          <a:effectLst/>
                          <a:latin typeface="Arial" panose="020B0604020202020204" pitchFamily="34" charset="0"/>
                          <a:cs typeface="Arial" panose="020B0604020202020204" pitchFamily="34" charset="0"/>
                        </a:rPr>
                        <a:t>(iv) Minority interests</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tc>
                <a:tc>
                  <a:txBody>
                    <a:bodyPr/>
                    <a:lstStyle/>
                    <a:p>
                      <a:pPr algn="ctr" fontAlgn="t"/>
                      <a:r>
                        <a:rPr lang="en-US" sz="1200" b="0" i="0" u="none" strike="noStrike" dirty="0" smtClean="0">
                          <a:solidFill>
                            <a:srgbClr val="000000"/>
                          </a:solidFill>
                          <a:effectLst/>
                          <a:latin typeface="Arial" panose="020B0604020202020204" pitchFamily="34" charset="0"/>
                          <a:cs typeface="Arial" panose="020B0604020202020204" pitchFamily="34" charset="0"/>
                        </a:rPr>
                        <a:t>-</a:t>
                      </a:r>
                      <a:endParaRPr lang="en-MY" sz="12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MY" sz="1200" b="0" i="0" u="none" strike="noStrike" dirty="0" smtClean="0">
                          <a:effectLst/>
                          <a:latin typeface="Arial" panose="020B0604020202020204" pitchFamily="34" charset="0"/>
                          <a:cs typeface="Arial" panose="020B0604020202020204" pitchFamily="34" charset="0"/>
                        </a:rPr>
                        <a:t>√</a:t>
                      </a:r>
                    </a:p>
                  </a:txBody>
                  <a:tcPr marL="9525" marR="9525" marT="9525" marB="0"/>
                </a:tc>
              </a:tr>
              <a:tr h="223923">
                <a:tc>
                  <a:txBody>
                    <a:bodyPr/>
                    <a:lstStyle/>
                    <a:p>
                      <a:pPr algn="l" fontAlgn="t"/>
                      <a:r>
                        <a:rPr lang="en-MY" sz="1200" u="none" strike="noStrike" dirty="0">
                          <a:effectLst/>
                          <a:latin typeface="Arial" panose="020B0604020202020204" pitchFamily="34" charset="0"/>
                          <a:cs typeface="Arial" panose="020B0604020202020204" pitchFamily="34" charset="0"/>
                        </a:rPr>
                        <a:t>                               </a:t>
                      </a:r>
                      <a:endParaRPr lang="en-MY" sz="1200" b="0" i="1"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t"/>
                      <a:endParaRPr lang="en-MY" sz="1200" b="0" i="1"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t"/>
                      <a:endParaRPr lang="en-MY" sz="1200" b="0" i="1"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t"/>
                      <a:endParaRPr lang="en-MY" sz="1200" b="0" i="1" u="none" strike="noStrike" dirty="0">
                        <a:solidFill>
                          <a:srgbClr val="FF0000"/>
                        </a:solidFill>
                        <a:effectLst/>
                        <a:latin typeface="Arial" panose="020B0604020202020204" pitchFamily="34" charset="0"/>
                        <a:cs typeface="Arial" panose="020B0604020202020204" pitchFamily="34" charset="0"/>
                      </a:endParaRPr>
                    </a:p>
                  </a:txBody>
                  <a:tcPr marL="9525" marR="9525" marT="9525" marB="0"/>
                </a:tc>
              </a:tr>
              <a:tr h="231880">
                <a:tc>
                  <a:txBody>
                    <a:bodyPr/>
                    <a:lstStyle/>
                    <a:p>
                      <a:pPr algn="l" fontAlgn="t"/>
                      <a:r>
                        <a:rPr lang="en-MY" sz="1200" u="none" strike="noStrike" dirty="0" smtClean="0">
                          <a:effectLst/>
                          <a:latin typeface="Arial" panose="020B0604020202020204" pitchFamily="34" charset="0"/>
                          <a:cs typeface="Arial" panose="020B0604020202020204" pitchFamily="34" charset="0"/>
                        </a:rPr>
                        <a:t>46. </a:t>
                      </a:r>
                      <a:r>
                        <a:rPr lang="en-MY" sz="1200" u="none" strike="noStrike" dirty="0">
                          <a:effectLst/>
                          <a:latin typeface="Arial" panose="020B0604020202020204" pitchFamily="34" charset="0"/>
                          <a:cs typeface="Arial" panose="020B0604020202020204" pitchFamily="34" charset="0"/>
                        </a:rPr>
                        <a:t>Balance sheet total (= </a:t>
                      </a:r>
                      <a:r>
                        <a:rPr lang="en-MY" sz="1200" u="none" strike="noStrike" dirty="0" smtClean="0">
                          <a:effectLst/>
                          <a:latin typeface="Arial" panose="020B0604020202020204" pitchFamily="34" charset="0"/>
                          <a:cs typeface="Arial" panose="020B0604020202020204" pitchFamily="34" charset="0"/>
                        </a:rPr>
                        <a:t>34 </a:t>
                      </a:r>
                      <a:r>
                        <a:rPr lang="en-MY" sz="1200" u="none" strike="noStrike" dirty="0">
                          <a:effectLst/>
                          <a:latin typeface="Arial" panose="020B0604020202020204" pitchFamily="34" charset="0"/>
                          <a:cs typeface="Arial" panose="020B0604020202020204" pitchFamily="34" charset="0"/>
                        </a:rPr>
                        <a:t>= </a:t>
                      </a:r>
                      <a:r>
                        <a:rPr lang="en-MY" sz="1200" u="none" strike="noStrike" dirty="0" smtClean="0">
                          <a:effectLst/>
                          <a:latin typeface="Arial" panose="020B0604020202020204" pitchFamily="34" charset="0"/>
                          <a:cs typeface="Arial" panose="020B0604020202020204" pitchFamily="34" charset="0"/>
                        </a:rPr>
                        <a:t>21)</a:t>
                      </a:r>
                      <a:endParaRPr lang="en-MY" sz="1200" b="0"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endParaRPr lang="en-MY" sz="1200" b="0"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endParaRPr lang="en-MY" sz="1200" b="0" i="0" u="none" strike="noStrike" dirty="0">
                        <a:effectLst/>
                        <a:latin typeface="Arial" panose="020B0604020202020204" pitchFamily="34" charset="0"/>
                        <a:cs typeface="Arial" panose="020B0604020202020204" pitchFamily="34" charset="0"/>
                      </a:endParaRPr>
                    </a:p>
                  </a:txBody>
                  <a:tcPr marL="9525" marR="9525" marT="9525" marB="0"/>
                </a:tc>
                <a:tc>
                  <a:txBody>
                    <a:bodyPr/>
                    <a:lstStyle/>
                    <a:p>
                      <a:pPr algn="ctr" fontAlgn="t"/>
                      <a:endParaRPr lang="en-MY" sz="1200" b="0" i="0" u="none" strike="noStrike" dirty="0">
                        <a:effectLst/>
                        <a:latin typeface="Arial" panose="020B0604020202020204" pitchFamily="34" charset="0"/>
                        <a:cs typeface="Arial" panose="020B0604020202020204" pitchFamily="34" charset="0"/>
                      </a:endParaRPr>
                    </a:p>
                  </a:txBody>
                  <a:tcPr marL="9525" marR="9525" marT="9525" marB="0"/>
                </a:tc>
              </a:tr>
            </a:tbl>
          </a:graphicData>
        </a:graphic>
      </p:graphicFrame>
    </p:spTree>
    <p:extLst>
      <p:ext uri="{BB962C8B-B14F-4D97-AF65-F5344CB8AC3E}">
        <p14:creationId xmlns:p14="http://schemas.microsoft.com/office/powerpoint/2010/main" val="300787623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16681"/>
            <a:ext cx="7886700" cy="436144"/>
          </a:xfrm>
        </p:spPr>
        <p:txBody>
          <a:bodyPr vert="horz" lIns="91440" tIns="45720" rIns="91440" bIns="45720" rtlCol="0" anchor="ctr">
            <a:normAutofit/>
          </a:bodyPr>
          <a:lstStyle/>
          <a:p>
            <a:pPr algn="ctr"/>
            <a:r>
              <a:rPr lang="en-US" sz="2200" b="1" dirty="0" smtClean="0"/>
              <a:t>MEMORANDUM </a:t>
            </a:r>
            <a:r>
              <a:rPr lang="en-US" sz="2200" b="1" dirty="0"/>
              <a:t>ITEMS</a:t>
            </a:r>
            <a:endParaRPr lang="en-MY" sz="2200" b="1" dirty="0"/>
          </a:p>
        </p:txBody>
      </p:sp>
      <p:graphicFrame>
        <p:nvGraphicFramePr>
          <p:cNvPr id="5" name="Content Placeholder 4"/>
          <p:cNvGraphicFramePr>
            <a:graphicFrameLocks noGrp="1"/>
          </p:cNvGraphicFramePr>
          <p:nvPr>
            <p:ph idx="1"/>
            <p:extLst/>
          </p:nvPr>
        </p:nvGraphicFramePr>
        <p:xfrm>
          <a:off x="952500" y="1641074"/>
          <a:ext cx="3474357" cy="4784669"/>
        </p:xfrm>
        <a:graphic>
          <a:graphicData uri="http://schemas.openxmlformats.org/drawingml/2006/table">
            <a:tbl>
              <a:tblPr>
                <a:tableStyleId>{5C22544A-7EE6-4342-B048-85BDC9FD1C3A}</a:tableStyleId>
              </a:tblPr>
              <a:tblGrid>
                <a:gridCol w="3474357"/>
              </a:tblGrid>
              <a:tr h="178419">
                <a:tc>
                  <a:txBody>
                    <a:bodyPr/>
                    <a:lstStyle/>
                    <a:p>
                      <a:pPr algn="l" rtl="0" fontAlgn="ctr"/>
                      <a:r>
                        <a:rPr lang="en-MY" sz="1100" b="1" u="none" strike="noStrike" dirty="0">
                          <a:effectLst/>
                          <a:latin typeface="Arial" panose="020B0604020202020204" pitchFamily="34" charset="0"/>
                          <a:cs typeface="Arial" panose="020B0604020202020204" pitchFamily="34" charset="0"/>
                        </a:rPr>
                        <a:t>Supervisory data</a:t>
                      </a:r>
                      <a:endParaRPr lang="en-MY" sz="1100" b="1" i="0" u="none" strike="noStrike" dirty="0">
                        <a:effectLst/>
                        <a:latin typeface="Arial" panose="020B0604020202020204" pitchFamily="34" charset="0"/>
                        <a:cs typeface="Arial" panose="020B0604020202020204" pitchFamily="34" charset="0"/>
                      </a:endParaRPr>
                    </a:p>
                  </a:txBody>
                  <a:tcPr marL="5236" marR="5236" marT="5236" marB="0" anchor="ctr"/>
                </a:tc>
              </a:tr>
              <a:tr h="178419">
                <a:tc>
                  <a:txBody>
                    <a:bodyPr/>
                    <a:lstStyle/>
                    <a:p>
                      <a:pPr algn="l" rtl="0" fontAlgn="t"/>
                      <a:r>
                        <a:rPr lang="en-MY" sz="1100" u="none" strike="noStrike" dirty="0">
                          <a:effectLst/>
                          <a:latin typeface="Arial" panose="020B0604020202020204" pitchFamily="34" charset="0"/>
                          <a:cs typeface="Arial" panose="020B0604020202020204" pitchFamily="34" charset="0"/>
                        </a:rPr>
                        <a:t>47.        Tier 1 Capital</a:t>
                      </a:r>
                      <a:endParaRPr lang="en-MY" sz="1100" b="0" i="0" u="none" strike="noStrike" dirty="0">
                        <a:effectLst/>
                        <a:latin typeface="Arial" panose="020B0604020202020204" pitchFamily="34" charset="0"/>
                        <a:cs typeface="Arial" panose="020B0604020202020204" pitchFamily="34" charset="0"/>
                      </a:endParaRPr>
                    </a:p>
                  </a:txBody>
                  <a:tcPr marL="5236" marR="5236" marT="5236" marB="0"/>
                </a:tc>
              </a:tr>
              <a:tr h="178419">
                <a:tc>
                  <a:txBody>
                    <a:bodyPr/>
                    <a:lstStyle/>
                    <a:p>
                      <a:pPr algn="l" rtl="0" fontAlgn="t"/>
                      <a:r>
                        <a:rPr lang="en-MY" sz="1100" u="none" strike="noStrike">
                          <a:effectLst/>
                          <a:latin typeface="Arial" panose="020B0604020202020204" pitchFamily="34" charset="0"/>
                          <a:cs typeface="Arial" panose="020B0604020202020204" pitchFamily="34" charset="0"/>
                        </a:rPr>
                        <a:t>                  (i)  Common Equity Tier 1</a:t>
                      </a:r>
                      <a:endParaRPr lang="en-MY" sz="1100" b="0" i="0" u="none" strike="noStrike">
                        <a:effectLst/>
                        <a:latin typeface="Arial" panose="020B0604020202020204" pitchFamily="34" charset="0"/>
                        <a:cs typeface="Arial" panose="020B0604020202020204" pitchFamily="34" charset="0"/>
                      </a:endParaRPr>
                    </a:p>
                  </a:txBody>
                  <a:tcPr marL="5236" marR="5236" marT="5236" marB="0"/>
                </a:tc>
              </a:tr>
              <a:tr h="178419">
                <a:tc>
                  <a:txBody>
                    <a:bodyPr/>
                    <a:lstStyle/>
                    <a:p>
                      <a:pPr algn="l" rtl="0" fontAlgn="t"/>
                      <a:r>
                        <a:rPr lang="en-MY" sz="1100" u="none" strike="noStrike">
                          <a:effectLst/>
                          <a:latin typeface="Arial" panose="020B0604020202020204" pitchFamily="34" charset="0"/>
                          <a:cs typeface="Arial" panose="020B0604020202020204" pitchFamily="34" charset="0"/>
                        </a:rPr>
                        <a:t>                       (i.i) CET1 Regulatory deductions and adjustments</a:t>
                      </a:r>
                      <a:endParaRPr lang="en-MY" sz="1100" b="0" i="0" u="none" strike="noStrike">
                        <a:effectLst/>
                        <a:latin typeface="Arial" panose="020B0604020202020204" pitchFamily="34" charset="0"/>
                        <a:cs typeface="Arial" panose="020B0604020202020204" pitchFamily="34" charset="0"/>
                      </a:endParaRPr>
                    </a:p>
                  </a:txBody>
                  <a:tcPr marL="5236" marR="5236" marT="5236" marB="0"/>
                </a:tc>
              </a:tr>
              <a:tr h="178419">
                <a:tc>
                  <a:txBody>
                    <a:bodyPr/>
                    <a:lstStyle/>
                    <a:p>
                      <a:pPr algn="l" rtl="0" fontAlgn="t"/>
                      <a:r>
                        <a:rPr lang="en-MY" sz="1100" u="none" strike="noStrike">
                          <a:effectLst/>
                          <a:latin typeface="Arial" panose="020B0604020202020204" pitchFamily="34" charset="0"/>
                          <a:cs typeface="Arial" panose="020B0604020202020204" pitchFamily="34" charset="0"/>
                        </a:rPr>
                        <a:t>                  (ii) Additional Tier 1 Capital</a:t>
                      </a:r>
                      <a:endParaRPr lang="en-MY" sz="1100" b="0" i="0" u="none" strike="noStrike">
                        <a:effectLst/>
                        <a:latin typeface="Arial" panose="020B0604020202020204" pitchFamily="34" charset="0"/>
                        <a:cs typeface="Arial" panose="020B0604020202020204" pitchFamily="34" charset="0"/>
                      </a:endParaRPr>
                    </a:p>
                  </a:txBody>
                  <a:tcPr marL="5236" marR="5236" marT="5236" marB="0"/>
                </a:tc>
              </a:tr>
              <a:tr h="178419">
                <a:tc>
                  <a:txBody>
                    <a:bodyPr/>
                    <a:lstStyle/>
                    <a:p>
                      <a:pPr algn="l" rtl="0" fontAlgn="t"/>
                      <a:r>
                        <a:rPr lang="en-MY" sz="1100" u="none" strike="noStrike">
                          <a:effectLst/>
                          <a:latin typeface="Arial" panose="020B0604020202020204" pitchFamily="34" charset="0"/>
                          <a:cs typeface="Arial" panose="020B0604020202020204" pitchFamily="34" charset="0"/>
                        </a:rPr>
                        <a:t>48.        Tier 2 Capital</a:t>
                      </a:r>
                      <a:endParaRPr lang="en-MY" sz="1100" b="0" i="0" u="none" strike="noStrike">
                        <a:effectLst/>
                        <a:latin typeface="Arial" panose="020B0604020202020204" pitchFamily="34" charset="0"/>
                        <a:cs typeface="Arial" panose="020B0604020202020204" pitchFamily="34" charset="0"/>
                      </a:endParaRPr>
                    </a:p>
                  </a:txBody>
                  <a:tcPr marL="5236" marR="5236" marT="5236" marB="0"/>
                </a:tc>
              </a:tr>
              <a:tr h="178419">
                <a:tc>
                  <a:txBody>
                    <a:bodyPr/>
                    <a:lstStyle/>
                    <a:p>
                      <a:pPr algn="l" rtl="0" fontAlgn="t"/>
                      <a:r>
                        <a:rPr lang="en-MY" sz="1100" u="none" strike="noStrike">
                          <a:effectLst/>
                          <a:latin typeface="Arial" panose="020B0604020202020204" pitchFamily="34" charset="0"/>
                          <a:cs typeface="Arial" panose="020B0604020202020204" pitchFamily="34" charset="0"/>
                        </a:rPr>
                        <a:t>49.        Other supervisory deductions</a:t>
                      </a:r>
                      <a:endParaRPr lang="en-MY" sz="1100" b="0" i="0" u="none" strike="noStrike">
                        <a:effectLst/>
                        <a:latin typeface="Arial" panose="020B0604020202020204" pitchFamily="34" charset="0"/>
                        <a:cs typeface="Arial" panose="020B0604020202020204" pitchFamily="34" charset="0"/>
                      </a:endParaRPr>
                    </a:p>
                  </a:txBody>
                  <a:tcPr marL="5236" marR="5236" marT="5236" marB="0"/>
                </a:tc>
              </a:tr>
              <a:tr h="178419">
                <a:tc>
                  <a:txBody>
                    <a:bodyPr/>
                    <a:lstStyle/>
                    <a:p>
                      <a:pPr algn="l" rtl="0" fontAlgn="t"/>
                      <a:r>
                        <a:rPr lang="en-MY" sz="1100" u="none" strike="noStrike">
                          <a:effectLst/>
                          <a:latin typeface="Arial" panose="020B0604020202020204" pitchFamily="34" charset="0"/>
                          <a:cs typeface="Arial" panose="020B0604020202020204" pitchFamily="34" charset="0"/>
                        </a:rPr>
                        <a:t>50.        Total regulatory capital    (= 32 + 33 - 34)</a:t>
                      </a:r>
                      <a:endParaRPr lang="en-MY" sz="1100" b="0" i="0" u="none" strike="noStrike">
                        <a:effectLst/>
                        <a:latin typeface="Arial" panose="020B0604020202020204" pitchFamily="34" charset="0"/>
                        <a:cs typeface="Arial" panose="020B0604020202020204" pitchFamily="34" charset="0"/>
                      </a:endParaRPr>
                    </a:p>
                  </a:txBody>
                  <a:tcPr marL="5236" marR="5236" marT="5236" marB="0"/>
                </a:tc>
              </a:tr>
              <a:tr h="178419">
                <a:tc>
                  <a:txBody>
                    <a:bodyPr/>
                    <a:lstStyle/>
                    <a:p>
                      <a:pPr algn="l" rtl="0" fontAlgn="t"/>
                      <a:r>
                        <a:rPr lang="en-MY" sz="1100" u="none" strike="noStrike">
                          <a:effectLst/>
                          <a:latin typeface="Arial" panose="020B0604020202020204" pitchFamily="34" charset="0"/>
                          <a:cs typeface="Arial" panose="020B0604020202020204" pitchFamily="34" charset="0"/>
                        </a:rPr>
                        <a:t>51.        Risk-weighted assets  (RWA)</a:t>
                      </a:r>
                      <a:endParaRPr lang="en-MY" sz="1100" b="0" i="0" u="none" strike="noStrike">
                        <a:effectLst/>
                        <a:latin typeface="Arial" panose="020B0604020202020204" pitchFamily="34" charset="0"/>
                        <a:cs typeface="Arial" panose="020B0604020202020204" pitchFamily="34" charset="0"/>
                      </a:endParaRPr>
                    </a:p>
                  </a:txBody>
                  <a:tcPr marL="5236" marR="5236" marT="5236" marB="0"/>
                </a:tc>
              </a:tr>
              <a:tr h="178419">
                <a:tc>
                  <a:txBody>
                    <a:bodyPr/>
                    <a:lstStyle/>
                    <a:p>
                      <a:pPr algn="l" rtl="0" fontAlgn="t"/>
                      <a:r>
                        <a:rPr lang="en-MY" sz="1100" u="none" strike="noStrike" dirty="0">
                          <a:effectLst/>
                          <a:latin typeface="Arial" panose="020B0604020202020204" pitchFamily="34" charset="0"/>
                          <a:cs typeface="Arial" panose="020B0604020202020204" pitchFamily="34" charset="0"/>
                        </a:rPr>
                        <a:t>             (</a:t>
                      </a:r>
                      <a:r>
                        <a:rPr lang="en-MY" sz="1100" u="none" strike="noStrike" dirty="0" err="1">
                          <a:effectLst/>
                          <a:latin typeface="Arial" panose="020B0604020202020204" pitchFamily="34" charset="0"/>
                          <a:cs typeface="Arial" panose="020B0604020202020204" pitchFamily="34" charset="0"/>
                        </a:rPr>
                        <a:t>i</a:t>
                      </a:r>
                      <a:r>
                        <a:rPr lang="en-MY" sz="1100" u="none" strike="noStrike" dirty="0">
                          <a:effectLst/>
                          <a:latin typeface="Arial" panose="020B0604020202020204" pitchFamily="34" charset="0"/>
                          <a:cs typeface="Arial" panose="020B0604020202020204" pitchFamily="34" charset="0"/>
                        </a:rPr>
                        <a:t>) RWA for Credit Risk</a:t>
                      </a:r>
                      <a:endParaRPr lang="en-MY" sz="1100" b="0" i="0" u="none" strike="noStrike" dirty="0">
                        <a:effectLst/>
                        <a:latin typeface="Arial" panose="020B0604020202020204" pitchFamily="34" charset="0"/>
                        <a:cs typeface="Arial" panose="020B0604020202020204" pitchFamily="34" charset="0"/>
                      </a:endParaRPr>
                    </a:p>
                  </a:txBody>
                  <a:tcPr marL="5236" marR="5236" marT="5236" marB="0"/>
                </a:tc>
              </a:tr>
              <a:tr h="178419">
                <a:tc>
                  <a:txBody>
                    <a:bodyPr/>
                    <a:lstStyle/>
                    <a:p>
                      <a:pPr algn="l" rtl="0" fontAlgn="t"/>
                      <a:r>
                        <a:rPr lang="en-MY" sz="1100" u="none" strike="noStrike">
                          <a:effectLst/>
                          <a:latin typeface="Arial" panose="020B0604020202020204" pitchFamily="34" charset="0"/>
                          <a:cs typeface="Arial" panose="020B0604020202020204" pitchFamily="34" charset="0"/>
                        </a:rPr>
                        <a:t>             (ii) RWA for Market Risk</a:t>
                      </a:r>
                      <a:endParaRPr lang="en-MY" sz="1100" b="0" i="0" u="none" strike="noStrike">
                        <a:effectLst/>
                        <a:latin typeface="Arial" panose="020B0604020202020204" pitchFamily="34" charset="0"/>
                        <a:cs typeface="Arial" panose="020B0604020202020204" pitchFamily="34" charset="0"/>
                      </a:endParaRPr>
                    </a:p>
                  </a:txBody>
                  <a:tcPr marL="5236" marR="5236" marT="5236" marB="0"/>
                </a:tc>
              </a:tr>
              <a:tr h="178419">
                <a:tc>
                  <a:txBody>
                    <a:bodyPr/>
                    <a:lstStyle/>
                    <a:p>
                      <a:pPr algn="l" rtl="0" fontAlgn="t"/>
                      <a:r>
                        <a:rPr lang="en-MY" sz="1100" u="none" strike="noStrike">
                          <a:effectLst/>
                          <a:latin typeface="Arial" panose="020B0604020202020204" pitchFamily="34" charset="0"/>
                          <a:cs typeface="Arial" panose="020B0604020202020204" pitchFamily="34" charset="0"/>
                        </a:rPr>
                        <a:t>              (iii) RWA for Operational Risk</a:t>
                      </a:r>
                      <a:endParaRPr lang="en-MY" sz="1100" b="0" i="0" u="none" strike="noStrike">
                        <a:effectLst/>
                        <a:latin typeface="Arial" panose="020B0604020202020204" pitchFamily="34" charset="0"/>
                        <a:cs typeface="Arial" panose="020B0604020202020204" pitchFamily="34" charset="0"/>
                      </a:endParaRPr>
                    </a:p>
                  </a:txBody>
                  <a:tcPr marL="5236" marR="5236" marT="5236" marB="0"/>
                </a:tc>
              </a:tr>
              <a:tr h="178419">
                <a:tc>
                  <a:txBody>
                    <a:bodyPr/>
                    <a:lstStyle/>
                    <a:p>
                      <a:pPr algn="l" rtl="0" fontAlgn="t"/>
                      <a:r>
                        <a:rPr lang="en-MY" sz="1100" u="none" strike="noStrike">
                          <a:effectLst/>
                          <a:latin typeface="Arial" panose="020B0604020202020204" pitchFamily="34" charset="0"/>
                          <a:cs typeface="Arial" panose="020B0604020202020204" pitchFamily="34" charset="0"/>
                        </a:rPr>
                        <a:t>              (iv) RWA funded by restricted PSIA</a:t>
                      </a:r>
                      <a:endParaRPr lang="en-MY" sz="1100" b="0" i="0" u="none" strike="noStrike">
                        <a:effectLst/>
                        <a:latin typeface="Arial" panose="020B0604020202020204" pitchFamily="34" charset="0"/>
                        <a:cs typeface="Arial" panose="020B0604020202020204" pitchFamily="34" charset="0"/>
                      </a:endParaRPr>
                    </a:p>
                  </a:txBody>
                  <a:tcPr marL="5236" marR="5236" marT="5236" marB="0"/>
                </a:tc>
              </a:tr>
              <a:tr h="178419">
                <a:tc>
                  <a:txBody>
                    <a:bodyPr/>
                    <a:lstStyle/>
                    <a:p>
                      <a:pPr algn="l" rtl="0" fontAlgn="t"/>
                      <a:r>
                        <a:rPr lang="en-MY" sz="1100" u="none" strike="noStrike" dirty="0">
                          <a:effectLst/>
                          <a:latin typeface="Arial" panose="020B0604020202020204" pitchFamily="34" charset="0"/>
                          <a:cs typeface="Arial" panose="020B0604020202020204" pitchFamily="34" charset="0"/>
                        </a:rPr>
                        <a:t>              (v)  RWA funded by unrestricted PSIA</a:t>
                      </a:r>
                      <a:endParaRPr lang="en-MY" sz="1100" b="0" i="0" u="none" strike="noStrike" dirty="0">
                        <a:effectLst/>
                        <a:latin typeface="Arial" panose="020B0604020202020204" pitchFamily="34" charset="0"/>
                        <a:cs typeface="Arial" panose="020B0604020202020204" pitchFamily="34" charset="0"/>
                      </a:endParaRPr>
                    </a:p>
                  </a:txBody>
                  <a:tcPr marL="5236" marR="5236" marT="5236" marB="0"/>
                </a:tc>
              </a:tr>
              <a:tr h="178419">
                <a:tc>
                  <a:txBody>
                    <a:bodyPr/>
                    <a:lstStyle/>
                    <a:p>
                      <a:pPr algn="l" rtl="0" fontAlgn="t"/>
                      <a:r>
                        <a:rPr lang="en-MY" sz="1100" u="none" strike="noStrike">
                          <a:effectLst/>
                          <a:latin typeface="Arial" panose="020B0604020202020204" pitchFamily="34" charset="0"/>
                          <a:cs typeface="Arial" panose="020B0604020202020204" pitchFamily="34" charset="0"/>
                        </a:rPr>
                        <a:t>                     o/w CRWA funded by PER of UPSIA</a:t>
                      </a:r>
                      <a:endParaRPr lang="en-MY" sz="1100" b="0" i="1" u="none" strike="noStrike">
                        <a:effectLst/>
                        <a:latin typeface="Arial" panose="020B0604020202020204" pitchFamily="34" charset="0"/>
                        <a:cs typeface="Arial" panose="020B0604020202020204" pitchFamily="34" charset="0"/>
                      </a:endParaRPr>
                    </a:p>
                  </a:txBody>
                  <a:tcPr marL="5236" marR="5236" marT="5236" marB="0"/>
                </a:tc>
              </a:tr>
              <a:tr h="178419">
                <a:tc>
                  <a:txBody>
                    <a:bodyPr/>
                    <a:lstStyle/>
                    <a:p>
                      <a:pPr algn="l" rtl="0" fontAlgn="t"/>
                      <a:r>
                        <a:rPr lang="en-MY" sz="1100" u="none" strike="noStrike">
                          <a:effectLst/>
                          <a:latin typeface="Arial" panose="020B0604020202020204" pitchFamily="34" charset="0"/>
                          <a:cs typeface="Arial" panose="020B0604020202020204" pitchFamily="34" charset="0"/>
                        </a:rPr>
                        <a:t>                     o/w MRWA funded by PER of UPSIA</a:t>
                      </a:r>
                      <a:endParaRPr lang="en-MY" sz="1100" b="0" i="1" u="none" strike="noStrike">
                        <a:effectLst/>
                        <a:latin typeface="Arial" panose="020B0604020202020204" pitchFamily="34" charset="0"/>
                        <a:cs typeface="Arial" panose="020B0604020202020204" pitchFamily="34" charset="0"/>
                      </a:endParaRPr>
                    </a:p>
                  </a:txBody>
                  <a:tcPr marL="5236" marR="5236" marT="5236" marB="0"/>
                </a:tc>
              </a:tr>
              <a:tr h="178419">
                <a:tc>
                  <a:txBody>
                    <a:bodyPr/>
                    <a:lstStyle/>
                    <a:p>
                      <a:pPr algn="l" rtl="0" fontAlgn="ctr"/>
                      <a:r>
                        <a:rPr lang="en-MY" sz="1100" b="1" u="none" strike="noStrike" dirty="0">
                          <a:effectLst/>
                          <a:latin typeface="Arial" panose="020B0604020202020204" pitchFamily="34" charset="0"/>
                          <a:cs typeface="Arial" panose="020B0604020202020204" pitchFamily="34" charset="0"/>
                        </a:rPr>
                        <a:t>Series for further analysis of the balance sheet</a:t>
                      </a:r>
                      <a:endParaRPr lang="en-MY" sz="1100" b="1" i="0" u="none" strike="noStrike" dirty="0">
                        <a:effectLst/>
                        <a:latin typeface="Arial" panose="020B0604020202020204" pitchFamily="34" charset="0"/>
                        <a:cs typeface="Arial" panose="020B0604020202020204" pitchFamily="34" charset="0"/>
                      </a:endParaRPr>
                    </a:p>
                  </a:txBody>
                  <a:tcPr marL="5236" marR="5236" marT="5236" marB="0" anchor="ctr"/>
                </a:tc>
              </a:tr>
              <a:tr h="178419">
                <a:tc>
                  <a:txBody>
                    <a:bodyPr/>
                    <a:lstStyle/>
                    <a:p>
                      <a:pPr algn="l" rtl="0" fontAlgn="ctr"/>
                      <a:r>
                        <a:rPr lang="en-MY" sz="1100" u="none" strike="noStrike" dirty="0">
                          <a:effectLst/>
                          <a:latin typeface="Arial" panose="020B0604020202020204" pitchFamily="34" charset="0"/>
                          <a:cs typeface="Arial" panose="020B0604020202020204" pitchFamily="34" charset="0"/>
                        </a:rPr>
                        <a:t>52.      Liquid Assets</a:t>
                      </a:r>
                      <a:endParaRPr lang="en-MY" sz="1100" b="0" i="0" u="none" strike="noStrike" dirty="0">
                        <a:effectLst/>
                        <a:latin typeface="Arial" panose="020B0604020202020204" pitchFamily="34" charset="0"/>
                        <a:cs typeface="Arial" panose="020B0604020202020204" pitchFamily="34" charset="0"/>
                      </a:endParaRPr>
                    </a:p>
                  </a:txBody>
                  <a:tcPr marL="5236" marR="5236" marT="5236" marB="0" anchor="ctr"/>
                </a:tc>
              </a:tr>
              <a:tr h="178419">
                <a:tc>
                  <a:txBody>
                    <a:bodyPr/>
                    <a:lstStyle/>
                    <a:p>
                      <a:pPr algn="l" rtl="0" fontAlgn="ctr"/>
                      <a:r>
                        <a:rPr lang="en-MY" sz="1100" u="none" strike="noStrike">
                          <a:effectLst/>
                          <a:latin typeface="Arial" panose="020B0604020202020204" pitchFamily="34" charset="0"/>
                          <a:cs typeface="Arial" panose="020B0604020202020204" pitchFamily="34" charset="0"/>
                        </a:rPr>
                        <a:t>           o/w Cash in hand</a:t>
                      </a:r>
                      <a:endParaRPr lang="en-MY" sz="1100" b="0" i="0" u="none" strike="noStrike">
                        <a:effectLst/>
                        <a:latin typeface="Arial" panose="020B0604020202020204" pitchFamily="34" charset="0"/>
                        <a:cs typeface="Arial" panose="020B0604020202020204" pitchFamily="34" charset="0"/>
                      </a:endParaRPr>
                    </a:p>
                  </a:txBody>
                  <a:tcPr marL="5236" marR="5236" marT="5236" marB="0" anchor="ctr"/>
                </a:tc>
              </a:tr>
              <a:tr h="178419">
                <a:tc>
                  <a:txBody>
                    <a:bodyPr/>
                    <a:lstStyle/>
                    <a:p>
                      <a:pPr algn="l" rtl="0" fontAlgn="ctr"/>
                      <a:r>
                        <a:rPr lang="en-MY" sz="1100" u="none" strike="noStrike">
                          <a:effectLst/>
                          <a:latin typeface="Arial" panose="020B0604020202020204" pitchFamily="34" charset="0"/>
                          <a:cs typeface="Arial" panose="020B0604020202020204" pitchFamily="34" charset="0"/>
                        </a:rPr>
                        <a:t>           o/w Balance with central bank</a:t>
                      </a:r>
                      <a:endParaRPr lang="en-MY" sz="1100" b="0" i="0" u="none" strike="noStrike">
                        <a:effectLst/>
                        <a:latin typeface="Arial" panose="020B0604020202020204" pitchFamily="34" charset="0"/>
                        <a:cs typeface="Arial" panose="020B0604020202020204" pitchFamily="34" charset="0"/>
                      </a:endParaRPr>
                    </a:p>
                  </a:txBody>
                  <a:tcPr marL="5236" marR="5236" marT="5236" marB="0" anchor="ctr"/>
                </a:tc>
              </a:tr>
              <a:tr h="178419">
                <a:tc>
                  <a:txBody>
                    <a:bodyPr/>
                    <a:lstStyle/>
                    <a:p>
                      <a:pPr algn="l" rtl="0" fontAlgn="ctr"/>
                      <a:r>
                        <a:rPr lang="en-MY" sz="1100" u="none" strike="noStrike" dirty="0">
                          <a:effectLst/>
                          <a:latin typeface="Arial" panose="020B0604020202020204" pitchFamily="34" charset="0"/>
                          <a:cs typeface="Arial" panose="020B0604020202020204" pitchFamily="34" charset="0"/>
                        </a:rPr>
                        <a:t>            o/w Balance with other banks and financial institutions</a:t>
                      </a:r>
                      <a:endParaRPr lang="en-MY" sz="1100" b="0" i="0" u="none" strike="noStrike" dirty="0">
                        <a:effectLst/>
                        <a:latin typeface="Arial" panose="020B0604020202020204" pitchFamily="34" charset="0"/>
                        <a:cs typeface="Arial" panose="020B0604020202020204" pitchFamily="34" charset="0"/>
                      </a:endParaRPr>
                    </a:p>
                  </a:txBody>
                  <a:tcPr marL="5236" marR="5236" marT="5236" marB="0" anchor="ctr"/>
                </a:tc>
              </a:tr>
              <a:tr h="178419">
                <a:tc>
                  <a:txBody>
                    <a:bodyPr/>
                    <a:lstStyle/>
                    <a:p>
                      <a:pPr algn="l" rtl="0" fontAlgn="ctr"/>
                      <a:r>
                        <a:rPr lang="en-MY" sz="1100" u="none" strike="noStrike">
                          <a:effectLst/>
                          <a:latin typeface="Arial" panose="020B0604020202020204" pitchFamily="34" charset="0"/>
                          <a:cs typeface="Arial" panose="020B0604020202020204" pitchFamily="34" charset="0"/>
                        </a:rPr>
                        <a:t>53.      Shari'ah-compliant HQLA</a:t>
                      </a:r>
                      <a:endParaRPr lang="en-MY" sz="1100" b="0" i="0" u="none" strike="noStrike">
                        <a:effectLst/>
                        <a:latin typeface="Arial" panose="020B0604020202020204" pitchFamily="34" charset="0"/>
                        <a:cs typeface="Arial" panose="020B0604020202020204" pitchFamily="34" charset="0"/>
                      </a:endParaRPr>
                    </a:p>
                  </a:txBody>
                  <a:tcPr marL="5236" marR="5236" marT="5236" marB="0" anchor="ctr"/>
                </a:tc>
              </a:tr>
              <a:tr h="178419">
                <a:tc>
                  <a:txBody>
                    <a:bodyPr/>
                    <a:lstStyle/>
                    <a:p>
                      <a:pPr algn="l" rtl="0" fontAlgn="ctr"/>
                      <a:r>
                        <a:rPr lang="en-MY" sz="1100" u="none" strike="noStrike">
                          <a:effectLst/>
                          <a:latin typeface="Arial" panose="020B0604020202020204" pitchFamily="34" charset="0"/>
                          <a:cs typeface="Arial" panose="020B0604020202020204" pitchFamily="34" charset="0"/>
                        </a:rPr>
                        <a:t>             o/w Level 1 Assets</a:t>
                      </a:r>
                      <a:endParaRPr lang="en-MY" sz="1100" b="0" i="0" u="none" strike="noStrike">
                        <a:effectLst/>
                        <a:latin typeface="Arial" panose="020B0604020202020204" pitchFamily="34" charset="0"/>
                        <a:cs typeface="Arial" panose="020B0604020202020204" pitchFamily="34" charset="0"/>
                      </a:endParaRPr>
                    </a:p>
                  </a:txBody>
                  <a:tcPr marL="5236" marR="5236" marT="5236" marB="0" anchor="ctr"/>
                </a:tc>
              </a:tr>
              <a:tr h="178419">
                <a:tc>
                  <a:txBody>
                    <a:bodyPr/>
                    <a:lstStyle/>
                    <a:p>
                      <a:pPr algn="l" rtl="0" fontAlgn="ctr"/>
                      <a:r>
                        <a:rPr lang="en-MY" sz="1100" u="none" strike="noStrike">
                          <a:effectLst/>
                          <a:latin typeface="Arial" panose="020B0604020202020204" pitchFamily="34" charset="0"/>
                          <a:cs typeface="Arial" panose="020B0604020202020204" pitchFamily="34" charset="0"/>
                        </a:rPr>
                        <a:t>             o/w Level 2A Assets</a:t>
                      </a:r>
                      <a:endParaRPr lang="en-MY" sz="1100" b="0" i="0" u="none" strike="noStrike">
                        <a:effectLst/>
                        <a:latin typeface="Arial" panose="020B0604020202020204" pitchFamily="34" charset="0"/>
                        <a:cs typeface="Arial" panose="020B0604020202020204" pitchFamily="34" charset="0"/>
                      </a:endParaRPr>
                    </a:p>
                  </a:txBody>
                  <a:tcPr marL="5236" marR="5236" marT="5236" marB="0" anchor="ctr"/>
                </a:tc>
              </a:tr>
              <a:tr h="178419">
                <a:tc>
                  <a:txBody>
                    <a:bodyPr/>
                    <a:lstStyle/>
                    <a:p>
                      <a:pPr algn="l" rtl="0" fontAlgn="ctr"/>
                      <a:r>
                        <a:rPr lang="en-MY" sz="1100" u="none" strike="noStrike" dirty="0">
                          <a:effectLst/>
                          <a:latin typeface="Arial" panose="020B0604020202020204" pitchFamily="34" charset="0"/>
                          <a:cs typeface="Arial" panose="020B0604020202020204" pitchFamily="34" charset="0"/>
                        </a:rPr>
                        <a:t>             o/w Level 2B Assets</a:t>
                      </a:r>
                      <a:endParaRPr lang="en-MY" sz="1100" b="0" i="0" u="none" strike="noStrike" dirty="0">
                        <a:effectLst/>
                        <a:latin typeface="Arial" panose="020B0604020202020204" pitchFamily="34" charset="0"/>
                        <a:cs typeface="Arial" panose="020B0604020202020204" pitchFamily="34" charset="0"/>
                      </a:endParaRPr>
                    </a:p>
                  </a:txBody>
                  <a:tcPr marL="5236" marR="5236" marT="5236" marB="0" anchor="ctr"/>
                </a:tc>
              </a:tr>
            </a:tbl>
          </a:graphicData>
        </a:graphic>
      </p:graphicFrame>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47B948E2-4646-42BE-BF73-36E9C52E3E25}" type="slidenum">
              <a:rPr lang="en-MY" smtClean="0"/>
              <a:t>16</a:t>
            </a:fld>
            <a:endParaRPr lang="en-MY"/>
          </a:p>
        </p:txBody>
      </p:sp>
      <p:graphicFrame>
        <p:nvGraphicFramePr>
          <p:cNvPr id="6" name="Table 5"/>
          <p:cNvGraphicFramePr>
            <a:graphicFrameLocks noGrp="1"/>
          </p:cNvGraphicFramePr>
          <p:nvPr>
            <p:extLst/>
          </p:nvPr>
        </p:nvGraphicFramePr>
        <p:xfrm>
          <a:off x="4862286" y="1825621"/>
          <a:ext cx="3653064" cy="4600128"/>
        </p:xfrm>
        <a:graphic>
          <a:graphicData uri="http://schemas.openxmlformats.org/drawingml/2006/table">
            <a:tbl>
              <a:tblPr>
                <a:tableStyleId>{5C22544A-7EE6-4342-B048-85BDC9FD1C3A}</a:tableStyleId>
              </a:tblPr>
              <a:tblGrid>
                <a:gridCol w="3653064"/>
              </a:tblGrid>
              <a:tr h="383344">
                <a:tc>
                  <a:txBody>
                    <a:bodyPr/>
                    <a:lstStyle/>
                    <a:p>
                      <a:pPr algn="l" rtl="0" fontAlgn="ctr"/>
                      <a:r>
                        <a:rPr lang="en-MY" sz="1100" b="1" u="none" strike="noStrike" dirty="0">
                          <a:effectLst/>
                          <a:latin typeface="Arial" panose="020B0604020202020204" pitchFamily="34" charset="0"/>
                          <a:cs typeface="Arial" panose="020B0604020202020204" pitchFamily="34" charset="0"/>
                        </a:rPr>
                        <a:t>Additional series for </a:t>
                      </a:r>
                      <a:r>
                        <a:rPr lang="en-MY" sz="1100" b="1" u="none" strike="noStrike" dirty="0" err="1">
                          <a:effectLst/>
                          <a:latin typeface="Arial" panose="020B0604020202020204" pitchFamily="34" charset="0"/>
                          <a:cs typeface="Arial" panose="020B0604020202020204" pitchFamily="34" charset="0"/>
                        </a:rPr>
                        <a:t>Shari'ah</a:t>
                      </a:r>
                      <a:r>
                        <a:rPr lang="en-MY" sz="1100" b="1" u="none" strike="noStrike" dirty="0">
                          <a:effectLst/>
                          <a:latin typeface="Arial" panose="020B0604020202020204" pitchFamily="34" charset="0"/>
                          <a:cs typeface="Arial" panose="020B0604020202020204" pitchFamily="34" charset="0"/>
                        </a:rPr>
                        <a:t> income Distribution</a:t>
                      </a:r>
                      <a:endParaRPr lang="en-MY" sz="1100" b="1" i="0" u="none" strike="noStrike" dirty="0">
                        <a:effectLst/>
                        <a:latin typeface="Arial" panose="020B0604020202020204" pitchFamily="34" charset="0"/>
                        <a:cs typeface="Arial" panose="020B0604020202020204" pitchFamily="34" charset="0"/>
                      </a:endParaRPr>
                    </a:p>
                  </a:txBody>
                  <a:tcPr marL="5236" marR="5236" marT="5236" marB="0" anchor="ctr"/>
                </a:tc>
              </a:tr>
              <a:tr h="383344">
                <a:tc>
                  <a:txBody>
                    <a:bodyPr/>
                    <a:lstStyle/>
                    <a:p>
                      <a:pPr algn="l" rtl="0" fontAlgn="ctr"/>
                      <a:r>
                        <a:rPr lang="en-MY" sz="1100" u="none" strike="noStrike" dirty="0">
                          <a:effectLst/>
                          <a:latin typeface="Arial" panose="020B0604020202020204" pitchFamily="34" charset="0"/>
                          <a:cs typeface="Arial" panose="020B0604020202020204" pitchFamily="34" charset="0"/>
                        </a:rPr>
                        <a:t>54.   Total income from assets funded from PSIA</a:t>
                      </a:r>
                      <a:endParaRPr lang="en-MY" sz="1100" b="0" i="0" u="none" strike="noStrike" dirty="0">
                        <a:effectLst/>
                        <a:latin typeface="Arial" panose="020B0604020202020204" pitchFamily="34" charset="0"/>
                        <a:cs typeface="Arial" panose="020B0604020202020204" pitchFamily="34" charset="0"/>
                      </a:endParaRPr>
                    </a:p>
                  </a:txBody>
                  <a:tcPr marL="5236" marR="5236" marT="5236" marB="0" anchor="ctr"/>
                </a:tc>
              </a:tr>
              <a:tr h="383344">
                <a:tc>
                  <a:txBody>
                    <a:bodyPr/>
                    <a:lstStyle/>
                    <a:p>
                      <a:pPr algn="l" rtl="0" fontAlgn="ctr"/>
                      <a:r>
                        <a:rPr lang="en-MY" sz="1100" u="none" strike="noStrike" dirty="0">
                          <a:effectLst/>
                          <a:latin typeface="Arial" panose="020B0604020202020204" pitchFamily="34" charset="0"/>
                          <a:cs typeface="Arial" panose="020B0604020202020204" pitchFamily="34" charset="0"/>
                        </a:rPr>
                        <a:t>             o/w Income from restricted PSIA</a:t>
                      </a:r>
                      <a:endParaRPr lang="en-MY" sz="1100" b="0" i="0" u="none" strike="noStrike" dirty="0">
                        <a:effectLst/>
                        <a:latin typeface="Arial" panose="020B0604020202020204" pitchFamily="34" charset="0"/>
                        <a:cs typeface="Arial" panose="020B0604020202020204" pitchFamily="34" charset="0"/>
                      </a:endParaRPr>
                    </a:p>
                  </a:txBody>
                  <a:tcPr marL="5236" marR="5236" marT="5236" marB="0" anchor="ctr"/>
                </a:tc>
              </a:tr>
              <a:tr h="383344">
                <a:tc>
                  <a:txBody>
                    <a:bodyPr/>
                    <a:lstStyle/>
                    <a:p>
                      <a:pPr algn="l" rtl="0" fontAlgn="ctr"/>
                      <a:r>
                        <a:rPr lang="en-MY" sz="1100" u="none" strike="noStrike" dirty="0">
                          <a:effectLst/>
                          <a:latin typeface="Arial" panose="020B0604020202020204" pitchFamily="34" charset="0"/>
                          <a:cs typeface="Arial" panose="020B0604020202020204" pitchFamily="34" charset="0"/>
                        </a:rPr>
                        <a:t>             o/w Income from unrestricted PSIA</a:t>
                      </a:r>
                      <a:endParaRPr lang="en-MY" sz="1100" b="0" i="0" u="none" strike="noStrike" dirty="0">
                        <a:effectLst/>
                        <a:latin typeface="Arial" panose="020B0604020202020204" pitchFamily="34" charset="0"/>
                        <a:cs typeface="Arial" panose="020B0604020202020204" pitchFamily="34" charset="0"/>
                      </a:endParaRPr>
                    </a:p>
                  </a:txBody>
                  <a:tcPr marL="5236" marR="5236" marT="5236" marB="0" anchor="ctr"/>
                </a:tc>
              </a:tr>
              <a:tr h="383344">
                <a:tc>
                  <a:txBody>
                    <a:bodyPr/>
                    <a:lstStyle/>
                    <a:p>
                      <a:pPr algn="l" rtl="0" fontAlgn="ctr"/>
                      <a:r>
                        <a:rPr lang="en-MY" sz="1100" u="none" strike="noStrike" dirty="0">
                          <a:effectLst/>
                          <a:latin typeface="Arial" panose="020B0604020202020204" pitchFamily="34" charset="0"/>
                          <a:cs typeface="Arial" panose="020B0604020202020204" pitchFamily="34" charset="0"/>
                        </a:rPr>
                        <a:t>55.   Income distributed to IAH from assets funded by PSIA </a:t>
                      </a:r>
                      <a:endParaRPr lang="en-MY" sz="1100" b="0" i="0" u="none" strike="noStrike" dirty="0">
                        <a:effectLst/>
                        <a:latin typeface="Arial" panose="020B0604020202020204" pitchFamily="34" charset="0"/>
                        <a:cs typeface="Arial" panose="020B0604020202020204" pitchFamily="34" charset="0"/>
                      </a:endParaRPr>
                    </a:p>
                  </a:txBody>
                  <a:tcPr marL="5236" marR="5236" marT="5236" marB="0" anchor="ctr"/>
                </a:tc>
              </a:tr>
              <a:tr h="383344">
                <a:tc>
                  <a:txBody>
                    <a:bodyPr/>
                    <a:lstStyle/>
                    <a:p>
                      <a:pPr algn="l" rtl="0" fontAlgn="ctr"/>
                      <a:r>
                        <a:rPr lang="en-MY" sz="1100" u="none" strike="noStrike" dirty="0">
                          <a:effectLst/>
                          <a:latin typeface="Arial" panose="020B0604020202020204" pitchFamily="34" charset="0"/>
                          <a:cs typeface="Arial" panose="020B0604020202020204" pitchFamily="34" charset="0"/>
                        </a:rPr>
                        <a:t>             o/w Income distributed to restricted PSIA</a:t>
                      </a:r>
                      <a:endParaRPr lang="en-MY" sz="1100" b="0" i="0" u="none" strike="noStrike" dirty="0">
                        <a:effectLst/>
                        <a:latin typeface="Arial" panose="020B0604020202020204" pitchFamily="34" charset="0"/>
                        <a:cs typeface="Arial" panose="020B0604020202020204" pitchFamily="34" charset="0"/>
                      </a:endParaRPr>
                    </a:p>
                  </a:txBody>
                  <a:tcPr marL="5236" marR="5236" marT="5236" marB="0" anchor="ctr"/>
                </a:tc>
              </a:tr>
              <a:tr h="383344">
                <a:tc>
                  <a:txBody>
                    <a:bodyPr/>
                    <a:lstStyle/>
                    <a:p>
                      <a:pPr algn="l" rtl="0" fontAlgn="ctr"/>
                      <a:r>
                        <a:rPr lang="en-MY" sz="1100" u="none" strike="noStrike" dirty="0">
                          <a:effectLst/>
                          <a:latin typeface="Arial" panose="020B0604020202020204" pitchFamily="34" charset="0"/>
                          <a:cs typeface="Arial" panose="020B0604020202020204" pitchFamily="34" charset="0"/>
                        </a:rPr>
                        <a:t>             o/w Income distributed to unrestricted PSIA</a:t>
                      </a:r>
                      <a:endParaRPr lang="en-MY" sz="1100" b="0" i="0" u="none" strike="noStrike" dirty="0">
                        <a:effectLst/>
                        <a:latin typeface="Arial" panose="020B0604020202020204" pitchFamily="34" charset="0"/>
                        <a:cs typeface="Arial" panose="020B0604020202020204" pitchFamily="34" charset="0"/>
                      </a:endParaRPr>
                    </a:p>
                  </a:txBody>
                  <a:tcPr marL="5236" marR="5236" marT="5236" marB="0" anchor="ctr"/>
                </a:tc>
              </a:tr>
              <a:tr h="383344">
                <a:tc>
                  <a:txBody>
                    <a:bodyPr/>
                    <a:lstStyle/>
                    <a:p>
                      <a:pPr algn="l" rtl="0" fontAlgn="ctr"/>
                      <a:r>
                        <a:rPr lang="en-MY" sz="1100" b="1" u="none" strike="noStrike" dirty="0">
                          <a:effectLst/>
                          <a:latin typeface="Arial" panose="020B0604020202020204" pitchFamily="34" charset="0"/>
                          <a:cs typeface="Arial" panose="020B0604020202020204" pitchFamily="34" charset="0"/>
                        </a:rPr>
                        <a:t>Additional series for Leverage Indicators</a:t>
                      </a:r>
                      <a:endParaRPr lang="en-MY" sz="1100" b="1" i="0" u="none" strike="noStrike" dirty="0">
                        <a:effectLst/>
                        <a:latin typeface="Arial" panose="020B0604020202020204" pitchFamily="34" charset="0"/>
                        <a:cs typeface="Arial" panose="020B0604020202020204" pitchFamily="34" charset="0"/>
                      </a:endParaRPr>
                    </a:p>
                  </a:txBody>
                  <a:tcPr marL="5236" marR="5236" marT="5236" marB="0" anchor="ctr"/>
                </a:tc>
              </a:tr>
              <a:tr h="383344">
                <a:tc>
                  <a:txBody>
                    <a:bodyPr/>
                    <a:lstStyle/>
                    <a:p>
                      <a:pPr algn="l" rtl="0" fontAlgn="t"/>
                      <a:r>
                        <a:rPr lang="en-MY" sz="1100" u="none" strike="noStrike" dirty="0">
                          <a:effectLst/>
                          <a:latin typeface="Arial" panose="020B0604020202020204" pitchFamily="34" charset="0"/>
                          <a:cs typeface="Arial" panose="020B0604020202020204" pitchFamily="34" charset="0"/>
                        </a:rPr>
                        <a:t>56.    Derivative exposures </a:t>
                      </a:r>
                      <a:endParaRPr lang="en-MY" sz="1100" b="0" i="0" u="none" strike="noStrike" dirty="0">
                        <a:effectLst/>
                        <a:latin typeface="Arial" panose="020B0604020202020204" pitchFamily="34" charset="0"/>
                        <a:cs typeface="Arial" panose="020B0604020202020204" pitchFamily="34" charset="0"/>
                      </a:endParaRPr>
                    </a:p>
                  </a:txBody>
                  <a:tcPr marL="5236" marR="5236" marT="5236" marB="0"/>
                </a:tc>
              </a:tr>
              <a:tr h="383344">
                <a:tc>
                  <a:txBody>
                    <a:bodyPr/>
                    <a:lstStyle/>
                    <a:p>
                      <a:pPr algn="l" rtl="0" fontAlgn="t"/>
                      <a:r>
                        <a:rPr lang="en-MY" sz="1100" u="none" strike="noStrike" dirty="0">
                          <a:effectLst/>
                          <a:latin typeface="Arial" panose="020B0604020202020204" pitchFamily="34" charset="0"/>
                          <a:cs typeface="Arial" panose="020B0604020202020204" pitchFamily="34" charset="0"/>
                        </a:rPr>
                        <a:t>57.    Securities financing transaction exposures </a:t>
                      </a:r>
                      <a:endParaRPr lang="en-MY" sz="1100" b="0" i="0" u="none" strike="noStrike" dirty="0">
                        <a:effectLst/>
                        <a:latin typeface="Arial" panose="020B0604020202020204" pitchFamily="34" charset="0"/>
                        <a:cs typeface="Arial" panose="020B0604020202020204" pitchFamily="34" charset="0"/>
                      </a:endParaRPr>
                    </a:p>
                  </a:txBody>
                  <a:tcPr marL="5236" marR="5236" marT="5236" marB="0"/>
                </a:tc>
              </a:tr>
              <a:tr h="383344">
                <a:tc>
                  <a:txBody>
                    <a:bodyPr/>
                    <a:lstStyle/>
                    <a:p>
                      <a:pPr algn="l" rtl="0" fontAlgn="ctr"/>
                      <a:r>
                        <a:rPr lang="en-MY" sz="1100" u="none" strike="noStrike" dirty="0">
                          <a:effectLst/>
                          <a:latin typeface="Arial" panose="020B0604020202020204" pitchFamily="34" charset="0"/>
                          <a:cs typeface="Arial" panose="020B0604020202020204" pitchFamily="34" charset="0"/>
                        </a:rPr>
                        <a:t>Additional series </a:t>
                      </a:r>
                      <a:r>
                        <a:rPr lang="en-MY" sz="1100" u="none" strike="noStrike" dirty="0" smtClean="0">
                          <a:effectLst/>
                          <a:latin typeface="Arial" panose="020B0604020202020204" pitchFamily="34" charset="0"/>
                          <a:cs typeface="Arial" panose="020B0604020202020204" pitchFamily="34" charset="0"/>
                        </a:rPr>
                        <a:t>Sensitivity </a:t>
                      </a:r>
                      <a:r>
                        <a:rPr lang="en-MY" sz="1100" u="none" strike="noStrike" dirty="0">
                          <a:effectLst/>
                          <a:latin typeface="Arial" panose="020B0604020202020204" pitchFamily="34" charset="0"/>
                          <a:cs typeface="Arial" panose="020B0604020202020204" pitchFamily="34" charset="0"/>
                        </a:rPr>
                        <a:t>to market risks</a:t>
                      </a:r>
                      <a:endParaRPr lang="en-MY" sz="1100" b="1" i="0" u="none" strike="noStrike" dirty="0">
                        <a:effectLst/>
                        <a:latin typeface="Arial" panose="020B0604020202020204" pitchFamily="34" charset="0"/>
                        <a:cs typeface="Arial" panose="020B0604020202020204" pitchFamily="34" charset="0"/>
                      </a:endParaRPr>
                    </a:p>
                  </a:txBody>
                  <a:tcPr marL="5236" marR="5236" marT="5236" marB="0" anchor="ctr"/>
                </a:tc>
              </a:tr>
              <a:tr h="383344">
                <a:tc>
                  <a:txBody>
                    <a:bodyPr/>
                    <a:lstStyle/>
                    <a:p>
                      <a:pPr algn="l" rtl="0" fontAlgn="t"/>
                      <a:r>
                        <a:rPr lang="en-MY" sz="1100" u="none" strike="noStrike" dirty="0">
                          <a:effectLst/>
                          <a:latin typeface="Arial" panose="020B0604020202020204" pitchFamily="34" charset="0"/>
                          <a:cs typeface="Arial" panose="020B0604020202020204" pitchFamily="34" charset="0"/>
                        </a:rPr>
                        <a:t>58.    Number of large exposures </a:t>
                      </a:r>
                      <a:endParaRPr lang="en-MY" sz="1100" b="0" i="0" u="none" strike="noStrike" dirty="0">
                        <a:effectLst/>
                        <a:latin typeface="Arial" panose="020B0604020202020204" pitchFamily="34" charset="0"/>
                        <a:cs typeface="Arial" panose="020B0604020202020204" pitchFamily="34" charset="0"/>
                      </a:endParaRPr>
                    </a:p>
                  </a:txBody>
                  <a:tcPr marL="5236" marR="5236" marT="5236" marB="0"/>
                </a:tc>
              </a:tr>
            </a:tbl>
          </a:graphicData>
        </a:graphic>
      </p:graphicFrame>
    </p:spTree>
    <p:extLst>
      <p:ext uri="{BB962C8B-B14F-4D97-AF65-F5344CB8AC3E}">
        <p14:creationId xmlns:p14="http://schemas.microsoft.com/office/powerpoint/2010/main" val="3526935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Introduction to IFSB</a:t>
            </a:r>
            <a:endParaRPr lang="en-US" dirty="0"/>
          </a:p>
        </p:txBody>
      </p:sp>
      <p:sp>
        <p:nvSpPr>
          <p:cNvPr id="3" name="Content Placeholder 2"/>
          <p:cNvSpPr>
            <a:spLocks noGrp="1"/>
          </p:cNvSpPr>
          <p:nvPr>
            <p:ph idx="1"/>
          </p:nvPr>
        </p:nvSpPr>
        <p:spPr/>
        <p:txBody>
          <a:bodyPr/>
          <a:lstStyle/>
          <a:p>
            <a:r>
              <a:rPr lang="en-US" dirty="0" smtClean="0"/>
              <a:t>Islamic Financial Services Board (IFSB) founded in 2002</a:t>
            </a:r>
          </a:p>
          <a:p>
            <a:r>
              <a:rPr lang="en-US" dirty="0" smtClean="0"/>
              <a:t>Kuala Lumpur, Malaysia</a:t>
            </a:r>
          </a:p>
          <a:p>
            <a:r>
              <a:rPr lang="en-US" dirty="0" smtClean="0"/>
              <a:t>Established with prompting from IMF to act as international supervisor for Islamic banking and Islamic finance in general</a:t>
            </a:r>
          </a:p>
          <a:p>
            <a:r>
              <a:rPr lang="en-US" dirty="0" smtClean="0"/>
              <a:t>Activities parallel those of Basel Committee for Banking Supervision (BCBS) located at Bank for International Settlements in Basel, Switzerland</a:t>
            </a:r>
          </a:p>
          <a:p>
            <a:r>
              <a:rPr lang="en-US" dirty="0" smtClean="0"/>
              <a:t>Deliberates on supervisory issues and issues standards for adoption by countries with Islamic finance</a:t>
            </a:r>
          </a:p>
          <a:p>
            <a:r>
              <a:rPr lang="en-US" dirty="0" smtClean="0"/>
              <a:t>Also issued Core Principles for Islamic Financial Regulation (CPIFR) that provide best practices for national supervisors of Islamic financial institutions</a:t>
            </a:r>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770553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41"/>
          <p:cNvSpPr>
            <a:spLocks noGrp="1" noChangeArrowheads="1"/>
          </p:cNvSpPr>
          <p:nvPr>
            <p:ph type="title"/>
          </p:nvPr>
        </p:nvSpPr>
        <p:spPr>
          <a:xfrm>
            <a:off x="457200" y="533400"/>
            <a:ext cx="8229600" cy="838200"/>
          </a:xfrm>
          <a:noFill/>
        </p:spPr>
        <p:txBody>
          <a:bodyPr/>
          <a:lstStyle/>
          <a:p>
            <a:pPr algn="ctr" eaLnBrk="1" hangingPunct="1"/>
            <a:r>
              <a:rPr lang="en-US" dirty="0" smtClean="0"/>
              <a:t>IFSB Macroprudential Statistics</a:t>
            </a:r>
            <a:endParaRPr lang="en-US" dirty="0" smtClean="0"/>
          </a:p>
        </p:txBody>
      </p:sp>
      <p:sp>
        <p:nvSpPr>
          <p:cNvPr id="7171" name="Rectangle 1042"/>
          <p:cNvSpPr>
            <a:spLocks noGrp="1" noChangeArrowheads="1"/>
          </p:cNvSpPr>
          <p:nvPr>
            <p:ph idx="1"/>
          </p:nvPr>
        </p:nvSpPr>
        <p:spPr>
          <a:xfrm>
            <a:off x="457200" y="1752600"/>
            <a:ext cx="8074025" cy="4333875"/>
          </a:xfrm>
        </p:spPr>
        <p:txBody>
          <a:bodyPr/>
          <a:lstStyle/>
          <a:p>
            <a:pPr eaLnBrk="1" hangingPunct="1"/>
            <a:r>
              <a:rPr lang="en-US" sz="1800" dirty="0" smtClean="0"/>
              <a:t>2004 – Initiated program to compile macroprudential indices – Prudential and Structural Indices for Islamic Financial Institutions (PSIFI). Now covers 19 countries with 95% of global Islamic banking. Data are disseminated on IFSB website.</a:t>
            </a:r>
            <a:endParaRPr lang="en-US" sz="1800" dirty="0" smtClean="0"/>
          </a:p>
          <a:p>
            <a:pPr eaLnBrk="1" hangingPunct="1"/>
            <a:r>
              <a:rPr lang="en-US" sz="1800" dirty="0" smtClean="0"/>
              <a:t>Followed IMF’s Financial Soundness Indicator (FSIs), which were designed to use monetary statistics methods (SNA) whenever possible. </a:t>
            </a:r>
          </a:p>
          <a:p>
            <a:pPr eaLnBrk="1" hangingPunct="1"/>
            <a:r>
              <a:rPr lang="en-US" sz="1800" dirty="0" smtClean="0"/>
              <a:t>Methodology sought be comparable to SNA with appropriate adjustments to Islamic finance practice</a:t>
            </a:r>
          </a:p>
          <a:p>
            <a:pPr lvl="1" eaLnBrk="1" hangingPunct="1"/>
            <a:r>
              <a:rPr lang="en-US" sz="1600" dirty="0" smtClean="0"/>
              <a:t>Banking sector = ODCs (monetary policy linkage)</a:t>
            </a:r>
          </a:p>
          <a:p>
            <a:pPr lvl="1" eaLnBrk="1" hangingPunct="1"/>
            <a:r>
              <a:rPr lang="en-US" sz="1600" dirty="0" smtClean="0"/>
              <a:t>Other sectors and residency</a:t>
            </a:r>
          </a:p>
          <a:p>
            <a:pPr lvl="1" eaLnBrk="1" hangingPunct="1"/>
            <a:r>
              <a:rPr lang="en-US" sz="1600" dirty="0" smtClean="0"/>
              <a:t>Accrual standards</a:t>
            </a:r>
          </a:p>
          <a:p>
            <a:pPr lvl="1" eaLnBrk="1" hangingPunct="1"/>
            <a:r>
              <a:rPr lang="en-US" sz="1600" dirty="0" smtClean="0"/>
              <a:t>Stocks and flows (transactions, holding gains/losses, OCVA)</a:t>
            </a:r>
          </a:p>
          <a:p>
            <a:pPr lvl="1" eaLnBrk="1" hangingPunct="1"/>
            <a:r>
              <a:rPr lang="en-US" sz="1600" dirty="0" smtClean="0"/>
              <a:t>Exchange rate adjustment</a:t>
            </a:r>
          </a:p>
          <a:p>
            <a:pPr eaLnBrk="1" hangingPunct="1"/>
            <a:r>
              <a:rPr lang="en-US" sz="1800" i="1" dirty="0" smtClean="0"/>
              <a:t>Compilation Guide</a:t>
            </a:r>
            <a:r>
              <a:rPr lang="en-US" sz="1800" dirty="0" smtClean="0"/>
              <a:t>  developed – material presented in this meeting largely developed during drafting of the </a:t>
            </a:r>
            <a:r>
              <a:rPr lang="en-US" sz="1800" i="1" dirty="0" smtClean="0"/>
              <a:t>Compilation Guide</a:t>
            </a:r>
            <a:endParaRPr lang="en-US" sz="1600" dirty="0" smtClean="0"/>
          </a:p>
          <a:p>
            <a:pPr marL="0" indent="0" eaLnBrk="1" hangingPunct="1">
              <a:buNone/>
            </a:pPr>
            <a:endParaRPr lang="en-US" sz="1600" dirty="0" smtClean="0"/>
          </a:p>
        </p:txBody>
      </p:sp>
      <p:sp>
        <p:nvSpPr>
          <p:cNvPr id="17413" name="Slide Number Placeholder 5"/>
          <p:cNvSpPr>
            <a:spLocks noGrp="1"/>
          </p:cNvSpPr>
          <p:nvPr>
            <p:ph type="sldNum" sz="quarter" idx="10"/>
          </p:nvPr>
        </p:nvSpPr>
        <p:spPr/>
        <p:txBody>
          <a:bodyPr/>
          <a:lstStyle/>
          <a:p>
            <a:pPr>
              <a:defRPr/>
            </a:pPr>
            <a:fld id="{90C29CD0-BF61-4F42-BD36-6DC9BD6E13CE}" type="slidenum">
              <a:rPr lang="en-US" smtClean="0"/>
              <a:pPr>
                <a:defRPr/>
              </a:pPr>
              <a:t>2</a:t>
            </a:fld>
            <a:endParaRPr lang="en-US" dirty="0" smtClean="0"/>
          </a:p>
        </p:txBody>
      </p:sp>
      <p:sp>
        <p:nvSpPr>
          <p:cNvPr id="7173" name="Rectangle 1036"/>
          <p:cNvSpPr>
            <a:spLocks noChangeArrowheads="1"/>
          </p:cNvSpPr>
          <p:nvPr/>
        </p:nvSpPr>
        <p:spPr bwMode="auto">
          <a:xfrm>
            <a:off x="4081463" y="914400"/>
            <a:ext cx="4432300" cy="579438"/>
          </a:xfrm>
          <a:prstGeom prst="rect">
            <a:avLst/>
          </a:prstGeom>
          <a:noFill/>
          <a:ln w="9525">
            <a:noFill/>
            <a:miter lim="800000"/>
            <a:headEnd/>
            <a:tailEnd/>
          </a:ln>
        </p:spPr>
        <p:txBody>
          <a:bodyPr anchor="ctr">
            <a:spAutoFit/>
          </a:bodyPr>
          <a:lstStyle/>
          <a:p>
            <a:pPr algn="r">
              <a:buFont typeface="Monotype Sorts" pitchFamily="2" charset="2"/>
              <a:buNone/>
            </a:pPr>
            <a:endParaRPr lang="en-US" sz="3200" b="1">
              <a:solidFill>
                <a:srgbClr val="00279F"/>
              </a:solidFill>
            </a:endParaRPr>
          </a:p>
        </p:txBody>
      </p:sp>
    </p:spTree>
    <p:extLst>
      <p:ext uri="{BB962C8B-B14F-4D97-AF65-F5344CB8AC3E}">
        <p14:creationId xmlns:p14="http://schemas.microsoft.com/office/powerpoint/2010/main" val="211687225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Islamic Soundness Indicators</a:t>
            </a:r>
            <a:endParaRPr lang="en-US" dirty="0"/>
          </a:p>
        </p:txBody>
      </p:sp>
      <p:sp>
        <p:nvSpPr>
          <p:cNvPr id="3" name="Content Placeholder 2"/>
          <p:cNvSpPr>
            <a:spLocks noGrp="1"/>
          </p:cNvSpPr>
          <p:nvPr>
            <p:ph idx="1"/>
          </p:nvPr>
        </p:nvSpPr>
        <p:spPr/>
        <p:txBody>
          <a:bodyPr/>
          <a:lstStyle/>
          <a:p>
            <a:r>
              <a:rPr lang="en-US" dirty="0" smtClean="0"/>
              <a:t>IFSB followed general model for FSIs – analytical ratios of strength or vulnerabilities of banking sector</a:t>
            </a:r>
          </a:p>
          <a:p>
            <a:r>
              <a:rPr lang="en-US" dirty="0" smtClean="0"/>
              <a:t>Compact set of indicator based on CAMELS model – </a:t>
            </a:r>
            <a:r>
              <a:rPr lang="en-US" dirty="0" smtClean="0">
                <a:solidFill>
                  <a:srgbClr val="FF0000"/>
                </a:solidFill>
              </a:rPr>
              <a:t>C</a:t>
            </a:r>
            <a:r>
              <a:rPr lang="en-US" dirty="0" smtClean="0"/>
              <a:t>apital, </a:t>
            </a:r>
            <a:r>
              <a:rPr lang="en-US" dirty="0" smtClean="0">
                <a:solidFill>
                  <a:srgbClr val="FF0000"/>
                </a:solidFill>
              </a:rPr>
              <a:t>A</a:t>
            </a:r>
            <a:r>
              <a:rPr lang="en-US" dirty="0" smtClean="0"/>
              <a:t>ssets, </a:t>
            </a:r>
            <a:r>
              <a:rPr lang="en-US" dirty="0" smtClean="0">
                <a:solidFill>
                  <a:srgbClr val="FF0000"/>
                </a:solidFill>
              </a:rPr>
              <a:t>M</a:t>
            </a:r>
            <a:r>
              <a:rPr lang="en-US" dirty="0" smtClean="0"/>
              <a:t>anagement, </a:t>
            </a:r>
            <a:r>
              <a:rPr lang="en-US" dirty="0" smtClean="0">
                <a:solidFill>
                  <a:srgbClr val="FF0000"/>
                </a:solidFill>
              </a:rPr>
              <a:t>E</a:t>
            </a:r>
            <a:r>
              <a:rPr lang="en-US" dirty="0" smtClean="0"/>
              <a:t>arnings, </a:t>
            </a:r>
            <a:r>
              <a:rPr lang="en-US" dirty="0" smtClean="0">
                <a:solidFill>
                  <a:srgbClr val="FF0000"/>
                </a:solidFill>
              </a:rPr>
              <a:t>L</a:t>
            </a:r>
            <a:r>
              <a:rPr lang="en-US" dirty="0" smtClean="0"/>
              <a:t>iquidity, </a:t>
            </a:r>
            <a:r>
              <a:rPr lang="en-US" dirty="0" smtClean="0">
                <a:solidFill>
                  <a:srgbClr val="FF0000"/>
                </a:solidFill>
              </a:rPr>
              <a:t>S</a:t>
            </a:r>
            <a:r>
              <a:rPr lang="en-US" dirty="0" smtClean="0"/>
              <a:t>ensitivity to market risk</a:t>
            </a:r>
          </a:p>
          <a:p>
            <a:pPr lvl="1"/>
            <a:r>
              <a:rPr lang="en-US" dirty="0" smtClean="0"/>
              <a:t>Many numerators and denominators are based on supervisory standards for which data cannot be drawn directly from SNA or standard financial accounting frameworks</a:t>
            </a:r>
          </a:p>
          <a:p>
            <a:r>
              <a:rPr lang="en-US" dirty="0" smtClean="0"/>
              <a:t>IFSB added a set of “structural indicators” (next pages) because of lack of statistics on size and structure of Islamic banking sector – the structural indicators are more closely linked to SNA</a:t>
            </a:r>
          </a:p>
          <a:p>
            <a:pPr marL="471487" lvl="1" indent="0">
              <a:buNone/>
            </a:pPr>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1470811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16680"/>
            <a:ext cx="7886700" cy="489642"/>
          </a:xfrm>
        </p:spPr>
        <p:txBody>
          <a:bodyPr vert="horz" lIns="91440" tIns="45720" rIns="91440" bIns="45720" rtlCol="0" anchor="ctr">
            <a:normAutofit/>
          </a:bodyPr>
          <a:lstStyle/>
          <a:p>
            <a:pPr algn="ctr"/>
            <a:r>
              <a:rPr lang="en-MY" sz="2200" b="1" dirty="0"/>
              <a:t>Structural Islamic Financial Indicators (SIFIs)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64631748"/>
              </p:ext>
            </p:extLst>
          </p:nvPr>
        </p:nvGraphicFramePr>
        <p:xfrm>
          <a:off x="381000" y="1592820"/>
          <a:ext cx="8059057" cy="5217829"/>
        </p:xfrm>
        <a:graphic>
          <a:graphicData uri="http://schemas.openxmlformats.org/drawingml/2006/table">
            <a:tbl>
              <a:tblPr>
                <a:tableStyleId>{5C22544A-7EE6-4342-B048-85BDC9FD1C3A}</a:tableStyleId>
              </a:tblPr>
              <a:tblGrid>
                <a:gridCol w="751023"/>
                <a:gridCol w="7308034"/>
              </a:tblGrid>
              <a:tr h="244209">
                <a:tc>
                  <a:txBody>
                    <a:bodyPr/>
                    <a:lstStyle/>
                    <a:p>
                      <a:pPr algn="l" fontAlgn="ctr"/>
                      <a:r>
                        <a:rPr lang="en-MY" sz="1600" u="none" strike="noStrike" dirty="0" smtClean="0">
                          <a:effectLst/>
                          <a:latin typeface="+mj-lt"/>
                          <a:cs typeface="Arial" panose="020B0604020202020204" pitchFamily="34" charset="0"/>
                        </a:rPr>
                        <a:t>ST01  </a:t>
                      </a:r>
                      <a:endParaRPr lang="en-MY" sz="1600" b="1" i="0" u="none" strike="noStrike" dirty="0">
                        <a:solidFill>
                          <a:srgbClr val="000000"/>
                        </a:solidFill>
                        <a:effectLst/>
                        <a:latin typeface="+mj-lt"/>
                        <a:cs typeface="Arial" panose="020B0604020202020204" pitchFamily="34" charset="0"/>
                      </a:endParaRPr>
                    </a:p>
                  </a:txBody>
                  <a:tcPr marL="4841" marR="4841" marT="4841" marB="0" anchor="ctr"/>
                </a:tc>
                <a:tc>
                  <a:txBody>
                    <a:bodyPr/>
                    <a:lstStyle/>
                    <a:p>
                      <a:pPr algn="l" fontAlgn="ctr"/>
                      <a:r>
                        <a:rPr lang="en-MY" sz="1600" u="none" strike="noStrike">
                          <a:effectLst/>
                          <a:latin typeface="+mj-lt"/>
                          <a:cs typeface="Arial" panose="020B0604020202020204" pitchFamily="34" charset="0"/>
                        </a:rPr>
                        <a:t>Number of Islamic banks</a:t>
                      </a:r>
                      <a:endParaRPr lang="en-MY" sz="1600" b="1" i="0" u="none" strike="noStrike">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1600" b="0"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l" fontAlgn="ctr"/>
                      <a:r>
                        <a:rPr lang="en-MY" sz="1600" u="none" strike="noStrike" dirty="0" smtClean="0">
                          <a:effectLst/>
                          <a:latin typeface="+mj-lt"/>
                          <a:cs typeface="Arial" panose="020B0604020202020204" pitchFamily="34" charset="0"/>
                        </a:rPr>
                        <a:t>    Number </a:t>
                      </a:r>
                      <a:r>
                        <a:rPr lang="en-MY" sz="1600" u="none" strike="noStrike" dirty="0">
                          <a:effectLst/>
                          <a:latin typeface="+mj-lt"/>
                          <a:cs typeface="Arial" panose="020B0604020202020204" pitchFamily="34" charset="0"/>
                        </a:rPr>
                        <a:t>of domestic branch offices</a:t>
                      </a:r>
                      <a:endParaRPr lang="en-MY" sz="1600" b="0" i="0" u="none" strike="noStrike" dirty="0">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1600" b="0"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l" fontAlgn="ctr"/>
                      <a:r>
                        <a:rPr lang="en-MY" sz="1600" u="none" strike="noStrike" dirty="0" smtClean="0">
                          <a:effectLst/>
                          <a:latin typeface="+mj-lt"/>
                          <a:cs typeface="Arial" panose="020B0604020202020204" pitchFamily="34" charset="0"/>
                        </a:rPr>
                        <a:t>    Number </a:t>
                      </a:r>
                      <a:r>
                        <a:rPr lang="en-MY" sz="1600" u="none" strike="noStrike" dirty="0">
                          <a:effectLst/>
                          <a:latin typeface="+mj-lt"/>
                          <a:cs typeface="Arial" panose="020B0604020202020204" pitchFamily="34" charset="0"/>
                        </a:rPr>
                        <a:t>of ATMs</a:t>
                      </a:r>
                      <a:endParaRPr lang="en-MY" sz="1600" b="0" i="0" u="none" strike="noStrike" dirty="0">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r>
                        <a:rPr lang="en-MY" sz="1600" u="none" strike="noStrike">
                          <a:effectLst/>
                          <a:latin typeface="+mj-lt"/>
                          <a:cs typeface="Arial" panose="020B0604020202020204" pitchFamily="34" charset="0"/>
                        </a:rPr>
                        <a:t>ST02</a:t>
                      </a:r>
                      <a:endParaRPr lang="en-MY" sz="1600" b="1"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l" fontAlgn="ctr"/>
                      <a:r>
                        <a:rPr lang="en-MY" sz="1600" u="none" strike="noStrike">
                          <a:effectLst/>
                          <a:latin typeface="+mj-lt"/>
                          <a:cs typeface="Arial" panose="020B0604020202020204" pitchFamily="34" charset="0"/>
                        </a:rPr>
                        <a:t>Number of employees</a:t>
                      </a:r>
                      <a:r>
                        <a:rPr lang="en-MY" sz="1600" u="none" strike="noStrike" baseline="30000">
                          <a:effectLst/>
                          <a:latin typeface="+mj-lt"/>
                          <a:cs typeface="Arial" panose="020B0604020202020204" pitchFamily="34" charset="0"/>
                        </a:rPr>
                        <a:t>5/</a:t>
                      </a:r>
                      <a:endParaRPr lang="en-MY" sz="1600" b="1" i="0" u="none" strike="noStrike">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800" b="0" i="0" u="none" strike="noStrike" dirty="0">
                        <a:solidFill>
                          <a:srgbClr val="000000"/>
                        </a:solidFill>
                        <a:effectLst/>
                        <a:latin typeface="+mj-lt"/>
                        <a:cs typeface="Arial" panose="020B0604020202020204" pitchFamily="34" charset="0"/>
                      </a:endParaRPr>
                    </a:p>
                  </a:txBody>
                  <a:tcPr marL="4841" marR="4841" marT="4841" marB="0" anchor="ctr"/>
                </a:tc>
                <a:tc>
                  <a:txBody>
                    <a:bodyPr/>
                    <a:lstStyle/>
                    <a:p>
                      <a:pPr algn="l" fontAlgn="ctr"/>
                      <a:endParaRPr lang="en-MY" sz="800" b="0" i="0" u="none" strike="noStrike" dirty="0">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r>
                        <a:rPr lang="en-MY" sz="1600" u="none" strike="noStrike">
                          <a:effectLst/>
                          <a:latin typeface="+mj-lt"/>
                          <a:cs typeface="Arial" panose="020B0604020202020204" pitchFamily="34" charset="0"/>
                        </a:rPr>
                        <a:t>ST03</a:t>
                      </a:r>
                      <a:endParaRPr lang="en-MY" sz="1600" b="1"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l" fontAlgn="ctr"/>
                      <a:r>
                        <a:rPr lang="en-MY" sz="1600" u="none" strike="noStrike">
                          <a:effectLst/>
                          <a:latin typeface="+mj-lt"/>
                          <a:cs typeface="Arial" panose="020B0604020202020204" pitchFamily="34" charset="0"/>
                        </a:rPr>
                        <a:t>Total assets </a:t>
                      </a:r>
                      <a:endParaRPr lang="en-MY" sz="1600" b="1" i="0" u="none" strike="noStrike">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1600" b="0"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l" fontAlgn="ctr"/>
                      <a:r>
                        <a:rPr lang="en-MY" sz="1600" u="none" strike="noStrike">
                          <a:effectLst/>
                          <a:latin typeface="+mj-lt"/>
                          <a:cs typeface="Arial" panose="020B0604020202020204" pitchFamily="34" charset="0"/>
                        </a:rPr>
                        <a:t>Total Sharī`ah-compliant financing (excluding interbank financing)</a:t>
                      </a:r>
                      <a:endParaRPr lang="en-MY" sz="1600" b="0" i="0" u="none" strike="noStrike">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1600" b="0"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l" fontAlgn="ctr"/>
                      <a:r>
                        <a:rPr lang="en-MY" sz="1600" u="none" strike="noStrike">
                          <a:effectLst/>
                          <a:latin typeface="+mj-lt"/>
                          <a:cs typeface="Arial" panose="020B0604020202020204" pitchFamily="34" charset="0"/>
                        </a:rPr>
                        <a:t>Sukūk holdings</a:t>
                      </a:r>
                      <a:endParaRPr lang="en-MY" sz="1600" b="0" i="0" u="none" strike="noStrike">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1600" b="0"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l" fontAlgn="ctr"/>
                      <a:r>
                        <a:rPr lang="en-MY" sz="1600" u="none" strike="noStrike">
                          <a:effectLst/>
                          <a:latin typeface="+mj-lt"/>
                          <a:cs typeface="Arial" panose="020B0604020202020204" pitchFamily="34" charset="0"/>
                        </a:rPr>
                        <a:t>Other Sharī`ah-compliant securities</a:t>
                      </a:r>
                      <a:endParaRPr lang="en-MY" sz="1600" b="0" i="0" u="none" strike="noStrike">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1600" b="0"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l" fontAlgn="ctr"/>
                      <a:r>
                        <a:rPr lang="en-MY" sz="1600" u="none" strike="noStrike">
                          <a:effectLst/>
                          <a:latin typeface="+mj-lt"/>
                          <a:cs typeface="Arial" panose="020B0604020202020204" pitchFamily="34" charset="0"/>
                        </a:rPr>
                        <a:t>Interbank financing</a:t>
                      </a:r>
                      <a:endParaRPr lang="en-MY" sz="1600" b="0" i="0" u="none" strike="noStrike">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1600" b="0"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l" fontAlgn="ctr"/>
                      <a:r>
                        <a:rPr lang="en-MY" sz="1600" u="none" strike="noStrike" dirty="0">
                          <a:effectLst/>
                          <a:latin typeface="+mj-lt"/>
                          <a:cs typeface="Arial" panose="020B0604020202020204" pitchFamily="34" charset="0"/>
                        </a:rPr>
                        <a:t>All other assets</a:t>
                      </a:r>
                      <a:endParaRPr lang="en-MY" sz="1600" b="0" i="0" u="none" strike="noStrike" dirty="0">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1600" b="0" i="0" u="none" strike="noStrike" dirty="0">
                        <a:solidFill>
                          <a:srgbClr val="000000"/>
                        </a:solidFill>
                        <a:effectLst/>
                        <a:latin typeface="+mj-lt"/>
                        <a:cs typeface="Arial" panose="020B0604020202020204" pitchFamily="34" charset="0"/>
                      </a:endParaRPr>
                    </a:p>
                  </a:txBody>
                  <a:tcPr marL="4841" marR="4841" marT="4841" marB="0" anchor="ctr"/>
                </a:tc>
                <a:tc>
                  <a:txBody>
                    <a:bodyPr/>
                    <a:lstStyle/>
                    <a:p>
                      <a:pPr algn="l" fontAlgn="ctr"/>
                      <a:endParaRPr lang="en-MY" sz="1600" b="0" i="0" u="none" strike="noStrike" dirty="0">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r>
                        <a:rPr lang="en-MY" sz="1600" u="none" strike="noStrike">
                          <a:effectLst/>
                          <a:latin typeface="+mj-lt"/>
                          <a:cs typeface="Arial" panose="020B0604020202020204" pitchFamily="34" charset="0"/>
                        </a:rPr>
                        <a:t>ST04</a:t>
                      </a:r>
                      <a:endParaRPr lang="en-MY" sz="1600" b="1"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l" fontAlgn="ctr"/>
                      <a:r>
                        <a:rPr lang="en-MY" sz="1600" u="none" strike="noStrike">
                          <a:effectLst/>
                          <a:latin typeface="+mj-lt"/>
                          <a:cs typeface="Arial" panose="020B0604020202020204" pitchFamily="34" charset="0"/>
                        </a:rPr>
                        <a:t>Total funding/liabilities and equities</a:t>
                      </a:r>
                      <a:endParaRPr lang="en-MY" sz="1600" b="1" i="0" u="none" strike="noStrike">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1600" b="1"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just" fontAlgn="ctr"/>
                      <a:r>
                        <a:rPr lang="en-MY" sz="1600" u="none" strike="noStrike" dirty="0">
                          <a:effectLst/>
                          <a:latin typeface="+mj-lt"/>
                          <a:cs typeface="Arial" panose="020B0604020202020204" pitchFamily="34" charset="0"/>
                        </a:rPr>
                        <a:t>Profit-sharing investment accounts (PSIA)</a:t>
                      </a:r>
                      <a:r>
                        <a:rPr lang="en-MY" sz="1600" u="none" strike="noStrike" baseline="30000" dirty="0">
                          <a:effectLst/>
                          <a:latin typeface="+mj-lt"/>
                          <a:cs typeface="Arial" panose="020B0604020202020204" pitchFamily="34" charset="0"/>
                        </a:rPr>
                        <a:t>1/</a:t>
                      </a:r>
                      <a:endParaRPr lang="en-MY" sz="1600" b="0" i="0" u="none" strike="noStrike" dirty="0">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1600" b="1"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just" fontAlgn="ctr"/>
                      <a:r>
                        <a:rPr lang="en-MY" sz="1600" u="none" strike="noStrike" dirty="0">
                          <a:effectLst/>
                          <a:latin typeface="+mj-lt"/>
                          <a:cs typeface="Arial" panose="020B0604020202020204" pitchFamily="34" charset="0"/>
                        </a:rPr>
                        <a:t>Other remunerative funding (Murābahah, Commodity Murābahah etc.)</a:t>
                      </a:r>
                      <a:endParaRPr lang="en-MY" sz="1600" b="0" i="1" u="none" strike="noStrike" dirty="0">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1600" b="0"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just" fontAlgn="ctr"/>
                      <a:r>
                        <a:rPr lang="en-MY" sz="1600" u="none" strike="noStrike">
                          <a:effectLst/>
                          <a:latin typeface="+mj-lt"/>
                          <a:cs typeface="Arial" panose="020B0604020202020204" pitchFamily="34" charset="0"/>
                        </a:rPr>
                        <a:t>Nonremunerative funding (current account, Wadī`ah)</a:t>
                      </a:r>
                      <a:endParaRPr lang="en-MY" sz="1600" b="0" i="0" u="none" strike="noStrike">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1600" b="0"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just" fontAlgn="ctr"/>
                      <a:r>
                        <a:rPr lang="en-MY" sz="1600" u="none" strike="noStrike" dirty="0">
                          <a:effectLst/>
                          <a:latin typeface="+mj-lt"/>
                          <a:cs typeface="Arial" panose="020B0604020202020204" pitchFamily="34" charset="0"/>
                        </a:rPr>
                        <a:t>Sukūk issued</a:t>
                      </a:r>
                      <a:endParaRPr lang="en-MY" sz="1600" b="0" i="0" u="none" strike="noStrike" dirty="0">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1600" b="0"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just" fontAlgn="ctr"/>
                      <a:r>
                        <a:rPr lang="en-MY" sz="1600" u="none" strike="noStrike">
                          <a:effectLst/>
                          <a:latin typeface="+mj-lt"/>
                          <a:cs typeface="Arial" panose="020B0604020202020204" pitchFamily="34" charset="0"/>
                        </a:rPr>
                        <a:t>Other Sharī`ah-compliant securities issued</a:t>
                      </a:r>
                      <a:endParaRPr lang="en-MY" sz="1600" b="0" i="0" u="none" strike="noStrike">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1600" b="0"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just" fontAlgn="ctr"/>
                      <a:r>
                        <a:rPr lang="en-MY" sz="1600" u="none" strike="noStrike">
                          <a:effectLst/>
                          <a:latin typeface="+mj-lt"/>
                          <a:cs typeface="Arial" panose="020B0604020202020204" pitchFamily="34" charset="0"/>
                        </a:rPr>
                        <a:t>Interbank funding/liabilities</a:t>
                      </a:r>
                      <a:endParaRPr lang="en-MY" sz="1600" b="0" i="0" u="none" strike="noStrike">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1600" b="0"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just" fontAlgn="ctr"/>
                      <a:r>
                        <a:rPr lang="en-MY" sz="1600" u="none" strike="noStrike">
                          <a:effectLst/>
                          <a:latin typeface="+mj-lt"/>
                          <a:cs typeface="Arial" panose="020B0604020202020204" pitchFamily="34" charset="0"/>
                        </a:rPr>
                        <a:t>All other liabilities</a:t>
                      </a:r>
                      <a:endParaRPr lang="en-MY" sz="1600" b="0" i="0" u="none" strike="noStrike">
                        <a:solidFill>
                          <a:srgbClr val="000000"/>
                        </a:solidFill>
                        <a:effectLst/>
                        <a:latin typeface="+mj-lt"/>
                        <a:cs typeface="Arial" panose="020B0604020202020204" pitchFamily="34" charset="0"/>
                      </a:endParaRPr>
                    </a:p>
                  </a:txBody>
                  <a:tcPr marL="4841" marR="4841" marT="4841" marB="0" anchor="ctr"/>
                </a:tc>
              </a:tr>
              <a:tr h="244209">
                <a:tc>
                  <a:txBody>
                    <a:bodyPr/>
                    <a:lstStyle/>
                    <a:p>
                      <a:pPr algn="l" fontAlgn="ctr"/>
                      <a:endParaRPr lang="en-MY" sz="1600" b="0" i="0" u="none" strike="noStrike">
                        <a:solidFill>
                          <a:srgbClr val="000000"/>
                        </a:solidFill>
                        <a:effectLst/>
                        <a:latin typeface="+mj-lt"/>
                        <a:cs typeface="Arial" panose="020B0604020202020204" pitchFamily="34" charset="0"/>
                      </a:endParaRPr>
                    </a:p>
                  </a:txBody>
                  <a:tcPr marL="4841" marR="4841" marT="4841" marB="0" anchor="ctr"/>
                </a:tc>
                <a:tc>
                  <a:txBody>
                    <a:bodyPr/>
                    <a:lstStyle/>
                    <a:p>
                      <a:pPr algn="l" fontAlgn="ctr"/>
                      <a:r>
                        <a:rPr lang="en-MY" sz="1600" u="none" strike="noStrike" dirty="0">
                          <a:effectLst/>
                          <a:latin typeface="+mj-lt"/>
                          <a:cs typeface="Arial" panose="020B0604020202020204" pitchFamily="34" charset="0"/>
                        </a:rPr>
                        <a:t>Capital and reserves</a:t>
                      </a:r>
                      <a:endParaRPr lang="en-MY" sz="1600" b="0" i="0" u="none" strike="noStrike" dirty="0">
                        <a:solidFill>
                          <a:srgbClr val="000000"/>
                        </a:solidFill>
                        <a:effectLst/>
                        <a:latin typeface="+mj-lt"/>
                        <a:cs typeface="Arial" panose="020B0604020202020204" pitchFamily="34" charset="0"/>
                      </a:endParaRPr>
                    </a:p>
                  </a:txBody>
                  <a:tcPr marL="4841" marR="4841" marT="4841" marB="0" anchor="ctr"/>
                </a:tc>
              </a:tr>
            </a:tbl>
          </a:graphicData>
        </a:graphic>
      </p:graphicFrame>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47B948E2-4646-42BE-BF73-36E9C52E3E25}" type="slidenum">
              <a:rPr lang="en-MY" smtClean="0"/>
              <a:t>4</a:t>
            </a:fld>
            <a:endParaRPr lang="en-MY"/>
          </a:p>
        </p:txBody>
      </p:sp>
    </p:spTree>
    <p:extLst>
      <p:ext uri="{BB962C8B-B14F-4D97-AF65-F5344CB8AC3E}">
        <p14:creationId xmlns:p14="http://schemas.microsoft.com/office/powerpoint/2010/main" val="2324877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16680"/>
            <a:ext cx="7886700" cy="489642"/>
          </a:xfrm>
        </p:spPr>
        <p:txBody>
          <a:bodyPr vert="horz" lIns="91440" tIns="45720" rIns="91440" bIns="45720" rtlCol="0" anchor="ctr">
            <a:normAutofit/>
          </a:bodyPr>
          <a:lstStyle/>
          <a:p>
            <a:pPr algn="ctr"/>
            <a:r>
              <a:rPr lang="en-MY" sz="2200" b="1" dirty="0"/>
              <a:t>Structural Islamic Financial Indicators (SIFIs)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37777608"/>
              </p:ext>
            </p:extLst>
          </p:nvPr>
        </p:nvGraphicFramePr>
        <p:xfrm>
          <a:off x="381000" y="1592820"/>
          <a:ext cx="8059057" cy="2521980"/>
        </p:xfrm>
        <a:graphic>
          <a:graphicData uri="http://schemas.openxmlformats.org/drawingml/2006/table">
            <a:tbl>
              <a:tblPr>
                <a:tableStyleId>{5C22544A-7EE6-4342-B048-85BDC9FD1C3A}</a:tableStyleId>
              </a:tblPr>
              <a:tblGrid>
                <a:gridCol w="751023"/>
                <a:gridCol w="7308034"/>
              </a:tblGrid>
              <a:tr h="280220">
                <a:tc>
                  <a:txBody>
                    <a:bodyPr/>
                    <a:lstStyle/>
                    <a:p>
                      <a:pPr algn="l" fontAlgn="ctr"/>
                      <a:r>
                        <a:rPr lang="en-MY" sz="1600" u="none" strike="noStrike" dirty="0">
                          <a:effectLst/>
                          <a:latin typeface="+mn-lt"/>
                          <a:cs typeface="Arial" panose="020B0604020202020204" pitchFamily="34" charset="0"/>
                        </a:rPr>
                        <a:t>ST05</a:t>
                      </a:r>
                      <a:endParaRPr lang="en-MY" sz="1600" b="1" i="0" u="none" strike="noStrike" dirty="0">
                        <a:solidFill>
                          <a:srgbClr val="000000"/>
                        </a:solidFill>
                        <a:effectLst/>
                        <a:latin typeface="+mn-lt"/>
                        <a:cs typeface="Arial" panose="020B0604020202020204" pitchFamily="34" charset="0"/>
                      </a:endParaRPr>
                    </a:p>
                  </a:txBody>
                  <a:tcPr marL="4841" marR="4841" marT="4841" marB="0" anchor="ctr"/>
                </a:tc>
                <a:tc>
                  <a:txBody>
                    <a:bodyPr/>
                    <a:lstStyle/>
                    <a:p>
                      <a:pPr algn="l" fontAlgn="ctr"/>
                      <a:r>
                        <a:rPr lang="en-MY" sz="1600" u="none" strike="noStrike" dirty="0">
                          <a:effectLst/>
                          <a:latin typeface="+mn-lt"/>
                          <a:cs typeface="Arial" panose="020B0604020202020204" pitchFamily="34" charset="0"/>
                        </a:rPr>
                        <a:t>Total revenues</a:t>
                      </a:r>
                      <a:r>
                        <a:rPr lang="en-MY" sz="1600" u="none" strike="noStrike" baseline="30000" dirty="0">
                          <a:effectLst/>
                          <a:latin typeface="+mn-lt"/>
                          <a:cs typeface="Arial" panose="020B0604020202020204" pitchFamily="34" charset="0"/>
                        </a:rPr>
                        <a:t> </a:t>
                      </a:r>
                      <a:endParaRPr lang="en-MY" sz="1600" b="1" i="0" u="none" strike="noStrike" dirty="0">
                        <a:solidFill>
                          <a:srgbClr val="000000"/>
                        </a:solidFill>
                        <a:effectLst/>
                        <a:latin typeface="+mn-lt"/>
                        <a:cs typeface="Arial" panose="020B0604020202020204" pitchFamily="34" charset="0"/>
                      </a:endParaRPr>
                    </a:p>
                  </a:txBody>
                  <a:tcPr marL="4841" marR="4841" marT="4841" marB="0" anchor="ctr"/>
                </a:tc>
              </a:tr>
              <a:tr h="280220">
                <a:tc>
                  <a:txBody>
                    <a:bodyPr/>
                    <a:lstStyle/>
                    <a:p>
                      <a:pPr algn="l" fontAlgn="ctr"/>
                      <a:endParaRPr lang="en-MY" sz="1600" b="0" i="0" u="none" strike="noStrike">
                        <a:solidFill>
                          <a:srgbClr val="000000"/>
                        </a:solidFill>
                        <a:effectLst/>
                        <a:latin typeface="+mn-lt"/>
                        <a:cs typeface="Arial" panose="020B0604020202020204" pitchFamily="34" charset="0"/>
                      </a:endParaRPr>
                    </a:p>
                  </a:txBody>
                  <a:tcPr marL="4841" marR="4841" marT="4841" marB="0" anchor="ctr"/>
                </a:tc>
                <a:tc>
                  <a:txBody>
                    <a:bodyPr/>
                    <a:lstStyle/>
                    <a:p>
                      <a:pPr algn="l" fontAlgn="ctr"/>
                      <a:r>
                        <a:rPr lang="en-MY" sz="1600" u="none" strike="noStrike">
                          <a:effectLst/>
                          <a:latin typeface="+mn-lt"/>
                          <a:cs typeface="Arial" panose="020B0604020202020204" pitchFamily="34" charset="0"/>
                        </a:rPr>
                        <a:t>Financing based</a:t>
                      </a:r>
                      <a:endParaRPr lang="en-MY" sz="1600" b="0" i="0" u="none" strike="noStrike">
                        <a:solidFill>
                          <a:srgbClr val="000000"/>
                        </a:solidFill>
                        <a:effectLst/>
                        <a:latin typeface="+mn-lt"/>
                        <a:cs typeface="Arial" panose="020B0604020202020204" pitchFamily="34" charset="0"/>
                      </a:endParaRPr>
                    </a:p>
                  </a:txBody>
                  <a:tcPr marL="4841" marR="4841" marT="4841" marB="0" anchor="ctr"/>
                </a:tc>
              </a:tr>
              <a:tr h="280220">
                <a:tc>
                  <a:txBody>
                    <a:bodyPr/>
                    <a:lstStyle/>
                    <a:p>
                      <a:pPr algn="l" fontAlgn="ctr"/>
                      <a:endParaRPr lang="en-MY" sz="1600" b="0" i="0" u="none" strike="noStrike">
                        <a:solidFill>
                          <a:srgbClr val="000000"/>
                        </a:solidFill>
                        <a:effectLst/>
                        <a:latin typeface="+mn-lt"/>
                        <a:cs typeface="Arial" panose="020B0604020202020204" pitchFamily="34" charset="0"/>
                      </a:endParaRPr>
                    </a:p>
                  </a:txBody>
                  <a:tcPr marL="4841" marR="4841" marT="4841" marB="0" anchor="ctr"/>
                </a:tc>
                <a:tc>
                  <a:txBody>
                    <a:bodyPr/>
                    <a:lstStyle/>
                    <a:p>
                      <a:pPr algn="l" fontAlgn="ctr"/>
                      <a:r>
                        <a:rPr lang="en-MY" sz="1600" u="none" strike="noStrike">
                          <a:effectLst/>
                          <a:latin typeface="+mn-lt"/>
                          <a:cs typeface="Arial" panose="020B0604020202020204" pitchFamily="34" charset="0"/>
                        </a:rPr>
                        <a:t>Investment based (Sukūk, other Sharī`ah-compliant securities etc.)</a:t>
                      </a:r>
                      <a:endParaRPr lang="en-MY" sz="1600" b="0" i="0" u="none" strike="noStrike">
                        <a:solidFill>
                          <a:srgbClr val="000000"/>
                        </a:solidFill>
                        <a:effectLst/>
                        <a:latin typeface="+mn-lt"/>
                        <a:cs typeface="Arial" panose="020B0604020202020204" pitchFamily="34" charset="0"/>
                      </a:endParaRPr>
                    </a:p>
                  </a:txBody>
                  <a:tcPr marL="4841" marR="4841" marT="4841" marB="0" anchor="ctr"/>
                </a:tc>
              </a:tr>
              <a:tr h="280220">
                <a:tc>
                  <a:txBody>
                    <a:bodyPr/>
                    <a:lstStyle/>
                    <a:p>
                      <a:pPr algn="l" fontAlgn="ctr"/>
                      <a:endParaRPr lang="en-MY" sz="1600" b="0" i="0" u="none" strike="noStrike">
                        <a:solidFill>
                          <a:srgbClr val="000000"/>
                        </a:solidFill>
                        <a:effectLst/>
                        <a:latin typeface="+mn-lt"/>
                        <a:cs typeface="Arial" panose="020B0604020202020204" pitchFamily="34" charset="0"/>
                      </a:endParaRPr>
                    </a:p>
                  </a:txBody>
                  <a:tcPr marL="4841" marR="4841" marT="4841" marB="0" anchor="ctr"/>
                </a:tc>
                <a:tc>
                  <a:txBody>
                    <a:bodyPr/>
                    <a:lstStyle/>
                    <a:p>
                      <a:pPr algn="l" fontAlgn="ctr"/>
                      <a:r>
                        <a:rPr lang="en-MY" sz="1600" u="none" strike="noStrike">
                          <a:effectLst/>
                          <a:latin typeface="+mn-lt"/>
                          <a:cs typeface="Arial" panose="020B0604020202020204" pitchFamily="34" charset="0"/>
                        </a:rPr>
                        <a:t>Fee based</a:t>
                      </a:r>
                      <a:endParaRPr lang="en-MY" sz="1600" b="0" i="0" u="none" strike="noStrike">
                        <a:solidFill>
                          <a:srgbClr val="000000"/>
                        </a:solidFill>
                        <a:effectLst/>
                        <a:latin typeface="+mn-lt"/>
                        <a:cs typeface="Arial" panose="020B0604020202020204" pitchFamily="34" charset="0"/>
                      </a:endParaRPr>
                    </a:p>
                  </a:txBody>
                  <a:tcPr marL="4841" marR="4841" marT="4841" marB="0" anchor="ctr"/>
                </a:tc>
              </a:tr>
              <a:tr h="280220">
                <a:tc>
                  <a:txBody>
                    <a:bodyPr/>
                    <a:lstStyle/>
                    <a:p>
                      <a:pPr algn="l" fontAlgn="ctr"/>
                      <a:endParaRPr lang="en-MY" sz="1600" b="0" i="0" u="none" strike="noStrike">
                        <a:solidFill>
                          <a:srgbClr val="000000"/>
                        </a:solidFill>
                        <a:effectLst/>
                        <a:latin typeface="+mn-lt"/>
                        <a:cs typeface="Arial" panose="020B0604020202020204" pitchFamily="34" charset="0"/>
                      </a:endParaRPr>
                    </a:p>
                  </a:txBody>
                  <a:tcPr marL="4841" marR="4841" marT="4841" marB="0" anchor="ctr"/>
                </a:tc>
                <a:tc>
                  <a:txBody>
                    <a:bodyPr/>
                    <a:lstStyle/>
                    <a:p>
                      <a:pPr algn="l" fontAlgn="ctr"/>
                      <a:r>
                        <a:rPr lang="en-MY" sz="1600" u="none" strike="noStrike">
                          <a:effectLst/>
                          <a:latin typeface="+mn-lt"/>
                          <a:cs typeface="Arial" panose="020B0604020202020204" pitchFamily="34" charset="0"/>
                        </a:rPr>
                        <a:t>Other </a:t>
                      </a:r>
                      <a:endParaRPr lang="en-MY" sz="1600" b="0" i="0" u="none" strike="noStrike">
                        <a:solidFill>
                          <a:srgbClr val="000000"/>
                        </a:solidFill>
                        <a:effectLst/>
                        <a:latin typeface="+mn-lt"/>
                        <a:cs typeface="Arial" panose="020B0604020202020204" pitchFamily="34" charset="0"/>
                      </a:endParaRPr>
                    </a:p>
                  </a:txBody>
                  <a:tcPr marL="4841" marR="4841" marT="4841" marB="0" anchor="ctr"/>
                </a:tc>
              </a:tr>
              <a:tr h="280220">
                <a:tc>
                  <a:txBody>
                    <a:bodyPr/>
                    <a:lstStyle/>
                    <a:p>
                      <a:pPr algn="l" fontAlgn="ctr"/>
                      <a:r>
                        <a:rPr lang="en-MY" sz="1600" u="none" strike="noStrike">
                          <a:effectLst/>
                          <a:latin typeface="+mn-lt"/>
                          <a:cs typeface="Arial" panose="020B0604020202020204" pitchFamily="34" charset="0"/>
                        </a:rPr>
                        <a:t>ST06</a:t>
                      </a:r>
                      <a:endParaRPr lang="en-MY" sz="1600" b="1" i="0" u="none" strike="noStrike">
                        <a:solidFill>
                          <a:srgbClr val="000000"/>
                        </a:solidFill>
                        <a:effectLst/>
                        <a:latin typeface="+mn-lt"/>
                        <a:cs typeface="Arial" panose="020B0604020202020204" pitchFamily="34" charset="0"/>
                      </a:endParaRPr>
                    </a:p>
                  </a:txBody>
                  <a:tcPr marL="4841" marR="4841" marT="4841" marB="0" anchor="ctr"/>
                </a:tc>
                <a:tc>
                  <a:txBody>
                    <a:bodyPr/>
                    <a:lstStyle/>
                    <a:p>
                      <a:pPr algn="l" fontAlgn="ctr"/>
                      <a:r>
                        <a:rPr lang="en-MY" sz="1600" u="none" strike="noStrike">
                          <a:effectLst/>
                          <a:latin typeface="+mn-lt"/>
                          <a:cs typeface="Arial" panose="020B0604020202020204" pitchFamily="34" charset="0"/>
                        </a:rPr>
                        <a:t>Earnings before taxes and Zakat</a:t>
                      </a:r>
                      <a:endParaRPr lang="en-MY" sz="1600" b="1" i="0" u="none" strike="noStrike">
                        <a:solidFill>
                          <a:srgbClr val="000000"/>
                        </a:solidFill>
                        <a:effectLst/>
                        <a:latin typeface="+mn-lt"/>
                        <a:cs typeface="Arial" panose="020B0604020202020204" pitchFamily="34" charset="0"/>
                      </a:endParaRPr>
                    </a:p>
                  </a:txBody>
                  <a:tcPr marL="4841" marR="4841" marT="4841" marB="0" anchor="ctr"/>
                </a:tc>
              </a:tr>
              <a:tr h="280220">
                <a:tc>
                  <a:txBody>
                    <a:bodyPr/>
                    <a:lstStyle/>
                    <a:p>
                      <a:pPr algn="l" fontAlgn="ctr"/>
                      <a:endParaRPr lang="en-MY" sz="1600" b="0" i="0" u="none" strike="noStrike">
                        <a:solidFill>
                          <a:srgbClr val="000000"/>
                        </a:solidFill>
                        <a:effectLst/>
                        <a:latin typeface="+mn-lt"/>
                        <a:cs typeface="Arial" panose="020B0604020202020204" pitchFamily="34" charset="0"/>
                      </a:endParaRPr>
                    </a:p>
                  </a:txBody>
                  <a:tcPr marL="4841" marR="4841" marT="4841" marB="0" anchor="ctr"/>
                </a:tc>
                <a:tc>
                  <a:txBody>
                    <a:bodyPr/>
                    <a:lstStyle/>
                    <a:p>
                      <a:pPr algn="l" fontAlgn="ctr"/>
                      <a:endParaRPr lang="en-MY" sz="1600" b="0" i="0" u="none" strike="noStrike">
                        <a:solidFill>
                          <a:srgbClr val="000000"/>
                        </a:solidFill>
                        <a:effectLst/>
                        <a:latin typeface="+mn-lt"/>
                        <a:cs typeface="Arial" panose="020B0604020202020204" pitchFamily="34" charset="0"/>
                      </a:endParaRPr>
                    </a:p>
                  </a:txBody>
                  <a:tcPr marL="4841" marR="4841" marT="4841" marB="0" anchor="ctr"/>
                </a:tc>
              </a:tr>
              <a:tr h="280220">
                <a:tc>
                  <a:txBody>
                    <a:bodyPr/>
                    <a:lstStyle/>
                    <a:p>
                      <a:pPr algn="l" fontAlgn="ctr"/>
                      <a:r>
                        <a:rPr lang="en-MY" sz="1600" u="none" strike="noStrike">
                          <a:effectLst/>
                          <a:latin typeface="+mn-lt"/>
                          <a:cs typeface="Arial" panose="020B0604020202020204" pitchFamily="34" charset="0"/>
                        </a:rPr>
                        <a:t>ST07</a:t>
                      </a:r>
                      <a:endParaRPr lang="en-MY" sz="1600" b="1" i="0" u="none" strike="noStrike">
                        <a:solidFill>
                          <a:srgbClr val="000000"/>
                        </a:solidFill>
                        <a:effectLst/>
                        <a:latin typeface="+mn-lt"/>
                        <a:cs typeface="Arial" panose="020B0604020202020204" pitchFamily="34" charset="0"/>
                      </a:endParaRPr>
                    </a:p>
                  </a:txBody>
                  <a:tcPr marL="4841" marR="4841" marT="4841" marB="0" anchor="ctr"/>
                </a:tc>
                <a:tc>
                  <a:txBody>
                    <a:bodyPr/>
                    <a:lstStyle/>
                    <a:p>
                      <a:pPr algn="l" fontAlgn="ctr"/>
                      <a:r>
                        <a:rPr lang="en-MY" sz="1600" u="none" strike="noStrike">
                          <a:effectLst/>
                          <a:latin typeface="+mn-lt"/>
                          <a:cs typeface="Arial" panose="020B0604020202020204" pitchFamily="34" charset="0"/>
                        </a:rPr>
                        <a:t>Value (or percentage) of financing by type of Sharī`ah-compliant contract</a:t>
                      </a:r>
                      <a:endParaRPr lang="en-MY" sz="1600" b="1" i="0" u="none" strike="noStrike">
                        <a:solidFill>
                          <a:srgbClr val="000000"/>
                        </a:solidFill>
                        <a:effectLst/>
                        <a:latin typeface="+mn-lt"/>
                        <a:cs typeface="Arial" panose="020B0604020202020204" pitchFamily="34" charset="0"/>
                      </a:endParaRPr>
                    </a:p>
                  </a:txBody>
                  <a:tcPr marL="4841" marR="4841" marT="4841" marB="0" anchor="ctr"/>
                </a:tc>
              </a:tr>
              <a:tr h="280220">
                <a:tc>
                  <a:txBody>
                    <a:bodyPr/>
                    <a:lstStyle/>
                    <a:p>
                      <a:pPr algn="l" fontAlgn="ctr"/>
                      <a:r>
                        <a:rPr lang="en-MY" sz="1600" u="none" strike="noStrike" dirty="0">
                          <a:effectLst/>
                          <a:latin typeface="+mn-lt"/>
                          <a:cs typeface="Arial" panose="020B0604020202020204" pitchFamily="34" charset="0"/>
                        </a:rPr>
                        <a:t>ST08</a:t>
                      </a:r>
                      <a:endParaRPr lang="en-MY" sz="1600" b="1" i="0" u="none" strike="noStrike" dirty="0">
                        <a:solidFill>
                          <a:srgbClr val="000000"/>
                        </a:solidFill>
                        <a:effectLst/>
                        <a:latin typeface="+mn-lt"/>
                        <a:cs typeface="Arial" panose="020B0604020202020204" pitchFamily="34" charset="0"/>
                      </a:endParaRPr>
                    </a:p>
                  </a:txBody>
                  <a:tcPr marL="4841" marR="4841" marT="4841" marB="0" anchor="ctr"/>
                </a:tc>
                <a:tc>
                  <a:txBody>
                    <a:bodyPr/>
                    <a:lstStyle/>
                    <a:p>
                      <a:pPr algn="l" fontAlgn="ctr"/>
                      <a:r>
                        <a:rPr lang="en-MY" sz="1600" u="none" strike="noStrike" dirty="0">
                          <a:effectLst/>
                          <a:latin typeface="+mn-lt"/>
                          <a:cs typeface="Arial" panose="020B0604020202020204" pitchFamily="34" charset="0"/>
                        </a:rPr>
                        <a:t>Assets held by domestic systemically important Islamic banks</a:t>
                      </a:r>
                      <a:endParaRPr lang="en-MY" sz="1600" b="1" i="0" u="none" strike="noStrike" dirty="0">
                        <a:solidFill>
                          <a:srgbClr val="000000"/>
                        </a:solidFill>
                        <a:effectLst/>
                        <a:latin typeface="+mn-lt"/>
                        <a:cs typeface="Arial" panose="020B0604020202020204" pitchFamily="34" charset="0"/>
                      </a:endParaRPr>
                    </a:p>
                  </a:txBody>
                  <a:tcPr marL="4841" marR="4841" marT="4841" marB="0" anchor="ctr"/>
                </a:tc>
              </a:tr>
            </a:tbl>
          </a:graphicData>
        </a:graphic>
      </p:graphicFrame>
      <p:sp>
        <p:nvSpPr>
          <p:cNvPr id="4" name="Slide Number Placeholder 3"/>
          <p:cNvSpPr>
            <a:spLocks noGrp="1"/>
          </p:cNvSpPr>
          <p:nvPr>
            <p:ph type="sldNum" sz="quarter" idx="4294967295"/>
          </p:nvPr>
        </p:nvSpPr>
        <p:spPr>
          <a:xfrm>
            <a:off x="6457950" y="6356351"/>
            <a:ext cx="2057400" cy="365125"/>
          </a:xfrm>
          <a:prstGeom prst="rect">
            <a:avLst/>
          </a:prstGeom>
        </p:spPr>
        <p:txBody>
          <a:bodyPr/>
          <a:lstStyle/>
          <a:p>
            <a:fld id="{47B948E2-4646-42BE-BF73-36E9C52E3E25}" type="slidenum">
              <a:rPr lang="en-MY" smtClean="0"/>
              <a:t>5</a:t>
            </a:fld>
            <a:endParaRPr lang="en-MY"/>
          </a:p>
        </p:txBody>
      </p:sp>
    </p:spTree>
    <p:extLst>
      <p:ext uri="{BB962C8B-B14F-4D97-AF65-F5344CB8AC3E}">
        <p14:creationId xmlns:p14="http://schemas.microsoft.com/office/powerpoint/2010/main" val="780586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Compilation Guide and Metadata</a:t>
            </a:r>
            <a:endParaRPr lang="en-US" dirty="0"/>
          </a:p>
        </p:txBody>
      </p:sp>
      <p:sp>
        <p:nvSpPr>
          <p:cNvPr id="3" name="Content Placeholder 2"/>
          <p:cNvSpPr>
            <a:spLocks noGrp="1"/>
          </p:cNvSpPr>
          <p:nvPr>
            <p:ph idx="1"/>
          </p:nvPr>
        </p:nvSpPr>
        <p:spPr/>
        <p:txBody>
          <a:bodyPr/>
          <a:lstStyle/>
          <a:p>
            <a:r>
              <a:rPr lang="en-US" sz="2000" dirty="0" smtClean="0"/>
              <a:t>The IFSB has prepared a </a:t>
            </a:r>
            <a:r>
              <a:rPr lang="en-US" sz="2000" i="1" dirty="0" smtClean="0"/>
              <a:t>PSIFI Compilation Guide </a:t>
            </a:r>
            <a:r>
              <a:rPr lang="en-US" sz="2000" dirty="0" smtClean="0"/>
              <a:t>to assist in compilation of the indices and help in understanding and using them.</a:t>
            </a:r>
          </a:p>
          <a:p>
            <a:r>
              <a:rPr lang="en-US" sz="2000" dirty="0" smtClean="0"/>
              <a:t>A new </a:t>
            </a:r>
            <a:r>
              <a:rPr lang="en-US" sz="2000" i="1" dirty="0" smtClean="0"/>
              <a:t>Guide</a:t>
            </a:r>
            <a:r>
              <a:rPr lang="en-US" sz="2000" dirty="0" smtClean="0"/>
              <a:t> is nearing completion that reflects new Basel indicators (capital, leverage, liquidity, systemically important banks), current trends in analysis of soundness of Islamic banks, and recent changes in accounting, statistical (SNA 2008), and supervisory standards.</a:t>
            </a:r>
          </a:p>
          <a:p>
            <a:r>
              <a:rPr lang="en-US" sz="2000" dirty="0" smtClean="0"/>
              <a:t>In some areas, significant differences exist between countries in indicators and compilation standards and procedures – countries should provide “metadata” descriptions of such practices to help in analysis of data and for comparisons of country data. </a:t>
            </a:r>
            <a:endParaRPr lang="en-US" sz="2000" dirty="0"/>
          </a:p>
          <a:p>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427823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Expansion of coverage</a:t>
            </a:r>
            <a:endParaRPr lang="en-US" dirty="0"/>
          </a:p>
        </p:txBody>
      </p:sp>
      <p:sp>
        <p:nvSpPr>
          <p:cNvPr id="3" name="Content Placeholder 2"/>
          <p:cNvSpPr>
            <a:spLocks noGrp="1"/>
          </p:cNvSpPr>
          <p:nvPr>
            <p:ph idx="1"/>
          </p:nvPr>
        </p:nvSpPr>
        <p:spPr/>
        <p:txBody>
          <a:bodyPr/>
          <a:lstStyle/>
          <a:p>
            <a:r>
              <a:rPr lang="en-US" dirty="0" smtClean="0"/>
              <a:t>New country coverage – Lebanon, Palestine, Qatar, and United Kingdom have been added recently</a:t>
            </a:r>
          </a:p>
          <a:p>
            <a:r>
              <a:rPr lang="en-US" dirty="0" smtClean="0"/>
              <a:t>Two new surveys are being introduced – Insurance (takaful) and Islamic capital markets. </a:t>
            </a:r>
          </a:p>
          <a:p>
            <a:pPr lvl="1"/>
            <a:r>
              <a:rPr lang="en-US" dirty="0" smtClean="0"/>
              <a:t>First data expected in Spring 2018.</a:t>
            </a:r>
          </a:p>
          <a:p>
            <a:pPr lvl="1"/>
            <a:r>
              <a:rPr lang="en-US" i="1" dirty="0" smtClean="0"/>
              <a:t>Compilation Guide </a:t>
            </a:r>
            <a:r>
              <a:rPr lang="en-US" dirty="0" smtClean="0"/>
              <a:t>will be expanded to cover these areas</a:t>
            </a:r>
            <a:endParaRPr lang="en-US" dirty="0"/>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033645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lgn="ctr">
              <a:buNone/>
            </a:pPr>
            <a:r>
              <a:rPr lang="en-US" sz="3200" dirty="0" smtClean="0"/>
              <a:t>Appendix</a:t>
            </a:r>
            <a:r>
              <a:rPr lang="en-US" sz="3200" dirty="0"/>
              <a:t>: </a:t>
            </a:r>
            <a:endParaRPr lang="en-US" sz="3200" dirty="0" smtClean="0"/>
          </a:p>
          <a:p>
            <a:pPr marL="0" indent="0" algn="ctr">
              <a:buNone/>
            </a:pPr>
            <a:endParaRPr lang="en-US" sz="3200" dirty="0"/>
          </a:p>
          <a:p>
            <a:pPr marL="0" indent="0" algn="ctr">
              <a:buNone/>
            </a:pPr>
            <a:r>
              <a:rPr lang="en-US" sz="3200" dirty="0" smtClean="0"/>
              <a:t>PSIFIs </a:t>
            </a:r>
            <a:r>
              <a:rPr lang="en-US" sz="3200" dirty="0"/>
              <a:t>and Detailed Financial Statements</a:t>
            </a:r>
          </a:p>
        </p:txBody>
      </p:sp>
      <p:sp>
        <p:nvSpPr>
          <p:cNvPr id="4" name="Slide Number Placeholder 3"/>
          <p:cNvSpPr>
            <a:spLocks noGrp="1"/>
          </p:cNvSpPr>
          <p:nvPr>
            <p:ph type="sldNum" sz="quarter" idx="10"/>
          </p:nvPr>
        </p:nvSpPr>
        <p:spPr/>
        <p:txBody>
          <a:bodyPr/>
          <a:lstStyle/>
          <a:p>
            <a:pPr>
              <a:defRPr/>
            </a:pPr>
            <a:endParaRPr lang="en-US"/>
          </a:p>
        </p:txBody>
      </p:sp>
    </p:spTree>
    <p:extLst>
      <p:ext uri="{BB962C8B-B14F-4D97-AF65-F5344CB8AC3E}">
        <p14:creationId xmlns:p14="http://schemas.microsoft.com/office/powerpoint/2010/main" val="2166203669"/>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107763" dir="18900000" algn="ctr" rotWithShape="0">
            <a:schemeClr val="bg2"/>
          </a:outerShdw>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rgbClr val="BC3700"/>
          </a:buClr>
          <a:buSzTx/>
          <a:buFont typeface="Monotype Sorts" pitchFamily="2" charset="2"/>
          <a:buChar char="n"/>
          <a:tabLst/>
          <a:defRPr kumimoji="0" lang="en-US"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outerShdw dist="107763" dir="18900000" algn="ctr" rotWithShape="0">
            <a:schemeClr val="bg2"/>
          </a:outerShdw>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
            <a:srgbClr val="BC3700"/>
          </a:buClr>
          <a:buSzTx/>
          <a:buFont typeface="Monotype Sorts" pitchFamily="2" charset="2"/>
          <a:buChar char="n"/>
          <a:tabLst/>
          <a:defRPr kumimoji="0" lang="en-US" sz="1200" b="0"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apadacci">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Arial"/>
      </a:majorFont>
      <a:minorFont>
        <a:latin typeface="Times New Roman"/>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13032545</TotalTime>
  <Pages>11</Pages>
  <Words>2553</Words>
  <Application>Microsoft Office PowerPoint</Application>
  <PresentationFormat>On-screen Show (4:3)</PresentationFormat>
  <Paragraphs>464</Paragraphs>
  <Slides>17</Slides>
  <Notes>5</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17</vt:i4>
      </vt:variant>
    </vt:vector>
  </HeadingPairs>
  <TitlesOfParts>
    <vt:vector size="26" baseType="lpstr">
      <vt:lpstr>Arial</vt:lpstr>
      <vt:lpstr>Calibri</vt:lpstr>
      <vt:lpstr>Monotype Sorts</vt:lpstr>
      <vt:lpstr>Tahoma</vt:lpstr>
      <vt:lpstr>Times New Roman</vt:lpstr>
      <vt:lpstr>Wingdings</vt:lpstr>
      <vt:lpstr>Custom Design</vt:lpstr>
      <vt:lpstr>Papadacci</vt:lpstr>
      <vt:lpstr>1_Custom Design</vt:lpstr>
      <vt:lpstr>ISWGNA Task Force on Islamic Banking </vt:lpstr>
      <vt:lpstr>Introduction to IFSB</vt:lpstr>
      <vt:lpstr>IFSB Macroprudential Statistics</vt:lpstr>
      <vt:lpstr>Islamic Soundness Indicators</vt:lpstr>
      <vt:lpstr>Structural Islamic Financial Indicators (SIFIs)</vt:lpstr>
      <vt:lpstr>Structural Islamic Financial Indicators (SIFIs)</vt:lpstr>
      <vt:lpstr>Compilation Guide and Metadata</vt:lpstr>
      <vt:lpstr>Expansion of coverage</vt:lpstr>
      <vt:lpstr> </vt:lpstr>
      <vt:lpstr>Core Prudential Islamic Financial Indicators (PIFIs) </vt:lpstr>
      <vt:lpstr>Additional Prudential Islamic Financial Indicators (PIFIs)</vt:lpstr>
      <vt:lpstr>Structural Islamic Financial Indicators (SIFIs)</vt:lpstr>
      <vt:lpstr>DETAILED FINANCIAL STATEMENTS</vt:lpstr>
      <vt:lpstr>INCOME AND EXPENSE STATEMENT  (to be renumbered)</vt:lpstr>
      <vt:lpstr>CONSOLIDATED STATEMENT OF BALANCE SHEET</vt:lpstr>
      <vt:lpstr>CONSOLIDATED STATEMENT OF BALANCE SHEET</vt:lpstr>
      <vt:lpstr>MEMORANDUM ITEMS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World Bank and the Financial Sector</dc:title>
  <dc:subject>Philapelphia Club</dc:subject>
  <dc:creator>JLF</dc:creator>
  <cp:lastModifiedBy>russell krueger</cp:lastModifiedBy>
  <cp:revision>517</cp:revision>
  <cp:lastPrinted>2000-10-07T19:54:52Z</cp:lastPrinted>
  <dcterms:created xsi:type="dcterms:W3CDTF">1998-05-08T06:51:56Z</dcterms:created>
  <dcterms:modified xsi:type="dcterms:W3CDTF">2017-10-20T03:01:22Z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