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62" r:id="rId5"/>
    <p:sldId id="261" r:id="rId6"/>
    <p:sldId id="279" r:id="rId7"/>
    <p:sldId id="265" r:id="rId8"/>
    <p:sldId id="259" r:id="rId9"/>
    <p:sldId id="267" r:id="rId10"/>
    <p:sldId id="266" r:id="rId11"/>
    <p:sldId id="268" r:id="rId12"/>
    <p:sldId id="269" r:id="rId13"/>
    <p:sldId id="270" r:id="rId14"/>
    <p:sldId id="271" r:id="rId15"/>
    <p:sldId id="275" r:id="rId16"/>
    <p:sldId id="276" r:id="rId17"/>
    <p:sldId id="277" r:id="rId18"/>
    <p:sldId id="280" r:id="rId19"/>
    <p:sldId id="272" r:id="rId20"/>
    <p:sldId id="25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3208EE-BDA5-4B59-A97A-2A8F230BC976}"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3208EE-BDA5-4B59-A97A-2A8F230BC976}"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90938-2542-4F7C-9436-03FFEBC6C7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3208EE-BDA5-4B59-A97A-2A8F230BC976}"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90938-2542-4F7C-9436-03FFEBC6C7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3208EE-BDA5-4B59-A97A-2A8F230BC976}"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90938-2542-4F7C-9436-03FFEBC6C7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208EE-BDA5-4B59-A97A-2A8F230BC976}"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90938-2542-4F7C-9436-03FFEBC6C7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3208EE-BDA5-4B59-A97A-2A8F230BC976}" type="datetimeFigureOut">
              <a:rPr lang="en-US" smtClean="0"/>
              <a:pPr/>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90938-2542-4F7C-9436-03FFEBC6C7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3208EE-BDA5-4B59-A97A-2A8F230BC976}" type="datetimeFigureOut">
              <a:rPr lang="en-US" smtClean="0"/>
              <a:pPr/>
              <a:t>5/9/2017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D90938-2542-4F7C-9436-03FFEBC6C7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3208EE-BDA5-4B59-A97A-2A8F230BC976}" type="datetimeFigureOut">
              <a:rPr lang="en-US" smtClean="0"/>
              <a:pPr/>
              <a:t>5/9/2017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D90938-2542-4F7C-9436-03FFEBC6C7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208EE-BDA5-4B59-A97A-2A8F230BC976}" type="datetimeFigureOut">
              <a:rPr lang="en-US" smtClean="0"/>
              <a:pPr/>
              <a:t>5/9/2017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D90938-2542-4F7C-9436-03FFEBC6C7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3208EE-BDA5-4B59-A97A-2A8F230BC976}" type="datetimeFigureOut">
              <a:rPr lang="en-US" smtClean="0"/>
              <a:pPr/>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90938-2542-4F7C-9436-03FFEBC6C7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3208EE-BDA5-4B59-A97A-2A8F230BC976}" type="datetimeFigureOut">
              <a:rPr lang="en-US" smtClean="0"/>
              <a:pPr/>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90938-2542-4F7C-9436-03FFEBC6C7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208EE-BDA5-4B59-A97A-2A8F230BC976}" type="datetimeFigureOut">
              <a:rPr lang="en-US" smtClean="0"/>
              <a:pPr/>
              <a:t>5/9/2017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90938-2542-4F7C-9436-03FFEBC6C7C6}" type="slidenum">
              <a:rPr lang="en-US" smtClean="0"/>
              <a:pPr/>
              <a:t>‹#›</a:t>
            </a:fld>
            <a:endParaRPr lang="en-US"/>
          </a:p>
        </p:txBody>
      </p:sp>
      <p:grpSp>
        <p:nvGrpSpPr>
          <p:cNvPr id="7" name="Group 6"/>
          <p:cNvGrpSpPr/>
          <p:nvPr/>
        </p:nvGrpSpPr>
        <p:grpSpPr>
          <a:xfrm>
            <a:off x="304800" y="6501098"/>
            <a:ext cx="8277268" cy="214050"/>
            <a:chOff x="304800" y="6501098"/>
            <a:chExt cx="8277268" cy="214050"/>
          </a:xfrm>
        </p:grpSpPr>
        <p:sp>
          <p:nvSpPr>
            <p:cNvPr id="8" name="Rounded Rectangle 7"/>
            <p:cNvSpPr/>
            <p:nvPr userDrawn="1"/>
          </p:nvSpPr>
          <p:spPr>
            <a:xfrm>
              <a:off x="304800" y="6525767"/>
              <a:ext cx="7267596" cy="46505"/>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T New Logo (PNG)-trans-500px.png"/>
            <p:cNvPicPr>
              <a:picLocks noChangeAspect="1"/>
            </p:cNvPicPr>
            <p:nvPr userDrawn="1"/>
          </p:nvPicPr>
          <p:blipFill>
            <a:blip r:embed="rId13" cstate="print"/>
            <a:stretch>
              <a:fillRect/>
            </a:stretch>
          </p:blipFill>
          <p:spPr>
            <a:xfrm>
              <a:off x="7572396" y="6501098"/>
              <a:ext cx="1009672" cy="214050"/>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meih.st.gov.my/"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8801"/>
            <a:ext cx="7772400" cy="1971650"/>
          </a:xfrm>
        </p:spPr>
        <p:txBody>
          <a:bodyPr>
            <a:normAutofit fontScale="90000"/>
          </a:bodyPr>
          <a:lstStyle/>
          <a:p>
            <a:r>
              <a:rPr lang="en-US" dirty="0">
                <a:latin typeface="Times New Roman" panose="02020603050405020304" pitchFamily="18" charset="0"/>
                <a:cs typeface="Times New Roman" panose="02020603050405020304" pitchFamily="18" charset="0"/>
              </a:rPr>
              <a:t>End Use Survey: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Manufacturing, Residential and Commercial Sector</a:t>
            </a:r>
          </a:p>
        </p:txBody>
      </p:sp>
      <p:sp>
        <p:nvSpPr>
          <p:cNvPr id="3" name="Subtitle 2"/>
          <p:cNvSpPr>
            <a:spLocks noGrp="1"/>
          </p:cNvSpPr>
          <p:nvPr>
            <p:ph type="subTitle" idx="1"/>
          </p:nvPr>
        </p:nvSpPr>
        <p:spPr>
          <a:xfrm>
            <a:off x="323528" y="3886200"/>
            <a:ext cx="8352928" cy="2207096"/>
          </a:xfrm>
        </p:spPr>
        <p:txBody>
          <a:bodyPr>
            <a:normAutofit/>
          </a:bodyPr>
          <a:lstStyle/>
          <a:p>
            <a:r>
              <a:rPr lang="en-MY" sz="2800" dirty="0">
                <a:latin typeface="Times New Roman" panose="02020603050405020304" pitchFamily="18" charset="0"/>
                <a:cs typeface="Times New Roman" panose="02020603050405020304" pitchFamily="18" charset="0"/>
              </a:rPr>
              <a:t>11</a:t>
            </a:r>
            <a:r>
              <a:rPr lang="en-MY" sz="2800" baseline="30000" dirty="0">
                <a:latin typeface="Times New Roman" panose="02020603050405020304" pitchFamily="18" charset="0"/>
                <a:cs typeface="Times New Roman" panose="02020603050405020304" pitchFamily="18" charset="0"/>
              </a:rPr>
              <a:t>th</a:t>
            </a:r>
            <a:r>
              <a:rPr lang="en-MY" sz="2800" dirty="0">
                <a:latin typeface="Times New Roman" panose="02020603050405020304" pitchFamily="18" charset="0"/>
                <a:cs typeface="Times New Roman" panose="02020603050405020304" pitchFamily="18" charset="0"/>
              </a:rPr>
              <a:t> UN Oslo Group Meeting </a:t>
            </a:r>
          </a:p>
          <a:p>
            <a:r>
              <a:rPr lang="en-US" sz="2800" dirty="0">
                <a:latin typeface="Times New Roman" panose="02020603050405020304" pitchFamily="18" charset="0"/>
                <a:cs typeface="Times New Roman" panose="02020603050405020304" pitchFamily="18" charset="0"/>
              </a:rPr>
              <a:t>8 – 11 May 2017</a:t>
            </a:r>
          </a:p>
          <a:p>
            <a:r>
              <a:rPr lang="en-US" sz="2800" dirty="0">
                <a:latin typeface="Times New Roman" panose="02020603050405020304" pitchFamily="18" charset="0"/>
                <a:cs typeface="Times New Roman" panose="02020603050405020304" pitchFamily="18" charset="0"/>
              </a:rPr>
              <a:t>Stockholm, Sweden</a:t>
            </a:r>
          </a:p>
          <a:p>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Manufacturing Survey</a:t>
            </a:r>
            <a:endParaRPr lang="en-MY" dirty="0"/>
          </a:p>
        </p:txBody>
      </p:sp>
      <p:pic>
        <p:nvPicPr>
          <p:cNvPr id="4" name="Content Placeholder 3"/>
          <p:cNvPicPr>
            <a:picLocks noGrp="1" noChangeAspect="1"/>
          </p:cNvPicPr>
          <p:nvPr>
            <p:ph idx="1"/>
          </p:nvPr>
        </p:nvPicPr>
        <p:blipFill>
          <a:blip r:embed="rId2"/>
          <a:stretch>
            <a:fillRect/>
          </a:stretch>
        </p:blipFill>
        <p:spPr>
          <a:xfrm>
            <a:off x="539552" y="1509806"/>
            <a:ext cx="3384375" cy="2003852"/>
          </a:xfrm>
          <a:prstGeom prst="rect">
            <a:avLst/>
          </a:prstGeom>
        </p:spPr>
      </p:pic>
      <p:pic>
        <p:nvPicPr>
          <p:cNvPr id="5" name="Content Placeholder 3"/>
          <p:cNvPicPr>
            <a:picLocks noChangeAspect="1"/>
          </p:cNvPicPr>
          <p:nvPr/>
        </p:nvPicPr>
        <p:blipFill>
          <a:blip r:embed="rId3"/>
          <a:stretch>
            <a:fillRect/>
          </a:stretch>
        </p:blipFill>
        <p:spPr>
          <a:xfrm>
            <a:off x="4801102" y="1509806"/>
            <a:ext cx="3446626" cy="2003852"/>
          </a:xfrm>
          <a:prstGeom prst="rect">
            <a:avLst/>
          </a:prstGeom>
        </p:spPr>
      </p:pic>
      <p:pic>
        <p:nvPicPr>
          <p:cNvPr id="6" name="Content Placeholder 3"/>
          <p:cNvPicPr>
            <a:picLocks noChangeAspect="1"/>
          </p:cNvPicPr>
          <p:nvPr/>
        </p:nvPicPr>
        <p:blipFill>
          <a:blip r:embed="rId4"/>
          <a:stretch>
            <a:fillRect/>
          </a:stretch>
        </p:blipFill>
        <p:spPr>
          <a:xfrm>
            <a:off x="507050" y="3896024"/>
            <a:ext cx="3416877" cy="2014115"/>
          </a:xfrm>
          <a:prstGeom prst="rect">
            <a:avLst/>
          </a:prstGeom>
        </p:spPr>
      </p:pic>
      <p:pic>
        <p:nvPicPr>
          <p:cNvPr id="7" name="Content Placeholder 3"/>
          <p:cNvPicPr>
            <a:picLocks noChangeAspect="1"/>
          </p:cNvPicPr>
          <p:nvPr/>
        </p:nvPicPr>
        <p:blipFill>
          <a:blip r:embed="rId5"/>
          <a:stretch>
            <a:fillRect/>
          </a:stretch>
        </p:blipFill>
        <p:spPr>
          <a:xfrm>
            <a:off x="4976263" y="3896024"/>
            <a:ext cx="3271465" cy="1888148"/>
          </a:xfrm>
          <a:prstGeom prst="rect">
            <a:avLst/>
          </a:prstGeom>
        </p:spPr>
      </p:pic>
    </p:spTree>
    <p:extLst>
      <p:ext uri="{BB962C8B-B14F-4D97-AF65-F5344CB8AC3E}">
        <p14:creationId xmlns:p14="http://schemas.microsoft.com/office/powerpoint/2010/main" val="945858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Manufacturing Survey</a:t>
            </a:r>
            <a:endParaRPr lang="en-MY" dirty="0"/>
          </a:p>
        </p:txBody>
      </p:sp>
      <p:pic>
        <p:nvPicPr>
          <p:cNvPr id="6" name="Picture 5"/>
          <p:cNvPicPr>
            <a:picLocks noChangeAspect="1"/>
          </p:cNvPicPr>
          <p:nvPr/>
        </p:nvPicPr>
        <p:blipFill>
          <a:blip r:embed="rId2"/>
          <a:stretch>
            <a:fillRect/>
          </a:stretch>
        </p:blipFill>
        <p:spPr>
          <a:xfrm>
            <a:off x="2134974" y="1556792"/>
            <a:ext cx="4263942" cy="2330792"/>
          </a:xfrm>
          <a:prstGeom prst="rect">
            <a:avLst/>
          </a:prstGeom>
        </p:spPr>
      </p:pic>
      <p:pic>
        <p:nvPicPr>
          <p:cNvPr id="7" name="Picture 6"/>
          <p:cNvPicPr>
            <a:picLocks noChangeAspect="1"/>
          </p:cNvPicPr>
          <p:nvPr/>
        </p:nvPicPr>
        <p:blipFill>
          <a:blip r:embed="rId3"/>
          <a:stretch>
            <a:fillRect/>
          </a:stretch>
        </p:blipFill>
        <p:spPr>
          <a:xfrm>
            <a:off x="2134974" y="4293096"/>
            <a:ext cx="4263942" cy="2113004"/>
          </a:xfrm>
          <a:prstGeom prst="rect">
            <a:avLst/>
          </a:prstGeom>
        </p:spPr>
      </p:pic>
    </p:spTree>
    <p:extLst>
      <p:ext uri="{BB962C8B-B14F-4D97-AF65-F5344CB8AC3E}">
        <p14:creationId xmlns:p14="http://schemas.microsoft.com/office/powerpoint/2010/main" val="3366131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341"/>
            <a:ext cx="8229600" cy="1143000"/>
          </a:xfrm>
        </p:spPr>
        <p:txBody>
          <a:bodyPr/>
          <a:lstStyle/>
          <a:p>
            <a:r>
              <a:rPr lang="en-US" dirty="0">
                <a:latin typeface="Times New Roman" panose="02020603050405020304" pitchFamily="18" charset="0"/>
                <a:cs typeface="Times New Roman" panose="02020603050405020304" pitchFamily="18" charset="0"/>
              </a:rPr>
              <a:t>Residential Survey</a:t>
            </a:r>
            <a:endParaRPr lang="en-MY" dirty="0"/>
          </a:p>
        </p:txBody>
      </p:sp>
      <p:sp>
        <p:nvSpPr>
          <p:cNvPr id="5" name="Content Placeholder 4"/>
          <p:cNvSpPr>
            <a:spLocks noGrp="1"/>
          </p:cNvSpPr>
          <p:nvPr>
            <p:ph idx="1"/>
          </p:nvPr>
        </p:nvSpPr>
        <p:spPr>
          <a:xfrm>
            <a:off x="457200" y="1268760"/>
            <a:ext cx="8229600" cy="5184576"/>
          </a:xfrm>
        </p:spPr>
        <p:txBody>
          <a:bodyPr>
            <a:noAutofit/>
          </a:bodyPr>
          <a:lstStyle/>
          <a:p>
            <a:pPr algn="just">
              <a:lnSpc>
                <a:spcPct val="170000"/>
              </a:lnSpc>
            </a:pPr>
            <a:r>
              <a:rPr lang="en-MY" sz="1300" dirty="0">
                <a:latin typeface="Times New Roman" panose="02020603050405020304" pitchFamily="18" charset="0"/>
                <a:cs typeface="Times New Roman" panose="02020603050405020304" pitchFamily="18" charset="0"/>
              </a:rPr>
              <a:t>Energy Commission has successfully conducted a survey with 2,000 households in Peninsular Malaysia with the aim to have an in-depth understanding of energy consumption pattern within households. There are many variables and factors that affect a household’s energy consumption of which were not properly identified before. This survey enabled us to have a better view of where, when and how the energy is consumed within households.</a:t>
            </a:r>
          </a:p>
          <a:p>
            <a:pPr algn="just">
              <a:lnSpc>
                <a:spcPct val="170000"/>
              </a:lnSpc>
            </a:pPr>
            <a:r>
              <a:rPr lang="en-MY" sz="1300" dirty="0">
                <a:latin typeface="Times New Roman" panose="02020603050405020304" pitchFamily="18" charset="0"/>
                <a:cs typeface="Times New Roman" panose="02020603050405020304" pitchFamily="18" charset="0"/>
              </a:rPr>
              <a:t>The number of samples is calculated based on the actual number of households in Malaysia. Hence, 2,000 households were selected across Peninsular Malaysia for this survey. The samples were broken down to four (4) main regions, namely Central, South, East Coast, and North, and then further broken down to ten (10) types of houses. The energy consumption for each household is categorised into fuel types (natural gas, LPG, kerosene and electricity) and five (5) end-uses as described by the IEA (International Energy Agency).</a:t>
            </a:r>
          </a:p>
          <a:p>
            <a:pPr algn="just">
              <a:lnSpc>
                <a:spcPct val="170000"/>
              </a:lnSpc>
            </a:pPr>
            <a:r>
              <a:rPr lang="en-MY" sz="1300" dirty="0">
                <a:latin typeface="Times New Roman" panose="02020603050405020304" pitchFamily="18" charset="0"/>
                <a:cs typeface="Times New Roman" panose="02020603050405020304" pitchFamily="18" charset="0"/>
              </a:rPr>
              <a:t>Overall, electricity, LPG and natural gas are the major form of energy used in households in Peninsular Malaysia, where electricity accounted for more than 80% of energy consumption. Electricity consumption is distributed evenly among the four regions of Peninsular Malaysia, whereas LPG showed a slightly bigger contribution from the central region. In terms of end-uses, appliances have the biggest share in energy consumption, followed by air-conditioning system, cooking, lighting, and water heating. Appliances category covers a wide range of item which explains the high percentage of appliances in household’s energy consumption.</a:t>
            </a:r>
          </a:p>
        </p:txBody>
      </p:sp>
    </p:spTree>
    <p:extLst>
      <p:ext uri="{BB962C8B-B14F-4D97-AF65-F5344CB8AC3E}">
        <p14:creationId xmlns:p14="http://schemas.microsoft.com/office/powerpoint/2010/main" val="2049473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6632"/>
            <a:ext cx="8229600" cy="1143000"/>
          </a:xfrm>
        </p:spPr>
        <p:txBody>
          <a:bodyPr/>
          <a:lstStyle/>
          <a:p>
            <a:r>
              <a:rPr lang="en-US" dirty="0">
                <a:latin typeface="Times New Roman" panose="02020603050405020304" pitchFamily="18" charset="0"/>
                <a:cs typeface="Times New Roman" panose="02020603050405020304" pitchFamily="18" charset="0"/>
              </a:rPr>
              <a:t>Residential Survey</a:t>
            </a:r>
            <a:endParaRPr lang="en-MY" dirty="0"/>
          </a:p>
        </p:txBody>
      </p:sp>
      <p:pic>
        <p:nvPicPr>
          <p:cNvPr id="6" name="Content Placeholder 5"/>
          <p:cNvPicPr>
            <a:picLocks noGrp="1" noChangeAspect="1"/>
          </p:cNvPicPr>
          <p:nvPr>
            <p:ph idx="1"/>
          </p:nvPr>
        </p:nvPicPr>
        <p:blipFill>
          <a:blip r:embed="rId2"/>
          <a:stretch>
            <a:fillRect/>
          </a:stretch>
        </p:blipFill>
        <p:spPr>
          <a:xfrm>
            <a:off x="1979712" y="1298059"/>
            <a:ext cx="5184575" cy="5130245"/>
          </a:xfrm>
          <a:prstGeom prst="rect">
            <a:avLst/>
          </a:prstGeom>
        </p:spPr>
      </p:pic>
    </p:spTree>
    <p:extLst>
      <p:ext uri="{BB962C8B-B14F-4D97-AF65-F5344CB8AC3E}">
        <p14:creationId xmlns:p14="http://schemas.microsoft.com/office/powerpoint/2010/main" val="1903944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986" y="116632"/>
            <a:ext cx="8229600" cy="1143000"/>
          </a:xfrm>
        </p:spPr>
        <p:txBody>
          <a:bodyPr/>
          <a:lstStyle/>
          <a:p>
            <a:r>
              <a:rPr lang="en-US" dirty="0">
                <a:latin typeface="Times New Roman" panose="02020603050405020304" pitchFamily="18" charset="0"/>
                <a:cs typeface="Times New Roman" panose="02020603050405020304" pitchFamily="18" charset="0"/>
              </a:rPr>
              <a:t>Residential Survey</a:t>
            </a:r>
            <a:endParaRPr lang="en-MY" dirty="0"/>
          </a:p>
        </p:txBody>
      </p:sp>
      <p:pic>
        <p:nvPicPr>
          <p:cNvPr id="6" name="Picture 5"/>
          <p:cNvPicPr>
            <a:picLocks noChangeAspect="1"/>
          </p:cNvPicPr>
          <p:nvPr/>
        </p:nvPicPr>
        <p:blipFill>
          <a:blip r:embed="rId2"/>
          <a:stretch>
            <a:fillRect/>
          </a:stretch>
        </p:blipFill>
        <p:spPr>
          <a:xfrm>
            <a:off x="2448558" y="1259632"/>
            <a:ext cx="4104456" cy="1721497"/>
          </a:xfrm>
          <a:prstGeom prst="rect">
            <a:avLst/>
          </a:prstGeom>
        </p:spPr>
      </p:pic>
      <p:pic>
        <p:nvPicPr>
          <p:cNvPr id="7" name="Picture 6"/>
          <p:cNvPicPr>
            <a:picLocks noChangeAspect="1"/>
          </p:cNvPicPr>
          <p:nvPr/>
        </p:nvPicPr>
        <p:blipFill>
          <a:blip r:embed="rId3"/>
          <a:stretch>
            <a:fillRect/>
          </a:stretch>
        </p:blipFill>
        <p:spPr>
          <a:xfrm>
            <a:off x="2448558" y="2998806"/>
            <a:ext cx="4097111" cy="1722459"/>
          </a:xfrm>
          <a:prstGeom prst="rect">
            <a:avLst/>
          </a:prstGeom>
        </p:spPr>
      </p:pic>
      <p:pic>
        <p:nvPicPr>
          <p:cNvPr id="8" name="Picture 7"/>
          <p:cNvPicPr>
            <a:picLocks noChangeAspect="1"/>
          </p:cNvPicPr>
          <p:nvPr/>
        </p:nvPicPr>
        <p:blipFill>
          <a:blip r:embed="rId4"/>
          <a:stretch>
            <a:fillRect/>
          </a:stretch>
        </p:blipFill>
        <p:spPr>
          <a:xfrm>
            <a:off x="2448557" y="4721266"/>
            <a:ext cx="4104457" cy="1763970"/>
          </a:xfrm>
          <a:prstGeom prst="rect">
            <a:avLst/>
          </a:prstGeom>
        </p:spPr>
      </p:pic>
    </p:spTree>
    <p:extLst>
      <p:ext uri="{BB962C8B-B14F-4D97-AF65-F5344CB8AC3E}">
        <p14:creationId xmlns:p14="http://schemas.microsoft.com/office/powerpoint/2010/main" val="3387525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Residential Survey</a:t>
            </a:r>
            <a:endParaRPr lang="en-MY" dirty="0"/>
          </a:p>
        </p:txBody>
      </p:sp>
      <p:pic>
        <p:nvPicPr>
          <p:cNvPr id="4" name="Picture 3"/>
          <p:cNvPicPr>
            <a:picLocks noChangeAspect="1"/>
          </p:cNvPicPr>
          <p:nvPr/>
        </p:nvPicPr>
        <p:blipFill>
          <a:blip r:embed="rId2"/>
          <a:stretch>
            <a:fillRect/>
          </a:stretch>
        </p:blipFill>
        <p:spPr>
          <a:xfrm>
            <a:off x="2324100" y="1700808"/>
            <a:ext cx="4495800" cy="1971675"/>
          </a:xfrm>
          <a:prstGeom prst="rect">
            <a:avLst/>
          </a:prstGeom>
        </p:spPr>
      </p:pic>
      <p:pic>
        <p:nvPicPr>
          <p:cNvPr id="5" name="Picture 4"/>
          <p:cNvPicPr>
            <a:picLocks noChangeAspect="1"/>
          </p:cNvPicPr>
          <p:nvPr/>
        </p:nvPicPr>
        <p:blipFill>
          <a:blip r:embed="rId3"/>
          <a:stretch>
            <a:fillRect/>
          </a:stretch>
        </p:blipFill>
        <p:spPr>
          <a:xfrm>
            <a:off x="2276475" y="4077072"/>
            <a:ext cx="4543425" cy="1952625"/>
          </a:xfrm>
          <a:prstGeom prst="rect">
            <a:avLst/>
          </a:prstGeom>
        </p:spPr>
      </p:pic>
    </p:spTree>
    <p:extLst>
      <p:ext uri="{BB962C8B-B14F-4D97-AF65-F5344CB8AC3E}">
        <p14:creationId xmlns:p14="http://schemas.microsoft.com/office/powerpoint/2010/main" val="1729405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Commercial </a:t>
            </a:r>
            <a:r>
              <a:rPr lang="en-US" dirty="0">
                <a:latin typeface="Times New Roman" panose="02020603050405020304" pitchFamily="18" charset="0"/>
                <a:cs typeface="Times New Roman" panose="02020603050405020304" pitchFamily="18" charset="0"/>
              </a:rPr>
              <a:t>Survey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433" y="1340768"/>
            <a:ext cx="7854503"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099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dirty="0">
                <a:latin typeface="Times New Roman" panose="02020603050405020304" pitchFamily="18" charset="0"/>
                <a:cs typeface="Times New Roman" panose="02020603050405020304" pitchFamily="18" charset="0"/>
              </a:rPr>
              <a:t>Commercial Survey</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49654"/>
            <a:ext cx="7776864" cy="4415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606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Way Forward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837" y="1412776"/>
            <a:ext cx="6131491" cy="505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906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Conclusions</a:t>
            </a:r>
            <a:endParaRPr lang="en-MY"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0000" lnSpcReduction="20000"/>
          </a:bodyPr>
          <a:lstStyle/>
          <a:p>
            <a:pPr algn="just">
              <a:lnSpc>
                <a:spcPct val="160000"/>
              </a:lnSpc>
            </a:pPr>
            <a:r>
              <a:rPr lang="en-US" dirty="0">
                <a:latin typeface="Times New Roman" panose="02020603050405020304" pitchFamily="18" charset="0"/>
                <a:cs typeface="Times New Roman" panose="02020603050405020304" pitchFamily="18" charset="0"/>
              </a:rPr>
              <a:t>Sample size is small and not reflect the real population</a:t>
            </a:r>
          </a:p>
          <a:p>
            <a:pPr algn="just">
              <a:lnSpc>
                <a:spcPct val="160000"/>
              </a:lnSpc>
            </a:pPr>
            <a:r>
              <a:rPr lang="en-US" dirty="0">
                <a:latin typeface="Times New Roman" panose="02020603050405020304" pitchFamily="18" charset="0"/>
                <a:cs typeface="Times New Roman" panose="02020603050405020304" pitchFamily="18" charset="0"/>
              </a:rPr>
              <a:t>Limited budget</a:t>
            </a:r>
          </a:p>
          <a:p>
            <a:pPr algn="just">
              <a:lnSpc>
                <a:spcPct val="160000"/>
              </a:lnSpc>
            </a:pPr>
            <a:r>
              <a:rPr lang="en-US" dirty="0">
                <a:latin typeface="Times New Roman" panose="02020603050405020304" pitchFamily="18" charset="0"/>
                <a:cs typeface="Times New Roman" panose="02020603050405020304" pitchFamily="18" charset="0"/>
              </a:rPr>
              <a:t>Coverage only in Peninsular Malaysia</a:t>
            </a:r>
          </a:p>
          <a:p>
            <a:pPr algn="just">
              <a:lnSpc>
                <a:spcPct val="160000"/>
              </a:lnSpc>
            </a:pPr>
            <a:r>
              <a:rPr lang="en-US" dirty="0">
                <a:latin typeface="Times New Roman" panose="02020603050405020304" pitchFamily="18" charset="0"/>
                <a:cs typeface="Times New Roman" panose="02020603050405020304" pitchFamily="18" charset="0"/>
              </a:rPr>
              <a:t>Consultant experience is very important</a:t>
            </a:r>
          </a:p>
          <a:p>
            <a:pPr algn="just">
              <a:lnSpc>
                <a:spcPct val="160000"/>
              </a:lnSpc>
            </a:pPr>
            <a:r>
              <a:rPr lang="en-US" dirty="0">
                <a:latin typeface="Times New Roman" panose="02020603050405020304" pitchFamily="18" charset="0"/>
                <a:cs typeface="Times New Roman" panose="02020603050405020304" pitchFamily="18" charset="0"/>
              </a:rPr>
              <a:t>No secondary source to benchmarking the survey results</a:t>
            </a:r>
          </a:p>
          <a:p>
            <a:pPr algn="just">
              <a:lnSpc>
                <a:spcPct val="160000"/>
              </a:lnSpc>
            </a:pPr>
            <a:r>
              <a:rPr lang="en-US" dirty="0">
                <a:latin typeface="Times New Roman" panose="02020603050405020304" pitchFamily="18" charset="0"/>
                <a:cs typeface="Times New Roman" panose="02020603050405020304" pitchFamily="18" charset="0"/>
              </a:rPr>
              <a:t>Some of the results is not make sense and need some modification to reflect the true situation</a:t>
            </a:r>
          </a:p>
          <a:p>
            <a:pPr algn="just">
              <a:lnSpc>
                <a:spcPct val="160000"/>
              </a:lnSpc>
            </a:pPr>
            <a:r>
              <a:rPr lang="en-US" dirty="0">
                <a:latin typeface="Times New Roman" panose="02020603050405020304" pitchFamily="18" charset="0"/>
                <a:cs typeface="Times New Roman" panose="02020603050405020304" pitchFamily="18" charset="0"/>
              </a:rPr>
              <a:t>Need to have expert judgement before adopting the survey </a:t>
            </a:r>
            <a:r>
              <a:rPr lang="en-US" dirty="0" smtClean="0">
                <a:latin typeface="Times New Roman" panose="02020603050405020304" pitchFamily="18" charset="0"/>
                <a:cs typeface="Times New Roman" panose="02020603050405020304" pitchFamily="18" charset="0"/>
              </a:rPr>
              <a:t>results.</a:t>
            </a:r>
            <a:endParaRPr lang="en-MY" dirty="0">
              <a:latin typeface="Times New Roman" panose="02020603050405020304" pitchFamily="18" charset="0"/>
              <a:cs typeface="Times New Roman" panose="02020603050405020304" pitchFamily="18" charset="0"/>
            </a:endParaRPr>
          </a:p>
          <a:p>
            <a:pPr algn="just">
              <a:lnSpc>
                <a:spcPct val="160000"/>
              </a:lnSpc>
            </a:pPr>
            <a:endParaRPr lang="en-MY"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056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Outline</a:t>
            </a:r>
            <a:endParaRPr lang="en-MY"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pPr>
              <a:lnSpc>
                <a:spcPct val="150000"/>
              </a:lnSpc>
            </a:pPr>
            <a:r>
              <a:rPr lang="en-US" dirty="0" smtClean="0">
                <a:latin typeface="Times New Roman" panose="02020603050405020304" pitchFamily="18" charset="0"/>
                <a:cs typeface="Times New Roman" panose="02020603050405020304" pitchFamily="18" charset="0"/>
              </a:rPr>
              <a:t>Introduction</a:t>
            </a:r>
            <a:endParaRPr lang="en-US"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National Energy </a:t>
            </a:r>
            <a:r>
              <a:rPr lang="en-US" dirty="0" smtClean="0">
                <a:latin typeface="Times New Roman" panose="02020603050405020304" pitchFamily="18" charset="0"/>
                <a:cs typeface="Times New Roman" panose="02020603050405020304" pitchFamily="18" charset="0"/>
              </a:rPr>
              <a:t>Balance</a:t>
            </a:r>
          </a:p>
          <a:p>
            <a:pPr>
              <a:lnSpc>
                <a:spcPct val="150000"/>
              </a:lnSpc>
            </a:pPr>
            <a:r>
              <a:rPr lang="en-US" dirty="0" smtClean="0">
                <a:latin typeface="Times New Roman" panose="02020603050405020304" pitchFamily="18" charset="0"/>
                <a:cs typeface="Times New Roman" panose="02020603050405020304" pitchFamily="18" charset="0"/>
              </a:rPr>
              <a:t>Energy Flow Chart, 2015 </a:t>
            </a:r>
            <a:endParaRPr lang="en-US"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Manufacturing Survey</a:t>
            </a:r>
          </a:p>
          <a:p>
            <a:pPr>
              <a:lnSpc>
                <a:spcPct val="150000"/>
              </a:lnSpc>
            </a:pPr>
            <a:r>
              <a:rPr lang="en-US" dirty="0">
                <a:latin typeface="Times New Roman" panose="02020603050405020304" pitchFamily="18" charset="0"/>
                <a:cs typeface="Times New Roman" panose="02020603050405020304" pitchFamily="18" charset="0"/>
              </a:rPr>
              <a:t>Residential Survey</a:t>
            </a:r>
          </a:p>
          <a:p>
            <a:pPr>
              <a:lnSpc>
                <a:spcPct val="150000"/>
              </a:lnSpc>
            </a:pPr>
            <a:r>
              <a:rPr lang="en-US" dirty="0">
                <a:latin typeface="Times New Roman" panose="02020603050405020304" pitchFamily="18" charset="0"/>
                <a:cs typeface="Times New Roman" panose="02020603050405020304" pitchFamily="18" charset="0"/>
              </a:rPr>
              <a:t>Commercial Survey</a:t>
            </a:r>
          </a:p>
          <a:p>
            <a:pPr>
              <a:lnSpc>
                <a:spcPct val="150000"/>
              </a:lnSpc>
            </a:pPr>
            <a:r>
              <a:rPr lang="en-US" dirty="0" smtClean="0">
                <a:latin typeface="Times New Roman" panose="02020603050405020304" pitchFamily="18" charset="0"/>
                <a:cs typeface="Times New Roman" panose="02020603050405020304" pitchFamily="18" charset="0"/>
              </a:rPr>
              <a:t>Way Forward and Conclusions</a:t>
            </a:r>
            <a:endParaRPr lang="en-MY"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5815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162671"/>
          </a:xfrm>
        </p:spPr>
        <p:txBody>
          <a:bodyPr>
            <a:normAutofit fontScale="90000"/>
          </a:bodyPr>
          <a:lstStyle/>
          <a:p>
            <a:r>
              <a:rPr lang="en-US" sz="5400" b="1" dirty="0">
                <a:latin typeface="Times New Roman" panose="02020603050405020304" pitchFamily="18" charset="0"/>
                <a:cs typeface="Times New Roman" panose="02020603050405020304" pitchFamily="18" charset="0"/>
              </a:rPr>
              <a:t>Thank </a:t>
            </a:r>
            <a:r>
              <a:rPr lang="en-US" sz="5400" b="1" dirty="0" smtClean="0">
                <a:latin typeface="Times New Roman" panose="02020603050405020304" pitchFamily="18" charset="0"/>
                <a:cs typeface="Times New Roman" panose="02020603050405020304" pitchFamily="18" charset="0"/>
              </a:rPr>
              <a:t>You</a:t>
            </a:r>
            <a:br>
              <a:rPr lang="en-US" sz="5400" b="1" dirty="0" smtClean="0">
                <a:latin typeface="Times New Roman" panose="02020603050405020304" pitchFamily="18" charset="0"/>
                <a:cs typeface="Times New Roman" panose="02020603050405020304" pitchFamily="18" charset="0"/>
              </a:rPr>
            </a:br>
            <a:r>
              <a:rPr lang="en-US" sz="5400" b="1" dirty="0" smtClean="0">
                <a:latin typeface="Times New Roman" panose="02020603050405020304" pitchFamily="18" charset="0"/>
                <a:cs typeface="Times New Roman" panose="02020603050405020304" pitchFamily="18" charset="0"/>
                <a:hlinkClick r:id="rId2"/>
              </a:rPr>
              <a:t>www.meih.st.gov.my</a:t>
            </a:r>
            <a:r>
              <a:rPr lang="en-US" sz="5400" b="1" dirty="0" smtClean="0">
                <a:latin typeface="Times New Roman" panose="02020603050405020304" pitchFamily="18" charset="0"/>
                <a:cs typeface="Times New Roman" panose="02020603050405020304" pitchFamily="18" charset="0"/>
              </a:rPr>
              <a:t/>
            </a:r>
            <a:br>
              <a:rPr lang="en-US" sz="5400" b="1" dirty="0" smtClean="0">
                <a:latin typeface="Times New Roman" panose="02020603050405020304" pitchFamily="18" charset="0"/>
                <a:cs typeface="Times New Roman" panose="02020603050405020304" pitchFamily="18" charset="0"/>
              </a:rPr>
            </a:br>
            <a:endParaRPr lang="en-US" sz="5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Introduction</a:t>
            </a:r>
            <a:endParaRPr lang="en-MY"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417638"/>
            <a:ext cx="8229600" cy="5035698"/>
          </a:xfrm>
        </p:spPr>
        <p:txBody>
          <a:bodyPr>
            <a:normAutofit fontScale="47500" lnSpcReduction="20000"/>
          </a:bodyPr>
          <a:lstStyle/>
          <a:p>
            <a:pPr algn="just">
              <a:lnSpc>
                <a:spcPct val="170000"/>
              </a:lnSpc>
            </a:pPr>
            <a:r>
              <a:rPr lang="en-MY" dirty="0">
                <a:latin typeface="Times New Roman" panose="02020603050405020304" pitchFamily="18" charset="0"/>
                <a:cs typeface="Times New Roman" panose="02020603050405020304" pitchFamily="18" charset="0"/>
              </a:rPr>
              <a:t>The National Energy Balance (NEB) report is an extension of </a:t>
            </a:r>
            <a:r>
              <a:rPr lang="en-MY" dirty="0" err="1">
                <a:latin typeface="Times New Roman" panose="02020603050405020304" pitchFamily="18" charset="0"/>
                <a:cs typeface="Times New Roman" panose="02020603050405020304" pitchFamily="18" charset="0"/>
              </a:rPr>
              <a:t>Suruhanjaya</a:t>
            </a:r>
            <a:r>
              <a:rPr lang="en-MY" dirty="0">
                <a:latin typeface="Times New Roman" panose="02020603050405020304" pitchFamily="18" charset="0"/>
                <a:cs typeface="Times New Roman" panose="02020603050405020304" pitchFamily="18" charset="0"/>
              </a:rPr>
              <a:t> Tenaga / Energy Commission’s (ST) role from regulator of electricity and gas supplies to the main reference point for energy data in Malaysia. A complete statistical publication for energy supply and demand of the nation, it is based upon an energy balance format using similar energy units for all reported data</a:t>
            </a:r>
          </a:p>
          <a:p>
            <a:pPr algn="just">
              <a:lnSpc>
                <a:spcPct val="170000"/>
              </a:lnSpc>
            </a:pPr>
            <a:r>
              <a:rPr lang="en-MY" dirty="0">
                <a:latin typeface="Times New Roman" panose="02020603050405020304" pitchFamily="18" charset="0"/>
                <a:cs typeface="Times New Roman" panose="02020603050405020304" pitchFamily="18" charset="0"/>
              </a:rPr>
              <a:t>NEB covers three major areas, namely the Energy Supply, Transformation and Final Usage - Including natural gas, crude oil, petroleum products, coal and coke, electricity, hydropower and renewable energy</a:t>
            </a:r>
          </a:p>
          <a:p>
            <a:pPr algn="just">
              <a:lnSpc>
                <a:spcPct val="170000"/>
              </a:lnSpc>
            </a:pPr>
            <a:r>
              <a:rPr lang="en-MY" dirty="0">
                <a:latin typeface="Times New Roman" panose="02020603050405020304" pitchFamily="18" charset="0"/>
                <a:cs typeface="Times New Roman" panose="02020603050405020304" pitchFamily="18" charset="0"/>
              </a:rPr>
              <a:t>With this extended role, ST has formed various cooperation arrangements, to supply monthly, quarterly and annual energy data to the relevant agencies such as the International Energy Agency (IEA), International Energy Forum Secretariat (IEFS), United Nations Statistics Division (UNSD), The Institute of Energy Economics, Japan (IEEJ), Asia Pacific Economic Cooperation (APEC) and ASEAN Centre for Energy (ACE). This cooperation demonstrates ST’s commitment in providing accurate information while providing an opportunity to further enhance the Commission’s capacity and expertise in related areas. </a:t>
            </a:r>
          </a:p>
        </p:txBody>
      </p:sp>
    </p:spTree>
    <p:extLst>
      <p:ext uri="{BB962C8B-B14F-4D97-AF65-F5344CB8AC3E}">
        <p14:creationId xmlns:p14="http://schemas.microsoft.com/office/powerpoint/2010/main" val="3203780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National Energy Balance</a:t>
            </a:r>
            <a:endParaRPr lang="en-MY"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MY" dirty="0"/>
          </a:p>
        </p:txBody>
      </p:sp>
      <p:pic>
        <p:nvPicPr>
          <p:cNvPr id="4" name="Picture 2" descr="MedisProcess1"/>
          <p:cNvPicPr>
            <a:picLocks noChangeAspect="1" noChangeArrowheads="1"/>
          </p:cNvPicPr>
          <p:nvPr/>
        </p:nvPicPr>
        <p:blipFill>
          <a:blip r:embed="rId2" cstate="print"/>
          <a:srcRect/>
          <a:stretch>
            <a:fillRect/>
          </a:stretch>
        </p:blipFill>
        <p:spPr bwMode="auto">
          <a:xfrm>
            <a:off x="228600" y="1447800"/>
            <a:ext cx="1954212" cy="4732337"/>
          </a:xfrm>
          <a:prstGeom prst="rect">
            <a:avLst/>
          </a:prstGeom>
          <a:noFill/>
          <a:ln w="9525">
            <a:noFill/>
            <a:miter lim="800000"/>
            <a:headEnd/>
            <a:tailEnd/>
          </a:ln>
        </p:spPr>
      </p:pic>
      <p:pic>
        <p:nvPicPr>
          <p:cNvPr id="5" name="Picture 4" descr="MedisProcess2_1"/>
          <p:cNvPicPr>
            <a:picLocks noChangeAspect="1" noChangeArrowheads="1"/>
          </p:cNvPicPr>
          <p:nvPr/>
        </p:nvPicPr>
        <p:blipFill>
          <a:blip r:embed="rId3" cstate="print"/>
          <a:srcRect/>
          <a:stretch>
            <a:fillRect/>
          </a:stretch>
        </p:blipFill>
        <p:spPr bwMode="auto">
          <a:xfrm>
            <a:off x="1828800" y="1524000"/>
            <a:ext cx="2936875" cy="4656137"/>
          </a:xfrm>
          <a:prstGeom prst="rect">
            <a:avLst/>
          </a:prstGeom>
          <a:noFill/>
        </p:spPr>
      </p:pic>
      <p:pic>
        <p:nvPicPr>
          <p:cNvPr id="6" name="Picture 4" descr="MedisProcess3_1"/>
          <p:cNvPicPr>
            <a:picLocks noChangeAspect="1" noChangeArrowheads="1"/>
          </p:cNvPicPr>
          <p:nvPr/>
        </p:nvPicPr>
        <p:blipFill>
          <a:blip r:embed="rId4" cstate="print"/>
          <a:srcRect/>
          <a:stretch>
            <a:fillRect/>
          </a:stretch>
        </p:blipFill>
        <p:spPr bwMode="auto">
          <a:xfrm>
            <a:off x="4724400" y="1524000"/>
            <a:ext cx="4297363" cy="4656137"/>
          </a:xfrm>
          <a:prstGeom prst="rect">
            <a:avLst/>
          </a:prstGeom>
          <a:noFill/>
        </p:spPr>
      </p:pic>
    </p:spTree>
    <p:extLst>
      <p:ext uri="{BB962C8B-B14F-4D97-AF65-F5344CB8AC3E}">
        <p14:creationId xmlns:p14="http://schemas.microsoft.com/office/powerpoint/2010/main" val="419967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National Energy Balance</a:t>
            </a:r>
            <a:endParaRPr lang="en-MY"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pPr algn="just">
              <a:lnSpc>
                <a:spcPct val="150000"/>
              </a:lnSpc>
            </a:pPr>
            <a:r>
              <a:rPr lang="en-MY" dirty="0">
                <a:latin typeface="Times New Roman" panose="02020603050405020304" pitchFamily="18" charset="0"/>
                <a:cs typeface="Times New Roman" panose="02020603050405020304" pitchFamily="18" charset="0"/>
              </a:rPr>
              <a:t>Currently, about 70 data providers </a:t>
            </a:r>
          </a:p>
          <a:p>
            <a:pPr algn="just">
              <a:lnSpc>
                <a:spcPct val="150000"/>
              </a:lnSpc>
            </a:pPr>
            <a:r>
              <a:rPr lang="en-MY" dirty="0">
                <a:latin typeface="Times New Roman" panose="02020603050405020304" pitchFamily="18" charset="0"/>
                <a:cs typeface="Times New Roman" panose="02020603050405020304" pitchFamily="18" charset="0"/>
              </a:rPr>
              <a:t>Divided into fuel types ; oil, gas, electricity and coal</a:t>
            </a:r>
          </a:p>
          <a:p>
            <a:pPr algn="just">
              <a:lnSpc>
                <a:spcPct val="150000"/>
              </a:lnSpc>
            </a:pPr>
            <a:r>
              <a:rPr lang="en-MY" dirty="0">
                <a:latin typeface="Times New Roman" panose="02020603050405020304" pitchFamily="18" charset="0"/>
                <a:cs typeface="Times New Roman" panose="02020603050405020304" pitchFamily="18" charset="0"/>
              </a:rPr>
              <a:t>In quarterly basis based on region</a:t>
            </a:r>
          </a:p>
          <a:p>
            <a:pPr algn="just">
              <a:lnSpc>
                <a:spcPct val="150000"/>
              </a:lnSpc>
            </a:pPr>
            <a:r>
              <a:rPr lang="en-MY" dirty="0">
                <a:latin typeface="Times New Roman" panose="02020603050405020304" pitchFamily="18" charset="0"/>
                <a:cs typeface="Times New Roman" panose="02020603050405020304" pitchFamily="18" charset="0"/>
              </a:rPr>
              <a:t>Questionnaire based on energy balance format</a:t>
            </a:r>
          </a:p>
          <a:p>
            <a:pPr algn="just">
              <a:lnSpc>
                <a:spcPct val="150000"/>
              </a:lnSpc>
            </a:pPr>
            <a:r>
              <a:rPr lang="en-MY" dirty="0">
                <a:latin typeface="Times New Roman" panose="02020603050405020304" pitchFamily="18" charset="0"/>
                <a:cs typeface="Times New Roman" panose="02020603050405020304" pitchFamily="18" charset="0"/>
              </a:rPr>
              <a:t>Collected via email, fax and postage</a:t>
            </a:r>
          </a:p>
          <a:p>
            <a:pPr algn="just">
              <a:lnSpc>
                <a:spcPct val="150000"/>
              </a:lnSpc>
            </a:pPr>
            <a:r>
              <a:rPr lang="en-MY" dirty="0">
                <a:latin typeface="Times New Roman" panose="02020603050405020304" pitchFamily="18" charset="0"/>
                <a:cs typeface="Times New Roman" panose="02020603050405020304" pitchFamily="18" charset="0"/>
              </a:rPr>
              <a:t>Primary and secondary sources</a:t>
            </a:r>
          </a:p>
          <a:p>
            <a:pPr algn="just">
              <a:lnSpc>
                <a:spcPct val="150000"/>
              </a:lnSpc>
            </a:pPr>
            <a:r>
              <a:rPr lang="en-MY" dirty="0">
                <a:latin typeface="Times New Roman" panose="02020603050405020304" pitchFamily="18" charset="0"/>
                <a:cs typeface="Times New Roman" panose="02020603050405020304" pitchFamily="18" charset="0"/>
              </a:rPr>
              <a:t>Common unit of measurement based on fuel types</a:t>
            </a:r>
          </a:p>
          <a:p>
            <a:pPr algn="just">
              <a:lnSpc>
                <a:spcPct val="150000"/>
              </a:lnSpc>
            </a:pPr>
            <a:endParaRPr lang="en-MY"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224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Energy Flow Chart, 2015 (</a:t>
            </a:r>
            <a:r>
              <a:rPr lang="en-US" dirty="0" err="1" smtClean="0">
                <a:latin typeface="Times New Roman" panose="02020603050405020304" pitchFamily="18" charset="0"/>
                <a:cs typeface="Times New Roman" panose="02020603050405020304" pitchFamily="18" charset="0"/>
              </a:rPr>
              <a:t>ktoe</a:t>
            </a:r>
            <a:r>
              <a:rPr lang="en-US" dirty="0" smtClean="0">
                <a:latin typeface="Times New Roman" panose="02020603050405020304" pitchFamily="18" charset="0"/>
                <a:cs typeface="Times New Roman" panose="02020603050405020304" pitchFamily="18" charset="0"/>
              </a:rPr>
              <a: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88" y="1484783"/>
            <a:ext cx="8894732" cy="489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651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Manufacturing Survey</a:t>
            </a:r>
            <a:endParaRPr lang="en-MY"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4925144"/>
          </a:xfrm>
        </p:spPr>
        <p:txBody>
          <a:bodyPr>
            <a:noAutofit/>
          </a:bodyPr>
          <a:lstStyle/>
          <a:p>
            <a:pPr algn="just">
              <a:lnSpc>
                <a:spcPct val="170000"/>
              </a:lnSpc>
            </a:pPr>
            <a:r>
              <a:rPr lang="en-MY" sz="1600" dirty="0">
                <a:latin typeface="Times New Roman" panose="02020603050405020304" pitchFamily="18" charset="0"/>
                <a:cs typeface="Times New Roman" panose="02020603050405020304" pitchFamily="18" charset="0"/>
              </a:rPr>
              <a:t>A survey was conducted with 520 manufacturing companies in Peninsular Malaysia to understand the energy consumption pattern of manufacturing industry in Peninsular Malaysia. Monthly data of energy consumption was collected for the year 2010 to 2013 for eight types of energy; electricity, natural gas, petrol, diesel, fuel oil, LPG, kerosene and coal</a:t>
            </a:r>
          </a:p>
          <a:p>
            <a:pPr algn="just">
              <a:lnSpc>
                <a:spcPct val="170000"/>
              </a:lnSpc>
            </a:pPr>
            <a:r>
              <a:rPr lang="en-MY" sz="1600" dirty="0">
                <a:latin typeface="Times New Roman" panose="02020603050405020304" pitchFamily="18" charset="0"/>
                <a:cs typeface="Times New Roman" panose="02020603050405020304" pitchFamily="18" charset="0"/>
              </a:rPr>
              <a:t>Manufacturing industry sub-sectors included are; Iron and Steel, Chemical (including </a:t>
            </a:r>
            <a:r>
              <a:rPr lang="en-MY" sz="1600" dirty="0" err="1">
                <a:latin typeface="Times New Roman" panose="02020603050405020304" pitchFamily="18" charset="0"/>
                <a:cs typeface="Times New Roman" panose="02020603050405020304" pitchFamily="18" charset="0"/>
              </a:rPr>
              <a:t>Petro</a:t>
            </a:r>
            <a:r>
              <a:rPr lang="en-MY" sz="1600" dirty="0">
                <a:latin typeface="Times New Roman" panose="02020603050405020304" pitchFamily="18" charset="0"/>
                <a:cs typeface="Times New Roman" panose="02020603050405020304" pitchFamily="18" charset="0"/>
              </a:rPr>
              <a:t>-Chemical), Non Ferrous Metals, Non Metallic Mineral Products, Transportation Equipment, Machinery, Food, Beverages and Tobacco, Pulp, Paper and Printing, Wood and Wood Products, Textiles and Leather and Not Elsewhere Specifies (Industry) </a:t>
            </a:r>
          </a:p>
          <a:p>
            <a:pPr algn="just">
              <a:lnSpc>
                <a:spcPct val="170000"/>
              </a:lnSpc>
            </a:pPr>
            <a:r>
              <a:rPr lang="en-MY" sz="1600" dirty="0">
                <a:latin typeface="Times New Roman" panose="02020603050405020304" pitchFamily="18" charset="0"/>
                <a:cs typeface="Times New Roman" panose="02020603050405020304" pitchFamily="18" charset="0"/>
              </a:rPr>
              <a:t>This is in accordance to the breakdown of the manufacturing sub-sectors by the International Energy Agency (IEA) and APEC format of classification of the industrial sector.</a:t>
            </a:r>
          </a:p>
          <a:p>
            <a:pPr algn="just">
              <a:lnSpc>
                <a:spcPct val="170000"/>
              </a:lnSpc>
            </a:pPr>
            <a:endParaRPr lang="en-MY"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6975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Manufacturing Survey</a:t>
            </a:r>
            <a:endParaRPr lang="en-MY" dirty="0"/>
          </a:p>
        </p:txBody>
      </p:sp>
      <p:pic>
        <p:nvPicPr>
          <p:cNvPr id="4" name="Content Placeholder 3"/>
          <p:cNvPicPr>
            <a:picLocks noGrp="1" noChangeAspect="1"/>
          </p:cNvPicPr>
          <p:nvPr>
            <p:ph idx="1"/>
          </p:nvPr>
        </p:nvPicPr>
        <p:blipFill>
          <a:blip r:embed="rId2"/>
          <a:stretch>
            <a:fillRect/>
          </a:stretch>
        </p:blipFill>
        <p:spPr>
          <a:xfrm>
            <a:off x="464664" y="1600200"/>
            <a:ext cx="8214672" cy="4525963"/>
          </a:xfrm>
          <a:prstGeom prst="rect">
            <a:avLst/>
          </a:prstGeom>
        </p:spPr>
      </p:pic>
    </p:spTree>
    <p:extLst>
      <p:ext uri="{BB962C8B-B14F-4D97-AF65-F5344CB8AC3E}">
        <p14:creationId xmlns:p14="http://schemas.microsoft.com/office/powerpoint/2010/main" val="3400680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Manufacturing Survey</a:t>
            </a:r>
            <a:endParaRPr lang="en-MY" dirty="0"/>
          </a:p>
        </p:txBody>
      </p:sp>
      <p:pic>
        <p:nvPicPr>
          <p:cNvPr id="5" name="Content Placeholder 4"/>
          <p:cNvPicPr>
            <a:picLocks noGrp="1" noChangeAspect="1"/>
          </p:cNvPicPr>
          <p:nvPr>
            <p:ph idx="1"/>
          </p:nvPr>
        </p:nvPicPr>
        <p:blipFill>
          <a:blip r:embed="rId2"/>
          <a:stretch>
            <a:fillRect/>
          </a:stretch>
        </p:blipFill>
        <p:spPr>
          <a:xfrm>
            <a:off x="457200" y="1662480"/>
            <a:ext cx="8229600" cy="4401402"/>
          </a:xfrm>
          <a:prstGeom prst="rect">
            <a:avLst/>
          </a:prstGeom>
        </p:spPr>
      </p:pic>
    </p:spTree>
    <p:extLst>
      <p:ext uri="{BB962C8B-B14F-4D97-AF65-F5344CB8AC3E}">
        <p14:creationId xmlns:p14="http://schemas.microsoft.com/office/powerpoint/2010/main" val="243453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ST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ST 2015</Template>
  <TotalTime>561</TotalTime>
  <Words>812</Words>
  <Application>Microsoft Office PowerPoint</Application>
  <PresentationFormat>On-screen Show (4:3)</PresentationFormat>
  <Paragraphs>53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Powerpoint ST 2015</vt:lpstr>
      <vt:lpstr>End Use Survey:  Manufacturing, Residential and Commercial Sector</vt:lpstr>
      <vt:lpstr>Outline</vt:lpstr>
      <vt:lpstr>Introduction</vt:lpstr>
      <vt:lpstr>National Energy Balance</vt:lpstr>
      <vt:lpstr>National Energy Balance</vt:lpstr>
      <vt:lpstr>Energy Flow Chart, 2015 (ktoe)</vt:lpstr>
      <vt:lpstr>Manufacturing Survey</vt:lpstr>
      <vt:lpstr>Manufacturing Survey</vt:lpstr>
      <vt:lpstr>Manufacturing Survey</vt:lpstr>
      <vt:lpstr>Manufacturing Survey</vt:lpstr>
      <vt:lpstr>Manufacturing Survey</vt:lpstr>
      <vt:lpstr>Residential Survey</vt:lpstr>
      <vt:lpstr>Residential Survey</vt:lpstr>
      <vt:lpstr>Residential Survey</vt:lpstr>
      <vt:lpstr>Residential Survey</vt:lpstr>
      <vt:lpstr>Commercial Survey</vt:lpstr>
      <vt:lpstr>Commercial Survey</vt:lpstr>
      <vt:lpstr>Way Forward</vt:lpstr>
      <vt:lpstr>Conclusions</vt:lpstr>
      <vt:lpstr>Thank You www.meih.st.gov.my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maimunah</dc:creator>
  <cp:lastModifiedBy>Nadie</cp:lastModifiedBy>
  <cp:revision>20</cp:revision>
  <dcterms:created xsi:type="dcterms:W3CDTF">2015-03-25T02:11:39Z</dcterms:created>
  <dcterms:modified xsi:type="dcterms:W3CDTF">2017-05-09T02:22:01Z</dcterms:modified>
</cp:coreProperties>
</file>