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1" r:id="rId2"/>
    <p:sldMasterId id="2147483875" r:id="rId3"/>
  </p:sldMasterIdLst>
  <p:notesMasterIdLst>
    <p:notesMasterId r:id="rId21"/>
  </p:notesMasterIdLst>
  <p:handoutMasterIdLst>
    <p:handoutMasterId r:id="rId22"/>
  </p:handoutMasterIdLst>
  <p:sldIdLst>
    <p:sldId id="263" r:id="rId4"/>
    <p:sldId id="409" r:id="rId5"/>
    <p:sldId id="411" r:id="rId6"/>
    <p:sldId id="421" r:id="rId7"/>
    <p:sldId id="415" r:id="rId8"/>
    <p:sldId id="420" r:id="rId9"/>
    <p:sldId id="422" r:id="rId10"/>
    <p:sldId id="268" r:id="rId11"/>
    <p:sldId id="395" r:id="rId12"/>
    <p:sldId id="410" r:id="rId13"/>
    <p:sldId id="412" r:id="rId14"/>
    <p:sldId id="419" r:id="rId15"/>
    <p:sldId id="413" r:id="rId16"/>
    <p:sldId id="417" r:id="rId17"/>
    <p:sldId id="414" r:id="rId18"/>
    <p:sldId id="418" r:id="rId19"/>
    <p:sldId id="416" r:id="rId20"/>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8000"/>
    <a:srgbClr val="A50021"/>
    <a:srgbClr val="663300"/>
    <a:srgbClr val="009900"/>
    <a:srgbClr val="3333FF"/>
    <a:srgbClr val="66FF66"/>
    <a:srgbClr val="00AFAC"/>
    <a:srgbClr val="4E72B8"/>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8" autoAdjust="0"/>
    <p:restoredTop sz="83524" autoAdjust="0"/>
  </p:normalViewPr>
  <p:slideViewPr>
    <p:cSldViewPr>
      <p:cViewPr>
        <p:scale>
          <a:sx n="66" d="100"/>
          <a:sy n="66" d="100"/>
        </p:scale>
        <p:origin x="-2208" y="-240"/>
      </p:cViewPr>
      <p:guideLst>
        <p:guide orient="horz" pos="2160"/>
        <p:guide pos="2880"/>
      </p:guideLst>
    </p:cSldViewPr>
  </p:slideViewPr>
  <p:notesTextViewPr>
    <p:cViewPr>
      <p:scale>
        <a:sx n="66" d="100"/>
        <a:sy n="66" d="100"/>
      </p:scale>
      <p:origin x="0" y="0"/>
    </p:cViewPr>
  </p:notesTextViewPr>
  <p:sorterViewPr>
    <p:cViewPr>
      <p:scale>
        <a:sx n="125" d="100"/>
        <a:sy n="125" d="100"/>
      </p:scale>
      <p:origin x="0" y="0"/>
    </p:cViewPr>
  </p:sorterViewPr>
  <p:notesViewPr>
    <p:cSldViewPr>
      <p:cViewPr>
        <p:scale>
          <a:sx n="100" d="100"/>
          <a:sy n="100" d="100"/>
        </p:scale>
        <p:origin x="-966" y="-181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ec.europa.eu/eurostat/documents/2995521/7150363/8-04022016-AP-EN.pdf/c92466d9-903e-417c-ad76-4c35678113fd" TargetMode="External"/><Relationship Id="rId2" Type="http://schemas.openxmlformats.org/officeDocument/2006/relationships/hyperlink" Target="http://ec.europa.eu/eurostat/documents/2995521/7155577/8-10022016-AP-EN.pdf/38bf822f-8adf-4e54-b9c6-87b342ead339" TargetMode="External"/><Relationship Id="rId1" Type="http://schemas.openxmlformats.org/officeDocument/2006/relationships/hyperlink" Target="http://ec.europa.eu/eurostat/documents/2995521/7405554/8-27052016-AP-EN.pdf" TargetMode="External"/><Relationship Id="rId4" Type="http://schemas.openxmlformats.org/officeDocument/2006/relationships/hyperlink" Target="http://ec.europa.eu/eurostat/documents/2995521/7244707/8-03052016-BP-EN.pdf/88e97313-dab3-4024-a035-93b2ab471cd9"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c.europa.eu/eurostat/documents/2995521/7155577/8-10022016-AP-EN.pdf/38bf822f-8adf-4e54-b9c6-87b342ead339" TargetMode="External"/><Relationship Id="rId2" Type="http://schemas.openxmlformats.org/officeDocument/2006/relationships/hyperlink" Target="http://ec.europa.eu/eurostat/documents/2995521/7244707/8-03052016-BP-EN.pdf/88e97313-dab3-4024-a035-93b2ab471cd9" TargetMode="External"/><Relationship Id="rId1" Type="http://schemas.openxmlformats.org/officeDocument/2006/relationships/hyperlink" Target="http://ec.europa.eu/eurostat/documents/2995521/7405554/8-27052016-AP-EN.pdf" TargetMode="External"/><Relationship Id="rId4" Type="http://schemas.openxmlformats.org/officeDocument/2006/relationships/hyperlink" Target="http://ec.europa.eu/eurostat/documents/2995521/7150363/8-04022016-AP-EN.pdf/c92466d9-903e-417c-ad76-4c35678113fd"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38676-5192-4BFE-B842-BDBE732B3024}"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en-GB"/>
        </a:p>
      </dgm:t>
    </dgm:pt>
    <dgm:pt modelId="{78230B79-4624-405B-9D9B-4CAE2CA30DF4}">
      <dgm:prSet phldrT="[Text]" custT="1"/>
      <dgm:spPr/>
      <dgm:t>
        <a:bodyPr/>
        <a:lstStyle/>
        <a:p>
          <a:r>
            <a:rPr lang="en-US" sz="1400" b="1" dirty="0" smtClean="0">
              <a:solidFill>
                <a:srgbClr val="0F5494"/>
              </a:solidFill>
              <a:hlinkClick xmlns:r="http://schemas.openxmlformats.org/officeDocument/2006/relationships" r:id="rId1"/>
            </a:rPr>
            <a:t>Household electricity prices rose by 2.4%</a:t>
          </a:r>
          <a:endParaRPr lang="en-GB" sz="1400" b="1" dirty="0">
            <a:solidFill>
              <a:srgbClr val="0F5494"/>
            </a:solidFill>
            <a:effectLst>
              <a:outerShdw blurRad="38100" dist="38100" dir="2700000" algn="tl">
                <a:srgbClr val="000000">
                  <a:alpha val="43137"/>
                </a:srgbClr>
              </a:outerShdw>
            </a:effectLst>
          </a:endParaRPr>
        </a:p>
      </dgm:t>
    </dgm:pt>
    <dgm:pt modelId="{E07C9910-A088-45F2-B35E-2D455B6A757F}" type="parTrans" cxnId="{9E90676F-AE80-4016-8D41-CA5ED91F3B3F}">
      <dgm:prSet/>
      <dgm:spPr/>
      <dgm:t>
        <a:bodyPr/>
        <a:lstStyle/>
        <a:p>
          <a:endParaRPr lang="en-GB" b="1"/>
        </a:p>
      </dgm:t>
    </dgm:pt>
    <dgm:pt modelId="{204E5483-5E99-4F42-B2F5-B6C36E2E8076}" type="sibTrans" cxnId="{9E90676F-AE80-4016-8D41-CA5ED91F3B3F}">
      <dgm:prSet/>
      <dgm:spPr/>
      <dgm:t>
        <a:bodyPr/>
        <a:lstStyle/>
        <a:p>
          <a:endParaRPr lang="en-GB" b="1"/>
        </a:p>
      </dgm:t>
    </dgm:pt>
    <dgm:pt modelId="{70E33411-02A3-4186-8897-19749DD6D81F}">
      <dgm:prSet phldrT="[Text]" custT="1"/>
      <dgm:spPr/>
      <dgm:t>
        <a:bodyPr/>
        <a:lstStyle/>
        <a:p>
          <a:r>
            <a:rPr lang="en-US" sz="1400" b="1" dirty="0" smtClean="0">
              <a:solidFill>
                <a:srgbClr val="0F5494"/>
              </a:solidFill>
              <a:hlinkClick xmlns:r="http://schemas.openxmlformats.org/officeDocument/2006/relationships" r:id="rId2"/>
            </a:rPr>
            <a:t>Share of renewables in energy consumption rose further to 16% in 2014</a:t>
          </a:r>
          <a:endParaRPr lang="en-GB" sz="1400" b="1" dirty="0">
            <a:solidFill>
              <a:srgbClr val="0F5494"/>
            </a:solidFill>
            <a:effectLst>
              <a:outerShdw blurRad="38100" dist="38100" dir="2700000" algn="tl">
                <a:srgbClr val="000000">
                  <a:alpha val="43137"/>
                </a:srgbClr>
              </a:outerShdw>
            </a:effectLst>
          </a:endParaRPr>
        </a:p>
      </dgm:t>
    </dgm:pt>
    <dgm:pt modelId="{788D6DFD-5A05-4F35-A71E-247F3B3D3C87}" type="parTrans" cxnId="{D84FB9B9-2195-4245-86B6-9C5807A7B2AA}">
      <dgm:prSet/>
      <dgm:spPr/>
      <dgm:t>
        <a:bodyPr/>
        <a:lstStyle/>
        <a:p>
          <a:endParaRPr lang="en-GB" b="1"/>
        </a:p>
      </dgm:t>
    </dgm:pt>
    <dgm:pt modelId="{C768E17B-3738-49C5-AB85-AA06837694D6}" type="sibTrans" cxnId="{D84FB9B9-2195-4245-86B6-9C5807A7B2AA}">
      <dgm:prSet/>
      <dgm:spPr/>
      <dgm:t>
        <a:bodyPr/>
        <a:lstStyle/>
        <a:p>
          <a:endParaRPr lang="en-GB" b="1"/>
        </a:p>
      </dgm:t>
    </dgm:pt>
    <dgm:pt modelId="{125186AF-6D02-4236-83A6-18B467797600}">
      <dgm:prSet phldrT="[Text]" custT="1"/>
      <dgm:spPr/>
      <dgm:t>
        <a:bodyPr/>
        <a:lstStyle/>
        <a:p>
          <a:r>
            <a:rPr lang="en-US" sz="1400" b="1" dirty="0" smtClean="0">
              <a:solidFill>
                <a:srgbClr val="0F5494"/>
              </a:solidFill>
              <a:hlinkClick xmlns:r="http://schemas.openxmlformats.org/officeDocument/2006/relationships" r:id="rId3"/>
            </a:rPr>
            <a:t>The EU was dependent on energy imports for slightly over half of its consumption in 2014 </a:t>
          </a:r>
          <a:endParaRPr lang="en-GB" sz="1400" b="1" dirty="0">
            <a:solidFill>
              <a:srgbClr val="0F5494"/>
            </a:solidFill>
            <a:effectLst>
              <a:outerShdw blurRad="38100" dist="38100" dir="2700000" algn="tl">
                <a:srgbClr val="000000">
                  <a:alpha val="43137"/>
                </a:srgbClr>
              </a:outerShdw>
            </a:effectLst>
          </a:endParaRPr>
        </a:p>
      </dgm:t>
    </dgm:pt>
    <dgm:pt modelId="{A59BCDC3-9715-4DAD-82C0-886F937E8D74}" type="parTrans" cxnId="{6A0ABDFF-6AA4-4198-8567-0F287622236C}">
      <dgm:prSet/>
      <dgm:spPr/>
      <dgm:t>
        <a:bodyPr/>
        <a:lstStyle/>
        <a:p>
          <a:endParaRPr lang="en-GB" b="1"/>
        </a:p>
      </dgm:t>
    </dgm:pt>
    <dgm:pt modelId="{D72BEA0D-1ECC-450B-BACE-016C1C2E3729}" type="sibTrans" cxnId="{6A0ABDFF-6AA4-4198-8567-0F287622236C}">
      <dgm:prSet/>
      <dgm:spPr/>
      <dgm:t>
        <a:bodyPr/>
        <a:lstStyle/>
        <a:p>
          <a:endParaRPr lang="en-GB" b="1"/>
        </a:p>
      </dgm:t>
    </dgm:pt>
    <dgm:pt modelId="{1FF84CA6-C263-4661-910F-FC3E7EB65CD8}">
      <dgm:prSet phldrT="[Text]" custT="1"/>
      <dgm:spPr/>
      <dgm:t>
        <a:bodyPr/>
        <a:lstStyle/>
        <a:p>
          <a:r>
            <a:rPr lang="en-US" sz="1400" b="1" dirty="0" smtClean="0">
              <a:solidFill>
                <a:srgbClr val="0F5494"/>
              </a:solidFill>
              <a:hlinkClick xmlns:r="http://schemas.openxmlformats.org/officeDocument/2006/relationships" r:id="rId4"/>
            </a:rPr>
            <a:t>In 2015, CO2 emissions in the EU estimated to have slightly increased compared with 2014</a:t>
          </a:r>
          <a:endParaRPr lang="en-GB" sz="1400" b="1" dirty="0">
            <a:solidFill>
              <a:srgbClr val="0F5494"/>
            </a:solidFill>
            <a:effectLst>
              <a:outerShdw blurRad="38100" dist="38100" dir="2700000" algn="tl">
                <a:srgbClr val="000000">
                  <a:alpha val="43137"/>
                </a:srgbClr>
              </a:outerShdw>
            </a:effectLst>
          </a:endParaRPr>
        </a:p>
      </dgm:t>
    </dgm:pt>
    <dgm:pt modelId="{400FBB61-A0F8-4910-9BEC-8794E8AD0DB8}" type="sibTrans" cxnId="{687A8C4E-FE09-4238-901D-B7FA5DB37171}">
      <dgm:prSet/>
      <dgm:spPr/>
      <dgm:t>
        <a:bodyPr/>
        <a:lstStyle/>
        <a:p>
          <a:endParaRPr lang="en-GB" b="1"/>
        </a:p>
      </dgm:t>
    </dgm:pt>
    <dgm:pt modelId="{FA2EF84A-709C-43D2-B7A4-87778F2639A7}" type="parTrans" cxnId="{687A8C4E-FE09-4238-901D-B7FA5DB37171}">
      <dgm:prSet/>
      <dgm:spPr/>
      <dgm:t>
        <a:bodyPr/>
        <a:lstStyle/>
        <a:p>
          <a:endParaRPr lang="en-GB" b="1"/>
        </a:p>
      </dgm:t>
    </dgm:pt>
    <dgm:pt modelId="{CA7E7D65-D1A6-48D1-A373-3D253F3C42A4}" type="pres">
      <dgm:prSet presAssocID="{DAE38676-5192-4BFE-B842-BDBE732B3024}" presName="linear" presStyleCnt="0">
        <dgm:presLayoutVars>
          <dgm:dir/>
          <dgm:animLvl val="lvl"/>
          <dgm:resizeHandles val="exact"/>
        </dgm:presLayoutVars>
      </dgm:prSet>
      <dgm:spPr/>
      <dgm:t>
        <a:bodyPr/>
        <a:lstStyle/>
        <a:p>
          <a:endParaRPr lang="en-GB"/>
        </a:p>
      </dgm:t>
    </dgm:pt>
    <dgm:pt modelId="{F1B47034-F37E-40F3-BEE7-64B75771062C}" type="pres">
      <dgm:prSet presAssocID="{78230B79-4624-405B-9D9B-4CAE2CA30DF4}" presName="parentLin" presStyleCnt="0"/>
      <dgm:spPr/>
      <dgm:t>
        <a:bodyPr/>
        <a:lstStyle/>
        <a:p>
          <a:endParaRPr lang="en-GB"/>
        </a:p>
      </dgm:t>
    </dgm:pt>
    <dgm:pt modelId="{137A13B4-7AAD-48F3-8BF2-5098F6A64D2B}" type="pres">
      <dgm:prSet presAssocID="{78230B79-4624-405B-9D9B-4CAE2CA30DF4}" presName="parentLeftMargin" presStyleLbl="node1" presStyleIdx="0" presStyleCnt="4"/>
      <dgm:spPr/>
      <dgm:t>
        <a:bodyPr/>
        <a:lstStyle/>
        <a:p>
          <a:endParaRPr lang="en-GB"/>
        </a:p>
      </dgm:t>
    </dgm:pt>
    <dgm:pt modelId="{D39ED781-FE39-43B6-A8EF-6C552397C01D}" type="pres">
      <dgm:prSet presAssocID="{78230B79-4624-405B-9D9B-4CAE2CA30DF4}" presName="parentText" presStyleLbl="node1" presStyleIdx="0" presStyleCnt="4" custScaleX="145191" custScaleY="420982">
        <dgm:presLayoutVars>
          <dgm:chMax val="0"/>
          <dgm:bulletEnabled val="1"/>
        </dgm:presLayoutVars>
      </dgm:prSet>
      <dgm:spPr/>
      <dgm:t>
        <a:bodyPr/>
        <a:lstStyle/>
        <a:p>
          <a:endParaRPr lang="en-GB"/>
        </a:p>
      </dgm:t>
    </dgm:pt>
    <dgm:pt modelId="{BD7F5D7F-8B45-40EC-97F3-0465182D5A00}" type="pres">
      <dgm:prSet presAssocID="{78230B79-4624-405B-9D9B-4CAE2CA30DF4}" presName="negativeSpace" presStyleCnt="0"/>
      <dgm:spPr/>
      <dgm:t>
        <a:bodyPr/>
        <a:lstStyle/>
        <a:p>
          <a:endParaRPr lang="en-GB"/>
        </a:p>
      </dgm:t>
    </dgm:pt>
    <dgm:pt modelId="{990A552C-7861-421C-87C4-6D605CC2A5E4}" type="pres">
      <dgm:prSet presAssocID="{78230B79-4624-405B-9D9B-4CAE2CA30DF4}" presName="childText" presStyleLbl="conFgAcc1" presStyleIdx="0" presStyleCnt="4">
        <dgm:presLayoutVars>
          <dgm:bulletEnabled val="1"/>
        </dgm:presLayoutVars>
      </dgm:prSet>
      <dgm:spPr/>
      <dgm:t>
        <a:bodyPr/>
        <a:lstStyle/>
        <a:p>
          <a:endParaRPr lang="en-GB"/>
        </a:p>
      </dgm:t>
    </dgm:pt>
    <dgm:pt modelId="{7AE84498-1A46-4637-BBC3-546644FFAE0C}" type="pres">
      <dgm:prSet presAssocID="{204E5483-5E99-4F42-B2F5-B6C36E2E8076}" presName="spaceBetweenRectangles" presStyleCnt="0"/>
      <dgm:spPr/>
      <dgm:t>
        <a:bodyPr/>
        <a:lstStyle/>
        <a:p>
          <a:endParaRPr lang="en-GB"/>
        </a:p>
      </dgm:t>
    </dgm:pt>
    <dgm:pt modelId="{82E08CE3-3492-4EEF-9257-FAF14FE6DD2A}" type="pres">
      <dgm:prSet presAssocID="{1FF84CA6-C263-4661-910F-FC3E7EB65CD8}" presName="parentLin" presStyleCnt="0"/>
      <dgm:spPr/>
      <dgm:t>
        <a:bodyPr/>
        <a:lstStyle/>
        <a:p>
          <a:endParaRPr lang="en-GB"/>
        </a:p>
      </dgm:t>
    </dgm:pt>
    <dgm:pt modelId="{5C06DF13-DD23-4C68-8A7C-DED3A3CEB4F7}" type="pres">
      <dgm:prSet presAssocID="{1FF84CA6-C263-4661-910F-FC3E7EB65CD8}" presName="parentLeftMargin" presStyleLbl="node1" presStyleIdx="0" presStyleCnt="4"/>
      <dgm:spPr/>
      <dgm:t>
        <a:bodyPr/>
        <a:lstStyle/>
        <a:p>
          <a:endParaRPr lang="en-GB"/>
        </a:p>
      </dgm:t>
    </dgm:pt>
    <dgm:pt modelId="{CB99F104-AEAC-4346-9D04-165886981524}" type="pres">
      <dgm:prSet presAssocID="{1FF84CA6-C263-4661-910F-FC3E7EB65CD8}" presName="parentText" presStyleLbl="node1" presStyleIdx="1" presStyleCnt="4" custScaleX="142857" custScaleY="400879" custLinFactNeighborX="515" custLinFactNeighborY="66503">
        <dgm:presLayoutVars>
          <dgm:chMax val="0"/>
          <dgm:bulletEnabled val="1"/>
        </dgm:presLayoutVars>
      </dgm:prSet>
      <dgm:spPr/>
      <dgm:t>
        <a:bodyPr/>
        <a:lstStyle/>
        <a:p>
          <a:endParaRPr lang="en-GB"/>
        </a:p>
      </dgm:t>
    </dgm:pt>
    <dgm:pt modelId="{D448B7EA-DE55-4415-8F7B-547B648FE0B1}" type="pres">
      <dgm:prSet presAssocID="{1FF84CA6-C263-4661-910F-FC3E7EB65CD8}" presName="negativeSpace" presStyleCnt="0"/>
      <dgm:spPr/>
      <dgm:t>
        <a:bodyPr/>
        <a:lstStyle/>
        <a:p>
          <a:endParaRPr lang="en-GB"/>
        </a:p>
      </dgm:t>
    </dgm:pt>
    <dgm:pt modelId="{A29737AD-1269-4FD5-B39A-DB74AE1BC62A}" type="pres">
      <dgm:prSet presAssocID="{1FF84CA6-C263-4661-910F-FC3E7EB65CD8}" presName="childText" presStyleLbl="conFgAcc1" presStyleIdx="1" presStyleCnt="4" custLinFactY="74064" custLinFactNeighborY="100000">
        <dgm:presLayoutVars>
          <dgm:bulletEnabled val="1"/>
        </dgm:presLayoutVars>
      </dgm:prSet>
      <dgm:spPr/>
      <dgm:t>
        <a:bodyPr/>
        <a:lstStyle/>
        <a:p>
          <a:endParaRPr lang="en-GB"/>
        </a:p>
      </dgm:t>
    </dgm:pt>
    <dgm:pt modelId="{C3A73A5D-FDD5-4E15-9768-D9C55CF45196}" type="pres">
      <dgm:prSet presAssocID="{400FBB61-A0F8-4910-9BEC-8794E8AD0DB8}" presName="spaceBetweenRectangles" presStyleCnt="0"/>
      <dgm:spPr/>
      <dgm:t>
        <a:bodyPr/>
        <a:lstStyle/>
        <a:p>
          <a:endParaRPr lang="en-GB"/>
        </a:p>
      </dgm:t>
    </dgm:pt>
    <dgm:pt modelId="{DFFEF0E6-29C2-4974-8B5D-9A8236A31076}" type="pres">
      <dgm:prSet presAssocID="{70E33411-02A3-4186-8897-19749DD6D81F}" presName="parentLin" presStyleCnt="0"/>
      <dgm:spPr/>
      <dgm:t>
        <a:bodyPr/>
        <a:lstStyle/>
        <a:p>
          <a:endParaRPr lang="en-GB"/>
        </a:p>
      </dgm:t>
    </dgm:pt>
    <dgm:pt modelId="{5BC9083D-2516-4EF6-8718-CF065B2BD010}" type="pres">
      <dgm:prSet presAssocID="{70E33411-02A3-4186-8897-19749DD6D81F}" presName="parentLeftMargin" presStyleLbl="node1" presStyleIdx="1" presStyleCnt="4"/>
      <dgm:spPr/>
      <dgm:t>
        <a:bodyPr/>
        <a:lstStyle/>
        <a:p>
          <a:endParaRPr lang="en-GB"/>
        </a:p>
      </dgm:t>
    </dgm:pt>
    <dgm:pt modelId="{50B16EA7-EE40-493C-9180-BB9CD4373C73}" type="pres">
      <dgm:prSet presAssocID="{70E33411-02A3-4186-8897-19749DD6D81F}" presName="parentText" presStyleLbl="node1" presStyleIdx="2" presStyleCnt="4" custScaleX="142997" custScaleY="382133" custLinFactNeighborX="-4739" custLinFactNeighborY="99824">
        <dgm:presLayoutVars>
          <dgm:chMax val="0"/>
          <dgm:bulletEnabled val="1"/>
        </dgm:presLayoutVars>
      </dgm:prSet>
      <dgm:spPr/>
      <dgm:t>
        <a:bodyPr/>
        <a:lstStyle/>
        <a:p>
          <a:endParaRPr lang="en-GB"/>
        </a:p>
      </dgm:t>
    </dgm:pt>
    <dgm:pt modelId="{F24ECE31-82AC-4004-9E18-60EFC78B6248}" type="pres">
      <dgm:prSet presAssocID="{70E33411-02A3-4186-8897-19749DD6D81F}" presName="negativeSpace" presStyleCnt="0"/>
      <dgm:spPr/>
      <dgm:t>
        <a:bodyPr/>
        <a:lstStyle/>
        <a:p>
          <a:endParaRPr lang="en-GB"/>
        </a:p>
      </dgm:t>
    </dgm:pt>
    <dgm:pt modelId="{EDB681D1-D53A-4290-A02B-D361B541A3DA}" type="pres">
      <dgm:prSet presAssocID="{70E33411-02A3-4186-8897-19749DD6D81F}" presName="childText" presStyleLbl="conFgAcc1" presStyleIdx="2" presStyleCnt="4" custLinFactY="87433" custLinFactNeighborY="100000">
        <dgm:presLayoutVars>
          <dgm:bulletEnabled val="1"/>
        </dgm:presLayoutVars>
      </dgm:prSet>
      <dgm:spPr/>
      <dgm:t>
        <a:bodyPr/>
        <a:lstStyle/>
        <a:p>
          <a:endParaRPr lang="en-GB"/>
        </a:p>
      </dgm:t>
    </dgm:pt>
    <dgm:pt modelId="{2E94167F-765F-468F-BEDB-B9314A548D95}" type="pres">
      <dgm:prSet presAssocID="{C768E17B-3738-49C5-AB85-AA06837694D6}" presName="spaceBetweenRectangles" presStyleCnt="0"/>
      <dgm:spPr/>
      <dgm:t>
        <a:bodyPr/>
        <a:lstStyle/>
        <a:p>
          <a:endParaRPr lang="en-GB"/>
        </a:p>
      </dgm:t>
    </dgm:pt>
    <dgm:pt modelId="{9B9B3B9E-491F-4160-A990-2CCC2CF60931}" type="pres">
      <dgm:prSet presAssocID="{125186AF-6D02-4236-83A6-18B467797600}" presName="parentLin" presStyleCnt="0"/>
      <dgm:spPr/>
      <dgm:t>
        <a:bodyPr/>
        <a:lstStyle/>
        <a:p>
          <a:endParaRPr lang="en-GB"/>
        </a:p>
      </dgm:t>
    </dgm:pt>
    <dgm:pt modelId="{5B664386-C103-41DA-BC6C-00009F9B2381}" type="pres">
      <dgm:prSet presAssocID="{125186AF-6D02-4236-83A6-18B467797600}" presName="parentLeftMargin" presStyleLbl="node1" presStyleIdx="2" presStyleCnt="4"/>
      <dgm:spPr/>
      <dgm:t>
        <a:bodyPr/>
        <a:lstStyle/>
        <a:p>
          <a:endParaRPr lang="en-GB"/>
        </a:p>
      </dgm:t>
    </dgm:pt>
    <dgm:pt modelId="{C9876ACE-ED97-45FD-BE4D-44EB5ABE1ED7}" type="pres">
      <dgm:prSet presAssocID="{125186AF-6D02-4236-83A6-18B467797600}" presName="parentText" presStyleLbl="node1" presStyleIdx="3" presStyleCnt="4" custScaleX="149384" custScaleY="363757" custLinFactNeighborX="1343" custLinFactNeighborY="87816">
        <dgm:presLayoutVars>
          <dgm:chMax val="0"/>
          <dgm:bulletEnabled val="1"/>
        </dgm:presLayoutVars>
      </dgm:prSet>
      <dgm:spPr/>
      <dgm:t>
        <a:bodyPr/>
        <a:lstStyle/>
        <a:p>
          <a:endParaRPr lang="en-GB"/>
        </a:p>
      </dgm:t>
    </dgm:pt>
    <dgm:pt modelId="{56E2F530-1A2B-4FF7-8C05-C235EC308BB4}" type="pres">
      <dgm:prSet presAssocID="{125186AF-6D02-4236-83A6-18B467797600}" presName="negativeSpace" presStyleCnt="0"/>
      <dgm:spPr/>
      <dgm:t>
        <a:bodyPr/>
        <a:lstStyle/>
        <a:p>
          <a:endParaRPr lang="en-GB"/>
        </a:p>
      </dgm:t>
    </dgm:pt>
    <dgm:pt modelId="{084F18A9-C447-4ABF-B494-704A6F135D73}" type="pres">
      <dgm:prSet presAssocID="{125186AF-6D02-4236-83A6-18B467797600}" presName="childText" presStyleLbl="conFgAcc1" presStyleIdx="3" presStyleCnt="4">
        <dgm:presLayoutVars>
          <dgm:bulletEnabled val="1"/>
        </dgm:presLayoutVars>
      </dgm:prSet>
      <dgm:spPr/>
      <dgm:t>
        <a:bodyPr/>
        <a:lstStyle/>
        <a:p>
          <a:endParaRPr lang="en-GB"/>
        </a:p>
      </dgm:t>
    </dgm:pt>
  </dgm:ptLst>
  <dgm:cxnLst>
    <dgm:cxn modelId="{6A0ABDFF-6AA4-4198-8567-0F287622236C}" srcId="{DAE38676-5192-4BFE-B842-BDBE732B3024}" destId="{125186AF-6D02-4236-83A6-18B467797600}" srcOrd="3" destOrd="0" parTransId="{A59BCDC3-9715-4DAD-82C0-886F937E8D74}" sibTransId="{D72BEA0D-1ECC-450B-BACE-016C1C2E3729}"/>
    <dgm:cxn modelId="{E7708FB8-DD22-43AA-9F2C-C641250F2F33}" type="presOf" srcId="{125186AF-6D02-4236-83A6-18B467797600}" destId="{5B664386-C103-41DA-BC6C-00009F9B2381}" srcOrd="0" destOrd="0" presId="urn:microsoft.com/office/officeart/2005/8/layout/list1"/>
    <dgm:cxn modelId="{40B75C4D-A1F8-4A39-8FF0-A9D914A3D11A}" type="presOf" srcId="{125186AF-6D02-4236-83A6-18B467797600}" destId="{C9876ACE-ED97-45FD-BE4D-44EB5ABE1ED7}" srcOrd="1" destOrd="0" presId="urn:microsoft.com/office/officeart/2005/8/layout/list1"/>
    <dgm:cxn modelId="{C8772B8C-440D-4070-9E67-A3BD11A0521E}" type="presOf" srcId="{78230B79-4624-405B-9D9B-4CAE2CA30DF4}" destId="{D39ED781-FE39-43B6-A8EF-6C552397C01D}" srcOrd="1" destOrd="0" presId="urn:microsoft.com/office/officeart/2005/8/layout/list1"/>
    <dgm:cxn modelId="{354353D6-0893-4B99-9191-0D3D6F77FA47}" type="presOf" srcId="{70E33411-02A3-4186-8897-19749DD6D81F}" destId="{50B16EA7-EE40-493C-9180-BB9CD4373C73}" srcOrd="1" destOrd="0" presId="urn:microsoft.com/office/officeart/2005/8/layout/list1"/>
    <dgm:cxn modelId="{9E90676F-AE80-4016-8D41-CA5ED91F3B3F}" srcId="{DAE38676-5192-4BFE-B842-BDBE732B3024}" destId="{78230B79-4624-405B-9D9B-4CAE2CA30DF4}" srcOrd="0" destOrd="0" parTransId="{E07C9910-A088-45F2-B35E-2D455B6A757F}" sibTransId="{204E5483-5E99-4F42-B2F5-B6C36E2E8076}"/>
    <dgm:cxn modelId="{3B45149B-2172-4652-8CB1-3BBF4663B4D2}" type="presOf" srcId="{78230B79-4624-405B-9D9B-4CAE2CA30DF4}" destId="{137A13B4-7AAD-48F3-8BF2-5098F6A64D2B}" srcOrd="0" destOrd="0" presId="urn:microsoft.com/office/officeart/2005/8/layout/list1"/>
    <dgm:cxn modelId="{687A8C4E-FE09-4238-901D-B7FA5DB37171}" srcId="{DAE38676-5192-4BFE-B842-BDBE732B3024}" destId="{1FF84CA6-C263-4661-910F-FC3E7EB65CD8}" srcOrd="1" destOrd="0" parTransId="{FA2EF84A-709C-43D2-B7A4-87778F2639A7}" sibTransId="{400FBB61-A0F8-4910-9BEC-8794E8AD0DB8}"/>
    <dgm:cxn modelId="{B74B40A2-5E52-4620-9836-2D4601707F95}" type="presOf" srcId="{DAE38676-5192-4BFE-B842-BDBE732B3024}" destId="{CA7E7D65-D1A6-48D1-A373-3D253F3C42A4}" srcOrd="0" destOrd="0" presId="urn:microsoft.com/office/officeart/2005/8/layout/list1"/>
    <dgm:cxn modelId="{691FBF3A-348D-4AD3-90FA-EBB5578EDC71}" type="presOf" srcId="{1FF84CA6-C263-4661-910F-FC3E7EB65CD8}" destId="{5C06DF13-DD23-4C68-8A7C-DED3A3CEB4F7}" srcOrd="0" destOrd="0" presId="urn:microsoft.com/office/officeart/2005/8/layout/list1"/>
    <dgm:cxn modelId="{D84FB9B9-2195-4245-86B6-9C5807A7B2AA}" srcId="{DAE38676-5192-4BFE-B842-BDBE732B3024}" destId="{70E33411-02A3-4186-8897-19749DD6D81F}" srcOrd="2" destOrd="0" parTransId="{788D6DFD-5A05-4F35-A71E-247F3B3D3C87}" sibTransId="{C768E17B-3738-49C5-AB85-AA06837694D6}"/>
    <dgm:cxn modelId="{75EC8C0A-5961-4916-830D-370AC3299D88}" type="presOf" srcId="{70E33411-02A3-4186-8897-19749DD6D81F}" destId="{5BC9083D-2516-4EF6-8718-CF065B2BD010}" srcOrd="0" destOrd="0" presId="urn:microsoft.com/office/officeart/2005/8/layout/list1"/>
    <dgm:cxn modelId="{47FBA173-563C-4AC4-B214-CF1FA6D24BFD}" type="presOf" srcId="{1FF84CA6-C263-4661-910F-FC3E7EB65CD8}" destId="{CB99F104-AEAC-4346-9D04-165886981524}" srcOrd="1" destOrd="0" presId="urn:microsoft.com/office/officeart/2005/8/layout/list1"/>
    <dgm:cxn modelId="{F5A4E53D-9891-4183-A58F-ED2C5F844F00}" type="presParOf" srcId="{CA7E7D65-D1A6-48D1-A373-3D253F3C42A4}" destId="{F1B47034-F37E-40F3-BEE7-64B75771062C}" srcOrd="0" destOrd="0" presId="urn:microsoft.com/office/officeart/2005/8/layout/list1"/>
    <dgm:cxn modelId="{A8BEFC73-BC6D-49D9-BF2D-FA5556EC2121}" type="presParOf" srcId="{F1B47034-F37E-40F3-BEE7-64B75771062C}" destId="{137A13B4-7AAD-48F3-8BF2-5098F6A64D2B}" srcOrd="0" destOrd="0" presId="urn:microsoft.com/office/officeart/2005/8/layout/list1"/>
    <dgm:cxn modelId="{E1F5A0D6-B18C-4DAA-95A3-5A8C7FE43F6C}" type="presParOf" srcId="{F1B47034-F37E-40F3-BEE7-64B75771062C}" destId="{D39ED781-FE39-43B6-A8EF-6C552397C01D}" srcOrd="1" destOrd="0" presId="urn:microsoft.com/office/officeart/2005/8/layout/list1"/>
    <dgm:cxn modelId="{E45247F6-2B71-447E-9056-B950E0DDBABA}" type="presParOf" srcId="{CA7E7D65-D1A6-48D1-A373-3D253F3C42A4}" destId="{BD7F5D7F-8B45-40EC-97F3-0465182D5A00}" srcOrd="1" destOrd="0" presId="urn:microsoft.com/office/officeart/2005/8/layout/list1"/>
    <dgm:cxn modelId="{DB267BD7-494E-493F-95F3-8AA4D5E05BAF}" type="presParOf" srcId="{CA7E7D65-D1A6-48D1-A373-3D253F3C42A4}" destId="{990A552C-7861-421C-87C4-6D605CC2A5E4}" srcOrd="2" destOrd="0" presId="urn:microsoft.com/office/officeart/2005/8/layout/list1"/>
    <dgm:cxn modelId="{7B90D2EC-9BCC-468C-829F-A2E2A0892663}" type="presParOf" srcId="{CA7E7D65-D1A6-48D1-A373-3D253F3C42A4}" destId="{7AE84498-1A46-4637-BBC3-546644FFAE0C}" srcOrd="3" destOrd="0" presId="urn:microsoft.com/office/officeart/2005/8/layout/list1"/>
    <dgm:cxn modelId="{0F2B89D7-EF60-427D-9CB4-53B0ADC7FA44}" type="presParOf" srcId="{CA7E7D65-D1A6-48D1-A373-3D253F3C42A4}" destId="{82E08CE3-3492-4EEF-9257-FAF14FE6DD2A}" srcOrd="4" destOrd="0" presId="urn:microsoft.com/office/officeart/2005/8/layout/list1"/>
    <dgm:cxn modelId="{C6AE06DE-2408-4A3C-88A7-CFB7516302DA}" type="presParOf" srcId="{82E08CE3-3492-4EEF-9257-FAF14FE6DD2A}" destId="{5C06DF13-DD23-4C68-8A7C-DED3A3CEB4F7}" srcOrd="0" destOrd="0" presId="urn:microsoft.com/office/officeart/2005/8/layout/list1"/>
    <dgm:cxn modelId="{F120B120-7497-4966-968B-CC27DC9A1BAB}" type="presParOf" srcId="{82E08CE3-3492-4EEF-9257-FAF14FE6DD2A}" destId="{CB99F104-AEAC-4346-9D04-165886981524}" srcOrd="1" destOrd="0" presId="urn:microsoft.com/office/officeart/2005/8/layout/list1"/>
    <dgm:cxn modelId="{7F678496-9BF0-4678-890B-ABD299C3D49A}" type="presParOf" srcId="{CA7E7D65-D1A6-48D1-A373-3D253F3C42A4}" destId="{D448B7EA-DE55-4415-8F7B-547B648FE0B1}" srcOrd="5" destOrd="0" presId="urn:microsoft.com/office/officeart/2005/8/layout/list1"/>
    <dgm:cxn modelId="{7582A7E0-9CDB-4027-A3F5-6985C3E16386}" type="presParOf" srcId="{CA7E7D65-D1A6-48D1-A373-3D253F3C42A4}" destId="{A29737AD-1269-4FD5-B39A-DB74AE1BC62A}" srcOrd="6" destOrd="0" presId="urn:microsoft.com/office/officeart/2005/8/layout/list1"/>
    <dgm:cxn modelId="{AE41FE51-2DC6-4C24-8390-48F9C75F3D90}" type="presParOf" srcId="{CA7E7D65-D1A6-48D1-A373-3D253F3C42A4}" destId="{C3A73A5D-FDD5-4E15-9768-D9C55CF45196}" srcOrd="7" destOrd="0" presId="urn:microsoft.com/office/officeart/2005/8/layout/list1"/>
    <dgm:cxn modelId="{C924DB27-0C37-492E-A7E4-556142F992DC}" type="presParOf" srcId="{CA7E7D65-D1A6-48D1-A373-3D253F3C42A4}" destId="{DFFEF0E6-29C2-4974-8B5D-9A8236A31076}" srcOrd="8" destOrd="0" presId="urn:microsoft.com/office/officeart/2005/8/layout/list1"/>
    <dgm:cxn modelId="{0598C6D3-F363-4A40-A883-6CEEAE3958AD}" type="presParOf" srcId="{DFFEF0E6-29C2-4974-8B5D-9A8236A31076}" destId="{5BC9083D-2516-4EF6-8718-CF065B2BD010}" srcOrd="0" destOrd="0" presId="urn:microsoft.com/office/officeart/2005/8/layout/list1"/>
    <dgm:cxn modelId="{55B3CEC7-2AEC-45EF-8116-BF04A402FF61}" type="presParOf" srcId="{DFFEF0E6-29C2-4974-8B5D-9A8236A31076}" destId="{50B16EA7-EE40-493C-9180-BB9CD4373C73}" srcOrd="1" destOrd="0" presId="urn:microsoft.com/office/officeart/2005/8/layout/list1"/>
    <dgm:cxn modelId="{459CE906-7C00-44EA-BAB8-87B508202228}" type="presParOf" srcId="{CA7E7D65-D1A6-48D1-A373-3D253F3C42A4}" destId="{F24ECE31-82AC-4004-9E18-60EFC78B6248}" srcOrd="9" destOrd="0" presId="urn:microsoft.com/office/officeart/2005/8/layout/list1"/>
    <dgm:cxn modelId="{01EDE75F-9BF9-45AF-9DCA-BC7914F05394}" type="presParOf" srcId="{CA7E7D65-D1A6-48D1-A373-3D253F3C42A4}" destId="{EDB681D1-D53A-4290-A02B-D361B541A3DA}" srcOrd="10" destOrd="0" presId="urn:microsoft.com/office/officeart/2005/8/layout/list1"/>
    <dgm:cxn modelId="{6CA707DF-316A-4EA0-8B22-8FE6E0FB0787}" type="presParOf" srcId="{CA7E7D65-D1A6-48D1-A373-3D253F3C42A4}" destId="{2E94167F-765F-468F-BEDB-B9314A548D95}" srcOrd="11" destOrd="0" presId="urn:microsoft.com/office/officeart/2005/8/layout/list1"/>
    <dgm:cxn modelId="{2C516EF9-941B-4026-B492-3415CFFA2A5C}" type="presParOf" srcId="{CA7E7D65-D1A6-48D1-A373-3D253F3C42A4}" destId="{9B9B3B9E-491F-4160-A990-2CCC2CF60931}" srcOrd="12" destOrd="0" presId="urn:microsoft.com/office/officeart/2005/8/layout/list1"/>
    <dgm:cxn modelId="{F23B7A31-8446-4017-9344-E5DB0C7C3C3C}" type="presParOf" srcId="{9B9B3B9E-491F-4160-A990-2CCC2CF60931}" destId="{5B664386-C103-41DA-BC6C-00009F9B2381}" srcOrd="0" destOrd="0" presId="urn:microsoft.com/office/officeart/2005/8/layout/list1"/>
    <dgm:cxn modelId="{DE02481D-B221-47BB-A636-7F727E4DC8AE}" type="presParOf" srcId="{9B9B3B9E-491F-4160-A990-2CCC2CF60931}" destId="{C9876ACE-ED97-45FD-BE4D-44EB5ABE1ED7}" srcOrd="1" destOrd="0" presId="urn:microsoft.com/office/officeart/2005/8/layout/list1"/>
    <dgm:cxn modelId="{5A0C9FCF-9ECF-4DBB-A792-4626D4BC8C9F}" type="presParOf" srcId="{CA7E7D65-D1A6-48D1-A373-3D253F3C42A4}" destId="{56E2F530-1A2B-4FF7-8C05-C235EC308BB4}" srcOrd="13" destOrd="0" presId="urn:microsoft.com/office/officeart/2005/8/layout/list1"/>
    <dgm:cxn modelId="{DE2E1F7D-A46E-40EF-8B3A-1E003FD9E7CE}" type="presParOf" srcId="{CA7E7D65-D1A6-48D1-A373-3D253F3C42A4}" destId="{084F18A9-C447-4ABF-B494-704A6F135D7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A552C-7861-421C-87C4-6D605CC2A5E4}">
      <dsp:nvSpPr>
        <dsp:cNvPr id="0" name=""/>
        <dsp:cNvSpPr/>
      </dsp:nvSpPr>
      <dsp:spPr>
        <a:xfrm>
          <a:off x="0" y="820214"/>
          <a:ext cx="8784976" cy="1512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9ED781-FE39-43B6-A8EF-6C552397C01D}">
      <dsp:nvSpPr>
        <dsp:cNvPr id="0" name=""/>
        <dsp:cNvSpPr/>
      </dsp:nvSpPr>
      <dsp:spPr>
        <a:xfrm>
          <a:off x="411795" y="163130"/>
          <a:ext cx="8370465" cy="74564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36" tIns="0" rIns="2324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F5494"/>
              </a:solidFill>
              <a:hlinkClick xmlns:r="http://schemas.openxmlformats.org/officeDocument/2006/relationships" r:id="rId1"/>
            </a:rPr>
            <a:t>Household electricity prices rose by 2.4%</a:t>
          </a:r>
          <a:endParaRPr lang="en-GB" sz="1400" b="1" kern="1200" dirty="0">
            <a:solidFill>
              <a:srgbClr val="0F5494"/>
            </a:solidFill>
            <a:effectLst>
              <a:outerShdw blurRad="38100" dist="38100" dir="2700000" algn="tl">
                <a:srgbClr val="000000">
                  <a:alpha val="43137"/>
                </a:srgbClr>
              </a:outerShdw>
            </a:effectLst>
          </a:endParaRPr>
        </a:p>
      </dsp:txBody>
      <dsp:txXfrm>
        <a:off x="448194" y="199529"/>
        <a:ext cx="8297667" cy="672845"/>
      </dsp:txXfrm>
    </dsp:sp>
    <dsp:sp modelId="{A29737AD-1269-4FD5-B39A-DB74AE1BC62A}">
      <dsp:nvSpPr>
        <dsp:cNvPr id="0" name=""/>
        <dsp:cNvSpPr/>
      </dsp:nvSpPr>
      <dsp:spPr>
        <a:xfrm>
          <a:off x="0" y="1769675"/>
          <a:ext cx="8784976" cy="1512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99F104-AEAC-4346-9D04-165886981524}">
      <dsp:nvSpPr>
        <dsp:cNvPr id="0" name=""/>
        <dsp:cNvSpPr/>
      </dsp:nvSpPr>
      <dsp:spPr>
        <a:xfrm>
          <a:off x="420383" y="1121604"/>
          <a:ext cx="8364592" cy="71003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36" tIns="0" rIns="2324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F5494"/>
              </a:solidFill>
              <a:hlinkClick xmlns:r="http://schemas.openxmlformats.org/officeDocument/2006/relationships" r:id="rId2"/>
            </a:rPr>
            <a:t>In 2015, CO2 emissions in the EU estimated to have slightly increased compared with 2014</a:t>
          </a:r>
          <a:endParaRPr lang="en-GB" sz="1400" b="1" kern="1200" dirty="0">
            <a:solidFill>
              <a:srgbClr val="0F5494"/>
            </a:solidFill>
            <a:effectLst>
              <a:outerShdw blurRad="38100" dist="38100" dir="2700000" algn="tl">
                <a:srgbClr val="000000">
                  <a:alpha val="43137"/>
                </a:srgbClr>
              </a:outerShdw>
            </a:effectLst>
          </a:endParaRPr>
        </a:p>
      </dsp:txBody>
      <dsp:txXfrm>
        <a:off x="455044" y="1156265"/>
        <a:ext cx="8295270" cy="640714"/>
      </dsp:txXfrm>
    </dsp:sp>
    <dsp:sp modelId="{EDB681D1-D53A-4290-A02B-D361B541A3DA}">
      <dsp:nvSpPr>
        <dsp:cNvPr id="0" name=""/>
        <dsp:cNvSpPr/>
      </dsp:nvSpPr>
      <dsp:spPr>
        <a:xfrm>
          <a:off x="0" y="2561763"/>
          <a:ext cx="8784976" cy="1512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0B16EA7-EE40-493C-9180-BB9CD4373C73}">
      <dsp:nvSpPr>
        <dsp:cNvPr id="0" name=""/>
        <dsp:cNvSpPr/>
      </dsp:nvSpPr>
      <dsp:spPr>
        <a:xfrm>
          <a:off x="398001" y="1985699"/>
          <a:ext cx="8364202" cy="67683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36" tIns="0" rIns="2324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F5494"/>
              </a:solidFill>
              <a:hlinkClick xmlns:r="http://schemas.openxmlformats.org/officeDocument/2006/relationships" r:id="rId3"/>
            </a:rPr>
            <a:t>Share of renewables in energy consumption rose further to 16% in 2014</a:t>
          </a:r>
          <a:endParaRPr lang="en-GB" sz="1400" b="1" kern="1200" dirty="0">
            <a:solidFill>
              <a:srgbClr val="0F5494"/>
            </a:solidFill>
            <a:effectLst>
              <a:outerShdw blurRad="38100" dist="38100" dir="2700000" algn="tl">
                <a:srgbClr val="000000">
                  <a:alpha val="43137"/>
                </a:srgbClr>
              </a:outerShdw>
            </a:effectLst>
          </a:endParaRPr>
        </a:p>
      </dsp:txBody>
      <dsp:txXfrm>
        <a:off x="431041" y="2018739"/>
        <a:ext cx="8298122" cy="610753"/>
      </dsp:txXfrm>
    </dsp:sp>
    <dsp:sp modelId="{084F18A9-C447-4ABF-B494-704A6F135D73}">
      <dsp:nvSpPr>
        <dsp:cNvPr id="0" name=""/>
        <dsp:cNvSpPr/>
      </dsp:nvSpPr>
      <dsp:spPr>
        <a:xfrm>
          <a:off x="0" y="3136491"/>
          <a:ext cx="8784976" cy="1512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9876ACE-ED97-45FD-BE4D-44EB5ABE1ED7}">
      <dsp:nvSpPr>
        <dsp:cNvPr id="0" name=""/>
        <dsp:cNvSpPr/>
      </dsp:nvSpPr>
      <dsp:spPr>
        <a:xfrm>
          <a:off x="406023" y="2736304"/>
          <a:ext cx="8378950" cy="6442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36" tIns="0" rIns="232436" bIns="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F5494"/>
              </a:solidFill>
              <a:hlinkClick xmlns:r="http://schemas.openxmlformats.org/officeDocument/2006/relationships" r:id="rId4"/>
            </a:rPr>
            <a:t>The EU was dependent on energy imports for slightly over half of its consumption in 2014 </a:t>
          </a:r>
          <a:endParaRPr lang="en-GB" sz="1400" b="1" kern="1200" dirty="0">
            <a:solidFill>
              <a:srgbClr val="0F5494"/>
            </a:solidFill>
            <a:effectLst>
              <a:outerShdw blurRad="38100" dist="38100" dir="2700000" algn="tl">
                <a:srgbClr val="000000">
                  <a:alpha val="43137"/>
                </a:srgbClr>
              </a:outerShdw>
            </a:effectLst>
          </a:endParaRPr>
        </a:p>
      </dsp:txBody>
      <dsp:txXfrm>
        <a:off x="437474" y="2767755"/>
        <a:ext cx="8316048" cy="5813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4"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4"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4"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5" y="4723170"/>
            <a:ext cx="5445126" cy="4475083"/>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4"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europa.eu/eurostat/web/products-statistical-books/-/KS-EN-16-00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45" y="4723170"/>
            <a:ext cx="5786203" cy="4475083"/>
          </a:xfrm>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99147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2</a:t>
            </a:fld>
            <a:endParaRPr lang="en-GB"/>
          </a:p>
        </p:txBody>
      </p:sp>
    </p:spTree>
    <p:extLst>
      <p:ext uri="{BB962C8B-B14F-4D97-AF65-F5344CB8AC3E}">
        <p14:creationId xmlns:p14="http://schemas.microsoft.com/office/powerpoint/2010/main" val="108416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3</a:t>
            </a:fld>
            <a:endParaRPr lang="en-GB"/>
          </a:p>
        </p:txBody>
      </p:sp>
    </p:spTree>
    <p:extLst>
      <p:ext uri="{BB962C8B-B14F-4D97-AF65-F5344CB8AC3E}">
        <p14:creationId xmlns:p14="http://schemas.microsoft.com/office/powerpoint/2010/main" val="108416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847" y="4723169"/>
            <a:ext cx="6272012" cy="4721231"/>
          </a:xfrm>
        </p:spPr>
        <p:txBody>
          <a:bodyPr/>
          <a:lstStyle/>
          <a:p>
            <a:r>
              <a:rPr lang="en-GB" sz="1400" dirty="0">
                <a:latin typeface="Verdana" panose="020B0604030504040204" pitchFamily="34" charset="0"/>
                <a:ea typeface="Verdana" panose="020B0604030504040204" pitchFamily="34" charset="0"/>
                <a:cs typeface="Verdana" panose="020B0604030504040204" pitchFamily="34" charset="0"/>
              </a:rPr>
              <a:t>Energy balances can be graphically represented by means of flow diagrams.  These flows can be combined, split and traced through a series of events or processing stages. The width of the flows is proportional to the amount of material or energy contained in the respective flow. These visual representations are based on so-called Sankey diagrams, which are typically used to visualize energy transfers between processes. They are named after the Irishman Matthew H. P. R. Sankey, who used this type of diagram in a publication on energy efficiency of a steam engine in 1898.</a:t>
            </a:r>
          </a:p>
          <a:p>
            <a:endParaRPr lang="en-GB" sz="1400" dirty="0">
              <a:latin typeface="Verdana" panose="020B0604030504040204" pitchFamily="34" charset="0"/>
              <a:ea typeface="Verdana" panose="020B0604030504040204" pitchFamily="34" charset="0"/>
              <a:cs typeface="Verdana" panose="020B0604030504040204" pitchFamily="34" charset="0"/>
            </a:endParaRPr>
          </a:p>
          <a:p>
            <a:r>
              <a:rPr lang="en-GB" sz="1400" dirty="0">
                <a:latin typeface="Verdana" panose="020B0604030504040204" pitchFamily="34" charset="0"/>
                <a:ea typeface="Verdana" panose="020B0604030504040204" pitchFamily="34" charset="0"/>
                <a:cs typeface="Verdana" panose="020B0604030504040204" pitchFamily="34" charset="0"/>
              </a:rPr>
              <a:t>A Sankey diagram is a very practical tool to represent energy balances in a visual way: an energy balance compiles the contributions and interrelations of various energy commodities (fuels, heat and power, i.e. energy carriers in a marketable form) in the different sectors of the economy (e.g. supply, transformation and consumption) in energy units. While energy balances are often presented in the form of a table or a spreadsheet, a Sankey diagram allows the user to visualise the interrelations of energy commodities in a much more illustrative and intuitive way.</a:t>
            </a:r>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5</a:t>
            </a:fld>
            <a:endParaRPr lang="en-GB"/>
          </a:p>
        </p:txBody>
      </p:sp>
    </p:spTree>
    <p:extLst>
      <p:ext uri="{BB962C8B-B14F-4D97-AF65-F5344CB8AC3E}">
        <p14:creationId xmlns:p14="http://schemas.microsoft.com/office/powerpoint/2010/main" val="406440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2847" y="4723169"/>
            <a:ext cx="6272012" cy="4721231"/>
          </a:xfrm>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This new type of publication aims to answer questions on energy most frequently asked by citizens in an original way: through short texts, dynamic infographics, maps, videos, graphs, photos etc. </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To answer questions on energy in an original way: through short texts, dynamic infographics, maps, videos, graphs, photos, etc. </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r>
              <a:rPr lang="en-US" sz="1400" dirty="0" smtClean="0">
                <a:latin typeface="Verdana" panose="020B0604030504040204" pitchFamily="34" charset="0"/>
                <a:ea typeface="Verdana" panose="020B0604030504040204" pitchFamily="34" charset="0"/>
                <a:cs typeface="Verdana" panose="020B0604030504040204" pitchFamily="34" charset="0"/>
              </a:rPr>
              <a:t>Both those not so familiar with the energy sector and experts in the domain should find something of interest.</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6</a:t>
            </a:fld>
            <a:endParaRPr lang="en-GB"/>
          </a:p>
        </p:txBody>
      </p:sp>
    </p:spTree>
    <p:extLst>
      <p:ext uri="{BB962C8B-B14F-4D97-AF65-F5344CB8AC3E}">
        <p14:creationId xmlns:p14="http://schemas.microsoft.com/office/powerpoint/2010/main" val="406440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69090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9</a:t>
            </a:fld>
            <a:endParaRPr lang="en-GB"/>
          </a:p>
        </p:txBody>
      </p:sp>
    </p:spTree>
    <p:extLst>
      <p:ext uri="{BB962C8B-B14F-4D97-AF65-F5344CB8AC3E}">
        <p14:creationId xmlns:p14="http://schemas.microsoft.com/office/powerpoint/2010/main" val="322616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Verdana" panose="020B0604030504040204" pitchFamily="34" charset="0"/>
                <a:ea typeface="Verdana" panose="020B0604030504040204" pitchFamily="34" charset="0"/>
                <a:cs typeface="Verdana" panose="020B0604030504040204" pitchFamily="34" charset="0"/>
                <a:hlinkClick r:id="rId3"/>
              </a:rPr>
              <a:t>http://ec.europa.eu/eurostat/web/products-statistical-books/-/KS-EN-16-001</a:t>
            </a:r>
            <a:r>
              <a:rPr lang="en-GB" sz="200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pPr>
              <a:defRPr/>
            </a:pPr>
            <a:fld id="{FAE89DC7-9145-44DB-A00B-29FDA0CC6899}" type="slidenum">
              <a:rPr lang="en-GB" smtClean="0"/>
              <a:pPr>
                <a:defRPr/>
              </a:pPr>
              <a:t>15</a:t>
            </a:fld>
            <a:endParaRPr lang="en-GB"/>
          </a:p>
        </p:txBody>
      </p:sp>
    </p:spTree>
    <p:extLst>
      <p:ext uri="{BB962C8B-B14F-4D97-AF65-F5344CB8AC3E}">
        <p14:creationId xmlns:p14="http://schemas.microsoft.com/office/powerpoint/2010/main" val="3598458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541344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80641"/>
          </a:xfrm>
        </p:spPr>
        <p:txBody>
          <a:bodyPr/>
          <a:lstStyle>
            <a:lvl1pPr>
              <a:defRPr>
                <a:solidFill>
                  <a:schemeClr val="tx1"/>
                </a:solidFill>
              </a:defRPr>
            </a:lvl1pPr>
          </a:lstStyle>
          <a:p>
            <a:r>
              <a:rPr lang="en-US" dirty="0" smtClean="0"/>
              <a:t>Click to edit Master title style</a:t>
            </a:r>
            <a:endParaRPr lang="en-GB" dirty="0"/>
          </a:p>
        </p:txBody>
      </p:sp>
      <p:sp>
        <p:nvSpPr>
          <p:cNvPr id="9" name="Content Placeholder 2"/>
          <p:cNvSpPr>
            <a:spLocks noGrp="1"/>
          </p:cNvSpPr>
          <p:nvPr>
            <p:ph idx="1"/>
          </p:nvPr>
        </p:nvSpPr>
        <p:spPr>
          <a:xfrm>
            <a:off x="457200" y="1556792"/>
            <a:ext cx="8229600" cy="4536504"/>
          </a:xfrm>
        </p:spPr>
        <p:txBody>
          <a:bodyPr/>
          <a:lstStyle>
            <a:lvl1pPr marL="180975" indent="-180975">
              <a:buClr>
                <a:schemeClr val="tx1"/>
              </a:buClr>
              <a:buFont typeface="Arial" pitchFamily="34" charset="0"/>
              <a:buChar char="•"/>
              <a:defRPr i="0">
                <a:solidFill>
                  <a:srgbClr val="0F5494"/>
                </a:solidFill>
              </a:defRPr>
            </a:lvl1pPr>
            <a:lvl2pPr marL="742950" indent="-285750">
              <a:buClr>
                <a:schemeClr val="tx1"/>
              </a:buClr>
              <a:buFont typeface="Wingdings" panose="05000000000000000000" pitchFamily="2" charset="2"/>
              <a:buChar char="Ø"/>
              <a:defRPr sz="2400" b="0"/>
            </a:lvl2pPr>
          </a:lstStyle>
          <a:p>
            <a:pPr lvl="0"/>
            <a:r>
              <a:rPr lang="en-US" dirty="0" smtClean="0"/>
              <a:t>Click to edit Master text styles</a:t>
            </a:r>
          </a:p>
          <a:p>
            <a:pPr lvl="1"/>
            <a:r>
              <a:rPr lang="en-US" dirty="0" smtClean="0"/>
              <a:t>Second level</a:t>
            </a:r>
          </a:p>
        </p:txBody>
      </p:sp>
      <p:grpSp>
        <p:nvGrpSpPr>
          <p:cNvPr id="8" name="Group 7"/>
          <p:cNvGrpSpPr/>
          <p:nvPr userDrawn="1"/>
        </p:nvGrpSpPr>
        <p:grpSpPr>
          <a:xfrm>
            <a:off x="22796" y="6235402"/>
            <a:ext cx="4262538" cy="616074"/>
            <a:chOff x="4860032" y="4614"/>
            <a:chExt cx="4262538" cy="616074"/>
          </a:xfrm>
        </p:grpSpPr>
        <p:pic>
          <p:nvPicPr>
            <p:cNvPr id="4" name="Picture 17"/>
            <p:cNvPicPr>
              <a:picLocks noChangeAspect="1" noChangeArrowheads="1"/>
            </p:cNvPicPr>
            <p:nvPr userDrawn="1"/>
          </p:nvPicPr>
          <p:blipFill>
            <a:blip r:embed="rId2" cstate="print"/>
            <a:srcRect/>
            <a:stretch>
              <a:fillRect/>
            </a:stretch>
          </p:blipFill>
          <p:spPr bwMode="auto">
            <a:xfrm>
              <a:off x="4860032" y="4614"/>
              <a:ext cx="2243137" cy="596900"/>
            </a:xfrm>
            <a:prstGeom prst="rect">
              <a:avLst/>
            </a:prstGeom>
            <a:noFill/>
            <a:ln w="9525">
              <a:noFill/>
              <a:miter lim="800000"/>
              <a:headEnd/>
              <a:tailEnd/>
            </a:ln>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r="21592"/>
            <a:stretch/>
          </p:blipFill>
          <p:spPr>
            <a:xfrm>
              <a:off x="7150914" y="251879"/>
              <a:ext cx="1971656" cy="368809"/>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dirty="0" smtClean="0">
                <a:solidFill>
                  <a:srgbClr val="FFFFFF"/>
                </a:solidFill>
              </a:rPr>
              <a:t>Eurostat</a:t>
            </a:r>
            <a:endParaRPr lang="en-US" sz="900" b="0" dirty="0">
              <a:solidFill>
                <a:srgbClr val="FFFFFF"/>
              </a:solidFill>
            </a:endParaRPr>
          </a:p>
        </p:txBody>
      </p:sp>
    </p:spTree>
    <p:extLst>
      <p:ext uri="{BB962C8B-B14F-4D97-AF65-F5344CB8AC3E}">
        <p14:creationId xmlns:p14="http://schemas.microsoft.com/office/powerpoint/2010/main" val="710282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cs typeface="Arial"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rgbClr val="FFFFFF"/>
                </a:solidFill>
              </a:rPr>
              <a:t>Eurostat</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smtClean="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F0AB6783-A622-483D-9EED-1F5D137ACBE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57227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136" y="6216476"/>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116632"/>
            <a:ext cx="9144000" cy="936625"/>
          </a:xfrm>
        </p:spPr>
        <p:txBody>
          <a:bodyPr/>
          <a:lstStyle>
            <a:lvl1pPr algn="ctr">
              <a:defRPr>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a:t>
            </a:r>
            <a:br>
              <a:rPr lang="en-US" dirty="0" smtClean="0"/>
            </a:br>
            <a:r>
              <a:rPr lang="en-US" dirty="0" smtClean="0"/>
              <a:t>Master title style</a:t>
            </a:r>
            <a:endParaRPr lang="en-GB" dirty="0"/>
          </a:p>
        </p:txBody>
      </p:sp>
      <p:sp>
        <p:nvSpPr>
          <p:cNvPr id="9" name="Content Placeholder 2"/>
          <p:cNvSpPr>
            <a:spLocks noGrp="1"/>
          </p:cNvSpPr>
          <p:nvPr>
            <p:ph idx="1"/>
          </p:nvPr>
        </p:nvSpPr>
        <p:spPr>
          <a:xfrm>
            <a:off x="179512" y="1146346"/>
            <a:ext cx="8856984" cy="5184576"/>
          </a:xfrm>
        </p:spPr>
        <p:txBody>
          <a:bodyPr/>
          <a:lstStyle>
            <a:lvl1pPr marL="342900" indent="-342900">
              <a:buClr>
                <a:srgbClr val="00B050"/>
              </a:buClr>
              <a:buFont typeface="Wingdings" panose="05000000000000000000" pitchFamily="2" charset="2"/>
              <a:buChar char="Ø"/>
              <a:defRPr sz="2800" i="0">
                <a:solidFill>
                  <a:schemeClr val="tx1"/>
                </a:solidFill>
              </a:defRPr>
            </a:lvl1pPr>
            <a:lvl2pPr>
              <a:buClr>
                <a:srgbClr val="FF0000"/>
              </a:buClr>
              <a:defRPr sz="2400" b="0" i="1">
                <a:solidFill>
                  <a:schemeClr val="tx1"/>
                </a:solidFill>
              </a:defRPr>
            </a:lvl2pPr>
            <a:lvl3pPr marL="1257300" indent="-342900">
              <a:buClr>
                <a:srgbClr val="7030A0"/>
              </a:buClr>
              <a:buFont typeface="Courier New" panose="02070309020205020404" pitchFamily="49" charset="0"/>
              <a:buChar char="o"/>
              <a:defRPr sz="2000" b="1">
                <a:solidFill>
                  <a:schemeClr val="tx1"/>
                </a:solidFill>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505" t="17790" r="8968" b="27735"/>
          <a:stretch/>
        </p:blipFill>
        <p:spPr>
          <a:xfrm>
            <a:off x="-10357" y="6302947"/>
            <a:ext cx="2710149" cy="555053"/>
          </a:xfrm>
          <a:prstGeom prst="rect">
            <a:avLst/>
          </a:prstGeom>
        </p:spPr>
      </p:pic>
      <p:sp>
        <p:nvSpPr>
          <p:cNvPr id="10" name="Rectangle 6"/>
          <p:cNvSpPr>
            <a:spLocks noGrp="1" noChangeArrowheads="1"/>
          </p:cNvSpPr>
          <p:nvPr>
            <p:ph type="sldNum" sz="quarter" idx="12"/>
          </p:nvPr>
        </p:nvSpPr>
        <p:spPr>
          <a:xfrm>
            <a:off x="8065099" y="6425818"/>
            <a:ext cx="1078901" cy="431626"/>
          </a:xfrm>
        </p:spPr>
        <p:txBody>
          <a:bodyPr/>
          <a:lstStyle>
            <a:lvl1pPr algn="l">
              <a:defRPr sz="2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F0AB6783-A622-483D-9EED-1F5D137ACBE7}"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332079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cs typeface="Arial"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rgbClr val="FFFFFF"/>
                </a:solidFill>
              </a:rPr>
              <a:t>Eurostat</a:t>
            </a: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smtClean="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F0AB6783-A622-483D-9EED-1F5D137ACBE7}"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5111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136" y="6216476"/>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0" y="116632"/>
            <a:ext cx="9144000" cy="936625"/>
          </a:xfrm>
        </p:spPr>
        <p:txBody>
          <a:bodyPr/>
          <a:lstStyle>
            <a:lvl1pPr algn="ctr">
              <a:defRPr>
                <a:solidFill>
                  <a:srgbClr val="0070C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a:t>
            </a:r>
            <a:br>
              <a:rPr lang="en-US" dirty="0" smtClean="0"/>
            </a:br>
            <a:r>
              <a:rPr lang="en-US" dirty="0" smtClean="0"/>
              <a:t>Master title style</a:t>
            </a:r>
            <a:endParaRPr lang="en-GB" dirty="0"/>
          </a:p>
        </p:txBody>
      </p:sp>
      <p:sp>
        <p:nvSpPr>
          <p:cNvPr id="9" name="Content Placeholder 2"/>
          <p:cNvSpPr>
            <a:spLocks noGrp="1"/>
          </p:cNvSpPr>
          <p:nvPr>
            <p:ph idx="1"/>
          </p:nvPr>
        </p:nvSpPr>
        <p:spPr>
          <a:xfrm>
            <a:off x="179512" y="1146346"/>
            <a:ext cx="8856984" cy="5184576"/>
          </a:xfrm>
        </p:spPr>
        <p:txBody>
          <a:bodyPr/>
          <a:lstStyle>
            <a:lvl1pPr marL="342900" indent="-342900">
              <a:buClr>
                <a:srgbClr val="00B050"/>
              </a:buClr>
              <a:buFont typeface="Wingdings" panose="05000000000000000000" pitchFamily="2" charset="2"/>
              <a:buChar char="Ø"/>
              <a:defRPr sz="2800" i="0">
                <a:solidFill>
                  <a:schemeClr val="tx1"/>
                </a:solidFill>
              </a:defRPr>
            </a:lvl1pPr>
            <a:lvl2pPr>
              <a:buClr>
                <a:srgbClr val="FF0000"/>
              </a:buClr>
              <a:defRPr sz="2400" b="0" i="1">
                <a:solidFill>
                  <a:schemeClr val="tx1"/>
                </a:solidFill>
              </a:defRPr>
            </a:lvl2pPr>
            <a:lvl3pPr marL="1257300" indent="-342900">
              <a:buClr>
                <a:srgbClr val="7030A0"/>
              </a:buClr>
              <a:buFont typeface="Courier New" panose="02070309020205020404" pitchFamily="49" charset="0"/>
              <a:buChar char="o"/>
              <a:defRPr sz="2000" b="1">
                <a:solidFill>
                  <a:schemeClr val="tx1"/>
                </a:solidFill>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505" t="17790" r="8968" b="27735"/>
          <a:stretch/>
        </p:blipFill>
        <p:spPr>
          <a:xfrm>
            <a:off x="-10357" y="6302947"/>
            <a:ext cx="2710149" cy="555053"/>
          </a:xfrm>
          <a:prstGeom prst="rect">
            <a:avLst/>
          </a:prstGeom>
        </p:spPr>
      </p:pic>
      <p:sp>
        <p:nvSpPr>
          <p:cNvPr id="10" name="Rectangle 6"/>
          <p:cNvSpPr>
            <a:spLocks noGrp="1" noChangeArrowheads="1"/>
          </p:cNvSpPr>
          <p:nvPr>
            <p:ph type="sldNum" sz="quarter" idx="12"/>
          </p:nvPr>
        </p:nvSpPr>
        <p:spPr>
          <a:xfrm>
            <a:off x="8065099" y="6425818"/>
            <a:ext cx="1078901" cy="431626"/>
          </a:xfrm>
        </p:spPr>
        <p:txBody>
          <a:bodyPr/>
          <a:lstStyle>
            <a:lvl1pPr algn="l">
              <a:defRPr sz="2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F0AB6783-A622-483D-9EED-1F5D137ACBE7}"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7234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dirty="0" smtClean="0">
                <a:solidFill>
                  <a:srgbClr val="FFFFFF"/>
                </a:solidFill>
              </a:rPr>
              <a:t>Eurostat</a:t>
            </a:r>
            <a:endParaRPr lang="en-US" sz="900" b="0" dirty="0">
              <a:solidFill>
                <a:srgbClr val="FFFFFF"/>
              </a:solidFill>
            </a:endParaRPr>
          </a:p>
        </p:txBody>
      </p:sp>
    </p:spTree>
    <p:extLst>
      <p:ext uri="{BB962C8B-B14F-4D97-AF65-F5344CB8AC3E}">
        <p14:creationId xmlns:p14="http://schemas.microsoft.com/office/powerpoint/2010/main" val="2237048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879" r:id="rId3"/>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smtClean="0">
                <a:solidFill>
                  <a:srgbClr val="133176"/>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56CE1182-6072-4C13-A9D0-AB1B6F1BE1F8}" type="slidenum">
              <a:rPr lang="en-GB"/>
              <a:pPr>
                <a:defRPr/>
              </a:pPr>
              <a:t>‹#›</a:t>
            </a:fld>
            <a:endParaRPr lang="en-GB" dirty="0"/>
          </a:p>
        </p:txBody>
      </p:sp>
    </p:spTree>
    <p:extLst>
      <p:ext uri="{BB962C8B-B14F-4D97-AF65-F5344CB8AC3E}">
        <p14:creationId xmlns:p14="http://schemas.microsoft.com/office/powerpoint/2010/main" val="3608172231"/>
      </p:ext>
    </p:extLst>
  </p:cSld>
  <p:clrMap bg1="lt1" tx1="dk1" bg2="lt2" tx2="dk2" accent1="accent1" accent2="accent2" accent3="accent3" accent4="accent4" accent5="accent5" accent6="accent6" hlink="hlink" folHlink="folHlink"/>
  <p:sldLayoutIdLst>
    <p:sldLayoutId id="2147483832" r:id="rId1"/>
    <p:sldLayoutId id="2147483833" r:id="rId2"/>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smtClean="0">
                <a:solidFill>
                  <a:srgbClr val="133176"/>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56CE1182-6072-4C13-A9D0-AB1B6F1BE1F8}" type="slidenum">
              <a:rPr lang="en-GB"/>
              <a:pPr>
                <a:defRPr/>
              </a:pPr>
              <a:t>‹#›</a:t>
            </a:fld>
            <a:endParaRPr lang="en-GB" dirty="0"/>
          </a:p>
        </p:txBody>
      </p:sp>
    </p:spTree>
    <p:extLst>
      <p:ext uri="{BB962C8B-B14F-4D97-AF65-F5344CB8AC3E}">
        <p14:creationId xmlns:p14="http://schemas.microsoft.com/office/powerpoint/2010/main" val="166115698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c.europa.eu/eurostat/documents/3217494/7052812/KS-DK-15-001-EN-N.pdf/eb9dc93d-8abe-4049-a901-1c7958005f5b"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c.europa.eu/eurostat/web/products-statistical-books/-/KS-EN-16-001"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eurostat/statistics-explained/index.php/Category:Energy"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eurostat/web/energy/data/databa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ec.europa.eu/eurostat/web/energy/data"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eurostat/about/policies/copyrigh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eurostat/web/energy/publication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ec.europa.eu/eurostat/help/first-visit/tool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eurostat/cache/sankey/sankey.htm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eurostat/cache/sankey/sankey.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ec.europa.eu/eurostat/cache/infographs/energ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urostat/cache/sankey/sankey.html" TargetMode="External"/><Relationship Id="rId2" Type="http://schemas.openxmlformats.org/officeDocument/2006/relationships/hyperlink" Target="http://ec.europa.eu/eurostat/web/energy/legislation" TargetMode="External"/><Relationship Id="rId1" Type="http://schemas.openxmlformats.org/officeDocument/2006/relationships/slideLayout" Target="../slideLayouts/slideLayout5.xml"/><Relationship Id="rId5" Type="http://schemas.openxmlformats.org/officeDocument/2006/relationships/hyperlink" Target="http://ec.europa.eu/eurostat/statistics-explained/index.php/Category:Energy" TargetMode="External"/><Relationship Id="rId4" Type="http://schemas.openxmlformats.org/officeDocument/2006/relationships/hyperlink" Target="http://ec.europa.eu/eurostat/web/energy/data/databa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872"/>
            <a:ext cx="9144000" cy="2016224"/>
          </a:xfrm>
        </p:spPr>
        <p:txBody>
          <a:bodyPr/>
          <a:lstStyle/>
          <a:p>
            <a:pPr algn="ctr"/>
            <a:r>
              <a:rPr lang="en-US" sz="4000" dirty="0" smtClean="0"/>
              <a:t>Digital publication on energy and Sankey Diagrams</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3200" b="0" dirty="0" smtClean="0">
                <a:solidFill>
                  <a:srgbClr val="66FF66"/>
                </a:solidFill>
              </a:rPr>
              <a:t>Oslo Group meeting – Stockholm 2017</a:t>
            </a:r>
            <a:endParaRPr lang="en-GB" sz="3200" b="0" dirty="0">
              <a:solidFill>
                <a:srgbClr val="66FF66"/>
              </a:solidFill>
            </a:endParaRPr>
          </a:p>
        </p:txBody>
      </p:sp>
      <p:sp>
        <p:nvSpPr>
          <p:cNvPr id="3" name="Content Placeholder 2"/>
          <p:cNvSpPr>
            <a:spLocks noGrp="1"/>
          </p:cNvSpPr>
          <p:nvPr>
            <p:ph idx="1"/>
          </p:nvPr>
        </p:nvSpPr>
        <p:spPr>
          <a:xfrm>
            <a:off x="0" y="5373216"/>
            <a:ext cx="9144000" cy="1296144"/>
          </a:xfrm>
        </p:spPr>
        <p:txBody>
          <a:bodyPr/>
          <a:lstStyle/>
          <a:p>
            <a:pPr algn="ctr"/>
            <a:r>
              <a:rPr lang="en-US" sz="3600" dirty="0" smtClean="0">
                <a:latin typeface="Verdana" panose="020B0604030504040204" pitchFamily="34" charset="0"/>
                <a:ea typeface="Verdana" panose="020B0604030504040204" pitchFamily="34" charset="0"/>
                <a:cs typeface="Verdana" panose="020B0604030504040204" pitchFamily="34" charset="0"/>
              </a:rPr>
              <a:t>Marek </a:t>
            </a:r>
            <a:r>
              <a:rPr lang="sk-SK" sz="3600" dirty="0" err="1" smtClean="0">
                <a:latin typeface="Verdana" panose="020B0604030504040204" pitchFamily="34" charset="0"/>
                <a:ea typeface="Verdana" panose="020B0604030504040204" pitchFamily="34" charset="0"/>
                <a:cs typeface="Verdana" panose="020B0604030504040204" pitchFamily="34" charset="0"/>
              </a:rPr>
              <a:t>Šturc</a:t>
            </a:r>
            <a:endParaRPr lang="sk-SK" sz="3600" dirty="0" smtClean="0">
              <a:latin typeface="Verdana" panose="020B0604030504040204" pitchFamily="34" charset="0"/>
              <a:ea typeface="Verdana" panose="020B0604030504040204" pitchFamily="34" charset="0"/>
              <a:cs typeface="Verdana" panose="020B0604030504040204" pitchFamily="34" charset="0"/>
            </a:endParaRPr>
          </a:p>
          <a:p>
            <a:pPr algn="ctr"/>
            <a:r>
              <a:rPr lang="sk-SK" sz="3600" b="0" dirty="0" smtClean="0">
                <a:latin typeface="Verdana" panose="020B0604030504040204" pitchFamily="34" charset="0"/>
                <a:ea typeface="Verdana" panose="020B0604030504040204" pitchFamily="34" charset="0"/>
                <a:cs typeface="Verdana" panose="020B0604030504040204" pitchFamily="34" charset="0"/>
              </a:rPr>
              <a:t>European Commission - </a:t>
            </a:r>
            <a:r>
              <a:rPr lang="en-US" sz="3600" b="0" dirty="0" smtClean="0">
                <a:latin typeface="Verdana" panose="020B0604030504040204" pitchFamily="34" charset="0"/>
                <a:ea typeface="Verdana" panose="020B0604030504040204" pitchFamily="34" charset="0"/>
                <a:cs typeface="Verdana" panose="020B0604030504040204" pitchFamily="34" charset="0"/>
              </a:rPr>
              <a:t>Eurostat</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373216"/>
            <a:ext cx="9144000" cy="461665"/>
          </a:xfrm>
          <a:prstGeom prst="rect">
            <a:avLst/>
          </a:prstGeom>
          <a:noFill/>
        </p:spPr>
        <p:txBody>
          <a:bodyPr wrap="square" rtlCol="0">
            <a:spAutoFit/>
          </a:bodyPr>
          <a:lstStyle/>
          <a:p>
            <a:pPr algn="ctr"/>
            <a:r>
              <a:rPr lang="en-GB" sz="2400" b="0" dirty="0">
                <a:solidFill>
                  <a:srgbClr val="0F5494"/>
                </a:solidFill>
              </a:rPr>
              <a:t>http://ec.europa.eu/eurostat/web/energy/data</a:t>
            </a:r>
            <a:endParaRPr lang="en-GB" sz="2400" b="0" dirty="0" smtClean="0">
              <a:solidFill>
                <a:srgbClr val="0F5494"/>
              </a:solidFill>
            </a:endParaRPr>
          </a:p>
        </p:txBody>
      </p:sp>
      <p:sp>
        <p:nvSpPr>
          <p:cNvPr id="2" name="Title 1"/>
          <p:cNvSpPr>
            <a:spLocks noGrp="1"/>
          </p:cNvSpPr>
          <p:nvPr>
            <p:ph type="title"/>
          </p:nvPr>
        </p:nvSpPr>
        <p:spPr/>
        <p:txBody>
          <a:bodyPr/>
          <a:lstStyle/>
          <a:p>
            <a:r>
              <a:rPr lang="en-US" dirty="0" smtClean="0">
                <a:solidFill>
                  <a:schemeClr val="tx1"/>
                </a:solidFill>
              </a:rPr>
              <a:t>Release calendar</a:t>
            </a:r>
            <a:endParaRPr lang="en-GB" dirty="0">
              <a:solidFill>
                <a:schemeClr val="tx1"/>
              </a:solidFill>
            </a:endParaRPr>
          </a:p>
        </p:txBody>
      </p:sp>
      <p:sp>
        <p:nvSpPr>
          <p:cNvPr id="4" name="Slide Number Placeholder 3"/>
          <p:cNvSpPr>
            <a:spLocks noGrp="1"/>
          </p:cNvSpPr>
          <p:nvPr>
            <p:ph type="sldNum" sz="quarter" idx="4294967295"/>
          </p:nvPr>
        </p:nvSpPr>
        <p:spPr>
          <a:xfrm>
            <a:off x="8065099" y="6425818"/>
            <a:ext cx="1078901" cy="431626"/>
          </a:xfrm>
          <a:prstGeom prst="rect">
            <a:avLst/>
          </a:prstGeom>
        </p:spPr>
        <p:txBody>
          <a:bodyPr/>
          <a:lstStyle/>
          <a:p>
            <a:pPr>
              <a:defRPr/>
            </a:pPr>
            <a:fld id="{F0AB6783-A622-483D-9EED-1F5D137ACBE7}" type="slidenum">
              <a:rPr lang="en-GB" smtClean="0">
                <a:solidFill>
                  <a:srgbClr val="000000"/>
                </a:solidFill>
              </a:rPr>
              <a:pPr>
                <a:defRPr/>
              </a:pPr>
              <a:t>10</a:t>
            </a:fld>
            <a:endParaRPr lang="en-GB" dirty="0">
              <a:solidFill>
                <a:srgbClr val="0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126" y="1146175"/>
            <a:ext cx="807518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0" y="1711738"/>
            <a:ext cx="8975679" cy="3505200"/>
            <a:chOff x="0" y="1711738"/>
            <a:chExt cx="8975679" cy="35052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738"/>
              <a:ext cx="67437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404" y="2509024"/>
              <a:ext cx="34480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779" y="3395096"/>
              <a:ext cx="33909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254921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52" presetClass="exit" presetSubtype="0" fill="hold" nodeType="withEffect">
                                  <p:stCondLst>
                                    <p:cond delay="0"/>
                                  </p:stCondLst>
                                  <p:childTnLst>
                                    <p:animScale>
                                      <p:cBhvr>
                                        <p:cTn id="16" dur="1000" accel="50000">
                                          <p:stCondLst>
                                            <p:cond delay="0"/>
                                          </p:stCondLst>
                                        </p:cTn>
                                        <p:tgtEl>
                                          <p:spTgt spid="102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7" dur="1000" accel="50000">
                                          <p:stCondLst>
                                            <p:cond delay="0"/>
                                          </p:stCondLst>
                                        </p:cTn>
                                        <p:tgtEl>
                                          <p:spTgt spid="1026"/>
                                        </p:tgtEl>
                                        <p:attrNameLst>
                                          <p:attrName>ppt_x</p:attrName>
                                          <p:attrName>ppt_y</p:attrName>
                                        </p:attrNameLst>
                                      </p:cBhvr>
                                    </p:animMotion>
                                    <p:animEffect transition="out" filter="fade">
                                      <p:cBhvr>
                                        <p:cTn id="18" dur="1000"/>
                                        <p:tgtEl>
                                          <p:spTgt spid="1026"/>
                                        </p:tgtEl>
                                      </p:cBhvr>
                                    </p:animEffect>
                                    <p:set>
                                      <p:cBhvr>
                                        <p:cTn id="1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908" y="1125444"/>
            <a:ext cx="2620580" cy="5039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5496" y="1268759"/>
            <a:ext cx="6408712" cy="2592289"/>
          </a:xfrm>
        </p:spPr>
        <p:txBody>
          <a:bodyPr/>
          <a:lstStyle/>
          <a:p>
            <a:pPr marL="0" indent="0">
              <a:buNone/>
              <a:defRPr/>
            </a:pPr>
            <a:r>
              <a:rPr lang="en-US" b="1" dirty="0"/>
              <a:t>Printed publications (paper copies) on </a:t>
            </a:r>
            <a:r>
              <a:rPr lang="en-US" b="1" dirty="0" smtClean="0"/>
              <a:t>decline </a:t>
            </a:r>
            <a:r>
              <a:rPr lang="en-US" b="1" dirty="0"/>
              <a:t>during last </a:t>
            </a:r>
            <a:r>
              <a:rPr lang="en-US" b="1" dirty="0" smtClean="0"/>
              <a:t>decade: </a:t>
            </a:r>
          </a:p>
          <a:p>
            <a:pPr marL="0" indent="0" algn="ctr">
              <a:buNone/>
              <a:defRPr/>
            </a:pPr>
            <a:endParaRPr lang="en-GB" sz="1400" dirty="0" smtClean="0"/>
          </a:p>
          <a:p>
            <a:pPr marL="0" indent="0" algn="ctr">
              <a:buNone/>
              <a:defRPr/>
            </a:pPr>
            <a:r>
              <a:rPr lang="en-GB" dirty="0" smtClean="0"/>
              <a:t>Shift from "classical" paper </a:t>
            </a:r>
          </a:p>
          <a:p>
            <a:pPr marL="0" indent="0" algn="ctr">
              <a:buNone/>
              <a:defRPr/>
            </a:pPr>
            <a:r>
              <a:rPr lang="en-GB" dirty="0" smtClean="0"/>
              <a:t>publications to electronic dissemination</a:t>
            </a:r>
            <a:endParaRPr lang="en-GB" dirty="0"/>
          </a:p>
        </p:txBody>
      </p:sp>
      <p:pic>
        <p:nvPicPr>
          <p:cNvPr id="21506" name="Picture 2" descr="http://recordsmanagement.tab.com/wp-content/uploads/2012/07/imaging-paper_files_to_electronic.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1" t="982" r="1847" b="2377"/>
          <a:stretch/>
        </p:blipFill>
        <p:spPr bwMode="auto">
          <a:xfrm>
            <a:off x="395536" y="3356992"/>
            <a:ext cx="4855253"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08" y="5858108"/>
            <a:ext cx="6084168" cy="954107"/>
          </a:xfrm>
          <a:prstGeom prst="rect">
            <a:avLst/>
          </a:prstGeom>
        </p:spPr>
        <p:txBody>
          <a:bodyPr wrap="square">
            <a:spAutoFit/>
          </a:bodyPr>
          <a:lstStyle/>
          <a:p>
            <a:r>
              <a:rPr lang="en-US" sz="2800" dirty="0">
                <a:solidFill>
                  <a:srgbClr val="0F5494"/>
                </a:solidFill>
                <a:cs typeface="Arial" charset="0"/>
              </a:rPr>
              <a:t>Publications </a:t>
            </a:r>
            <a:r>
              <a:rPr lang="en-US" sz="2800" dirty="0" smtClean="0">
                <a:solidFill>
                  <a:srgbClr val="0F5494"/>
                </a:solidFill>
                <a:cs typeface="Arial" charset="0"/>
              </a:rPr>
              <a:t>are now available as pdf files.</a:t>
            </a:r>
            <a:endParaRPr lang="en-US" sz="2800" dirty="0">
              <a:solidFill>
                <a:srgbClr val="0F5494"/>
              </a:solidFill>
              <a:cs typeface="Arial" charset="0"/>
            </a:endParaRPr>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Tree>
    <p:extLst>
      <p:ext uri="{BB962C8B-B14F-4D97-AF65-F5344CB8AC3E}">
        <p14:creationId xmlns:p14="http://schemas.microsoft.com/office/powerpoint/2010/main" val="2746036196"/>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256584"/>
          </a:xfrm>
        </p:spPr>
        <p:txBody>
          <a:bodyPr/>
          <a:lstStyle/>
          <a:p>
            <a:pPr marL="57150" indent="0">
              <a:spcBef>
                <a:spcPts val="300"/>
              </a:spcBef>
              <a:buNone/>
              <a:defRPr/>
            </a:pPr>
            <a:r>
              <a:rPr lang="en-GB" sz="4400" b="1" dirty="0" smtClean="0"/>
              <a:t>News Releases</a:t>
            </a:r>
            <a:endParaRPr lang="en-GB" sz="4400" b="1" dirty="0"/>
          </a:p>
        </p:txBody>
      </p:sp>
      <p:graphicFrame>
        <p:nvGraphicFramePr>
          <p:cNvPr id="4" name="Diagram 3"/>
          <p:cNvGraphicFramePr/>
          <p:nvPr>
            <p:extLst>
              <p:ext uri="{D42A27DB-BD31-4B8C-83A1-F6EECF244321}">
                <p14:modId xmlns:p14="http://schemas.microsoft.com/office/powerpoint/2010/main" val="1874492941"/>
              </p:ext>
            </p:extLst>
          </p:nvPr>
        </p:nvGraphicFramePr>
        <p:xfrm>
          <a:off x="107504" y="3218538"/>
          <a:ext cx="8784976" cy="345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www.prosoft-technology.com/var/plain_site/storage/images/media/images/website-elements/press-release/64153-2-eng-US/Press-Rele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1042175"/>
            <a:ext cx="3125666" cy="216018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12</a:t>
            </a:fld>
            <a:endParaRPr lang="en-GB"/>
          </a:p>
        </p:txBody>
      </p:sp>
    </p:spTree>
    <p:extLst>
      <p:ext uri="{BB962C8B-B14F-4D97-AF65-F5344CB8AC3E}">
        <p14:creationId xmlns:p14="http://schemas.microsoft.com/office/powerpoint/2010/main" val="3546207726"/>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4536504" cy="4032448"/>
          </a:xfrm>
        </p:spPr>
        <p:txBody>
          <a:bodyPr/>
          <a:lstStyle/>
          <a:p>
            <a:pPr algn="ctr">
              <a:buNone/>
            </a:pPr>
            <a:r>
              <a:rPr lang="en-GB" sz="4400" b="1" dirty="0">
                <a:effectLst>
                  <a:outerShdw blurRad="38100" dist="38100" dir="2700000" algn="tl">
                    <a:srgbClr val="C0C0C0"/>
                  </a:outerShdw>
                </a:effectLst>
              </a:rPr>
              <a:t>POCKETBOOK</a:t>
            </a:r>
            <a:r>
              <a:rPr lang="en-GB" sz="2800" b="1" dirty="0">
                <a:solidFill>
                  <a:srgbClr val="FF3399"/>
                </a:solidFill>
              </a:rPr>
              <a:t> </a:t>
            </a:r>
            <a:endParaRPr lang="en-GB" sz="2800" b="1" i="1" dirty="0">
              <a:solidFill>
                <a:srgbClr val="FF3399"/>
              </a:solidFill>
            </a:endParaRPr>
          </a:p>
          <a:p>
            <a:pPr algn="ctr">
              <a:buFont typeface="Wingdings" pitchFamily="2" charset="2"/>
              <a:buNone/>
            </a:pPr>
            <a:endParaRPr lang="en-GB" sz="2000" b="1" dirty="0" smtClean="0"/>
          </a:p>
          <a:p>
            <a:pPr algn="ctr">
              <a:buFont typeface="Wingdings" pitchFamily="2" charset="2"/>
              <a:buNone/>
            </a:pPr>
            <a:r>
              <a:rPr lang="en-GB" sz="2000" b="1" dirty="0" smtClean="0"/>
              <a:t>"</a:t>
            </a:r>
            <a:r>
              <a:rPr lang="en-GB" sz="2000" b="1" dirty="0">
                <a:hlinkClick r:id="rId2"/>
              </a:rPr>
              <a:t>Energy, transport and environment indicators</a:t>
            </a:r>
            <a:r>
              <a:rPr lang="en-GB" sz="2000" b="1" dirty="0" smtClean="0"/>
              <a:t>“</a:t>
            </a:r>
          </a:p>
          <a:p>
            <a:pPr algn="ctr">
              <a:buFont typeface="Wingdings" pitchFamily="2" charset="2"/>
              <a:buNone/>
            </a:pPr>
            <a:endParaRPr lang="en-GB" sz="3200" b="1" dirty="0" smtClean="0">
              <a:solidFill>
                <a:schemeClr val="hlink"/>
              </a:solidFill>
              <a:effectLst>
                <a:outerShdw blurRad="38100" dist="38100" dir="2700000" algn="tl">
                  <a:srgbClr val="C0C0C0"/>
                </a:outerShdw>
              </a:effectLst>
            </a:endParaRPr>
          </a:p>
          <a:p>
            <a:pPr algn="ctr">
              <a:lnSpc>
                <a:spcPct val="85000"/>
              </a:lnSpc>
              <a:buFont typeface="Wingdings" pitchFamily="2" charset="2"/>
              <a:buNone/>
            </a:pPr>
            <a:r>
              <a:rPr lang="en-GB" sz="3200" i="1" dirty="0">
                <a:solidFill>
                  <a:srgbClr val="FF3399"/>
                </a:solidFill>
              </a:rPr>
              <a:t>	</a:t>
            </a:r>
            <a:endParaRPr lang="en-GB" b="1" kern="1200" dirty="0">
              <a:solidFill>
                <a:srgbClr val="FF0000"/>
              </a:solidFill>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791" y="1124744"/>
            <a:ext cx="383768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spTree>
    <p:extLst>
      <p:ext uri="{BB962C8B-B14F-4D97-AF65-F5344CB8AC3E}">
        <p14:creationId xmlns:p14="http://schemas.microsoft.com/office/powerpoint/2010/main" val="2354071176"/>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2132856"/>
            <a:ext cx="5364088" cy="2592288"/>
          </a:xfrm>
        </p:spPr>
        <p:txBody>
          <a:bodyPr/>
          <a:lstStyle/>
          <a:p>
            <a:pPr marL="0" indent="0" algn="ctr">
              <a:buNone/>
              <a:defRPr/>
            </a:pPr>
            <a:r>
              <a:rPr lang="en-GB" sz="3600" b="1" dirty="0" smtClean="0">
                <a:effectLst>
                  <a:outerShdw blurRad="38100" dist="38100" dir="2700000" algn="tl">
                    <a:srgbClr val="C0C0C0"/>
                  </a:outerShdw>
                </a:effectLst>
              </a:rPr>
              <a:t>Electronic publication</a:t>
            </a:r>
          </a:p>
          <a:p>
            <a:pPr algn="ctr">
              <a:buFont typeface="Wingdings" pitchFamily="2" charset="2"/>
              <a:buNone/>
            </a:pPr>
            <a:r>
              <a:rPr lang="en-GB" sz="2800" b="1" dirty="0" smtClean="0">
                <a:effectLst>
                  <a:outerShdw blurRad="38100" dist="38100" dir="2700000" algn="tl">
                    <a:srgbClr val="C0C0C0"/>
                  </a:outerShdw>
                </a:effectLst>
              </a:rPr>
              <a:t>"</a:t>
            </a:r>
            <a:r>
              <a:rPr lang="en-GB" sz="2800" b="1" dirty="0">
                <a:effectLst>
                  <a:outerShdw blurRad="38100" dist="38100" dir="2700000" algn="tl">
                    <a:srgbClr val="C0C0C0"/>
                  </a:outerShdw>
                </a:effectLst>
                <a:hlinkClick r:id="rId2"/>
              </a:rPr>
              <a:t>Energy Balance </a:t>
            </a:r>
            <a:r>
              <a:rPr lang="en-GB" sz="2800" b="1" dirty="0" smtClean="0">
                <a:effectLst>
                  <a:outerShdw blurRad="38100" dist="38100" dir="2700000" algn="tl">
                    <a:srgbClr val="C0C0C0"/>
                  </a:outerShdw>
                </a:effectLst>
                <a:hlinkClick r:id="rId2"/>
              </a:rPr>
              <a:t>sheets</a:t>
            </a:r>
            <a:r>
              <a:rPr lang="en-GB" sz="2800" b="1" dirty="0" smtClean="0">
                <a:effectLst>
                  <a:outerShdw blurRad="38100" dist="38100" dir="2700000" algn="tl">
                    <a:srgbClr val="C0C0C0"/>
                  </a:outerShdw>
                </a:effectLst>
              </a:rPr>
              <a: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255" y="1251394"/>
            <a:ext cx="3526225" cy="49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14</a:t>
            </a:fld>
            <a:endParaRPr lang="en-GB"/>
          </a:p>
        </p:txBody>
      </p:sp>
    </p:spTree>
    <p:extLst>
      <p:ext uri="{BB962C8B-B14F-4D97-AF65-F5344CB8AC3E}">
        <p14:creationId xmlns:p14="http://schemas.microsoft.com/office/powerpoint/2010/main" val="12283156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8014540">
            <a:off x="-1443327" y="2157943"/>
            <a:ext cx="6313474" cy="936625"/>
          </a:xfrm>
        </p:spPr>
        <p:txBody>
          <a:bodyPr/>
          <a:lstStyle/>
          <a:p>
            <a:r>
              <a:rPr lang="en-US" dirty="0" smtClean="0"/>
              <a:t>Energy balances:</a:t>
            </a:r>
            <a:br>
              <a:rPr lang="en-US" dirty="0" smtClean="0"/>
            </a:br>
            <a:r>
              <a:rPr lang="en-US" dirty="0" smtClean="0"/>
              <a:t>Simplified &amp; Complete</a:t>
            </a:r>
            <a:endParaRPr lang="en-GB" dirty="0"/>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15</a:t>
            </a:fld>
            <a:endParaRPr lang="en-GB"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862" y="67856"/>
            <a:ext cx="4716016" cy="67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810079"/>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673"/>
          <a:stretch/>
        </p:blipFill>
        <p:spPr bwMode="auto">
          <a:xfrm>
            <a:off x="1691680" y="1772816"/>
            <a:ext cx="5833517" cy="193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656"/>
          <a:stretch/>
        </p:blipFill>
        <p:spPr bwMode="auto">
          <a:xfrm>
            <a:off x="1690811" y="3715313"/>
            <a:ext cx="5833517" cy="309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7089" y="1196752"/>
            <a:ext cx="8640960" cy="584775"/>
          </a:xfrm>
          <a:prstGeom prst="rect">
            <a:avLst/>
          </a:prstGeom>
        </p:spPr>
        <p:txBody>
          <a:bodyPr wrap="square">
            <a:spAutoFit/>
          </a:bodyPr>
          <a:lstStyle/>
          <a:p>
            <a:pPr lvl="1"/>
            <a:r>
              <a:rPr lang="en-US" sz="3200" dirty="0">
                <a:solidFill>
                  <a:srgbClr val="0F5494"/>
                </a:solidFill>
                <a:cs typeface="Arial" charset="0"/>
              </a:rPr>
              <a:t>Statistics Explained </a:t>
            </a:r>
            <a:r>
              <a:rPr lang="en-US" sz="3200" dirty="0" smtClean="0">
                <a:solidFill>
                  <a:srgbClr val="0F5494"/>
                </a:solidFill>
                <a:cs typeface="Arial" charset="0"/>
              </a:rPr>
              <a:t>articles </a:t>
            </a:r>
            <a:r>
              <a:rPr lang="en-US" sz="3200" dirty="0">
                <a:solidFill>
                  <a:srgbClr val="0F5494"/>
                </a:solidFill>
                <a:cs typeface="Arial" charset="0"/>
                <a:sym typeface="Wingdings"/>
                <a:hlinkClick r:id="rId3"/>
              </a:rPr>
              <a:t></a:t>
            </a:r>
            <a:endParaRPr lang="en-US" sz="3200" dirty="0">
              <a:solidFill>
                <a:srgbClr val="0F5494"/>
              </a:solidFill>
              <a:cs typeface="Arial" charset="0"/>
            </a:endParaRPr>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16</a:t>
            </a:fld>
            <a:endParaRPr lang="en-GB" dirty="0"/>
          </a:p>
        </p:txBody>
      </p:sp>
    </p:spTree>
    <p:extLst>
      <p:ext uri="{BB962C8B-B14F-4D97-AF65-F5344CB8AC3E}">
        <p14:creationId xmlns:p14="http://schemas.microsoft.com/office/powerpoint/2010/main" val="1402391441"/>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19"/>
          <a:stretch/>
        </p:blipFill>
        <p:spPr bwMode="auto">
          <a:xfrm>
            <a:off x="-14784" y="1079488"/>
            <a:ext cx="9144000" cy="5794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9" y="293747"/>
            <a:ext cx="8521812" cy="830997"/>
          </a:xfrm>
          <a:prstGeom prst="rect">
            <a:avLst/>
          </a:prstGeom>
        </p:spPr>
        <p:txBody>
          <a:bodyPr wrap="square">
            <a:spAutoFit/>
          </a:bodyPr>
          <a:lstStyle/>
          <a:p>
            <a:r>
              <a:rPr lang="en-US" sz="4800" dirty="0">
                <a:solidFill>
                  <a:srgbClr val="0F5494"/>
                </a:solidFill>
                <a:cs typeface="Arial" charset="0"/>
              </a:rPr>
              <a:t>Electronic datasets </a:t>
            </a:r>
            <a:r>
              <a:rPr lang="en-US" sz="4800" dirty="0">
                <a:solidFill>
                  <a:srgbClr val="0F5494"/>
                </a:solidFill>
                <a:cs typeface="Arial" charset="0"/>
                <a:sym typeface="Wingdings"/>
                <a:hlinkClick r:id="rId5"/>
              </a:rPr>
              <a:t></a:t>
            </a:r>
            <a:endParaRPr lang="en-US" sz="4800" dirty="0">
              <a:solidFill>
                <a:srgbClr val="0F5494"/>
              </a:solidFill>
              <a:cs typeface="Arial" charset="0"/>
            </a:endParaRPr>
          </a:p>
        </p:txBody>
      </p:sp>
      <p:sp>
        <p:nvSpPr>
          <p:cNvPr id="3" name="Slide Number Placeholder 2"/>
          <p:cNvSpPr>
            <a:spLocks noGrp="1"/>
          </p:cNvSpPr>
          <p:nvPr>
            <p:ph type="sldNum" sz="quarter" idx="12"/>
          </p:nvPr>
        </p:nvSpPr>
        <p:spPr>
          <a:xfrm>
            <a:off x="8389643" y="6237734"/>
            <a:ext cx="574845" cy="431626"/>
          </a:xfrm>
        </p:spPr>
        <p:txBody>
          <a:bodyPr/>
          <a:lstStyle/>
          <a:p>
            <a:pPr>
              <a:defRPr/>
            </a:pPr>
            <a:fld id="{F0AB6783-A622-483D-9EED-1F5D137ACBE7}" type="slidenum">
              <a:rPr lang="en-GB" sz="1400" b="0" smtClean="0">
                <a:solidFill>
                  <a:srgbClr val="0F5494"/>
                </a:solidFill>
              </a:rPr>
              <a:pPr>
                <a:defRPr/>
              </a:pPr>
              <a:t>17</a:t>
            </a:fld>
            <a:endParaRPr lang="en-GB" sz="1400" b="0" dirty="0">
              <a:solidFill>
                <a:srgbClr val="0F5494"/>
              </a:solidFill>
            </a:endParaRPr>
          </a:p>
        </p:txBody>
      </p:sp>
    </p:spTree>
    <p:extLst>
      <p:ext uri="{BB962C8B-B14F-4D97-AF65-F5344CB8AC3E}">
        <p14:creationId xmlns:p14="http://schemas.microsoft.com/office/powerpoint/2010/main" val="270639773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36625"/>
          </a:xfrm>
        </p:spPr>
        <p:txBody>
          <a:bodyPr/>
          <a:lstStyle/>
          <a:p>
            <a:r>
              <a:rPr lang="en-GB" dirty="0">
                <a:solidFill>
                  <a:srgbClr val="1F497D"/>
                </a:solidFill>
              </a:rPr>
              <a:t>Eurostat's copyright policy:</a:t>
            </a:r>
          </a:p>
        </p:txBody>
      </p:sp>
      <p:sp>
        <p:nvSpPr>
          <p:cNvPr id="3" name="Content Placeholder 2"/>
          <p:cNvSpPr>
            <a:spLocks noGrp="1"/>
          </p:cNvSpPr>
          <p:nvPr>
            <p:ph idx="1"/>
          </p:nvPr>
        </p:nvSpPr>
        <p:spPr>
          <a:xfrm>
            <a:off x="179512" y="764704"/>
            <a:ext cx="8712968" cy="5422202"/>
          </a:xfrm>
        </p:spPr>
        <p:txBody>
          <a:bodyPr/>
          <a:lstStyle/>
          <a:p>
            <a:pPr marL="0" indent="0" algn="just">
              <a:spcBef>
                <a:spcPts val="1200"/>
              </a:spcBef>
              <a:spcAft>
                <a:spcPts val="1200"/>
              </a:spcAft>
              <a:buClr>
                <a:srgbClr val="1F497D"/>
              </a:buClr>
              <a:buNone/>
            </a:pPr>
            <a:r>
              <a:rPr lang="en-US" sz="2400" b="1" dirty="0">
                <a:latin typeface="Verdana" panose="020B0604030504040204" pitchFamily="34" charset="0"/>
                <a:ea typeface="Verdana" panose="020B0604030504040204" pitchFamily="34" charset="0"/>
                <a:cs typeface="Verdana" panose="020B0604030504040204" pitchFamily="34" charset="0"/>
              </a:rPr>
              <a:t>Eurostat has a policy of encouraging free re-use of its data, </a:t>
            </a:r>
            <a:r>
              <a:rPr lang="en-US" sz="2400" b="1" dirty="0">
                <a:solidFill>
                  <a:srgbClr val="008000"/>
                </a:solidFill>
                <a:latin typeface="Verdana" panose="020B0604030504040204" pitchFamily="34" charset="0"/>
                <a:ea typeface="Verdana" panose="020B0604030504040204" pitchFamily="34" charset="0"/>
                <a:cs typeface="Verdana" panose="020B0604030504040204" pitchFamily="34" charset="0"/>
              </a:rPr>
              <a:t>both for non-commercial and commercial purposes</a:t>
            </a:r>
            <a:r>
              <a:rPr lang="en-US" sz="2400" b="1" dirty="0">
                <a:latin typeface="Verdana" panose="020B0604030504040204" pitchFamily="34" charset="0"/>
                <a:ea typeface="Verdana" panose="020B0604030504040204" pitchFamily="34" charset="0"/>
                <a:cs typeface="Verdana" panose="020B0604030504040204" pitchFamily="34" charset="0"/>
              </a:rPr>
              <a:t>. </a:t>
            </a:r>
            <a:endParaRPr lang="en-US" sz="24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a:spcBef>
                <a:spcPts val="1200"/>
              </a:spcBef>
              <a:spcAft>
                <a:spcPts val="1200"/>
              </a:spcAft>
              <a:buClr>
                <a:srgbClr val="1F497D"/>
              </a:buClr>
              <a:buNone/>
            </a:pPr>
            <a:r>
              <a:rPr lang="en-US" sz="2000" b="1" dirty="0" smtClean="0">
                <a:latin typeface="Verdana" panose="020B0604030504040204" pitchFamily="34" charset="0"/>
                <a:ea typeface="Verdana" panose="020B0604030504040204" pitchFamily="34" charset="0"/>
                <a:cs typeface="Verdana" panose="020B0604030504040204" pitchFamily="34" charset="0"/>
              </a:rPr>
              <a:t>All </a:t>
            </a:r>
            <a:r>
              <a:rPr lang="en-US" sz="2000" b="1" dirty="0">
                <a:latin typeface="Verdana" panose="020B0604030504040204" pitchFamily="34" charset="0"/>
                <a:ea typeface="Verdana" panose="020B0604030504040204" pitchFamily="34" charset="0"/>
                <a:cs typeface="Verdana" panose="020B0604030504040204" pitchFamily="34" charset="0"/>
              </a:rPr>
              <a:t>statistical data, metadata, content of web pages or other dissemination tools, official publications and other documents published on its website, with </a:t>
            </a:r>
            <a:r>
              <a:rPr lang="en-US" sz="2000" b="1" dirty="0" smtClean="0">
                <a:latin typeface="Verdana" panose="020B0604030504040204" pitchFamily="34" charset="0"/>
                <a:ea typeface="Verdana" panose="020B0604030504040204" pitchFamily="34" charset="0"/>
                <a:cs typeface="Verdana" panose="020B0604030504040204" pitchFamily="34" charset="0"/>
              </a:rPr>
              <a:t>few exceptions, </a:t>
            </a:r>
            <a:r>
              <a:rPr lang="en-US" sz="2000" b="1" dirty="0">
                <a:latin typeface="Verdana" panose="020B0604030504040204" pitchFamily="34" charset="0"/>
                <a:ea typeface="Verdana" panose="020B0604030504040204" pitchFamily="34" charset="0"/>
                <a:cs typeface="Verdana" panose="020B0604030504040204" pitchFamily="34" charset="0"/>
              </a:rPr>
              <a:t>can be reused without any payment or written </a:t>
            </a:r>
            <a:r>
              <a:rPr lang="en-US" sz="2000" b="1" dirty="0" smtClean="0">
                <a:latin typeface="Verdana" panose="020B0604030504040204" pitchFamily="34" charset="0"/>
                <a:ea typeface="Verdana" panose="020B0604030504040204" pitchFamily="34" charset="0"/>
                <a:cs typeface="Verdana" panose="020B0604030504040204" pitchFamily="34" charset="0"/>
              </a:rPr>
              <a:t>license </a:t>
            </a:r>
            <a:r>
              <a:rPr lang="en-US" sz="2000" b="1" dirty="0">
                <a:latin typeface="Verdana" panose="020B0604030504040204" pitchFamily="34" charset="0"/>
                <a:ea typeface="Verdana" panose="020B0604030504040204" pitchFamily="34" charset="0"/>
                <a:cs typeface="Verdana" panose="020B0604030504040204" pitchFamily="34" charset="0"/>
              </a:rPr>
              <a:t>provided that:</a:t>
            </a:r>
          </a:p>
          <a:p>
            <a:pPr algn="just">
              <a:spcBef>
                <a:spcPts val="1200"/>
              </a:spcBef>
              <a:spcAft>
                <a:spcPts val="1200"/>
              </a:spcAft>
              <a:buClr>
                <a:srgbClr val="1F497D"/>
              </a:buClr>
            </a:pPr>
            <a:r>
              <a:rPr lang="en-US" sz="2000" b="1" dirty="0" smtClean="0">
                <a:latin typeface="Verdana" panose="020B0604030504040204" pitchFamily="34" charset="0"/>
                <a:ea typeface="Verdana" panose="020B0604030504040204" pitchFamily="34" charset="0"/>
                <a:cs typeface="Verdana" panose="020B0604030504040204" pitchFamily="34" charset="0"/>
              </a:rPr>
              <a:t>the </a:t>
            </a:r>
            <a:r>
              <a:rPr lang="en-US" sz="2000" b="1" dirty="0">
                <a:latin typeface="Verdana" panose="020B0604030504040204" pitchFamily="34" charset="0"/>
                <a:ea typeface="Verdana" panose="020B0604030504040204" pitchFamily="34" charset="0"/>
                <a:cs typeface="Verdana" panose="020B0604030504040204" pitchFamily="34" charset="0"/>
              </a:rPr>
              <a:t>source is indicated as Eurostat;</a:t>
            </a:r>
          </a:p>
          <a:p>
            <a:pPr algn="just">
              <a:spcBef>
                <a:spcPts val="1200"/>
              </a:spcBef>
              <a:spcAft>
                <a:spcPts val="1200"/>
              </a:spcAft>
              <a:buClr>
                <a:srgbClr val="1F497D"/>
              </a:buClr>
            </a:pPr>
            <a:r>
              <a:rPr lang="en-US" sz="2000" b="1" dirty="0">
                <a:latin typeface="Verdana" panose="020B0604030504040204" pitchFamily="34" charset="0"/>
                <a:ea typeface="Verdana" panose="020B0604030504040204" pitchFamily="34" charset="0"/>
                <a:cs typeface="Verdana" panose="020B0604030504040204" pitchFamily="34" charset="0"/>
              </a:rPr>
              <a:t>when re-use involves modifications to the data or text, this must be stated clearly to the end user of the information</a:t>
            </a:r>
            <a:r>
              <a:rPr lang="en-US" sz="2000" b="1" dirty="0" smtClean="0">
                <a:latin typeface="Verdana" panose="020B0604030504040204" pitchFamily="34" charset="0"/>
                <a:ea typeface="Verdana" panose="020B0604030504040204" pitchFamily="34" charset="0"/>
                <a:cs typeface="Verdana" panose="020B0604030504040204" pitchFamily="34" charset="0"/>
              </a:rPr>
              <a:t>.</a:t>
            </a:r>
            <a:r>
              <a:rPr lang="en-GB" sz="2000" b="1" dirty="0" smtClean="0">
                <a:latin typeface="Verdana" panose="020B0604030504040204" pitchFamily="34" charset="0"/>
                <a:ea typeface="Verdana" panose="020B0604030504040204" pitchFamily="34" charset="0"/>
                <a:cs typeface="Verdana" panose="020B0604030504040204" pitchFamily="34" charset="0"/>
              </a:rPr>
              <a:t> </a:t>
            </a:r>
          </a:p>
          <a:p>
            <a:pPr marL="0" indent="0" algn="ctr">
              <a:spcBef>
                <a:spcPts val="1200"/>
              </a:spcBef>
              <a:spcAft>
                <a:spcPts val="1200"/>
              </a:spcAft>
              <a:buClr>
                <a:srgbClr val="1F497D"/>
              </a:buClr>
              <a:buNone/>
            </a:pPr>
            <a:r>
              <a:rPr lang="en-GB" sz="2000" b="1" dirty="0" smtClean="0">
                <a:latin typeface="Verdana" panose="020B0604030504040204" pitchFamily="34" charset="0"/>
                <a:ea typeface="Verdana" panose="020B0604030504040204" pitchFamily="34" charset="0"/>
                <a:cs typeface="Verdana" panose="020B0604030504040204" pitchFamily="34" charset="0"/>
                <a:hlinkClick r:id="rId3"/>
              </a:rPr>
              <a:t>http</a:t>
            </a:r>
            <a:r>
              <a:rPr lang="en-GB" sz="2000" b="1" dirty="0">
                <a:latin typeface="Verdana" panose="020B0604030504040204" pitchFamily="34" charset="0"/>
                <a:ea typeface="Verdana" panose="020B0604030504040204" pitchFamily="34" charset="0"/>
                <a:cs typeface="Verdana" panose="020B0604030504040204" pitchFamily="34" charset="0"/>
                <a:hlinkClick r:id="rId3"/>
              </a:rPr>
              <a:t>://</a:t>
            </a:r>
            <a:r>
              <a:rPr lang="en-GB" sz="2000" b="1" dirty="0" smtClean="0">
                <a:latin typeface="Verdana" panose="020B0604030504040204" pitchFamily="34" charset="0"/>
                <a:ea typeface="Verdana" panose="020B0604030504040204" pitchFamily="34" charset="0"/>
                <a:cs typeface="Verdana" panose="020B0604030504040204" pitchFamily="34" charset="0"/>
                <a:hlinkClick r:id="rId3"/>
              </a:rPr>
              <a:t>ec.europa.eu/eurostat/about/policies/copyright</a:t>
            </a:r>
            <a:r>
              <a:rPr lang="en-GB" sz="2000" b="1"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2</a:t>
            </a:fld>
            <a:endParaRPr lang="en-GB" dirty="0">
              <a:solidFill>
                <a:srgbClr val="000000"/>
              </a:solidFill>
            </a:endParaRPr>
          </a:p>
        </p:txBody>
      </p:sp>
    </p:spTree>
    <p:extLst>
      <p:ext uri="{BB962C8B-B14F-4D97-AF65-F5344CB8AC3E}">
        <p14:creationId xmlns:p14="http://schemas.microsoft.com/office/powerpoint/2010/main" val="715635375"/>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36625"/>
          </a:xfrm>
        </p:spPr>
        <p:txBody>
          <a:bodyPr/>
          <a:lstStyle/>
          <a:p>
            <a:r>
              <a:rPr lang="en-GB" dirty="0" smtClean="0">
                <a:solidFill>
                  <a:srgbClr val="1F497D"/>
                </a:solidFill>
              </a:rPr>
              <a:t>From hard copies to digital</a:t>
            </a:r>
            <a:endParaRPr lang="en-GB" dirty="0">
              <a:solidFill>
                <a:srgbClr val="1F497D"/>
              </a:solidFill>
            </a:endParaRPr>
          </a:p>
        </p:txBody>
      </p:sp>
      <p:sp>
        <p:nvSpPr>
          <p:cNvPr id="3" name="Content Placeholder 2"/>
          <p:cNvSpPr>
            <a:spLocks noGrp="1"/>
          </p:cNvSpPr>
          <p:nvPr>
            <p:ph idx="1"/>
          </p:nvPr>
        </p:nvSpPr>
        <p:spPr>
          <a:xfrm>
            <a:off x="179512" y="1042996"/>
            <a:ext cx="8712968" cy="5422202"/>
          </a:xfrm>
        </p:spPr>
        <p:txBody>
          <a:bodyPr/>
          <a:lstStyle/>
          <a:p>
            <a:pPr algn="just">
              <a:spcBef>
                <a:spcPts val="1200"/>
              </a:spcBef>
              <a:spcAft>
                <a:spcPts val="1200"/>
              </a:spcAft>
              <a:buClr>
                <a:srgbClr val="1F497D"/>
              </a:buClr>
            </a:pPr>
            <a:r>
              <a:rPr lang="en-US" sz="2400" b="1" dirty="0" smtClean="0">
                <a:latin typeface="Verdana" panose="020B0604030504040204" pitchFamily="34" charset="0"/>
                <a:ea typeface="Verdana" panose="020B0604030504040204" pitchFamily="34" charset="0"/>
                <a:cs typeface="Verdana" panose="020B0604030504040204" pitchFamily="34" charset="0"/>
              </a:rPr>
              <a:t>During last decade, printed publication are on very sharp decline</a:t>
            </a:r>
          </a:p>
          <a:p>
            <a:pPr algn="just">
              <a:spcBef>
                <a:spcPts val="1200"/>
              </a:spcBef>
              <a:spcAft>
                <a:spcPts val="1200"/>
              </a:spcAft>
              <a:buClr>
                <a:srgbClr val="1F497D"/>
              </a:buClr>
            </a:pPr>
            <a:r>
              <a:rPr lang="en-US" sz="2400" b="1" dirty="0" smtClean="0">
                <a:latin typeface="Verdana" panose="020B0604030504040204" pitchFamily="34" charset="0"/>
                <a:ea typeface="Verdana" panose="020B0604030504040204" pitchFamily="34" charset="0"/>
                <a:cs typeface="Verdana" panose="020B0604030504040204" pitchFamily="34" charset="0"/>
              </a:rPr>
              <a:t>Publication are now available only as pdf files</a:t>
            </a:r>
          </a:p>
          <a:p>
            <a:pPr algn="just">
              <a:spcBef>
                <a:spcPts val="1200"/>
              </a:spcBef>
              <a:spcAft>
                <a:spcPts val="1200"/>
              </a:spcAft>
              <a:buClr>
                <a:srgbClr val="1F497D"/>
              </a:buClr>
            </a:pPr>
            <a:r>
              <a:rPr lang="en-US" sz="2400" b="1" dirty="0" smtClean="0">
                <a:latin typeface="Verdana" panose="020B0604030504040204" pitchFamily="34" charset="0"/>
                <a:ea typeface="Verdana" panose="020B0604030504040204" pitchFamily="34" charset="0"/>
                <a:cs typeface="Verdana" panose="020B0604030504040204" pitchFamily="34" charset="0"/>
              </a:rPr>
              <a:t>Printed publication are mostly cross-cutting publications</a:t>
            </a:r>
          </a:p>
          <a:p>
            <a:pPr lvl="1" algn="just">
              <a:spcBef>
                <a:spcPts val="1200"/>
              </a:spcBef>
              <a:spcAft>
                <a:spcPts val="1200"/>
              </a:spcAft>
              <a:buClr>
                <a:srgbClr val="1F497D"/>
              </a:buClr>
            </a:pPr>
            <a:r>
              <a:rPr lang="en-US" sz="2000" b="1" dirty="0" smtClean="0">
                <a:latin typeface="Verdana" panose="020B0604030504040204" pitchFamily="34" charset="0"/>
                <a:ea typeface="Verdana" panose="020B0604030504040204" pitchFamily="34" charset="0"/>
                <a:cs typeface="Verdana" panose="020B0604030504040204" pitchFamily="34" charset="0"/>
              </a:rPr>
              <a:t>flagship publications</a:t>
            </a:r>
          </a:p>
          <a:p>
            <a:pPr lvl="1" algn="just">
              <a:spcBef>
                <a:spcPts val="1200"/>
              </a:spcBef>
              <a:spcAft>
                <a:spcPts val="1200"/>
              </a:spcAft>
              <a:buClr>
                <a:srgbClr val="1F497D"/>
              </a:buClr>
            </a:pPr>
            <a:r>
              <a:rPr lang="en-US" sz="2000" b="1" dirty="0">
                <a:latin typeface="Verdana" panose="020B0604030504040204" pitchFamily="34" charset="0"/>
                <a:ea typeface="Verdana" panose="020B0604030504040204" pitchFamily="34" charset="0"/>
                <a:cs typeface="Verdana" panose="020B0604030504040204" pitchFamily="34" charset="0"/>
              </a:rPr>
              <a:t>s</a:t>
            </a:r>
            <a:r>
              <a:rPr lang="en-US" sz="2000" b="1" dirty="0" smtClean="0">
                <a:latin typeface="Verdana" panose="020B0604030504040204" pitchFamily="34" charset="0"/>
                <a:ea typeface="Verdana" panose="020B0604030504040204" pitchFamily="34" charset="0"/>
                <a:cs typeface="Verdana" panose="020B0604030504040204" pitchFamily="34" charset="0"/>
              </a:rPr>
              <a:t>upport to monitoring key policies and EU initiatives</a:t>
            </a:r>
          </a:p>
          <a:p>
            <a:pPr lvl="1" algn="just">
              <a:spcBef>
                <a:spcPts val="1200"/>
              </a:spcBef>
              <a:spcAft>
                <a:spcPts val="1200"/>
              </a:spcAft>
              <a:buClr>
                <a:srgbClr val="1F497D"/>
              </a:buClr>
            </a:pPr>
            <a:r>
              <a:rPr lang="en-US" sz="2000" b="1" dirty="0" smtClean="0">
                <a:latin typeface="Verdana" panose="020B0604030504040204" pitchFamily="34" charset="0"/>
                <a:ea typeface="Verdana" panose="020B0604030504040204" pitchFamily="34" charset="0"/>
                <a:cs typeface="Verdana" panose="020B0604030504040204" pitchFamily="34" charset="0"/>
              </a:rPr>
              <a:t>pocketbooks</a:t>
            </a:r>
            <a:endParaRPr lang="en-US" sz="24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spcBef>
                <a:spcPts val="1200"/>
              </a:spcBef>
              <a:spcAft>
                <a:spcPts val="1200"/>
              </a:spcAft>
              <a:buClr>
                <a:srgbClr val="1F497D"/>
              </a:buClr>
              <a:buNone/>
            </a:pPr>
            <a:r>
              <a:rPr lang="en-GB" sz="2000" b="1" dirty="0" smtClean="0">
                <a:latin typeface="Verdana" panose="020B0604030504040204" pitchFamily="34" charset="0"/>
                <a:ea typeface="Verdana" panose="020B0604030504040204" pitchFamily="34" charset="0"/>
                <a:cs typeface="Verdana" panose="020B0604030504040204" pitchFamily="34" charset="0"/>
                <a:hlinkClick r:id="rId3"/>
              </a:rPr>
              <a:t>http</a:t>
            </a:r>
            <a:r>
              <a:rPr lang="en-GB" sz="2000" b="1" dirty="0">
                <a:latin typeface="Verdana" panose="020B0604030504040204" pitchFamily="34" charset="0"/>
                <a:ea typeface="Verdana" panose="020B0604030504040204" pitchFamily="34" charset="0"/>
                <a:cs typeface="Verdana" panose="020B0604030504040204" pitchFamily="34" charset="0"/>
                <a:hlinkClick r:id="rId3"/>
              </a:rPr>
              <a:t>://</a:t>
            </a:r>
            <a:r>
              <a:rPr lang="en-GB" sz="2000" b="1" dirty="0" smtClean="0">
                <a:latin typeface="Verdana" panose="020B0604030504040204" pitchFamily="34" charset="0"/>
                <a:ea typeface="Verdana" panose="020B0604030504040204" pitchFamily="34" charset="0"/>
                <a:cs typeface="Verdana" panose="020B0604030504040204" pitchFamily="34" charset="0"/>
                <a:hlinkClick r:id="rId3"/>
              </a:rPr>
              <a:t>ec.europa.eu/eurostat/web/energy/publications</a:t>
            </a:r>
            <a:r>
              <a:rPr lang="en-GB" sz="2000" b="1"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3</a:t>
            </a:fld>
            <a:endParaRPr lang="en-GB" dirty="0">
              <a:solidFill>
                <a:srgbClr val="000000"/>
              </a:solidFill>
            </a:endParaRPr>
          </a:p>
        </p:txBody>
      </p:sp>
    </p:spTree>
    <p:extLst>
      <p:ext uri="{BB962C8B-B14F-4D97-AF65-F5344CB8AC3E}">
        <p14:creationId xmlns:p14="http://schemas.microsoft.com/office/powerpoint/2010/main" val="3359281546"/>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36625"/>
          </a:xfrm>
        </p:spPr>
        <p:txBody>
          <a:bodyPr/>
          <a:lstStyle/>
          <a:p>
            <a:r>
              <a:rPr lang="en-US" dirty="0" smtClean="0"/>
              <a:t>Online dissemination</a:t>
            </a:r>
            <a:endParaRPr lang="en-US" dirty="0"/>
          </a:p>
        </p:txBody>
      </p:sp>
      <p:sp>
        <p:nvSpPr>
          <p:cNvPr id="3" name="Content Placeholder 2"/>
          <p:cNvSpPr>
            <a:spLocks noGrp="1"/>
          </p:cNvSpPr>
          <p:nvPr>
            <p:ph idx="1"/>
          </p:nvPr>
        </p:nvSpPr>
        <p:spPr>
          <a:xfrm>
            <a:off x="179512" y="836712"/>
            <a:ext cx="8856984" cy="5184576"/>
          </a:xfrm>
        </p:spPr>
        <p:txBody>
          <a:bodyPr/>
          <a:lstStyle/>
          <a:p>
            <a:r>
              <a:rPr lang="en-US" dirty="0" smtClean="0"/>
              <a:t>Database &amp; Data tables</a:t>
            </a:r>
          </a:p>
          <a:p>
            <a:r>
              <a:rPr lang="en-US" dirty="0" smtClean="0"/>
              <a:t>Extraction tools for automatic downloads</a:t>
            </a:r>
          </a:p>
          <a:p>
            <a:r>
              <a:rPr lang="en-US" dirty="0" smtClean="0"/>
              <a:t>Data visualization tools</a:t>
            </a:r>
          </a:p>
          <a:p>
            <a:r>
              <a:rPr lang="en-US" dirty="0" smtClean="0"/>
              <a:t>Statistics illustrated &amp; </a:t>
            </a:r>
            <a:r>
              <a:rPr lang="en-US" smtClean="0"/>
              <a:t>flexible dashboards</a:t>
            </a:r>
            <a:endParaRPr lang="en-US" dirty="0" smtClean="0"/>
          </a:p>
          <a:p>
            <a:r>
              <a:rPr lang="en-US" dirty="0" smtClean="0"/>
              <a:t>Publications as pdf files</a:t>
            </a:r>
          </a:p>
          <a:p>
            <a:r>
              <a:rPr lang="en-US" dirty="0" smtClean="0"/>
              <a:t>Statistics explained articles</a:t>
            </a:r>
          </a:p>
          <a:p>
            <a:r>
              <a:rPr lang="en-US" dirty="0" smtClean="0"/>
              <a:t>Press/News releases</a:t>
            </a:r>
          </a:p>
          <a:p>
            <a:r>
              <a:rPr lang="en-US" dirty="0" smtClean="0"/>
              <a:t>Applications for mobile devices</a:t>
            </a:r>
          </a:p>
          <a:p>
            <a:r>
              <a:rPr lang="en-US" dirty="0" smtClean="0"/>
              <a:t>Social media: Twitter, Facebook</a:t>
            </a:r>
          </a:p>
          <a:p>
            <a:pPr marL="0" indent="0">
              <a:buNone/>
            </a:pPr>
            <a:endParaRPr lang="en-US" dirty="0" smtClean="0"/>
          </a:p>
          <a:p>
            <a:pPr marL="0" indent="0" algn="ctr">
              <a:buNone/>
            </a:pPr>
            <a:r>
              <a:rPr lang="en-US" sz="2000" b="1" dirty="0">
                <a:hlinkClick r:id="rId2"/>
              </a:rPr>
              <a:t>http://</a:t>
            </a:r>
            <a:r>
              <a:rPr lang="en-US" sz="2000" b="1" dirty="0" smtClean="0">
                <a:hlinkClick r:id="rId2"/>
              </a:rPr>
              <a:t>ec.europa.eu/eurostat/help/first-visit/tools</a:t>
            </a:r>
            <a:r>
              <a:rPr lang="en-US" sz="2000" b="1" dirty="0" smtClean="0"/>
              <a:t> </a:t>
            </a:r>
            <a:endParaRPr lang="en-US" sz="2000" b="1" dirty="0"/>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4</a:t>
            </a:fld>
            <a:endParaRPr lang="en-GB" dirty="0">
              <a:solidFill>
                <a:srgbClr val="000000"/>
              </a:solidFill>
            </a:endParaRPr>
          </a:p>
        </p:txBody>
      </p:sp>
    </p:spTree>
    <p:extLst>
      <p:ext uri="{BB962C8B-B14F-4D97-AF65-F5344CB8AC3E}">
        <p14:creationId xmlns:p14="http://schemas.microsoft.com/office/powerpoint/2010/main" val="256847110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Eurostat's </a:t>
            </a:r>
            <a:r>
              <a:rPr lang="en-US" dirty="0">
                <a:solidFill>
                  <a:schemeClr val="tx1"/>
                </a:solidFill>
              </a:rPr>
              <a:t>energy flow </a:t>
            </a:r>
            <a:r>
              <a:rPr lang="en-US" dirty="0" smtClean="0">
                <a:solidFill>
                  <a:schemeClr val="tx1"/>
                </a:solidFill>
              </a:rPr>
              <a:t>charts</a:t>
            </a:r>
            <a:r>
              <a:rPr lang="en-US" dirty="0" smtClean="0"/>
              <a:t/>
            </a:r>
            <a:br>
              <a:rPr lang="en-US" dirty="0" smtClean="0"/>
            </a:br>
            <a:r>
              <a:rPr lang="en-US" dirty="0" smtClean="0"/>
              <a:t>Sankey diagrams</a:t>
            </a:r>
            <a:endParaRPr lang="en-GB" dirty="0"/>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5</a:t>
            </a:fld>
            <a:endParaRPr lang="en-GB" dirty="0">
              <a:solidFill>
                <a:srgbClr val="000000"/>
              </a:solidFill>
            </a:endParaRP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7" y="1916832"/>
            <a:ext cx="918214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hlinkClick r:id="rId3"/>
          </p:cNvPr>
          <p:cNvSpPr txBox="1">
            <a:spLocks/>
          </p:cNvSpPr>
          <p:nvPr/>
        </p:nvSpPr>
        <p:spPr bwMode="auto">
          <a:xfrm>
            <a:off x="-6997" y="5085184"/>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ctr" rtl="0" eaLnBrk="1" fontAlgn="base" hangingPunct="1">
              <a:spcBef>
                <a:spcPct val="0"/>
              </a:spcBef>
              <a:spcAft>
                <a:spcPct val="0"/>
              </a:spcAft>
              <a:defRPr sz="30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en-GB" sz="2000" dirty="0">
                <a:hlinkClick r:id="rId3"/>
              </a:rPr>
              <a:t>http://ec.europa.eu/eurostat/cache/sankey/sankey.html</a:t>
            </a:r>
            <a:endParaRPr lang="en-GB" sz="2000" dirty="0"/>
          </a:p>
        </p:txBody>
      </p:sp>
    </p:spTree>
    <p:extLst>
      <p:ext uri="{BB962C8B-B14F-4D97-AF65-F5344CB8AC3E}">
        <p14:creationId xmlns:p14="http://schemas.microsoft.com/office/powerpoint/2010/main" val="79681083"/>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6</a:t>
            </a:fld>
            <a:endParaRPr lang="en-GB" dirty="0">
              <a:solidFill>
                <a:srgbClr val="000000"/>
              </a:solidFill>
            </a:endParaRPr>
          </a:p>
        </p:txBody>
      </p:sp>
      <p:sp>
        <p:nvSpPr>
          <p:cNvPr id="7" name="Title 1">
            <a:hlinkClick r:id="rId3"/>
          </p:cNvPr>
          <p:cNvSpPr txBox="1">
            <a:spLocks/>
          </p:cNvSpPr>
          <p:nvPr/>
        </p:nvSpPr>
        <p:spPr bwMode="auto">
          <a:xfrm>
            <a:off x="-6997" y="5013176"/>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ctr" rtl="0" eaLnBrk="1" fontAlgn="base" hangingPunct="1">
              <a:spcBef>
                <a:spcPct val="0"/>
              </a:spcBef>
              <a:spcAft>
                <a:spcPct val="0"/>
              </a:spcAft>
              <a:defRPr sz="30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r>
              <a:rPr lang="en-GB" sz="2000" dirty="0">
                <a:hlinkClick r:id="rId4"/>
              </a:rPr>
              <a:t>http://ec.europa.eu/eurostat/cache/infographs/energy</a:t>
            </a:r>
            <a:r>
              <a:rPr lang="en-GB" sz="2000" dirty="0" smtClean="0">
                <a:hlinkClick r:id="rId4"/>
              </a:rPr>
              <a:t>/</a:t>
            </a:r>
            <a:r>
              <a:rPr lang="en-GB" sz="2000" dirty="0" smtClean="0"/>
              <a:t> </a:t>
            </a:r>
            <a:endParaRPr lang="en-GB" sz="2000" dirty="0"/>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7674" r="51000" b="70619"/>
          <a:stretch/>
        </p:blipFill>
        <p:spPr bwMode="auto">
          <a:xfrm>
            <a:off x="-38724" y="-10294"/>
            <a:ext cx="9182724" cy="218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375" t="47209" r="51375" b="6279"/>
          <a:stretch/>
        </p:blipFill>
        <p:spPr bwMode="auto">
          <a:xfrm>
            <a:off x="2808980" y="2420888"/>
            <a:ext cx="3487316" cy="247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342376"/>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936625"/>
          </a:xfrm>
        </p:spPr>
        <p:txBody>
          <a:bodyPr/>
          <a:lstStyle/>
          <a:p>
            <a:r>
              <a:rPr lang="en-US" dirty="0">
                <a:solidFill>
                  <a:schemeClr val="tx1"/>
                </a:solidFill>
              </a:rPr>
              <a:t>Key links to Eurostat website</a:t>
            </a:r>
            <a:endParaRPr lang="en-US" dirty="0"/>
          </a:p>
        </p:txBody>
      </p:sp>
      <p:sp>
        <p:nvSpPr>
          <p:cNvPr id="3" name="Content Placeholder 2"/>
          <p:cNvSpPr>
            <a:spLocks noGrp="1"/>
          </p:cNvSpPr>
          <p:nvPr>
            <p:ph idx="1"/>
          </p:nvPr>
        </p:nvSpPr>
        <p:spPr>
          <a:xfrm>
            <a:off x="179512" y="836712"/>
            <a:ext cx="8856984" cy="518457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Digital publication on energy</a:t>
            </a:r>
          </a:p>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hlinkClick r:id="rId2"/>
              </a:rPr>
              <a:t>http://ec.europa.eu/eurostat/cache/infographs/energy/</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Sankey diagrams (energy flow charts)</a:t>
            </a:r>
          </a:p>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hlinkClick r:id="rId3"/>
              </a:rPr>
              <a:t>http://ec.europa.eu/eurostat/cache/sankey/sankey.html</a:t>
            </a:r>
            <a:endParaRPr lang="en-GB"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Full energy database (all energy data)</a:t>
            </a:r>
          </a:p>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hlinkClick r:id="rId4"/>
              </a:rPr>
              <a:t>http://ec.europa.eu/eurostat/web/energy/data/database</a:t>
            </a:r>
            <a:r>
              <a:rPr lang="en-GB" sz="20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Statistics explained articles on energy</a:t>
            </a:r>
          </a:p>
          <a:p>
            <a:pPr marL="0" indent="0">
              <a:buNone/>
            </a:pPr>
            <a:r>
              <a:rPr lang="en-GB" sz="2000" spc="-10" dirty="0">
                <a:latin typeface="Verdana" panose="020B0604030504040204" pitchFamily="34" charset="0"/>
                <a:ea typeface="Verdana" panose="020B0604030504040204" pitchFamily="34" charset="0"/>
                <a:cs typeface="Verdana" panose="020B0604030504040204" pitchFamily="34" charset="0"/>
                <a:hlinkClick r:id="rId5"/>
              </a:rPr>
              <a:t>http://ec.europa.eu/eurostat/statistics-explained/index.php/Category:Energy</a:t>
            </a:r>
            <a:endParaRPr lang="en-GB" sz="2000" spc="-10" dirty="0">
              <a:latin typeface="Verdana" panose="020B0604030504040204" pitchFamily="34" charset="0"/>
              <a:ea typeface="Verdana" panose="020B0604030504040204" pitchFamily="34" charset="0"/>
              <a:cs typeface="Verdana" panose="020B0604030504040204" pitchFamily="34" charset="0"/>
              <a:hlinkClick r:id="rId4"/>
            </a:endParaRP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AB6783-A622-483D-9EED-1F5D137ACBE7}" type="slidenum">
              <a:rPr lang="en-GB" smtClean="0">
                <a:solidFill>
                  <a:srgbClr val="000000"/>
                </a:solidFill>
              </a:rPr>
              <a:pPr>
                <a:defRPr/>
              </a:pPr>
              <a:t>7</a:t>
            </a:fld>
            <a:endParaRPr lang="en-GB" dirty="0">
              <a:solidFill>
                <a:srgbClr val="000000"/>
              </a:solidFill>
            </a:endParaRPr>
          </a:p>
        </p:txBody>
      </p:sp>
    </p:spTree>
    <p:extLst>
      <p:ext uri="{BB962C8B-B14F-4D97-AF65-F5344CB8AC3E}">
        <p14:creationId xmlns:p14="http://schemas.microsoft.com/office/powerpoint/2010/main" val="4097891335"/>
      </p:ext>
    </p:extLst>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8880"/>
            <a:ext cx="9144000" cy="2016224"/>
          </a:xfrm>
        </p:spPr>
        <p:txBody>
          <a:bodyPr/>
          <a:lstStyle/>
          <a:p>
            <a:r>
              <a:rPr lang="en-US" sz="4000" dirty="0" smtClean="0"/>
              <a:t>Thank you for your attention!</a:t>
            </a:r>
            <a:endParaRPr lang="en-GB" sz="4000" dirty="0"/>
          </a:p>
        </p:txBody>
      </p:sp>
      <p:sp>
        <p:nvSpPr>
          <p:cNvPr id="3" name="Content Placeholder 2"/>
          <p:cNvSpPr>
            <a:spLocks noGrp="1"/>
          </p:cNvSpPr>
          <p:nvPr>
            <p:ph idx="1"/>
          </p:nvPr>
        </p:nvSpPr>
        <p:spPr>
          <a:xfrm>
            <a:off x="360040" y="5301208"/>
            <a:ext cx="8676456" cy="1296144"/>
          </a:xfrm>
        </p:spPr>
        <p:txBody>
          <a:bodyPr/>
          <a:lstStyle/>
          <a:p>
            <a:r>
              <a:rPr lang="en-US" sz="3600" b="0" dirty="0" err="1" smtClean="0">
                <a:latin typeface="Verdana" panose="020B0604030504040204" pitchFamily="34" charset="0"/>
                <a:ea typeface="Verdana" panose="020B0604030504040204" pitchFamily="34" charset="0"/>
                <a:cs typeface="Verdana" panose="020B0604030504040204" pitchFamily="34" charset="0"/>
              </a:rPr>
              <a:t>Marek.S</a:t>
            </a:r>
            <a:r>
              <a:rPr lang="sk-SK" sz="3600" b="0" dirty="0" err="1" smtClean="0">
                <a:latin typeface="Verdana" panose="020B0604030504040204" pitchFamily="34" charset="0"/>
                <a:ea typeface="Verdana" panose="020B0604030504040204" pitchFamily="34" charset="0"/>
                <a:cs typeface="Verdana" panose="020B0604030504040204" pitchFamily="34" charset="0"/>
              </a:rPr>
              <a:t>turc</a:t>
            </a:r>
            <a:r>
              <a:rPr lang="en-US" sz="3600" b="0" dirty="0" smtClean="0">
                <a:latin typeface="Verdana" panose="020B0604030504040204" pitchFamily="34" charset="0"/>
                <a:ea typeface="Verdana" panose="020B0604030504040204" pitchFamily="34" charset="0"/>
                <a:cs typeface="Verdana" panose="020B0604030504040204" pitchFamily="34" charset="0"/>
              </a:rPr>
              <a:t>@ec.europa.eu</a:t>
            </a:r>
            <a:endParaRPr lang="sk-SK" sz="3600" b="0" dirty="0" smtClean="0">
              <a:latin typeface="Verdana" panose="020B0604030504040204" pitchFamily="34" charset="0"/>
              <a:ea typeface="Verdana" panose="020B0604030504040204" pitchFamily="34" charset="0"/>
              <a:cs typeface="Verdana" panose="020B0604030504040204" pitchFamily="34" charset="0"/>
            </a:endParaRPr>
          </a:p>
          <a:p>
            <a:r>
              <a:rPr lang="sk-SK" sz="3600" b="0" dirty="0">
                <a:latin typeface="Verdana" panose="020B0604030504040204" pitchFamily="34" charset="0"/>
                <a:ea typeface="Verdana" panose="020B0604030504040204" pitchFamily="34" charset="0"/>
                <a:cs typeface="Verdana" panose="020B0604030504040204" pitchFamily="34" charset="0"/>
              </a:rPr>
              <a:t>http://</a:t>
            </a:r>
            <a:r>
              <a:rPr lang="sk-SK" sz="3600" b="0" dirty="0" smtClean="0">
                <a:latin typeface="Verdana" panose="020B0604030504040204" pitchFamily="34" charset="0"/>
                <a:ea typeface="Verdana" panose="020B0604030504040204" pitchFamily="34" charset="0"/>
                <a:cs typeface="Verdana" panose="020B0604030504040204" pitchFamily="34" charset="0"/>
              </a:rPr>
              <a:t>ec.europa.eu/eurostat</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4910817"/>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23" y="2420987"/>
            <a:ext cx="9144000" cy="2016125"/>
          </a:xfrm>
        </p:spPr>
        <p:txBody>
          <a:bodyPr/>
          <a:lstStyle/>
          <a:p>
            <a:pPr algn="ctr"/>
            <a:r>
              <a:rPr lang="en-GB" sz="40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ANNEX</a:t>
            </a:r>
          </a:p>
        </p:txBody>
      </p:sp>
    </p:spTree>
    <p:extLst>
      <p:ext uri="{BB962C8B-B14F-4D97-AF65-F5344CB8AC3E}">
        <p14:creationId xmlns:p14="http://schemas.microsoft.com/office/powerpoint/2010/main" val="411752293"/>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Presentation 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owerpoint Presentation 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4852</TotalTime>
  <Words>696</Words>
  <Application>Microsoft Office PowerPoint</Application>
  <PresentationFormat>On-screen Show (4:3)</PresentationFormat>
  <Paragraphs>102</Paragraphs>
  <Slides>17</Slides>
  <Notes>9</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Default Design</vt:lpstr>
      <vt:lpstr>Powerpoint Presentation White</vt:lpstr>
      <vt:lpstr>2_Powerpoint Presentation White</vt:lpstr>
      <vt:lpstr>Digital publication on energy and Sankey Diagrams   Oslo Group meeting – Stockholm 2017</vt:lpstr>
      <vt:lpstr>Eurostat's copyright policy:</vt:lpstr>
      <vt:lpstr>From hard copies to digital</vt:lpstr>
      <vt:lpstr>Online dissemination</vt:lpstr>
      <vt:lpstr>Eurostat's energy flow charts Sankey diagrams</vt:lpstr>
      <vt:lpstr>PowerPoint Presentation</vt:lpstr>
      <vt:lpstr>Key links to Eurostat website</vt:lpstr>
      <vt:lpstr>Thank you for your attention!</vt:lpstr>
      <vt:lpstr>ANNEX</vt:lpstr>
      <vt:lpstr>Release calendar</vt:lpstr>
      <vt:lpstr>PowerPoint Presentation</vt:lpstr>
      <vt:lpstr>PowerPoint Presentation</vt:lpstr>
      <vt:lpstr>PowerPoint Presentation</vt:lpstr>
      <vt:lpstr>PowerPoint Presentation</vt:lpstr>
      <vt:lpstr>Energy balances: Simplified &amp; Complete</vt:lpstr>
      <vt:lpstr>PowerPoint Presentation</vt:lpstr>
      <vt:lpstr>PowerPoint Presentation</vt:lpstr>
    </vt:vector>
  </TitlesOfParts>
  <Manager>Gita.BERGERE@ec.europa.eu</Manager>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Marek.STURC@ec.europa.eu</dc:creator>
  <dc:description>InterEnerStat December 2016</dc:description>
  <cp:lastModifiedBy>Marek Sturc</cp:lastModifiedBy>
  <cp:revision>290</cp:revision>
  <cp:lastPrinted>2016-12-13T13:41:08Z</cp:lastPrinted>
  <dcterms:created xsi:type="dcterms:W3CDTF">2011-10-28T10:25:18Z</dcterms:created>
  <dcterms:modified xsi:type="dcterms:W3CDTF">2017-05-10T08:37:07Z</dcterms:modified>
  <cp:contentStatus>FINAL</cp:contentStatus>
</cp:coreProperties>
</file>