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9" r:id="rId1"/>
  </p:sldMasterIdLst>
  <p:notesMasterIdLst>
    <p:notesMasterId r:id="rId33"/>
  </p:notesMasterIdLst>
  <p:handoutMasterIdLst>
    <p:handoutMasterId r:id="rId34"/>
  </p:handoutMasterIdLst>
  <p:sldIdLst>
    <p:sldId id="263" r:id="rId2"/>
    <p:sldId id="333" r:id="rId3"/>
    <p:sldId id="335" r:id="rId4"/>
    <p:sldId id="337" r:id="rId5"/>
    <p:sldId id="338" r:id="rId6"/>
    <p:sldId id="341" r:id="rId7"/>
    <p:sldId id="343" r:id="rId8"/>
    <p:sldId id="339" r:id="rId9"/>
    <p:sldId id="340" r:id="rId10"/>
    <p:sldId id="342" r:id="rId11"/>
    <p:sldId id="352" r:id="rId12"/>
    <p:sldId id="334" r:id="rId13"/>
    <p:sldId id="353" r:id="rId14"/>
    <p:sldId id="354" r:id="rId15"/>
    <p:sldId id="355" r:id="rId16"/>
    <p:sldId id="356" r:id="rId17"/>
    <p:sldId id="362" r:id="rId18"/>
    <p:sldId id="357" r:id="rId19"/>
    <p:sldId id="358" r:id="rId20"/>
    <p:sldId id="359" r:id="rId21"/>
    <p:sldId id="360" r:id="rId22"/>
    <p:sldId id="361" r:id="rId23"/>
    <p:sldId id="344" r:id="rId24"/>
    <p:sldId id="346" r:id="rId25"/>
    <p:sldId id="345" r:id="rId26"/>
    <p:sldId id="347" r:id="rId27"/>
    <p:sldId id="348" r:id="rId28"/>
    <p:sldId id="350" r:id="rId29"/>
    <p:sldId id="324" r:id="rId30"/>
    <p:sldId id="351" r:id="rId31"/>
    <p:sldId id="299" r:id="rId32"/>
  </p:sldIdLst>
  <p:sldSz cx="9144000" cy="6858000" type="screen4x3"/>
  <p:notesSz cx="6805613" cy="9944100"/>
  <p:custDataLst>
    <p:tags r:id="rId35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71D6C"/>
    <a:srgbClr val="F70909"/>
    <a:srgbClr val="ECECEC"/>
    <a:srgbClr val="82045E"/>
    <a:srgbClr val="B23D02"/>
    <a:srgbClr val="488225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>
      <p:cViewPr varScale="1">
        <p:scale>
          <a:sx n="92" d="100"/>
          <a:sy n="92" d="100"/>
        </p:scale>
        <p:origin x="13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0109A-9520-4C83-9EDF-FAEBB7BEDC1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E4A29BC-5D31-47FB-B1C0-8C285F42E8D7}">
      <dgm:prSet phldrT="[Tekst]"/>
      <dgm:spPr/>
      <dgm:t>
        <a:bodyPr/>
        <a:lstStyle/>
        <a:p>
          <a:r>
            <a:rPr lang="nl-NL" dirty="0" err="1" smtClean="0"/>
            <a:t>Admin</a:t>
          </a:r>
          <a:r>
            <a:rPr lang="nl-NL" dirty="0" smtClean="0"/>
            <a:t> data</a:t>
          </a:r>
          <a:endParaRPr lang="nl-NL" dirty="0"/>
        </a:p>
      </dgm:t>
    </dgm:pt>
    <dgm:pt modelId="{0F4CED30-6A03-4630-A5F7-F3D2BED26956}" type="parTrans" cxnId="{56C7BE76-A78B-4DBE-AD21-72BD118B2B11}">
      <dgm:prSet/>
      <dgm:spPr/>
      <dgm:t>
        <a:bodyPr/>
        <a:lstStyle/>
        <a:p>
          <a:endParaRPr lang="nl-NL"/>
        </a:p>
      </dgm:t>
    </dgm:pt>
    <dgm:pt modelId="{D00A850C-8625-4D29-9DA1-9E0C233A6F3E}" type="sibTrans" cxnId="{56C7BE76-A78B-4DBE-AD21-72BD118B2B11}">
      <dgm:prSet/>
      <dgm:spPr/>
      <dgm:t>
        <a:bodyPr/>
        <a:lstStyle/>
        <a:p>
          <a:endParaRPr lang="nl-NL"/>
        </a:p>
      </dgm:t>
    </dgm:pt>
    <dgm:pt modelId="{D1AAD7DD-B44D-4F48-8278-90D166F6B4C7}">
      <dgm:prSet phldrT="[Tekst]"/>
      <dgm:spPr/>
      <dgm:t>
        <a:bodyPr/>
        <a:lstStyle/>
        <a:p>
          <a:r>
            <a:rPr lang="nl-NL" dirty="0" smtClean="0"/>
            <a:t>IRES manual</a:t>
          </a:r>
          <a:endParaRPr lang="nl-NL" dirty="0"/>
        </a:p>
      </dgm:t>
    </dgm:pt>
    <dgm:pt modelId="{212C7DE7-7252-4F20-AC20-B9DCD92A6E35}" type="parTrans" cxnId="{119CC3A4-3C49-480A-9EDE-5068667EB4FA}">
      <dgm:prSet/>
      <dgm:spPr/>
      <dgm:t>
        <a:bodyPr/>
        <a:lstStyle/>
        <a:p>
          <a:endParaRPr lang="nl-NL"/>
        </a:p>
      </dgm:t>
    </dgm:pt>
    <dgm:pt modelId="{6A431AF6-5CE0-42F6-9267-2ED604A3C783}" type="sibTrans" cxnId="{119CC3A4-3C49-480A-9EDE-5068667EB4FA}">
      <dgm:prSet/>
      <dgm:spPr/>
      <dgm:t>
        <a:bodyPr/>
        <a:lstStyle/>
        <a:p>
          <a:endParaRPr lang="nl-NL"/>
        </a:p>
      </dgm:t>
    </dgm:pt>
    <dgm:pt modelId="{39A18230-84E6-41EE-B232-7C039D5FDCDC}">
      <dgm:prSet phldrT="[Tekst]"/>
      <dgm:spPr/>
      <dgm:t>
        <a:bodyPr/>
        <a:lstStyle/>
        <a:p>
          <a:r>
            <a:rPr lang="nl-NL" dirty="0" smtClean="0"/>
            <a:t>IT system</a:t>
          </a:r>
          <a:endParaRPr lang="nl-NL" dirty="0"/>
        </a:p>
      </dgm:t>
    </dgm:pt>
    <dgm:pt modelId="{8BEA1466-F238-42E0-B41B-5416627C54D6}" type="parTrans" cxnId="{D53E6874-C43E-4E7D-8174-5E57D3B49BF4}">
      <dgm:prSet/>
      <dgm:spPr/>
      <dgm:t>
        <a:bodyPr/>
        <a:lstStyle/>
        <a:p>
          <a:endParaRPr lang="nl-NL"/>
        </a:p>
      </dgm:t>
    </dgm:pt>
    <dgm:pt modelId="{0AD2F2F8-F29C-4E0B-ADA9-04C2C16F0DD9}" type="sibTrans" cxnId="{D53E6874-C43E-4E7D-8174-5E57D3B49BF4}">
      <dgm:prSet/>
      <dgm:spPr/>
      <dgm:t>
        <a:bodyPr/>
        <a:lstStyle/>
        <a:p>
          <a:endParaRPr lang="nl-NL"/>
        </a:p>
      </dgm:t>
    </dgm:pt>
    <dgm:pt modelId="{4585F997-B0AC-4A1E-9C18-C5A78C083C64}" type="pres">
      <dgm:prSet presAssocID="{1B70109A-9520-4C83-9EDF-FAEBB7BEDC1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0A0A8FEC-BFEF-4B41-B606-9D09B1C89CE8}" type="pres">
      <dgm:prSet presAssocID="{4E4A29BC-5D31-47FB-B1C0-8C285F42E8D7}" presName="composite" presStyleCnt="0"/>
      <dgm:spPr/>
    </dgm:pt>
    <dgm:pt modelId="{B272EFBA-6825-4377-AC82-0B21FF7E0728}" type="pres">
      <dgm:prSet presAssocID="{4E4A29BC-5D31-47FB-B1C0-8C285F42E8D7}" presName="rect1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0BF4B76E-842F-4105-9A52-86442BAE1FCC}" type="pres">
      <dgm:prSet presAssocID="{4E4A29BC-5D31-47FB-B1C0-8C285F42E8D7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010377-74E3-48BF-85C7-95ABAFD419E7}" type="pres">
      <dgm:prSet presAssocID="{D00A850C-8625-4D29-9DA1-9E0C233A6F3E}" presName="sibTrans" presStyleCnt="0"/>
      <dgm:spPr/>
    </dgm:pt>
    <dgm:pt modelId="{ECCA5DF4-A9B5-4E90-B4BA-53E35A0D5753}" type="pres">
      <dgm:prSet presAssocID="{D1AAD7DD-B44D-4F48-8278-90D166F6B4C7}" presName="composite" presStyleCnt="0"/>
      <dgm:spPr/>
    </dgm:pt>
    <dgm:pt modelId="{2F6FD109-06C0-4046-8C48-7C3996A1A983}" type="pres">
      <dgm:prSet presAssocID="{D1AAD7DD-B44D-4F48-8278-90D166F6B4C7}" presName="rect1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1E634EA-CEAC-4461-8511-C3F524B242A0}" type="pres">
      <dgm:prSet presAssocID="{D1AAD7DD-B44D-4F48-8278-90D166F6B4C7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135D7B2-DEA0-47A3-B263-332CF454ED5C}" type="pres">
      <dgm:prSet presAssocID="{6A431AF6-5CE0-42F6-9267-2ED604A3C783}" presName="sibTrans" presStyleCnt="0"/>
      <dgm:spPr/>
    </dgm:pt>
    <dgm:pt modelId="{7FEEC704-9A58-4174-A397-5A4F5ECFCD8C}" type="pres">
      <dgm:prSet presAssocID="{39A18230-84E6-41EE-B232-7C039D5FDCDC}" presName="composite" presStyleCnt="0"/>
      <dgm:spPr/>
    </dgm:pt>
    <dgm:pt modelId="{B04F24F7-848D-4AE7-B54C-C70EF4EC245E}" type="pres">
      <dgm:prSet presAssocID="{39A18230-84E6-41EE-B232-7C039D5FDCDC}" presName="rect1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59A3824-5638-417C-B59E-A47396F5F3F8}" type="pres">
      <dgm:prSet presAssocID="{39A18230-84E6-41EE-B232-7C039D5FDCDC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53E6874-C43E-4E7D-8174-5E57D3B49BF4}" srcId="{1B70109A-9520-4C83-9EDF-FAEBB7BEDC15}" destId="{39A18230-84E6-41EE-B232-7C039D5FDCDC}" srcOrd="2" destOrd="0" parTransId="{8BEA1466-F238-42E0-B41B-5416627C54D6}" sibTransId="{0AD2F2F8-F29C-4E0B-ADA9-04C2C16F0DD9}"/>
    <dgm:cxn modelId="{70C387AE-5C0E-483D-ADDF-4F444701B936}" type="presOf" srcId="{4E4A29BC-5D31-47FB-B1C0-8C285F42E8D7}" destId="{0BF4B76E-842F-4105-9A52-86442BAE1FCC}" srcOrd="0" destOrd="0" presId="urn:microsoft.com/office/officeart/2008/layout/BendingPictureBlocks"/>
    <dgm:cxn modelId="{32986222-72E7-4DF0-A529-8215A912C86E}" type="presOf" srcId="{D1AAD7DD-B44D-4F48-8278-90D166F6B4C7}" destId="{D1E634EA-CEAC-4461-8511-C3F524B242A0}" srcOrd="0" destOrd="0" presId="urn:microsoft.com/office/officeart/2008/layout/BendingPictureBlocks"/>
    <dgm:cxn modelId="{119CC3A4-3C49-480A-9EDE-5068667EB4FA}" srcId="{1B70109A-9520-4C83-9EDF-FAEBB7BEDC15}" destId="{D1AAD7DD-B44D-4F48-8278-90D166F6B4C7}" srcOrd="1" destOrd="0" parTransId="{212C7DE7-7252-4F20-AC20-B9DCD92A6E35}" sibTransId="{6A431AF6-5CE0-42F6-9267-2ED604A3C783}"/>
    <dgm:cxn modelId="{56C7BE76-A78B-4DBE-AD21-72BD118B2B11}" srcId="{1B70109A-9520-4C83-9EDF-FAEBB7BEDC15}" destId="{4E4A29BC-5D31-47FB-B1C0-8C285F42E8D7}" srcOrd="0" destOrd="0" parTransId="{0F4CED30-6A03-4630-A5F7-F3D2BED26956}" sibTransId="{D00A850C-8625-4D29-9DA1-9E0C233A6F3E}"/>
    <dgm:cxn modelId="{3F68A912-6CFC-4D59-9D92-7CF6CDBC9153}" type="presOf" srcId="{1B70109A-9520-4C83-9EDF-FAEBB7BEDC15}" destId="{4585F997-B0AC-4A1E-9C18-C5A78C083C64}" srcOrd="0" destOrd="0" presId="urn:microsoft.com/office/officeart/2008/layout/BendingPictureBlocks"/>
    <dgm:cxn modelId="{DFCD16E4-AE8A-430B-849B-DF9FE79E3395}" type="presOf" srcId="{39A18230-84E6-41EE-B232-7C039D5FDCDC}" destId="{659A3824-5638-417C-B59E-A47396F5F3F8}" srcOrd="0" destOrd="0" presId="urn:microsoft.com/office/officeart/2008/layout/BendingPictureBlocks"/>
    <dgm:cxn modelId="{705FFF11-ABC2-425D-94F5-C663CC9D5B7D}" type="presParOf" srcId="{4585F997-B0AC-4A1E-9C18-C5A78C083C64}" destId="{0A0A8FEC-BFEF-4B41-B606-9D09B1C89CE8}" srcOrd="0" destOrd="0" presId="urn:microsoft.com/office/officeart/2008/layout/BendingPictureBlocks"/>
    <dgm:cxn modelId="{9EA5D24C-D804-40F5-A981-3B720269D6D5}" type="presParOf" srcId="{0A0A8FEC-BFEF-4B41-B606-9D09B1C89CE8}" destId="{B272EFBA-6825-4377-AC82-0B21FF7E0728}" srcOrd="0" destOrd="0" presId="urn:microsoft.com/office/officeart/2008/layout/BendingPictureBlocks"/>
    <dgm:cxn modelId="{5AAC148F-E5E5-4A40-8140-6B4681AD52CD}" type="presParOf" srcId="{0A0A8FEC-BFEF-4B41-B606-9D09B1C89CE8}" destId="{0BF4B76E-842F-4105-9A52-86442BAE1FCC}" srcOrd="1" destOrd="0" presId="urn:microsoft.com/office/officeart/2008/layout/BendingPictureBlocks"/>
    <dgm:cxn modelId="{F60DBEC3-932D-4352-8DC3-D3ACA0EBDCA9}" type="presParOf" srcId="{4585F997-B0AC-4A1E-9C18-C5A78C083C64}" destId="{BD010377-74E3-48BF-85C7-95ABAFD419E7}" srcOrd="1" destOrd="0" presId="urn:microsoft.com/office/officeart/2008/layout/BendingPictureBlocks"/>
    <dgm:cxn modelId="{6E1BCCE1-FBEC-4C2E-9AD6-F7167489325F}" type="presParOf" srcId="{4585F997-B0AC-4A1E-9C18-C5A78C083C64}" destId="{ECCA5DF4-A9B5-4E90-B4BA-53E35A0D5753}" srcOrd="2" destOrd="0" presId="urn:microsoft.com/office/officeart/2008/layout/BendingPictureBlocks"/>
    <dgm:cxn modelId="{F97A4EB2-1B2C-4A14-AD48-F50E005D372D}" type="presParOf" srcId="{ECCA5DF4-A9B5-4E90-B4BA-53E35A0D5753}" destId="{2F6FD109-06C0-4046-8C48-7C3996A1A983}" srcOrd="0" destOrd="0" presId="urn:microsoft.com/office/officeart/2008/layout/BendingPictureBlocks"/>
    <dgm:cxn modelId="{0161998A-56F1-41EF-BFB0-E147BF1B16FA}" type="presParOf" srcId="{ECCA5DF4-A9B5-4E90-B4BA-53E35A0D5753}" destId="{D1E634EA-CEAC-4461-8511-C3F524B242A0}" srcOrd="1" destOrd="0" presId="urn:microsoft.com/office/officeart/2008/layout/BendingPictureBlocks"/>
    <dgm:cxn modelId="{F7C2CB01-A13B-4810-BF52-4C916EBB31A6}" type="presParOf" srcId="{4585F997-B0AC-4A1E-9C18-C5A78C083C64}" destId="{8135D7B2-DEA0-47A3-B263-332CF454ED5C}" srcOrd="3" destOrd="0" presId="urn:microsoft.com/office/officeart/2008/layout/BendingPictureBlocks"/>
    <dgm:cxn modelId="{DDF64CD5-8513-479D-BBCC-45D8721D0BCD}" type="presParOf" srcId="{4585F997-B0AC-4A1E-9C18-C5A78C083C64}" destId="{7FEEC704-9A58-4174-A397-5A4F5ECFCD8C}" srcOrd="4" destOrd="0" presId="urn:microsoft.com/office/officeart/2008/layout/BendingPictureBlocks"/>
    <dgm:cxn modelId="{C4E60F77-FD35-4AC3-8A27-BE411F36BC00}" type="presParOf" srcId="{7FEEC704-9A58-4174-A397-5A4F5ECFCD8C}" destId="{B04F24F7-848D-4AE7-B54C-C70EF4EC245E}" srcOrd="0" destOrd="0" presId="urn:microsoft.com/office/officeart/2008/layout/BendingPictureBlocks"/>
    <dgm:cxn modelId="{3621D1CE-9ABF-432E-B400-B6BB23143BD2}" type="presParOf" srcId="{7FEEC704-9A58-4174-A397-5A4F5ECFCD8C}" destId="{659A3824-5638-417C-B59E-A47396F5F3F8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13F948-91BE-4EE8-A14F-85859B464B39}" type="datetimeFigureOut">
              <a:rPr lang="nl-NL"/>
              <a:pPr>
                <a:defRPr/>
              </a:pPr>
              <a:t>8-5-2017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44712D-0B98-4609-96E7-71F5842F301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55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03D7B7-845B-4609-99F2-5388D3C69ACF}" type="datetimeFigureOut">
              <a:rPr lang="nl-NL"/>
              <a:pPr>
                <a:defRPr/>
              </a:pPr>
              <a:t>8-5-2017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D21E45-97A0-4040-B839-2D14C32101A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866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F4EFA-E751-42CE-B0DF-3340C371A0A2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7097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87788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5" name="Groep 20"/>
          <p:cNvGrpSpPr>
            <a:grpSpLocks/>
          </p:cNvGrpSpPr>
          <p:nvPr userDrawn="1"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6" name="Rond hoek zelfde zijde rechthoek 5"/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6"/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ond hoek zelfde zijde rechthoek 7"/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Afbeelding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1785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15"/>
          <p:cNvGrpSpPr>
            <a:grpSpLocks/>
          </p:cNvGrpSpPr>
          <p:nvPr userDrawn="1"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5" name="Rond hoek zelfde zijde rechthoek 4"/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ond hoek zelfde zijde rechthoek 5"/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6"/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8" name="Afbeelding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87741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1445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j-lt"/>
            </a:endParaRPr>
          </a:p>
        </p:txBody>
      </p:sp>
      <p:sp>
        <p:nvSpPr>
          <p:cNvPr id="10" name="Afgeronde rechthoek 9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Client files in energy statistics</a:t>
            </a:r>
            <a:endParaRPr lang="nl-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558254-C1B5-414C-89F5-A054B38B3FB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702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Afgeronde rechthoek 9"/>
          <p:cNvSpPr/>
          <p:nvPr userDrawn="1"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Client files in energy statistics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9DC7CA-7BB3-4C8A-8EBD-FCB50988E92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4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j-lt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Client files in energy statistics</a:t>
            </a:r>
            <a:endParaRPr lang="nl-NL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352BCA-A111-4DC4-A62A-CE7A6EDD1EF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96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8" name="Straight Connector 10"/>
          <p:cNvCxnSpPr/>
          <p:nvPr/>
        </p:nvCxnSpPr>
        <p:spPr>
          <a:xfrm>
            <a:off x="7588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6450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geronde rechthoek 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Afgeronde rechthoek 1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Afgeronde rechthoek 1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Afgeronde rechthoek 14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Client files in energy statistics</a:t>
            </a:r>
            <a:endParaRPr lang="nl-NL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B715478-2224-4664-B991-8708ACDE231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130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Afgeronde rechthoek 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8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Client files in energy statistics</a:t>
            </a:r>
            <a:endParaRPr lang="nl-NL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462A80-1244-4D4C-ABF8-11A448371DB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597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Client files in energy statistics</a:t>
            </a:r>
            <a:endParaRPr lang="nl-N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873A4F-ACB4-4505-BB4E-75526C27047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956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5" name="Picture 41" descr="CBS_logo_wit_comple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207125"/>
            <a:ext cx="22955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7" descr="achtergrond_titel_20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8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8" name="Picture 59" descr="CBS_logo_wit_comple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22955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700"/>
            </a:lvl1pPr>
          </a:lstStyle>
          <a:p>
            <a:pPr lvl="0"/>
            <a:r>
              <a:rPr lang="en-US" noProof="0" smtClean="0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</p:spPr>
        <p:txBody>
          <a:bodyPr/>
          <a:lstStyle>
            <a:lvl1pPr marL="0" indent="0">
              <a:buFont typeface="Times" pitchFamily="18" charset="0"/>
              <a:buNone/>
              <a:defRPr sz="4000"/>
            </a:lvl1pPr>
          </a:lstStyle>
          <a:p>
            <a:pPr lvl="0"/>
            <a:r>
              <a:rPr lang="en-US" noProof="0" smtClean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7351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nd hoek zelfde zijde rechthoek 12"/>
          <p:cNvSpPr/>
          <p:nvPr/>
        </p:nvSpPr>
        <p:spPr>
          <a:xfrm rot="16200000">
            <a:off x="8099426" y="5903912"/>
            <a:ext cx="684212" cy="684213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49263"/>
            <a:ext cx="82978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7200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stijl te bewerken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7575" y="1565275"/>
            <a:ext cx="7543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  <a:p>
            <a:pPr lvl="4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1863" y="6065838"/>
            <a:ext cx="124777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271D6C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75" y="6065838"/>
            <a:ext cx="6342063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271D6C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Client files in energy statistics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850" y="6065838"/>
            <a:ext cx="56832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271D6C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959ABBF7-5C5A-4655-8A36-48BC410F0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hthoek 11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4" name="Afbeelding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5"/>
          <a:stretch>
            <a:fillRect/>
          </a:stretch>
        </p:blipFill>
        <p:spPr bwMode="auto">
          <a:xfrm>
            <a:off x="8243888" y="5983288"/>
            <a:ext cx="317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hthoek 16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hthoek 17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hthoek 18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hthoek 19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3725" indent="-2730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363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lang="nl-NL"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2CJMh_h5L8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en-gb/our-services/innovation/project/traffic-intensities-on-national-roads" TargetMode="External"/><Relationship Id="rId2" Type="http://schemas.openxmlformats.org/officeDocument/2006/relationships/hyperlink" Target="https://www.cbs.nl/en-gb/our-services/innovation/project/how-many-people-here-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hyperlink" Target="http://www.nationaleenergieatlas.nl/en/kaarte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4200" y="4679950"/>
            <a:ext cx="6943725" cy="863600"/>
          </a:xfrm>
        </p:spPr>
        <p:txBody>
          <a:bodyPr rtlCol="0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The use of administrative data sources in the Netherlands</a:t>
            </a:r>
            <a:endParaRPr lang="nl-NL" sz="2000" dirty="0">
              <a:solidFill>
                <a:schemeClr val="tx2"/>
              </a:solidFill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/>
              <a:t>May </a:t>
            </a:r>
            <a:r>
              <a:rPr lang="en-US" sz="1600" i="1" dirty="0"/>
              <a:t>9</a:t>
            </a:r>
            <a:r>
              <a:rPr lang="en-US" sz="1600" i="1" dirty="0" smtClean="0"/>
              <a:t>, 2017</a:t>
            </a:r>
            <a:endParaRPr lang="en-US" sz="2000" i="1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035050" y="3284538"/>
            <a:ext cx="7743825" cy="1214437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Admin data and other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55650" y="5707063"/>
            <a:ext cx="2736850" cy="917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i="1" dirty="0">
                <a:solidFill>
                  <a:schemeClr val="bg1"/>
                </a:solidFill>
                <a:latin typeface="+mj-lt"/>
                <a:cs typeface="+mn-cs"/>
              </a:rPr>
              <a:t>Otto Swertz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600" b="1" i="1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Netherlands’ classification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900113" y="1557338"/>
          <a:ext cx="6480175" cy="335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19"/>
                <a:gridCol w="2592070"/>
                <a:gridCol w="3168086"/>
              </a:tblGrid>
              <a:tr h="7411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nl-NL" sz="2400" b="1" i="0" u="none" strike="noStrike" dirty="0" err="1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Statistics</a:t>
                      </a:r>
                      <a:r>
                        <a:rPr lang="nl-NL" sz="24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l-NL" sz="2400" b="1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Netherlands Energycarrier </a:t>
                      </a:r>
                      <a:r>
                        <a:rPr lang="nl-NL" sz="2400" b="1" i="0" u="none" strike="noStrike" dirty="0" err="1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Classification</a:t>
                      </a:r>
                      <a:endParaRPr lang="nl-NL" sz="2400" b="1" i="0" u="none" strike="noStrike" dirty="0" smtClean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nl-NL" sz="2400" b="1" i="0" u="none" strike="noStrike" dirty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 marL="91432" marR="91432"/>
                </a:tc>
              </a:tr>
              <a:tr h="375356">
                <a:tc>
                  <a:txBody>
                    <a:bodyPr/>
                    <a:lstStyle/>
                    <a:p>
                      <a:pPr algn="l" fontAlgn="t"/>
                      <a:r>
                        <a:rPr lang="nl-NL" sz="2400" b="0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Coal</a:t>
                      </a:r>
                      <a:r>
                        <a:rPr lang="en-US" sz="2400" b="0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 smtClean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(incl. peat and shale oil)</a:t>
                      </a:r>
                      <a:endParaRPr lang="nl-NL" sz="1800" dirty="0"/>
                    </a:p>
                  </a:txBody>
                  <a:tcPr marL="91432" marR="91432" marT="45729" marB="45729"/>
                </a:tc>
              </a:tr>
              <a:tr h="375356">
                <a:tc>
                  <a:txBody>
                    <a:bodyPr/>
                    <a:lstStyle/>
                    <a:p>
                      <a:pPr algn="l" fontAlgn="t"/>
                      <a:r>
                        <a:rPr lang="nl-NL" sz="2400" b="0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Oil</a:t>
                      </a:r>
                      <a:r>
                        <a:rPr lang="nl-NL" sz="2400" b="0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r>
                        <a:rPr lang="nl-NL" sz="18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nl-NL" sz="1800" b="0" i="0" u="none" strike="noStrike" dirty="0" err="1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crude</a:t>
                      </a:r>
                      <a:r>
                        <a:rPr lang="nl-NL" sz="18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nl-NL" sz="18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products</a:t>
                      </a:r>
                      <a:r>
                        <a:rPr lang="nl-NL" sz="18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nl-NL" sz="1800" dirty="0"/>
                    </a:p>
                  </a:txBody>
                  <a:tcPr marL="91432" marR="91432" marT="45729" marB="45729"/>
                </a:tc>
              </a:tr>
              <a:tr h="375356">
                <a:tc>
                  <a:txBody>
                    <a:bodyPr/>
                    <a:lstStyle/>
                    <a:p>
                      <a:pPr algn="l" fontAlgn="t"/>
                      <a:r>
                        <a:rPr lang="nl-NL" sz="2400" b="0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b="1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Natural gas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r>
                        <a:rPr lang="nl-NL" sz="18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nl-NL" sz="1800" b="0" i="0" u="none" strike="noStrike" dirty="0" err="1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gaseous</a:t>
                      </a:r>
                      <a:r>
                        <a:rPr lang="nl-NL" sz="18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, LNG, CNG)</a:t>
                      </a:r>
                      <a:endParaRPr lang="nl-NL" sz="1800" dirty="0"/>
                    </a:p>
                  </a:txBody>
                  <a:tcPr marL="91432" marR="91432" marT="45729" marB="45729"/>
                </a:tc>
              </a:tr>
              <a:tr h="375356">
                <a:tc>
                  <a:txBody>
                    <a:bodyPr/>
                    <a:lstStyle/>
                    <a:p>
                      <a:pPr algn="l" fontAlgn="t"/>
                      <a:r>
                        <a:rPr lang="nl-NL" sz="2400" b="0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b="1" i="0" u="none" strike="noStrike" dirty="0" err="1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Renewables</a:t>
                      </a:r>
                      <a:r>
                        <a:rPr lang="nl-NL" sz="2400" b="0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(wind, </a:t>
                      </a:r>
                      <a:r>
                        <a:rPr lang="nl-NL" sz="1800" b="0" i="0" u="none" strike="noStrike" dirty="0" err="1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solar</a:t>
                      </a:r>
                      <a:r>
                        <a:rPr lang="nl-NL" sz="18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nl-NL" sz="1800" b="0" i="0" u="none" strike="noStrike" dirty="0" err="1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biomass</a:t>
                      </a:r>
                      <a:r>
                        <a:rPr lang="nl-NL" sz="18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 etc.)</a:t>
                      </a:r>
                      <a:endParaRPr lang="nl-NL" sz="2400" b="0" i="0" u="none" strike="noStrike" dirty="0" smtClean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</a:txBody>
                  <a:tcPr marL="91432" marR="91432" marT="45729" marB="45729"/>
                </a:tc>
              </a:tr>
              <a:tr h="375356">
                <a:tc>
                  <a:txBody>
                    <a:bodyPr/>
                    <a:lstStyle/>
                    <a:p>
                      <a:pPr algn="l" fontAlgn="t"/>
                      <a:r>
                        <a:rPr lang="nl-NL" sz="2400" b="0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Waste and other</a:t>
                      </a:r>
                      <a:r>
                        <a:rPr lang="en-US" sz="2400" b="0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(primary sources)</a:t>
                      </a:r>
                      <a:endParaRPr lang="nl-NL" sz="1800" dirty="0"/>
                    </a:p>
                  </a:txBody>
                  <a:tcPr marL="91432" marR="91432" marT="45729" marB="45729"/>
                </a:tc>
              </a:tr>
              <a:tr h="741185">
                <a:tc>
                  <a:txBody>
                    <a:bodyPr/>
                    <a:lstStyle/>
                    <a:p>
                      <a:pPr algn="l" fontAlgn="t"/>
                      <a:r>
                        <a:rPr lang="nl-NL" sz="2400" b="0" i="0" u="none" strike="noStrike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Electricity &amp; </a:t>
                      </a:r>
                      <a:r>
                        <a:rPr lang="en-US" sz="2400" b="1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heat</a:t>
                      </a:r>
                    </a:p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E26B0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 smtClean="0">
                          <a:solidFill>
                            <a:srgbClr val="E26B0A"/>
                          </a:solidFill>
                          <a:effectLst/>
                          <a:latin typeface="Calibri"/>
                        </a:rPr>
                        <a:t>(source independent secondary sources)</a:t>
                      </a:r>
                      <a:endParaRPr lang="nl-NL" sz="1800" dirty="0"/>
                    </a:p>
                  </a:txBody>
                  <a:tcPr marL="91432" marR="91432" marT="45729" marB="45729"/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28DB4-71E8-4D98-A8FE-C5AE1A611B63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Question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pPr marL="0" indent="0">
              <a:buFont typeface="Corbel" pitchFamily="34" charset="0"/>
              <a:buNone/>
              <a:defRPr/>
            </a:pPr>
            <a:endParaRPr lang="nl-NL" dirty="0" smtClean="0"/>
          </a:p>
          <a:p>
            <a:pPr marL="0" indent="0">
              <a:buFont typeface="Corbel" pitchFamily="34" charset="0"/>
              <a:buNone/>
              <a:defRPr/>
            </a:pPr>
            <a:endParaRPr lang="nl-NL" dirty="0" smtClean="0"/>
          </a:p>
          <a:p>
            <a:pPr marL="0" indent="0">
              <a:buFont typeface="Corbel" pitchFamily="34" charset="0"/>
              <a:buNone/>
              <a:defRPr/>
            </a:pPr>
            <a:r>
              <a:rPr lang="nl-NL" dirty="0" smtClean="0"/>
              <a:t>Do we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get a </a:t>
            </a:r>
            <a:r>
              <a:rPr lang="nl-NL" dirty="0" err="1" smtClean="0"/>
              <a:t>classification</a:t>
            </a:r>
            <a:r>
              <a:rPr lang="nl-NL" dirty="0" smtClean="0"/>
              <a:t> of </a:t>
            </a:r>
            <a:r>
              <a:rPr lang="nl-NL" dirty="0" err="1" smtClean="0"/>
              <a:t>renewable</a:t>
            </a:r>
            <a:r>
              <a:rPr lang="nl-NL" dirty="0" smtClean="0"/>
              <a:t> energy in IRES?</a:t>
            </a:r>
          </a:p>
          <a:p>
            <a:pPr>
              <a:defRPr/>
            </a:pPr>
            <a:endParaRPr lang="nl-NL" dirty="0"/>
          </a:p>
          <a:p>
            <a:pPr marL="0" indent="0">
              <a:buFont typeface="Corbel" pitchFamily="34" charset="0"/>
              <a:buNone/>
              <a:defRPr/>
            </a:pPr>
            <a:endParaRPr lang="nl-NL" dirty="0" smtClean="0"/>
          </a:p>
          <a:p>
            <a:pPr marL="0" indent="0">
              <a:buFont typeface="Corbel" pitchFamily="34" charset="0"/>
              <a:buNone/>
              <a:defRPr/>
            </a:pPr>
            <a:r>
              <a:rPr lang="nl-NL" dirty="0" err="1" smtClean="0"/>
              <a:t>And</a:t>
            </a:r>
            <a:r>
              <a:rPr lang="nl-NL" dirty="0" smtClean="0"/>
              <a:t>, </a:t>
            </a:r>
            <a:r>
              <a:rPr lang="nl-NL" dirty="0" err="1" smtClean="0"/>
              <a:t>if</a:t>
            </a:r>
            <a:r>
              <a:rPr lang="nl-NL" dirty="0" smtClean="0"/>
              <a:t> yes, </a:t>
            </a:r>
            <a:r>
              <a:rPr lang="nl-NL" dirty="0" err="1" smtClean="0"/>
              <a:t>how</a:t>
            </a:r>
            <a:r>
              <a:rPr lang="nl-NL" dirty="0" smtClean="0"/>
              <a:t>?</a:t>
            </a:r>
          </a:p>
          <a:p>
            <a:pPr marL="0" indent="0">
              <a:buFont typeface="Corbel" pitchFamily="34" charset="0"/>
              <a:buNone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D99A4-853E-49BB-B050-AEFF2CCDC2CD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smtClean="0"/>
              <a:t>2. New IT system Statistics Netherlands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11C20-3CC4-4D85-8892-2D6AFCC8FBF5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2492375"/>
            <a:ext cx="6378575" cy="259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Institutional arrangements</a:t>
            </a:r>
          </a:p>
        </p:txBody>
      </p:sp>
      <p:pic>
        <p:nvPicPr>
          <p:cNvPr id="17411" name="Picture 3" descr="j01863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276475"/>
            <a:ext cx="973138" cy="1366838"/>
          </a:xfrm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516688" y="2565400"/>
            <a:ext cx="647700" cy="863600"/>
          </a:xfrm>
          <a:prstGeom prst="flowChartMultidocumen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>
                <a:solidFill>
                  <a:schemeClr val="accent2"/>
                </a:solidFill>
                <a:latin typeface="Verdana" pitchFamily="34" charset="0"/>
              </a:rPr>
              <a:t>Output</a:t>
            </a:r>
            <a:endParaRPr lang="nl-NL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419475" y="2205038"/>
            <a:ext cx="792163" cy="1584325"/>
          </a:xfrm>
          <a:prstGeom prst="can">
            <a:avLst>
              <a:gd name="adj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>
                <a:solidFill>
                  <a:schemeClr val="accent2"/>
                </a:solidFill>
                <a:latin typeface="Verdana" pitchFamily="34" charset="0"/>
              </a:rPr>
              <a:t>Micro</a:t>
            </a:r>
            <a:endParaRPr lang="nl-NL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859338" y="2205038"/>
            <a:ext cx="792162" cy="1584325"/>
          </a:xfrm>
          <a:prstGeom prst="can">
            <a:avLst>
              <a:gd name="adj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 dirty="0" err="1" smtClean="0">
                <a:solidFill>
                  <a:schemeClr val="accent2"/>
                </a:solidFill>
                <a:latin typeface="Verdana" pitchFamily="34" charset="0"/>
              </a:rPr>
              <a:t>Meso</a:t>
            </a:r>
            <a:endParaRPr lang="nl-NL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1331913" y="2852738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7308850" y="2924175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16150" y="4505325"/>
            <a:ext cx="1728788" cy="6477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>
                <a:solidFill>
                  <a:srgbClr val="FF0000"/>
                </a:solidFill>
              </a:rPr>
              <a:t>Editing</a:t>
            </a:r>
            <a:endParaRPr lang="nl-NL" b="1">
              <a:solidFill>
                <a:srgbClr val="FF0000"/>
              </a:solidFill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4284663" y="4508500"/>
            <a:ext cx="1728787" cy="6477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 dirty="0" err="1" smtClean="0">
                <a:solidFill>
                  <a:srgbClr val="FF0000"/>
                </a:solidFill>
              </a:rPr>
              <a:t>Aggregate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2195513" y="3860800"/>
            <a:ext cx="1728787" cy="504825"/>
          </a:xfrm>
          <a:prstGeom prst="curvedUpArrow">
            <a:avLst>
              <a:gd name="adj1" fmla="val 68491"/>
              <a:gd name="adj2" fmla="val 136981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3995738" y="3933825"/>
            <a:ext cx="1655762" cy="504825"/>
          </a:xfrm>
          <a:prstGeom prst="curvedUpArrow">
            <a:avLst>
              <a:gd name="adj1" fmla="val 65597"/>
              <a:gd name="adj2" fmla="val 131195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724525" y="2997200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2051050" y="2565400"/>
            <a:ext cx="647700" cy="863600"/>
          </a:xfrm>
          <a:prstGeom prst="flowChartMultidocumen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>
                <a:solidFill>
                  <a:schemeClr val="accent2"/>
                </a:solidFill>
                <a:latin typeface="Verdana" pitchFamily="34" charset="0"/>
              </a:rPr>
              <a:t>Input</a:t>
            </a:r>
            <a:endParaRPr lang="nl-NL" b="1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17423" name="Picture 15" descr="j0195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2088" y="2492375"/>
            <a:ext cx="1128712" cy="1152525"/>
          </a:xfrm>
        </p:spPr>
      </p:pic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3348038" y="1484313"/>
            <a:ext cx="2085975" cy="64928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400"/>
              <a:t>Databases</a:t>
            </a:r>
            <a:endParaRPr lang="nl-NL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6443663" y="4581525"/>
            <a:ext cx="2085975" cy="64928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400"/>
              <a:t>Processing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164FA-CBA6-42F0-B534-41D212CA09D7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11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Institutional arrangements</a:t>
            </a:r>
          </a:p>
        </p:txBody>
      </p:sp>
      <p:pic>
        <p:nvPicPr>
          <p:cNvPr id="18435" name="Picture 3" descr="j01863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276475"/>
            <a:ext cx="973138" cy="1366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516688" y="2565400"/>
            <a:ext cx="647700" cy="863600"/>
          </a:xfrm>
          <a:prstGeom prst="flowChartMultidocument">
            <a:avLst/>
          </a:prstGeom>
          <a:solidFill>
            <a:srgbClr val="92D05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>
                <a:solidFill>
                  <a:srgbClr val="F9B7BF"/>
                </a:solidFill>
                <a:latin typeface="Verdana" pitchFamily="34" charset="0"/>
              </a:rPr>
              <a:t>Output</a:t>
            </a:r>
            <a:endParaRPr lang="nl-NL" b="1">
              <a:solidFill>
                <a:srgbClr val="F9B7BF"/>
              </a:solidFill>
              <a:latin typeface="Verdana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3419475" y="2205038"/>
            <a:ext cx="792163" cy="1584325"/>
          </a:xfrm>
          <a:prstGeom prst="can">
            <a:avLst>
              <a:gd name="adj" fmla="val 50000"/>
            </a:avLst>
          </a:prstGeom>
          <a:solidFill>
            <a:srgbClr val="92D05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>
                <a:solidFill>
                  <a:srgbClr val="F9B7BF"/>
                </a:solidFill>
                <a:latin typeface="Verdana" pitchFamily="34" charset="0"/>
              </a:rPr>
              <a:t>Micro</a:t>
            </a:r>
            <a:endParaRPr lang="nl-NL" b="1">
              <a:solidFill>
                <a:srgbClr val="F9B7BF"/>
              </a:solidFill>
              <a:latin typeface="Verdana" pitchFamily="34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859338" y="2205038"/>
            <a:ext cx="792162" cy="1584325"/>
          </a:xfrm>
          <a:prstGeom prst="can">
            <a:avLst>
              <a:gd name="adj" fmla="val 50000"/>
            </a:avLst>
          </a:prstGeom>
          <a:solidFill>
            <a:srgbClr val="92D05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 dirty="0" err="1" smtClean="0">
                <a:solidFill>
                  <a:srgbClr val="F9B7BF"/>
                </a:solidFill>
                <a:latin typeface="Verdana" pitchFamily="34" charset="0"/>
              </a:rPr>
              <a:t>Meso</a:t>
            </a:r>
            <a:endParaRPr lang="nl-NL" b="1" dirty="0">
              <a:solidFill>
                <a:srgbClr val="F9B7BF"/>
              </a:solidFill>
              <a:latin typeface="Verdana" pitchFamily="34" charset="0"/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1331913" y="2852738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7308850" y="2924175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2195513" y="4508500"/>
            <a:ext cx="1728787" cy="647700"/>
          </a:xfrm>
          <a:prstGeom prst="roundRect">
            <a:avLst>
              <a:gd name="adj" fmla="val 16667"/>
            </a:avLst>
          </a:prstGeom>
          <a:solidFill>
            <a:srgbClr val="92D05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>
                <a:solidFill>
                  <a:srgbClr val="F9B7BF"/>
                </a:solidFill>
              </a:rPr>
              <a:t>Editing</a:t>
            </a:r>
            <a:endParaRPr lang="nl-NL" b="1">
              <a:solidFill>
                <a:srgbClr val="F9B7BF"/>
              </a:solidFill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4284663" y="4508500"/>
            <a:ext cx="1728787" cy="647700"/>
          </a:xfrm>
          <a:prstGeom prst="roundRect">
            <a:avLst>
              <a:gd name="adj" fmla="val 16667"/>
            </a:avLst>
          </a:prstGeom>
          <a:solidFill>
            <a:srgbClr val="92D05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b="1">
                <a:solidFill>
                  <a:srgbClr val="F9B7BF"/>
                </a:solidFill>
              </a:rPr>
              <a:t>Aggregate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2195513" y="3860800"/>
            <a:ext cx="1728787" cy="504825"/>
          </a:xfrm>
          <a:prstGeom prst="curvedUpArrow">
            <a:avLst>
              <a:gd name="adj1" fmla="val 68491"/>
              <a:gd name="adj2" fmla="val 136981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3995738" y="3933825"/>
            <a:ext cx="1655762" cy="504825"/>
          </a:xfrm>
          <a:prstGeom prst="curvedUpArrow">
            <a:avLst>
              <a:gd name="adj1" fmla="val 65597"/>
              <a:gd name="adj2" fmla="val 131195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5724525" y="2997200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2051050" y="2565400"/>
            <a:ext cx="647700" cy="863600"/>
          </a:xfrm>
          <a:prstGeom prst="flowChartMultidocument">
            <a:avLst/>
          </a:prstGeom>
          <a:solidFill>
            <a:srgbClr val="92D05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400" b="1">
                <a:solidFill>
                  <a:srgbClr val="F9B7BF"/>
                </a:solidFill>
                <a:latin typeface="Verdana" pitchFamily="34" charset="0"/>
              </a:rPr>
              <a:t>Input</a:t>
            </a:r>
            <a:endParaRPr lang="nl-NL" b="1">
              <a:solidFill>
                <a:srgbClr val="F9B7BF"/>
              </a:solidFill>
              <a:latin typeface="Verdana" pitchFamily="34" charset="0"/>
            </a:endParaRPr>
          </a:p>
        </p:txBody>
      </p:sp>
      <p:pic>
        <p:nvPicPr>
          <p:cNvPr id="18447" name="Picture 15" descr="j0195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2088" y="2492375"/>
            <a:ext cx="1128712" cy="1152525"/>
          </a:xfrm>
        </p:spPr>
      </p:pic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3276600" y="1484313"/>
            <a:ext cx="3024188" cy="64928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400"/>
              <a:t>Central co-ordination</a:t>
            </a: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011863" y="5013325"/>
            <a:ext cx="2555875" cy="115252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400"/>
              <a:t>Expert</a:t>
            </a:r>
          </a:p>
          <a:p>
            <a:pPr algn="ctr"/>
            <a:r>
              <a:rPr lang="nl-NL" sz="2400"/>
              <a:t>responsability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398463" y="1917700"/>
            <a:ext cx="2878137" cy="2520950"/>
          </a:xfrm>
          <a:prstGeom prst="wedgeEllipseCallout">
            <a:avLst>
              <a:gd name="adj1" fmla="val 54745"/>
              <a:gd name="adj2" fmla="val -49181"/>
            </a:avLst>
          </a:prstGeom>
          <a:solidFill>
            <a:srgbClr val="CCFFCC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nl-NL"/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5940425" y="2095500"/>
            <a:ext cx="2878138" cy="2520950"/>
          </a:xfrm>
          <a:prstGeom prst="wedgeEllipseCallout">
            <a:avLst>
              <a:gd name="adj1" fmla="val -62852"/>
              <a:gd name="adj2" fmla="val -50125"/>
            </a:avLst>
          </a:prstGeom>
          <a:solidFill>
            <a:srgbClr val="CCFFCC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nl-NL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3203575" y="2924175"/>
            <a:ext cx="2736850" cy="2520950"/>
          </a:xfrm>
          <a:prstGeom prst="wedgeEllipseCallout">
            <a:avLst>
              <a:gd name="adj1" fmla="val 63958"/>
              <a:gd name="adj2" fmla="val 52491"/>
            </a:avLst>
          </a:prstGeom>
          <a:solidFill>
            <a:srgbClr val="CCFFCC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9C2A4-CE2B-4FCE-A1A7-79FE0E581D66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60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Process</a:t>
            </a:r>
            <a:r>
              <a:rPr lang="nl-NL" dirty="0" smtClean="0"/>
              <a:t> design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58254-C1B5-414C-89F5-A054B38B3FBA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sp>
        <p:nvSpPr>
          <p:cNvPr id="9" name="Cilinder 8"/>
          <p:cNvSpPr/>
          <p:nvPr/>
        </p:nvSpPr>
        <p:spPr>
          <a:xfrm>
            <a:off x="876033" y="3253980"/>
            <a:ext cx="864096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i="1" dirty="0" smtClean="0"/>
              <a:t>1</a:t>
            </a:r>
            <a:endParaRPr lang="nl-NL" sz="1600" b="1" i="1" dirty="0"/>
          </a:p>
        </p:txBody>
      </p:sp>
      <p:sp>
        <p:nvSpPr>
          <p:cNvPr id="12" name="Cilinder 11"/>
          <p:cNvSpPr/>
          <p:nvPr/>
        </p:nvSpPr>
        <p:spPr>
          <a:xfrm>
            <a:off x="3601844" y="3243487"/>
            <a:ext cx="864096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i="1" dirty="0" smtClean="0"/>
              <a:t>3</a:t>
            </a:r>
            <a:endParaRPr lang="nl-NL" b="1" i="1" dirty="0"/>
          </a:p>
        </p:txBody>
      </p:sp>
      <p:sp>
        <p:nvSpPr>
          <p:cNvPr id="13" name="Cilinder 12"/>
          <p:cNvSpPr/>
          <p:nvPr/>
        </p:nvSpPr>
        <p:spPr>
          <a:xfrm>
            <a:off x="6228184" y="3267199"/>
            <a:ext cx="864096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i="1" dirty="0" smtClean="0"/>
              <a:t>5</a:t>
            </a:r>
            <a:endParaRPr lang="nl-NL" b="1" i="1" dirty="0"/>
          </a:p>
        </p:txBody>
      </p:sp>
      <p:sp>
        <p:nvSpPr>
          <p:cNvPr id="14" name="Cilinder 13"/>
          <p:cNvSpPr/>
          <p:nvPr/>
        </p:nvSpPr>
        <p:spPr>
          <a:xfrm>
            <a:off x="4932040" y="3253980"/>
            <a:ext cx="864096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i="1" dirty="0" smtClean="0"/>
              <a:t>4</a:t>
            </a:r>
            <a:endParaRPr lang="nl-NL" b="1" i="1" dirty="0"/>
          </a:p>
        </p:txBody>
      </p:sp>
      <p:sp>
        <p:nvSpPr>
          <p:cNvPr id="15" name="Cilinder 14"/>
          <p:cNvSpPr/>
          <p:nvPr/>
        </p:nvSpPr>
        <p:spPr>
          <a:xfrm>
            <a:off x="7596336" y="3243487"/>
            <a:ext cx="864096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i="1" dirty="0" smtClean="0"/>
              <a:t>6</a:t>
            </a:r>
            <a:endParaRPr lang="nl-NL" b="1" i="1" dirty="0"/>
          </a:p>
        </p:txBody>
      </p:sp>
      <p:sp>
        <p:nvSpPr>
          <p:cNvPr id="16" name="Cilinder 15"/>
          <p:cNvSpPr/>
          <p:nvPr/>
        </p:nvSpPr>
        <p:spPr>
          <a:xfrm>
            <a:off x="2267744" y="3253980"/>
            <a:ext cx="864096" cy="12241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i="1" dirty="0" smtClean="0"/>
              <a:t>2</a:t>
            </a:r>
            <a:endParaRPr lang="nl-NL" b="1" i="1" dirty="0"/>
          </a:p>
        </p:txBody>
      </p:sp>
      <p:sp>
        <p:nvSpPr>
          <p:cNvPr id="18" name="Afgeronde rechthoek 17"/>
          <p:cNvSpPr/>
          <p:nvPr/>
        </p:nvSpPr>
        <p:spPr>
          <a:xfrm>
            <a:off x="792245" y="4869160"/>
            <a:ext cx="1031671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rgbClr val="271D6C"/>
                </a:solidFill>
              </a:rPr>
              <a:t>Input</a:t>
            </a:r>
            <a:endParaRPr lang="nl-NL" sz="2000" b="1" dirty="0">
              <a:solidFill>
                <a:srgbClr val="271D6C"/>
              </a:solidFill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2183956" y="4869160"/>
            <a:ext cx="1031671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rgbClr val="271D6C"/>
                </a:solidFill>
              </a:rPr>
              <a:t>Micro</a:t>
            </a:r>
            <a:endParaRPr lang="nl-NL" sz="2000" b="1" dirty="0">
              <a:solidFill>
                <a:srgbClr val="271D6C"/>
              </a:solidFill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3518056" y="4869160"/>
            <a:ext cx="1031671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rgbClr val="271D6C"/>
                </a:solidFill>
              </a:rPr>
              <a:t>Micro</a:t>
            </a:r>
            <a:endParaRPr lang="nl-NL" sz="2000" b="1" dirty="0">
              <a:solidFill>
                <a:srgbClr val="271D6C"/>
              </a:solidFill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848252" y="4869160"/>
            <a:ext cx="1031671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err="1" smtClean="0">
                <a:solidFill>
                  <a:srgbClr val="271D6C"/>
                </a:solidFill>
              </a:rPr>
              <a:t>Meso</a:t>
            </a:r>
            <a:endParaRPr lang="nl-NL" sz="2000" b="1" dirty="0">
              <a:solidFill>
                <a:srgbClr val="271D6C"/>
              </a:solidFill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6060609" y="4869160"/>
            <a:ext cx="1031671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rgbClr val="271D6C"/>
                </a:solidFill>
              </a:rPr>
              <a:t>Macro</a:t>
            </a:r>
            <a:endParaRPr lang="nl-NL" sz="2000" b="1" dirty="0">
              <a:solidFill>
                <a:srgbClr val="271D6C"/>
              </a:solidFill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7446430" y="4869160"/>
            <a:ext cx="1163908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rgbClr val="271D6C"/>
                </a:solidFill>
              </a:rPr>
              <a:t>Output</a:t>
            </a:r>
            <a:endParaRPr lang="nl-NL" sz="2000" b="1" dirty="0">
              <a:solidFill>
                <a:srgbClr val="271D6C"/>
              </a:solidFill>
            </a:endParaRPr>
          </a:p>
        </p:txBody>
      </p:sp>
      <p:sp>
        <p:nvSpPr>
          <p:cNvPr id="25" name="Gekromde PIJL-OMLAAG 24"/>
          <p:cNvSpPr/>
          <p:nvPr/>
        </p:nvSpPr>
        <p:spPr>
          <a:xfrm>
            <a:off x="1140505" y="2943161"/>
            <a:ext cx="1415271" cy="369436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Gekromde PIJL-OMLAAG 27"/>
          <p:cNvSpPr/>
          <p:nvPr/>
        </p:nvSpPr>
        <p:spPr>
          <a:xfrm>
            <a:off x="2555776" y="2943162"/>
            <a:ext cx="1415271" cy="33045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9" name="Gekromde PIJL-OMLAAG 28"/>
          <p:cNvSpPr/>
          <p:nvPr/>
        </p:nvSpPr>
        <p:spPr>
          <a:xfrm>
            <a:off x="3948817" y="2943161"/>
            <a:ext cx="1415271" cy="34367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0" name="Gekromde PIJL-OMLAAG 29"/>
          <p:cNvSpPr/>
          <p:nvPr/>
        </p:nvSpPr>
        <p:spPr>
          <a:xfrm>
            <a:off x="5352973" y="2943161"/>
            <a:ext cx="1415271" cy="324038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Gekromde PIJL-OMLAAG 30"/>
          <p:cNvSpPr/>
          <p:nvPr/>
        </p:nvSpPr>
        <p:spPr>
          <a:xfrm>
            <a:off x="6788886" y="2943161"/>
            <a:ext cx="1415271" cy="33722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2" name="Toelichting met afgeronde rechthoek 31"/>
          <p:cNvSpPr/>
          <p:nvPr/>
        </p:nvSpPr>
        <p:spPr>
          <a:xfrm>
            <a:off x="792245" y="1484784"/>
            <a:ext cx="1055895" cy="1080120"/>
          </a:xfrm>
          <a:prstGeom prst="wedgeRoundRectCallout">
            <a:avLst>
              <a:gd name="adj1" fmla="val 44945"/>
              <a:gd name="adj2" fmla="val 8485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271D6C"/>
                </a:solidFill>
              </a:rPr>
              <a:t>Checks w.i. source</a:t>
            </a:r>
            <a:endParaRPr lang="nl-NL" dirty="0">
              <a:solidFill>
                <a:srgbClr val="271D6C"/>
              </a:solidFill>
            </a:endParaRPr>
          </a:p>
        </p:txBody>
      </p:sp>
      <p:sp>
        <p:nvSpPr>
          <p:cNvPr id="33" name="Toelichting met afgeronde rechthoek 32"/>
          <p:cNvSpPr/>
          <p:nvPr/>
        </p:nvSpPr>
        <p:spPr>
          <a:xfrm>
            <a:off x="2462161" y="1484784"/>
            <a:ext cx="1139683" cy="1080120"/>
          </a:xfrm>
          <a:prstGeom prst="wedgeRoundRectCallout">
            <a:avLst>
              <a:gd name="adj1" fmla="val 25734"/>
              <a:gd name="adj2" fmla="val 8724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271D6C"/>
                </a:solidFill>
              </a:rPr>
              <a:t>Checks </a:t>
            </a:r>
            <a:r>
              <a:rPr lang="nl-NL" dirty="0" err="1" smtClean="0">
                <a:solidFill>
                  <a:srgbClr val="271D6C"/>
                </a:solidFill>
              </a:rPr>
              <a:t>between</a:t>
            </a:r>
            <a:r>
              <a:rPr lang="nl-NL" dirty="0" smtClean="0">
                <a:solidFill>
                  <a:srgbClr val="271D6C"/>
                </a:solidFill>
              </a:rPr>
              <a:t> source</a:t>
            </a:r>
            <a:endParaRPr lang="nl-NL" dirty="0">
              <a:solidFill>
                <a:srgbClr val="271D6C"/>
              </a:solidFill>
            </a:endParaRPr>
          </a:p>
        </p:txBody>
      </p:sp>
      <p:sp>
        <p:nvSpPr>
          <p:cNvPr id="34" name="Toelichting met afgeronde rechthoek 33"/>
          <p:cNvSpPr/>
          <p:nvPr/>
        </p:nvSpPr>
        <p:spPr>
          <a:xfrm>
            <a:off x="4005067" y="1512109"/>
            <a:ext cx="1142997" cy="1080120"/>
          </a:xfrm>
          <a:prstGeom prst="wedgeRoundRectCallout">
            <a:avLst>
              <a:gd name="adj1" fmla="val -2624"/>
              <a:gd name="adj2" fmla="val 8485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271D6C"/>
                </a:solidFill>
              </a:rPr>
              <a:t>Complete </a:t>
            </a:r>
            <a:r>
              <a:rPr lang="nl-NL" dirty="0" err="1" smtClean="0">
                <a:solidFill>
                  <a:srgbClr val="271D6C"/>
                </a:solidFill>
              </a:rPr>
              <a:t>popu-lations</a:t>
            </a:r>
            <a:endParaRPr lang="nl-NL" dirty="0">
              <a:solidFill>
                <a:srgbClr val="271D6C"/>
              </a:solidFill>
            </a:endParaRPr>
          </a:p>
        </p:txBody>
      </p:sp>
      <p:sp>
        <p:nvSpPr>
          <p:cNvPr id="35" name="Toelichting met afgeronde rechthoek 34"/>
          <p:cNvSpPr/>
          <p:nvPr/>
        </p:nvSpPr>
        <p:spPr>
          <a:xfrm>
            <a:off x="5503788" y="1484784"/>
            <a:ext cx="1142997" cy="1080120"/>
          </a:xfrm>
          <a:prstGeom prst="wedgeRoundRectCallout">
            <a:avLst>
              <a:gd name="adj1" fmla="val -2624"/>
              <a:gd name="adj2" fmla="val 8485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rgbClr val="271D6C"/>
                </a:solidFill>
              </a:rPr>
              <a:t>Confronting</a:t>
            </a:r>
            <a:r>
              <a:rPr lang="nl-NL" dirty="0" smtClean="0">
                <a:solidFill>
                  <a:srgbClr val="271D6C"/>
                </a:solidFill>
              </a:rPr>
              <a:t> </a:t>
            </a:r>
            <a:r>
              <a:rPr lang="nl-NL" dirty="0" err="1" smtClean="0">
                <a:solidFill>
                  <a:srgbClr val="271D6C"/>
                </a:solidFill>
              </a:rPr>
              <a:t>statistics</a:t>
            </a:r>
            <a:endParaRPr lang="nl-NL" dirty="0">
              <a:solidFill>
                <a:srgbClr val="271D6C"/>
              </a:solidFill>
            </a:endParaRPr>
          </a:p>
        </p:txBody>
      </p:sp>
      <p:sp>
        <p:nvSpPr>
          <p:cNvPr id="36" name="Toelichting met afgeronde rechthoek 35"/>
          <p:cNvSpPr/>
          <p:nvPr/>
        </p:nvSpPr>
        <p:spPr>
          <a:xfrm>
            <a:off x="7061160" y="1484784"/>
            <a:ext cx="1142997" cy="1080120"/>
          </a:xfrm>
          <a:prstGeom prst="wedgeRoundRectCallout">
            <a:avLst>
              <a:gd name="adj1" fmla="val -2624"/>
              <a:gd name="adj2" fmla="val 8485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rgbClr val="271D6C"/>
                </a:solidFill>
              </a:rPr>
              <a:t>Finetune</a:t>
            </a:r>
            <a:r>
              <a:rPr lang="nl-NL" dirty="0" smtClean="0">
                <a:solidFill>
                  <a:srgbClr val="271D6C"/>
                </a:solidFill>
              </a:rPr>
              <a:t> output </a:t>
            </a:r>
            <a:r>
              <a:rPr lang="nl-NL" dirty="0" err="1" smtClean="0">
                <a:solidFill>
                  <a:srgbClr val="271D6C"/>
                </a:solidFill>
              </a:rPr>
              <a:t>tables</a:t>
            </a:r>
            <a:endParaRPr lang="nl-NL" dirty="0">
              <a:solidFill>
                <a:srgbClr val="271D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IT design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SQL server </a:t>
            </a:r>
            <a:r>
              <a:rPr lang="nl-NL" dirty="0" err="1" smtClean="0"/>
              <a:t>for</a:t>
            </a:r>
            <a:r>
              <a:rPr lang="nl-NL" dirty="0" smtClean="0"/>
              <a:t> databases</a:t>
            </a:r>
          </a:p>
          <a:p>
            <a:endParaRPr lang="nl-NL" dirty="0" smtClean="0"/>
          </a:p>
          <a:p>
            <a:r>
              <a:rPr lang="nl-NL" dirty="0" smtClean="0"/>
              <a:t>SQL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easier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C# (C </a:t>
            </a:r>
            <a:r>
              <a:rPr lang="nl-NL" dirty="0" err="1" smtClean="0"/>
              <a:t>sharp</a:t>
            </a:r>
            <a:r>
              <a:rPr lang="nl-NL" dirty="0" smtClean="0"/>
              <a:t>) </a:t>
            </a:r>
            <a:r>
              <a:rPr lang="nl-NL" dirty="0" err="1" smtClean="0"/>
              <a:t>for</a:t>
            </a:r>
            <a:r>
              <a:rPr lang="nl-NL" dirty="0" smtClean="0"/>
              <a:t> complexer steps</a:t>
            </a:r>
          </a:p>
          <a:p>
            <a:endParaRPr lang="nl-NL" dirty="0" smtClean="0"/>
          </a:p>
          <a:p>
            <a:r>
              <a:rPr lang="nl-NL" dirty="0" err="1" smtClean="0"/>
              <a:t>Webinterface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interactions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ODBC link </a:t>
            </a:r>
            <a:r>
              <a:rPr lang="nl-NL" dirty="0" err="1" smtClean="0"/>
              <a:t>to</a:t>
            </a:r>
            <a:r>
              <a:rPr lang="nl-NL" dirty="0" smtClean="0"/>
              <a:t> MS Access</a:t>
            </a:r>
          </a:p>
          <a:p>
            <a:endParaRPr lang="nl-NL" dirty="0"/>
          </a:p>
          <a:p>
            <a:r>
              <a:rPr lang="nl-NL" dirty="0" smtClean="0"/>
              <a:t>Macroview: a tool </a:t>
            </a:r>
            <a:r>
              <a:rPr lang="nl-NL" dirty="0" err="1" smtClean="0"/>
              <a:t>to</a:t>
            </a:r>
            <a:r>
              <a:rPr lang="nl-NL" dirty="0" smtClean="0"/>
              <a:t> analyse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58254-C1B5-414C-89F5-A054B38B3FBA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41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Information </a:t>
            </a:r>
            <a:r>
              <a:rPr lang="nl-NL" dirty="0" err="1" smtClean="0"/>
              <a:t>modelling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Here</a:t>
            </a:r>
            <a:r>
              <a:rPr lang="nl-NL" dirty="0" smtClean="0"/>
              <a:t>, we </a:t>
            </a:r>
            <a:r>
              <a:rPr lang="nl-NL" dirty="0" err="1" smtClean="0"/>
              <a:t>used</a:t>
            </a:r>
            <a:r>
              <a:rPr lang="nl-NL" dirty="0" smtClean="0"/>
              <a:t> the </a:t>
            </a:r>
            <a:r>
              <a:rPr lang="nl-NL" dirty="0" err="1" smtClean="0"/>
              <a:t>sentence</a:t>
            </a:r>
            <a:r>
              <a:rPr lang="nl-NL" dirty="0" smtClean="0"/>
              <a:t> approach.</a:t>
            </a:r>
          </a:p>
          <a:p>
            <a:endParaRPr lang="nl-NL" dirty="0" smtClean="0"/>
          </a:p>
          <a:p>
            <a:r>
              <a:rPr lang="nl-NL" dirty="0" smtClean="0"/>
              <a:t>Most microdata fit in basic </a:t>
            </a:r>
            <a:r>
              <a:rPr lang="nl-NL" dirty="0" err="1" smtClean="0"/>
              <a:t>sentences</a:t>
            </a:r>
            <a:r>
              <a:rPr lang="nl-NL" dirty="0" smtClean="0"/>
              <a:t>, </a:t>
            </a:r>
            <a:r>
              <a:rPr lang="nl-NL" dirty="0" err="1" smtClean="0"/>
              <a:t>like</a:t>
            </a:r>
            <a:r>
              <a:rPr lang="nl-NL" dirty="0" smtClean="0"/>
              <a:t>:</a:t>
            </a:r>
          </a:p>
          <a:p>
            <a:endParaRPr lang="nl-NL" dirty="0"/>
          </a:p>
          <a:p>
            <a:r>
              <a:rPr lang="nl-NL" dirty="0" smtClean="0"/>
              <a:t>According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0000"/>
                </a:solidFill>
              </a:rPr>
              <a:t>Source A</a:t>
            </a:r>
            <a:r>
              <a:rPr lang="nl-NL" dirty="0" smtClean="0"/>
              <a:t> has</a:t>
            </a:r>
            <a:r>
              <a:rPr lang="nl-NL" dirty="0" smtClean="0">
                <a:solidFill>
                  <a:srgbClr val="00B050"/>
                </a:solidFill>
              </a:rPr>
              <a:t> Business Unit B </a:t>
            </a:r>
            <a:r>
              <a:rPr lang="nl-NL" dirty="0" smtClean="0"/>
              <a:t>in </a:t>
            </a:r>
            <a:r>
              <a:rPr lang="nl-NL" dirty="0" err="1" smtClean="0">
                <a:solidFill>
                  <a:schemeClr val="accent4">
                    <a:lumMod val="75000"/>
                  </a:schemeClr>
                </a:solidFill>
              </a:rPr>
              <a:t>Period</a:t>
            </a:r>
            <a:r>
              <a:rPr lang="nl-NL" dirty="0" smtClean="0">
                <a:solidFill>
                  <a:schemeClr val="accent4">
                    <a:lumMod val="75000"/>
                  </a:schemeClr>
                </a:solidFill>
              </a:rPr>
              <a:t> C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Import (D)</a:t>
            </a:r>
            <a:r>
              <a:rPr lang="nl-NL" dirty="0" smtClean="0"/>
              <a:t> of </a:t>
            </a:r>
            <a:r>
              <a:rPr lang="nl-NL" dirty="0" err="1" smtClean="0">
                <a:solidFill>
                  <a:schemeClr val="accent5">
                    <a:lumMod val="50000"/>
                  </a:schemeClr>
                </a:solidFill>
              </a:rPr>
              <a:t>Crude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 Oil (E)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Value (G) of 1,000 </a:t>
            </a: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tonnes</a:t>
            </a:r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(H)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58254-C1B5-414C-89F5-A054B38B3FBA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22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model (</a:t>
            </a:r>
            <a:r>
              <a:rPr lang="nl-NL" dirty="0" err="1" smtClean="0"/>
              <a:t>simplified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58254-C1B5-414C-89F5-A054B38B3FBA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2915816" y="346616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Value</a:t>
            </a:r>
            <a:endParaRPr lang="nl-NL" b="1" dirty="0"/>
          </a:p>
        </p:txBody>
      </p:sp>
      <p:sp>
        <p:nvSpPr>
          <p:cNvPr id="6" name="Afgeronde rechthoek 5"/>
          <p:cNvSpPr/>
          <p:nvPr/>
        </p:nvSpPr>
        <p:spPr>
          <a:xfrm>
            <a:off x="539552" y="2024844"/>
            <a:ext cx="172819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271D6C"/>
                </a:solidFill>
              </a:rPr>
              <a:t>Data source</a:t>
            </a:r>
            <a:endParaRPr lang="nl-NL" b="1" dirty="0">
              <a:solidFill>
                <a:srgbClr val="271D6C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3023828" y="2276872"/>
            <a:ext cx="172819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271D6C"/>
                </a:solidFill>
              </a:rPr>
              <a:t>Business Unit</a:t>
            </a:r>
            <a:endParaRPr lang="nl-NL" b="1" dirty="0">
              <a:solidFill>
                <a:srgbClr val="271D6C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5547331" y="3610176"/>
            <a:ext cx="172819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 smtClean="0">
                <a:solidFill>
                  <a:srgbClr val="271D6C"/>
                </a:solidFill>
              </a:rPr>
              <a:t>Variable</a:t>
            </a:r>
            <a:endParaRPr lang="nl-NL" b="1" dirty="0">
              <a:solidFill>
                <a:srgbClr val="271D6C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683568" y="3610176"/>
            <a:ext cx="172819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271D6C"/>
                </a:solidFill>
              </a:rPr>
              <a:t>Energy Carrier</a:t>
            </a:r>
            <a:endParaRPr lang="nl-NL" b="1" dirty="0">
              <a:solidFill>
                <a:srgbClr val="271D6C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3023828" y="4725144"/>
            <a:ext cx="172819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 smtClean="0">
                <a:solidFill>
                  <a:srgbClr val="271D6C"/>
                </a:solidFill>
              </a:rPr>
              <a:t>Place</a:t>
            </a:r>
            <a:endParaRPr lang="nl-NL" b="1" dirty="0">
              <a:solidFill>
                <a:srgbClr val="271D6C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5203680" y="2276872"/>
            <a:ext cx="1420547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271D6C"/>
                </a:solidFill>
              </a:rPr>
              <a:t>Installation</a:t>
            </a:r>
            <a:endParaRPr lang="nl-NL" b="1" dirty="0">
              <a:solidFill>
                <a:srgbClr val="271D6C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7203074" y="2276872"/>
            <a:ext cx="1145008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271D6C"/>
                </a:solidFill>
              </a:rPr>
              <a:t>Type</a:t>
            </a:r>
            <a:endParaRPr lang="nl-NL" b="1" dirty="0">
              <a:solidFill>
                <a:srgbClr val="271D6C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6619890" y="4725144"/>
            <a:ext cx="172819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271D6C"/>
                </a:solidFill>
              </a:rPr>
              <a:t>End </a:t>
            </a:r>
            <a:r>
              <a:rPr lang="nl-NL" b="1" dirty="0" err="1" smtClean="0">
                <a:solidFill>
                  <a:srgbClr val="271D6C"/>
                </a:solidFill>
              </a:rPr>
              <a:t>Use</a:t>
            </a:r>
            <a:endParaRPr lang="nl-NL" b="1" dirty="0">
              <a:solidFill>
                <a:srgbClr val="271D6C"/>
              </a:solidFill>
            </a:endParaRPr>
          </a:p>
        </p:txBody>
      </p:sp>
      <p:cxnSp>
        <p:nvCxnSpPr>
          <p:cNvPr id="15" name="Rechte verbindingslijn met pijl 14"/>
          <p:cNvCxnSpPr>
            <a:stCxn id="9" idx="3"/>
            <a:endCxn id="5" idx="1"/>
          </p:cNvCxnSpPr>
          <p:nvPr/>
        </p:nvCxnSpPr>
        <p:spPr>
          <a:xfrm>
            <a:off x="2411760" y="3862204"/>
            <a:ext cx="5040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>
            <a:stCxn id="6" idx="2"/>
            <a:endCxn id="5" idx="0"/>
          </p:cNvCxnSpPr>
          <p:nvPr/>
        </p:nvCxnSpPr>
        <p:spPr>
          <a:xfrm>
            <a:off x="1403648" y="2528900"/>
            <a:ext cx="2484276" cy="9372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>
            <a:stCxn id="10" idx="0"/>
            <a:endCxn id="5" idx="2"/>
          </p:cNvCxnSpPr>
          <p:nvPr/>
        </p:nvCxnSpPr>
        <p:spPr>
          <a:xfrm flipV="1">
            <a:off x="3887924" y="4258248"/>
            <a:ext cx="0" cy="4668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>
            <a:stCxn id="5" idx="0"/>
            <a:endCxn id="7" idx="2"/>
          </p:cNvCxnSpPr>
          <p:nvPr/>
        </p:nvCxnSpPr>
        <p:spPr>
          <a:xfrm flipV="1">
            <a:off x="3887924" y="2780928"/>
            <a:ext cx="0" cy="6852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>
            <a:stCxn id="5" idx="3"/>
            <a:endCxn id="8" idx="1"/>
          </p:cNvCxnSpPr>
          <p:nvPr/>
        </p:nvCxnSpPr>
        <p:spPr>
          <a:xfrm>
            <a:off x="4860032" y="3862204"/>
            <a:ext cx="68729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>
            <a:stCxn id="8" idx="2"/>
            <a:endCxn id="13" idx="0"/>
          </p:cNvCxnSpPr>
          <p:nvPr/>
        </p:nvCxnSpPr>
        <p:spPr>
          <a:xfrm>
            <a:off x="6411427" y="4114232"/>
            <a:ext cx="1072559" cy="6109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>
            <a:stCxn id="11" idx="3"/>
            <a:endCxn id="12" idx="1"/>
          </p:cNvCxnSpPr>
          <p:nvPr/>
        </p:nvCxnSpPr>
        <p:spPr>
          <a:xfrm>
            <a:off x="6624227" y="2528900"/>
            <a:ext cx="57884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>
            <a:stCxn id="5" idx="0"/>
            <a:endCxn id="11" idx="2"/>
          </p:cNvCxnSpPr>
          <p:nvPr/>
        </p:nvCxnSpPr>
        <p:spPr>
          <a:xfrm flipV="1">
            <a:off x="3887924" y="2780928"/>
            <a:ext cx="2026030" cy="6852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/>
          <p:cNvCxnSpPr>
            <a:stCxn id="7" idx="3"/>
            <a:endCxn id="11" idx="1"/>
          </p:cNvCxnSpPr>
          <p:nvPr/>
        </p:nvCxnSpPr>
        <p:spPr>
          <a:xfrm>
            <a:off x="4752020" y="2528900"/>
            <a:ext cx="4516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5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Colums</a:t>
            </a:r>
            <a:r>
              <a:rPr lang="nl-NL" dirty="0" smtClean="0"/>
              <a:t> in data input file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846243"/>
              </p:ext>
            </p:extLst>
          </p:nvPr>
        </p:nvGraphicFramePr>
        <p:xfrm>
          <a:off x="917575" y="1565275"/>
          <a:ext cx="7596189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289"/>
                <a:gridCol w="2633837"/>
                <a:gridCol w="2532063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Main</a:t>
                      </a:r>
                      <a:endParaRPr lang="nl-NL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kumimoji="0" lang="nl-NL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Optional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nl-NL" sz="2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Quality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Data Source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Contra Sector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nl-NL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Quality</a:t>
                      </a:r>
                      <a:r>
                        <a:rPr lang="nl-N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-info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Period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Contra</a:t>
                      </a:r>
                      <a:r>
                        <a:rPr lang="nl-NL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BU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Business</a:t>
                      </a:r>
                      <a:r>
                        <a:rPr lang="nl-NL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Unit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Contra</a:t>
                      </a:r>
                      <a:r>
                        <a:rPr lang="nl-NL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BU #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BU </a:t>
                      </a:r>
                      <a:r>
                        <a:rPr lang="nl-NL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#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Type of End</a:t>
                      </a:r>
                      <a:r>
                        <a:rPr lang="nl-NL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Use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Installation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Type of Installation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Energy</a:t>
                      </a:r>
                      <a:r>
                        <a:rPr lang="nl-NL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Carrier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Location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Variable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Contra</a:t>
                      </a:r>
                      <a:r>
                        <a:rPr lang="nl-NL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Location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Measuring</a:t>
                      </a:r>
                      <a:r>
                        <a:rPr lang="nl-NL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Unit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Extra</a:t>
                      </a:r>
                      <a:r>
                        <a:rPr lang="nl-NL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Location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Value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Own</a:t>
                      </a:r>
                      <a:r>
                        <a:rPr lang="nl-NL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Calorific</a:t>
                      </a:r>
                      <a:r>
                        <a:rPr lang="nl-NL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Value</a:t>
                      </a:r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58254-C1B5-414C-89F5-A054B38B3FBA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93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smtClean="0"/>
              <a:t>Three subjects in one presentation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917575" y="2070100"/>
          <a:ext cx="7596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9FC66-68EE-4F49-9DBC-78F66EB413A7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Webinterface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58254-C1B5-414C-89F5-A054B38B3FBA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4258"/>
            <a:ext cx="8733186" cy="470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8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Showing</a:t>
            </a:r>
            <a:r>
              <a:rPr lang="nl-NL" dirty="0" smtClean="0"/>
              <a:t> response </a:t>
            </a:r>
            <a:r>
              <a:rPr lang="nl-NL" dirty="0" err="1" smtClean="0"/>
              <a:t>rate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58254-C1B5-414C-89F5-A054B38B3FBA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946900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7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Quality</a:t>
            </a:r>
            <a:r>
              <a:rPr lang="nl-NL" dirty="0" smtClean="0"/>
              <a:t> indicator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every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58254-C1B5-414C-89F5-A054B38B3FBA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108678"/>
              </p:ext>
            </p:extLst>
          </p:nvPr>
        </p:nvGraphicFramePr>
        <p:xfrm>
          <a:off x="917575" y="1565275"/>
          <a:ext cx="75961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047"/>
                <a:gridCol w="1899047"/>
                <a:gridCol w="1899047"/>
                <a:gridCol w="1899047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Sector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Value</a:t>
                      </a:r>
                      <a:r>
                        <a:rPr lang="nl-NL" baseline="0" dirty="0" smtClean="0"/>
                        <a:t> (PJ)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Quality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Max </a:t>
                      </a:r>
                      <a:r>
                        <a:rPr lang="nl-NL" dirty="0" err="1" smtClean="0"/>
                        <a:t>Quality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Total NL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2.418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Energy Sector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Consumers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1.647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130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e toelichting 8"/>
          <p:cNvSpPr/>
          <p:nvPr/>
        </p:nvSpPr>
        <p:spPr>
          <a:xfrm>
            <a:off x="2411760" y="3212976"/>
            <a:ext cx="3816424" cy="2448272"/>
          </a:xfrm>
          <a:prstGeom prst="wedgeEllipseCallout">
            <a:avLst>
              <a:gd name="adj1" fmla="val -50192"/>
              <a:gd name="adj2" fmla="val -600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271D6C"/>
                </a:solidFill>
              </a:rPr>
              <a:t>Total </a:t>
            </a:r>
            <a:r>
              <a:rPr lang="nl-NL" b="1" dirty="0" err="1" smtClean="0">
                <a:solidFill>
                  <a:srgbClr val="271D6C"/>
                </a:solidFill>
              </a:rPr>
              <a:t>Primary</a:t>
            </a:r>
            <a:r>
              <a:rPr lang="nl-NL" b="1" dirty="0" smtClean="0">
                <a:solidFill>
                  <a:srgbClr val="271D6C"/>
                </a:solidFill>
              </a:rPr>
              <a:t> Energy Supply </a:t>
            </a:r>
            <a:r>
              <a:rPr lang="nl-NL" b="1" dirty="0" err="1" smtClean="0">
                <a:solidFill>
                  <a:srgbClr val="271D6C"/>
                </a:solidFill>
              </a:rPr>
              <a:t>for</a:t>
            </a:r>
            <a:r>
              <a:rPr lang="nl-NL" b="1" dirty="0" smtClean="0">
                <a:solidFill>
                  <a:srgbClr val="271D6C"/>
                </a:solidFill>
              </a:rPr>
              <a:t> Total Energy Carriers in 2014</a:t>
            </a:r>
            <a:endParaRPr lang="nl-NL" b="1" dirty="0">
              <a:solidFill>
                <a:srgbClr val="271D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smtClean="0"/>
              <a:t>3. Using administrative sources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EDA71-02BD-4C83-AF68-932AE3F09BB5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  <p:sp>
        <p:nvSpPr>
          <p:cNvPr id="23556" name="Tijdelijke aanduiding voor inhoud 4"/>
          <p:cNvSpPr>
            <a:spLocks noGrp="1"/>
          </p:cNvSpPr>
          <p:nvPr>
            <p:ph idx="1"/>
          </p:nvPr>
        </p:nvSpPr>
        <p:spPr>
          <a:xfrm>
            <a:off x="917575" y="2070100"/>
            <a:ext cx="7596188" cy="3951288"/>
          </a:xfrm>
        </p:spPr>
        <p:txBody>
          <a:bodyPr/>
          <a:lstStyle/>
          <a:p>
            <a:r>
              <a:rPr lang="nl-NL" smtClean="0"/>
              <a:t>Last year I presented a model. That’s the analytics.</a:t>
            </a:r>
          </a:p>
          <a:p>
            <a:endParaRPr lang="nl-NL" smtClean="0"/>
          </a:p>
          <a:p>
            <a:r>
              <a:rPr lang="nl-NL" smtClean="0"/>
              <a:t>And the use of our client files of network companies. That was the statistics.</a:t>
            </a:r>
          </a:p>
          <a:p>
            <a:endParaRPr lang="nl-NL" smtClean="0"/>
          </a:p>
          <a:p>
            <a:r>
              <a:rPr lang="nl-NL" smtClean="0"/>
              <a:t>What happened in between?</a:t>
            </a:r>
          </a:p>
          <a:p>
            <a:endParaRPr lang="nl-NL" smtClean="0"/>
          </a:p>
          <a:p>
            <a:r>
              <a:rPr lang="nl-NL" smtClean="0"/>
              <a:t>Where are we going?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Classifying admin data sources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1835150" y="1773238"/>
          <a:ext cx="5689600" cy="387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</a:tblGrid>
              <a:tr h="932147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59" marR="91459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Open data</a:t>
                      </a:r>
                    </a:p>
                  </a:txBody>
                  <a:tcPr marL="91459" marR="91459" marT="45696" marB="4569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800" dirty="0" err="1" smtClean="0"/>
                        <a:t>Confidential</a:t>
                      </a:r>
                      <a:r>
                        <a:rPr lang="nl-NL" sz="1800" dirty="0" smtClean="0"/>
                        <a:t> data</a:t>
                      </a:r>
                      <a:endParaRPr lang="nl-NL" sz="1800" dirty="0"/>
                    </a:p>
                  </a:txBody>
                  <a:tcPr marL="91459" marR="91459" marT="45696" marB="45696"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1007778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59" marR="91459" marT="45696" marB="45696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L="91459" marR="91459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 smtClean="0"/>
                        <a:t>Held </a:t>
                      </a:r>
                      <a:r>
                        <a:rPr lang="nl-NL" sz="1800" b="1" dirty="0" err="1" smtClean="0"/>
                        <a:t>publicly</a:t>
                      </a:r>
                      <a:endParaRPr lang="nl-NL" sz="1800" b="1" dirty="0" smtClean="0"/>
                    </a:p>
                    <a:p>
                      <a:pPr algn="ctr"/>
                      <a:endParaRPr lang="nl-NL" sz="1800" dirty="0"/>
                    </a:p>
                  </a:txBody>
                  <a:tcPr marL="91459" marR="91459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 smtClean="0"/>
                        <a:t>Held </a:t>
                      </a:r>
                      <a:r>
                        <a:rPr lang="nl-NL" sz="1800" b="1" dirty="0" err="1" smtClean="0"/>
                        <a:t>privately</a:t>
                      </a:r>
                      <a:endParaRPr lang="nl-NL" sz="1800" b="1" dirty="0" smtClean="0"/>
                    </a:p>
                    <a:p>
                      <a:pPr algn="ctr"/>
                      <a:endParaRPr lang="nl-NL" sz="1800" dirty="0"/>
                    </a:p>
                  </a:txBody>
                  <a:tcPr marL="91459" marR="91459" marT="45696" marB="45696"/>
                </a:tc>
              </a:tr>
              <a:tr h="1007778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 err="1" smtClean="0"/>
                        <a:t>Governmental</a:t>
                      </a:r>
                      <a:r>
                        <a:rPr lang="nl-NL" sz="1800" b="1" dirty="0" smtClean="0"/>
                        <a:t>,</a:t>
                      </a:r>
                      <a:r>
                        <a:rPr lang="nl-NL" sz="1800" b="1" baseline="0" dirty="0" smtClean="0"/>
                        <a:t> </a:t>
                      </a:r>
                    </a:p>
                    <a:p>
                      <a:pPr algn="ctr"/>
                      <a:r>
                        <a:rPr lang="nl-NL" sz="1800" b="1" baseline="0" dirty="0" err="1" smtClean="0"/>
                        <a:t>obliged</a:t>
                      </a:r>
                      <a:endParaRPr lang="nl-NL" sz="1800" b="1" baseline="0" dirty="0" smtClean="0"/>
                    </a:p>
                  </a:txBody>
                  <a:tcPr marL="91459" marR="91459" marT="45696" marB="456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No </a:t>
                      </a:r>
                      <a:r>
                        <a:rPr lang="nl-NL" sz="1800" dirty="0" err="1" smtClean="0"/>
                        <a:t>problem</a:t>
                      </a:r>
                      <a:endParaRPr lang="nl-NL" sz="1800" dirty="0"/>
                    </a:p>
                  </a:txBody>
                  <a:tcPr marL="91459" marR="91459" marT="45696" marB="45696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err="1" smtClean="0"/>
                        <a:t>Statistics</a:t>
                      </a:r>
                      <a:r>
                        <a:rPr lang="nl-NL" sz="1800" dirty="0" smtClean="0"/>
                        <a:t> </a:t>
                      </a:r>
                      <a:r>
                        <a:rPr lang="nl-NL" sz="1800" dirty="0" err="1" smtClean="0"/>
                        <a:t>law</a:t>
                      </a:r>
                      <a:endParaRPr lang="nl-NL" sz="1800" dirty="0"/>
                    </a:p>
                  </a:txBody>
                  <a:tcPr marL="91459" marR="91459" marT="45696" marB="45696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err="1" smtClean="0"/>
                        <a:t>Problem</a:t>
                      </a:r>
                      <a:endParaRPr lang="nl-NL" sz="1800" dirty="0"/>
                    </a:p>
                  </a:txBody>
                  <a:tcPr marL="91459" marR="91459" marT="45696" marB="45696">
                    <a:solidFill>
                      <a:srgbClr val="F70909"/>
                    </a:solidFill>
                  </a:tcPr>
                </a:tc>
              </a:tr>
              <a:tr h="932147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 smtClean="0"/>
                        <a:t>Commercial, </a:t>
                      </a:r>
                      <a:r>
                        <a:rPr lang="nl-NL" sz="1800" b="1" dirty="0" err="1" smtClean="0"/>
                        <a:t>voluntarily</a:t>
                      </a:r>
                      <a:endParaRPr lang="nl-NL" sz="1800" b="1" dirty="0"/>
                    </a:p>
                  </a:txBody>
                  <a:tcPr marL="91459" marR="91459" marT="45696" marB="456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No </a:t>
                      </a:r>
                      <a:r>
                        <a:rPr lang="nl-NL" sz="1800" dirty="0" err="1" smtClean="0"/>
                        <a:t>problem</a:t>
                      </a:r>
                      <a:endParaRPr lang="nl-NL" sz="1800" dirty="0"/>
                    </a:p>
                  </a:txBody>
                  <a:tcPr marL="91459" marR="91459" marT="45696" marB="45696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Nice </a:t>
                      </a:r>
                      <a:r>
                        <a:rPr lang="nl-NL" sz="1800" dirty="0" err="1" smtClean="0"/>
                        <a:t>to</a:t>
                      </a:r>
                      <a:r>
                        <a:rPr lang="nl-NL" sz="1800" dirty="0" smtClean="0"/>
                        <a:t> have</a:t>
                      </a:r>
                      <a:endParaRPr lang="nl-NL" sz="1800" dirty="0"/>
                    </a:p>
                  </a:txBody>
                  <a:tcPr marL="91459" marR="91459" marT="45696" marB="4569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Nice </a:t>
                      </a:r>
                      <a:r>
                        <a:rPr lang="nl-NL" sz="1800" dirty="0" err="1" smtClean="0"/>
                        <a:t>to</a:t>
                      </a:r>
                      <a:r>
                        <a:rPr lang="nl-NL" sz="1800" dirty="0" smtClean="0"/>
                        <a:t> have</a:t>
                      </a:r>
                      <a:endParaRPr lang="nl-NL" sz="1800" dirty="0"/>
                    </a:p>
                  </a:txBody>
                  <a:tcPr marL="91459" marR="91459" marT="45696" marB="4569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537BB-13A4-42FC-9A0A-43842031B419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Classifying admin data sources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1835150" y="1773238"/>
          <a:ext cx="5689600" cy="387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</a:tblGrid>
              <a:tr h="932147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59" marR="91459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Open data</a:t>
                      </a:r>
                    </a:p>
                  </a:txBody>
                  <a:tcPr marL="91459" marR="91459" marT="45696" marB="4569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800" dirty="0" err="1" smtClean="0"/>
                        <a:t>Confidential</a:t>
                      </a:r>
                      <a:r>
                        <a:rPr lang="nl-NL" sz="1800" dirty="0" smtClean="0"/>
                        <a:t> data</a:t>
                      </a:r>
                      <a:endParaRPr lang="nl-NL" sz="1800" dirty="0"/>
                    </a:p>
                  </a:txBody>
                  <a:tcPr marL="91459" marR="91459" marT="45696" marB="45696"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1007778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1459" marR="91459" marT="45696" marB="45696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/>
                    </a:p>
                  </a:txBody>
                  <a:tcPr marL="91459" marR="91459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 smtClean="0"/>
                        <a:t>Held </a:t>
                      </a:r>
                      <a:r>
                        <a:rPr lang="nl-NL" sz="1800" b="1" dirty="0" err="1" smtClean="0"/>
                        <a:t>publicly</a:t>
                      </a:r>
                      <a:endParaRPr lang="nl-NL" sz="1800" b="1" dirty="0" smtClean="0"/>
                    </a:p>
                    <a:p>
                      <a:pPr algn="ctr"/>
                      <a:endParaRPr lang="nl-NL" sz="1800" dirty="0"/>
                    </a:p>
                  </a:txBody>
                  <a:tcPr marL="91459" marR="91459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 smtClean="0"/>
                        <a:t>Held </a:t>
                      </a:r>
                      <a:r>
                        <a:rPr lang="nl-NL" sz="1800" b="1" dirty="0" err="1" smtClean="0"/>
                        <a:t>privately</a:t>
                      </a:r>
                      <a:endParaRPr lang="nl-NL" sz="1800" b="1" dirty="0" smtClean="0"/>
                    </a:p>
                    <a:p>
                      <a:pPr algn="ctr"/>
                      <a:endParaRPr lang="nl-NL" sz="1800" dirty="0"/>
                    </a:p>
                  </a:txBody>
                  <a:tcPr marL="91459" marR="91459" marT="45696" marB="45696"/>
                </a:tc>
              </a:tr>
              <a:tr h="1007778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 err="1" smtClean="0"/>
                        <a:t>Governmental</a:t>
                      </a:r>
                      <a:r>
                        <a:rPr lang="nl-NL" sz="1800" b="1" dirty="0" smtClean="0"/>
                        <a:t>,</a:t>
                      </a:r>
                      <a:r>
                        <a:rPr lang="nl-NL" sz="1800" b="1" baseline="0" dirty="0" smtClean="0"/>
                        <a:t> </a:t>
                      </a:r>
                    </a:p>
                    <a:p>
                      <a:pPr algn="ctr"/>
                      <a:r>
                        <a:rPr lang="nl-NL" sz="1800" b="1" baseline="0" dirty="0" err="1" smtClean="0"/>
                        <a:t>obliged</a:t>
                      </a:r>
                      <a:endParaRPr lang="nl-NL" sz="1800" b="1" baseline="0" dirty="0" smtClean="0"/>
                    </a:p>
                  </a:txBody>
                  <a:tcPr marL="91459" marR="91459" marT="45696" marB="4569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No </a:t>
                      </a:r>
                      <a:r>
                        <a:rPr lang="nl-NL" sz="1800" dirty="0" err="1" smtClean="0"/>
                        <a:t>problem</a:t>
                      </a:r>
                      <a:endParaRPr lang="nl-NL" sz="1800" dirty="0"/>
                    </a:p>
                  </a:txBody>
                  <a:tcPr marL="91459" marR="91459" marT="45696" marB="45696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err="1" smtClean="0"/>
                        <a:t>Statistics</a:t>
                      </a:r>
                      <a:r>
                        <a:rPr lang="nl-NL" sz="1800" dirty="0" smtClean="0"/>
                        <a:t> </a:t>
                      </a:r>
                      <a:r>
                        <a:rPr lang="nl-NL" sz="1800" dirty="0" err="1" smtClean="0"/>
                        <a:t>law</a:t>
                      </a:r>
                      <a:endParaRPr lang="nl-NL" sz="1800" dirty="0"/>
                    </a:p>
                  </a:txBody>
                  <a:tcPr marL="91459" marR="91459" marT="45696" marB="45696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err="1" smtClean="0"/>
                        <a:t>Problem</a:t>
                      </a:r>
                      <a:endParaRPr lang="nl-NL" sz="1800" dirty="0"/>
                    </a:p>
                  </a:txBody>
                  <a:tcPr marL="91459" marR="91459" marT="45696" marB="45696">
                    <a:solidFill>
                      <a:srgbClr val="F70909"/>
                    </a:solidFill>
                  </a:tcPr>
                </a:tc>
              </a:tr>
              <a:tr h="932147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 smtClean="0"/>
                        <a:t>Commercial, </a:t>
                      </a:r>
                      <a:r>
                        <a:rPr lang="nl-NL" sz="1800" b="1" dirty="0" err="1" smtClean="0"/>
                        <a:t>voluntarily</a:t>
                      </a:r>
                      <a:endParaRPr lang="nl-NL" sz="1800" b="1" dirty="0"/>
                    </a:p>
                  </a:txBody>
                  <a:tcPr marL="91459" marR="91459" marT="45696" marB="456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No </a:t>
                      </a:r>
                      <a:r>
                        <a:rPr lang="nl-NL" sz="1800" dirty="0" err="1" smtClean="0"/>
                        <a:t>problem</a:t>
                      </a:r>
                      <a:endParaRPr lang="nl-NL" sz="1800" dirty="0"/>
                    </a:p>
                  </a:txBody>
                  <a:tcPr marL="91459" marR="91459" marT="45696" marB="45696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Nice </a:t>
                      </a:r>
                      <a:r>
                        <a:rPr lang="nl-NL" sz="1800" dirty="0" err="1" smtClean="0"/>
                        <a:t>to</a:t>
                      </a:r>
                      <a:r>
                        <a:rPr lang="nl-NL" sz="1800" dirty="0" smtClean="0"/>
                        <a:t> have</a:t>
                      </a:r>
                      <a:endParaRPr lang="nl-NL" sz="1800" dirty="0"/>
                    </a:p>
                  </a:txBody>
                  <a:tcPr marL="91459" marR="91459" marT="45696" marB="4569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Nice </a:t>
                      </a:r>
                      <a:r>
                        <a:rPr lang="nl-NL" sz="1800" dirty="0" err="1" smtClean="0"/>
                        <a:t>to</a:t>
                      </a:r>
                      <a:r>
                        <a:rPr lang="nl-NL" sz="1800" dirty="0" smtClean="0"/>
                        <a:t> have</a:t>
                      </a:r>
                      <a:endParaRPr lang="nl-NL" sz="1800" dirty="0"/>
                    </a:p>
                  </a:txBody>
                  <a:tcPr marL="91459" marR="91459" marT="45696" marB="4569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F60A8-0747-4EB8-BDD6-A7EDBAA7EC90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  <p:grpSp>
        <p:nvGrpSpPr>
          <p:cNvPr id="25630" name="Groep 5"/>
          <p:cNvGrpSpPr>
            <a:grpSpLocks/>
          </p:cNvGrpSpPr>
          <p:nvPr/>
        </p:nvGrpSpPr>
        <p:grpSpPr bwMode="auto">
          <a:xfrm rot="-1675108">
            <a:off x="1625600" y="2762250"/>
            <a:ext cx="5903913" cy="1800225"/>
            <a:chOff x="179512" y="3068960"/>
            <a:chExt cx="5904656" cy="1800200"/>
          </a:xfrm>
        </p:grpSpPr>
        <p:sp>
          <p:nvSpPr>
            <p:cNvPr id="2" name="Ovaal 1"/>
            <p:cNvSpPr/>
            <p:nvPr/>
          </p:nvSpPr>
          <p:spPr>
            <a:xfrm>
              <a:off x="179512" y="3068960"/>
              <a:ext cx="5904656" cy="1800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9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5632" name="Tekstvak 2"/>
            <p:cNvSpPr txBox="1">
              <a:spLocks noChangeArrowheads="1"/>
            </p:cNvSpPr>
            <p:nvPr/>
          </p:nvSpPr>
          <p:spPr bwMode="auto">
            <a:xfrm>
              <a:off x="1763688" y="3676672"/>
              <a:ext cx="27363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nl-NL" sz="3200" b="1"/>
                <a:t>Big Data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Center for Big Data Statistics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r>
              <a:rPr lang="en-US" smtClean="0"/>
              <a:t>Official launch on 27 September 2016</a:t>
            </a:r>
          </a:p>
          <a:p>
            <a:pPr lvl="1"/>
            <a:r>
              <a:rPr lang="en-US" sz="1800" smtClean="0"/>
              <a:t>during the official trade mission to South Korea led by Dutch Prime Minister and State Secretary for Economic Affairs.</a:t>
            </a:r>
          </a:p>
          <a:p>
            <a:r>
              <a:rPr lang="nl-NL" smtClean="0"/>
              <a:t>Innovative external partners</a:t>
            </a:r>
          </a:p>
          <a:p>
            <a:pPr lvl="1"/>
            <a:r>
              <a:rPr lang="en-US" sz="1800" smtClean="0"/>
              <a:t>National statistical institutes (NSIs), Eurostat, from the private or the public sector, for instance TNO, DNB, IBM, KPN and SURFsara</a:t>
            </a:r>
          </a:p>
          <a:p>
            <a:endParaRPr lang="nl-NL" smtClean="0"/>
          </a:p>
          <a:p>
            <a:endParaRPr lang="nl-NL" smtClean="0"/>
          </a:p>
          <a:p>
            <a:endParaRPr lang="nl-NL" smtClean="0">
              <a:hlinkClick r:id="rId2"/>
            </a:endParaRPr>
          </a:p>
          <a:p>
            <a:endParaRPr lang="nl-NL" smtClean="0">
              <a:hlinkClick r:id="rId2"/>
            </a:endParaRPr>
          </a:p>
          <a:p>
            <a:r>
              <a:rPr lang="nl-NL" smtClean="0">
                <a:hlinkClick r:id="rId2"/>
              </a:rPr>
              <a:t>https://youtu.be/Y2CJMh_h5L8</a:t>
            </a:r>
            <a:endParaRPr lang="nl-NL" smtClean="0"/>
          </a:p>
          <a:p>
            <a:endParaRPr lang="nl-NL" smtClean="0"/>
          </a:p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4D75D-4512-425C-881A-8561ED4FEAED}" type="slidenum">
              <a:rPr lang="nl-NL" smtClean="0"/>
              <a:pPr>
                <a:defRPr/>
              </a:pPr>
              <a:t>26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Three objectives for Big Data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pPr marL="777875" lvl="1" indent="-457200">
              <a:buFont typeface="Corbel" pitchFamily="34" charset="0"/>
              <a:buAutoNum type="arabicPeriod"/>
            </a:pPr>
            <a:r>
              <a:rPr lang="en-US" dirty="0" smtClean="0"/>
              <a:t>To </a:t>
            </a:r>
            <a:r>
              <a:rPr lang="en-US" dirty="0" err="1" smtClean="0"/>
              <a:t>realise</a:t>
            </a:r>
            <a:r>
              <a:rPr lang="en-US" dirty="0" smtClean="0"/>
              <a:t> faster production of our statistics: real-time statistics. </a:t>
            </a:r>
            <a:r>
              <a:rPr lang="en-US" sz="2000" dirty="0" smtClean="0">
                <a:solidFill>
                  <a:srgbClr val="7030A0"/>
                </a:solidFill>
              </a:rPr>
              <a:t>This will enhance our responses to our society’s need to receive usable information more quickly.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marL="777875" lvl="1" indent="-457200">
              <a:buFont typeface="Corbel" pitchFamily="34" charset="0"/>
              <a:buAutoNum type="arabicPeriod"/>
            </a:pPr>
            <a:r>
              <a:rPr lang="en-US" dirty="0" smtClean="0"/>
              <a:t>Existing statistics to become available at a lower aggregation level (data on regional and urban areas). </a:t>
            </a:r>
            <a:r>
              <a:rPr lang="en-US" sz="2000" dirty="0" smtClean="0">
                <a:solidFill>
                  <a:srgbClr val="7030A0"/>
                </a:solidFill>
              </a:rPr>
              <a:t>In addition, big data offers opportunities to make statistics production more flexible and to formulate new indicators. </a:t>
            </a:r>
            <a:endParaRPr lang="en-US" dirty="0" smtClean="0">
              <a:solidFill>
                <a:srgbClr val="7030A0"/>
              </a:solidFill>
            </a:endParaRPr>
          </a:p>
          <a:p>
            <a:pPr marL="777875" lvl="1" indent="-457200">
              <a:buFont typeface="Corbel" pitchFamily="34" charset="0"/>
              <a:buAutoNum type="arabicPeriod"/>
            </a:pPr>
            <a:r>
              <a:rPr lang="en-US" dirty="0" smtClean="0"/>
              <a:t>To work based on the zero footprint concept. </a:t>
            </a:r>
            <a:r>
              <a:rPr lang="en-US" sz="2000" dirty="0" smtClean="0">
                <a:solidFill>
                  <a:srgbClr val="7030A0"/>
                </a:solidFill>
              </a:rPr>
              <a:t>This means reducing the administrative burden at companies and for individuals further by deploying new sources.</a:t>
            </a:r>
            <a:endParaRPr lang="nl-NL" dirty="0" smtClean="0">
              <a:solidFill>
                <a:srgbClr val="7030A0"/>
              </a:solidFill>
            </a:endParaRPr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0DD92-C156-434F-99A6-1AF41E586132}" type="slidenum">
              <a:rPr lang="nl-NL" smtClean="0"/>
              <a:pPr>
                <a:defRPr/>
              </a:pPr>
              <a:t>27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Examples, beta products etc.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pPr>
              <a:defRPr/>
            </a:pPr>
            <a:r>
              <a:rPr lang="nl-NL" dirty="0"/>
              <a:t>How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here</a:t>
            </a:r>
            <a:r>
              <a:rPr lang="nl-NL" dirty="0" smtClean="0"/>
              <a:t>?</a:t>
            </a:r>
            <a:endParaRPr lang="nl-NL" dirty="0" smtClean="0">
              <a:hlinkClick r:id="rId2"/>
            </a:endParaRPr>
          </a:p>
          <a:p>
            <a:pPr marL="0" indent="0">
              <a:buFont typeface="Corbel" pitchFamily="34" charset="0"/>
              <a:buNone/>
              <a:defRPr/>
            </a:pPr>
            <a:r>
              <a:rPr lang="nl-NL" sz="1600" dirty="0" smtClean="0">
                <a:hlinkClick r:id="rId2"/>
              </a:rPr>
              <a:t>https</a:t>
            </a:r>
            <a:r>
              <a:rPr lang="nl-NL" sz="1600" dirty="0">
                <a:hlinkClick r:id="rId2"/>
              </a:rPr>
              <a:t>://</a:t>
            </a:r>
            <a:r>
              <a:rPr lang="nl-NL" sz="1600" dirty="0" smtClean="0">
                <a:hlinkClick r:id="rId2"/>
              </a:rPr>
              <a:t>www.cbs.nl/en-gb/our-services/innovation/project/how-many-people-here-</a:t>
            </a:r>
            <a:endParaRPr lang="nl-NL" sz="1600" dirty="0" smtClean="0"/>
          </a:p>
          <a:p>
            <a:pPr>
              <a:defRPr/>
            </a:pPr>
            <a:endParaRPr lang="nl-NL" sz="1600" dirty="0" smtClean="0"/>
          </a:p>
          <a:p>
            <a:pPr>
              <a:defRPr/>
            </a:pPr>
            <a:r>
              <a:rPr lang="en-US" dirty="0"/>
              <a:t>Traffic intensities on national </a:t>
            </a:r>
            <a:r>
              <a:rPr lang="en-US" dirty="0" smtClean="0"/>
              <a:t>roads</a:t>
            </a:r>
          </a:p>
          <a:p>
            <a:pPr marL="0" indent="0">
              <a:buFont typeface="Corbel" pitchFamily="34" charset="0"/>
              <a:buNone/>
              <a:defRPr/>
            </a:pPr>
            <a:r>
              <a:rPr lang="nl-NL" sz="1600" dirty="0">
                <a:hlinkClick r:id="rId3"/>
              </a:rPr>
              <a:t>http://research.cbs.nl/verkeerslus/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dirty="0" smtClean="0"/>
              <a:t>National Energy Atlas</a:t>
            </a:r>
            <a:endParaRPr lang="en-US" dirty="0"/>
          </a:p>
          <a:p>
            <a:pPr marL="0" indent="0">
              <a:buFont typeface="Corbel" pitchFamily="34" charset="0"/>
              <a:buNone/>
              <a:defRPr/>
            </a:pPr>
            <a:r>
              <a:rPr lang="nl-NL" sz="1600" dirty="0" smtClean="0">
                <a:hlinkClick r:id="rId4"/>
              </a:rPr>
              <a:t>http</a:t>
            </a:r>
            <a:r>
              <a:rPr lang="nl-NL" sz="1600" dirty="0">
                <a:hlinkClick r:id="rId4"/>
              </a:rPr>
              <a:t>://</a:t>
            </a:r>
            <a:r>
              <a:rPr lang="nl-NL" sz="1600" dirty="0" smtClean="0">
                <a:hlinkClick r:id="rId4"/>
              </a:rPr>
              <a:t>www.nationaleenergieatlas.nl/en/kaarten</a:t>
            </a:r>
            <a:endParaRPr lang="nl-NL" sz="1600" dirty="0" smtClean="0"/>
          </a:p>
          <a:p>
            <a:pPr>
              <a:defRPr/>
            </a:pPr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2FE03-9D2E-4544-88C1-36E28064220B}" type="slidenum">
              <a:rPr lang="nl-NL" smtClean="0"/>
              <a:pPr>
                <a:defRPr/>
              </a:pPr>
              <a:t>28</a:t>
            </a:fld>
            <a:endParaRPr lang="nl-NL" dirty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365625"/>
            <a:ext cx="3527425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248400"/>
            <a:ext cx="1524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76A57D48-8CA1-4517-AA5F-64DDF14F68EA}" type="slidenum">
              <a:rPr lang="en-US" smtClean="0">
                <a:solidFill>
                  <a:srgbClr val="271D6C"/>
                </a:solidFill>
                <a:latin typeface="Calibri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29699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33375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r>
              <a:rPr lang="nl-NL" smtClean="0"/>
              <a:t>1. Findings regarding IRES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338C-6D73-45C0-9D11-00D2F63FC903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19275"/>
            <a:ext cx="3240088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29000"/>
            <a:ext cx="3106738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4791075"/>
            <a:ext cx="2889250" cy="1090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3113"/>
            <a:ext cx="18732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New work for energy transition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r>
              <a:rPr lang="nl-NL" dirty="0" smtClean="0"/>
              <a:t>Energy </a:t>
            </a:r>
            <a:r>
              <a:rPr lang="nl-NL" dirty="0" err="1" smtClean="0"/>
              <a:t>supply</a:t>
            </a:r>
            <a:r>
              <a:rPr lang="nl-NL" dirty="0" smtClean="0"/>
              <a:t> of buildings on micro level. </a:t>
            </a:r>
            <a:r>
              <a:rPr lang="nl-NL" sz="2000" dirty="0" smtClean="0">
                <a:solidFill>
                  <a:srgbClr val="7030A0"/>
                </a:solidFill>
              </a:rPr>
              <a:t>Using building registers, </a:t>
            </a:r>
            <a:r>
              <a:rPr lang="nl-NL" sz="2000" dirty="0" err="1" smtClean="0">
                <a:solidFill>
                  <a:srgbClr val="7030A0"/>
                </a:solidFill>
              </a:rPr>
              <a:t>subsidy</a:t>
            </a:r>
            <a:r>
              <a:rPr lang="nl-NL" sz="2000" dirty="0" smtClean="0">
                <a:solidFill>
                  <a:srgbClr val="7030A0"/>
                </a:solidFill>
              </a:rPr>
              <a:t> data, </a:t>
            </a:r>
            <a:r>
              <a:rPr lang="nl-NL" sz="2000" dirty="0" err="1" smtClean="0">
                <a:solidFill>
                  <a:srgbClr val="7030A0"/>
                </a:solidFill>
              </a:rPr>
              <a:t>satellite</a:t>
            </a:r>
            <a:r>
              <a:rPr lang="nl-NL" sz="2000" dirty="0" smtClean="0">
                <a:solidFill>
                  <a:srgbClr val="7030A0"/>
                </a:solidFill>
              </a:rPr>
              <a:t> images, smart meter data etc.</a:t>
            </a:r>
            <a:endParaRPr lang="nl-NL" dirty="0" smtClean="0">
              <a:solidFill>
                <a:srgbClr val="7030A0"/>
              </a:solidFill>
            </a:endParaRPr>
          </a:p>
          <a:p>
            <a:endParaRPr lang="nl-NL" dirty="0" smtClean="0"/>
          </a:p>
          <a:p>
            <a:r>
              <a:rPr lang="nl-NL" dirty="0" smtClean="0"/>
              <a:t>Energy </a:t>
            </a:r>
            <a:r>
              <a:rPr lang="nl-NL" dirty="0" err="1" smtClean="0"/>
              <a:t>consumption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transport </a:t>
            </a:r>
            <a:r>
              <a:rPr lang="nl-NL" dirty="0" err="1" smtClean="0"/>
              <a:t>regionalized</a:t>
            </a:r>
            <a:r>
              <a:rPr lang="nl-NL" dirty="0" smtClean="0"/>
              <a:t>. </a:t>
            </a:r>
            <a:r>
              <a:rPr lang="nl-NL" sz="2000" dirty="0" smtClean="0">
                <a:solidFill>
                  <a:srgbClr val="7030A0"/>
                </a:solidFill>
              </a:rPr>
              <a:t>Using big data, traffic </a:t>
            </a:r>
            <a:r>
              <a:rPr lang="nl-NL" sz="2000" dirty="0" err="1" smtClean="0">
                <a:solidFill>
                  <a:srgbClr val="7030A0"/>
                </a:solidFill>
              </a:rPr>
              <a:t>intensities</a:t>
            </a:r>
            <a:r>
              <a:rPr lang="nl-NL" sz="2000" dirty="0" smtClean="0">
                <a:solidFill>
                  <a:srgbClr val="7030A0"/>
                </a:solidFill>
              </a:rPr>
              <a:t>, vehicle </a:t>
            </a:r>
            <a:r>
              <a:rPr lang="nl-NL" sz="2000" dirty="0" err="1" smtClean="0">
                <a:solidFill>
                  <a:srgbClr val="7030A0"/>
                </a:solidFill>
              </a:rPr>
              <a:t>registrations</a:t>
            </a:r>
            <a:r>
              <a:rPr lang="nl-NL" sz="2000" dirty="0" smtClean="0">
                <a:solidFill>
                  <a:srgbClr val="7030A0"/>
                </a:solidFill>
              </a:rPr>
              <a:t>, energy </a:t>
            </a:r>
            <a:r>
              <a:rPr lang="nl-NL" sz="2000" dirty="0" err="1" smtClean="0">
                <a:solidFill>
                  <a:srgbClr val="7030A0"/>
                </a:solidFill>
              </a:rPr>
              <a:t>and</a:t>
            </a:r>
            <a:r>
              <a:rPr lang="nl-NL" sz="2000" dirty="0" smtClean="0">
                <a:solidFill>
                  <a:srgbClr val="7030A0"/>
                </a:solidFill>
              </a:rPr>
              <a:t> </a:t>
            </a:r>
            <a:r>
              <a:rPr lang="nl-NL" sz="2000" dirty="0" err="1" smtClean="0">
                <a:solidFill>
                  <a:srgbClr val="7030A0"/>
                </a:solidFill>
              </a:rPr>
              <a:t>emission</a:t>
            </a:r>
            <a:r>
              <a:rPr lang="nl-NL" sz="2000" dirty="0" smtClean="0">
                <a:solidFill>
                  <a:srgbClr val="7030A0"/>
                </a:solidFill>
              </a:rPr>
              <a:t> factors per vehicle, </a:t>
            </a:r>
            <a:r>
              <a:rPr lang="nl-NL" sz="2000" dirty="0" err="1" smtClean="0">
                <a:solidFill>
                  <a:srgbClr val="7030A0"/>
                </a:solidFill>
              </a:rPr>
              <a:t>car-navigation</a:t>
            </a:r>
            <a:r>
              <a:rPr lang="nl-NL" sz="2000" dirty="0" smtClean="0">
                <a:solidFill>
                  <a:srgbClr val="7030A0"/>
                </a:solidFill>
              </a:rPr>
              <a:t> data etc.</a:t>
            </a:r>
          </a:p>
          <a:p>
            <a:endParaRPr lang="nl-NL" dirty="0" smtClean="0"/>
          </a:p>
          <a:p>
            <a:r>
              <a:rPr lang="nl-NL" dirty="0" err="1" smtClean="0"/>
              <a:t>Socio-economic</a:t>
            </a:r>
            <a:r>
              <a:rPr lang="nl-NL" dirty="0" smtClean="0"/>
              <a:t> </a:t>
            </a:r>
            <a:r>
              <a:rPr lang="nl-NL" dirty="0" err="1" smtClean="0"/>
              <a:t>effects</a:t>
            </a:r>
            <a:r>
              <a:rPr lang="nl-NL" dirty="0" smtClean="0"/>
              <a:t> on </a:t>
            </a:r>
            <a:r>
              <a:rPr lang="nl-NL" dirty="0" err="1" smtClean="0"/>
              <a:t>labour</a:t>
            </a:r>
            <a:r>
              <a:rPr lang="nl-NL" dirty="0" smtClean="0"/>
              <a:t>, </a:t>
            </a:r>
            <a:r>
              <a:rPr lang="nl-NL" dirty="0" err="1" smtClean="0"/>
              <a:t>investments</a:t>
            </a:r>
            <a:r>
              <a:rPr lang="nl-NL" dirty="0" smtClean="0"/>
              <a:t>, energy </a:t>
            </a:r>
            <a:r>
              <a:rPr lang="nl-NL" dirty="0" err="1" smtClean="0"/>
              <a:t>poverty</a:t>
            </a:r>
            <a:r>
              <a:rPr lang="nl-NL" dirty="0" smtClean="0"/>
              <a:t> etc.</a:t>
            </a:r>
            <a:r>
              <a:rPr lang="nl-NL" dirty="0">
                <a:solidFill>
                  <a:srgbClr val="7030A0"/>
                </a:solidFill>
              </a:rPr>
              <a:t> </a:t>
            </a:r>
            <a:r>
              <a:rPr lang="nl-NL" sz="2000" dirty="0" err="1" smtClean="0">
                <a:solidFill>
                  <a:srgbClr val="7030A0"/>
                </a:solidFill>
              </a:rPr>
              <a:t>Some</a:t>
            </a:r>
            <a:r>
              <a:rPr lang="nl-NL" sz="2000" dirty="0" smtClean="0">
                <a:solidFill>
                  <a:srgbClr val="7030A0"/>
                </a:solidFill>
              </a:rPr>
              <a:t> of </a:t>
            </a:r>
            <a:r>
              <a:rPr lang="nl-NL" sz="2000" dirty="0" err="1" smtClean="0">
                <a:solidFill>
                  <a:srgbClr val="7030A0"/>
                </a:solidFill>
              </a:rPr>
              <a:t>this</a:t>
            </a:r>
            <a:r>
              <a:rPr lang="nl-NL" sz="2000" dirty="0" smtClean="0">
                <a:solidFill>
                  <a:srgbClr val="7030A0"/>
                </a:solidFill>
              </a:rPr>
              <a:t> </a:t>
            </a:r>
            <a:r>
              <a:rPr lang="nl-NL" sz="2000" dirty="0" err="1" smtClean="0">
                <a:solidFill>
                  <a:srgbClr val="7030A0"/>
                </a:solidFill>
              </a:rPr>
              <a:t>might</a:t>
            </a:r>
            <a:r>
              <a:rPr lang="nl-NL" sz="2000" dirty="0" smtClean="0">
                <a:solidFill>
                  <a:srgbClr val="7030A0"/>
                </a:solidFill>
              </a:rPr>
              <a:t> benefit </a:t>
            </a:r>
            <a:r>
              <a:rPr lang="nl-NL" sz="2000" dirty="0" err="1" smtClean="0">
                <a:solidFill>
                  <a:srgbClr val="7030A0"/>
                </a:solidFill>
              </a:rPr>
              <a:t>from</a:t>
            </a:r>
            <a:r>
              <a:rPr lang="nl-NL" sz="2000" dirty="0" smtClean="0">
                <a:solidFill>
                  <a:srgbClr val="7030A0"/>
                </a:solidFill>
              </a:rPr>
              <a:t> big data, </a:t>
            </a:r>
            <a:r>
              <a:rPr lang="nl-NL" sz="2000" dirty="0" err="1" smtClean="0">
                <a:solidFill>
                  <a:srgbClr val="7030A0"/>
                </a:solidFill>
              </a:rPr>
              <a:t>this</a:t>
            </a:r>
            <a:r>
              <a:rPr lang="nl-NL" sz="2000" dirty="0" smtClean="0">
                <a:solidFill>
                  <a:srgbClr val="7030A0"/>
                </a:solidFill>
              </a:rPr>
              <a:t> is </a:t>
            </a:r>
            <a:r>
              <a:rPr lang="nl-NL" sz="2000" dirty="0" err="1" smtClean="0">
                <a:solidFill>
                  <a:srgbClr val="7030A0"/>
                </a:solidFill>
              </a:rPr>
              <a:t>work</a:t>
            </a:r>
            <a:r>
              <a:rPr lang="nl-NL" sz="2000" dirty="0" smtClean="0">
                <a:solidFill>
                  <a:srgbClr val="7030A0"/>
                </a:solidFill>
              </a:rPr>
              <a:t> in </a:t>
            </a:r>
            <a:r>
              <a:rPr lang="nl-NL" sz="2000" dirty="0" err="1" smtClean="0">
                <a:solidFill>
                  <a:srgbClr val="7030A0"/>
                </a:solidFill>
              </a:rPr>
              <a:t>progress</a:t>
            </a:r>
            <a:r>
              <a:rPr lang="nl-NL" sz="2000" dirty="0" smtClean="0">
                <a:solidFill>
                  <a:srgbClr val="7030A0"/>
                </a:solidFill>
              </a:rPr>
              <a:t>.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E6FD4-3423-4B7F-9B87-B7713D6E461A}" type="slidenum">
              <a:rPr lang="nl-NL" smtClean="0"/>
              <a:pPr>
                <a:defRPr/>
              </a:pPr>
              <a:t>30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248400"/>
            <a:ext cx="1524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74088C4-C0D5-4F04-AB9A-0F9D739FEE5A}" type="slidenum">
              <a:rPr lang="en-US" smtClean="0">
                <a:solidFill>
                  <a:srgbClr val="271D6C"/>
                </a:solidFill>
                <a:latin typeface="Calibri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627313" y="1773238"/>
            <a:ext cx="30226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Times" pitchFamily="18" charset="0"/>
              <a:buNone/>
            </a:pPr>
            <a:r>
              <a:rPr lang="nl-NL" sz="4000" b="1" dirty="0" err="1"/>
              <a:t>Thank</a:t>
            </a:r>
            <a:r>
              <a:rPr lang="nl-NL" sz="4000" b="1" dirty="0"/>
              <a:t> </a:t>
            </a:r>
            <a:r>
              <a:rPr lang="nl-NL" sz="4000" b="1" dirty="0" err="1"/>
              <a:t>you</a:t>
            </a:r>
            <a:r>
              <a:rPr lang="nl-NL" sz="4000" b="1" dirty="0"/>
              <a:t>!</a:t>
            </a:r>
          </a:p>
          <a:p>
            <a:pPr>
              <a:spcBef>
                <a:spcPct val="20000"/>
              </a:spcBef>
              <a:buFont typeface="Times" pitchFamily="18" charset="0"/>
              <a:buNone/>
            </a:pPr>
            <a:endParaRPr lang="nl-NL" sz="4000" b="1" dirty="0"/>
          </a:p>
          <a:p>
            <a:pPr>
              <a:spcBef>
                <a:spcPct val="20000"/>
              </a:spcBef>
              <a:buFont typeface="Times" pitchFamily="18" charset="0"/>
              <a:buNone/>
            </a:pPr>
            <a:r>
              <a:rPr lang="nl-NL" sz="4000" b="1" dirty="0" err="1"/>
              <a:t>Questions</a:t>
            </a:r>
            <a:r>
              <a:rPr lang="nl-NL" sz="4000" b="1" dirty="0"/>
              <a:t>?</a:t>
            </a:r>
          </a:p>
          <a:p>
            <a:pPr>
              <a:spcBef>
                <a:spcPct val="20000"/>
              </a:spcBef>
              <a:buFont typeface="Times" pitchFamily="18" charset="0"/>
              <a:buNone/>
            </a:pPr>
            <a:endParaRPr lang="nl-NL" sz="4000" b="1" dirty="0"/>
          </a:p>
          <a:p>
            <a:pPr>
              <a:spcBef>
                <a:spcPct val="20000"/>
              </a:spcBef>
              <a:buFont typeface="Times" pitchFamily="18" charset="0"/>
              <a:buNone/>
            </a:pPr>
            <a:r>
              <a:rPr lang="nl-NL" sz="2000" b="1" dirty="0"/>
              <a:t>o.swertz@cbs.nl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Own use autoproducers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D143E-41AA-4FD1-95BE-FA0F997E2B82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0676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4652963"/>
            <a:ext cx="85883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01950"/>
            <a:ext cx="48133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3" name="Groep 8"/>
          <p:cNvGrpSpPr>
            <a:grpSpLocks/>
          </p:cNvGrpSpPr>
          <p:nvPr/>
        </p:nvGrpSpPr>
        <p:grpSpPr bwMode="auto">
          <a:xfrm>
            <a:off x="2700338" y="3368675"/>
            <a:ext cx="2879725" cy="1079500"/>
            <a:chOff x="2699792" y="3368561"/>
            <a:chExt cx="2880320" cy="1080120"/>
          </a:xfrm>
        </p:grpSpPr>
        <p:sp>
          <p:nvSpPr>
            <p:cNvPr id="5" name="Ovaal 4"/>
            <p:cNvSpPr/>
            <p:nvPr/>
          </p:nvSpPr>
          <p:spPr>
            <a:xfrm>
              <a:off x="2699792" y="3368561"/>
              <a:ext cx="2880320" cy="10801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348" name="Tekstvak 5"/>
            <p:cNvSpPr txBox="1">
              <a:spLocks noChangeArrowheads="1"/>
            </p:cNvSpPr>
            <p:nvPr/>
          </p:nvSpPr>
          <p:spPr bwMode="auto">
            <a:xfrm>
              <a:off x="3240199" y="3694218"/>
              <a:ext cx="1799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nl-NL" sz="2000" b="1"/>
                <a:t>Contradiction</a:t>
              </a:r>
              <a:endParaRPr lang="nl-NL" b="1"/>
            </a:p>
          </p:txBody>
        </p:sp>
      </p:grpSp>
      <p:sp>
        <p:nvSpPr>
          <p:cNvPr id="7" name="Ovale toelichting 6"/>
          <p:cNvSpPr/>
          <p:nvPr/>
        </p:nvSpPr>
        <p:spPr>
          <a:xfrm>
            <a:off x="611188" y="3573463"/>
            <a:ext cx="1657350" cy="671512"/>
          </a:xfrm>
          <a:prstGeom prst="wedgeEllipseCallout">
            <a:avLst>
              <a:gd name="adj1" fmla="val 180646"/>
              <a:gd name="adj2" fmla="val -17691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 err="1">
                <a:solidFill>
                  <a:schemeClr val="tx1"/>
                </a:solidFill>
              </a:rPr>
              <a:t>Main</a:t>
            </a:r>
            <a:r>
              <a:rPr lang="nl-NL" b="1" dirty="0">
                <a:solidFill>
                  <a:schemeClr val="tx1"/>
                </a:solidFill>
              </a:rPr>
              <a:t> producers</a:t>
            </a:r>
          </a:p>
        </p:txBody>
      </p:sp>
      <p:sp>
        <p:nvSpPr>
          <p:cNvPr id="15" name="Ovale toelichting 14"/>
          <p:cNvSpPr/>
          <p:nvPr/>
        </p:nvSpPr>
        <p:spPr>
          <a:xfrm>
            <a:off x="6300788" y="3443288"/>
            <a:ext cx="1655762" cy="669925"/>
          </a:xfrm>
          <a:prstGeom prst="wedgeEllipseCallout">
            <a:avLst>
              <a:gd name="adj1" fmla="val -121537"/>
              <a:gd name="adj2" fmla="val 14906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>
                <a:solidFill>
                  <a:schemeClr val="tx1"/>
                </a:solidFill>
              </a:rPr>
              <a:t>Auto producers</a:t>
            </a:r>
          </a:p>
        </p:txBody>
      </p:sp>
      <p:sp>
        <p:nvSpPr>
          <p:cNvPr id="14346" name="Tijdelijke aanduiding voor inhoud 9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Energy statistics are semi-functional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r>
              <a:rPr lang="nl-NL" smtClean="0"/>
              <a:t>Business statistics are institutional</a:t>
            </a:r>
          </a:p>
          <a:p>
            <a:endParaRPr lang="nl-NL" smtClean="0"/>
          </a:p>
          <a:p>
            <a:r>
              <a:rPr lang="nl-NL" smtClean="0"/>
              <a:t>Energy statistics are based on institutional concepts for describing final energy consumption</a:t>
            </a:r>
          </a:p>
          <a:p>
            <a:endParaRPr lang="nl-NL" smtClean="0"/>
          </a:p>
          <a:p>
            <a:r>
              <a:rPr lang="nl-NL" smtClean="0"/>
              <a:t>However, for describing transformation processes they are funtional</a:t>
            </a:r>
          </a:p>
          <a:p>
            <a:endParaRPr lang="nl-NL" smtClean="0"/>
          </a:p>
          <a:p>
            <a:r>
              <a:rPr lang="nl-NL" smtClean="0"/>
              <a:t>This means, a transformation can take in any NACE and only there is a difference between main and auto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2734-A292-4EB9-AA6E-F9D824FAAD63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What is everybody looking at?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1D3A5-C545-4A1E-AF82-510DAC62ECDC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sp>
        <p:nvSpPr>
          <p:cNvPr id="16388" name="Tijdelijke aanduiding voor inhoud 1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pPr marL="0" indent="0">
              <a:buFont typeface="Corbel" pitchFamily="34" charset="0"/>
              <a:buNone/>
            </a:pPr>
            <a:r>
              <a:rPr lang="nl-NL" b="1" smtClean="0"/>
              <a:t>The share of renewable energy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6918325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What are the visions on the future?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pPr marL="0" indent="0">
              <a:buFont typeface="Corbel" pitchFamily="34" charset="0"/>
              <a:buNone/>
            </a:pPr>
            <a:r>
              <a:rPr lang="nl-NL" b="1" smtClean="0"/>
              <a:t>The share of renewable energy</a:t>
            </a:r>
            <a:r>
              <a:rPr lang="nl-NL" smtClean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29944-E7C6-4F9B-9461-260972CC499C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0275"/>
            <a:ext cx="6265862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Where is renewable energy in IRES?</a:t>
            </a: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2B849-9721-43CA-AC4F-2207983DF271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484313"/>
            <a:ext cx="6580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23304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11475"/>
            <a:ext cx="3532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2922588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03488"/>
            <a:ext cx="376555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22764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079875"/>
            <a:ext cx="26003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57700"/>
            <a:ext cx="24828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86313"/>
            <a:ext cx="27432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7788"/>
            <a:ext cx="23304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16563"/>
            <a:ext cx="46609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Example of energy balance in ESCM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349B1-B6A9-4436-8C6D-944429BB9A80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023225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272ecf0c-1d6a-491c-9722-667f74ae28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blauw EN">
  <a:themeElements>
    <a:clrScheme name="CBS_1">
      <a:dk1>
        <a:srgbClr val="271D6C"/>
      </a:dk1>
      <a:lt1>
        <a:srgbClr val="FFFFFF"/>
      </a:lt1>
      <a:dk2>
        <a:srgbClr val="271D6C"/>
      </a:dk2>
      <a:lt2>
        <a:srgbClr val="D8D8D8"/>
      </a:lt2>
      <a:accent1>
        <a:srgbClr val="00A1CD"/>
      </a:accent1>
      <a:accent2>
        <a:srgbClr val="0058B8"/>
      </a:accent2>
      <a:accent3>
        <a:srgbClr val="53A31D"/>
      </a:accent3>
      <a:accent4>
        <a:srgbClr val="AF0E80"/>
      </a:accent4>
      <a:accent5>
        <a:srgbClr val="FFCC00"/>
      </a:accent5>
      <a:accent6>
        <a:srgbClr val="E94C0A"/>
      </a:accent6>
      <a:hlink>
        <a:srgbClr val="271D6C"/>
      </a:hlink>
      <a:folHlink>
        <a:srgbClr val="271D6C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blauw 140314 - EN.potx" id="{21550CE7-9760-4642-9BFA-E544CB385747}" vid="{2408EBD0-A2C0-4275-82AB-A555CACCC7C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blauw EN</Template>
  <TotalTime>1</TotalTime>
  <Words>872</Words>
  <Application>Microsoft Office PowerPoint</Application>
  <PresentationFormat>Näytössä katseltava diaesitys (4:3)</PresentationFormat>
  <Paragraphs>265</Paragraphs>
  <Slides>31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</vt:lpstr>
      <vt:lpstr>Corbel</vt:lpstr>
      <vt:lpstr>Times</vt:lpstr>
      <vt:lpstr>Verdana</vt:lpstr>
      <vt:lpstr>CBS Powerpoint blauw EN</vt:lpstr>
      <vt:lpstr>PowerPoint-esitys</vt:lpstr>
      <vt:lpstr>Three subjects in one presentation</vt:lpstr>
      <vt:lpstr>1. Findings regarding IRES</vt:lpstr>
      <vt:lpstr>Own use autoproducers</vt:lpstr>
      <vt:lpstr>Energy statistics are semi-functional</vt:lpstr>
      <vt:lpstr>What is everybody looking at?</vt:lpstr>
      <vt:lpstr>What are the visions on the future?</vt:lpstr>
      <vt:lpstr>Where is renewable energy in IRES?</vt:lpstr>
      <vt:lpstr>Example of energy balance in ESCM</vt:lpstr>
      <vt:lpstr>Netherlands’ classification</vt:lpstr>
      <vt:lpstr>Question</vt:lpstr>
      <vt:lpstr>2. New IT system Statistics Netherlands</vt:lpstr>
      <vt:lpstr>Institutional arrangements</vt:lpstr>
      <vt:lpstr>Institutional arrangements</vt:lpstr>
      <vt:lpstr>Process design</vt:lpstr>
      <vt:lpstr>IT design</vt:lpstr>
      <vt:lpstr>Information modelling</vt:lpstr>
      <vt:lpstr>Data model (simplified)</vt:lpstr>
      <vt:lpstr>Colums in data input file</vt:lpstr>
      <vt:lpstr>Webinterface</vt:lpstr>
      <vt:lpstr>Showing response rate</vt:lpstr>
      <vt:lpstr>Quality indicator for every value</vt:lpstr>
      <vt:lpstr>3. Using administrative sources</vt:lpstr>
      <vt:lpstr>Classifying admin data sources</vt:lpstr>
      <vt:lpstr>Classifying admin data sources</vt:lpstr>
      <vt:lpstr>Center for Big Data Statistics</vt:lpstr>
      <vt:lpstr>Three objectives for Big Data</vt:lpstr>
      <vt:lpstr>Examples, beta products etc. </vt:lpstr>
      <vt:lpstr>PowerPoint-esitys</vt:lpstr>
      <vt:lpstr>New work for energy transition</vt:lpstr>
      <vt:lpstr>PowerPoint-esitys</vt:lpstr>
    </vt:vector>
  </TitlesOfParts>
  <Company>CBS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Vroom, dr J.M.</dc:creator>
  <cp:lastModifiedBy>Ville Maljanen</cp:lastModifiedBy>
  <cp:revision>73</cp:revision>
  <cp:lastPrinted>2015-12-14T11:42:14Z</cp:lastPrinted>
  <dcterms:created xsi:type="dcterms:W3CDTF">2014-10-14T10:34:11Z</dcterms:created>
  <dcterms:modified xsi:type="dcterms:W3CDTF">2017-05-08T19:32:46Z</dcterms:modified>
</cp:coreProperties>
</file>