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52" r:id="rId6"/>
    <p:sldMasterId id="2147483654" r:id="rId7"/>
  </p:sldMasterIdLst>
  <p:notesMasterIdLst>
    <p:notesMasterId r:id="rId23"/>
  </p:notesMasterIdLst>
  <p:handoutMasterIdLst>
    <p:handoutMasterId r:id="rId24"/>
  </p:handoutMasterIdLst>
  <p:sldIdLst>
    <p:sldId id="256" r:id="rId8"/>
    <p:sldId id="265" r:id="rId9"/>
    <p:sldId id="274" r:id="rId10"/>
    <p:sldId id="275" r:id="rId11"/>
    <p:sldId id="279" r:id="rId12"/>
    <p:sldId id="276" r:id="rId13"/>
    <p:sldId id="278" r:id="rId14"/>
    <p:sldId id="266" r:id="rId15"/>
    <p:sldId id="270" r:id="rId16"/>
    <p:sldId id="280" r:id="rId17"/>
    <p:sldId id="268" r:id="rId18"/>
    <p:sldId id="283" r:id="rId19"/>
    <p:sldId id="281" r:id="rId20"/>
    <p:sldId id="272" r:id="rId21"/>
    <p:sldId id="282" r:id="rId22"/>
  </p:sldIdLst>
  <p:sldSz cx="9144000" cy="6858000" type="screen4x3"/>
  <p:notesSz cx="6845300" cy="9982200"/>
  <p:custDataLst>
    <p:tags r:id="rId25"/>
  </p:custDataLst>
  <p:defaultTextStyle>
    <a:defPPr>
      <a:defRPr lang="sv-SE"/>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92" d="100"/>
          <a:sy n="92" d="100"/>
        </p:scale>
        <p:origin x="1278" y="90"/>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41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6703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sv-SE"/>
          </a:p>
        </p:txBody>
      </p:sp>
      <p:sp>
        <p:nvSpPr>
          <p:cNvPr id="7171" name="Rectangle 3"/>
          <p:cNvSpPr>
            <a:spLocks noGrp="1" noChangeArrowheads="1"/>
          </p:cNvSpPr>
          <p:nvPr>
            <p:ph type="dt" sz="quarter" idx="1"/>
          </p:nvPr>
        </p:nvSpPr>
        <p:spPr bwMode="auto">
          <a:xfrm>
            <a:off x="3878263" y="0"/>
            <a:ext cx="296703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sv-SE"/>
          </a:p>
        </p:txBody>
      </p:sp>
      <p:sp>
        <p:nvSpPr>
          <p:cNvPr id="7172" name="Rectangle 4"/>
          <p:cNvSpPr>
            <a:spLocks noGrp="1" noChangeArrowheads="1"/>
          </p:cNvSpPr>
          <p:nvPr>
            <p:ph type="ftr" sz="quarter" idx="2"/>
          </p:nvPr>
        </p:nvSpPr>
        <p:spPr bwMode="auto">
          <a:xfrm>
            <a:off x="0" y="9483725"/>
            <a:ext cx="2967038"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sv-SE"/>
          </a:p>
        </p:txBody>
      </p:sp>
      <p:sp>
        <p:nvSpPr>
          <p:cNvPr id="7173" name="Rectangle 5"/>
          <p:cNvSpPr>
            <a:spLocks noGrp="1" noChangeArrowheads="1"/>
          </p:cNvSpPr>
          <p:nvPr>
            <p:ph type="sldNum" sz="quarter" idx="3"/>
          </p:nvPr>
        </p:nvSpPr>
        <p:spPr bwMode="auto">
          <a:xfrm>
            <a:off x="3878263" y="9483725"/>
            <a:ext cx="296703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099CC03-0A68-4FE0-901C-BABC70936B6A}" type="slidenum">
              <a:rPr lang="sv-SE"/>
              <a:pPr/>
              <a:t>‹#›</a:t>
            </a:fld>
            <a:endParaRPr lang="sv-SE"/>
          </a:p>
        </p:txBody>
      </p:sp>
    </p:spTree>
    <p:extLst>
      <p:ext uri="{BB962C8B-B14F-4D97-AF65-F5344CB8AC3E}">
        <p14:creationId xmlns:p14="http://schemas.microsoft.com/office/powerpoint/2010/main" val="660229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074"/>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sv-SE"/>
          </a:p>
        </p:txBody>
      </p:sp>
      <p:sp>
        <p:nvSpPr>
          <p:cNvPr id="18435" name="Rectangle 3075"/>
          <p:cNvSpPr>
            <a:spLocks noGrp="1" noChangeArrowheads="1"/>
          </p:cNvSpPr>
          <p:nvPr>
            <p:ph type="dt" idx="1"/>
          </p:nvPr>
        </p:nvSpPr>
        <p:spPr bwMode="auto">
          <a:xfrm>
            <a:off x="388620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sv-SE"/>
          </a:p>
        </p:txBody>
      </p:sp>
      <p:sp>
        <p:nvSpPr>
          <p:cNvPr id="18436" name="Rectangle 3076"/>
          <p:cNvSpPr>
            <a:spLocks noGrp="1" noRot="1" noChangeAspect="1" noChangeArrowheads="1" noTextEdit="1"/>
          </p:cNvSpPr>
          <p:nvPr>
            <p:ph type="sldImg" idx="2"/>
          </p:nvPr>
        </p:nvSpPr>
        <p:spPr bwMode="auto">
          <a:xfrm>
            <a:off x="939800" y="762000"/>
            <a:ext cx="4978400" cy="3733800"/>
          </a:xfrm>
          <a:prstGeom prst="rect">
            <a:avLst/>
          </a:prstGeom>
          <a:noFill/>
          <a:ln w="9525">
            <a:solidFill>
              <a:srgbClr val="000000"/>
            </a:solidFill>
            <a:miter lim="800000"/>
            <a:headEnd/>
            <a:tailEnd/>
          </a:ln>
          <a:effectLst/>
        </p:spPr>
      </p:sp>
      <p:sp>
        <p:nvSpPr>
          <p:cNvPr id="18437" name="Rectangle 3077"/>
          <p:cNvSpPr>
            <a:spLocks noGrp="1" noChangeArrowheads="1"/>
          </p:cNvSpPr>
          <p:nvPr>
            <p:ph type="body" sz="quarter" idx="3"/>
          </p:nvPr>
        </p:nvSpPr>
        <p:spPr bwMode="auto">
          <a:xfrm>
            <a:off x="914400" y="4724400"/>
            <a:ext cx="50292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8438" name="Rectangle 3078"/>
          <p:cNvSpPr>
            <a:spLocks noGrp="1" noChangeArrowheads="1"/>
          </p:cNvSpPr>
          <p:nvPr>
            <p:ph type="ftr" sz="quarter" idx="4"/>
          </p:nvPr>
        </p:nvSpPr>
        <p:spPr bwMode="auto">
          <a:xfrm>
            <a:off x="0" y="94488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sv-SE"/>
          </a:p>
        </p:txBody>
      </p:sp>
      <p:sp>
        <p:nvSpPr>
          <p:cNvPr id="18439" name="Rectangle 3079"/>
          <p:cNvSpPr>
            <a:spLocks noGrp="1" noChangeArrowheads="1"/>
          </p:cNvSpPr>
          <p:nvPr>
            <p:ph type="sldNum" sz="quarter" idx="5"/>
          </p:nvPr>
        </p:nvSpPr>
        <p:spPr bwMode="auto">
          <a:xfrm>
            <a:off x="3886200" y="94488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3FEE2625-1DD8-4C13-A5BB-5C2E4DEB1102}" type="slidenum">
              <a:rPr lang="sv-SE"/>
              <a:pPr/>
              <a:t>‹#›</a:t>
            </a:fld>
            <a:endParaRPr lang="sv-SE"/>
          </a:p>
        </p:txBody>
      </p:sp>
    </p:spTree>
    <p:extLst>
      <p:ext uri="{BB962C8B-B14F-4D97-AF65-F5344CB8AC3E}">
        <p14:creationId xmlns:p14="http://schemas.microsoft.com/office/powerpoint/2010/main" val="1788888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a:cs typeface="Arial" charset="0"/>
              </a:rPr>
              <a:t>Kemiföretagen i Stenungsund</a:t>
            </a:r>
            <a:r>
              <a:rPr lang="sv-SE" baseline="0">
                <a:cs typeface="Arial" charset="0"/>
              </a:rPr>
              <a:t> och Vattenfall = cirka 2.500 anställda</a:t>
            </a:r>
            <a:endParaRPr lang="sv-SE">
              <a:cs typeface="Arial" charset="0"/>
            </a:endParaRPr>
          </a:p>
          <a:p>
            <a:r>
              <a:rPr lang="en-US"/>
              <a:t>Nästan 50 års erfarenhet</a:t>
            </a:r>
          </a:p>
          <a:p>
            <a:r>
              <a:rPr lang="en-US"/>
              <a:t>One cracker plant and four PE plants</a:t>
            </a:r>
          </a:p>
          <a:p>
            <a:r>
              <a:rPr lang="sv-SE">
                <a:cs typeface="Arial" charset="0"/>
              </a:rPr>
              <a:t>1.000 employees in Stenungsund</a:t>
            </a:r>
          </a:p>
          <a:p>
            <a:r>
              <a:rPr lang="sv-SE">
                <a:cs typeface="Arial" charset="0"/>
              </a:rPr>
              <a:t>Focusing on infrastructure product mix (pipes, and energy and telecommunication cables)</a:t>
            </a:r>
          </a:p>
          <a:p>
            <a:endParaRPr lang="en-GB"/>
          </a:p>
        </p:txBody>
      </p:sp>
    </p:spTree>
    <p:extLst>
      <p:ext uri="{BB962C8B-B14F-4D97-AF65-F5344CB8AC3E}">
        <p14:creationId xmlns:p14="http://schemas.microsoft.com/office/powerpoint/2010/main" val="31476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Olika interna rapporteringar, energibalanser, input nationalräkenskaperna, </a:t>
            </a:r>
            <a:r>
              <a:rPr lang="sv-SE" dirty="0" err="1"/>
              <a:t>intl.</a:t>
            </a:r>
            <a:r>
              <a:rPr lang="sv-SE" dirty="0"/>
              <a:t> Rapport, beredskapslagring, förnyelsebara målen och klimatrapporteringen.</a:t>
            </a:r>
          </a:p>
          <a:p>
            <a:endParaRPr lang="sv-SE" dirty="0"/>
          </a:p>
          <a:p>
            <a:r>
              <a:rPr lang="sv-SE" dirty="0"/>
              <a:t>Styrs av många lagar, statistik, klimatrapp. Förordning etc.</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4</a:t>
            </a:fld>
            <a:endParaRPr lang="sv-SE"/>
          </a:p>
        </p:txBody>
      </p:sp>
    </p:spTree>
    <p:extLst>
      <p:ext uri="{BB962C8B-B14F-4D97-AF65-F5344CB8AC3E}">
        <p14:creationId xmlns:p14="http://schemas.microsoft.com/office/powerpoint/2010/main" val="57503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50000"/>
              </a:lnSpc>
              <a:spcAft>
                <a:spcPts val="600"/>
              </a:spcAft>
            </a:pPr>
            <a:r>
              <a:rPr lang="en-US" b="1" dirty="0"/>
              <a:t>Main problem of the old survey:</a:t>
            </a:r>
          </a:p>
          <a:p>
            <a:pPr marL="342900" indent="-342900">
              <a:lnSpc>
                <a:spcPct val="150000"/>
              </a:lnSpc>
              <a:spcAft>
                <a:spcPts val="600"/>
              </a:spcAft>
              <a:buFont typeface="Arial" panose="020B0604020202020204" pitchFamily="34" charset="0"/>
              <a:buChar char="•"/>
            </a:pPr>
            <a:r>
              <a:rPr lang="en-US" dirty="0"/>
              <a:t>Survey is out-of-date; old definitions and complex instructions</a:t>
            </a:r>
          </a:p>
          <a:p>
            <a:pPr marL="342900" indent="-342900">
              <a:lnSpc>
                <a:spcPct val="150000"/>
              </a:lnSpc>
              <a:spcAft>
                <a:spcPts val="600"/>
              </a:spcAft>
              <a:buFont typeface="Arial" panose="020B0604020202020204" pitchFamily="34" charset="0"/>
              <a:buChar char="•"/>
            </a:pPr>
            <a:r>
              <a:rPr lang="en-US" dirty="0"/>
              <a:t>High burden on respondents - </a:t>
            </a:r>
            <a:r>
              <a:rPr lang="sv-SE" dirty="0" err="1"/>
              <a:t>some</a:t>
            </a:r>
            <a:r>
              <a:rPr lang="sv-SE" dirty="0"/>
              <a:t> data is no </a:t>
            </a:r>
            <a:r>
              <a:rPr lang="sv-SE" dirty="0" err="1"/>
              <a:t>longer</a:t>
            </a:r>
            <a:r>
              <a:rPr lang="sv-SE" dirty="0"/>
              <a:t> </a:t>
            </a:r>
            <a:r>
              <a:rPr lang="sv-SE" dirty="0" err="1"/>
              <a:t>used</a:t>
            </a:r>
            <a:endParaRPr lang="sv-SE" dirty="0"/>
          </a:p>
          <a:p>
            <a:pPr marL="342900" indent="-342900">
              <a:lnSpc>
                <a:spcPct val="150000"/>
              </a:lnSpc>
              <a:spcAft>
                <a:spcPts val="600"/>
              </a:spcAft>
              <a:buFont typeface="Arial" panose="020B0604020202020204" pitchFamily="34" charset="0"/>
              <a:buChar char="•"/>
            </a:pPr>
            <a:r>
              <a:rPr lang="sv-SE" dirty="0"/>
              <a:t>No space for new </a:t>
            </a:r>
            <a:r>
              <a:rPr lang="sv-SE" dirty="0" err="1"/>
              <a:t>feedstocks</a:t>
            </a:r>
            <a:r>
              <a:rPr lang="sv-SE" dirty="0"/>
              <a:t> or new </a:t>
            </a:r>
            <a:r>
              <a:rPr lang="sv-SE" dirty="0" err="1"/>
              <a:t>products</a:t>
            </a:r>
            <a:endParaRPr lang="sv-SE" dirty="0"/>
          </a:p>
          <a:p>
            <a:pPr marL="342900" indent="-342900">
              <a:lnSpc>
                <a:spcPct val="150000"/>
              </a:lnSpc>
              <a:spcAft>
                <a:spcPts val="600"/>
              </a:spcAft>
              <a:buFont typeface="Arial" panose="020B0604020202020204" pitchFamily="34" charset="0"/>
              <a:buChar char="•"/>
            </a:pPr>
            <a:r>
              <a:rPr lang="en-GB" dirty="0"/>
              <a:t>Reporting in m3 and not in in tonnes</a:t>
            </a:r>
            <a:endParaRPr lang="en-US" dirty="0"/>
          </a:p>
          <a:p>
            <a:pPr marL="342900" indent="-342900">
              <a:lnSpc>
                <a:spcPct val="150000"/>
              </a:lnSpc>
              <a:spcAft>
                <a:spcPts val="600"/>
              </a:spcAft>
              <a:buFont typeface="Arial" panose="020B0604020202020204" pitchFamily="34" charset="0"/>
              <a:buChar char="•"/>
            </a:pPr>
            <a:r>
              <a:rPr lang="en-GB" dirty="0"/>
              <a:t>“Ad hoc” design of target population</a:t>
            </a:r>
          </a:p>
          <a:p>
            <a:pPr marL="342900" indent="-342900">
              <a:lnSpc>
                <a:spcPct val="150000"/>
              </a:lnSpc>
              <a:spcAft>
                <a:spcPts val="600"/>
              </a:spcAft>
              <a:buFont typeface="Arial" panose="020B0604020202020204" pitchFamily="34" charset="0"/>
              <a:buChar char="•"/>
            </a:pPr>
            <a:r>
              <a:rPr lang="sv-SE" dirty="0"/>
              <a:t>Final destination (</a:t>
            </a:r>
            <a:r>
              <a:rPr lang="sv-SE" dirty="0" err="1"/>
              <a:t>sector</a:t>
            </a:r>
            <a:r>
              <a:rPr lang="sv-SE" dirty="0"/>
              <a:t>) </a:t>
            </a:r>
            <a:r>
              <a:rPr lang="sv-SE" dirty="0" err="1"/>
              <a:t>of</a:t>
            </a:r>
            <a:r>
              <a:rPr lang="sv-SE" dirty="0"/>
              <a:t> </a:t>
            </a:r>
            <a:r>
              <a:rPr lang="sv-SE" dirty="0" err="1"/>
              <a:t>deliveries</a:t>
            </a:r>
            <a:r>
              <a:rPr lang="sv-SE" dirty="0"/>
              <a:t> is </a:t>
            </a:r>
            <a:r>
              <a:rPr lang="sv-SE" dirty="0" err="1"/>
              <a:t>many</a:t>
            </a:r>
            <a:r>
              <a:rPr lang="sv-SE" dirty="0"/>
              <a:t> </a:t>
            </a:r>
            <a:r>
              <a:rPr lang="sv-SE" dirty="0" err="1"/>
              <a:t>times</a:t>
            </a:r>
            <a:r>
              <a:rPr lang="sv-SE" dirty="0"/>
              <a:t> </a:t>
            </a:r>
            <a:r>
              <a:rPr lang="sv-SE" dirty="0" err="1"/>
              <a:t>unknown</a:t>
            </a:r>
            <a:endParaRPr lang="sv-SE" dirty="0"/>
          </a:p>
          <a:p>
            <a:pPr marL="342900" indent="-342900">
              <a:lnSpc>
                <a:spcPct val="150000"/>
              </a:lnSpc>
              <a:spcAft>
                <a:spcPts val="600"/>
              </a:spcAft>
              <a:buFont typeface="Arial" panose="020B0604020202020204" pitchFamily="34" charset="0"/>
              <a:buChar char="•"/>
            </a:pPr>
            <a:r>
              <a:rPr lang="sv-SE" dirty="0" err="1"/>
              <a:t>Large</a:t>
            </a:r>
            <a:r>
              <a:rPr lang="sv-SE" dirty="0"/>
              <a:t> </a:t>
            </a:r>
            <a:r>
              <a:rPr lang="sv-SE" dirty="0" err="1"/>
              <a:t>uncertainties</a:t>
            </a:r>
            <a:r>
              <a:rPr lang="sv-SE" dirty="0"/>
              <a:t> in </a:t>
            </a:r>
            <a:r>
              <a:rPr lang="sv-SE" dirty="0" err="1"/>
              <a:t>some</a:t>
            </a:r>
            <a:r>
              <a:rPr lang="sv-SE" dirty="0"/>
              <a:t> </a:t>
            </a:r>
            <a:r>
              <a:rPr lang="sv-SE" dirty="0" err="1"/>
              <a:t>of</a:t>
            </a:r>
            <a:r>
              <a:rPr lang="sv-SE" dirty="0"/>
              <a:t> the </a:t>
            </a:r>
            <a:r>
              <a:rPr lang="sv-SE" dirty="0" err="1"/>
              <a:t>produced</a:t>
            </a:r>
            <a:r>
              <a:rPr lang="sv-SE" dirty="0"/>
              <a:t> </a:t>
            </a:r>
            <a:r>
              <a:rPr lang="sv-SE" dirty="0" err="1"/>
              <a:t>statistics</a:t>
            </a:r>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5</a:t>
            </a:fld>
            <a:endParaRPr lang="sv-SE"/>
          </a:p>
        </p:txBody>
      </p:sp>
    </p:spTree>
    <p:extLst>
      <p:ext uri="{BB962C8B-B14F-4D97-AF65-F5344CB8AC3E}">
        <p14:creationId xmlns:p14="http://schemas.microsoft.com/office/powerpoint/2010/main" val="899004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Variabler och vilka som använder vad. Vad har man kommit fram till efter kartläggningen? En summering, graf, som visar vilka variabler som används av många användare och vilka som inte används? Vilka användare som är prioriterade och stora användare?</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6</a:t>
            </a:fld>
            <a:endParaRPr lang="sv-SE"/>
          </a:p>
        </p:txBody>
      </p:sp>
    </p:spTree>
    <p:extLst>
      <p:ext uri="{BB962C8B-B14F-4D97-AF65-F5344CB8AC3E}">
        <p14:creationId xmlns:p14="http://schemas.microsoft.com/office/powerpoint/2010/main" val="202253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Variabler och vilka som använder vad. Vad har man kommit fram till efter kartläggningen? En summering, graf, som visar vilka variabler som används av många användare och vilka som inte används? Vilka användare som är prioriterade och stora användare?</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7</a:t>
            </a:fld>
            <a:endParaRPr lang="sv-SE"/>
          </a:p>
        </p:txBody>
      </p:sp>
    </p:spTree>
    <p:extLst>
      <p:ext uri="{BB962C8B-B14F-4D97-AF65-F5344CB8AC3E}">
        <p14:creationId xmlns:p14="http://schemas.microsoft.com/office/powerpoint/2010/main" val="1687397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Variabler och vilka som använder vad. Vad har man kommit fram till efter kartläggningen? En summering, graf, som visar vilka variabler som används av många användare och vilka som inte används? Vilka användare som är prioriterade och stora användare?</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9</a:t>
            </a:fld>
            <a:endParaRPr lang="sv-SE"/>
          </a:p>
        </p:txBody>
      </p:sp>
    </p:spTree>
    <p:extLst>
      <p:ext uri="{BB962C8B-B14F-4D97-AF65-F5344CB8AC3E}">
        <p14:creationId xmlns:p14="http://schemas.microsoft.com/office/powerpoint/2010/main" val="2919967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Variabler och vilka som använder vad. Vad har man kommit fram till efter kartläggningen? En summering, graf, som visar vilka variabler som används av många användare och vilka som inte används? Vilka användare som är prioriterade och stora användare?</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14</a:t>
            </a:fld>
            <a:endParaRPr lang="sv-SE"/>
          </a:p>
        </p:txBody>
      </p:sp>
    </p:spTree>
    <p:extLst>
      <p:ext uri="{BB962C8B-B14F-4D97-AF65-F5344CB8AC3E}">
        <p14:creationId xmlns:p14="http://schemas.microsoft.com/office/powerpoint/2010/main" val="39499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Variabler och vilka som använder vad. Vad har man kommit fram till efter kartläggningen? En summering, graf, som visar vilka variabler som används av många användare och vilka som inte används? Vilka användare som är prioriterade och stora användare?</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15</a:t>
            </a:fld>
            <a:endParaRPr lang="sv-SE"/>
          </a:p>
        </p:txBody>
      </p:sp>
    </p:spTree>
    <p:extLst>
      <p:ext uri="{BB962C8B-B14F-4D97-AF65-F5344CB8AC3E}">
        <p14:creationId xmlns:p14="http://schemas.microsoft.com/office/powerpoint/2010/main" val="2954052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a:t>Klicka här för att ändra format</a:t>
            </a:r>
          </a:p>
        </p:txBody>
      </p:sp>
      <p:sp>
        <p:nvSpPr>
          <p:cNvPr id="15363" name="Rectangle 3"/>
          <p:cNvSpPr>
            <a:spLocks noGrp="1" noChangeArrowheads="1"/>
          </p:cNvSpPr>
          <p:nvPr>
            <p:ph type="subTitle" idx="1"/>
          </p:nvPr>
        </p:nvSpPr>
        <p:spPr>
          <a:xfrm>
            <a:off x="3200400" y="2667000"/>
            <a:ext cx="5715000" cy="2971800"/>
          </a:xfrm>
          <a:noFill/>
        </p:spPr>
        <p:txBody>
          <a:bodyPr lIns="0" tIns="0" rIns="0" bIns="0"/>
          <a:lstStyle>
            <a:lvl1pPr marL="0" indent="0">
              <a:buFontTx/>
              <a:buNone/>
              <a:defRPr/>
            </a:lvl1pPr>
          </a:lstStyle>
          <a:p>
            <a:r>
              <a:rPr lang="sv-SE"/>
              <a:t>Klicka om du vill redigera mall för underrubrikformat</a:t>
            </a:r>
          </a:p>
        </p:txBody>
      </p:sp>
      <p:sp>
        <p:nvSpPr>
          <p:cNvPr id="15364" name="Rectangle 4"/>
          <p:cNvSpPr>
            <a:spLocks noGrp="1" noChangeArrowheads="1"/>
          </p:cNvSpPr>
          <p:nvPr>
            <p:ph type="dt" sz="half" idx="2"/>
          </p:nvPr>
        </p:nvSpPr>
        <p:spPr/>
        <p:txBody>
          <a:bodyPr/>
          <a:lstStyle>
            <a:lvl1pPr>
              <a:defRPr/>
            </a:lvl1pPr>
          </a:lstStyle>
          <a:p>
            <a:endParaRPr lang="sv-SE"/>
          </a:p>
        </p:txBody>
      </p:sp>
      <p:sp>
        <p:nvSpPr>
          <p:cNvPr id="15366" name="Rectangle 6"/>
          <p:cNvSpPr>
            <a:spLocks noGrp="1" noChangeArrowheads="1"/>
          </p:cNvSpPr>
          <p:nvPr>
            <p:ph type="sldNum" sz="quarter" idx="4"/>
          </p:nvPr>
        </p:nvSpPr>
        <p:spPr/>
        <p:txBody>
          <a:bodyPr/>
          <a:lstStyle>
            <a:lvl1pPr>
              <a:defRPr/>
            </a:lvl1pPr>
          </a:lstStyle>
          <a:p>
            <a:fld id="{01CBA474-F9D6-49A5-ABE8-16828E6B12A0}" type="slidenum">
              <a:rPr lang="sv-SE"/>
              <a:pPr/>
              <a:t>‹#›</a:t>
            </a:fld>
            <a:endParaRPr lang="sv-SE"/>
          </a:p>
        </p:txBody>
      </p:sp>
      <p:sp>
        <p:nvSpPr>
          <p:cNvPr id="15367" name="Rectangle 7"/>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15371" name="Picture 11"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A98AEE8C-A199-41A7-B184-28B82AFCAA48}"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386317E-04A6-4579-8EF4-5144A4F297E5}"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6327" name="Rectangle 7"/>
          <p:cNvSpPr>
            <a:spLocks noGrp="1" noChangeArrowheads="1"/>
          </p:cNvSpPr>
          <p:nvPr>
            <p:ph type="ctrTitle"/>
          </p:nvPr>
        </p:nvSpPr>
        <p:spPr>
          <a:xfrm>
            <a:off x="3203575"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56328" name="Rectangle 8"/>
          <p:cNvSpPr>
            <a:spLocks noGrp="1" noChangeArrowheads="1"/>
          </p:cNvSpPr>
          <p:nvPr>
            <p:ph type="subTitle" idx="1"/>
          </p:nvPr>
        </p:nvSpPr>
        <p:spPr>
          <a:xfrm>
            <a:off x="3200400" y="2667000"/>
            <a:ext cx="5715000" cy="2971800"/>
          </a:xfrm>
        </p:spPr>
        <p:txBody>
          <a:bodyPr/>
          <a:lstStyle>
            <a:lvl1pPr marL="0" indent="0">
              <a:buFontTx/>
              <a:buNone/>
              <a:defRPr/>
            </a:lvl1pPr>
          </a:lstStyle>
          <a:p>
            <a:r>
              <a:rPr lang="sv-SE"/>
              <a:t>Klicka här för att ändra format på underrubrik i bakgrunden</a:t>
            </a:r>
          </a:p>
        </p:txBody>
      </p:sp>
      <p:sp>
        <p:nvSpPr>
          <p:cNvPr id="56329" name="Rectangle 9"/>
          <p:cNvSpPr>
            <a:spLocks noGrp="1" noChangeArrowheads="1"/>
          </p:cNvSpPr>
          <p:nvPr>
            <p:ph type="dt" sz="half" idx="2"/>
          </p:nvPr>
        </p:nvSpPr>
        <p:spPr/>
        <p:txBody>
          <a:bodyPr/>
          <a:lstStyle>
            <a:lvl1pPr>
              <a:defRPr/>
            </a:lvl1pPr>
          </a:lstStyle>
          <a:p>
            <a:endParaRPr lang="sv-SE"/>
          </a:p>
        </p:txBody>
      </p:sp>
      <p:sp>
        <p:nvSpPr>
          <p:cNvPr id="56330" name="Rectangle 10"/>
          <p:cNvSpPr>
            <a:spLocks noGrp="1" noChangeArrowheads="1"/>
          </p:cNvSpPr>
          <p:nvPr>
            <p:ph type="sldNum" sz="quarter" idx="4"/>
          </p:nvPr>
        </p:nvSpPr>
        <p:spPr/>
        <p:txBody>
          <a:bodyPr/>
          <a:lstStyle>
            <a:lvl1pPr>
              <a:defRPr/>
            </a:lvl1pPr>
          </a:lstStyle>
          <a:p>
            <a:fld id="{E6A16ED3-43AA-42FD-B03D-1C542D37AD70}" type="slidenum">
              <a:rPr lang="sv-SE"/>
              <a:pPr/>
              <a:t>‹#›</a:t>
            </a:fld>
            <a:endParaRPr lang="sv-SE"/>
          </a:p>
        </p:txBody>
      </p:sp>
      <p:sp>
        <p:nvSpPr>
          <p:cNvPr id="56331" name="Rectangle 11"/>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56332" name="Picture 12"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B022CF4-6C19-4A3A-BC03-E4C52FDFA96C}" type="slidenum">
              <a:rPr lang="sv-SE"/>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698188EC-6209-488B-88C5-106600E68BC3}" type="slidenum">
              <a:rPr lang="sv-SE"/>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1A842FB-563A-4F48-97E8-6486700E14E5}" type="slidenum">
              <a:rPr lang="sv-SE"/>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2F09D053-0DD1-4455-919E-B92BF389C5FC}" type="slidenum">
              <a:rPr lang="sv-SE"/>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3208601C-223C-4704-9DD8-968F10FCE3EF}" type="slidenum">
              <a:rPr lang="sv-SE"/>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30FF09FB-1CD1-4F17-9157-097B64E35455}" type="slidenum">
              <a:rPr lang="sv-SE"/>
              <a:pPr/>
              <a:t>‹#›</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E31E0D18-3350-416B-928E-D89821124115}"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ABA58008-0BF1-4306-8D2F-666B0748070A}" type="slidenum">
              <a:rPr lang="sv-SE"/>
              <a:pPr/>
              <a:t>‹#›</a:t>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B9C564CB-5E64-4631-A6CA-8050EB111D9E}" type="slidenum">
              <a:rPr lang="sv-SE"/>
              <a:pPr/>
              <a:t>‹#›</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a:t>Klicka här för att ändra format på bakgrundsrubriken</a:t>
            </a:r>
          </a:p>
        </p:txBody>
      </p:sp>
      <p:sp>
        <p:nvSpPr>
          <p:cNvPr id="58371" name="Rectangle 3"/>
          <p:cNvSpPr>
            <a:spLocks noGrp="1" noChangeArrowheads="1"/>
          </p:cNvSpPr>
          <p:nvPr>
            <p:ph type="subTitle" idx="1"/>
          </p:nvPr>
        </p:nvSpPr>
        <p:spPr>
          <a:xfrm>
            <a:off x="3200400" y="2667000"/>
            <a:ext cx="5715000" cy="2971800"/>
          </a:xfrm>
          <a:noFill/>
        </p:spPr>
        <p:txBody>
          <a:bodyPr lIns="0" tIns="0" rIns="0" bIns="0"/>
          <a:lstStyle>
            <a:lvl1pPr>
              <a:defRPr/>
            </a:lvl1pPr>
          </a:lstStyle>
          <a:p>
            <a:r>
              <a:rPr lang="sv-SE"/>
              <a:t>Klicka här för att ändra format på underrubrik i bakgrunden</a:t>
            </a:r>
          </a:p>
        </p:txBody>
      </p:sp>
      <p:sp>
        <p:nvSpPr>
          <p:cNvPr id="58372" name="Rectangle 4"/>
          <p:cNvSpPr>
            <a:spLocks noGrp="1" noChangeArrowheads="1"/>
          </p:cNvSpPr>
          <p:nvPr>
            <p:ph type="dt" sz="half" idx="2"/>
          </p:nvPr>
        </p:nvSpPr>
        <p:spPr/>
        <p:txBody>
          <a:bodyPr/>
          <a:lstStyle>
            <a:lvl1pPr>
              <a:defRPr/>
            </a:lvl1pPr>
          </a:lstStyle>
          <a:p>
            <a:endParaRPr lang="sv-SE"/>
          </a:p>
        </p:txBody>
      </p:sp>
      <p:sp>
        <p:nvSpPr>
          <p:cNvPr id="58373" name="Rectangle 5"/>
          <p:cNvSpPr>
            <a:spLocks noGrp="1" noChangeArrowheads="1"/>
          </p:cNvSpPr>
          <p:nvPr>
            <p:ph type="sldNum" sz="quarter" idx="4"/>
          </p:nvPr>
        </p:nvSpPr>
        <p:spPr/>
        <p:txBody>
          <a:bodyPr/>
          <a:lstStyle>
            <a:lvl1pPr>
              <a:defRPr/>
            </a:lvl1pPr>
          </a:lstStyle>
          <a:p>
            <a:fld id="{70320FC7-5F3F-4362-835B-9498AB82E242}" type="slidenum">
              <a:rPr lang="sv-SE"/>
              <a:pPr/>
              <a:t>‹#›</a:t>
            </a:fld>
            <a:endParaRPr lang="sv-SE"/>
          </a:p>
        </p:txBody>
      </p:sp>
      <p:sp>
        <p:nvSpPr>
          <p:cNvPr id="58374" name="Rectangle 6"/>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58375" name="Picture 7"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BABBEF0F-B67F-4A34-A14E-790531287C6A}" type="slidenum">
              <a:rPr lang="sv-SE"/>
              <a:pPr/>
              <a:t>‹#›</a:t>
            </a:fld>
            <a:endParaRPr lang="sv-S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0C14D232-1CB6-4303-845D-3EFB901354D9}" type="slidenum">
              <a:rPr lang="sv-SE"/>
              <a:pPr/>
              <a:t>‹#›</a:t>
            </a:fld>
            <a:endParaRPr lang="sv-S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C398347-77D5-4A33-BF17-66A9E5D03A22}" type="slidenum">
              <a:rPr lang="sv-SE"/>
              <a:pPr/>
              <a:t>‹#›</a:t>
            </a:fld>
            <a:endParaRPr lang="sv-S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D206D869-202C-49A8-A00D-7624EB6C38B1}" type="slidenum">
              <a:rPr lang="sv-SE"/>
              <a:pPr/>
              <a:t>‹#›</a:t>
            </a:fld>
            <a:endParaRPr lang="sv-S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EE708F95-A36C-41A9-99CC-B9B45EA9DA1D}" type="slidenum">
              <a:rPr lang="sv-SE"/>
              <a:pPr/>
              <a:t>‹#›</a:t>
            </a:fld>
            <a:endParaRPr lang="sv-S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F0476A4B-A93F-46E7-B0E0-5626BD646006}" type="slidenum">
              <a:rPr lang="sv-SE"/>
              <a:pPr/>
              <a:t>‹#›</a:t>
            </a:fld>
            <a:endParaRPr lang="sv-S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5A6EDBE5-BBEC-4B6C-B644-5C75DAF50BAD}" type="slidenum">
              <a:rPr lang="sv-SE"/>
              <a:pPr/>
              <a:t>‹#›</a:t>
            </a:fld>
            <a:endParaRPr lang="sv-S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E530F24D-E04C-4993-AC75-D729C7F86043}"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354DC7B7-A412-447E-815F-17DFA7FF51CE}" type="slidenum">
              <a:rPr lang="sv-SE"/>
              <a:pPr/>
              <a:t>‹#›</a:t>
            </a:fld>
            <a:endParaRPr lang="sv-S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200400"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60419" name="Rectangle 3"/>
          <p:cNvSpPr>
            <a:spLocks noGrp="1" noChangeArrowheads="1"/>
          </p:cNvSpPr>
          <p:nvPr>
            <p:ph type="subTitle" idx="1"/>
          </p:nvPr>
        </p:nvSpPr>
        <p:spPr>
          <a:xfrm>
            <a:off x="3200400" y="2667000"/>
            <a:ext cx="5715000" cy="2971800"/>
          </a:xfrm>
        </p:spPr>
        <p:txBody>
          <a:bodyPr/>
          <a:lstStyle>
            <a:lvl1pPr>
              <a:defRPr/>
            </a:lvl1pPr>
          </a:lstStyle>
          <a:p>
            <a:r>
              <a:rPr lang="sv-SE"/>
              <a:t>Klicka här för att ändra format på underrubrik i bakgrunden</a:t>
            </a:r>
          </a:p>
        </p:txBody>
      </p:sp>
      <p:sp>
        <p:nvSpPr>
          <p:cNvPr id="60420" name="Rectangle 4"/>
          <p:cNvSpPr>
            <a:spLocks noGrp="1" noChangeArrowheads="1"/>
          </p:cNvSpPr>
          <p:nvPr>
            <p:ph type="dt" sz="half" idx="2"/>
          </p:nvPr>
        </p:nvSpPr>
        <p:spPr/>
        <p:txBody>
          <a:bodyPr/>
          <a:lstStyle>
            <a:lvl1pPr>
              <a:defRPr/>
            </a:lvl1pPr>
          </a:lstStyle>
          <a:p>
            <a:endParaRPr lang="sv-SE"/>
          </a:p>
        </p:txBody>
      </p:sp>
      <p:sp>
        <p:nvSpPr>
          <p:cNvPr id="60421" name="Rectangle 5"/>
          <p:cNvSpPr>
            <a:spLocks noGrp="1" noChangeArrowheads="1"/>
          </p:cNvSpPr>
          <p:nvPr>
            <p:ph type="sldNum" sz="quarter" idx="4"/>
          </p:nvPr>
        </p:nvSpPr>
        <p:spPr/>
        <p:txBody>
          <a:bodyPr/>
          <a:lstStyle>
            <a:lvl1pPr>
              <a:defRPr/>
            </a:lvl1pPr>
          </a:lstStyle>
          <a:p>
            <a:fld id="{FBDB2A49-E5F2-411E-94C9-87C735C5EF5D}" type="slidenum">
              <a:rPr lang="sv-SE"/>
              <a:pPr/>
              <a:t>‹#›</a:t>
            </a:fld>
            <a:endParaRPr lang="sv-SE"/>
          </a:p>
        </p:txBody>
      </p:sp>
      <p:sp>
        <p:nvSpPr>
          <p:cNvPr id="60422" name="Rectangle 6"/>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a:t> </a:t>
            </a:r>
            <a:endParaRPr lang="sv-SE" sz="2400">
              <a:latin typeface="Times New Roman" pitchFamily="18" charset="0"/>
            </a:endParaRPr>
          </a:p>
        </p:txBody>
      </p:sp>
      <p:pic>
        <p:nvPicPr>
          <p:cNvPr id="60423" name="Picture 7"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E6C654D4-8A27-4758-A9BC-636492DB8B18}" type="slidenum">
              <a:rPr lang="sv-SE"/>
              <a:pPr/>
              <a:t>‹#›</a:t>
            </a:fld>
            <a:endParaRPr lang="sv-S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bildnummer 4"/>
          <p:cNvSpPr>
            <a:spLocks noGrp="1"/>
          </p:cNvSpPr>
          <p:nvPr>
            <p:ph type="sldNum" sz="quarter" idx="11"/>
          </p:nvPr>
        </p:nvSpPr>
        <p:spPr/>
        <p:txBody>
          <a:bodyPr/>
          <a:lstStyle>
            <a:lvl1pPr>
              <a:defRPr/>
            </a:lvl1pPr>
          </a:lstStyle>
          <a:p>
            <a:fld id="{4DFF63DF-0099-48BA-9031-C3B22A552C0C}" type="slidenum">
              <a:rPr lang="sv-SE"/>
              <a:pPr/>
              <a:t>‹#›</a:t>
            </a:fld>
            <a:endParaRPr lang="sv-S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141C9C77-ECEA-43D2-8550-7DB8DC394F2E}" type="slidenum">
              <a:rPr lang="sv-SE"/>
              <a:pPr/>
              <a:t>‹#›</a:t>
            </a:fld>
            <a:endParaRPr lang="sv-S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4A85D1E9-DA66-4090-AAEA-46C443F7A089}" type="slidenum">
              <a:rPr lang="sv-SE"/>
              <a:pPr/>
              <a:t>‹#›</a:t>
            </a:fld>
            <a:endParaRPr lang="sv-S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115F013B-8AFD-451A-8EA5-F43D555E8597}" type="slidenum">
              <a:rPr lang="sv-SE"/>
              <a:pPr/>
              <a:t>‹#›</a:t>
            </a:fld>
            <a:endParaRPr lang="sv-S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FFC11D7A-CCC3-4783-9B18-064D1EE5C115}" type="slidenum">
              <a:rPr lang="sv-SE"/>
              <a:pPr/>
              <a:t>‹#›</a:t>
            </a:fld>
            <a:endParaRPr lang="sv-S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DF3CC805-3480-47DC-89EF-7766A887B906}" type="slidenum">
              <a:rPr lang="sv-SE"/>
              <a:pPr/>
              <a:t>‹#›</a:t>
            </a:fld>
            <a:endParaRPr lang="sv-S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16827991-29C4-4838-9D7C-BF09F1D87EB8}"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BB3B8F09-21C9-4403-923D-6CB7BC6E6896}"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bildnummer 7"/>
          <p:cNvSpPr>
            <a:spLocks noGrp="1"/>
          </p:cNvSpPr>
          <p:nvPr>
            <p:ph type="sldNum" sz="quarter" idx="11"/>
          </p:nvPr>
        </p:nvSpPr>
        <p:spPr/>
        <p:txBody>
          <a:bodyPr/>
          <a:lstStyle>
            <a:lvl1pPr>
              <a:defRPr/>
            </a:lvl1pPr>
          </a:lstStyle>
          <a:p>
            <a:fld id="{58AEE777-A868-443A-9B51-D6EA928838C2}"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bildnummer 3"/>
          <p:cNvSpPr>
            <a:spLocks noGrp="1"/>
          </p:cNvSpPr>
          <p:nvPr>
            <p:ph type="sldNum" sz="quarter" idx="11"/>
          </p:nvPr>
        </p:nvSpPr>
        <p:spPr/>
        <p:txBody>
          <a:bodyPr/>
          <a:lstStyle>
            <a:lvl1pPr>
              <a:defRPr/>
            </a:lvl1pPr>
          </a:lstStyle>
          <a:p>
            <a:fld id="{BA1584BA-F058-4897-B5B0-1A9226C6C7F3}"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bildnummer 2"/>
          <p:cNvSpPr>
            <a:spLocks noGrp="1"/>
          </p:cNvSpPr>
          <p:nvPr>
            <p:ph type="sldNum" sz="quarter" idx="11"/>
          </p:nvPr>
        </p:nvSpPr>
        <p:spPr/>
        <p:txBody>
          <a:bodyPr/>
          <a:lstStyle>
            <a:lvl1pPr>
              <a:defRPr/>
            </a:lvl1pPr>
          </a:lstStyle>
          <a:p>
            <a:fld id="{DF92CFF1-EA48-489B-A3DA-ECB9E3DC7D2A}"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780C6B9F-4789-48C3-B15E-AFC729782AE8}"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bildnummer 5"/>
          <p:cNvSpPr>
            <a:spLocks noGrp="1"/>
          </p:cNvSpPr>
          <p:nvPr>
            <p:ph type="sldNum" sz="quarter" idx="11"/>
          </p:nvPr>
        </p:nvSpPr>
        <p:spPr/>
        <p:txBody>
          <a:bodyPr/>
          <a:lstStyle>
            <a:lvl1pPr>
              <a:defRPr/>
            </a:lvl1pPr>
          </a:lstStyle>
          <a:p>
            <a:fld id="{888C8B8E-3BE3-42D1-9E4D-4ACCCFA11A10}"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102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1037" name="Picture 13"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1040" name="Rectangle 16"/>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1041" name="Rectangle 17"/>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79C96E5-2C98-4EAF-A68C-B4C04A74483A}"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eaLnBrk="1" fontAlgn="base" hangingPunct="1">
        <a:lnSpc>
          <a:spcPts val="4000"/>
        </a:lnSpc>
        <a:spcBef>
          <a:spcPct val="0"/>
        </a:spcBef>
        <a:spcAft>
          <a:spcPct val="0"/>
        </a:spcAft>
        <a:defRPr sz="3600" b="1">
          <a:solidFill>
            <a:schemeClr val="tx2"/>
          </a:solidFill>
          <a:latin typeface="+mj-lt"/>
          <a:ea typeface="+mj-ea"/>
          <a:cs typeface="+mj-cs"/>
        </a:defRPr>
      </a:lvl1pPr>
      <a:lvl2pPr algn="l" rtl="0" eaLnBrk="1" fontAlgn="base" hangingPunct="1">
        <a:lnSpc>
          <a:spcPts val="4000"/>
        </a:lnSpc>
        <a:spcBef>
          <a:spcPct val="0"/>
        </a:spcBef>
        <a:spcAft>
          <a:spcPct val="0"/>
        </a:spcAft>
        <a:defRPr sz="3600" b="1">
          <a:solidFill>
            <a:schemeClr val="tx2"/>
          </a:solidFill>
          <a:latin typeface="Arial" charset="0"/>
        </a:defRPr>
      </a:lvl2pPr>
      <a:lvl3pPr algn="l" rtl="0" eaLnBrk="1" fontAlgn="base" hangingPunct="1">
        <a:lnSpc>
          <a:spcPts val="4000"/>
        </a:lnSpc>
        <a:spcBef>
          <a:spcPct val="0"/>
        </a:spcBef>
        <a:spcAft>
          <a:spcPct val="0"/>
        </a:spcAft>
        <a:defRPr sz="3600" b="1">
          <a:solidFill>
            <a:schemeClr val="tx2"/>
          </a:solidFill>
          <a:latin typeface="Arial" charset="0"/>
        </a:defRPr>
      </a:lvl3pPr>
      <a:lvl4pPr algn="l" rtl="0" eaLnBrk="1" fontAlgn="base" hangingPunct="1">
        <a:lnSpc>
          <a:spcPts val="4000"/>
        </a:lnSpc>
        <a:spcBef>
          <a:spcPct val="0"/>
        </a:spcBef>
        <a:spcAft>
          <a:spcPct val="0"/>
        </a:spcAft>
        <a:defRPr sz="3600" b="1">
          <a:solidFill>
            <a:schemeClr val="tx2"/>
          </a:solidFill>
          <a:latin typeface="Arial" charset="0"/>
        </a:defRPr>
      </a:lvl4pPr>
      <a:lvl5pPr algn="l" rtl="0" eaLnBrk="1" fontAlgn="base" hangingPunct="1">
        <a:lnSpc>
          <a:spcPts val="4000"/>
        </a:lnSpc>
        <a:spcBef>
          <a:spcPct val="0"/>
        </a:spcBef>
        <a:spcAft>
          <a:spcPct val="0"/>
        </a:spcAft>
        <a:defRPr sz="3600" b="1">
          <a:solidFill>
            <a:schemeClr val="tx2"/>
          </a:solidFill>
          <a:latin typeface="Arial" charset="0"/>
        </a:defRPr>
      </a:lvl5pPr>
      <a:lvl6pPr marL="457200" algn="l" rtl="0" eaLnBrk="1" fontAlgn="base" hangingPunct="1">
        <a:lnSpc>
          <a:spcPts val="4000"/>
        </a:lnSpc>
        <a:spcBef>
          <a:spcPct val="0"/>
        </a:spcBef>
        <a:spcAft>
          <a:spcPct val="0"/>
        </a:spcAft>
        <a:defRPr sz="3600" b="1">
          <a:solidFill>
            <a:schemeClr val="tx2"/>
          </a:solidFill>
          <a:latin typeface="Arial" charset="0"/>
        </a:defRPr>
      </a:lvl6pPr>
      <a:lvl7pPr marL="914400" algn="l" rtl="0" eaLnBrk="1" fontAlgn="base" hangingPunct="1">
        <a:lnSpc>
          <a:spcPts val="4000"/>
        </a:lnSpc>
        <a:spcBef>
          <a:spcPct val="0"/>
        </a:spcBef>
        <a:spcAft>
          <a:spcPct val="0"/>
        </a:spcAft>
        <a:defRPr sz="3600" b="1">
          <a:solidFill>
            <a:schemeClr val="tx2"/>
          </a:solidFill>
          <a:latin typeface="Arial" charset="0"/>
        </a:defRPr>
      </a:lvl7pPr>
      <a:lvl8pPr marL="1371600" algn="l" rtl="0" eaLnBrk="1" fontAlgn="base" hangingPunct="1">
        <a:lnSpc>
          <a:spcPts val="4000"/>
        </a:lnSpc>
        <a:spcBef>
          <a:spcPct val="0"/>
        </a:spcBef>
        <a:spcAft>
          <a:spcPct val="0"/>
        </a:spcAft>
        <a:defRPr sz="3600" b="1">
          <a:solidFill>
            <a:schemeClr val="tx2"/>
          </a:solidFill>
          <a:latin typeface="Arial" charset="0"/>
        </a:defRPr>
      </a:lvl8pPr>
      <a:lvl9pPr marL="1828800" algn="l" rtl="0" eaLnBrk="1" fontAlgn="base" hangingPunct="1">
        <a:lnSpc>
          <a:spcPts val="4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40000"/>
        </a:spcBef>
        <a:spcAft>
          <a:spcPct val="0"/>
        </a:spcAft>
        <a:buChar char="•"/>
        <a:defRPr sz="2800">
          <a:solidFill>
            <a:schemeClr val="tx1"/>
          </a:solidFill>
          <a:latin typeface="+mn-lt"/>
          <a:ea typeface="+mn-ea"/>
          <a:cs typeface="+mn-cs"/>
        </a:defRPr>
      </a:lvl1pPr>
      <a:lvl2pPr marL="698500" indent="-354013" algn="l" rtl="0" eaLnBrk="1" fontAlgn="base" hangingPunct="1">
        <a:spcBef>
          <a:spcPct val="40000"/>
        </a:spcBef>
        <a:spcAft>
          <a:spcPct val="0"/>
        </a:spcAft>
        <a:buChar char="–"/>
        <a:defRPr sz="2600">
          <a:solidFill>
            <a:schemeClr val="tx1"/>
          </a:solidFill>
          <a:latin typeface="+mn-lt"/>
        </a:defRPr>
      </a:lvl2pPr>
      <a:lvl3pPr marL="963613" indent="-263525" algn="l" rtl="0" eaLnBrk="1" fontAlgn="base" hangingPunct="1">
        <a:spcBef>
          <a:spcPct val="40000"/>
        </a:spcBef>
        <a:spcAft>
          <a:spcPct val="0"/>
        </a:spcAft>
        <a:buChar char="•"/>
        <a:defRPr sz="2400">
          <a:solidFill>
            <a:schemeClr val="tx1"/>
          </a:solidFill>
          <a:latin typeface="+mn-lt"/>
        </a:defRPr>
      </a:lvl3pPr>
      <a:lvl4pPr marL="1214438" indent="-249238" algn="l" rtl="0" eaLnBrk="1" fontAlgn="base" hangingPunct="1">
        <a:spcBef>
          <a:spcPct val="4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1203"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1204" name="Picture 4" descr="ligg"/>
          <p:cNvPicPr>
            <a:picLocks noChangeAspect="1" noChangeArrowheads="1"/>
          </p:cNvPicPr>
          <p:nvPr/>
        </p:nvPicPr>
        <p:blipFill>
          <a:blip r:embed="rId11" cstate="print"/>
          <a:srcRect/>
          <a:stretch>
            <a:fillRect/>
          </a:stretch>
        </p:blipFill>
        <p:spPr bwMode="auto">
          <a:xfrm>
            <a:off x="323850" y="6253163"/>
            <a:ext cx="1619250" cy="344487"/>
          </a:xfrm>
          <a:prstGeom prst="rect">
            <a:avLst/>
          </a:prstGeom>
          <a:noFill/>
        </p:spPr>
      </p:pic>
      <p:sp>
        <p:nvSpPr>
          <p:cNvPr id="51205"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1206"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FB244A4-5FAB-41E7-8F13-75565648FC8E}"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1"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marL="342900" indent="-342900" algn="l" rtl="0" fontAlgn="base">
        <a:spcBef>
          <a:spcPct val="40000"/>
        </a:spcBef>
        <a:spcAft>
          <a:spcPct val="0"/>
        </a:spcAft>
        <a:buChar char="•"/>
        <a:defRPr sz="2800">
          <a:solidFill>
            <a:schemeClr val="tx1"/>
          </a:solidFill>
          <a:latin typeface="+mn-lt"/>
          <a:ea typeface="+mn-ea"/>
          <a:cs typeface="+mn-cs"/>
        </a:defRPr>
      </a:lvl1pPr>
      <a:lvl2pPr marL="698500" indent="-354013" algn="l" rtl="0" fontAlgn="base">
        <a:spcBef>
          <a:spcPct val="40000"/>
        </a:spcBef>
        <a:spcAft>
          <a:spcPct val="0"/>
        </a:spcAft>
        <a:buChar char="–"/>
        <a:defRPr sz="2600">
          <a:solidFill>
            <a:schemeClr val="tx1"/>
          </a:solidFill>
          <a:latin typeface="+mn-lt"/>
        </a:defRPr>
      </a:lvl2pPr>
      <a:lvl3pPr marL="963613" indent="-263525" algn="l" rtl="0" fontAlgn="base">
        <a:spcBef>
          <a:spcPct val="40000"/>
        </a:spcBef>
        <a:spcAft>
          <a:spcPct val="0"/>
        </a:spcAft>
        <a:buChar char="•"/>
        <a:defRPr sz="2400">
          <a:solidFill>
            <a:schemeClr val="tx1"/>
          </a:solidFill>
          <a:latin typeface="+mn-lt"/>
        </a:defRPr>
      </a:lvl3pPr>
      <a:lvl4pPr marL="1214438" indent="-249238" algn="l" rtl="0" fontAlgn="base">
        <a:spcBef>
          <a:spcPct val="40000"/>
        </a:spcBef>
        <a:spcAft>
          <a:spcPct val="0"/>
        </a:spcAft>
        <a:buChar char="-"/>
        <a:defRPr sz="22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734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7348" name="Picture 4" descr="ligg"/>
          <p:cNvPicPr>
            <a:picLocks noChangeAspect="1" noChangeArrowheads="1"/>
          </p:cNvPicPr>
          <p:nvPr/>
        </p:nvPicPr>
        <p:blipFill>
          <a:blip r:embed="rId11" cstate="print"/>
          <a:srcRect/>
          <a:stretch>
            <a:fillRect/>
          </a:stretch>
        </p:blipFill>
        <p:spPr bwMode="auto">
          <a:xfrm>
            <a:off x="323850" y="6253163"/>
            <a:ext cx="1619250" cy="344487"/>
          </a:xfrm>
          <a:prstGeom prst="rect">
            <a:avLst/>
          </a:prstGeom>
          <a:noFill/>
        </p:spPr>
      </p:pic>
      <p:sp>
        <p:nvSpPr>
          <p:cNvPr id="57349"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7350"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4A6BC71-034A-4C6B-A8E5-D27B19E7AC58}"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Lst>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85988" indent="-228600" algn="l" rtl="0" fontAlgn="base">
        <a:spcBef>
          <a:spcPct val="20000"/>
        </a:spcBef>
        <a:spcAft>
          <a:spcPct val="0"/>
        </a:spcAft>
        <a:buChar char="»"/>
        <a:defRPr sz="1000">
          <a:solidFill>
            <a:schemeClr val="tx1"/>
          </a:solidFill>
          <a:latin typeface="+mn-lt"/>
        </a:defRPr>
      </a:lvl5pPr>
      <a:lvl6pPr marL="2643188" indent="-228600" algn="l" rtl="0" fontAlgn="base">
        <a:spcBef>
          <a:spcPct val="20000"/>
        </a:spcBef>
        <a:spcAft>
          <a:spcPct val="0"/>
        </a:spcAft>
        <a:buChar char="»"/>
        <a:defRPr sz="1000">
          <a:solidFill>
            <a:schemeClr val="tx1"/>
          </a:solidFill>
          <a:latin typeface="+mn-lt"/>
        </a:defRPr>
      </a:lvl6pPr>
      <a:lvl7pPr marL="3100388" indent="-228600" algn="l" rtl="0" fontAlgn="base">
        <a:spcBef>
          <a:spcPct val="20000"/>
        </a:spcBef>
        <a:spcAft>
          <a:spcPct val="0"/>
        </a:spcAft>
        <a:buChar char="»"/>
        <a:defRPr sz="1000">
          <a:solidFill>
            <a:schemeClr val="tx1"/>
          </a:solidFill>
          <a:latin typeface="+mn-lt"/>
        </a:defRPr>
      </a:lvl7pPr>
      <a:lvl8pPr marL="3557588" indent="-228600" algn="l" rtl="0" fontAlgn="base">
        <a:spcBef>
          <a:spcPct val="20000"/>
        </a:spcBef>
        <a:spcAft>
          <a:spcPct val="0"/>
        </a:spcAft>
        <a:buChar char="»"/>
        <a:defRPr sz="1000">
          <a:solidFill>
            <a:schemeClr val="tx1"/>
          </a:solidFill>
          <a:latin typeface="+mn-lt"/>
        </a:defRPr>
      </a:lvl8pPr>
      <a:lvl9pPr marL="4014788"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9395"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9396" name="Picture 4" descr="ligg"/>
          <p:cNvPicPr>
            <a:picLocks noChangeAspect="1" noChangeArrowheads="1"/>
          </p:cNvPicPr>
          <p:nvPr/>
        </p:nvPicPr>
        <p:blipFill>
          <a:blip r:embed="rId11" cstate="print"/>
          <a:srcRect/>
          <a:stretch>
            <a:fillRect/>
          </a:stretch>
        </p:blipFill>
        <p:spPr bwMode="auto">
          <a:xfrm>
            <a:off x="323850" y="6253163"/>
            <a:ext cx="1619250" cy="344487"/>
          </a:xfrm>
          <a:prstGeom prst="rect">
            <a:avLst/>
          </a:prstGeom>
          <a:noFill/>
        </p:spPr>
      </p:pic>
      <p:sp>
        <p:nvSpPr>
          <p:cNvPr id="59397"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endParaRPr lang="sv-SE"/>
          </a:p>
        </p:txBody>
      </p:sp>
      <p:sp>
        <p:nvSpPr>
          <p:cNvPr id="59398"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5C3C833-BD91-46FC-8987-60D772431B14}"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5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76463" indent="-228600" algn="l" rtl="0" fontAlgn="base">
        <a:spcBef>
          <a:spcPct val="20000"/>
        </a:spcBef>
        <a:spcAft>
          <a:spcPct val="0"/>
        </a:spcAft>
        <a:buChar char="»"/>
        <a:defRPr sz="1000">
          <a:solidFill>
            <a:schemeClr val="tx1"/>
          </a:solidFill>
          <a:latin typeface="+mn-lt"/>
        </a:defRPr>
      </a:lvl5pPr>
      <a:lvl6pPr marL="2633663" indent="-228600" algn="l" rtl="0" fontAlgn="base">
        <a:spcBef>
          <a:spcPct val="20000"/>
        </a:spcBef>
        <a:spcAft>
          <a:spcPct val="0"/>
        </a:spcAft>
        <a:buChar char="»"/>
        <a:defRPr sz="1000">
          <a:solidFill>
            <a:schemeClr val="tx1"/>
          </a:solidFill>
          <a:latin typeface="+mn-lt"/>
        </a:defRPr>
      </a:lvl6pPr>
      <a:lvl7pPr marL="3090863" indent="-228600" algn="l" rtl="0" fontAlgn="base">
        <a:spcBef>
          <a:spcPct val="20000"/>
        </a:spcBef>
        <a:spcAft>
          <a:spcPct val="0"/>
        </a:spcAft>
        <a:buChar char="»"/>
        <a:defRPr sz="1000">
          <a:solidFill>
            <a:schemeClr val="tx1"/>
          </a:solidFill>
          <a:latin typeface="+mn-lt"/>
        </a:defRPr>
      </a:lvl7pPr>
      <a:lvl8pPr marL="3548063" indent="-228600" algn="l" rtl="0" fontAlgn="base">
        <a:spcBef>
          <a:spcPct val="20000"/>
        </a:spcBef>
        <a:spcAft>
          <a:spcPct val="0"/>
        </a:spcAft>
        <a:buChar char="»"/>
        <a:defRPr sz="1000">
          <a:solidFill>
            <a:schemeClr val="tx1"/>
          </a:solidFill>
          <a:latin typeface="+mn-lt"/>
        </a:defRPr>
      </a:lvl8pPr>
      <a:lvl9pPr marL="4005263"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sv-SE" dirty="0" err="1"/>
              <a:t>Use</a:t>
            </a:r>
            <a:r>
              <a:rPr lang="sv-SE" dirty="0"/>
              <a:t> </a:t>
            </a:r>
            <a:r>
              <a:rPr lang="sv-SE" dirty="0" err="1"/>
              <a:t>of</a:t>
            </a:r>
            <a:r>
              <a:rPr lang="sv-SE" dirty="0"/>
              <a:t> </a:t>
            </a:r>
            <a:r>
              <a:rPr lang="sv-SE" dirty="0" err="1"/>
              <a:t>admin</a:t>
            </a:r>
            <a:r>
              <a:rPr lang="sv-SE" dirty="0"/>
              <a:t> data in </a:t>
            </a:r>
            <a:r>
              <a:rPr lang="sv-SE" dirty="0" err="1"/>
              <a:t>statistics</a:t>
            </a:r>
            <a:r>
              <a:rPr lang="sv-SE" dirty="0"/>
              <a:t> – A </a:t>
            </a:r>
            <a:r>
              <a:rPr lang="sv-SE" dirty="0" err="1"/>
              <a:t>case</a:t>
            </a:r>
            <a:r>
              <a:rPr lang="sv-SE" dirty="0"/>
              <a:t> </a:t>
            </a:r>
            <a:r>
              <a:rPr lang="sv-SE" dirty="0" err="1"/>
              <a:t>study</a:t>
            </a:r>
            <a:r>
              <a:rPr lang="sv-SE" dirty="0"/>
              <a:t> from Sweden</a:t>
            </a:r>
          </a:p>
        </p:txBody>
      </p:sp>
      <p:sp>
        <p:nvSpPr>
          <p:cNvPr id="45059" name="Rectangle 3"/>
          <p:cNvSpPr>
            <a:spLocks noGrp="1" noChangeArrowheads="1"/>
          </p:cNvSpPr>
          <p:nvPr>
            <p:ph type="subTitle" idx="1"/>
          </p:nvPr>
        </p:nvSpPr>
        <p:spPr/>
        <p:txBody>
          <a:bodyPr/>
          <a:lstStyle/>
          <a:p>
            <a:endParaRPr lang="sv-SE" dirty="0"/>
          </a:p>
          <a:p>
            <a:r>
              <a:rPr lang="sv-SE" dirty="0"/>
              <a:t>Oslo City Group</a:t>
            </a:r>
          </a:p>
          <a:p>
            <a:r>
              <a:rPr lang="sv-SE" sz="2200" dirty="0"/>
              <a:t>09-05-2017</a:t>
            </a:r>
          </a:p>
          <a:p>
            <a:endParaRPr lang="sv-SE" sz="2200" dirty="0"/>
          </a:p>
          <a:p>
            <a:r>
              <a:rPr lang="sv-SE" sz="2200" dirty="0"/>
              <a:t>Massimo Di Biaggio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a:t>Fuel</a:t>
            </a:r>
            <a:r>
              <a:rPr lang="sv-SE" dirty="0"/>
              <a:t> </a:t>
            </a:r>
            <a:r>
              <a:rPr lang="sv-SE" dirty="0" err="1"/>
              <a:t>intensity</a:t>
            </a:r>
            <a:r>
              <a:rPr lang="sv-SE" dirty="0"/>
              <a:t> on </a:t>
            </a:r>
            <a:r>
              <a:rPr lang="sv-SE" dirty="0" err="1"/>
              <a:t>domestic</a:t>
            </a:r>
            <a:r>
              <a:rPr lang="sv-SE" dirty="0"/>
              <a:t> routes</a:t>
            </a:r>
          </a:p>
        </p:txBody>
      </p:sp>
      <p:pic>
        <p:nvPicPr>
          <p:cNvPr id="4" name="Bildobjekt 3"/>
          <p:cNvPicPr>
            <a:picLocks noChangeAspect="1"/>
          </p:cNvPicPr>
          <p:nvPr/>
        </p:nvPicPr>
        <p:blipFill>
          <a:blip r:embed="rId2"/>
          <a:stretch>
            <a:fillRect/>
          </a:stretch>
        </p:blipFill>
        <p:spPr>
          <a:xfrm>
            <a:off x="732372" y="1064419"/>
            <a:ext cx="8333288" cy="5346643"/>
          </a:xfrm>
          <a:prstGeom prst="rect">
            <a:avLst/>
          </a:prstGeom>
        </p:spPr>
      </p:pic>
    </p:spTree>
    <p:extLst>
      <p:ext uri="{BB962C8B-B14F-4D97-AF65-F5344CB8AC3E}">
        <p14:creationId xmlns:p14="http://schemas.microsoft.com/office/powerpoint/2010/main" val="360582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3795" y="332656"/>
            <a:ext cx="7629525" cy="985838"/>
          </a:xfrm>
        </p:spPr>
        <p:txBody>
          <a:bodyPr>
            <a:normAutofit/>
          </a:bodyPr>
          <a:lstStyle/>
          <a:p>
            <a:r>
              <a:rPr lang="sv-SE" dirty="0" err="1"/>
              <a:t>Validation</a:t>
            </a:r>
            <a:r>
              <a:rPr lang="sv-SE" dirty="0"/>
              <a:t> </a:t>
            </a:r>
            <a:r>
              <a:rPr lang="sv-SE" dirty="0" err="1"/>
              <a:t>of</a:t>
            </a:r>
            <a:r>
              <a:rPr lang="sv-SE" dirty="0"/>
              <a:t> the navigation </a:t>
            </a:r>
            <a:r>
              <a:rPr lang="sv-SE" dirty="0" err="1"/>
              <a:t>model</a:t>
            </a:r>
            <a:endParaRPr lang="sv-SE" dirty="0"/>
          </a:p>
        </p:txBody>
      </p:sp>
      <p:pic>
        <p:nvPicPr>
          <p:cNvPr id="4" name="Bildobjekt 3"/>
          <p:cNvPicPr>
            <a:picLocks noChangeAspect="1"/>
          </p:cNvPicPr>
          <p:nvPr/>
        </p:nvPicPr>
        <p:blipFill>
          <a:blip r:embed="rId2"/>
          <a:stretch>
            <a:fillRect/>
          </a:stretch>
        </p:blipFill>
        <p:spPr>
          <a:xfrm>
            <a:off x="611560" y="980728"/>
            <a:ext cx="7697905" cy="5442290"/>
          </a:xfrm>
          <a:prstGeom prst="rect">
            <a:avLst/>
          </a:prstGeom>
        </p:spPr>
      </p:pic>
    </p:spTree>
    <p:extLst>
      <p:ext uri="{BB962C8B-B14F-4D97-AF65-F5344CB8AC3E}">
        <p14:creationId xmlns:p14="http://schemas.microsoft.com/office/powerpoint/2010/main" val="294879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93795" y="332656"/>
            <a:ext cx="7629525" cy="985838"/>
          </a:xfrm>
        </p:spPr>
        <p:txBody>
          <a:bodyPr>
            <a:normAutofit/>
          </a:bodyPr>
          <a:lstStyle/>
          <a:p>
            <a:r>
              <a:rPr lang="sv-SE" dirty="0" err="1"/>
              <a:t>Validation</a:t>
            </a:r>
            <a:r>
              <a:rPr lang="sv-SE" dirty="0"/>
              <a:t> </a:t>
            </a:r>
            <a:r>
              <a:rPr lang="sv-SE" dirty="0" err="1"/>
              <a:t>of</a:t>
            </a:r>
            <a:r>
              <a:rPr lang="sv-SE" dirty="0"/>
              <a:t> the Stena Spirit </a:t>
            </a:r>
            <a:r>
              <a:rPr lang="sv-SE" dirty="0" err="1"/>
              <a:t>Ferry</a:t>
            </a:r>
            <a:r>
              <a:rPr lang="sv-SE" dirty="0"/>
              <a:t> </a:t>
            </a:r>
          </a:p>
        </p:txBody>
      </p:sp>
      <p:pic>
        <p:nvPicPr>
          <p:cNvPr id="3" name="Bildobjekt 2"/>
          <p:cNvPicPr>
            <a:picLocks noChangeAspect="1"/>
          </p:cNvPicPr>
          <p:nvPr/>
        </p:nvPicPr>
        <p:blipFill>
          <a:blip r:embed="rId2"/>
          <a:stretch>
            <a:fillRect/>
          </a:stretch>
        </p:blipFill>
        <p:spPr>
          <a:xfrm>
            <a:off x="1088177" y="980728"/>
            <a:ext cx="6840760" cy="4785690"/>
          </a:xfrm>
          <a:prstGeom prst="rect">
            <a:avLst/>
          </a:prstGeom>
        </p:spPr>
      </p:pic>
      <p:sp>
        <p:nvSpPr>
          <p:cNvPr id="5" name="textruta 4"/>
          <p:cNvSpPr txBox="1"/>
          <p:nvPr/>
        </p:nvSpPr>
        <p:spPr>
          <a:xfrm>
            <a:off x="4355976" y="5661248"/>
            <a:ext cx="1872208" cy="430887"/>
          </a:xfrm>
          <a:prstGeom prst="rect">
            <a:avLst/>
          </a:prstGeom>
          <a:noFill/>
        </p:spPr>
        <p:txBody>
          <a:bodyPr wrap="square" rtlCol="0">
            <a:spAutoFit/>
          </a:bodyPr>
          <a:lstStyle/>
          <a:p>
            <a:r>
              <a:rPr lang="pt-PT" dirty="0"/>
              <a:t>Days</a:t>
            </a:r>
            <a:endParaRPr lang="sv-SE" dirty="0"/>
          </a:p>
        </p:txBody>
      </p:sp>
    </p:spTree>
    <p:extLst>
      <p:ext uri="{BB962C8B-B14F-4D97-AF65-F5344CB8AC3E}">
        <p14:creationId xmlns:p14="http://schemas.microsoft.com/office/powerpoint/2010/main" val="1903165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a:t>Fuel</a:t>
            </a:r>
            <a:r>
              <a:rPr lang="sv-SE" dirty="0"/>
              <a:t> </a:t>
            </a:r>
            <a:r>
              <a:rPr lang="sv-SE" dirty="0" err="1"/>
              <a:t>consumption</a:t>
            </a:r>
            <a:r>
              <a:rPr lang="sv-SE" dirty="0"/>
              <a:t> - </a:t>
            </a:r>
            <a:r>
              <a:rPr lang="sv-SE" dirty="0" err="1"/>
              <a:t>results</a:t>
            </a:r>
            <a:r>
              <a:rPr lang="sv-SE" dirty="0"/>
              <a:t> </a:t>
            </a:r>
          </a:p>
        </p:txBody>
      </p:sp>
      <p:pic>
        <p:nvPicPr>
          <p:cNvPr id="4" name="Bildobjekt 3"/>
          <p:cNvPicPr>
            <a:picLocks noChangeAspect="1"/>
          </p:cNvPicPr>
          <p:nvPr/>
        </p:nvPicPr>
        <p:blipFill>
          <a:blip r:embed="rId2"/>
          <a:stretch>
            <a:fillRect/>
          </a:stretch>
        </p:blipFill>
        <p:spPr>
          <a:xfrm>
            <a:off x="35496" y="1052736"/>
            <a:ext cx="9026893" cy="5688632"/>
          </a:xfrm>
          <a:prstGeom prst="rect">
            <a:avLst/>
          </a:prstGeom>
        </p:spPr>
      </p:pic>
      <p:cxnSp>
        <p:nvCxnSpPr>
          <p:cNvPr id="7" name="Rak pilkoppling 6"/>
          <p:cNvCxnSpPr/>
          <p:nvPr/>
        </p:nvCxnSpPr>
        <p:spPr bwMode="auto">
          <a:xfrm flipH="1">
            <a:off x="3347864" y="3140968"/>
            <a:ext cx="1368152" cy="1584176"/>
          </a:xfrm>
          <a:prstGeom prst="straightConnector1">
            <a:avLst/>
          </a:prstGeom>
          <a:solidFill>
            <a:schemeClr val="hlink"/>
          </a:solidFill>
          <a:ln w="9525" cap="flat" cmpd="sng" algn="ctr">
            <a:solidFill>
              <a:schemeClr val="tx1"/>
            </a:solidFill>
            <a:prstDash val="dash"/>
            <a:round/>
            <a:headEnd type="none" w="med" len="med"/>
            <a:tailEnd type="triangle"/>
          </a:ln>
          <a:effectLst/>
        </p:spPr>
      </p:cxnSp>
      <p:cxnSp>
        <p:nvCxnSpPr>
          <p:cNvPr id="8" name="Rak pilkoppling 7"/>
          <p:cNvCxnSpPr/>
          <p:nvPr/>
        </p:nvCxnSpPr>
        <p:spPr bwMode="auto">
          <a:xfrm flipH="1">
            <a:off x="3995936" y="3140968"/>
            <a:ext cx="720080" cy="1152128"/>
          </a:xfrm>
          <a:prstGeom prst="straightConnector1">
            <a:avLst/>
          </a:prstGeom>
          <a:solidFill>
            <a:schemeClr val="hlink"/>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397161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p:cNvSpPr>
            <a:spLocks noGrp="1"/>
          </p:cNvSpPr>
          <p:nvPr>
            <p:ph type="title"/>
          </p:nvPr>
        </p:nvSpPr>
        <p:spPr>
          <a:xfrm>
            <a:off x="722784" y="354930"/>
            <a:ext cx="7986464" cy="985838"/>
          </a:xfrm>
        </p:spPr>
        <p:txBody>
          <a:bodyPr/>
          <a:lstStyle/>
          <a:p>
            <a:r>
              <a:rPr lang="sv-SE" dirty="0" err="1"/>
              <a:t>Quarterly</a:t>
            </a:r>
            <a:r>
              <a:rPr lang="sv-SE" dirty="0"/>
              <a:t> </a:t>
            </a:r>
            <a:r>
              <a:rPr lang="sv-SE" dirty="0" err="1"/>
              <a:t>estimates</a:t>
            </a:r>
            <a:r>
              <a:rPr lang="sv-SE" dirty="0"/>
              <a:t> </a:t>
            </a:r>
            <a:r>
              <a:rPr lang="sv-SE" dirty="0" err="1"/>
              <a:t>of</a:t>
            </a:r>
            <a:r>
              <a:rPr lang="sv-SE" dirty="0"/>
              <a:t> </a:t>
            </a:r>
            <a:r>
              <a:rPr lang="sv-SE" dirty="0" err="1"/>
              <a:t>sectors-specific</a:t>
            </a:r>
            <a:r>
              <a:rPr lang="sv-SE" dirty="0"/>
              <a:t> </a:t>
            </a:r>
            <a:r>
              <a:rPr lang="sv-SE" dirty="0" err="1"/>
              <a:t>fuel</a:t>
            </a:r>
            <a:r>
              <a:rPr lang="sv-SE" dirty="0"/>
              <a:t> </a:t>
            </a:r>
            <a:r>
              <a:rPr lang="sv-SE" dirty="0" err="1"/>
              <a:t>deliveries</a:t>
            </a:r>
            <a:r>
              <a:rPr lang="sv-SE" dirty="0"/>
              <a:t/>
            </a:r>
            <a:br>
              <a:rPr lang="sv-SE" dirty="0"/>
            </a:br>
            <a:endParaRPr lang="sv-SE" dirty="0"/>
          </a:p>
        </p:txBody>
      </p:sp>
      <p:sp>
        <p:nvSpPr>
          <p:cNvPr id="5" name="Rektangel 4"/>
          <p:cNvSpPr/>
          <p:nvPr/>
        </p:nvSpPr>
        <p:spPr>
          <a:xfrm>
            <a:off x="503548" y="1556792"/>
            <a:ext cx="8424936" cy="4616648"/>
          </a:xfrm>
          <a:prstGeom prst="rect">
            <a:avLst/>
          </a:prstGeom>
        </p:spPr>
        <p:txBody>
          <a:bodyPr wrap="square">
            <a:spAutoFit/>
          </a:bodyPr>
          <a:lstStyle/>
          <a:p>
            <a:pPr marL="0" lvl="1">
              <a:lnSpc>
                <a:spcPct val="150000"/>
              </a:lnSpc>
            </a:pPr>
            <a:r>
              <a:rPr lang="sv-SE" sz="2000" b="1" i="1" dirty="0"/>
              <a:t>Industry + heat and </a:t>
            </a:r>
            <a:r>
              <a:rPr lang="sv-SE" sz="2000" b="1" i="1" dirty="0" err="1"/>
              <a:t>electricity</a:t>
            </a:r>
            <a:r>
              <a:rPr lang="sv-SE" sz="2000" b="1" i="1" dirty="0"/>
              <a:t> </a:t>
            </a:r>
            <a:r>
              <a:rPr lang="sv-SE" sz="2000" b="1" i="1" dirty="0" err="1"/>
              <a:t>production</a:t>
            </a:r>
            <a:r>
              <a:rPr lang="sv-SE" sz="2000" b="1" i="1" dirty="0"/>
              <a:t>: </a:t>
            </a:r>
            <a:r>
              <a:rPr lang="sv-SE" sz="2000" i="1" dirty="0" err="1"/>
              <a:t>Quarterly</a:t>
            </a:r>
            <a:r>
              <a:rPr lang="sv-SE" sz="2000" i="1" dirty="0"/>
              <a:t> </a:t>
            </a:r>
            <a:r>
              <a:rPr lang="sv-SE" sz="2000" i="1" dirty="0" err="1"/>
              <a:t>fuel</a:t>
            </a:r>
            <a:r>
              <a:rPr lang="sv-SE" sz="2000" i="1" dirty="0"/>
              <a:t> survey</a:t>
            </a:r>
          </a:p>
          <a:p>
            <a:pPr marL="0" lvl="1">
              <a:lnSpc>
                <a:spcPct val="150000"/>
              </a:lnSpc>
            </a:pPr>
            <a:r>
              <a:rPr lang="sv-SE" sz="2000" b="1" i="1" dirty="0" err="1"/>
              <a:t>Households</a:t>
            </a:r>
            <a:r>
              <a:rPr lang="sv-SE" sz="2000" b="1" i="1" dirty="0"/>
              <a:t>:</a:t>
            </a:r>
            <a:endParaRPr lang="sv-SE" sz="2000" dirty="0"/>
          </a:p>
          <a:p>
            <a:pPr marL="342900" lvl="1" indent="-342900">
              <a:lnSpc>
                <a:spcPct val="150000"/>
              </a:lnSpc>
              <a:buFont typeface="Arial" panose="020B0604020202020204" pitchFamily="34" charset="0"/>
              <a:buChar char="•"/>
            </a:pPr>
            <a:r>
              <a:rPr lang="sv-SE" sz="2000" dirty="0" err="1"/>
              <a:t>Figures</a:t>
            </a:r>
            <a:r>
              <a:rPr lang="sv-SE" sz="2000" dirty="0"/>
              <a:t> from </a:t>
            </a:r>
            <a:r>
              <a:rPr lang="sv-SE" sz="2000" dirty="0" err="1"/>
              <a:t>yearly</a:t>
            </a:r>
            <a:r>
              <a:rPr lang="sv-SE" sz="2000" dirty="0"/>
              <a:t> </a:t>
            </a:r>
            <a:r>
              <a:rPr lang="sv-SE" sz="2000" dirty="0" err="1"/>
              <a:t>sector-specific</a:t>
            </a:r>
            <a:r>
              <a:rPr lang="sv-SE" sz="2000" dirty="0"/>
              <a:t> </a:t>
            </a:r>
            <a:r>
              <a:rPr lang="sv-SE" sz="2000" dirty="0" err="1"/>
              <a:t>surveys</a:t>
            </a:r>
            <a:r>
              <a:rPr lang="sv-SE" sz="2000" dirty="0"/>
              <a:t> </a:t>
            </a:r>
            <a:r>
              <a:rPr lang="sv-SE" sz="2000" dirty="0" err="1"/>
              <a:t>adjusted</a:t>
            </a:r>
            <a:r>
              <a:rPr lang="sv-SE" sz="2000" dirty="0"/>
              <a:t> </a:t>
            </a:r>
            <a:r>
              <a:rPr lang="sv-SE" sz="2000" dirty="0" err="1"/>
              <a:t>according</a:t>
            </a:r>
            <a:r>
              <a:rPr lang="sv-SE" sz="2000" dirty="0"/>
              <a:t> to the </a:t>
            </a:r>
            <a:r>
              <a:rPr lang="sv-SE" sz="2000" dirty="0" err="1"/>
              <a:t>temperature</a:t>
            </a:r>
            <a:r>
              <a:rPr lang="sv-SE" sz="2000" dirty="0"/>
              <a:t> </a:t>
            </a:r>
            <a:r>
              <a:rPr lang="sv-SE" sz="2000" dirty="0" err="1"/>
              <a:t>development</a:t>
            </a:r>
            <a:endParaRPr lang="sv-SE" sz="2000" dirty="0"/>
          </a:p>
          <a:p>
            <a:pPr marL="342900" lvl="1" indent="-342900">
              <a:lnSpc>
                <a:spcPct val="150000"/>
              </a:lnSpc>
              <a:buFont typeface="Arial" panose="020B0604020202020204" pitchFamily="34" charset="0"/>
              <a:buChar char="•"/>
            </a:pPr>
            <a:r>
              <a:rPr lang="en-US" sz="2000" dirty="0"/>
              <a:t>Figures from the “Non Road Mobile Machinery Model”</a:t>
            </a:r>
            <a:endParaRPr lang="sv-SE" sz="2000" dirty="0"/>
          </a:p>
          <a:p>
            <a:pPr marL="0" lvl="1">
              <a:lnSpc>
                <a:spcPct val="150000"/>
              </a:lnSpc>
            </a:pPr>
            <a:r>
              <a:rPr lang="sv-SE" sz="2000" b="1" i="1" dirty="0"/>
              <a:t>Service and public </a:t>
            </a:r>
            <a:r>
              <a:rPr lang="sv-SE" sz="2000" b="1" i="1" dirty="0" err="1"/>
              <a:t>sector</a:t>
            </a:r>
            <a:r>
              <a:rPr lang="sv-SE" sz="2000" b="1" dirty="0"/>
              <a:t>:</a:t>
            </a:r>
            <a:r>
              <a:rPr lang="sv-SE" sz="2000" dirty="0"/>
              <a:t> </a:t>
            </a:r>
            <a:r>
              <a:rPr lang="sv-SE" sz="2000" dirty="0" err="1"/>
              <a:t>Figures</a:t>
            </a:r>
            <a:r>
              <a:rPr lang="sv-SE" sz="2000" dirty="0"/>
              <a:t> from </a:t>
            </a:r>
            <a:r>
              <a:rPr lang="sv-SE" sz="2000" dirty="0" err="1"/>
              <a:t>yearly</a:t>
            </a:r>
            <a:r>
              <a:rPr lang="sv-SE" sz="2000" dirty="0"/>
              <a:t> </a:t>
            </a:r>
            <a:r>
              <a:rPr lang="sv-SE" sz="2000" dirty="0" err="1"/>
              <a:t>sector-specific</a:t>
            </a:r>
            <a:r>
              <a:rPr lang="sv-SE" sz="2000" dirty="0"/>
              <a:t> </a:t>
            </a:r>
            <a:r>
              <a:rPr lang="sv-SE" sz="2000" dirty="0" err="1"/>
              <a:t>surveys</a:t>
            </a:r>
            <a:r>
              <a:rPr lang="sv-SE" sz="2000" dirty="0"/>
              <a:t> </a:t>
            </a:r>
            <a:r>
              <a:rPr lang="sv-SE" sz="2000" dirty="0" err="1"/>
              <a:t>adjusted</a:t>
            </a:r>
            <a:r>
              <a:rPr lang="sv-SE" sz="2000" dirty="0"/>
              <a:t> </a:t>
            </a:r>
            <a:r>
              <a:rPr lang="sv-SE" sz="2000" dirty="0" err="1"/>
              <a:t>according</a:t>
            </a:r>
            <a:r>
              <a:rPr lang="sv-SE" sz="2000" dirty="0"/>
              <a:t> to the </a:t>
            </a:r>
            <a:r>
              <a:rPr lang="sv-SE" sz="2000" dirty="0" err="1"/>
              <a:t>temperature</a:t>
            </a:r>
            <a:r>
              <a:rPr lang="sv-SE" sz="2000" dirty="0"/>
              <a:t> </a:t>
            </a:r>
            <a:r>
              <a:rPr lang="sv-SE" sz="2000" dirty="0" err="1"/>
              <a:t>development</a:t>
            </a:r>
            <a:endParaRPr lang="sv-SE" sz="2000" dirty="0"/>
          </a:p>
          <a:p>
            <a:pPr marL="0" lvl="1">
              <a:lnSpc>
                <a:spcPct val="150000"/>
              </a:lnSpc>
            </a:pPr>
            <a:r>
              <a:rPr lang="sv-SE" sz="2000" b="1" i="1" dirty="0" err="1"/>
              <a:t>Forestry</a:t>
            </a:r>
            <a:r>
              <a:rPr lang="sv-SE" sz="2000" b="1" i="1" dirty="0"/>
              <a:t>, </a:t>
            </a:r>
            <a:r>
              <a:rPr lang="sv-SE" sz="2000" b="1" i="1" dirty="0" err="1"/>
              <a:t>agricultures</a:t>
            </a:r>
            <a:r>
              <a:rPr lang="sv-SE" sz="2000" b="1" i="1" dirty="0"/>
              <a:t> and </a:t>
            </a:r>
            <a:r>
              <a:rPr lang="sv-SE" sz="2000" b="1" i="1" dirty="0" err="1"/>
              <a:t>fisheries</a:t>
            </a:r>
            <a:r>
              <a:rPr lang="sv-SE" sz="2000" b="1" i="1" dirty="0"/>
              <a:t>: </a:t>
            </a:r>
            <a:r>
              <a:rPr lang="sv-SE" sz="2000" dirty="0" err="1"/>
              <a:t>Figures</a:t>
            </a:r>
            <a:r>
              <a:rPr lang="sv-SE" sz="2000" dirty="0"/>
              <a:t> from </a:t>
            </a:r>
            <a:r>
              <a:rPr lang="sv-SE" sz="2000" dirty="0" err="1"/>
              <a:t>yearly</a:t>
            </a:r>
            <a:r>
              <a:rPr lang="sv-SE" sz="2000" dirty="0"/>
              <a:t> </a:t>
            </a:r>
            <a:r>
              <a:rPr lang="sv-SE" sz="2000" dirty="0" err="1"/>
              <a:t>sector-specific</a:t>
            </a:r>
            <a:r>
              <a:rPr lang="sv-SE" sz="2000" dirty="0"/>
              <a:t> </a:t>
            </a:r>
            <a:r>
              <a:rPr lang="sv-SE" sz="2000" dirty="0" err="1"/>
              <a:t>surveys</a:t>
            </a:r>
            <a:r>
              <a:rPr lang="sv-SE" sz="2000" dirty="0"/>
              <a:t> </a:t>
            </a:r>
            <a:r>
              <a:rPr lang="sv-SE" sz="2000" dirty="0" err="1"/>
              <a:t>adjusted</a:t>
            </a:r>
            <a:r>
              <a:rPr lang="sv-SE" sz="2000" dirty="0"/>
              <a:t> </a:t>
            </a:r>
            <a:r>
              <a:rPr lang="sv-SE" sz="2000" dirty="0" err="1"/>
              <a:t>with</a:t>
            </a:r>
            <a:r>
              <a:rPr lang="sv-SE" sz="2000" dirty="0"/>
              <a:t> evolution </a:t>
            </a:r>
            <a:r>
              <a:rPr lang="sv-SE" sz="2000" dirty="0" err="1"/>
              <a:t>of</a:t>
            </a:r>
            <a:r>
              <a:rPr lang="sv-SE" sz="2000" dirty="0"/>
              <a:t> the </a:t>
            </a:r>
            <a:r>
              <a:rPr lang="sv-SE" sz="2000" dirty="0" err="1"/>
              <a:t>added</a:t>
            </a:r>
            <a:r>
              <a:rPr lang="sv-SE" sz="2000" dirty="0"/>
              <a:t> </a:t>
            </a:r>
            <a:r>
              <a:rPr lang="sv-SE" sz="2000" dirty="0" err="1"/>
              <a:t>value</a:t>
            </a:r>
            <a:r>
              <a:rPr lang="sv-SE" sz="2000" dirty="0"/>
              <a:t>.</a:t>
            </a:r>
          </a:p>
          <a:p>
            <a:pPr marL="342900" lvl="1" indent="-342900">
              <a:lnSpc>
                <a:spcPct val="150000"/>
              </a:lnSpc>
              <a:buFont typeface="Arial" panose="020B0604020202020204" pitchFamily="34" charset="0"/>
              <a:buChar char="•"/>
            </a:pPr>
            <a:endParaRPr lang="sv-SE" sz="1600" dirty="0"/>
          </a:p>
        </p:txBody>
      </p:sp>
    </p:spTree>
    <p:extLst>
      <p:ext uri="{BB962C8B-B14F-4D97-AF65-F5344CB8AC3E}">
        <p14:creationId xmlns:p14="http://schemas.microsoft.com/office/powerpoint/2010/main" val="325734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503548" y="1556792"/>
            <a:ext cx="8424936" cy="3785652"/>
          </a:xfrm>
          <a:prstGeom prst="rect">
            <a:avLst/>
          </a:prstGeom>
        </p:spPr>
        <p:txBody>
          <a:bodyPr wrap="square">
            <a:spAutoFit/>
          </a:bodyPr>
          <a:lstStyle/>
          <a:p>
            <a:pPr marL="0" lvl="1" algn="ctr">
              <a:lnSpc>
                <a:spcPct val="150000"/>
              </a:lnSpc>
            </a:pPr>
            <a:r>
              <a:rPr lang="sv-SE" sz="3200" b="1" i="1" dirty="0" err="1"/>
              <a:t>THANK</a:t>
            </a:r>
            <a:r>
              <a:rPr lang="sv-SE" sz="3200" b="1" i="1" dirty="0"/>
              <a:t> </a:t>
            </a:r>
            <a:r>
              <a:rPr lang="sv-SE" sz="3200" b="1" i="1" dirty="0" err="1"/>
              <a:t>YOU</a:t>
            </a:r>
            <a:r>
              <a:rPr lang="sv-SE" sz="3200" b="1" i="1" dirty="0"/>
              <a:t> FOR </a:t>
            </a:r>
            <a:r>
              <a:rPr lang="sv-SE" sz="3200" b="1" i="1" dirty="0" err="1"/>
              <a:t>LISTENING</a:t>
            </a:r>
            <a:r>
              <a:rPr lang="sv-SE" sz="3200" b="1" i="1" dirty="0"/>
              <a:t>!</a:t>
            </a:r>
          </a:p>
          <a:p>
            <a:pPr marL="0" lvl="1" algn="ctr">
              <a:lnSpc>
                <a:spcPct val="150000"/>
              </a:lnSpc>
            </a:pPr>
            <a:endParaRPr lang="sv-SE" sz="3200" b="1" i="1" dirty="0"/>
          </a:p>
          <a:p>
            <a:pPr marL="0" lvl="1" algn="ctr">
              <a:lnSpc>
                <a:spcPct val="150000"/>
              </a:lnSpc>
            </a:pPr>
            <a:endParaRPr lang="sv-SE" sz="3200" b="1" i="1" dirty="0"/>
          </a:p>
          <a:p>
            <a:pPr marL="0" lvl="1" algn="ctr">
              <a:lnSpc>
                <a:spcPct val="150000"/>
              </a:lnSpc>
            </a:pPr>
            <a:r>
              <a:rPr lang="sv-SE" sz="2400" dirty="0"/>
              <a:t>Massimo Di Biaggio</a:t>
            </a:r>
          </a:p>
          <a:p>
            <a:pPr marL="0" lvl="1" algn="ctr">
              <a:lnSpc>
                <a:spcPct val="150000"/>
              </a:lnSpc>
            </a:pPr>
            <a:r>
              <a:rPr lang="sv-SE" sz="2400" dirty="0"/>
              <a:t>massimo.dibiaggio@energimyndigheten.se</a:t>
            </a:r>
          </a:p>
          <a:p>
            <a:pPr marL="342900" lvl="1" indent="-342900">
              <a:lnSpc>
                <a:spcPct val="150000"/>
              </a:lnSpc>
              <a:buFont typeface="Arial" panose="020B0604020202020204" pitchFamily="34" charset="0"/>
              <a:buChar char="•"/>
            </a:pPr>
            <a:endParaRPr lang="sv-SE" sz="1600" dirty="0"/>
          </a:p>
        </p:txBody>
      </p:sp>
      <p:pic>
        <p:nvPicPr>
          <p:cNvPr id="4" name="Bildobjekt 3" descr="Kostenlose Illustration: Schweden, Flagge, Hand, Nationalen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520132" y="2420888"/>
            <a:ext cx="2391768" cy="1329903"/>
          </a:xfrm>
          <a:prstGeom prst="rect">
            <a:avLst/>
          </a:prstGeom>
        </p:spPr>
      </p:pic>
    </p:spTree>
    <p:extLst>
      <p:ext uri="{BB962C8B-B14F-4D97-AF65-F5344CB8AC3E}">
        <p14:creationId xmlns:p14="http://schemas.microsoft.com/office/powerpoint/2010/main" val="206961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Agenda</a:t>
            </a:r>
          </a:p>
        </p:txBody>
      </p:sp>
      <p:sp>
        <p:nvSpPr>
          <p:cNvPr id="3" name="Platshållare för innehåll 2"/>
          <p:cNvSpPr>
            <a:spLocks noGrp="1"/>
          </p:cNvSpPr>
          <p:nvPr>
            <p:ph idx="1"/>
          </p:nvPr>
        </p:nvSpPr>
        <p:spPr>
          <a:xfrm>
            <a:off x="762000" y="1700808"/>
            <a:ext cx="7770440" cy="3887886"/>
          </a:xfrm>
        </p:spPr>
        <p:txBody>
          <a:bodyPr>
            <a:noAutofit/>
          </a:bodyPr>
          <a:lstStyle/>
          <a:p>
            <a:pPr lvl="0">
              <a:buFont typeface="+mj-lt"/>
              <a:buAutoNum type="arabicPeriod"/>
            </a:pPr>
            <a:r>
              <a:rPr lang="sv-SE" sz="1800" dirty="0"/>
              <a:t>Intro </a:t>
            </a:r>
            <a:r>
              <a:rPr lang="sv-SE" sz="1800" dirty="0" err="1"/>
              <a:t>monthly</a:t>
            </a:r>
            <a:r>
              <a:rPr lang="sv-SE" sz="1800" dirty="0"/>
              <a:t> </a:t>
            </a:r>
            <a:r>
              <a:rPr lang="sv-SE" sz="1800" dirty="0" err="1"/>
              <a:t>oil</a:t>
            </a:r>
            <a:r>
              <a:rPr lang="sv-SE" sz="1800" dirty="0"/>
              <a:t> and </a:t>
            </a:r>
            <a:r>
              <a:rPr lang="sv-SE" sz="1800" dirty="0" err="1"/>
              <a:t>biofuel</a:t>
            </a:r>
            <a:r>
              <a:rPr lang="sv-SE" sz="1800" dirty="0"/>
              <a:t> survey</a:t>
            </a:r>
          </a:p>
          <a:p>
            <a:pPr lvl="0">
              <a:buFont typeface="+mj-lt"/>
              <a:buAutoNum type="arabicPeriod"/>
            </a:pPr>
            <a:r>
              <a:rPr lang="sv-SE" sz="1800" dirty="0" err="1"/>
              <a:t>Use</a:t>
            </a:r>
            <a:r>
              <a:rPr lang="sv-SE" sz="1800" dirty="0"/>
              <a:t> </a:t>
            </a:r>
            <a:r>
              <a:rPr lang="sv-SE" sz="1800" dirty="0" err="1"/>
              <a:t>of</a:t>
            </a:r>
            <a:r>
              <a:rPr lang="sv-SE" sz="1800" dirty="0"/>
              <a:t> the </a:t>
            </a:r>
            <a:r>
              <a:rPr lang="sv-SE" sz="1800" dirty="0" err="1"/>
              <a:t>statistics</a:t>
            </a:r>
            <a:r>
              <a:rPr lang="sv-SE" sz="1800" dirty="0"/>
              <a:t> and general </a:t>
            </a:r>
            <a:r>
              <a:rPr lang="sv-SE" sz="1800" dirty="0" err="1"/>
              <a:t>energy</a:t>
            </a:r>
            <a:r>
              <a:rPr lang="sv-SE" sz="1800" dirty="0"/>
              <a:t> market trends</a:t>
            </a:r>
          </a:p>
          <a:p>
            <a:pPr lvl="0">
              <a:buFont typeface="+mj-lt"/>
              <a:buAutoNum type="arabicPeriod"/>
            </a:pPr>
            <a:r>
              <a:rPr lang="sv-SE" sz="1800" dirty="0"/>
              <a:t>New </a:t>
            </a:r>
            <a:r>
              <a:rPr lang="sv-SE" sz="1800" dirty="0" err="1"/>
              <a:t>monthly</a:t>
            </a:r>
            <a:r>
              <a:rPr lang="sv-SE" sz="1800" dirty="0"/>
              <a:t> survey</a:t>
            </a:r>
          </a:p>
          <a:p>
            <a:pPr lvl="0">
              <a:buFont typeface="+mj-lt"/>
              <a:buAutoNum type="arabicPeriod"/>
            </a:pPr>
            <a:r>
              <a:rPr lang="sv-SE" sz="1800" dirty="0" err="1"/>
              <a:t>Use</a:t>
            </a:r>
            <a:r>
              <a:rPr lang="sv-SE" sz="1800" dirty="0"/>
              <a:t> </a:t>
            </a:r>
            <a:r>
              <a:rPr lang="sv-SE" sz="1800" dirty="0" err="1"/>
              <a:t>of</a:t>
            </a:r>
            <a:r>
              <a:rPr lang="sv-SE" sz="1800" dirty="0"/>
              <a:t> </a:t>
            </a:r>
            <a:r>
              <a:rPr lang="sv-SE" sz="1800" dirty="0" err="1"/>
              <a:t>admin</a:t>
            </a:r>
            <a:r>
              <a:rPr lang="sv-SE" sz="1800" dirty="0"/>
              <a:t> </a:t>
            </a:r>
            <a:r>
              <a:rPr lang="sv-SE" sz="1800" dirty="0" err="1"/>
              <a:t>sources</a:t>
            </a:r>
            <a:r>
              <a:rPr lang="sv-SE" sz="1800" dirty="0"/>
              <a:t>:</a:t>
            </a:r>
          </a:p>
          <a:p>
            <a:pPr lvl="1"/>
            <a:r>
              <a:rPr lang="sv-SE" sz="1800" dirty="0" err="1"/>
              <a:t>Rail</a:t>
            </a:r>
            <a:r>
              <a:rPr lang="sv-SE" sz="1800" dirty="0"/>
              <a:t> transport</a:t>
            </a:r>
          </a:p>
          <a:p>
            <a:pPr lvl="1"/>
            <a:r>
              <a:rPr lang="sv-SE" sz="1800" dirty="0" err="1"/>
              <a:t>Domestic</a:t>
            </a:r>
            <a:r>
              <a:rPr lang="sv-SE" sz="1800" dirty="0"/>
              <a:t> navigation</a:t>
            </a:r>
          </a:p>
          <a:p>
            <a:pPr lvl="1"/>
            <a:r>
              <a:rPr lang="sv-SE" sz="1800" dirty="0" err="1"/>
              <a:t>Sector-specific</a:t>
            </a:r>
            <a:r>
              <a:rPr lang="sv-SE" sz="1800" dirty="0"/>
              <a:t> </a:t>
            </a:r>
            <a:r>
              <a:rPr lang="sv-SE" sz="1800" dirty="0" err="1"/>
              <a:t>fuel</a:t>
            </a:r>
            <a:r>
              <a:rPr lang="sv-SE" sz="1800" dirty="0"/>
              <a:t> </a:t>
            </a:r>
            <a:r>
              <a:rPr lang="sv-SE" sz="1800" dirty="0" err="1"/>
              <a:t>deliveries</a:t>
            </a:r>
            <a:endParaRPr lang="sv-SE" sz="1800" dirty="0"/>
          </a:p>
          <a:p>
            <a:pPr lvl="0">
              <a:buFont typeface="+mj-lt"/>
              <a:buAutoNum type="arabicPeriod"/>
            </a:pPr>
            <a:r>
              <a:rPr lang="sv-SE" sz="1800" dirty="0" err="1"/>
              <a:t>Questions</a:t>
            </a:r>
            <a:r>
              <a:rPr lang="sv-SE" sz="1800" dirty="0"/>
              <a:t>?</a:t>
            </a:r>
          </a:p>
        </p:txBody>
      </p:sp>
    </p:spTree>
    <p:extLst>
      <p:ext uri="{BB962C8B-B14F-4D97-AF65-F5344CB8AC3E}">
        <p14:creationId xmlns:p14="http://schemas.microsoft.com/office/powerpoint/2010/main" val="32118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0100" y="430680"/>
            <a:ext cx="7988300" cy="1112838"/>
          </a:xfrm>
        </p:spPr>
        <p:txBody>
          <a:bodyPr/>
          <a:lstStyle/>
          <a:p>
            <a:r>
              <a:rPr lang="en-GB" sz="2800" dirty="0"/>
              <a:t>Monthly oil and biofuels survey (survey 401)</a:t>
            </a:r>
          </a:p>
        </p:txBody>
      </p:sp>
      <p:sp>
        <p:nvSpPr>
          <p:cNvPr id="2" name="Rektangel 1"/>
          <p:cNvSpPr/>
          <p:nvPr/>
        </p:nvSpPr>
        <p:spPr>
          <a:xfrm>
            <a:off x="539552" y="1124744"/>
            <a:ext cx="8136904" cy="5062924"/>
          </a:xfrm>
          <a:prstGeom prst="rect">
            <a:avLst/>
          </a:prstGeom>
        </p:spPr>
        <p:txBody>
          <a:bodyPr wrap="square">
            <a:spAutoFit/>
          </a:bodyPr>
          <a:lstStyle/>
          <a:p>
            <a:pPr marL="342900" indent="-342900">
              <a:lnSpc>
                <a:spcPct val="150000"/>
              </a:lnSpc>
              <a:buFont typeface="Arial" panose="020B0604020202020204" pitchFamily="34" charset="0"/>
              <a:buChar char="•"/>
            </a:pPr>
            <a:r>
              <a:rPr lang="en-GB" dirty="0"/>
              <a:t>Collects monthly supply and deliveries of:</a:t>
            </a:r>
          </a:p>
          <a:p>
            <a:pPr marL="800100" lvl="1" indent="-342900">
              <a:lnSpc>
                <a:spcPct val="150000"/>
              </a:lnSpc>
              <a:buFont typeface="Arial" panose="020B0604020202020204" pitchFamily="34" charset="0"/>
              <a:buChar char="•"/>
            </a:pPr>
            <a:r>
              <a:rPr lang="en-GB" sz="1800" dirty="0"/>
              <a:t>Oil and petroleum products (incl. additives)</a:t>
            </a:r>
          </a:p>
          <a:p>
            <a:pPr marL="800100" lvl="1" indent="-342900">
              <a:lnSpc>
                <a:spcPct val="150000"/>
              </a:lnSpc>
              <a:buFont typeface="Arial" panose="020B0604020202020204" pitchFamily="34" charset="0"/>
              <a:buChar char="•"/>
            </a:pPr>
            <a:r>
              <a:rPr lang="en-GB" sz="1800" dirty="0"/>
              <a:t>Coal and coke</a:t>
            </a:r>
          </a:p>
          <a:p>
            <a:pPr marL="800100" lvl="1" indent="-342900">
              <a:lnSpc>
                <a:spcPct val="150000"/>
              </a:lnSpc>
              <a:buFont typeface="Arial" panose="020B0604020202020204" pitchFamily="34" charset="0"/>
              <a:buChar char="•"/>
            </a:pPr>
            <a:r>
              <a:rPr lang="en-GB" sz="1800" dirty="0"/>
              <a:t>Natural gas and LNG (used as feed stocks)</a:t>
            </a:r>
          </a:p>
          <a:p>
            <a:pPr marL="800100" lvl="1" indent="-342900">
              <a:lnSpc>
                <a:spcPct val="150000"/>
              </a:lnSpc>
              <a:buFont typeface="Arial" panose="020B0604020202020204" pitchFamily="34" charset="0"/>
              <a:buChar char="•"/>
            </a:pPr>
            <a:r>
              <a:rPr lang="en-GB" sz="1800" dirty="0"/>
              <a:t>Biofuels (for vehicle use)</a:t>
            </a:r>
          </a:p>
          <a:p>
            <a:pPr marL="342900" indent="-342900">
              <a:lnSpc>
                <a:spcPct val="150000"/>
              </a:lnSpc>
              <a:spcAft>
                <a:spcPts val="600"/>
              </a:spcAft>
              <a:buFont typeface="Arial" panose="020B0604020202020204" pitchFamily="34" charset="0"/>
              <a:buChar char="•"/>
            </a:pPr>
            <a:r>
              <a:rPr lang="en-GB" dirty="0"/>
              <a:t>Population: producers, wholesale/retail, traders, </a:t>
            </a:r>
            <a:r>
              <a:rPr lang="en-GB" dirty="0" err="1"/>
              <a:t>ind.</a:t>
            </a:r>
            <a:r>
              <a:rPr lang="en-GB" dirty="0"/>
              <a:t> users</a:t>
            </a:r>
          </a:p>
          <a:p>
            <a:pPr marL="342900" indent="-342900">
              <a:lnSpc>
                <a:spcPct val="150000"/>
              </a:lnSpc>
              <a:spcAft>
                <a:spcPts val="600"/>
              </a:spcAft>
              <a:buFont typeface="Arial" panose="020B0604020202020204" pitchFamily="34" charset="0"/>
              <a:buChar char="•"/>
            </a:pPr>
            <a:r>
              <a:rPr lang="en-GB" dirty="0"/>
              <a:t>Distribution and use of the statistics</a:t>
            </a:r>
          </a:p>
          <a:p>
            <a:pPr marL="800100" lvl="1" indent="-342900">
              <a:lnSpc>
                <a:spcPct val="150000"/>
              </a:lnSpc>
              <a:spcAft>
                <a:spcPts val="600"/>
              </a:spcAft>
              <a:buFont typeface="Arial" panose="020B0604020202020204" pitchFamily="34" charset="0"/>
              <a:buChar char="•"/>
            </a:pPr>
            <a:r>
              <a:rPr lang="en-GB" sz="1800" dirty="0"/>
              <a:t>Monthly publishing, also as microdata (non confidential)</a:t>
            </a:r>
          </a:p>
          <a:p>
            <a:pPr marL="800100" lvl="1" indent="-342900">
              <a:spcAft>
                <a:spcPts val="600"/>
              </a:spcAft>
              <a:buFont typeface="Arial" panose="020B0604020202020204" pitchFamily="34" charset="0"/>
              <a:buChar char="•"/>
            </a:pPr>
            <a:r>
              <a:rPr lang="en-GB" sz="1800" dirty="0"/>
              <a:t>Used by a large number of national and international authorities, interest organisations and private companies</a:t>
            </a:r>
          </a:p>
          <a:p>
            <a:pPr marL="342900" indent="-342900">
              <a:lnSpc>
                <a:spcPct val="150000"/>
              </a:lnSpc>
              <a:spcAft>
                <a:spcPts val="600"/>
              </a:spcAft>
              <a:buFont typeface="Arial" panose="020B0604020202020204" pitchFamily="34" charset="0"/>
              <a:buChar char="•"/>
            </a:pPr>
            <a:r>
              <a:rPr lang="en-GB" dirty="0"/>
              <a:t>Developed after the oil crisis in the 1970’ties</a:t>
            </a:r>
          </a:p>
        </p:txBody>
      </p:sp>
    </p:spTree>
    <p:extLst>
      <p:ext uri="{BB962C8B-B14F-4D97-AF65-F5344CB8AC3E}">
        <p14:creationId xmlns:p14="http://schemas.microsoft.com/office/powerpoint/2010/main" val="39373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53752"/>
            <a:ext cx="8229600" cy="1143000"/>
          </a:xfrm>
        </p:spPr>
        <p:txBody>
          <a:bodyPr/>
          <a:lstStyle/>
          <a:p>
            <a:r>
              <a:rPr lang="sv-SE" sz="3200" dirty="0" err="1"/>
              <a:t>Users</a:t>
            </a:r>
            <a:r>
              <a:rPr lang="sv-SE" sz="3200" dirty="0"/>
              <a:t> </a:t>
            </a:r>
            <a:r>
              <a:rPr lang="sv-SE" sz="3200" dirty="0" err="1"/>
              <a:t>of</a:t>
            </a:r>
            <a:r>
              <a:rPr lang="sv-SE" sz="3200" dirty="0"/>
              <a:t> the </a:t>
            </a:r>
            <a:r>
              <a:rPr lang="sv-SE" sz="3200" dirty="0" err="1"/>
              <a:t>statistics</a:t>
            </a:r>
            <a:endParaRPr lang="sv-SE" sz="3200" dirty="0"/>
          </a:p>
        </p:txBody>
      </p:sp>
      <p:sp>
        <p:nvSpPr>
          <p:cNvPr id="7" name="Ellips 6"/>
          <p:cNvSpPr/>
          <p:nvPr/>
        </p:nvSpPr>
        <p:spPr>
          <a:xfrm>
            <a:off x="5283358" y="2076441"/>
            <a:ext cx="2797446" cy="7044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sv-SE" sz="1600" b="1" dirty="0"/>
              <a:t>Statistics Sweden</a:t>
            </a:r>
          </a:p>
        </p:txBody>
      </p:sp>
      <p:sp>
        <p:nvSpPr>
          <p:cNvPr id="13" name="Ellips 12"/>
          <p:cNvSpPr/>
          <p:nvPr/>
        </p:nvSpPr>
        <p:spPr>
          <a:xfrm>
            <a:off x="7601399" y="3157165"/>
            <a:ext cx="1075058" cy="48863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ENKv</a:t>
            </a:r>
          </a:p>
        </p:txBody>
      </p:sp>
      <p:sp>
        <p:nvSpPr>
          <p:cNvPr id="15" name="Ellips 14"/>
          <p:cNvSpPr/>
          <p:nvPr/>
        </p:nvSpPr>
        <p:spPr>
          <a:xfrm>
            <a:off x="6100278" y="3131102"/>
            <a:ext cx="1374037" cy="51495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KomOlj</a:t>
            </a:r>
          </a:p>
        </p:txBody>
      </p:sp>
      <p:sp>
        <p:nvSpPr>
          <p:cNvPr id="18" name="Ellips 17"/>
          <p:cNvSpPr/>
          <p:nvPr/>
        </p:nvSpPr>
        <p:spPr>
          <a:xfrm>
            <a:off x="1999758" y="5312040"/>
            <a:ext cx="1556198" cy="585671"/>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FG Energy</a:t>
            </a:r>
          </a:p>
        </p:txBody>
      </p:sp>
      <p:sp>
        <p:nvSpPr>
          <p:cNvPr id="19" name="Ellips 18"/>
          <p:cNvSpPr/>
          <p:nvPr/>
        </p:nvSpPr>
        <p:spPr>
          <a:xfrm>
            <a:off x="1010570" y="2517339"/>
            <a:ext cx="1944215" cy="86741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Transport Analysis Agency           </a:t>
            </a:r>
          </a:p>
        </p:txBody>
      </p:sp>
      <p:sp>
        <p:nvSpPr>
          <p:cNvPr id="21" name="Ellips 20"/>
          <p:cNvSpPr/>
          <p:nvPr/>
        </p:nvSpPr>
        <p:spPr>
          <a:xfrm>
            <a:off x="2006835" y="4643095"/>
            <a:ext cx="994476" cy="494236"/>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SPBI</a:t>
            </a:r>
          </a:p>
        </p:txBody>
      </p:sp>
      <p:sp>
        <p:nvSpPr>
          <p:cNvPr id="23" name="Ellips 22"/>
          <p:cNvSpPr/>
          <p:nvPr/>
        </p:nvSpPr>
        <p:spPr>
          <a:xfrm>
            <a:off x="6626885" y="4581128"/>
            <a:ext cx="816317" cy="5366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IEA/ FN</a:t>
            </a:r>
          </a:p>
        </p:txBody>
      </p:sp>
      <p:sp>
        <p:nvSpPr>
          <p:cNvPr id="24" name="Ellips 23"/>
          <p:cNvSpPr/>
          <p:nvPr/>
        </p:nvSpPr>
        <p:spPr>
          <a:xfrm>
            <a:off x="144500" y="1268991"/>
            <a:ext cx="1135103" cy="47896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FN</a:t>
            </a:r>
          </a:p>
        </p:txBody>
      </p:sp>
      <p:sp>
        <p:nvSpPr>
          <p:cNvPr id="25" name="Ellips 24"/>
          <p:cNvSpPr/>
          <p:nvPr/>
        </p:nvSpPr>
        <p:spPr>
          <a:xfrm>
            <a:off x="7435834" y="4404994"/>
            <a:ext cx="1350898" cy="38127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Eurostat</a:t>
            </a:r>
          </a:p>
        </p:txBody>
      </p:sp>
      <p:sp>
        <p:nvSpPr>
          <p:cNvPr id="26" name="Ellips 25"/>
          <p:cNvSpPr/>
          <p:nvPr/>
        </p:nvSpPr>
        <p:spPr>
          <a:xfrm>
            <a:off x="3411737" y="2499649"/>
            <a:ext cx="2171876" cy="936104"/>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800" dirty="0" err="1"/>
              <a:t>Oil</a:t>
            </a:r>
            <a:r>
              <a:rPr lang="sv-SE" sz="1800" dirty="0"/>
              <a:t> &amp; </a:t>
            </a:r>
            <a:r>
              <a:rPr lang="sv-SE" sz="1800" dirty="0" err="1"/>
              <a:t>Biofuel</a:t>
            </a:r>
            <a:r>
              <a:rPr lang="sv-SE" sz="1800" dirty="0"/>
              <a:t> Survey</a:t>
            </a:r>
          </a:p>
        </p:txBody>
      </p:sp>
      <p:cxnSp>
        <p:nvCxnSpPr>
          <p:cNvPr id="27" name="Rak pil 26"/>
          <p:cNvCxnSpPr/>
          <p:nvPr/>
        </p:nvCxnSpPr>
        <p:spPr>
          <a:xfrm>
            <a:off x="7279412" y="2749082"/>
            <a:ext cx="424227" cy="49248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flipH="1">
            <a:off x="2954785" y="3394809"/>
            <a:ext cx="1202124" cy="191154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Rak pil 40"/>
          <p:cNvCxnSpPr/>
          <p:nvPr/>
        </p:nvCxnSpPr>
        <p:spPr>
          <a:xfrm flipV="1">
            <a:off x="5583613" y="2721345"/>
            <a:ext cx="318433" cy="24982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Rak pil 59"/>
          <p:cNvCxnSpPr/>
          <p:nvPr/>
        </p:nvCxnSpPr>
        <p:spPr>
          <a:xfrm flipH="1" flipV="1">
            <a:off x="4156908" y="2247939"/>
            <a:ext cx="45647" cy="25759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7" name="Rak pil 66"/>
          <p:cNvCxnSpPr>
            <a:stCxn id="26" idx="2"/>
            <a:endCxn id="19" idx="6"/>
          </p:cNvCxnSpPr>
          <p:nvPr/>
        </p:nvCxnSpPr>
        <p:spPr>
          <a:xfrm flipH="1" flipV="1">
            <a:off x="2954785" y="2951048"/>
            <a:ext cx="456952" cy="1665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Rak pil 69"/>
          <p:cNvCxnSpPr/>
          <p:nvPr/>
        </p:nvCxnSpPr>
        <p:spPr>
          <a:xfrm>
            <a:off x="4735064" y="3418617"/>
            <a:ext cx="793258" cy="1310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2" name="Rak pil 71"/>
          <p:cNvCxnSpPr/>
          <p:nvPr/>
        </p:nvCxnSpPr>
        <p:spPr>
          <a:xfrm flipH="1">
            <a:off x="2118718" y="3131836"/>
            <a:ext cx="1368119" cy="58487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8" name="Rak pil 77"/>
          <p:cNvCxnSpPr/>
          <p:nvPr/>
        </p:nvCxnSpPr>
        <p:spPr>
          <a:xfrm flipH="1">
            <a:off x="2774965" y="3384756"/>
            <a:ext cx="1174862" cy="128485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9" name="Rak pil 78"/>
          <p:cNvCxnSpPr>
            <a:stCxn id="13" idx="3"/>
          </p:cNvCxnSpPr>
          <p:nvPr/>
        </p:nvCxnSpPr>
        <p:spPr>
          <a:xfrm flipH="1">
            <a:off x="7447022" y="3574238"/>
            <a:ext cx="311816" cy="23947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7" name="Rak pil 46"/>
          <p:cNvCxnSpPr/>
          <p:nvPr/>
        </p:nvCxnSpPr>
        <p:spPr>
          <a:xfrm flipH="1">
            <a:off x="1010570" y="1061386"/>
            <a:ext cx="293736" cy="22141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1" name="Rak pil 50"/>
          <p:cNvCxnSpPr/>
          <p:nvPr/>
        </p:nvCxnSpPr>
        <p:spPr>
          <a:xfrm flipH="1">
            <a:off x="1484294" y="3285016"/>
            <a:ext cx="2259155" cy="185231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7" name="Ellips 56"/>
          <p:cNvSpPr/>
          <p:nvPr/>
        </p:nvSpPr>
        <p:spPr>
          <a:xfrm>
            <a:off x="301856" y="5115068"/>
            <a:ext cx="1574784" cy="624405"/>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BP London</a:t>
            </a:r>
          </a:p>
        </p:txBody>
      </p:sp>
      <p:cxnSp>
        <p:nvCxnSpPr>
          <p:cNvPr id="63" name="Rak pil 62"/>
          <p:cNvCxnSpPr>
            <a:endCxn id="15" idx="0"/>
          </p:cNvCxnSpPr>
          <p:nvPr/>
        </p:nvCxnSpPr>
        <p:spPr>
          <a:xfrm flipH="1">
            <a:off x="6787297" y="2780928"/>
            <a:ext cx="124524" cy="35017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Rak pil 47"/>
          <p:cNvCxnSpPr>
            <a:stCxn id="26" idx="4"/>
            <a:endCxn id="182" idx="0"/>
          </p:cNvCxnSpPr>
          <p:nvPr/>
        </p:nvCxnSpPr>
        <p:spPr>
          <a:xfrm flipH="1">
            <a:off x="4432448" y="3435753"/>
            <a:ext cx="65227" cy="56931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 name="Ellips 42"/>
          <p:cNvSpPr/>
          <p:nvPr/>
        </p:nvSpPr>
        <p:spPr>
          <a:xfrm>
            <a:off x="4173559" y="5339279"/>
            <a:ext cx="1354963" cy="67963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a:t>Monthlygas</a:t>
            </a:r>
            <a:r>
              <a:rPr lang="sv-SE" sz="1600" dirty="0"/>
              <a:t> </a:t>
            </a:r>
          </a:p>
        </p:txBody>
      </p:sp>
      <p:sp>
        <p:nvSpPr>
          <p:cNvPr id="49" name="Ellips 48"/>
          <p:cNvSpPr/>
          <p:nvPr/>
        </p:nvSpPr>
        <p:spPr>
          <a:xfrm>
            <a:off x="3270945" y="4744928"/>
            <a:ext cx="1305966" cy="563671"/>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Energy-</a:t>
            </a:r>
            <a:r>
              <a:rPr lang="sv-SE" sz="1600" dirty="0" err="1"/>
              <a:t>balance</a:t>
            </a:r>
            <a:endParaRPr lang="sv-SE" sz="1600" dirty="0"/>
          </a:p>
        </p:txBody>
      </p:sp>
      <p:sp>
        <p:nvSpPr>
          <p:cNvPr id="42" name="Ellips 41"/>
          <p:cNvSpPr/>
          <p:nvPr/>
        </p:nvSpPr>
        <p:spPr>
          <a:xfrm>
            <a:off x="6255589" y="5291606"/>
            <a:ext cx="2047645" cy="6248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Energy systems</a:t>
            </a:r>
          </a:p>
        </p:txBody>
      </p:sp>
      <p:sp>
        <p:nvSpPr>
          <p:cNvPr id="44" name="Ellips 43"/>
          <p:cNvSpPr/>
          <p:nvPr/>
        </p:nvSpPr>
        <p:spPr>
          <a:xfrm>
            <a:off x="6337453" y="3820688"/>
            <a:ext cx="1688916" cy="5040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a:t>Security</a:t>
            </a:r>
            <a:r>
              <a:rPr lang="sv-SE" sz="1600" dirty="0"/>
              <a:t> </a:t>
            </a:r>
            <a:r>
              <a:rPr lang="sv-SE" sz="1600" dirty="0" err="1"/>
              <a:t>of</a:t>
            </a:r>
            <a:r>
              <a:rPr lang="sv-SE" sz="1600" dirty="0"/>
              <a:t> </a:t>
            </a:r>
            <a:r>
              <a:rPr lang="sv-SE" sz="1600" dirty="0" err="1"/>
              <a:t>supply</a:t>
            </a:r>
            <a:endParaRPr lang="sv-SE" sz="1600" dirty="0"/>
          </a:p>
        </p:txBody>
      </p:sp>
      <p:sp>
        <p:nvSpPr>
          <p:cNvPr id="52" name="Ellips 51"/>
          <p:cNvSpPr/>
          <p:nvPr/>
        </p:nvSpPr>
        <p:spPr>
          <a:xfrm>
            <a:off x="3528660" y="1733723"/>
            <a:ext cx="1256495" cy="5040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SMED</a:t>
            </a:r>
          </a:p>
        </p:txBody>
      </p:sp>
      <p:sp>
        <p:nvSpPr>
          <p:cNvPr id="55" name="Ellips 54"/>
          <p:cNvSpPr/>
          <p:nvPr/>
        </p:nvSpPr>
        <p:spPr>
          <a:xfrm>
            <a:off x="156513" y="3584859"/>
            <a:ext cx="2050964" cy="504056"/>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Eur´Observer</a:t>
            </a:r>
          </a:p>
        </p:txBody>
      </p:sp>
      <p:sp>
        <p:nvSpPr>
          <p:cNvPr id="58" name="Ellips 57"/>
          <p:cNvSpPr/>
          <p:nvPr/>
        </p:nvSpPr>
        <p:spPr>
          <a:xfrm>
            <a:off x="4845256" y="4733939"/>
            <a:ext cx="1454936" cy="5040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600" dirty="0" err="1"/>
              <a:t>Environm</a:t>
            </a:r>
            <a:r>
              <a:rPr lang="sv-SE" sz="1600" dirty="0"/>
              <a:t>. analys</a:t>
            </a:r>
          </a:p>
        </p:txBody>
      </p:sp>
      <p:sp>
        <p:nvSpPr>
          <p:cNvPr id="59" name="Ellips 58"/>
          <p:cNvSpPr/>
          <p:nvPr/>
        </p:nvSpPr>
        <p:spPr>
          <a:xfrm>
            <a:off x="1470645" y="1670109"/>
            <a:ext cx="1712615" cy="6077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Transport</a:t>
            </a:r>
          </a:p>
          <a:p>
            <a:pPr algn="ctr"/>
            <a:r>
              <a:rPr lang="sv-SE" sz="1600" dirty="0"/>
              <a:t>Agency</a:t>
            </a:r>
          </a:p>
        </p:txBody>
      </p:sp>
      <p:sp>
        <p:nvSpPr>
          <p:cNvPr id="61" name="Ellips 60"/>
          <p:cNvSpPr/>
          <p:nvPr/>
        </p:nvSpPr>
        <p:spPr>
          <a:xfrm>
            <a:off x="1300131" y="622637"/>
            <a:ext cx="2592332" cy="6408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a:t>Environmental</a:t>
            </a:r>
            <a:r>
              <a:rPr lang="sv-SE" sz="1600" dirty="0"/>
              <a:t> </a:t>
            </a:r>
            <a:r>
              <a:rPr lang="sv-SE" sz="1600" dirty="0" err="1"/>
              <a:t>Protection</a:t>
            </a:r>
            <a:r>
              <a:rPr lang="sv-SE" sz="1600" dirty="0"/>
              <a:t> Agency</a:t>
            </a:r>
          </a:p>
        </p:txBody>
      </p:sp>
      <p:sp>
        <p:nvSpPr>
          <p:cNvPr id="62" name="Ellips 61"/>
          <p:cNvSpPr/>
          <p:nvPr/>
        </p:nvSpPr>
        <p:spPr>
          <a:xfrm>
            <a:off x="5750822" y="6187802"/>
            <a:ext cx="1629490" cy="57153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a:t>Forecasts</a:t>
            </a:r>
            <a:r>
              <a:rPr lang="sv-SE" sz="1600" dirty="0"/>
              <a:t>/ </a:t>
            </a:r>
            <a:r>
              <a:rPr lang="sv-SE" sz="1600" dirty="0" err="1"/>
              <a:t>reports</a:t>
            </a:r>
            <a:endParaRPr lang="sv-SE" sz="1600" dirty="0"/>
          </a:p>
        </p:txBody>
      </p:sp>
      <p:cxnSp>
        <p:nvCxnSpPr>
          <p:cNvPr id="80" name="Rak pil 79"/>
          <p:cNvCxnSpPr>
            <a:stCxn id="26" idx="5"/>
          </p:cNvCxnSpPr>
          <p:nvPr/>
        </p:nvCxnSpPr>
        <p:spPr>
          <a:xfrm>
            <a:off x="5265549" y="3298664"/>
            <a:ext cx="1250667" cy="57239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3" name="Rak pil 82"/>
          <p:cNvCxnSpPr>
            <a:stCxn id="26" idx="1"/>
          </p:cNvCxnSpPr>
          <p:nvPr/>
        </p:nvCxnSpPr>
        <p:spPr>
          <a:xfrm flipH="1" flipV="1">
            <a:off x="2743295" y="1263519"/>
            <a:ext cx="986506" cy="137321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6" name="Rak pil 85"/>
          <p:cNvCxnSpPr/>
          <p:nvPr/>
        </p:nvCxnSpPr>
        <p:spPr>
          <a:xfrm flipH="1" flipV="1">
            <a:off x="3453572" y="1222879"/>
            <a:ext cx="470356" cy="52788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4" name="Rak pil 143"/>
          <p:cNvCxnSpPr/>
          <p:nvPr/>
        </p:nvCxnSpPr>
        <p:spPr>
          <a:xfrm>
            <a:off x="4973375" y="3398520"/>
            <a:ext cx="1787633" cy="19078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1" name="Rak pil 150"/>
          <p:cNvCxnSpPr/>
          <p:nvPr/>
        </p:nvCxnSpPr>
        <p:spPr>
          <a:xfrm>
            <a:off x="7721638" y="4250927"/>
            <a:ext cx="166125" cy="154067"/>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6" name="Rak pil 155"/>
          <p:cNvCxnSpPr/>
          <p:nvPr/>
        </p:nvCxnSpPr>
        <p:spPr>
          <a:xfrm flipH="1" flipV="1">
            <a:off x="7177185" y="5107177"/>
            <a:ext cx="102227" cy="17379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1" name="Rak pil 170"/>
          <p:cNvCxnSpPr>
            <a:endCxn id="62" idx="0"/>
          </p:cNvCxnSpPr>
          <p:nvPr/>
        </p:nvCxnSpPr>
        <p:spPr>
          <a:xfrm flipH="1">
            <a:off x="6565567" y="5859585"/>
            <a:ext cx="109468" cy="328217"/>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2" name="Ellips 181"/>
          <p:cNvSpPr/>
          <p:nvPr/>
        </p:nvSpPr>
        <p:spPr>
          <a:xfrm>
            <a:off x="3749849" y="4005064"/>
            <a:ext cx="1365198" cy="50405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Energy </a:t>
            </a:r>
            <a:r>
              <a:rPr lang="sv-SE" sz="1600" dirty="0" err="1"/>
              <a:t>statistics</a:t>
            </a:r>
            <a:endParaRPr lang="sv-SE" sz="1600" dirty="0"/>
          </a:p>
        </p:txBody>
      </p:sp>
      <p:cxnSp>
        <p:nvCxnSpPr>
          <p:cNvPr id="184" name="Rak pil 183"/>
          <p:cNvCxnSpPr>
            <a:stCxn id="182" idx="3"/>
            <a:endCxn id="49" idx="0"/>
          </p:cNvCxnSpPr>
          <p:nvPr/>
        </p:nvCxnSpPr>
        <p:spPr>
          <a:xfrm flipH="1">
            <a:off x="3923928" y="4435303"/>
            <a:ext cx="25850" cy="30962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8" name="Rak pil 187"/>
          <p:cNvCxnSpPr>
            <a:stCxn id="182" idx="4"/>
            <a:endCxn id="43" idx="0"/>
          </p:cNvCxnSpPr>
          <p:nvPr/>
        </p:nvCxnSpPr>
        <p:spPr>
          <a:xfrm>
            <a:off x="4432448" y="4509120"/>
            <a:ext cx="418593" cy="83015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1" name="Ellips 190"/>
          <p:cNvSpPr/>
          <p:nvPr/>
        </p:nvSpPr>
        <p:spPr>
          <a:xfrm>
            <a:off x="64487" y="2038374"/>
            <a:ext cx="1135103" cy="47896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OECD</a:t>
            </a:r>
          </a:p>
        </p:txBody>
      </p:sp>
      <p:cxnSp>
        <p:nvCxnSpPr>
          <p:cNvPr id="194" name="Rak pil 193"/>
          <p:cNvCxnSpPr>
            <a:endCxn id="59" idx="5"/>
          </p:cNvCxnSpPr>
          <p:nvPr/>
        </p:nvCxnSpPr>
        <p:spPr>
          <a:xfrm flipH="1" flipV="1">
            <a:off x="2932453" y="2188854"/>
            <a:ext cx="535659" cy="58149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7" name="Rak pil 196"/>
          <p:cNvCxnSpPr>
            <a:stCxn id="59" idx="2"/>
          </p:cNvCxnSpPr>
          <p:nvPr/>
        </p:nvCxnSpPr>
        <p:spPr>
          <a:xfrm flipH="1" flipV="1">
            <a:off x="1010571" y="1733723"/>
            <a:ext cx="460074" cy="24026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7" name="Rak pil 206"/>
          <p:cNvCxnSpPr/>
          <p:nvPr/>
        </p:nvCxnSpPr>
        <p:spPr>
          <a:xfrm flipH="1" flipV="1">
            <a:off x="1012092" y="2447565"/>
            <a:ext cx="261936" cy="24017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0" name="Rak pil 219"/>
          <p:cNvCxnSpPr>
            <a:stCxn id="62" idx="6"/>
            <a:endCxn id="223" idx="2"/>
          </p:cNvCxnSpPr>
          <p:nvPr/>
        </p:nvCxnSpPr>
        <p:spPr>
          <a:xfrm flipV="1">
            <a:off x="7380312" y="6394050"/>
            <a:ext cx="384949" cy="7952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3" name="Ellips 222"/>
          <p:cNvSpPr/>
          <p:nvPr/>
        </p:nvSpPr>
        <p:spPr>
          <a:xfrm>
            <a:off x="7765261" y="6109361"/>
            <a:ext cx="1271235" cy="5693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err="1"/>
              <a:t>Govmnt</a:t>
            </a:r>
            <a:endParaRPr lang="sv-SE" sz="1600" dirty="0"/>
          </a:p>
        </p:txBody>
      </p:sp>
      <p:sp>
        <p:nvSpPr>
          <p:cNvPr id="225" name="Ellips 224"/>
          <p:cNvSpPr/>
          <p:nvPr/>
        </p:nvSpPr>
        <p:spPr>
          <a:xfrm>
            <a:off x="301856" y="4434823"/>
            <a:ext cx="1417427" cy="469571"/>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Svebio</a:t>
            </a:r>
          </a:p>
        </p:txBody>
      </p:sp>
      <p:cxnSp>
        <p:nvCxnSpPr>
          <p:cNvPr id="243" name="Rak pil 242"/>
          <p:cNvCxnSpPr/>
          <p:nvPr/>
        </p:nvCxnSpPr>
        <p:spPr>
          <a:xfrm flipH="1">
            <a:off x="1532972" y="3226049"/>
            <a:ext cx="2044250" cy="125627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295" name="Grupp 294"/>
          <p:cNvGrpSpPr/>
          <p:nvPr/>
        </p:nvGrpSpPr>
        <p:grpSpPr>
          <a:xfrm>
            <a:off x="4664805" y="622637"/>
            <a:ext cx="4494033" cy="983454"/>
            <a:chOff x="4664805" y="622637"/>
            <a:chExt cx="4494033" cy="983454"/>
          </a:xfrm>
        </p:grpSpPr>
        <p:sp>
          <p:nvSpPr>
            <p:cNvPr id="292" name="Ellips 291"/>
            <p:cNvSpPr/>
            <p:nvPr/>
          </p:nvSpPr>
          <p:spPr>
            <a:xfrm>
              <a:off x="4664805" y="622637"/>
              <a:ext cx="4494033" cy="98345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a:p>
          </p:txBody>
        </p:sp>
        <p:sp>
          <p:nvSpPr>
            <p:cNvPr id="294" name="textruta 293"/>
            <p:cNvSpPr txBox="1"/>
            <p:nvPr/>
          </p:nvSpPr>
          <p:spPr>
            <a:xfrm>
              <a:off x="5283357" y="706039"/>
              <a:ext cx="3503374" cy="830997"/>
            </a:xfrm>
            <a:prstGeom prst="rect">
              <a:avLst/>
            </a:prstGeom>
            <a:noFill/>
          </p:spPr>
          <p:txBody>
            <a:bodyPr wrap="square" rtlCol="0">
              <a:spAutoFit/>
            </a:bodyPr>
            <a:lstStyle/>
            <a:p>
              <a:r>
                <a:rPr lang="sv-SE" sz="1600" dirty="0">
                  <a:solidFill>
                    <a:schemeClr val="bg1"/>
                  </a:solidFill>
                </a:rPr>
                <a:t>National </a:t>
              </a:r>
              <a:r>
                <a:rPr lang="sv-SE" sz="1600" dirty="0" err="1">
                  <a:solidFill>
                    <a:schemeClr val="bg1"/>
                  </a:solidFill>
                </a:rPr>
                <a:t>Accounts</a:t>
              </a:r>
              <a:r>
                <a:rPr lang="sv-SE" sz="1600" dirty="0">
                  <a:solidFill>
                    <a:schemeClr val="bg1"/>
                  </a:solidFill>
                </a:rPr>
                <a:t>    Industry Index</a:t>
              </a:r>
            </a:p>
            <a:p>
              <a:r>
                <a:rPr lang="sv-SE" sz="1600" dirty="0">
                  <a:solidFill>
                    <a:schemeClr val="bg1"/>
                  </a:solidFill>
                </a:rPr>
                <a:t>Bunkers and Stock </a:t>
              </a:r>
              <a:r>
                <a:rPr lang="sv-SE" sz="1600" dirty="0" err="1">
                  <a:solidFill>
                    <a:schemeClr val="bg1"/>
                  </a:solidFill>
                </a:rPr>
                <a:t>Calculations</a:t>
              </a:r>
              <a:r>
                <a:rPr lang="sv-SE" sz="1600" dirty="0">
                  <a:solidFill>
                    <a:schemeClr val="bg1"/>
                  </a:solidFill>
                </a:rPr>
                <a:t>  Price Index    Energy </a:t>
              </a:r>
              <a:r>
                <a:rPr lang="sv-SE" sz="1600" dirty="0" err="1">
                  <a:solidFill>
                    <a:schemeClr val="bg1"/>
                  </a:solidFill>
                </a:rPr>
                <a:t>Consumtion</a:t>
              </a:r>
              <a:endParaRPr lang="sv-SE" dirty="0"/>
            </a:p>
          </p:txBody>
        </p:sp>
      </p:grpSp>
      <p:cxnSp>
        <p:nvCxnSpPr>
          <p:cNvPr id="296" name="Rak pil 295"/>
          <p:cNvCxnSpPr/>
          <p:nvPr/>
        </p:nvCxnSpPr>
        <p:spPr>
          <a:xfrm flipH="1" flipV="1">
            <a:off x="5836291" y="1577981"/>
            <a:ext cx="94016" cy="56834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99" name="Rak pil 298"/>
          <p:cNvCxnSpPr/>
          <p:nvPr/>
        </p:nvCxnSpPr>
        <p:spPr>
          <a:xfrm flipH="1" flipV="1">
            <a:off x="6313949" y="1606939"/>
            <a:ext cx="23504" cy="46950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4" name="Rak pil 303"/>
          <p:cNvCxnSpPr/>
          <p:nvPr/>
        </p:nvCxnSpPr>
        <p:spPr>
          <a:xfrm flipV="1">
            <a:off x="7515439" y="1559816"/>
            <a:ext cx="221761" cy="58650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6" name="Rak pil 305"/>
          <p:cNvCxnSpPr/>
          <p:nvPr/>
        </p:nvCxnSpPr>
        <p:spPr>
          <a:xfrm flipV="1">
            <a:off x="6761008" y="1619696"/>
            <a:ext cx="3002" cy="44115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3" name="Rak pil 312"/>
          <p:cNvCxnSpPr/>
          <p:nvPr/>
        </p:nvCxnSpPr>
        <p:spPr>
          <a:xfrm flipV="1">
            <a:off x="7177185" y="1595195"/>
            <a:ext cx="0" cy="48124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24" name="Rak pil 323"/>
          <p:cNvCxnSpPr>
            <a:endCxn id="23" idx="0"/>
          </p:cNvCxnSpPr>
          <p:nvPr/>
        </p:nvCxnSpPr>
        <p:spPr>
          <a:xfrm>
            <a:off x="7007196" y="4333874"/>
            <a:ext cx="27848" cy="24725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29" name="Vinklad  328"/>
          <p:cNvCxnSpPr>
            <a:stCxn id="13" idx="6"/>
            <a:endCxn id="42" idx="6"/>
          </p:cNvCxnSpPr>
          <p:nvPr/>
        </p:nvCxnSpPr>
        <p:spPr bwMode="auto">
          <a:xfrm flipH="1">
            <a:off x="8303234" y="3401481"/>
            <a:ext cx="373223" cy="2202544"/>
          </a:xfrm>
          <a:prstGeom prst="bentConnector3">
            <a:avLst>
              <a:gd name="adj1" fmla="val -112972"/>
            </a:avLst>
          </a:prstGeom>
          <a:solidFill>
            <a:schemeClr val="hlink"/>
          </a:solidFill>
          <a:ln w="9525" cap="flat" cmpd="sng" algn="ctr">
            <a:solidFill>
              <a:srgbClr val="00B050"/>
            </a:solidFill>
            <a:prstDash val="solid"/>
            <a:round/>
            <a:headEnd type="none" w="med" len="med"/>
            <a:tailEnd type="arrow"/>
          </a:ln>
          <a:effectLst/>
        </p:spPr>
      </p:cxnSp>
      <p:cxnSp>
        <p:nvCxnSpPr>
          <p:cNvPr id="345" name="Vinklad  344"/>
          <p:cNvCxnSpPr/>
          <p:nvPr/>
        </p:nvCxnSpPr>
        <p:spPr bwMode="auto">
          <a:xfrm flipH="1">
            <a:off x="7380312" y="2403574"/>
            <a:ext cx="678552" cy="2623116"/>
          </a:xfrm>
          <a:prstGeom prst="bentConnector3">
            <a:avLst>
              <a:gd name="adj1" fmla="val -120532"/>
            </a:avLst>
          </a:prstGeom>
          <a:solidFill>
            <a:schemeClr val="hlink"/>
          </a:solidFill>
          <a:ln w="9525" cap="flat" cmpd="sng" algn="ctr">
            <a:solidFill>
              <a:srgbClr val="00B050"/>
            </a:solidFill>
            <a:prstDash val="solid"/>
            <a:round/>
            <a:headEnd type="none" w="med" len="med"/>
            <a:tailEnd type="arrow"/>
          </a:ln>
          <a:effectLst/>
        </p:spPr>
      </p:cxnSp>
      <p:cxnSp>
        <p:nvCxnSpPr>
          <p:cNvPr id="393" name="Rak pil 392"/>
          <p:cNvCxnSpPr/>
          <p:nvPr/>
        </p:nvCxnSpPr>
        <p:spPr>
          <a:xfrm flipH="1">
            <a:off x="8570031" y="4202245"/>
            <a:ext cx="311816" cy="23947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7" name="textruta 396"/>
          <p:cNvSpPr txBox="1"/>
          <p:nvPr/>
        </p:nvSpPr>
        <p:spPr>
          <a:xfrm>
            <a:off x="2613871" y="6187802"/>
            <a:ext cx="2651678" cy="613433"/>
          </a:xfrm>
          <a:prstGeom prst="rect">
            <a:avLst/>
          </a:prstGeom>
          <a:noFill/>
          <a:ln>
            <a:solidFill>
              <a:schemeClr val="accent1">
                <a:shade val="50000"/>
              </a:schemeClr>
            </a:solidFill>
          </a:ln>
        </p:spPr>
        <p:txBody>
          <a:bodyPr wrap="square" lIns="36000" tIns="36000" rIns="0" bIns="0" rtlCol="0">
            <a:spAutoFit/>
          </a:bodyPr>
          <a:lstStyle/>
          <a:p>
            <a:pPr>
              <a:lnSpc>
                <a:spcPts val="1500"/>
              </a:lnSpc>
            </a:pPr>
            <a:r>
              <a:rPr lang="sv-SE" dirty="0">
                <a:solidFill>
                  <a:srgbClr val="92D050"/>
                </a:solidFill>
              </a:rPr>
              <a:t>■</a:t>
            </a:r>
            <a:r>
              <a:rPr lang="sv-SE" sz="1400" dirty="0"/>
              <a:t>/</a:t>
            </a:r>
            <a:r>
              <a:rPr lang="sv-SE" dirty="0">
                <a:solidFill>
                  <a:srgbClr val="00B050"/>
                </a:solidFill>
              </a:rPr>
              <a:t>■</a:t>
            </a:r>
            <a:r>
              <a:rPr lang="sv-SE" sz="800" b="1" dirty="0"/>
              <a:t> </a:t>
            </a:r>
            <a:r>
              <a:rPr lang="sv-SE" sz="800" b="1" dirty="0" err="1"/>
              <a:t>Important</a:t>
            </a:r>
            <a:r>
              <a:rPr lang="sv-SE" sz="800" b="1" dirty="0"/>
              <a:t> </a:t>
            </a:r>
            <a:r>
              <a:rPr lang="sv-SE" sz="800" b="1" dirty="0" err="1"/>
              <a:t>users</a:t>
            </a:r>
            <a:r>
              <a:rPr lang="sv-SE" sz="800" b="1" dirty="0"/>
              <a:t> (external / internal)</a:t>
            </a:r>
          </a:p>
          <a:p>
            <a:pPr>
              <a:lnSpc>
                <a:spcPts val="1500"/>
              </a:lnSpc>
            </a:pPr>
            <a:r>
              <a:rPr lang="sv-SE" dirty="0">
                <a:solidFill>
                  <a:schemeClr val="bg1">
                    <a:lumMod val="65000"/>
                  </a:schemeClr>
                </a:solidFill>
              </a:rPr>
              <a:t>■</a:t>
            </a:r>
            <a:r>
              <a:rPr lang="sv-SE" sz="800" b="1" dirty="0"/>
              <a:t> </a:t>
            </a:r>
            <a:r>
              <a:rPr lang="sv-SE" sz="800" b="1" dirty="0" err="1"/>
              <a:t>Other</a:t>
            </a:r>
            <a:r>
              <a:rPr lang="sv-SE" sz="800" b="1" dirty="0"/>
              <a:t> </a:t>
            </a:r>
            <a:r>
              <a:rPr lang="sv-SE" sz="800" b="1" dirty="0" err="1"/>
              <a:t>users</a:t>
            </a:r>
            <a:endParaRPr lang="sv-SE" dirty="0"/>
          </a:p>
          <a:p>
            <a:pPr>
              <a:lnSpc>
                <a:spcPts val="1500"/>
              </a:lnSpc>
            </a:pPr>
            <a:r>
              <a:rPr lang="sv-SE" dirty="0">
                <a:solidFill>
                  <a:srgbClr val="FF0000"/>
                </a:solidFill>
              </a:rPr>
              <a:t>■</a:t>
            </a:r>
            <a:r>
              <a:rPr lang="sv-SE" sz="800" b="1" dirty="0"/>
              <a:t> ”End </a:t>
            </a:r>
            <a:r>
              <a:rPr lang="sv-SE" sz="800" b="1" dirty="0" err="1"/>
              <a:t>customer</a:t>
            </a:r>
            <a:r>
              <a:rPr lang="sv-SE" sz="800" b="1" dirty="0"/>
              <a:t>”             </a:t>
            </a:r>
            <a:r>
              <a:rPr lang="sv-SE" dirty="0">
                <a:solidFill>
                  <a:srgbClr val="FFC000"/>
                </a:solidFill>
              </a:rPr>
              <a:t>■</a:t>
            </a:r>
            <a:r>
              <a:rPr lang="sv-SE" sz="800" b="1" dirty="0"/>
              <a:t> </a:t>
            </a:r>
            <a:r>
              <a:rPr lang="sv-SE" sz="800" b="1" dirty="0" err="1"/>
              <a:t>Secondary</a:t>
            </a:r>
            <a:r>
              <a:rPr lang="sv-SE" sz="800" b="1" dirty="0"/>
              <a:t> </a:t>
            </a:r>
            <a:r>
              <a:rPr lang="sv-SE" sz="800" b="1" dirty="0" err="1"/>
              <a:t>products</a:t>
            </a:r>
            <a:endParaRPr lang="sv-SE" sz="800" dirty="0"/>
          </a:p>
        </p:txBody>
      </p:sp>
    </p:spTree>
    <p:extLst>
      <p:ext uri="{BB962C8B-B14F-4D97-AF65-F5344CB8AC3E}">
        <p14:creationId xmlns:p14="http://schemas.microsoft.com/office/powerpoint/2010/main" val="21851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bi\AppData\Local\Microsoft\Windows\Temporary Internet Files\Content.IE5\68NUSZ5A\diverging-paths-difficult-choic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98" y="653816"/>
            <a:ext cx="7620000" cy="5648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ruta 5"/>
          <p:cNvSpPr txBox="1"/>
          <p:nvPr/>
        </p:nvSpPr>
        <p:spPr>
          <a:xfrm>
            <a:off x="2079242" y="3115429"/>
            <a:ext cx="1700670" cy="646331"/>
          </a:xfrm>
          <a:prstGeom prst="rect">
            <a:avLst/>
          </a:prstGeom>
          <a:noFill/>
        </p:spPr>
        <p:txBody>
          <a:bodyPr wrap="square" rtlCol="0">
            <a:spAutoFit/>
          </a:bodyPr>
          <a:lstStyle/>
          <a:p>
            <a:pPr algn="ctr"/>
            <a:r>
              <a:rPr lang="sv-SE" sz="1800" dirty="0"/>
              <a:t>Final </a:t>
            </a:r>
            <a:r>
              <a:rPr lang="sv-SE" sz="1800" dirty="0" err="1"/>
              <a:t>consumers</a:t>
            </a:r>
            <a:r>
              <a:rPr lang="sv-SE" sz="1800" dirty="0"/>
              <a:t>?</a:t>
            </a:r>
          </a:p>
        </p:txBody>
      </p:sp>
      <p:sp>
        <p:nvSpPr>
          <p:cNvPr id="8" name="textruta 7"/>
          <p:cNvSpPr txBox="1"/>
          <p:nvPr/>
        </p:nvSpPr>
        <p:spPr>
          <a:xfrm>
            <a:off x="2267744" y="5157192"/>
            <a:ext cx="1872208" cy="369332"/>
          </a:xfrm>
          <a:prstGeom prst="rect">
            <a:avLst/>
          </a:prstGeom>
          <a:noFill/>
        </p:spPr>
        <p:txBody>
          <a:bodyPr wrap="square" rtlCol="0">
            <a:spAutoFit/>
          </a:bodyPr>
          <a:lstStyle/>
          <a:p>
            <a:r>
              <a:rPr lang="sv-SE" sz="1800" dirty="0"/>
              <a:t>Population?</a:t>
            </a:r>
          </a:p>
        </p:txBody>
      </p:sp>
      <p:sp>
        <p:nvSpPr>
          <p:cNvPr id="9" name="textruta 8"/>
          <p:cNvSpPr txBox="1"/>
          <p:nvPr/>
        </p:nvSpPr>
        <p:spPr>
          <a:xfrm>
            <a:off x="5212825" y="2700990"/>
            <a:ext cx="1728192" cy="646331"/>
          </a:xfrm>
          <a:prstGeom prst="rect">
            <a:avLst/>
          </a:prstGeom>
          <a:noFill/>
        </p:spPr>
        <p:txBody>
          <a:bodyPr wrap="square" rtlCol="0">
            <a:spAutoFit/>
          </a:bodyPr>
          <a:lstStyle/>
          <a:p>
            <a:pPr algn="ctr"/>
            <a:r>
              <a:rPr lang="sv-SE" sz="1800" dirty="0" err="1"/>
              <a:t>Quality</a:t>
            </a:r>
            <a:r>
              <a:rPr lang="sv-SE" sz="1800" dirty="0"/>
              <a:t> / </a:t>
            </a:r>
            <a:r>
              <a:rPr lang="sv-SE" sz="1800" dirty="0" err="1"/>
              <a:t>uncertainties</a:t>
            </a:r>
            <a:r>
              <a:rPr lang="sv-SE" sz="1800" dirty="0"/>
              <a:t>?</a:t>
            </a:r>
          </a:p>
        </p:txBody>
      </p:sp>
      <p:sp>
        <p:nvSpPr>
          <p:cNvPr id="10" name="textruta 9"/>
          <p:cNvSpPr txBox="1"/>
          <p:nvPr/>
        </p:nvSpPr>
        <p:spPr>
          <a:xfrm>
            <a:off x="726998" y="865381"/>
            <a:ext cx="1396730" cy="369332"/>
          </a:xfrm>
          <a:prstGeom prst="rect">
            <a:avLst/>
          </a:prstGeom>
          <a:noFill/>
        </p:spPr>
        <p:txBody>
          <a:bodyPr wrap="square" rtlCol="0">
            <a:spAutoFit/>
          </a:bodyPr>
          <a:lstStyle/>
          <a:p>
            <a:r>
              <a:rPr lang="sv-SE" sz="1800" dirty="0"/>
              <a:t>Definitions?</a:t>
            </a:r>
          </a:p>
        </p:txBody>
      </p:sp>
      <p:sp>
        <p:nvSpPr>
          <p:cNvPr id="11" name="textruta 10"/>
          <p:cNvSpPr txBox="1"/>
          <p:nvPr/>
        </p:nvSpPr>
        <p:spPr>
          <a:xfrm>
            <a:off x="3779912" y="4627728"/>
            <a:ext cx="1656184" cy="646331"/>
          </a:xfrm>
          <a:prstGeom prst="rect">
            <a:avLst/>
          </a:prstGeom>
          <a:noFill/>
        </p:spPr>
        <p:txBody>
          <a:bodyPr wrap="square" rtlCol="0">
            <a:spAutoFit/>
          </a:bodyPr>
          <a:lstStyle/>
          <a:p>
            <a:pPr algn="ctr"/>
            <a:r>
              <a:rPr lang="sv-SE" sz="1800" dirty="0" err="1"/>
              <a:t>Users</a:t>
            </a:r>
            <a:r>
              <a:rPr lang="sv-SE" sz="1800" dirty="0"/>
              <a:t> </a:t>
            </a:r>
            <a:r>
              <a:rPr lang="sv-SE" sz="1800" dirty="0" err="1"/>
              <a:t>of</a:t>
            </a:r>
            <a:r>
              <a:rPr lang="sv-SE" sz="1800" dirty="0"/>
              <a:t> the </a:t>
            </a:r>
            <a:r>
              <a:rPr lang="sv-SE" sz="1800" dirty="0" err="1"/>
              <a:t>statistics</a:t>
            </a:r>
            <a:r>
              <a:rPr lang="sv-SE" sz="1800" dirty="0"/>
              <a:t>?</a:t>
            </a:r>
          </a:p>
        </p:txBody>
      </p:sp>
      <p:sp>
        <p:nvSpPr>
          <p:cNvPr id="12" name="textruta 11"/>
          <p:cNvSpPr txBox="1"/>
          <p:nvPr/>
        </p:nvSpPr>
        <p:spPr>
          <a:xfrm>
            <a:off x="3296572" y="1234713"/>
            <a:ext cx="1707476" cy="369332"/>
          </a:xfrm>
          <a:prstGeom prst="rect">
            <a:avLst/>
          </a:prstGeom>
          <a:noFill/>
        </p:spPr>
        <p:txBody>
          <a:bodyPr wrap="square" rtlCol="0">
            <a:spAutoFit/>
          </a:bodyPr>
          <a:lstStyle/>
          <a:p>
            <a:r>
              <a:rPr lang="sv-SE" sz="1800" dirty="0"/>
              <a:t>New </a:t>
            </a:r>
            <a:r>
              <a:rPr lang="sv-SE" sz="1800" dirty="0" err="1"/>
              <a:t>products</a:t>
            </a:r>
            <a:r>
              <a:rPr lang="sv-SE" sz="1800" dirty="0"/>
              <a:t>?</a:t>
            </a:r>
          </a:p>
        </p:txBody>
      </p:sp>
      <p:sp>
        <p:nvSpPr>
          <p:cNvPr id="13" name="textruta 12"/>
          <p:cNvSpPr txBox="1"/>
          <p:nvPr/>
        </p:nvSpPr>
        <p:spPr>
          <a:xfrm>
            <a:off x="5074616" y="731646"/>
            <a:ext cx="2004610" cy="646331"/>
          </a:xfrm>
          <a:prstGeom prst="rect">
            <a:avLst/>
          </a:prstGeom>
          <a:noFill/>
        </p:spPr>
        <p:txBody>
          <a:bodyPr wrap="square" rtlCol="0">
            <a:spAutoFit/>
          </a:bodyPr>
          <a:lstStyle/>
          <a:p>
            <a:pPr algn="ctr"/>
            <a:r>
              <a:rPr lang="sv-SE" sz="1800" dirty="0" err="1"/>
              <a:t>Balancing</a:t>
            </a:r>
            <a:r>
              <a:rPr lang="sv-SE" sz="1800" dirty="0"/>
              <a:t> </a:t>
            </a:r>
            <a:r>
              <a:rPr lang="sv-SE" sz="1800" dirty="0" err="1"/>
              <a:t>supply</a:t>
            </a:r>
            <a:r>
              <a:rPr lang="sv-SE" sz="1800" dirty="0"/>
              <a:t> and </a:t>
            </a:r>
            <a:r>
              <a:rPr lang="sv-SE" sz="1800" dirty="0" err="1"/>
              <a:t>deliveries</a:t>
            </a:r>
            <a:r>
              <a:rPr lang="sv-SE" sz="1800" dirty="0"/>
              <a:t>?</a:t>
            </a:r>
          </a:p>
        </p:txBody>
      </p:sp>
    </p:spTree>
    <p:extLst>
      <p:ext uri="{BB962C8B-B14F-4D97-AF65-F5344CB8AC3E}">
        <p14:creationId xmlns:p14="http://schemas.microsoft.com/office/powerpoint/2010/main" val="95658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42764" y="476671"/>
            <a:ext cx="7986464" cy="736179"/>
          </a:xfrm>
        </p:spPr>
        <p:txBody>
          <a:bodyPr/>
          <a:lstStyle/>
          <a:p>
            <a:pPr algn="ctr"/>
            <a:r>
              <a:rPr lang="sv-SE" dirty="0"/>
              <a:t>General </a:t>
            </a:r>
            <a:r>
              <a:rPr lang="sv-SE" dirty="0" err="1"/>
              <a:t>energy</a:t>
            </a:r>
            <a:r>
              <a:rPr lang="sv-SE" dirty="0"/>
              <a:t> market trends</a:t>
            </a:r>
          </a:p>
        </p:txBody>
      </p:sp>
      <p:sp>
        <p:nvSpPr>
          <p:cNvPr id="3" name="Rektangel 2"/>
          <p:cNvSpPr/>
          <p:nvPr/>
        </p:nvSpPr>
        <p:spPr>
          <a:xfrm>
            <a:off x="395536" y="1196752"/>
            <a:ext cx="8424936" cy="4862870"/>
          </a:xfrm>
          <a:prstGeom prst="rect">
            <a:avLst/>
          </a:prstGeom>
        </p:spPr>
        <p:txBody>
          <a:bodyPr wrap="square">
            <a:spAutoFit/>
          </a:bodyPr>
          <a:lstStyle/>
          <a:p>
            <a:pPr marL="342900" indent="-342900">
              <a:lnSpc>
                <a:spcPct val="200000"/>
              </a:lnSpc>
              <a:buFont typeface="Arial" panose="020B0604020202020204" pitchFamily="34" charset="0"/>
              <a:buChar char="•"/>
            </a:pPr>
            <a:r>
              <a:rPr lang="sv-SE" sz="2000" dirty="0" err="1"/>
              <a:t>Increased</a:t>
            </a:r>
            <a:r>
              <a:rPr lang="sv-SE" sz="2000" dirty="0"/>
              <a:t> </a:t>
            </a:r>
            <a:r>
              <a:rPr lang="sv-SE" sz="2000" dirty="0" err="1"/>
              <a:t>industry</a:t>
            </a:r>
            <a:r>
              <a:rPr lang="sv-SE" sz="2000" dirty="0"/>
              <a:t> </a:t>
            </a:r>
            <a:r>
              <a:rPr lang="sv-SE" sz="2000" dirty="0" err="1"/>
              <a:t>complexity+new</a:t>
            </a:r>
            <a:r>
              <a:rPr lang="sv-SE" sz="2000" dirty="0"/>
              <a:t> </a:t>
            </a:r>
            <a:r>
              <a:rPr lang="sv-SE" sz="2000" dirty="0" err="1"/>
              <a:t>fuels</a:t>
            </a:r>
            <a:r>
              <a:rPr lang="sv-SE" sz="2000" dirty="0"/>
              <a:t> – expert </a:t>
            </a:r>
            <a:r>
              <a:rPr lang="sv-SE" sz="2000" dirty="0" err="1"/>
              <a:t>knowledge</a:t>
            </a:r>
            <a:r>
              <a:rPr lang="sv-SE" sz="2000" dirty="0"/>
              <a:t> </a:t>
            </a:r>
            <a:r>
              <a:rPr lang="sv-SE" sz="2000" dirty="0" err="1"/>
              <a:t>required</a:t>
            </a:r>
            <a:endParaRPr lang="sv-SE" sz="2000" dirty="0"/>
          </a:p>
          <a:p>
            <a:pPr marL="342900" indent="-342900">
              <a:lnSpc>
                <a:spcPct val="200000"/>
              </a:lnSpc>
              <a:buFont typeface="Arial" panose="020B0604020202020204" pitchFamily="34" charset="0"/>
              <a:buChar char="•"/>
            </a:pPr>
            <a:r>
              <a:rPr lang="sv-SE" sz="2000" dirty="0"/>
              <a:t>Lots </a:t>
            </a:r>
            <a:r>
              <a:rPr lang="sv-SE" sz="2000" dirty="0" err="1"/>
              <a:t>of</a:t>
            </a:r>
            <a:r>
              <a:rPr lang="sv-SE" sz="2000" dirty="0"/>
              <a:t> routes </a:t>
            </a:r>
            <a:r>
              <a:rPr lang="sv-SE" sz="2000" dirty="0" err="1"/>
              <a:t>to</a:t>
            </a:r>
            <a:r>
              <a:rPr lang="sv-SE" sz="2000" dirty="0"/>
              <a:t> </a:t>
            </a:r>
            <a:r>
              <a:rPr lang="sv-SE" sz="2000" dirty="0" err="1"/>
              <a:t>produce</a:t>
            </a:r>
            <a:r>
              <a:rPr lang="sv-SE" sz="2000" dirty="0"/>
              <a:t> </a:t>
            </a:r>
            <a:r>
              <a:rPr lang="sv-SE" sz="2000" dirty="0" err="1"/>
              <a:t>e.g</a:t>
            </a:r>
            <a:r>
              <a:rPr lang="sv-SE" sz="2000" dirty="0"/>
              <a:t>. synthetic </a:t>
            </a:r>
            <a:r>
              <a:rPr lang="sv-SE" sz="2000" dirty="0" err="1"/>
              <a:t>gasoline</a:t>
            </a:r>
            <a:r>
              <a:rPr lang="sv-SE" sz="2000" dirty="0"/>
              <a:t> (</a:t>
            </a:r>
            <a:r>
              <a:rPr lang="sv-SE" sz="2000" dirty="0" err="1"/>
              <a:t>biofuels</a:t>
            </a:r>
            <a:r>
              <a:rPr lang="sv-SE" sz="2000" dirty="0"/>
              <a:t>, NG, </a:t>
            </a:r>
            <a:r>
              <a:rPr lang="sv-SE" sz="2000" dirty="0" err="1"/>
              <a:t>oil</a:t>
            </a:r>
            <a:r>
              <a:rPr lang="sv-SE" sz="2000" dirty="0"/>
              <a:t>…)</a:t>
            </a:r>
          </a:p>
          <a:p>
            <a:pPr marL="342900" indent="-342900">
              <a:lnSpc>
                <a:spcPct val="200000"/>
              </a:lnSpc>
              <a:buFont typeface="Arial" panose="020B0604020202020204" pitchFamily="34" charset="0"/>
              <a:buChar char="•"/>
            </a:pPr>
            <a:r>
              <a:rPr lang="en-GB" sz="2000" dirty="0"/>
              <a:t>Petrochemical industry goes green (energy / non-energy use)</a:t>
            </a:r>
          </a:p>
          <a:p>
            <a:pPr marL="342900" indent="-342900">
              <a:lnSpc>
                <a:spcPct val="200000"/>
              </a:lnSpc>
              <a:buFont typeface="Arial" panose="020B0604020202020204" pitchFamily="34" charset="0"/>
              <a:buChar char="•"/>
            </a:pPr>
            <a:r>
              <a:rPr lang="sv-SE" sz="2000" dirty="0"/>
              <a:t>EU – </a:t>
            </a:r>
            <a:r>
              <a:rPr lang="sv-SE" sz="2000" dirty="0" err="1"/>
              <a:t>free</a:t>
            </a:r>
            <a:r>
              <a:rPr lang="sv-SE" sz="2000" dirty="0"/>
              <a:t> </a:t>
            </a:r>
            <a:r>
              <a:rPr lang="sv-SE" sz="2000" dirty="0" err="1"/>
              <a:t>trade</a:t>
            </a:r>
            <a:r>
              <a:rPr lang="sv-SE" sz="2000" dirty="0"/>
              <a:t> make </a:t>
            </a:r>
            <a:r>
              <a:rPr lang="sv-SE" sz="2000" dirty="0" err="1"/>
              <a:t>flows</a:t>
            </a:r>
            <a:r>
              <a:rPr lang="sv-SE" sz="2000" dirty="0"/>
              <a:t> in/</a:t>
            </a:r>
            <a:r>
              <a:rPr lang="sv-SE" sz="2000" dirty="0" err="1"/>
              <a:t>out</a:t>
            </a:r>
            <a:r>
              <a:rPr lang="sv-SE" sz="2000" dirty="0"/>
              <a:t> </a:t>
            </a:r>
            <a:r>
              <a:rPr lang="sv-SE" sz="2000" dirty="0" err="1"/>
              <a:t>of</a:t>
            </a:r>
            <a:r>
              <a:rPr lang="sv-SE" sz="2000" dirty="0"/>
              <a:t> Sweden less transparent</a:t>
            </a:r>
          </a:p>
          <a:p>
            <a:pPr marL="342900" indent="-342900">
              <a:lnSpc>
                <a:spcPct val="200000"/>
              </a:lnSpc>
              <a:buFont typeface="Arial" panose="020B0604020202020204" pitchFamily="34" charset="0"/>
              <a:buChar char="•"/>
            </a:pPr>
            <a:r>
              <a:rPr lang="sv-SE" sz="2000" dirty="0" err="1"/>
              <a:t>Refineries</a:t>
            </a:r>
            <a:r>
              <a:rPr lang="sv-SE" sz="2000" dirty="0"/>
              <a:t> </a:t>
            </a:r>
            <a:r>
              <a:rPr lang="sv-SE" sz="2000" dirty="0" err="1"/>
              <a:t>tend</a:t>
            </a:r>
            <a:r>
              <a:rPr lang="sv-SE" sz="2000" dirty="0"/>
              <a:t> </a:t>
            </a:r>
            <a:r>
              <a:rPr lang="sv-SE" sz="2000" dirty="0" err="1"/>
              <a:t>to</a:t>
            </a:r>
            <a:r>
              <a:rPr lang="sv-SE" sz="2000" dirty="0"/>
              <a:t> </a:t>
            </a:r>
            <a:r>
              <a:rPr lang="sv-SE" sz="2000" dirty="0" err="1"/>
              <a:t>outsource</a:t>
            </a:r>
            <a:r>
              <a:rPr lang="sv-SE" sz="2000" dirty="0"/>
              <a:t> </a:t>
            </a:r>
            <a:r>
              <a:rPr lang="sv-SE" sz="2000" dirty="0" err="1"/>
              <a:t>deliveries</a:t>
            </a:r>
            <a:r>
              <a:rPr lang="sv-SE" sz="2000" dirty="0"/>
              <a:t> </a:t>
            </a:r>
            <a:r>
              <a:rPr lang="sv-SE" sz="2000" dirty="0" err="1"/>
              <a:t>to</a:t>
            </a:r>
            <a:r>
              <a:rPr lang="sv-SE" sz="2000" dirty="0"/>
              <a:t> transport </a:t>
            </a:r>
            <a:r>
              <a:rPr lang="sv-SE" sz="2000" dirty="0" err="1"/>
              <a:t>companies</a:t>
            </a:r>
            <a:endParaRPr lang="sv-SE" sz="2000" dirty="0"/>
          </a:p>
          <a:p>
            <a:pPr marL="342900" indent="-342900">
              <a:lnSpc>
                <a:spcPct val="200000"/>
              </a:lnSpc>
              <a:buFont typeface="Arial" panose="020B0604020202020204" pitchFamily="34" charset="0"/>
              <a:buChar char="•"/>
            </a:pPr>
            <a:r>
              <a:rPr lang="sv-SE" sz="2000" dirty="0" err="1"/>
              <a:t>Biofuels</a:t>
            </a:r>
            <a:r>
              <a:rPr lang="sv-SE" sz="2000" dirty="0"/>
              <a:t> for transport </a:t>
            </a:r>
            <a:r>
              <a:rPr lang="sv-SE" sz="2000" dirty="0" err="1"/>
              <a:t>increase</a:t>
            </a:r>
            <a:r>
              <a:rPr lang="sv-SE" sz="2000" dirty="0"/>
              <a:t> </a:t>
            </a:r>
            <a:r>
              <a:rPr lang="sv-SE" sz="2000" dirty="0" err="1"/>
              <a:t>substantially</a:t>
            </a:r>
            <a:r>
              <a:rPr lang="sv-SE" sz="2000" dirty="0"/>
              <a:t> in Sweden</a:t>
            </a:r>
          </a:p>
          <a:p>
            <a:pPr marL="342900" indent="-342900">
              <a:lnSpc>
                <a:spcPct val="200000"/>
              </a:lnSpc>
              <a:buFont typeface="Arial" panose="020B0604020202020204" pitchFamily="34" charset="0"/>
              <a:buChar char="•"/>
            </a:pPr>
            <a:r>
              <a:rPr lang="sv-SE" sz="2000" dirty="0" err="1"/>
              <a:t>Other</a:t>
            </a:r>
            <a:r>
              <a:rPr lang="sv-SE" sz="2000" dirty="0"/>
              <a:t> non-</a:t>
            </a:r>
            <a:r>
              <a:rPr lang="sv-SE" sz="2000" dirty="0" err="1"/>
              <a:t>fuel</a:t>
            </a:r>
            <a:r>
              <a:rPr lang="sv-SE" sz="2000" dirty="0"/>
              <a:t> </a:t>
            </a:r>
            <a:r>
              <a:rPr lang="sv-SE" sz="2000" dirty="0" err="1"/>
              <a:t>products</a:t>
            </a:r>
            <a:r>
              <a:rPr lang="sv-SE" sz="2000" dirty="0"/>
              <a:t> (</a:t>
            </a:r>
            <a:r>
              <a:rPr lang="sv-SE" sz="2000" dirty="0" err="1"/>
              <a:t>e.g</a:t>
            </a:r>
            <a:r>
              <a:rPr lang="sv-SE" sz="2000" dirty="0"/>
              <a:t>. </a:t>
            </a:r>
            <a:r>
              <a:rPr lang="sv-SE" sz="2000" dirty="0" err="1"/>
              <a:t>lubricants</a:t>
            </a:r>
            <a:r>
              <a:rPr lang="sv-SE" sz="2000" dirty="0"/>
              <a:t>) </a:t>
            </a:r>
            <a:r>
              <a:rPr lang="sv-SE" sz="2000" dirty="0" err="1"/>
              <a:t>increase</a:t>
            </a:r>
            <a:r>
              <a:rPr lang="sv-SE" sz="2000" dirty="0"/>
              <a:t> bio-</a:t>
            </a:r>
            <a:r>
              <a:rPr lang="sv-SE" sz="2000" dirty="0" err="1"/>
              <a:t>content</a:t>
            </a:r>
            <a:endParaRPr lang="sv-SE" sz="2000" dirty="0"/>
          </a:p>
          <a:p>
            <a:pPr marL="342900" indent="-342900">
              <a:lnSpc>
                <a:spcPct val="150000"/>
              </a:lnSpc>
              <a:buFont typeface="Arial" panose="020B0604020202020204" pitchFamily="34" charset="0"/>
              <a:buChar char="•"/>
            </a:pPr>
            <a:endParaRPr lang="sv-SE" sz="2000" dirty="0"/>
          </a:p>
        </p:txBody>
      </p:sp>
    </p:spTree>
    <p:extLst>
      <p:ext uri="{BB962C8B-B14F-4D97-AF65-F5344CB8AC3E}">
        <p14:creationId xmlns:p14="http://schemas.microsoft.com/office/powerpoint/2010/main" val="206400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p:cNvSpPr>
            <a:spLocks noGrp="1"/>
          </p:cNvSpPr>
          <p:nvPr>
            <p:ph type="title"/>
          </p:nvPr>
        </p:nvSpPr>
        <p:spPr>
          <a:xfrm>
            <a:off x="722784" y="354930"/>
            <a:ext cx="7986464" cy="985838"/>
          </a:xfrm>
        </p:spPr>
        <p:txBody>
          <a:bodyPr/>
          <a:lstStyle/>
          <a:p>
            <a:r>
              <a:rPr lang="sv-SE" dirty="0"/>
              <a:t>New </a:t>
            </a:r>
            <a:r>
              <a:rPr lang="sv-SE" dirty="0" err="1"/>
              <a:t>monthly</a:t>
            </a:r>
            <a:r>
              <a:rPr lang="sv-SE" dirty="0"/>
              <a:t> survey - </a:t>
            </a:r>
            <a:r>
              <a:rPr lang="sv-SE" dirty="0" err="1"/>
              <a:t>improvments</a:t>
            </a:r>
            <a:endParaRPr lang="sv-SE" dirty="0"/>
          </a:p>
        </p:txBody>
      </p:sp>
      <p:sp>
        <p:nvSpPr>
          <p:cNvPr id="5" name="Rektangel 4"/>
          <p:cNvSpPr/>
          <p:nvPr/>
        </p:nvSpPr>
        <p:spPr>
          <a:xfrm>
            <a:off x="539552" y="1052736"/>
            <a:ext cx="8424936" cy="4801314"/>
          </a:xfrm>
          <a:prstGeom prst="rect">
            <a:avLst/>
          </a:prstGeom>
        </p:spPr>
        <p:txBody>
          <a:bodyPr wrap="square">
            <a:spAutoFit/>
          </a:bodyPr>
          <a:lstStyle/>
          <a:p>
            <a:pPr marL="285750" lvl="1" indent="-285750">
              <a:lnSpc>
                <a:spcPct val="150000"/>
              </a:lnSpc>
              <a:buFont typeface="Arial" panose="020B0604020202020204" pitchFamily="34" charset="0"/>
              <a:buChar char="•"/>
            </a:pPr>
            <a:r>
              <a:rPr lang="sv-SE" dirty="0" err="1"/>
              <a:t>Improved</a:t>
            </a:r>
            <a:r>
              <a:rPr lang="sv-SE" dirty="0"/>
              <a:t> </a:t>
            </a:r>
            <a:r>
              <a:rPr lang="sv-SE" dirty="0" err="1"/>
              <a:t>documentation</a:t>
            </a:r>
            <a:r>
              <a:rPr lang="sv-SE" dirty="0"/>
              <a:t> and </a:t>
            </a:r>
            <a:r>
              <a:rPr lang="sv-SE" dirty="0" err="1"/>
              <a:t>defintions</a:t>
            </a:r>
            <a:endParaRPr lang="sv-SE" dirty="0"/>
          </a:p>
          <a:p>
            <a:pPr marL="285750" lvl="1" indent="-285750">
              <a:lnSpc>
                <a:spcPct val="150000"/>
              </a:lnSpc>
              <a:buFont typeface="Arial" panose="020B0604020202020204" pitchFamily="34" charset="0"/>
              <a:buChar char="•"/>
            </a:pPr>
            <a:r>
              <a:rPr lang="pt-PT" dirty="0"/>
              <a:t>Survey only collects info used by prioritized users</a:t>
            </a:r>
            <a:endParaRPr lang="sv-SE" dirty="0"/>
          </a:p>
          <a:p>
            <a:pPr marL="285750" lvl="1" indent="-285750">
              <a:lnSpc>
                <a:spcPct val="150000"/>
              </a:lnSpc>
              <a:buFont typeface="Arial" panose="020B0604020202020204" pitchFamily="34" charset="0"/>
              <a:buChar char="•"/>
            </a:pPr>
            <a:r>
              <a:rPr lang="sv-SE" dirty="0" err="1"/>
              <a:t>Enlargement</a:t>
            </a:r>
            <a:r>
              <a:rPr lang="sv-SE" dirty="0"/>
              <a:t> </a:t>
            </a:r>
            <a:r>
              <a:rPr lang="sv-SE" dirty="0" err="1"/>
              <a:t>of</a:t>
            </a:r>
            <a:r>
              <a:rPr lang="sv-SE" dirty="0"/>
              <a:t> </a:t>
            </a:r>
            <a:r>
              <a:rPr lang="sv-SE" dirty="0" err="1"/>
              <a:t>scope</a:t>
            </a:r>
            <a:r>
              <a:rPr lang="sv-SE" dirty="0"/>
              <a:t>; </a:t>
            </a:r>
            <a:r>
              <a:rPr lang="sv-SE" dirty="0" err="1"/>
              <a:t>e.g</a:t>
            </a:r>
            <a:r>
              <a:rPr lang="sv-SE" dirty="0"/>
              <a:t>. all </a:t>
            </a:r>
            <a:r>
              <a:rPr lang="sv-SE" dirty="0" err="1"/>
              <a:t>liquid</a:t>
            </a:r>
            <a:r>
              <a:rPr lang="sv-SE" dirty="0"/>
              <a:t> </a:t>
            </a:r>
            <a:r>
              <a:rPr lang="sv-SE" dirty="0" err="1"/>
              <a:t>biofuels</a:t>
            </a:r>
            <a:r>
              <a:rPr lang="sv-SE" dirty="0"/>
              <a:t>, new </a:t>
            </a:r>
            <a:r>
              <a:rPr lang="sv-SE" dirty="0" err="1"/>
              <a:t>products</a:t>
            </a:r>
            <a:r>
              <a:rPr lang="sv-SE" dirty="0"/>
              <a:t>, etc.</a:t>
            </a:r>
          </a:p>
          <a:p>
            <a:pPr marL="285750" lvl="1" indent="-285750">
              <a:lnSpc>
                <a:spcPct val="150000"/>
              </a:lnSpc>
              <a:buFont typeface="Arial" panose="020B0604020202020204" pitchFamily="34" charset="0"/>
              <a:buChar char="•"/>
            </a:pPr>
            <a:r>
              <a:rPr lang="sv-SE" dirty="0" err="1"/>
              <a:t>Mass</a:t>
            </a:r>
            <a:r>
              <a:rPr lang="sv-SE" dirty="0"/>
              <a:t> </a:t>
            </a:r>
            <a:r>
              <a:rPr lang="sv-SE" dirty="0" err="1"/>
              <a:t>balance</a:t>
            </a:r>
            <a:r>
              <a:rPr lang="sv-SE" dirty="0"/>
              <a:t> approach: information </a:t>
            </a:r>
            <a:r>
              <a:rPr lang="sv-SE" dirty="0" err="1"/>
              <a:t>collected</a:t>
            </a:r>
            <a:r>
              <a:rPr lang="sv-SE" dirty="0"/>
              <a:t> in </a:t>
            </a:r>
            <a:r>
              <a:rPr lang="sv-SE" dirty="0" err="1"/>
              <a:t>tonnes</a:t>
            </a:r>
            <a:endParaRPr lang="sv-SE" dirty="0"/>
          </a:p>
          <a:p>
            <a:pPr marL="285750" lvl="1" indent="-285750">
              <a:lnSpc>
                <a:spcPct val="150000"/>
              </a:lnSpc>
              <a:buFont typeface="Arial" panose="020B0604020202020204" pitchFamily="34" charset="0"/>
              <a:buChar char="•"/>
            </a:pPr>
            <a:r>
              <a:rPr lang="sv-SE" dirty="0" err="1"/>
              <a:t>Only</a:t>
            </a:r>
            <a:r>
              <a:rPr lang="sv-SE" dirty="0"/>
              <a:t> </a:t>
            </a:r>
            <a:r>
              <a:rPr lang="sv-SE" dirty="0" err="1"/>
              <a:t>deliveries</a:t>
            </a:r>
            <a:r>
              <a:rPr lang="sv-SE" dirty="0"/>
              <a:t> to </a:t>
            </a:r>
            <a:r>
              <a:rPr lang="sv-SE" dirty="0" err="1"/>
              <a:t>some</a:t>
            </a:r>
            <a:r>
              <a:rPr lang="sv-SE" dirty="0"/>
              <a:t> </a:t>
            </a:r>
            <a:r>
              <a:rPr lang="sv-SE" dirty="0" err="1"/>
              <a:t>sectors</a:t>
            </a:r>
            <a:r>
              <a:rPr lang="sv-SE" dirty="0"/>
              <a:t> is </a:t>
            </a:r>
            <a:r>
              <a:rPr lang="sv-SE" dirty="0" err="1"/>
              <a:t>specified</a:t>
            </a:r>
            <a:endParaRPr lang="sv-SE" dirty="0"/>
          </a:p>
          <a:p>
            <a:pPr marL="285750" lvl="1" indent="-285750">
              <a:lnSpc>
                <a:spcPct val="150000"/>
              </a:lnSpc>
              <a:buFont typeface="Arial" panose="020B0604020202020204" pitchFamily="34" charset="0"/>
              <a:buChar char="•"/>
            </a:pPr>
            <a:r>
              <a:rPr lang="sv-SE" dirty="0" err="1"/>
              <a:t>Use</a:t>
            </a:r>
            <a:r>
              <a:rPr lang="sv-SE" dirty="0"/>
              <a:t> </a:t>
            </a:r>
            <a:r>
              <a:rPr lang="sv-SE" dirty="0" err="1"/>
              <a:t>of</a:t>
            </a:r>
            <a:r>
              <a:rPr lang="sv-SE" dirty="0"/>
              <a:t> </a:t>
            </a:r>
            <a:r>
              <a:rPr lang="sv-SE" dirty="0" err="1"/>
              <a:t>other</a:t>
            </a:r>
            <a:r>
              <a:rPr lang="sv-SE" dirty="0"/>
              <a:t> administrative </a:t>
            </a:r>
            <a:r>
              <a:rPr lang="sv-SE" dirty="0" err="1"/>
              <a:t>sources</a:t>
            </a:r>
            <a:r>
              <a:rPr lang="sv-SE" dirty="0"/>
              <a:t>:</a:t>
            </a:r>
          </a:p>
          <a:p>
            <a:pPr marL="742950" lvl="2" indent="-285750">
              <a:lnSpc>
                <a:spcPct val="150000"/>
              </a:lnSpc>
              <a:buFont typeface="Arial" panose="020B0604020202020204" pitchFamily="34" charset="0"/>
              <a:buChar char="•"/>
            </a:pPr>
            <a:r>
              <a:rPr lang="sv-SE" sz="1800" dirty="0"/>
              <a:t>Survey population (</a:t>
            </a:r>
            <a:r>
              <a:rPr lang="sv-SE" sz="1800" dirty="0" err="1"/>
              <a:t>drawn</a:t>
            </a:r>
            <a:r>
              <a:rPr lang="sv-SE" sz="1800" dirty="0"/>
              <a:t> from </a:t>
            </a:r>
            <a:r>
              <a:rPr lang="sv-SE" sz="1800" dirty="0" err="1"/>
              <a:t>several</a:t>
            </a:r>
            <a:r>
              <a:rPr lang="sv-SE" sz="1800" dirty="0"/>
              <a:t> adm. </a:t>
            </a:r>
            <a:r>
              <a:rPr lang="sv-SE" sz="1800" dirty="0" err="1"/>
              <a:t>sources</a:t>
            </a:r>
            <a:r>
              <a:rPr lang="sv-SE" sz="1800" dirty="0"/>
              <a:t>)</a:t>
            </a:r>
          </a:p>
          <a:p>
            <a:pPr marL="742950" lvl="2" indent="-285750">
              <a:lnSpc>
                <a:spcPct val="150000"/>
              </a:lnSpc>
              <a:buFont typeface="Arial" panose="020B0604020202020204" pitchFamily="34" charset="0"/>
              <a:buChar char="•"/>
            </a:pPr>
            <a:r>
              <a:rPr lang="sv-SE" sz="1800" dirty="0" err="1"/>
              <a:t>Domestic</a:t>
            </a:r>
            <a:r>
              <a:rPr lang="sv-SE" sz="1800" dirty="0"/>
              <a:t> navigation (</a:t>
            </a:r>
            <a:r>
              <a:rPr lang="sv-SE" sz="1800" dirty="0" err="1"/>
              <a:t>modelling</a:t>
            </a:r>
            <a:r>
              <a:rPr lang="sv-SE" sz="1800" dirty="0"/>
              <a:t>)</a:t>
            </a:r>
          </a:p>
          <a:p>
            <a:pPr marL="742950" lvl="2" indent="-285750">
              <a:lnSpc>
                <a:spcPct val="150000"/>
              </a:lnSpc>
              <a:buFont typeface="Arial" panose="020B0604020202020204" pitchFamily="34" charset="0"/>
              <a:buChar char="•"/>
            </a:pPr>
            <a:r>
              <a:rPr lang="sv-SE" sz="1800" dirty="0" err="1"/>
              <a:t>Rail</a:t>
            </a:r>
            <a:r>
              <a:rPr lang="sv-SE" sz="1800" dirty="0"/>
              <a:t> transport (</a:t>
            </a:r>
            <a:r>
              <a:rPr lang="sv-SE" sz="1800" dirty="0" err="1"/>
              <a:t>modelling</a:t>
            </a:r>
            <a:r>
              <a:rPr lang="sv-SE" sz="1800" dirty="0"/>
              <a:t> + co-</a:t>
            </a:r>
            <a:r>
              <a:rPr lang="sv-SE" sz="1800" dirty="0" err="1"/>
              <a:t>collection</a:t>
            </a:r>
            <a:r>
              <a:rPr lang="sv-SE" sz="1800" dirty="0"/>
              <a:t>)</a:t>
            </a:r>
          </a:p>
          <a:p>
            <a:pPr marL="742950" lvl="2" indent="-285750">
              <a:lnSpc>
                <a:spcPct val="150000"/>
              </a:lnSpc>
              <a:buFont typeface="Arial" panose="020B0604020202020204" pitchFamily="34" charset="0"/>
              <a:buChar char="•"/>
            </a:pPr>
            <a:r>
              <a:rPr lang="sv-SE" sz="1800" dirty="0" err="1"/>
              <a:t>Other</a:t>
            </a:r>
            <a:r>
              <a:rPr lang="sv-SE" sz="1800" dirty="0"/>
              <a:t> </a:t>
            </a:r>
            <a:r>
              <a:rPr lang="sv-SE" sz="1800" dirty="0" err="1"/>
              <a:t>sectors</a:t>
            </a:r>
            <a:r>
              <a:rPr lang="sv-SE" sz="1800" dirty="0"/>
              <a:t> (data from </a:t>
            </a:r>
            <a:r>
              <a:rPr lang="sv-SE" sz="1800" dirty="0" err="1"/>
              <a:t>other</a:t>
            </a:r>
            <a:r>
              <a:rPr lang="sv-SE" sz="1800" dirty="0"/>
              <a:t> </a:t>
            </a:r>
            <a:r>
              <a:rPr lang="sv-SE" sz="1800" dirty="0" err="1"/>
              <a:t>sector-specific</a:t>
            </a:r>
            <a:r>
              <a:rPr lang="sv-SE" sz="1800" dirty="0"/>
              <a:t> </a:t>
            </a:r>
            <a:r>
              <a:rPr lang="sv-SE" sz="1800" dirty="0" err="1"/>
              <a:t>surveys</a:t>
            </a:r>
            <a:r>
              <a:rPr lang="sv-SE" sz="1800" dirty="0"/>
              <a:t>)</a:t>
            </a:r>
          </a:p>
        </p:txBody>
      </p:sp>
    </p:spTree>
    <p:extLst>
      <p:ext uri="{BB962C8B-B14F-4D97-AF65-F5344CB8AC3E}">
        <p14:creationId xmlns:p14="http://schemas.microsoft.com/office/powerpoint/2010/main" val="60838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a:t>Rail</a:t>
            </a:r>
            <a:r>
              <a:rPr lang="sv-SE" dirty="0"/>
              <a:t> transport</a:t>
            </a:r>
          </a:p>
        </p:txBody>
      </p:sp>
      <p:sp>
        <p:nvSpPr>
          <p:cNvPr id="3" name="Platshållare för innehåll 2"/>
          <p:cNvSpPr>
            <a:spLocks noGrp="1"/>
          </p:cNvSpPr>
          <p:nvPr>
            <p:ph idx="1"/>
          </p:nvPr>
        </p:nvSpPr>
        <p:spPr>
          <a:xfrm>
            <a:off x="762000" y="1700808"/>
            <a:ext cx="7770440" cy="4176712"/>
          </a:xfrm>
        </p:spPr>
        <p:txBody>
          <a:bodyPr>
            <a:noAutofit/>
          </a:bodyPr>
          <a:lstStyle/>
          <a:p>
            <a:r>
              <a:rPr lang="sv-SE" sz="2200" dirty="0"/>
              <a:t>Co-</a:t>
            </a:r>
            <a:r>
              <a:rPr lang="sv-SE" sz="2200" dirty="0" err="1"/>
              <a:t>collection</a:t>
            </a:r>
            <a:r>
              <a:rPr lang="sv-SE" sz="2200" dirty="0"/>
              <a:t> </a:t>
            </a:r>
            <a:r>
              <a:rPr lang="sv-SE" sz="2200" dirty="0" err="1"/>
              <a:t>of</a:t>
            </a:r>
            <a:r>
              <a:rPr lang="sv-SE" sz="2200" dirty="0"/>
              <a:t> data in </a:t>
            </a:r>
            <a:r>
              <a:rPr lang="sv-SE" sz="2200" dirty="0" err="1"/>
              <a:t>cooperation</a:t>
            </a:r>
            <a:r>
              <a:rPr lang="sv-SE" sz="2200" dirty="0"/>
              <a:t> </a:t>
            </a:r>
            <a:r>
              <a:rPr lang="sv-SE" sz="2200" dirty="0" err="1"/>
              <a:t>with</a:t>
            </a:r>
            <a:r>
              <a:rPr lang="sv-SE" sz="2200" dirty="0"/>
              <a:t> the Swedish Transport Agency</a:t>
            </a:r>
          </a:p>
          <a:p>
            <a:r>
              <a:rPr lang="sv-SE" sz="2200" dirty="0" err="1"/>
              <a:t>Modelling</a:t>
            </a:r>
            <a:r>
              <a:rPr lang="sv-SE" sz="2200" dirty="0"/>
              <a:t> </a:t>
            </a:r>
            <a:r>
              <a:rPr lang="sv-SE" sz="2200" dirty="0" err="1"/>
              <a:t>of</a:t>
            </a:r>
            <a:r>
              <a:rPr lang="sv-SE" sz="2200" dirty="0"/>
              <a:t> </a:t>
            </a:r>
            <a:r>
              <a:rPr lang="sv-SE" sz="2200" dirty="0" err="1"/>
              <a:t>quartely</a:t>
            </a:r>
            <a:r>
              <a:rPr lang="sv-SE" sz="2200" dirty="0"/>
              <a:t> </a:t>
            </a:r>
            <a:r>
              <a:rPr lang="sv-SE" sz="2200" dirty="0" err="1"/>
              <a:t>fuel</a:t>
            </a:r>
            <a:r>
              <a:rPr lang="sv-SE" sz="2200" dirty="0"/>
              <a:t> and </a:t>
            </a:r>
            <a:r>
              <a:rPr lang="sv-SE" sz="2200" dirty="0" err="1"/>
              <a:t>electricity</a:t>
            </a:r>
            <a:r>
              <a:rPr lang="sv-SE" sz="2200" dirty="0"/>
              <a:t> </a:t>
            </a:r>
            <a:r>
              <a:rPr lang="sv-SE" sz="2200" dirty="0" err="1"/>
              <a:t>consumption</a:t>
            </a:r>
            <a:r>
              <a:rPr lang="sv-SE" sz="2200" dirty="0"/>
              <a:t> </a:t>
            </a:r>
            <a:r>
              <a:rPr lang="sv-SE" sz="2200" dirty="0" err="1"/>
              <a:t>using</a:t>
            </a:r>
            <a:r>
              <a:rPr lang="sv-SE" sz="2200" dirty="0"/>
              <a:t> ”</a:t>
            </a:r>
            <a:r>
              <a:rPr lang="sv-SE" sz="2200" dirty="0" err="1"/>
              <a:t>trainkilometers</a:t>
            </a:r>
            <a:r>
              <a:rPr lang="sv-SE" sz="2200" dirty="0"/>
              <a:t>”</a:t>
            </a:r>
          </a:p>
          <a:p>
            <a:r>
              <a:rPr lang="pt-PT" sz="2200" dirty="0"/>
              <a:t>Yearly comparision of yearly and quarterly figures and revision of parameters in the model</a:t>
            </a:r>
            <a:endParaRPr lang="sv-SE" sz="2200" dirty="0"/>
          </a:p>
          <a:p>
            <a:endParaRPr lang="sv-SE" sz="2200" dirty="0"/>
          </a:p>
        </p:txBody>
      </p:sp>
    </p:spTree>
    <p:extLst>
      <p:ext uri="{BB962C8B-B14F-4D97-AF65-F5344CB8AC3E}">
        <p14:creationId xmlns:p14="http://schemas.microsoft.com/office/powerpoint/2010/main" val="3998254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2784" y="354930"/>
            <a:ext cx="7986464" cy="985838"/>
          </a:xfrm>
        </p:spPr>
        <p:txBody>
          <a:bodyPr/>
          <a:lstStyle/>
          <a:p>
            <a:r>
              <a:rPr lang="sv-SE" dirty="0" err="1"/>
              <a:t>Modelling</a:t>
            </a:r>
            <a:r>
              <a:rPr lang="sv-SE" dirty="0"/>
              <a:t> </a:t>
            </a:r>
            <a:r>
              <a:rPr lang="sv-SE" dirty="0" err="1"/>
              <a:t>of</a:t>
            </a:r>
            <a:r>
              <a:rPr lang="sv-SE" dirty="0"/>
              <a:t> the </a:t>
            </a:r>
            <a:r>
              <a:rPr lang="sv-SE" dirty="0" err="1"/>
              <a:t>fuel</a:t>
            </a:r>
            <a:r>
              <a:rPr lang="sv-SE" dirty="0"/>
              <a:t> </a:t>
            </a:r>
            <a:r>
              <a:rPr lang="sv-SE" dirty="0" err="1"/>
              <a:t>use</a:t>
            </a:r>
            <a:r>
              <a:rPr lang="sv-SE" dirty="0"/>
              <a:t> in </a:t>
            </a:r>
            <a:r>
              <a:rPr lang="sv-SE" dirty="0" err="1"/>
              <a:t>domestic</a:t>
            </a:r>
            <a:r>
              <a:rPr lang="sv-SE" dirty="0"/>
              <a:t> navigation</a:t>
            </a:r>
          </a:p>
        </p:txBody>
      </p:sp>
      <p:sp>
        <p:nvSpPr>
          <p:cNvPr id="3" name="Rektangel 2"/>
          <p:cNvSpPr/>
          <p:nvPr/>
        </p:nvSpPr>
        <p:spPr>
          <a:xfrm>
            <a:off x="428328" y="1556792"/>
            <a:ext cx="8280920" cy="4355038"/>
          </a:xfrm>
          <a:prstGeom prst="rect">
            <a:avLst/>
          </a:prstGeom>
        </p:spPr>
        <p:txBody>
          <a:bodyPr wrap="square">
            <a:spAutoFit/>
          </a:bodyPr>
          <a:lstStyle/>
          <a:p>
            <a:pPr marL="342900" indent="-342900">
              <a:lnSpc>
                <a:spcPct val="150000"/>
              </a:lnSpc>
              <a:spcAft>
                <a:spcPts val="600"/>
              </a:spcAft>
              <a:buFont typeface="Arial" panose="020B0604020202020204" pitchFamily="34" charset="0"/>
              <a:buChar char="•"/>
            </a:pPr>
            <a:r>
              <a:rPr lang="sv-SE" dirty="0" err="1"/>
              <a:t>Use</a:t>
            </a:r>
            <a:r>
              <a:rPr lang="sv-SE" dirty="0"/>
              <a:t> </a:t>
            </a:r>
            <a:r>
              <a:rPr lang="sv-SE" dirty="0" err="1"/>
              <a:t>of</a:t>
            </a:r>
            <a:r>
              <a:rPr lang="sv-SE" dirty="0"/>
              <a:t> real-</a:t>
            </a:r>
            <a:r>
              <a:rPr lang="sv-SE" dirty="0" err="1"/>
              <a:t>time</a:t>
            </a:r>
            <a:r>
              <a:rPr lang="sv-SE" dirty="0"/>
              <a:t> data from </a:t>
            </a:r>
            <a:r>
              <a:rPr lang="sv-SE" dirty="0" err="1"/>
              <a:t>ship</a:t>
            </a:r>
            <a:r>
              <a:rPr lang="sv-SE" dirty="0"/>
              <a:t> </a:t>
            </a:r>
            <a:r>
              <a:rPr lang="sv-SE" dirty="0" err="1"/>
              <a:t>movements</a:t>
            </a:r>
            <a:r>
              <a:rPr lang="sv-SE" dirty="0"/>
              <a:t> (AIS data)</a:t>
            </a:r>
          </a:p>
          <a:p>
            <a:pPr marL="342900" indent="-342900">
              <a:lnSpc>
                <a:spcPct val="150000"/>
              </a:lnSpc>
              <a:spcAft>
                <a:spcPts val="600"/>
              </a:spcAft>
              <a:buFont typeface="Arial" panose="020B0604020202020204" pitchFamily="34" charset="0"/>
              <a:buChar char="•"/>
            </a:pPr>
            <a:r>
              <a:rPr lang="sv-SE" dirty="0" err="1"/>
              <a:t>Vessel</a:t>
            </a:r>
            <a:r>
              <a:rPr lang="sv-SE" dirty="0"/>
              <a:t> </a:t>
            </a:r>
            <a:r>
              <a:rPr lang="sv-SE" dirty="0" err="1"/>
              <a:t>properties</a:t>
            </a:r>
            <a:r>
              <a:rPr lang="sv-SE" dirty="0"/>
              <a:t> taken from the IHS </a:t>
            </a:r>
            <a:r>
              <a:rPr lang="sv-SE" dirty="0" err="1"/>
              <a:t>Fairplay</a:t>
            </a:r>
            <a:r>
              <a:rPr lang="sv-SE" dirty="0"/>
              <a:t> </a:t>
            </a:r>
            <a:r>
              <a:rPr lang="sv-SE" dirty="0" err="1"/>
              <a:t>database</a:t>
            </a:r>
            <a:endParaRPr lang="sv-SE" dirty="0"/>
          </a:p>
          <a:p>
            <a:pPr marL="342900" indent="-342900">
              <a:lnSpc>
                <a:spcPct val="150000"/>
              </a:lnSpc>
              <a:spcAft>
                <a:spcPts val="600"/>
              </a:spcAft>
              <a:buFont typeface="Arial" panose="020B0604020202020204" pitchFamily="34" charset="0"/>
              <a:buChar char="•"/>
            </a:pPr>
            <a:r>
              <a:rPr lang="pt-PT" dirty="0"/>
              <a:t>Motor is the SMHI</a:t>
            </a:r>
            <a:r>
              <a:rPr lang="sv-SE" dirty="0"/>
              <a:t>’s </a:t>
            </a:r>
            <a:r>
              <a:rPr lang="pt-PT" dirty="0"/>
              <a:t>Shipair model</a:t>
            </a:r>
          </a:p>
          <a:p>
            <a:pPr marL="342900" indent="-342900">
              <a:lnSpc>
                <a:spcPct val="150000"/>
              </a:lnSpc>
              <a:spcAft>
                <a:spcPts val="600"/>
              </a:spcAft>
              <a:buFont typeface="Arial" panose="020B0604020202020204" pitchFamily="34" charset="0"/>
              <a:buChar char="•"/>
            </a:pPr>
            <a:r>
              <a:rPr lang="sv-SE" dirty="0" err="1"/>
              <a:t>Validation</a:t>
            </a:r>
            <a:r>
              <a:rPr lang="sv-SE" dirty="0"/>
              <a:t> </a:t>
            </a:r>
            <a:r>
              <a:rPr lang="sv-SE" dirty="0" err="1"/>
              <a:t>of</a:t>
            </a:r>
            <a:r>
              <a:rPr lang="sv-SE" dirty="0"/>
              <a:t> </a:t>
            </a:r>
            <a:r>
              <a:rPr lang="sv-SE" dirty="0" err="1"/>
              <a:t>model</a:t>
            </a:r>
            <a:r>
              <a:rPr lang="sv-SE" dirty="0"/>
              <a:t> </a:t>
            </a:r>
            <a:r>
              <a:rPr lang="sv-SE" dirty="0" err="1"/>
              <a:t>against</a:t>
            </a:r>
            <a:r>
              <a:rPr lang="sv-SE" dirty="0"/>
              <a:t> 2013-2015 </a:t>
            </a:r>
            <a:r>
              <a:rPr lang="sv-SE" dirty="0" err="1"/>
              <a:t>fuel</a:t>
            </a:r>
            <a:r>
              <a:rPr lang="sv-SE" dirty="0"/>
              <a:t> </a:t>
            </a:r>
            <a:r>
              <a:rPr lang="sv-SE" dirty="0" err="1"/>
              <a:t>deliveries</a:t>
            </a:r>
            <a:r>
              <a:rPr lang="sv-SE" dirty="0"/>
              <a:t> data</a:t>
            </a:r>
          </a:p>
          <a:p>
            <a:pPr marL="342900" indent="-342900">
              <a:lnSpc>
                <a:spcPct val="150000"/>
              </a:lnSpc>
              <a:spcAft>
                <a:spcPts val="600"/>
              </a:spcAft>
              <a:buFont typeface="Arial" panose="020B0604020202020204" pitchFamily="34" charset="0"/>
              <a:buChar char="•"/>
            </a:pPr>
            <a:r>
              <a:rPr lang="pt-PT" dirty="0"/>
              <a:t>Approx. 2400-2800 vessels did domestic routes in 2013-15</a:t>
            </a:r>
            <a:endParaRPr lang="sv-SE" dirty="0"/>
          </a:p>
          <a:p>
            <a:pPr marL="342900" indent="-342900">
              <a:lnSpc>
                <a:spcPct val="150000"/>
              </a:lnSpc>
              <a:spcAft>
                <a:spcPts val="1200"/>
              </a:spcAft>
              <a:buFont typeface="Arial" panose="020B0604020202020204" pitchFamily="34" charset="0"/>
              <a:buChar char="•"/>
            </a:pPr>
            <a:r>
              <a:rPr lang="sv-SE" dirty="0" err="1"/>
              <a:t>Development</a:t>
            </a:r>
            <a:r>
              <a:rPr lang="sv-SE" dirty="0"/>
              <a:t> and </a:t>
            </a:r>
            <a:r>
              <a:rPr lang="sv-SE" dirty="0" err="1"/>
              <a:t>validation</a:t>
            </a:r>
            <a:r>
              <a:rPr lang="sv-SE" dirty="0"/>
              <a:t> </a:t>
            </a:r>
            <a:r>
              <a:rPr lang="sv-SE" dirty="0" err="1"/>
              <a:t>of</a:t>
            </a:r>
            <a:r>
              <a:rPr lang="sv-SE" dirty="0"/>
              <a:t> </a:t>
            </a:r>
            <a:r>
              <a:rPr lang="sv-SE" dirty="0" err="1"/>
              <a:t>harbor</a:t>
            </a:r>
            <a:r>
              <a:rPr lang="sv-SE" dirty="0"/>
              <a:t> and bunker areas</a:t>
            </a:r>
          </a:p>
          <a:p>
            <a:pPr marL="342900" indent="-342900">
              <a:spcAft>
                <a:spcPts val="600"/>
              </a:spcAft>
              <a:buFont typeface="Arial" panose="020B0604020202020204" pitchFamily="34" charset="0"/>
              <a:buChar char="•"/>
            </a:pPr>
            <a:r>
              <a:rPr lang="sv-SE" dirty="0" err="1"/>
              <a:t>Validations</a:t>
            </a:r>
            <a:r>
              <a:rPr lang="sv-SE" dirty="0"/>
              <a:t>: </a:t>
            </a:r>
            <a:r>
              <a:rPr lang="sv-SE" dirty="0" err="1"/>
              <a:t>comparison</a:t>
            </a:r>
            <a:r>
              <a:rPr lang="sv-SE" dirty="0"/>
              <a:t> </a:t>
            </a:r>
            <a:r>
              <a:rPr lang="sv-SE" dirty="0" err="1"/>
              <a:t>with</a:t>
            </a:r>
            <a:r>
              <a:rPr lang="sv-SE" dirty="0"/>
              <a:t> </a:t>
            </a:r>
            <a:r>
              <a:rPr lang="sv-SE" dirty="0" err="1"/>
              <a:t>vessel-specific</a:t>
            </a:r>
            <a:r>
              <a:rPr lang="sv-SE" dirty="0"/>
              <a:t> real </a:t>
            </a:r>
            <a:r>
              <a:rPr lang="sv-SE" dirty="0" err="1"/>
              <a:t>consumption</a:t>
            </a:r>
            <a:r>
              <a:rPr lang="sv-SE" dirty="0"/>
              <a:t>, </a:t>
            </a:r>
            <a:r>
              <a:rPr lang="sv-SE" dirty="0" err="1"/>
              <a:t>other</a:t>
            </a:r>
            <a:r>
              <a:rPr lang="sv-SE" dirty="0"/>
              <a:t> navigation </a:t>
            </a:r>
            <a:r>
              <a:rPr lang="sv-SE" dirty="0" err="1"/>
              <a:t>models</a:t>
            </a:r>
            <a:r>
              <a:rPr lang="sv-SE" dirty="0"/>
              <a:t>, </a:t>
            </a:r>
            <a:r>
              <a:rPr lang="sv-SE" dirty="0" err="1"/>
              <a:t>vessel</a:t>
            </a:r>
            <a:r>
              <a:rPr lang="sv-SE" dirty="0"/>
              <a:t> </a:t>
            </a:r>
            <a:r>
              <a:rPr lang="sv-SE" dirty="0" err="1"/>
              <a:t>properties</a:t>
            </a:r>
            <a:r>
              <a:rPr lang="sv-SE" dirty="0"/>
              <a:t>, etc.</a:t>
            </a:r>
          </a:p>
        </p:txBody>
      </p:sp>
    </p:spTree>
    <p:extLst>
      <p:ext uri="{BB962C8B-B14F-4D97-AF65-F5344CB8AC3E}">
        <p14:creationId xmlns:p14="http://schemas.microsoft.com/office/powerpoint/2010/main" val="371181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AMO_UNIQUEIDENTIFIER" val="Empty"/>
  <p:tag name="_AMO_REPORTCONTROLSVISIBLE" val="Empty"/>
</p:tagLst>
</file>

<file path=ppt/theme/theme1.xml><?xml version="1.0" encoding="utf-8"?>
<a:theme xmlns:a="http://schemas.openxmlformats.org/drawingml/2006/main" name="färg_m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 färg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OH.potx" id="{1D0480DA-FEF1-4BF7-9BDC-BD24960C33CE}" vid="{549B06B6-B11F-4E45-BDDC-7D380ADE4FC4}"/>
    </a:ext>
  </a:extLst>
</a:theme>
</file>

<file path=ppt/theme/theme2.xml><?xml version="1.0" encoding="utf-8"?>
<a:theme xmlns:a="http://schemas.openxmlformats.org/drawingml/2006/main" name="vit_m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lös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OH.potx" id="{1D0480DA-FEF1-4BF7-9BDC-BD24960C33CE}" vid="{DA8D2735-7CAB-4B06-A69A-45BAE8F7BBD7}"/>
    </a:ext>
  </a:extLst>
</a:theme>
</file>

<file path=ppt/theme/theme3.xml><?xml version="1.0" encoding="utf-8"?>
<a:theme xmlns:a="http://schemas.openxmlformats.org/drawingml/2006/main" name="färg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OH.potx" id="{1D0480DA-FEF1-4BF7-9BDC-BD24960C33CE}" vid="{52F3F9C7-BB88-4982-80BD-3AF8C2977FF4}"/>
    </a:ext>
  </a:extLst>
</a:theme>
</file>

<file path=ppt/theme/theme4.xml><?xml version="1.0" encoding="utf-8"?>
<a:theme xmlns:a="http://schemas.openxmlformats.org/drawingml/2006/main" name="vit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arglos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extLst>
    <a:ext uri="{05A4C25C-085E-4340-85A3-A5531E510DB2}">
      <thm15:themeFamily xmlns:thm15="http://schemas.microsoft.com/office/thememl/2012/main" name="OH.potx" id="{1D0480DA-FEF1-4BF7-9BDC-BD24960C33CE}" vid="{19D3D1E1-7FEF-4831-828D-B446057EBD7A}"/>
    </a:ext>
  </a:ext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8E41054C717A04EBC6791B034FBC07D" ma:contentTypeVersion="2" ma:contentTypeDescription="Skapa ett nytt dokument." ma:contentTypeScope="" ma:versionID="5033b9aacabc90f1f26cbd47d2535ede">
  <xsd:schema xmlns:xsd="http://www.w3.org/2001/XMLSchema" xmlns:xs="http://www.w3.org/2001/XMLSchema" xmlns:p="http://schemas.microsoft.com/office/2006/metadata/properties" xmlns:ns1="http://schemas.microsoft.com/sharepoint/v3" targetNamespace="http://schemas.microsoft.com/office/2006/metadata/properties" ma:root="true" ma:fieldsID="cb326d7fb72389c7a8199dcd551dab95" ns1:_="">
    <xsd:import namespace="http://schemas.microsoft.com/sharepoint/v3"/>
    <xsd:element name="properties">
      <xsd:complexType>
        <xsd:sequence>
          <xsd:element name="documentManagement">
            <xsd:complexType>
              <xsd:all>
                <xsd:element ref="ns1:RoutingRule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Beskrivning" ma:internalName="RoutingRuleDescrip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F89F8E-3153-439E-9371-53FEBCDF9528}">
  <ds:schemaRefs>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schemas.microsoft.com/sharepoint/v3"/>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B021AD0D-9C92-4EBD-B9B9-A4B9AD626C53}">
  <ds:schemaRefs>
    <ds:schemaRef ds:uri="http://schemas.microsoft.com/sharepoint/v3/contenttype/forms"/>
  </ds:schemaRefs>
</ds:datastoreItem>
</file>

<file path=customXml/itemProps3.xml><?xml version="1.0" encoding="utf-8"?>
<ds:datastoreItem xmlns:ds="http://schemas.openxmlformats.org/officeDocument/2006/customXml" ds:itemID="{7849F4BE-760A-4027-8025-AB64BEF41A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OH</Template>
  <TotalTime>8999</TotalTime>
  <Words>1001</Words>
  <Application>Microsoft Office PowerPoint</Application>
  <PresentationFormat>Näytössä katseltava diaesitys (4:3)</PresentationFormat>
  <Paragraphs>141</Paragraphs>
  <Slides>15</Slides>
  <Notes>8</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15</vt:i4>
      </vt:variant>
    </vt:vector>
  </HeadingPairs>
  <TitlesOfParts>
    <vt:vector size="22" baseType="lpstr">
      <vt:lpstr>Arial</vt:lpstr>
      <vt:lpstr>Arial Black</vt:lpstr>
      <vt:lpstr>Times New Roman</vt:lpstr>
      <vt:lpstr>färg_m_punkt</vt:lpstr>
      <vt:lpstr>vit_m_punkt</vt:lpstr>
      <vt:lpstr>färg_U_punkt</vt:lpstr>
      <vt:lpstr>vit_U_punkt</vt:lpstr>
      <vt:lpstr>Use of admin data in statistics – A case study from Sweden</vt:lpstr>
      <vt:lpstr>Agenda</vt:lpstr>
      <vt:lpstr>Monthly oil and biofuels survey (survey 401)</vt:lpstr>
      <vt:lpstr>Users of the statistics</vt:lpstr>
      <vt:lpstr>PowerPoint-esitys</vt:lpstr>
      <vt:lpstr>General energy market trends</vt:lpstr>
      <vt:lpstr>New monthly survey - improvments</vt:lpstr>
      <vt:lpstr>Rail transport</vt:lpstr>
      <vt:lpstr>Modelling of the fuel use in domestic navigation</vt:lpstr>
      <vt:lpstr>Fuel intensity on domestic routes</vt:lpstr>
      <vt:lpstr>Validation of the navigation model</vt:lpstr>
      <vt:lpstr>Validation of the Stena Spirit Ferry </vt:lpstr>
      <vt:lpstr>Fuel consumption - results </vt:lpstr>
      <vt:lpstr>Quarterly estimates of sectors-specific fuel deliveries </vt:lpstr>
      <vt:lpstr>PowerPoint-esitys</vt:lpstr>
    </vt:vector>
  </TitlesOfParts>
  <Company>Energimyndigheten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Massimo di Biaggio</dc:creator>
  <dc:description>EM7000 v5.0, 2016-09-01</dc:description>
  <cp:lastModifiedBy>Ville Maljanen</cp:lastModifiedBy>
  <cp:revision>109</cp:revision>
  <dcterms:created xsi:type="dcterms:W3CDTF">2017-04-05T22:04:03Z</dcterms:created>
  <dcterms:modified xsi:type="dcterms:W3CDTF">2017-05-09T06:43:34Z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0x010100C8E41054C717A04EBC6791B034FBC07D</vt:lpwstr>
  </property>
</Properties>
</file>