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7"/>
  </p:notesMasterIdLst>
  <p:handoutMasterIdLst>
    <p:handoutMasterId r:id="rId18"/>
  </p:handoutMasterIdLst>
  <p:sldIdLst>
    <p:sldId id="265" r:id="rId2"/>
    <p:sldId id="271" r:id="rId3"/>
    <p:sldId id="266" r:id="rId4"/>
    <p:sldId id="267" r:id="rId5"/>
    <p:sldId id="272" r:id="rId6"/>
    <p:sldId id="282" r:id="rId7"/>
    <p:sldId id="280" r:id="rId8"/>
    <p:sldId id="269" r:id="rId9"/>
    <p:sldId id="273" r:id="rId10"/>
    <p:sldId id="270" r:id="rId11"/>
    <p:sldId id="284" r:id="rId12"/>
    <p:sldId id="277" r:id="rId13"/>
    <p:sldId id="285" r:id="rId14"/>
    <p:sldId id="281" r:id="rId15"/>
    <p:sldId id="279"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FFFFFF"/>
    <a:srgbClr val="169D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2972" autoAdjust="0"/>
  </p:normalViewPr>
  <p:slideViewPr>
    <p:cSldViewPr snapToGrid="0">
      <p:cViewPr varScale="1">
        <p:scale>
          <a:sx n="112" d="100"/>
          <a:sy n="112" d="100"/>
        </p:scale>
        <p:origin x="156"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7" d="100"/>
          <a:sy n="57" d="100"/>
        </p:scale>
        <p:origin x="-247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28" tIns="45714" rIns="91428" bIns="45714" rtlCol="0"/>
          <a:lstStyle>
            <a:lvl1pPr algn="r">
              <a:defRPr sz="1200"/>
            </a:lvl1pPr>
          </a:lstStyle>
          <a:p>
            <a:fld id="{7DE4794C-F5EF-4B2D-93D1-44697B2BA528}" type="datetimeFigureOut">
              <a:rPr lang="en-US" smtClean="0"/>
              <a:pPr/>
              <a:t>5/3/2017</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28" tIns="45714" rIns="91428"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28" tIns="45714" rIns="91428" bIns="45714" rtlCol="0" anchor="b"/>
          <a:lstStyle>
            <a:lvl1pPr algn="r">
              <a:defRPr sz="1200"/>
            </a:lvl1pPr>
          </a:lstStyle>
          <a:p>
            <a:fld id="{E45553FA-E54B-48B3-908E-BDE094C1A45E}" type="slidenum">
              <a:rPr lang="en-US" smtClean="0"/>
              <a:pPr/>
              <a:t>‹#›</a:t>
            </a:fld>
            <a:endParaRPr lang="en-US"/>
          </a:p>
        </p:txBody>
      </p:sp>
    </p:spTree>
    <p:extLst>
      <p:ext uri="{BB962C8B-B14F-4D97-AF65-F5344CB8AC3E}">
        <p14:creationId xmlns:p14="http://schemas.microsoft.com/office/powerpoint/2010/main" val="1176689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60" tIns="46581" rIns="93160" bIns="46581"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60" tIns="46581" rIns="93160" bIns="46581" rtlCol="0"/>
          <a:lstStyle>
            <a:lvl1pPr algn="r">
              <a:defRPr sz="1200"/>
            </a:lvl1pPr>
          </a:lstStyle>
          <a:p>
            <a:fld id="{76206BF8-075B-43A5-9410-434F7CD3D58A}" type="datetimeFigureOut">
              <a:rPr lang="en-US" smtClean="0"/>
              <a:pPr/>
              <a:t>5/3/2017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0" tIns="46581" rIns="93160" bIns="46581"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0" tIns="46581" rIns="93160" bIns="4658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3037840" cy="464820"/>
          </a:xfrm>
          <a:prstGeom prst="rect">
            <a:avLst/>
          </a:prstGeom>
        </p:spPr>
        <p:txBody>
          <a:bodyPr vert="horz" lIns="93160" tIns="46581" rIns="93160" bIns="46581"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60" tIns="46581" rIns="93160" bIns="46581" rtlCol="0" anchor="b"/>
          <a:lstStyle>
            <a:lvl1pPr algn="r">
              <a:defRPr sz="1200"/>
            </a:lvl1pPr>
          </a:lstStyle>
          <a:p>
            <a:fld id="{0EBA4C88-B6CE-4DF6-AC5C-0E11A83F5D76}" type="slidenum">
              <a:rPr lang="en-US" smtClean="0"/>
              <a:pPr/>
              <a:t>‹#›</a:t>
            </a:fld>
            <a:endParaRPr lang="en-US"/>
          </a:p>
        </p:txBody>
      </p:sp>
    </p:spTree>
    <p:extLst>
      <p:ext uri="{BB962C8B-B14F-4D97-AF65-F5344CB8AC3E}">
        <p14:creationId xmlns:p14="http://schemas.microsoft.com/office/powerpoint/2010/main" val="2821818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1</a:t>
            </a:fld>
            <a:endParaRPr lang="en-US"/>
          </a:p>
        </p:txBody>
      </p:sp>
    </p:spTree>
    <p:extLst>
      <p:ext uri="{BB962C8B-B14F-4D97-AF65-F5344CB8AC3E}">
        <p14:creationId xmlns:p14="http://schemas.microsoft.com/office/powerpoint/2010/main" val="2907421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11</a:t>
            </a:fld>
            <a:endParaRPr lang="en-US"/>
          </a:p>
        </p:txBody>
      </p:sp>
    </p:spTree>
    <p:extLst>
      <p:ext uri="{BB962C8B-B14F-4D97-AF65-F5344CB8AC3E}">
        <p14:creationId xmlns:p14="http://schemas.microsoft.com/office/powerpoint/2010/main" val="520754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12</a:t>
            </a:fld>
            <a:endParaRPr lang="en-US"/>
          </a:p>
        </p:txBody>
      </p:sp>
    </p:spTree>
    <p:extLst>
      <p:ext uri="{BB962C8B-B14F-4D97-AF65-F5344CB8AC3E}">
        <p14:creationId xmlns:p14="http://schemas.microsoft.com/office/powerpoint/2010/main" val="3596041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14</a:t>
            </a:fld>
            <a:endParaRPr lang="en-US"/>
          </a:p>
        </p:txBody>
      </p:sp>
    </p:spTree>
    <p:extLst>
      <p:ext uri="{BB962C8B-B14F-4D97-AF65-F5344CB8AC3E}">
        <p14:creationId xmlns:p14="http://schemas.microsoft.com/office/powerpoint/2010/main" val="3303539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15</a:t>
            </a:fld>
            <a:endParaRPr lang="en-US"/>
          </a:p>
        </p:txBody>
      </p:sp>
    </p:spTree>
    <p:extLst>
      <p:ext uri="{BB962C8B-B14F-4D97-AF65-F5344CB8AC3E}">
        <p14:creationId xmlns:p14="http://schemas.microsoft.com/office/powerpoint/2010/main" val="419045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2</a:t>
            </a:fld>
            <a:endParaRPr lang="en-US"/>
          </a:p>
        </p:txBody>
      </p:sp>
    </p:spTree>
    <p:extLst>
      <p:ext uri="{BB962C8B-B14F-4D97-AF65-F5344CB8AC3E}">
        <p14:creationId xmlns:p14="http://schemas.microsoft.com/office/powerpoint/2010/main" val="2820327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3</a:t>
            </a:fld>
            <a:endParaRPr lang="en-US"/>
          </a:p>
        </p:txBody>
      </p:sp>
    </p:spTree>
    <p:extLst>
      <p:ext uri="{BB962C8B-B14F-4D97-AF65-F5344CB8AC3E}">
        <p14:creationId xmlns:p14="http://schemas.microsoft.com/office/powerpoint/2010/main" val="500489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4</a:t>
            </a:fld>
            <a:endParaRPr lang="en-US"/>
          </a:p>
        </p:txBody>
      </p:sp>
    </p:spTree>
    <p:extLst>
      <p:ext uri="{BB962C8B-B14F-4D97-AF65-F5344CB8AC3E}">
        <p14:creationId xmlns:p14="http://schemas.microsoft.com/office/powerpoint/2010/main" val="3019703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5</a:t>
            </a:fld>
            <a:endParaRPr lang="en-US"/>
          </a:p>
        </p:txBody>
      </p:sp>
    </p:spTree>
    <p:extLst>
      <p:ext uri="{BB962C8B-B14F-4D97-AF65-F5344CB8AC3E}">
        <p14:creationId xmlns:p14="http://schemas.microsoft.com/office/powerpoint/2010/main" val="2042004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7</a:t>
            </a:fld>
            <a:endParaRPr lang="en-US"/>
          </a:p>
        </p:txBody>
      </p:sp>
    </p:spTree>
    <p:extLst>
      <p:ext uri="{BB962C8B-B14F-4D97-AF65-F5344CB8AC3E}">
        <p14:creationId xmlns:p14="http://schemas.microsoft.com/office/powerpoint/2010/main" val="229260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8</a:t>
            </a:fld>
            <a:endParaRPr lang="en-US"/>
          </a:p>
        </p:txBody>
      </p:sp>
    </p:spTree>
    <p:extLst>
      <p:ext uri="{BB962C8B-B14F-4D97-AF65-F5344CB8AC3E}">
        <p14:creationId xmlns:p14="http://schemas.microsoft.com/office/powerpoint/2010/main" val="2424305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9</a:t>
            </a:fld>
            <a:endParaRPr lang="en-US"/>
          </a:p>
        </p:txBody>
      </p:sp>
    </p:spTree>
    <p:extLst>
      <p:ext uri="{BB962C8B-B14F-4D97-AF65-F5344CB8AC3E}">
        <p14:creationId xmlns:p14="http://schemas.microsoft.com/office/powerpoint/2010/main" val="3661191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10</a:t>
            </a:fld>
            <a:endParaRPr lang="en-US"/>
          </a:p>
        </p:txBody>
      </p:sp>
    </p:spTree>
    <p:extLst>
      <p:ext uri="{BB962C8B-B14F-4D97-AF65-F5344CB8AC3E}">
        <p14:creationId xmlns:p14="http://schemas.microsoft.com/office/powerpoint/2010/main" val="2293581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hangingPunct="0"/>
            <a:r>
              <a:rPr lang="en-US" sz="1200" dirty="0">
                <a:solidFill>
                  <a:schemeClr val="bg1"/>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sz="1800" i="0" dirty="0" smtClean="0">
                <a:solidFill>
                  <a:schemeClr val="bg1"/>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hangingPunct="0"/>
            <a:r>
              <a:rPr lang="en-US" sz="1200" i="1" dirty="0" smtClean="0">
                <a:solidFill>
                  <a:schemeClr val="bg1"/>
                </a:solidFill>
                <a:latin typeface="Times New Roman" charset="0"/>
                <a:cs typeface="Times New Roman" charset="0"/>
              </a:rPr>
              <a:t>Independent Statistics</a:t>
            </a:r>
            <a:r>
              <a:rPr lang="en-US" sz="1200" i="1" baseline="0" dirty="0" smtClean="0">
                <a:solidFill>
                  <a:schemeClr val="bg1"/>
                </a:solidFill>
                <a:latin typeface="Times New Roman" charset="0"/>
                <a:cs typeface="Times New Roman" charset="0"/>
              </a:rPr>
              <a:t> &amp; Analysis</a:t>
            </a:r>
            <a:endParaRPr lang="en-US" sz="1200" i="1" dirty="0">
              <a:solidFill>
                <a:schemeClr val="bg1"/>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a:xfrm>
            <a:off x="667512" y="6391656"/>
            <a:ext cx="4260088" cy="393192"/>
          </a:xfrm>
        </p:spPr>
        <p:txBody>
          <a:bodyPr/>
          <a:lstStyle/>
          <a:p>
            <a:r>
              <a:rPr lang="en-US" dirty="0" smtClean="0"/>
              <a:t>Stephen Harvey, U.S. Energy Information Administration</a:t>
            </a:r>
          </a:p>
          <a:p>
            <a:r>
              <a:rPr lang="en-US" dirty="0" smtClean="0"/>
              <a:t>Aguascalientes, Mexico, May 12, 2016</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a:xfrm>
            <a:off x="667511" y="6391656"/>
            <a:ext cx="4251621" cy="393192"/>
          </a:xfrm>
        </p:spPr>
        <p:txBody>
          <a:bodyPr/>
          <a:lstStyle/>
          <a:p>
            <a:r>
              <a:rPr lang="en-US" dirty="0" smtClean="0"/>
              <a:t>Stephen Harvey, U.S. Energy Information Administration</a:t>
            </a:r>
          </a:p>
          <a:p>
            <a:r>
              <a:rPr lang="en-US" dirty="0" smtClean="0"/>
              <a:t>Aguascalientes, Mexico, May 12, 2016</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a:xfrm>
            <a:off x="667511" y="6391656"/>
            <a:ext cx="3972221" cy="393192"/>
          </a:xfrm>
        </p:spPr>
        <p:txBody>
          <a:bodyPr/>
          <a:lstStyle/>
          <a:p>
            <a:r>
              <a:rPr lang="en-US" dirty="0" smtClean="0"/>
              <a:t>Stephen Harvey, U.S. Energy Information Administration</a:t>
            </a:r>
          </a:p>
          <a:p>
            <a:r>
              <a:rPr lang="en-US" dirty="0" smtClean="0"/>
              <a:t>Aguascalientes, Mexico, May 12, 2016</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a:xfrm>
            <a:off x="667511" y="6391656"/>
            <a:ext cx="4073821" cy="393192"/>
          </a:xfrm>
        </p:spPr>
        <p:txBody>
          <a:bodyPr/>
          <a:lstStyle/>
          <a:p>
            <a:r>
              <a:rPr lang="en-US" dirty="0" smtClean="0"/>
              <a:t>Stephen Harvey, U.S. Energy Information Administration</a:t>
            </a:r>
          </a:p>
          <a:p>
            <a:r>
              <a:rPr lang="en-US" dirty="0" smtClean="0"/>
              <a:t>Aguascalientes, Mexico, May 12, 2016</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picture</a:t>
            </a:r>
            <a:endParaRPr lang="en-US" dirty="0" smtClean="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3" name="Footer Placeholder 2"/>
          <p:cNvSpPr>
            <a:spLocks noGrp="1"/>
          </p:cNvSpPr>
          <p:nvPr>
            <p:ph type="ftr" sz="quarter" idx="10"/>
          </p:nvPr>
        </p:nvSpPr>
        <p:spPr>
          <a:xfrm>
            <a:off x="667511" y="6391656"/>
            <a:ext cx="4412489" cy="393192"/>
          </a:xfrm>
        </p:spPr>
        <p:txBody>
          <a:bodyPr/>
          <a:lstStyle/>
          <a:p>
            <a:r>
              <a:rPr lang="en-US" dirty="0" smtClean="0"/>
              <a:t>Stephen Harvey, U.S. Energy Information Administration</a:t>
            </a:r>
          </a:p>
          <a:p>
            <a:r>
              <a:rPr lang="en-US" dirty="0" smtClean="0"/>
              <a:t>Aguascalientes, Mexico, May 12, 2016</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hangingPunct="0"/>
            <a:r>
              <a:rPr lang="en-US" sz="1200" dirty="0">
                <a:solidFill>
                  <a:schemeClr val="bg1"/>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sz="1800" i="0" dirty="0" smtClean="0">
                <a:solidFill>
                  <a:schemeClr val="bg1"/>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hangingPunct="0"/>
            <a:r>
              <a:rPr lang="en-US" sz="1200" i="1" dirty="0" smtClean="0">
                <a:solidFill>
                  <a:schemeClr val="bg1"/>
                </a:solidFill>
                <a:latin typeface="Times New Roman" charset="0"/>
                <a:cs typeface="Times New Roman" charset="0"/>
              </a:rPr>
              <a:t>Independent Statistics</a:t>
            </a:r>
            <a:r>
              <a:rPr lang="en-US" sz="1200" i="1" baseline="0" dirty="0" smtClean="0">
                <a:solidFill>
                  <a:schemeClr val="bg1"/>
                </a:solidFill>
                <a:latin typeface="Times New Roman" charset="0"/>
                <a:cs typeface="Times New Roman" charset="0"/>
              </a:rPr>
              <a:t> &amp; Analysis</a:t>
            </a:r>
            <a:endParaRPr lang="en-US" sz="1200" i="1" dirty="0">
              <a:solidFill>
                <a:schemeClr val="bg1"/>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0"/>
          </p:nvPr>
        </p:nvSpPr>
        <p:spPr>
          <a:xfrm>
            <a:off x="667512" y="6391656"/>
            <a:ext cx="4031488" cy="393192"/>
          </a:xfrm>
        </p:spPr>
        <p:txBody>
          <a:bodyPr/>
          <a:lstStyle/>
          <a:p>
            <a:r>
              <a:rPr lang="en-US" dirty="0" smtClean="0"/>
              <a:t>Debra Coaxum, U.S. Energy Information Administration</a:t>
            </a:r>
          </a:p>
          <a:p>
            <a:r>
              <a:rPr lang="en-US" dirty="0" smtClean="0"/>
              <a:t>Stockholm, Sweden, May 2017</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0"/>
          </p:nvPr>
        </p:nvSpPr>
        <p:spPr>
          <a:xfrm>
            <a:off x="667512" y="6391656"/>
            <a:ext cx="4031488" cy="393192"/>
          </a:xfrm>
        </p:spPr>
        <p:txBody>
          <a:bodyPr/>
          <a:lstStyle/>
          <a:p>
            <a:r>
              <a:rPr lang="en-US" dirty="0" smtClean="0"/>
              <a:t>Debra Coaxum, U.S. Energy Information Administration</a:t>
            </a:r>
          </a:p>
          <a:p>
            <a:r>
              <a:rPr lang="en-US" dirty="0" smtClean="0"/>
              <a:t>Stockholm, Sweden, May 2017</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2"/>
          <p:cNvSpPr>
            <a:spLocks noGrp="1"/>
          </p:cNvSpPr>
          <p:nvPr>
            <p:ph type="ftr" sz="quarter" idx="10"/>
          </p:nvPr>
        </p:nvSpPr>
        <p:spPr>
          <a:xfrm>
            <a:off x="667512" y="6391656"/>
            <a:ext cx="4031488" cy="393192"/>
          </a:xfrm>
        </p:spPr>
        <p:txBody>
          <a:bodyPr/>
          <a:lstStyle/>
          <a:p>
            <a:r>
              <a:rPr lang="en-US" dirty="0" smtClean="0"/>
              <a:t>Debra Coaxum, U.S. Energy Information Administration</a:t>
            </a:r>
          </a:p>
          <a:p>
            <a:r>
              <a:rPr lang="en-US" dirty="0" smtClean="0"/>
              <a:t>Stockholm, Sweden, May 2017</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2"/>
          <p:cNvSpPr>
            <a:spLocks noGrp="1"/>
          </p:cNvSpPr>
          <p:nvPr>
            <p:ph type="ftr" sz="quarter" idx="10"/>
          </p:nvPr>
        </p:nvSpPr>
        <p:spPr>
          <a:xfrm>
            <a:off x="667512" y="6391656"/>
            <a:ext cx="4031488" cy="393192"/>
          </a:xfrm>
        </p:spPr>
        <p:txBody>
          <a:bodyPr/>
          <a:lstStyle/>
          <a:p>
            <a:r>
              <a:rPr lang="en-US" dirty="0" smtClean="0"/>
              <a:t>Debra Coaxum, U.S. Energy Information Administration</a:t>
            </a:r>
          </a:p>
          <a:p>
            <a:r>
              <a:rPr lang="en-US" dirty="0" smtClean="0"/>
              <a:t>Stockholm, Sweden, May 2017</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3" name="Footer Placeholder 2"/>
          <p:cNvSpPr>
            <a:spLocks noGrp="1"/>
          </p:cNvSpPr>
          <p:nvPr>
            <p:ph type="ftr" sz="quarter" idx="10"/>
          </p:nvPr>
        </p:nvSpPr>
        <p:spPr>
          <a:xfrm>
            <a:off x="667512" y="6391656"/>
            <a:ext cx="4031488" cy="393192"/>
          </a:xfrm>
        </p:spPr>
        <p:txBody>
          <a:bodyPr/>
          <a:lstStyle/>
          <a:p>
            <a:r>
              <a:rPr lang="en-US" dirty="0" smtClean="0"/>
              <a:t>Debra Coaxum, U.S. Energy Information Administration</a:t>
            </a:r>
          </a:p>
          <a:p>
            <a:r>
              <a:rPr lang="en-US" dirty="0" smtClean="0"/>
              <a:t>Stockholm, Sweden, May 2017</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sp>
        <p:nvSpPr>
          <p:cNvPr id="5" name="Footer Placeholder 2"/>
          <p:cNvSpPr>
            <a:spLocks noGrp="1"/>
          </p:cNvSpPr>
          <p:nvPr>
            <p:ph type="ftr" sz="quarter" idx="10"/>
          </p:nvPr>
        </p:nvSpPr>
        <p:spPr>
          <a:xfrm>
            <a:off x="667512" y="6391656"/>
            <a:ext cx="4031488" cy="393192"/>
          </a:xfrm>
        </p:spPr>
        <p:txBody>
          <a:bodyPr/>
          <a:lstStyle/>
          <a:p>
            <a:r>
              <a:rPr lang="en-US" dirty="0" smtClean="0"/>
              <a:t>Debra Coaxum, U.S. Energy Information Administration</a:t>
            </a:r>
          </a:p>
          <a:p>
            <a:r>
              <a:rPr lang="en-US" dirty="0" smtClean="0"/>
              <a:t>Stockholm, Sweden, May 2017</a:t>
            </a:r>
            <a:endParaRPr lang="en-US" dirty="0"/>
          </a:p>
        </p:txBody>
      </p:sp>
    </p:spTree>
    <p:extLst>
      <p:ext uri="{BB962C8B-B14F-4D97-AF65-F5344CB8AC3E}">
        <p14:creationId xmlns:p14="http://schemas.microsoft.com/office/powerpoint/2010/main" val="10519518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7" name="Footer Placeholder 2"/>
          <p:cNvSpPr>
            <a:spLocks noGrp="1"/>
          </p:cNvSpPr>
          <p:nvPr>
            <p:ph type="ftr" sz="quarter" idx="10"/>
          </p:nvPr>
        </p:nvSpPr>
        <p:spPr>
          <a:xfrm>
            <a:off x="667512" y="6391656"/>
            <a:ext cx="4031488" cy="393192"/>
          </a:xfrm>
        </p:spPr>
        <p:txBody>
          <a:bodyPr/>
          <a:lstStyle/>
          <a:p>
            <a:r>
              <a:rPr lang="en-US" dirty="0" smtClean="0"/>
              <a:t>Debra Coaxum, U.S. Energy Information Administration</a:t>
            </a:r>
          </a:p>
          <a:p>
            <a:r>
              <a:rPr lang="en-US" dirty="0" smtClean="0"/>
              <a:t>Stockholm, Sweden, May 2017</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p:cNvPicPr>
            <a:picLocks noChangeAspect="1"/>
          </p:cNvPicPr>
          <p:nvPr/>
        </p:nvPicPr>
        <p:blipFill>
          <a:blip r:embed="rId17">
            <a:extLst>
              <a:ext uri="{28A0092B-C50C-407E-A947-70E740481C1C}">
                <a14:useLocalDpi xmlns:a14="http://schemas.microsoft.com/office/drawing/2010/main" val="0"/>
              </a:ext>
            </a:extLst>
          </a:blip>
          <a:stretch>
            <a:fillRect/>
          </a:stretch>
        </p:blipFill>
        <p:spPr bwMode="auto">
          <a:xfrm rot="10800000" flipH="1" flipV="1">
            <a:off x="0" y="6227768"/>
            <a:ext cx="9144000" cy="62865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hangingPunct="0"/>
            <a:endParaRPr lang="en-US"/>
          </a:p>
        </p:txBody>
      </p:sp>
      <p:sp>
        <p:nvSpPr>
          <p:cNvPr id="5"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de-DE" dirty="0" smtClean="0"/>
              <a:t>Debra Coaxum, U.S Presentation location, Presentation date</a:t>
            </a:r>
            <a:endParaRPr lang="en-US" dirty="0"/>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90" r:id="rId8"/>
    <p:sldLayoutId id="2147483683" r:id="rId9"/>
    <p:sldLayoutId id="2147483684" r:id="rId10"/>
    <p:sldLayoutId id="2147483685" r:id="rId11"/>
    <p:sldLayoutId id="2147483686" r:id="rId12"/>
    <p:sldLayoutId id="2147483687" r:id="rId13"/>
    <p:sldLayoutId id="2147483688" r:id="rId14"/>
    <p:sldLayoutId id="2147483689" r:id="rId15"/>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ir.eia.gov/ngs/ngs.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www.eia.gov/naturalgas/annual/"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hyperlink" Target="https://www.eia.gov/special/disruptions/socal/winter/" TargetMode="External"/><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www.eia.gov/" TargetMode="External"/><Relationship Id="rId7" Type="http://schemas.openxmlformats.org/officeDocument/2006/relationships/hyperlink" Target="mailto:InfoCtr@eia.gov"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hyperlink" Target="http://www.eia.gov/mer" TargetMode="External"/><Relationship Id="rId5" Type="http://schemas.openxmlformats.org/officeDocument/2006/relationships/hyperlink" Target="http://www.eia.gov/aeo" TargetMode="External"/><Relationship Id="rId4" Type="http://schemas.openxmlformats.org/officeDocument/2006/relationships/hyperlink" Target="http://www.eia.gov/steo"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whitehouse.gov/sites/default/files/omb/memoranda/2014/m-14-06.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Use of Administrative Data in EIA’s Data Program</a:t>
            </a:r>
          </a:p>
        </p:txBody>
      </p:sp>
      <p:sp>
        <p:nvSpPr>
          <p:cNvPr id="3" name="Text Placeholder 2"/>
          <p:cNvSpPr>
            <a:spLocks noGrp="1"/>
          </p:cNvSpPr>
          <p:nvPr>
            <p:ph type="body" sz="quarter" idx="10"/>
          </p:nvPr>
        </p:nvSpPr>
        <p:spPr>
          <a:xfrm>
            <a:off x="914400" y="3813048"/>
            <a:ext cx="7388352" cy="2016252"/>
          </a:xfrm>
        </p:spPr>
        <p:txBody>
          <a:bodyPr/>
          <a:lstStyle/>
          <a:p>
            <a:pPr lvl="0"/>
            <a:r>
              <a:rPr lang="en-US" dirty="0" smtClean="0"/>
              <a:t>For</a:t>
            </a:r>
          </a:p>
          <a:p>
            <a:pPr lvl="0"/>
            <a:r>
              <a:rPr lang="en-US" dirty="0" smtClean="0"/>
              <a:t>11</a:t>
            </a:r>
            <a:r>
              <a:rPr lang="en-US" baseline="30000" dirty="0" smtClean="0"/>
              <a:t>th</a:t>
            </a:r>
            <a:r>
              <a:rPr lang="en-US" dirty="0" smtClean="0"/>
              <a:t> Meeting of the Oslo Group on Energy Statistics</a:t>
            </a:r>
          </a:p>
          <a:p>
            <a:pPr lvl="0"/>
            <a:r>
              <a:rPr lang="en-US" dirty="0" smtClean="0"/>
              <a:t>May 2017  |  Stockholm, Sweden</a:t>
            </a:r>
          </a:p>
          <a:p>
            <a:pPr lvl="0"/>
            <a:endParaRPr lang="en-US" dirty="0" smtClean="0"/>
          </a:p>
          <a:p>
            <a:pPr lvl="0"/>
            <a:r>
              <a:rPr lang="en-US" dirty="0" smtClean="0"/>
              <a:t>By</a:t>
            </a:r>
          </a:p>
          <a:p>
            <a:pPr lvl="0"/>
            <a:r>
              <a:rPr lang="en-US" dirty="0" smtClean="0"/>
              <a:t>Debra Coaxum, Director, Office of  Oil, Gas, and Coal Supply Statistics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EIA </a:t>
            </a:r>
            <a:r>
              <a:rPr lang="en-US" sz="3600" dirty="0" smtClean="0"/>
              <a:t>already makes </a:t>
            </a:r>
            <a:br>
              <a:rPr lang="en-US" sz="3600" dirty="0" smtClean="0"/>
            </a:br>
            <a:r>
              <a:rPr lang="en-US" sz="3600" dirty="0" smtClean="0"/>
              <a:t>extensive use of </a:t>
            </a:r>
            <a:r>
              <a:rPr lang="en-US" sz="3600" dirty="0"/>
              <a:t>administrative data</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10</a:t>
            </a:fld>
            <a:endParaRPr lang="en-US" dirty="0"/>
          </a:p>
        </p:txBody>
      </p:sp>
      <p:sp>
        <p:nvSpPr>
          <p:cNvPr id="5" name="Text Placeholder 4"/>
          <p:cNvSpPr>
            <a:spLocks noGrp="1"/>
          </p:cNvSpPr>
          <p:nvPr>
            <p:ph type="body" sz="quarter" idx="12"/>
          </p:nvPr>
        </p:nvSpPr>
        <p:spPr/>
        <p:txBody>
          <a:bodyPr/>
          <a:lstStyle/>
          <a:p>
            <a:r>
              <a:rPr lang="en-US" sz="2600" dirty="0" smtClean="0"/>
              <a:t>Fill </a:t>
            </a:r>
            <a:r>
              <a:rPr lang="en-US" sz="2600" dirty="0"/>
              <a:t>data gaps </a:t>
            </a:r>
          </a:p>
          <a:p>
            <a:r>
              <a:rPr lang="en-US" sz="2600" dirty="0" smtClean="0"/>
              <a:t>Review </a:t>
            </a:r>
            <a:r>
              <a:rPr lang="en-US" sz="2600" dirty="0"/>
              <a:t>quality of survey results</a:t>
            </a:r>
          </a:p>
          <a:p>
            <a:r>
              <a:rPr lang="en-US" sz="2600" dirty="0" smtClean="0"/>
              <a:t>Calculate </a:t>
            </a:r>
            <a:r>
              <a:rPr lang="en-US" sz="2600" dirty="0"/>
              <a:t>non-sample estimates</a:t>
            </a:r>
          </a:p>
          <a:p>
            <a:r>
              <a:rPr lang="en-US" sz="2600" dirty="0" smtClean="0"/>
              <a:t>Provide </a:t>
            </a:r>
            <a:r>
              <a:rPr lang="en-US" sz="2600" dirty="0"/>
              <a:t>inputs to models</a:t>
            </a:r>
          </a:p>
          <a:p>
            <a:r>
              <a:rPr lang="en-US" sz="2600" dirty="0" smtClean="0"/>
              <a:t>At </a:t>
            </a:r>
            <a:r>
              <a:rPr lang="en-US" sz="2600" dirty="0"/>
              <a:t>least 62 administrative datasets used for data publications and </a:t>
            </a:r>
            <a:r>
              <a:rPr lang="en-US" sz="2600" dirty="0" smtClean="0"/>
              <a:t>models</a:t>
            </a:r>
            <a:endParaRPr lang="en-US" sz="2600" dirty="0"/>
          </a:p>
        </p:txBody>
      </p:sp>
      <p:sp>
        <p:nvSpPr>
          <p:cNvPr id="6" name="Footer Placeholder 2"/>
          <p:cNvSpPr>
            <a:spLocks noGrp="1"/>
          </p:cNvSpPr>
          <p:nvPr>
            <p:ph type="ftr" sz="quarter" idx="10"/>
          </p:nvPr>
        </p:nvSpPr>
        <p:spPr>
          <a:xfrm>
            <a:off x="667512" y="6391656"/>
            <a:ext cx="4031488" cy="393192"/>
          </a:xfrm>
        </p:spPr>
        <p:txBody>
          <a:bodyPr/>
          <a:lstStyle/>
          <a:p>
            <a:r>
              <a:rPr lang="en-US" dirty="0" smtClean="0"/>
              <a:t>Debra Coaxum, U.S. Energy Information Administration</a:t>
            </a:r>
          </a:p>
          <a:p>
            <a:r>
              <a:rPr lang="en-US" dirty="0" smtClean="0"/>
              <a:t>Stockholm, Sweden, May 2017</a:t>
            </a:r>
            <a:endParaRPr lang="en-US" dirty="0"/>
          </a:p>
        </p:txBody>
      </p:sp>
    </p:spTree>
    <p:extLst>
      <p:ext uri="{BB962C8B-B14F-4D97-AF65-F5344CB8AC3E}">
        <p14:creationId xmlns:p14="http://schemas.microsoft.com/office/powerpoint/2010/main" val="450089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622" y="460575"/>
            <a:ext cx="8046720" cy="1308403"/>
          </a:xfrm>
        </p:spPr>
        <p:txBody>
          <a:bodyPr/>
          <a:lstStyle/>
          <a:p>
            <a:r>
              <a:rPr lang="en-US" sz="3600" dirty="0" smtClean="0"/>
              <a:t>Administrative </a:t>
            </a:r>
            <a:r>
              <a:rPr lang="en-US" sz="3600" dirty="0" smtClean="0"/>
              <a:t>data used for survey enhancement</a:t>
            </a:r>
            <a:endParaRPr lang="en-US" sz="3600"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11</a:t>
            </a:fld>
            <a:endParaRPr lang="en-US" dirty="0"/>
          </a:p>
        </p:txBody>
      </p:sp>
      <p:sp>
        <p:nvSpPr>
          <p:cNvPr id="5" name="Content Placeholder 4"/>
          <p:cNvSpPr>
            <a:spLocks noGrp="1"/>
          </p:cNvSpPr>
          <p:nvPr>
            <p:ph sz="quarter" idx="12"/>
          </p:nvPr>
        </p:nvSpPr>
        <p:spPr>
          <a:xfrm>
            <a:off x="153824" y="1845892"/>
            <a:ext cx="5717137" cy="4061132"/>
          </a:xfrm>
        </p:spPr>
        <p:txBody>
          <a:bodyPr/>
          <a:lstStyle/>
          <a:p>
            <a:r>
              <a:rPr lang="en-US" sz="2400" dirty="0" smtClean="0"/>
              <a:t>Federal Energy Regulatory Commission requires electronic bulletin boards (EBB) for all interstate pipelines</a:t>
            </a:r>
          </a:p>
          <a:p>
            <a:r>
              <a:rPr lang="en-US" sz="2400" dirty="0" smtClean="0"/>
              <a:t>Information is compared to weekly survey data for data quality</a:t>
            </a:r>
          </a:p>
          <a:p>
            <a:r>
              <a:rPr lang="en-US" sz="2400" dirty="0" smtClean="0"/>
              <a:t>Limitations include coverage, definitions, and data formats</a:t>
            </a:r>
            <a:endParaRPr lang="en-US" sz="2400" dirty="0" smtClean="0"/>
          </a:p>
          <a:p>
            <a:endParaRPr lang="en-US" sz="1200" dirty="0"/>
          </a:p>
        </p:txBody>
      </p:sp>
      <p:sp>
        <p:nvSpPr>
          <p:cNvPr id="10" name="Footer Placeholder 2"/>
          <p:cNvSpPr>
            <a:spLocks noGrp="1"/>
          </p:cNvSpPr>
          <p:nvPr>
            <p:ph type="ftr" sz="quarter" idx="10"/>
          </p:nvPr>
        </p:nvSpPr>
        <p:spPr>
          <a:xfrm>
            <a:off x="667512" y="6391656"/>
            <a:ext cx="4031488" cy="393192"/>
          </a:xfrm>
        </p:spPr>
        <p:txBody>
          <a:bodyPr/>
          <a:lstStyle/>
          <a:p>
            <a:r>
              <a:rPr lang="en-US" dirty="0" smtClean="0"/>
              <a:t>Debra Coaxum, U.S. Energy Information Administration</a:t>
            </a:r>
          </a:p>
          <a:p>
            <a:r>
              <a:rPr lang="en-US" dirty="0" smtClean="0"/>
              <a:t>Stockholm, Sweden, May 2017</a:t>
            </a:r>
            <a:endParaRPr lang="en-US" dirty="0"/>
          </a:p>
        </p:txBody>
      </p:sp>
      <p:pic>
        <p:nvPicPr>
          <p:cNvPr id="11" name="Picture 10"/>
          <p:cNvPicPr>
            <a:picLocks noChangeAspect="1"/>
          </p:cNvPicPr>
          <p:nvPr/>
        </p:nvPicPr>
        <p:blipFill>
          <a:blip r:embed="rId3"/>
          <a:stretch>
            <a:fillRect/>
          </a:stretch>
        </p:blipFill>
        <p:spPr>
          <a:xfrm>
            <a:off x="5594945" y="1261993"/>
            <a:ext cx="3199436" cy="4775145"/>
          </a:xfrm>
          <a:prstGeom prst="rect">
            <a:avLst/>
          </a:prstGeom>
        </p:spPr>
      </p:pic>
      <p:sp>
        <p:nvSpPr>
          <p:cNvPr id="3" name="TextBox 2"/>
          <p:cNvSpPr txBox="1"/>
          <p:nvPr/>
        </p:nvSpPr>
        <p:spPr>
          <a:xfrm>
            <a:off x="141764" y="5698584"/>
            <a:ext cx="5994116" cy="338554"/>
          </a:xfrm>
          <a:prstGeom prst="rect">
            <a:avLst/>
          </a:prstGeom>
          <a:noFill/>
        </p:spPr>
        <p:txBody>
          <a:bodyPr wrap="square" rtlCol="0">
            <a:spAutoFit/>
          </a:bodyPr>
          <a:lstStyle/>
          <a:p>
            <a:r>
              <a:rPr lang="en-US" sz="1600" i="1" dirty="0" smtClean="0"/>
              <a:t>For More Information:</a:t>
            </a:r>
            <a:r>
              <a:rPr lang="en-US" sz="1600" dirty="0" smtClean="0"/>
              <a:t> </a:t>
            </a:r>
            <a:r>
              <a:rPr lang="en-US" sz="1600" dirty="0" smtClean="0">
                <a:hlinkClick r:id="rId4"/>
              </a:rPr>
              <a:t>Weekly Natural Gas Storage Report</a:t>
            </a:r>
            <a:endParaRPr lang="en-US" sz="1600" dirty="0"/>
          </a:p>
        </p:txBody>
      </p:sp>
    </p:spTree>
    <p:extLst>
      <p:ext uri="{BB962C8B-B14F-4D97-AF65-F5344CB8AC3E}">
        <p14:creationId xmlns:p14="http://schemas.microsoft.com/office/powerpoint/2010/main" val="2577702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369357" y="1316051"/>
            <a:ext cx="3628874" cy="1608301"/>
          </a:xfrm>
          <a:prstGeom prst="rect">
            <a:avLst/>
          </a:prstGeom>
        </p:spPr>
      </p:pic>
      <p:pic>
        <p:nvPicPr>
          <p:cNvPr id="1028" name="Picture 4" descr="Image result for alaska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289" y="3081989"/>
            <a:ext cx="2102266" cy="1713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54622" y="460576"/>
            <a:ext cx="8046720" cy="855476"/>
          </a:xfrm>
        </p:spPr>
        <p:txBody>
          <a:bodyPr/>
          <a:lstStyle/>
          <a:p>
            <a:r>
              <a:rPr lang="en-US" sz="3600" dirty="0" smtClean="0"/>
              <a:t>Administrative </a:t>
            </a:r>
            <a:r>
              <a:rPr lang="en-US" sz="3600" dirty="0" smtClean="0"/>
              <a:t>data used as a data source</a:t>
            </a:r>
            <a:endParaRPr lang="en-US" sz="3600"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12</a:t>
            </a:fld>
            <a:endParaRPr lang="en-US" dirty="0"/>
          </a:p>
        </p:txBody>
      </p:sp>
      <p:sp>
        <p:nvSpPr>
          <p:cNvPr id="5" name="Content Placeholder 4"/>
          <p:cNvSpPr>
            <a:spLocks noGrp="1"/>
          </p:cNvSpPr>
          <p:nvPr>
            <p:ph sz="quarter" idx="12"/>
          </p:nvPr>
        </p:nvSpPr>
        <p:spPr>
          <a:xfrm>
            <a:off x="307649" y="1845892"/>
            <a:ext cx="5477854" cy="4061132"/>
          </a:xfrm>
        </p:spPr>
        <p:txBody>
          <a:bodyPr/>
          <a:lstStyle/>
          <a:p>
            <a:r>
              <a:rPr lang="en-US" sz="2600" dirty="0" smtClean="0"/>
              <a:t>Data </a:t>
            </a:r>
            <a:r>
              <a:rPr lang="en-US" sz="2600" dirty="0" smtClean="0"/>
              <a:t>from States fill gaps and improve data quality</a:t>
            </a:r>
          </a:p>
          <a:p>
            <a:r>
              <a:rPr lang="en-US" sz="2600" dirty="0" smtClean="0"/>
              <a:t>Important </a:t>
            </a:r>
            <a:r>
              <a:rPr lang="en-US" sz="2600" dirty="0" smtClean="0"/>
              <a:t>to understand the limitations of administrative data</a:t>
            </a:r>
          </a:p>
          <a:p>
            <a:r>
              <a:rPr lang="en-US" sz="2600" dirty="0" smtClean="0"/>
              <a:t>Work with State agencies to improve the quality of the State data: Win-Win</a:t>
            </a:r>
          </a:p>
          <a:p>
            <a:endParaRPr lang="en-US" sz="2000" dirty="0" smtClean="0"/>
          </a:p>
          <a:p>
            <a:endParaRPr lang="en-US" sz="1200" dirty="0"/>
          </a:p>
        </p:txBody>
      </p:sp>
      <p:pic>
        <p:nvPicPr>
          <p:cNvPr id="51" name="Picture 50"/>
          <p:cNvPicPr>
            <a:picLocks noChangeAspect="1"/>
          </p:cNvPicPr>
          <p:nvPr/>
        </p:nvPicPr>
        <p:blipFill>
          <a:blip r:embed="rId5"/>
          <a:stretch>
            <a:fillRect/>
          </a:stretch>
        </p:blipFill>
        <p:spPr>
          <a:xfrm>
            <a:off x="7034126" y="3056225"/>
            <a:ext cx="1964105" cy="1764928"/>
          </a:xfrm>
          <a:prstGeom prst="rect">
            <a:avLst/>
          </a:prstGeom>
        </p:spPr>
      </p:pic>
      <p:pic>
        <p:nvPicPr>
          <p:cNvPr id="1030" name="Picture 6" descr="Image result for west virginia clip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7573" y="4566453"/>
            <a:ext cx="1506553" cy="1240074"/>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2"/>
          <p:cNvSpPr>
            <a:spLocks noGrp="1"/>
          </p:cNvSpPr>
          <p:nvPr>
            <p:ph type="ftr" sz="quarter" idx="10"/>
          </p:nvPr>
        </p:nvSpPr>
        <p:spPr>
          <a:xfrm>
            <a:off x="667512" y="6391656"/>
            <a:ext cx="4031488" cy="393192"/>
          </a:xfrm>
        </p:spPr>
        <p:txBody>
          <a:bodyPr/>
          <a:lstStyle/>
          <a:p>
            <a:r>
              <a:rPr lang="en-US" dirty="0" smtClean="0"/>
              <a:t>Debra Coaxum, U.S. Energy Information Administration</a:t>
            </a:r>
          </a:p>
          <a:p>
            <a:r>
              <a:rPr lang="en-US" dirty="0" smtClean="0"/>
              <a:t>Stockholm, Sweden, May 2017</a:t>
            </a:r>
            <a:endParaRPr lang="en-US" dirty="0"/>
          </a:p>
        </p:txBody>
      </p:sp>
      <p:sp>
        <p:nvSpPr>
          <p:cNvPr id="7" name="TextBox 6"/>
          <p:cNvSpPr txBox="1"/>
          <p:nvPr/>
        </p:nvSpPr>
        <p:spPr>
          <a:xfrm>
            <a:off x="863125" y="5691499"/>
            <a:ext cx="4467954" cy="369332"/>
          </a:xfrm>
          <a:prstGeom prst="rect">
            <a:avLst/>
          </a:prstGeom>
          <a:noFill/>
        </p:spPr>
        <p:txBody>
          <a:bodyPr wrap="none" rtlCol="0">
            <a:spAutoFit/>
          </a:bodyPr>
          <a:lstStyle/>
          <a:p>
            <a:r>
              <a:rPr lang="en-US" dirty="0" smtClean="0"/>
              <a:t>For More Information: </a:t>
            </a:r>
            <a:r>
              <a:rPr lang="en-US" dirty="0" smtClean="0">
                <a:hlinkClick r:id="rId7"/>
              </a:rPr>
              <a:t>Natural Gas Annual</a:t>
            </a:r>
            <a:endParaRPr lang="en-US" dirty="0"/>
          </a:p>
        </p:txBody>
      </p:sp>
    </p:spTree>
    <p:extLst>
      <p:ext uri="{BB962C8B-B14F-4D97-AF65-F5344CB8AC3E}">
        <p14:creationId xmlns:p14="http://schemas.microsoft.com/office/powerpoint/2010/main" val="3324484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295578"/>
            <a:ext cx="8046720" cy="619179"/>
          </a:xfrm>
        </p:spPr>
        <p:txBody>
          <a:bodyPr/>
          <a:lstStyle/>
          <a:p>
            <a:r>
              <a:rPr lang="en-US" sz="3600" dirty="0" smtClean="0"/>
              <a:t>Administrative data used as a product</a:t>
            </a:r>
            <a:endParaRPr lang="en-US" sz="3600" dirty="0"/>
          </a:p>
        </p:txBody>
      </p:sp>
      <p:sp>
        <p:nvSpPr>
          <p:cNvPr id="3" name="Slide Number Placeholder 2"/>
          <p:cNvSpPr>
            <a:spLocks noGrp="1"/>
          </p:cNvSpPr>
          <p:nvPr>
            <p:ph type="sldNum" sz="quarter" idx="11"/>
          </p:nvPr>
        </p:nvSpPr>
        <p:spPr/>
        <p:txBody>
          <a:bodyPr/>
          <a:lstStyle/>
          <a:p>
            <a:fld id="{2D80C5C9-96E0-47EC-B500-37C5FE284639}" type="slidenum">
              <a:rPr lang="en-US" smtClean="0"/>
              <a:pPr/>
              <a:t>13</a:t>
            </a:fld>
            <a:endParaRPr lang="en-US" dirty="0"/>
          </a:p>
        </p:txBody>
      </p:sp>
      <p:pic>
        <p:nvPicPr>
          <p:cNvPr id="7" name="Picture 6"/>
          <p:cNvPicPr>
            <a:picLocks noChangeAspect="1"/>
          </p:cNvPicPr>
          <p:nvPr/>
        </p:nvPicPr>
        <p:blipFill>
          <a:blip r:embed="rId2"/>
          <a:stretch>
            <a:fillRect/>
          </a:stretch>
        </p:blipFill>
        <p:spPr>
          <a:xfrm>
            <a:off x="4463343" y="974321"/>
            <a:ext cx="4415481" cy="5161303"/>
          </a:xfrm>
          <a:prstGeom prst="rect">
            <a:avLst/>
          </a:prstGeom>
        </p:spPr>
      </p:pic>
      <p:sp>
        <p:nvSpPr>
          <p:cNvPr id="4" name="Text Placeholder 3"/>
          <p:cNvSpPr>
            <a:spLocks noGrp="1"/>
          </p:cNvSpPr>
          <p:nvPr>
            <p:ph type="body" sz="quarter" idx="12"/>
          </p:nvPr>
        </p:nvSpPr>
        <p:spPr/>
        <p:txBody>
          <a:bodyPr/>
          <a:lstStyle/>
          <a:p>
            <a:pPr marL="0" indent="0">
              <a:buNone/>
            </a:pPr>
            <a:r>
              <a:rPr lang="en-US" dirty="0" smtClean="0"/>
              <a:t> </a:t>
            </a:r>
            <a:endParaRPr lang="en-US" dirty="0"/>
          </a:p>
        </p:txBody>
      </p:sp>
      <p:sp>
        <p:nvSpPr>
          <p:cNvPr id="5" name="Footer Placeholder 4"/>
          <p:cNvSpPr>
            <a:spLocks noGrp="1"/>
          </p:cNvSpPr>
          <p:nvPr>
            <p:ph type="ftr" sz="quarter" idx="10"/>
          </p:nvPr>
        </p:nvSpPr>
        <p:spPr/>
        <p:txBody>
          <a:bodyPr/>
          <a:lstStyle/>
          <a:p>
            <a:r>
              <a:rPr lang="en-US" smtClean="0"/>
              <a:t>Debra Coaxum, U.S. Energy Information Administration</a:t>
            </a:r>
          </a:p>
          <a:p>
            <a:r>
              <a:rPr lang="en-US" smtClean="0"/>
              <a:t>Stockholm, Sweden, May 2017</a:t>
            </a:r>
            <a:endParaRPr lang="en-US" dirty="0"/>
          </a:p>
        </p:txBody>
      </p:sp>
      <p:sp>
        <p:nvSpPr>
          <p:cNvPr id="8" name="TextBox 7"/>
          <p:cNvSpPr txBox="1"/>
          <p:nvPr/>
        </p:nvSpPr>
        <p:spPr>
          <a:xfrm>
            <a:off x="-978" y="1088136"/>
            <a:ext cx="4272297" cy="4154984"/>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Updated daily based on public sources</a:t>
            </a:r>
          </a:p>
          <a:p>
            <a:pPr marL="285750" indent="-285750">
              <a:buFont typeface="Arial" panose="020B0604020202020204" pitchFamily="34" charset="0"/>
              <a:buChar char="•"/>
            </a:pPr>
            <a:r>
              <a:rPr lang="en-US" sz="2200" dirty="0" smtClean="0"/>
              <a:t>Coverage: natural gas and electricity supply and prices; gas infrastructure and weather</a:t>
            </a:r>
          </a:p>
          <a:p>
            <a:pPr marL="285750" indent="-285750">
              <a:buFont typeface="Arial" panose="020B0604020202020204" pitchFamily="34" charset="0"/>
              <a:buChar char="•"/>
            </a:pPr>
            <a:r>
              <a:rPr lang="en-US" sz="2200" dirty="0" smtClean="0"/>
              <a:t>Timing: provides historical data and estimates for today</a:t>
            </a:r>
          </a:p>
          <a:p>
            <a:pPr marL="285750" indent="-285750">
              <a:buFont typeface="Arial" panose="020B0604020202020204" pitchFamily="34" charset="0"/>
              <a:buChar char="•"/>
            </a:pPr>
            <a:r>
              <a:rPr lang="en-US" sz="2200" dirty="0" smtClean="0"/>
              <a:t>Benefit: consolidates key market indicators in one-page format</a:t>
            </a:r>
          </a:p>
          <a:p>
            <a:pPr marL="285750" indent="-285750">
              <a:buFont typeface="Arial" panose="020B0604020202020204" pitchFamily="34" charset="0"/>
              <a:buChar char="•"/>
            </a:pPr>
            <a:r>
              <a:rPr lang="en-US" sz="2200" dirty="0" smtClean="0"/>
              <a:t>Automated: report is updated automatically</a:t>
            </a:r>
            <a:endParaRPr lang="en-US" sz="2200" dirty="0"/>
          </a:p>
        </p:txBody>
      </p:sp>
      <p:sp>
        <p:nvSpPr>
          <p:cNvPr id="6" name="TextBox 5"/>
          <p:cNvSpPr txBox="1"/>
          <p:nvPr/>
        </p:nvSpPr>
        <p:spPr>
          <a:xfrm>
            <a:off x="0" y="5550849"/>
            <a:ext cx="4050707" cy="584775"/>
          </a:xfrm>
          <a:prstGeom prst="rect">
            <a:avLst/>
          </a:prstGeom>
          <a:noFill/>
        </p:spPr>
        <p:txBody>
          <a:bodyPr wrap="square" rtlCol="0">
            <a:spAutoFit/>
          </a:bodyPr>
          <a:lstStyle/>
          <a:p>
            <a:r>
              <a:rPr lang="en-US" sz="1600" i="1" dirty="0" smtClean="0"/>
              <a:t>For More Information</a:t>
            </a:r>
            <a:r>
              <a:rPr lang="en-US" sz="1600" dirty="0" smtClean="0"/>
              <a:t>:</a:t>
            </a:r>
          </a:p>
          <a:p>
            <a:r>
              <a:rPr lang="en-US" sz="1600" dirty="0" smtClean="0">
                <a:hlinkClick r:id="rId3"/>
              </a:rPr>
              <a:t>Southern California Daily Energy Report</a:t>
            </a:r>
            <a:endParaRPr lang="en-US" sz="1600" dirty="0"/>
          </a:p>
        </p:txBody>
      </p:sp>
    </p:spTree>
    <p:extLst>
      <p:ext uri="{BB962C8B-B14F-4D97-AF65-F5344CB8AC3E}">
        <p14:creationId xmlns:p14="http://schemas.microsoft.com/office/powerpoint/2010/main" val="1367904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622" y="460575"/>
            <a:ext cx="8046720" cy="797639"/>
          </a:xfrm>
        </p:spPr>
        <p:txBody>
          <a:bodyPr/>
          <a:lstStyle/>
          <a:p>
            <a:r>
              <a:rPr lang="en-US" dirty="0" smtClean="0"/>
              <a:t>Administrative Data: Conclusion</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14</a:t>
            </a:fld>
            <a:endParaRPr lang="en-US" dirty="0"/>
          </a:p>
        </p:txBody>
      </p:sp>
      <p:sp>
        <p:nvSpPr>
          <p:cNvPr id="5" name="Content Placeholder 4"/>
          <p:cNvSpPr>
            <a:spLocks noGrp="1"/>
          </p:cNvSpPr>
          <p:nvPr>
            <p:ph sz="quarter" idx="12"/>
          </p:nvPr>
        </p:nvSpPr>
        <p:spPr>
          <a:xfrm>
            <a:off x="640080" y="1580083"/>
            <a:ext cx="4283050" cy="4326941"/>
          </a:xfrm>
        </p:spPr>
        <p:txBody>
          <a:bodyPr/>
          <a:lstStyle/>
          <a:p>
            <a:r>
              <a:rPr lang="en-US" sz="2000" dirty="0" smtClean="0"/>
              <a:t>Valuable uses in a statistical program</a:t>
            </a:r>
          </a:p>
          <a:p>
            <a:r>
              <a:rPr lang="en-US" sz="2000" dirty="0" smtClean="0"/>
              <a:t>All data sources have limitations</a:t>
            </a:r>
          </a:p>
          <a:p>
            <a:r>
              <a:rPr lang="en-US" sz="2000" dirty="0" smtClean="0"/>
              <a:t>Be curious and question </a:t>
            </a:r>
            <a:r>
              <a:rPr lang="en-US" sz="2000" dirty="0" smtClean="0"/>
              <a:t>data</a:t>
            </a:r>
            <a:endParaRPr lang="en-US" sz="2000" dirty="0" smtClean="0"/>
          </a:p>
          <a:p>
            <a:r>
              <a:rPr lang="en-US" sz="2000" dirty="0" smtClean="0"/>
              <a:t>Understand the </a:t>
            </a:r>
            <a:r>
              <a:rPr lang="en-US" sz="2000" dirty="0" smtClean="0"/>
              <a:t>data including definitions and coverage</a:t>
            </a:r>
          </a:p>
          <a:p>
            <a:r>
              <a:rPr lang="en-US" sz="2000" dirty="0"/>
              <a:t>Keep limitations in mind when using administrative data</a:t>
            </a:r>
          </a:p>
          <a:p>
            <a:r>
              <a:rPr lang="en-US" sz="2000" dirty="0" smtClean="0"/>
              <a:t>Work </a:t>
            </a:r>
            <a:r>
              <a:rPr lang="en-US" sz="2000" dirty="0" smtClean="0"/>
              <a:t>with administrative data sources to improve the data</a:t>
            </a:r>
          </a:p>
          <a:p>
            <a:endParaRPr lang="en-US" sz="1200" dirty="0"/>
          </a:p>
        </p:txBody>
      </p:sp>
      <p:sp>
        <p:nvSpPr>
          <p:cNvPr id="10" name="Footer Placeholder 2"/>
          <p:cNvSpPr>
            <a:spLocks noGrp="1"/>
          </p:cNvSpPr>
          <p:nvPr>
            <p:ph type="ftr" sz="quarter" idx="10"/>
          </p:nvPr>
        </p:nvSpPr>
        <p:spPr>
          <a:xfrm>
            <a:off x="667512" y="6391656"/>
            <a:ext cx="4031488" cy="393192"/>
          </a:xfrm>
        </p:spPr>
        <p:txBody>
          <a:bodyPr/>
          <a:lstStyle/>
          <a:p>
            <a:r>
              <a:rPr lang="en-US" dirty="0" smtClean="0"/>
              <a:t>Debra Coaxum, U.S. Energy Information Administration</a:t>
            </a:r>
          </a:p>
          <a:p>
            <a:r>
              <a:rPr lang="en-US" dirty="0" smtClean="0"/>
              <a:t>Stockholm, Sweden, May 2017</a:t>
            </a:r>
            <a:endParaRPr lang="en-US" dirty="0"/>
          </a:p>
        </p:txBody>
      </p:sp>
      <p:pic>
        <p:nvPicPr>
          <p:cNvPr id="1026" name="Picture 2" descr="http://www.clipartbest.com/cliparts/niX/6zp/niX6zpyb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7684" y="1641682"/>
            <a:ext cx="3734138" cy="3164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059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D80C5C9-96E0-47EC-B500-37C5FE284639}" type="slidenum">
              <a:rPr lang="en-US" smtClean="0"/>
              <a:pPr/>
              <a:t>15</a:t>
            </a:fld>
            <a:endParaRPr lang="en-US" dirty="0"/>
          </a:p>
        </p:txBody>
      </p:sp>
      <p:sp>
        <p:nvSpPr>
          <p:cNvPr id="4" name="Text Placeholder 10"/>
          <p:cNvSpPr txBox="1">
            <a:spLocks/>
          </p:cNvSpPr>
          <p:nvPr/>
        </p:nvSpPr>
        <p:spPr>
          <a:xfrm>
            <a:off x="636494" y="1405031"/>
            <a:ext cx="8171215" cy="30257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600"/>
              </a:spcBef>
              <a:spcAft>
                <a:spcPts val="600"/>
              </a:spcAft>
              <a:buFont typeface="Arial" pitchFamily="34" charset="0"/>
              <a:buNone/>
            </a:pPr>
            <a:r>
              <a:rPr lang="en-US" sz="2000" smtClean="0"/>
              <a:t>U.S. Energy Information Administration | </a:t>
            </a:r>
            <a:r>
              <a:rPr lang="en-US" sz="2000" smtClean="0">
                <a:hlinkClick r:id="rId3"/>
              </a:rPr>
              <a:t>www.eia.gov</a:t>
            </a:r>
            <a:endParaRPr lang="en-US" sz="2000" smtClean="0"/>
          </a:p>
          <a:p>
            <a:pPr>
              <a:spcBef>
                <a:spcPts val="1600"/>
              </a:spcBef>
              <a:spcAft>
                <a:spcPts val="600"/>
              </a:spcAft>
              <a:buFont typeface="Arial" pitchFamily="34" charset="0"/>
              <a:buNone/>
            </a:pPr>
            <a:r>
              <a:rPr lang="en-US" sz="2000" smtClean="0"/>
              <a:t>Short-Term Energy Outlook | </a:t>
            </a:r>
            <a:r>
              <a:rPr lang="en-US" sz="2000" smtClean="0">
                <a:hlinkClick r:id="rId4"/>
              </a:rPr>
              <a:t>www.eia.gov/steo</a:t>
            </a:r>
            <a:endParaRPr lang="en-US" sz="2000" smtClean="0"/>
          </a:p>
          <a:p>
            <a:pPr>
              <a:spcBef>
                <a:spcPts val="1600"/>
              </a:spcBef>
              <a:spcAft>
                <a:spcPts val="600"/>
              </a:spcAft>
              <a:buFont typeface="Arial" pitchFamily="34" charset="0"/>
              <a:buNone/>
            </a:pPr>
            <a:r>
              <a:rPr lang="en-US" sz="2000" smtClean="0"/>
              <a:t>Annual Energy Outlook | </a:t>
            </a:r>
            <a:r>
              <a:rPr lang="en-US" sz="2000" smtClean="0">
                <a:hlinkClick r:id="rId5"/>
              </a:rPr>
              <a:t>www.eia.gov/aeo</a:t>
            </a:r>
            <a:endParaRPr lang="en-US" sz="2000" smtClean="0"/>
          </a:p>
          <a:p>
            <a:pPr>
              <a:spcBef>
                <a:spcPts val="1600"/>
              </a:spcBef>
              <a:spcAft>
                <a:spcPts val="600"/>
              </a:spcAft>
              <a:buFont typeface="Arial" pitchFamily="34" charset="0"/>
              <a:buNone/>
            </a:pPr>
            <a:r>
              <a:rPr lang="en-US" sz="2000" smtClean="0"/>
              <a:t>Monthly Energy Review | </a:t>
            </a:r>
            <a:r>
              <a:rPr lang="en-US" sz="2000" smtClean="0">
                <a:hlinkClick r:id="rId6"/>
              </a:rPr>
              <a:t>www.eia.gov/mer</a:t>
            </a:r>
            <a:endParaRPr lang="en-US" sz="2000" dirty="0" smtClean="0"/>
          </a:p>
        </p:txBody>
      </p:sp>
      <p:sp>
        <p:nvSpPr>
          <p:cNvPr id="5" name="Text Placeholder 10"/>
          <p:cNvSpPr txBox="1">
            <a:spLocks/>
          </p:cNvSpPr>
          <p:nvPr/>
        </p:nvSpPr>
        <p:spPr>
          <a:xfrm>
            <a:off x="636494" y="4543425"/>
            <a:ext cx="8050212" cy="1476375"/>
          </a:xfrm>
          <a:prstGeom prst="rect">
            <a:avLst/>
          </a:prstGeom>
        </p:spPr>
        <p:txBody>
          <a:bodyPr numCol="2" spcCol="457200"/>
          <a:lstStyle/>
          <a:p>
            <a:pPr marL="233363" marR="0" lvl="0" indent="-233363" algn="l" defTabSz="914400" rtl="0" eaLnBrk="1" fontAlgn="base" latinLnBrk="0" hangingPunct="1">
              <a:lnSpc>
                <a:spcPct val="100000"/>
              </a:lnSpc>
              <a:spcBef>
                <a:spcPts val="1600"/>
              </a:spcBef>
              <a:spcAft>
                <a:spcPts val="600"/>
              </a:spcAft>
              <a:buClrTx/>
              <a:buSzTx/>
              <a:buFontTx/>
              <a:buNone/>
              <a:tabLst/>
              <a:defRPr/>
            </a:pPr>
            <a:r>
              <a:rPr kumimoji="0" lang="en-US" sz="2000" b="0" i="1" u="none" strike="noStrike" kern="1200" cap="none" spc="0" normalizeH="0" baseline="0" noProof="0" dirty="0" smtClean="0">
                <a:ln>
                  <a:noFill/>
                </a:ln>
                <a:effectLst/>
                <a:uLnTx/>
                <a:uFillTx/>
                <a:ea typeface="+mn-ea"/>
                <a:cs typeface="Times New Roman"/>
              </a:rPr>
              <a:t>EIA Information</a:t>
            </a:r>
            <a:r>
              <a:rPr kumimoji="0" lang="en-US" sz="2000" b="0" i="1" u="none" strike="noStrike" kern="1200" cap="none" spc="0" normalizeH="0" noProof="0" dirty="0" smtClean="0">
                <a:ln>
                  <a:noFill/>
                </a:ln>
                <a:effectLst/>
                <a:uLnTx/>
                <a:uFillTx/>
                <a:ea typeface="+mn-ea"/>
                <a:cs typeface="Times New Roman"/>
              </a:rPr>
              <a:t> Center</a:t>
            </a:r>
          </a:p>
          <a:p>
            <a:pPr marL="233363" indent="-233363" fontAlgn="base">
              <a:spcAft>
                <a:spcPts val="600"/>
              </a:spcAft>
            </a:pPr>
            <a:r>
              <a:rPr lang="en-US" dirty="0" smtClean="0">
                <a:cs typeface="Times New Roman"/>
                <a:hlinkClick r:id="rId7"/>
              </a:rPr>
              <a:t>InfoCtr@eia.gov</a:t>
            </a:r>
            <a:endParaRPr lang="en-US" dirty="0" smtClean="0">
              <a:cs typeface="Times New Roman"/>
            </a:endParaRPr>
          </a:p>
          <a:p>
            <a:pPr lvl="0" fontAlgn="base">
              <a:spcAft>
                <a:spcPts val="600"/>
              </a:spcAft>
            </a:pPr>
            <a:endParaRPr lang="en-US" dirty="0" smtClean="0">
              <a:cs typeface="Times New Roman"/>
            </a:endParaRPr>
          </a:p>
          <a:p>
            <a:pPr lvl="0" fontAlgn="base">
              <a:spcAft>
                <a:spcPts val="600"/>
              </a:spcAft>
            </a:pPr>
            <a:endParaRPr lang="en-US" dirty="0">
              <a:cs typeface="Times New Roman"/>
            </a:endParaRPr>
          </a:p>
          <a:p>
            <a:pPr lvl="0" fontAlgn="base">
              <a:spcAft>
                <a:spcPts val="600"/>
              </a:spcAft>
            </a:pPr>
            <a:endParaRPr lang="en-US" dirty="0" smtClean="0">
              <a:cs typeface="Times New Roman"/>
            </a:endParaRPr>
          </a:p>
          <a:p>
            <a:pPr lvl="0" fontAlgn="base">
              <a:spcAft>
                <a:spcPts val="600"/>
              </a:spcAft>
            </a:pPr>
            <a:r>
              <a:rPr lang="en-US" dirty="0" smtClean="0">
                <a:cs typeface="Times New Roman"/>
              </a:rPr>
              <a:t>(202) 586-8800</a:t>
            </a:r>
          </a:p>
          <a:p>
            <a:pPr lvl="0" fontAlgn="base">
              <a:spcAft>
                <a:spcPts val="600"/>
              </a:spcAft>
            </a:pPr>
            <a:r>
              <a:rPr lang="en-US" sz="1400" i="1" dirty="0" smtClean="0">
                <a:cs typeface="Times New Roman"/>
              </a:rPr>
              <a:t>24-hour automated information line about EIA and frequently asked questions.</a:t>
            </a:r>
          </a:p>
          <a:p>
            <a:pPr lvl="0" fontAlgn="base">
              <a:spcAft>
                <a:spcPts val="600"/>
              </a:spcAft>
            </a:pPr>
            <a:endParaRPr kumimoji="0" lang="en-US" sz="1600" b="0" i="1" u="none" strike="noStrike" kern="1200" cap="none" spc="0" normalizeH="0" noProof="0" dirty="0" smtClean="0">
              <a:ln>
                <a:noFill/>
              </a:ln>
              <a:effectLst/>
              <a:uLnTx/>
              <a:uFillTx/>
              <a:ea typeface="+mn-ea"/>
              <a:cs typeface="Times New Roman"/>
            </a:endParaRPr>
          </a:p>
        </p:txBody>
      </p:sp>
      <p:cxnSp>
        <p:nvCxnSpPr>
          <p:cNvPr id="6" name="Straight Connector 5"/>
          <p:cNvCxnSpPr/>
          <p:nvPr/>
        </p:nvCxnSpPr>
        <p:spPr bwMode="auto">
          <a:xfrm rot="10800000" flipH="1">
            <a:off x="607919" y="443080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sp>
        <p:nvSpPr>
          <p:cNvPr id="7" name="Title 9"/>
          <p:cNvSpPr txBox="1">
            <a:spLocks/>
          </p:cNvSpPr>
          <p:nvPr/>
        </p:nvSpPr>
        <p:spPr>
          <a:xfrm>
            <a:off x="640080" y="449168"/>
            <a:ext cx="8046720" cy="1143000"/>
          </a:xfrm>
          <a:prstGeom prst="rect">
            <a:avLst/>
          </a:prstGeom>
        </p:spPr>
        <p:txBody>
          <a:bodyPr/>
          <a:lstStyle>
            <a:lvl1pPr algn="l" defTabSz="914400" rtl="0" eaLnBrk="1" latinLnBrk="0" hangingPunct="1">
              <a:spcBef>
                <a:spcPct val="0"/>
              </a:spcBef>
              <a:buNone/>
              <a:defRPr sz="4400" kern="1200">
                <a:solidFill>
                  <a:schemeClr val="accent1"/>
                </a:solidFill>
                <a:latin typeface="+mj-lt"/>
                <a:ea typeface="+mj-ea"/>
                <a:cs typeface="+mj-cs"/>
              </a:defRPr>
            </a:lvl1pPr>
          </a:lstStyle>
          <a:p>
            <a:r>
              <a:rPr lang="en-US" dirty="0" smtClean="0"/>
              <a:t>For more information</a:t>
            </a:r>
            <a:endParaRPr lang="en-US" dirty="0"/>
          </a:p>
        </p:txBody>
      </p:sp>
      <p:sp>
        <p:nvSpPr>
          <p:cNvPr id="8" name="Footer Placeholder 2"/>
          <p:cNvSpPr>
            <a:spLocks noGrp="1"/>
          </p:cNvSpPr>
          <p:nvPr>
            <p:ph type="ftr" sz="quarter" idx="10"/>
          </p:nvPr>
        </p:nvSpPr>
        <p:spPr>
          <a:xfrm>
            <a:off x="667512" y="6391656"/>
            <a:ext cx="4031488" cy="393192"/>
          </a:xfrm>
        </p:spPr>
        <p:txBody>
          <a:bodyPr/>
          <a:lstStyle/>
          <a:p>
            <a:r>
              <a:rPr lang="en-US" dirty="0" smtClean="0"/>
              <a:t>Debra Coaxum, U.S. Energy Information Administration</a:t>
            </a:r>
          </a:p>
          <a:p>
            <a:r>
              <a:rPr lang="en-US" dirty="0" smtClean="0"/>
              <a:t>Stockholm, Sweden, May 2017</a:t>
            </a:r>
            <a:endParaRPr lang="en-US" dirty="0"/>
          </a:p>
        </p:txBody>
      </p:sp>
    </p:spTree>
    <p:extLst>
      <p:ext uri="{BB962C8B-B14F-4D97-AF65-F5344CB8AC3E}">
        <p14:creationId xmlns:p14="http://schemas.microsoft.com/office/powerpoint/2010/main" val="104662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Energy Information Administration (EIA)</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2</a:t>
            </a:fld>
            <a:endParaRPr lang="en-US" dirty="0"/>
          </a:p>
        </p:txBody>
      </p:sp>
      <p:sp>
        <p:nvSpPr>
          <p:cNvPr id="5" name="Footer Placeholder 2"/>
          <p:cNvSpPr>
            <a:spLocks noGrp="1"/>
          </p:cNvSpPr>
          <p:nvPr>
            <p:ph type="ftr" sz="quarter" idx="10"/>
          </p:nvPr>
        </p:nvSpPr>
        <p:spPr>
          <a:xfrm>
            <a:off x="667512" y="6391656"/>
            <a:ext cx="4031488" cy="393192"/>
          </a:xfrm>
        </p:spPr>
        <p:txBody>
          <a:bodyPr/>
          <a:lstStyle/>
          <a:p>
            <a:r>
              <a:rPr lang="en-US" dirty="0" smtClean="0"/>
              <a:t>Debra Coaxum, U.S. Energy Information Administration</a:t>
            </a:r>
          </a:p>
          <a:p>
            <a:r>
              <a:rPr lang="en-US" dirty="0" smtClean="0"/>
              <a:t>Stockholm, Sweden, May 2017</a:t>
            </a:r>
            <a:endParaRPr lang="en-US" dirty="0"/>
          </a:p>
        </p:txBody>
      </p:sp>
    </p:spTree>
    <p:extLst>
      <p:ext uri="{BB962C8B-B14F-4D97-AF65-F5344CB8AC3E}">
        <p14:creationId xmlns:p14="http://schemas.microsoft.com/office/powerpoint/2010/main" val="443208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EIA does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3</a:t>
            </a:fld>
            <a:endParaRPr lang="en-US" dirty="0"/>
          </a:p>
        </p:txBody>
      </p:sp>
      <p:sp>
        <p:nvSpPr>
          <p:cNvPr id="5" name="Text Placeholder 4"/>
          <p:cNvSpPr>
            <a:spLocks noGrp="1"/>
          </p:cNvSpPr>
          <p:nvPr>
            <p:ph type="body" sz="quarter" idx="12"/>
          </p:nvPr>
        </p:nvSpPr>
        <p:spPr/>
        <p:txBody>
          <a:bodyPr/>
          <a:lstStyle/>
          <a:p>
            <a:pPr fontAlgn="base"/>
            <a:r>
              <a:rPr lang="en-US" sz="2000" dirty="0"/>
              <a:t>Statistical and analytical agency within the U.S. Department of Energy</a:t>
            </a:r>
          </a:p>
          <a:p>
            <a:pPr fontAlgn="base"/>
            <a:r>
              <a:rPr lang="en-US" sz="2000" dirty="0"/>
              <a:t>Collect, analyze, and disseminate independent and impartial energy information </a:t>
            </a:r>
          </a:p>
          <a:p>
            <a:pPr fontAlgn="base"/>
            <a:r>
              <a:rPr lang="en-US" sz="2000" dirty="0"/>
              <a:t>Committed to promoting:</a:t>
            </a:r>
          </a:p>
          <a:p>
            <a:pPr lvl="1" fontAlgn="base"/>
            <a:r>
              <a:rPr lang="en-US" sz="1800" dirty="0"/>
              <a:t>Sound policymaking</a:t>
            </a:r>
          </a:p>
          <a:p>
            <a:pPr lvl="1" fontAlgn="base"/>
            <a:r>
              <a:rPr lang="en-US" sz="1800" dirty="0"/>
              <a:t>Efficient markets</a:t>
            </a:r>
          </a:p>
          <a:p>
            <a:pPr lvl="1" fontAlgn="base">
              <a:spcAft>
                <a:spcPts val="0"/>
              </a:spcAft>
            </a:pPr>
            <a:r>
              <a:rPr lang="en-US" sz="1800" dirty="0"/>
              <a:t>Public understanding </a:t>
            </a:r>
          </a:p>
          <a:p>
            <a:pPr marL="0" indent="0" fontAlgn="base">
              <a:spcBef>
                <a:spcPts val="600"/>
              </a:spcBef>
              <a:buNone/>
            </a:pPr>
            <a:r>
              <a:rPr lang="en-US" sz="2000" dirty="0"/>
              <a:t>    of energy and its interaction with the economy and the environment</a:t>
            </a:r>
          </a:p>
          <a:p>
            <a:pPr fontAlgn="base"/>
            <a:r>
              <a:rPr lang="en-US" sz="2000" dirty="0"/>
              <a:t>By law, EIA data, analyses, and forecasts are independent of approval by any other officer or employee of the U.S. government</a:t>
            </a:r>
          </a:p>
          <a:p>
            <a:pPr marL="0" indent="0">
              <a:buNone/>
            </a:pPr>
            <a:endParaRPr lang="en-US" dirty="0"/>
          </a:p>
        </p:txBody>
      </p:sp>
      <p:sp>
        <p:nvSpPr>
          <p:cNvPr id="6" name="Footer Placeholder 2"/>
          <p:cNvSpPr>
            <a:spLocks noGrp="1"/>
          </p:cNvSpPr>
          <p:nvPr>
            <p:ph type="ftr" sz="quarter" idx="10"/>
          </p:nvPr>
        </p:nvSpPr>
        <p:spPr>
          <a:xfrm>
            <a:off x="667512" y="6391656"/>
            <a:ext cx="4031488" cy="393192"/>
          </a:xfrm>
        </p:spPr>
        <p:txBody>
          <a:bodyPr/>
          <a:lstStyle/>
          <a:p>
            <a:r>
              <a:rPr lang="en-US" dirty="0" smtClean="0"/>
              <a:t>Debra Coaxum, U.S. Energy Information Administration</a:t>
            </a:r>
          </a:p>
          <a:p>
            <a:r>
              <a:rPr lang="en-US" dirty="0" smtClean="0"/>
              <a:t>Stockholm, Sweden, May 2017</a:t>
            </a:r>
            <a:endParaRPr lang="en-US" dirty="0"/>
          </a:p>
        </p:txBody>
      </p:sp>
    </p:spTree>
    <p:extLst>
      <p:ext uri="{BB962C8B-B14F-4D97-AF65-F5344CB8AC3E}">
        <p14:creationId xmlns:p14="http://schemas.microsoft.com/office/powerpoint/2010/main" val="2608858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Selected EIA strategic data objectives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4</a:t>
            </a:fld>
            <a:endParaRPr lang="en-US" dirty="0"/>
          </a:p>
        </p:txBody>
      </p:sp>
      <p:sp>
        <p:nvSpPr>
          <p:cNvPr id="5" name="Text Placeholder 4"/>
          <p:cNvSpPr>
            <a:spLocks noGrp="1"/>
          </p:cNvSpPr>
          <p:nvPr>
            <p:ph type="body" sz="quarter" idx="12"/>
          </p:nvPr>
        </p:nvSpPr>
        <p:spPr/>
        <p:txBody>
          <a:bodyPr/>
          <a:lstStyle/>
          <a:p>
            <a:pPr>
              <a:spcBef>
                <a:spcPts val="1800"/>
              </a:spcBef>
              <a:spcAft>
                <a:spcPts val="0"/>
              </a:spcAft>
            </a:pPr>
            <a:r>
              <a:rPr lang="en-US" sz="2000" dirty="0"/>
              <a:t>Maintain an integrated, comprehensive data program </a:t>
            </a:r>
          </a:p>
          <a:p>
            <a:pPr>
              <a:spcBef>
                <a:spcPts val="1800"/>
              </a:spcBef>
              <a:spcAft>
                <a:spcPts val="0"/>
              </a:spcAft>
            </a:pPr>
            <a:r>
              <a:rPr lang="en-US" sz="2000" dirty="0"/>
              <a:t>Improve the </a:t>
            </a:r>
            <a:r>
              <a:rPr lang="en-US" sz="2000" dirty="0" smtClean="0"/>
              <a:t>data planning </a:t>
            </a:r>
            <a:r>
              <a:rPr lang="en-US" sz="2000" dirty="0"/>
              <a:t>and development process </a:t>
            </a:r>
            <a:endParaRPr lang="en-US" sz="2000" dirty="0" smtClean="0"/>
          </a:p>
          <a:p>
            <a:pPr>
              <a:spcBef>
                <a:spcPts val="1800"/>
              </a:spcBef>
              <a:spcAft>
                <a:spcPts val="0"/>
              </a:spcAft>
            </a:pPr>
            <a:r>
              <a:rPr lang="en-US" sz="2000" dirty="0" smtClean="0"/>
              <a:t>Establish and implement standard</a:t>
            </a:r>
            <a:r>
              <a:rPr lang="en-US" sz="2000" dirty="0"/>
              <a:t>, reusable </a:t>
            </a:r>
            <a:r>
              <a:rPr lang="en-US" sz="2000" dirty="0" smtClean="0"/>
              <a:t>processes</a:t>
            </a:r>
          </a:p>
          <a:p>
            <a:pPr>
              <a:spcBef>
                <a:spcPts val="1800"/>
              </a:spcBef>
              <a:spcAft>
                <a:spcPts val="0"/>
              </a:spcAft>
            </a:pPr>
            <a:r>
              <a:rPr lang="en-US" sz="2000" dirty="0" smtClean="0"/>
              <a:t>Evaluate </a:t>
            </a:r>
            <a:r>
              <a:rPr lang="en-US" sz="2000" dirty="0"/>
              <a:t>and implement improvements </a:t>
            </a:r>
            <a:r>
              <a:rPr lang="en-US" sz="2000" dirty="0" smtClean="0"/>
              <a:t>on </a:t>
            </a:r>
            <a:r>
              <a:rPr lang="en-US" sz="2000" dirty="0"/>
              <a:t>a regular basis  </a:t>
            </a:r>
          </a:p>
          <a:p>
            <a:pPr>
              <a:spcBef>
                <a:spcPts val="1800"/>
              </a:spcBef>
              <a:spcAft>
                <a:spcPts val="0"/>
              </a:spcAft>
            </a:pPr>
            <a:r>
              <a:rPr lang="en-US" sz="2000" dirty="0"/>
              <a:t>Improve the </a:t>
            </a:r>
            <a:r>
              <a:rPr lang="en-US" sz="2000" dirty="0" smtClean="0"/>
              <a:t>survey respondent </a:t>
            </a:r>
            <a:r>
              <a:rPr lang="en-US" sz="2000" dirty="0"/>
              <a:t>experience </a:t>
            </a:r>
            <a:r>
              <a:rPr lang="en-US" sz="2000" dirty="0" smtClean="0"/>
              <a:t>through</a:t>
            </a:r>
          </a:p>
          <a:p>
            <a:pPr lvl="1">
              <a:spcBef>
                <a:spcPts val="600"/>
              </a:spcBef>
              <a:spcAft>
                <a:spcPts val="0"/>
              </a:spcAft>
            </a:pPr>
            <a:r>
              <a:rPr lang="en-US" sz="1800" dirty="0" smtClean="0"/>
              <a:t>Effective communications</a:t>
            </a:r>
          </a:p>
          <a:p>
            <a:pPr lvl="1">
              <a:spcBef>
                <a:spcPts val="600"/>
              </a:spcBef>
              <a:spcAft>
                <a:spcPts val="0"/>
              </a:spcAft>
            </a:pPr>
            <a:r>
              <a:rPr lang="en-US" sz="1800" dirty="0"/>
              <a:t>C</a:t>
            </a:r>
            <a:r>
              <a:rPr lang="en-US" sz="1800" dirty="0" smtClean="0"/>
              <a:t>lear definitions </a:t>
            </a:r>
            <a:r>
              <a:rPr lang="en-US" sz="1800" dirty="0"/>
              <a:t>and </a:t>
            </a:r>
            <a:r>
              <a:rPr lang="en-US" sz="1800" dirty="0" smtClean="0"/>
              <a:t>instructions</a:t>
            </a:r>
          </a:p>
          <a:p>
            <a:pPr lvl="1">
              <a:spcBef>
                <a:spcPts val="600"/>
              </a:spcBef>
              <a:spcAft>
                <a:spcPts val="0"/>
              </a:spcAft>
            </a:pPr>
            <a:r>
              <a:rPr lang="en-US" sz="1800" dirty="0" smtClean="0"/>
              <a:t>Facilitated </a:t>
            </a:r>
            <a:r>
              <a:rPr lang="en-US" sz="1800" dirty="0"/>
              <a:t>submissions through technology</a:t>
            </a:r>
            <a:r>
              <a:rPr lang="en-US" sz="2400" dirty="0"/>
              <a:t>  </a:t>
            </a:r>
            <a:r>
              <a:rPr lang="en-US" sz="2000" dirty="0"/>
              <a:t> </a:t>
            </a:r>
            <a:endParaRPr lang="en-US" sz="2000" b="1" dirty="0"/>
          </a:p>
          <a:p>
            <a:pPr>
              <a:spcBef>
                <a:spcPts val="1800"/>
              </a:spcBef>
              <a:spcAft>
                <a:spcPts val="0"/>
              </a:spcAft>
            </a:pPr>
            <a:r>
              <a:rPr lang="en-US" sz="2000" dirty="0"/>
              <a:t>Protect the confidentiality of data entrusted to </a:t>
            </a:r>
            <a:r>
              <a:rPr lang="en-US" sz="2000" dirty="0" smtClean="0"/>
              <a:t>EIA</a:t>
            </a:r>
            <a:endParaRPr lang="en-US" sz="2000" dirty="0"/>
          </a:p>
        </p:txBody>
      </p:sp>
      <p:sp>
        <p:nvSpPr>
          <p:cNvPr id="6" name="Footer Placeholder 2"/>
          <p:cNvSpPr>
            <a:spLocks noGrp="1"/>
          </p:cNvSpPr>
          <p:nvPr>
            <p:ph type="ftr" sz="quarter" idx="10"/>
          </p:nvPr>
        </p:nvSpPr>
        <p:spPr>
          <a:xfrm>
            <a:off x="667512" y="6391656"/>
            <a:ext cx="4031488" cy="393192"/>
          </a:xfrm>
        </p:spPr>
        <p:txBody>
          <a:bodyPr/>
          <a:lstStyle/>
          <a:p>
            <a:r>
              <a:rPr lang="en-US" dirty="0" smtClean="0"/>
              <a:t>Debra Coaxum, U.S. Energy Information Administration</a:t>
            </a:r>
          </a:p>
          <a:p>
            <a:r>
              <a:rPr lang="en-US" dirty="0" smtClean="0"/>
              <a:t>Stockholm, Sweden, May 2017</a:t>
            </a:r>
            <a:endParaRPr lang="en-US" dirty="0"/>
          </a:p>
        </p:txBody>
      </p:sp>
    </p:spTree>
    <p:extLst>
      <p:ext uri="{BB962C8B-B14F-4D97-AF65-F5344CB8AC3E}">
        <p14:creationId xmlns:p14="http://schemas.microsoft.com/office/powerpoint/2010/main" val="1961489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Policy Regarding </a:t>
            </a:r>
            <a:br>
              <a:rPr lang="en-US" dirty="0" smtClean="0"/>
            </a:br>
            <a:r>
              <a:rPr lang="en-US" dirty="0" smtClean="0"/>
              <a:t>the Use of Administrative Data </a:t>
            </a:r>
            <a:br>
              <a:rPr lang="en-US" dirty="0" smtClean="0"/>
            </a:br>
            <a:r>
              <a:rPr lang="en-US" dirty="0" smtClean="0"/>
              <a:t>in Official U.S. Statistics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5</a:t>
            </a:fld>
            <a:endParaRPr lang="en-US" dirty="0"/>
          </a:p>
        </p:txBody>
      </p:sp>
      <p:sp>
        <p:nvSpPr>
          <p:cNvPr id="5" name="Footer Placeholder 2"/>
          <p:cNvSpPr>
            <a:spLocks noGrp="1"/>
          </p:cNvSpPr>
          <p:nvPr>
            <p:ph type="ftr" sz="quarter" idx="10"/>
          </p:nvPr>
        </p:nvSpPr>
        <p:spPr>
          <a:xfrm>
            <a:off x="667512" y="6391656"/>
            <a:ext cx="4031488" cy="393192"/>
          </a:xfrm>
        </p:spPr>
        <p:txBody>
          <a:bodyPr/>
          <a:lstStyle/>
          <a:p>
            <a:r>
              <a:rPr lang="en-US" dirty="0" smtClean="0"/>
              <a:t>Debra Coaxum, U.S. Energy Information Administration</a:t>
            </a:r>
          </a:p>
          <a:p>
            <a:r>
              <a:rPr lang="en-US" dirty="0" smtClean="0"/>
              <a:t>Stockholm, Sweden, May 2017</a:t>
            </a:r>
            <a:endParaRPr lang="en-US" dirty="0"/>
          </a:p>
        </p:txBody>
      </p:sp>
    </p:spTree>
    <p:extLst>
      <p:ext uri="{BB962C8B-B14F-4D97-AF65-F5344CB8AC3E}">
        <p14:creationId xmlns:p14="http://schemas.microsoft.com/office/powerpoint/2010/main" val="2834613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U.S. Federal Statistical System</a:t>
            </a:r>
            <a:endParaRPr lang="en-US" sz="3600" dirty="0"/>
          </a:p>
        </p:txBody>
      </p:sp>
      <p:sp>
        <p:nvSpPr>
          <p:cNvPr id="3" name="Footer Placeholder 2"/>
          <p:cNvSpPr>
            <a:spLocks noGrp="1"/>
          </p:cNvSpPr>
          <p:nvPr>
            <p:ph type="ftr" sz="quarter" idx="10"/>
          </p:nvPr>
        </p:nvSpPr>
        <p:spPr/>
        <p:txBody>
          <a:bodyPr/>
          <a:lstStyle/>
          <a:p>
            <a:r>
              <a:rPr lang="en-US" smtClean="0"/>
              <a:t>Stephen Harvey, U.S. Energy Information Administration</a:t>
            </a:r>
          </a:p>
          <a:p>
            <a:r>
              <a:rPr lang="en-US" smtClean="0"/>
              <a:t>Aguascalientes, Mexico, May 12, 2016</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6</a:t>
            </a:fld>
            <a:endParaRPr lang="en-US" dirty="0"/>
          </a:p>
        </p:txBody>
      </p:sp>
      <p:pic>
        <p:nvPicPr>
          <p:cNvPr id="1026" name="Picture 2" descr="Seal of the United States Census Bureau.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855" y="1522140"/>
            <a:ext cx="1554479" cy="15544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reau of labor statistics logo.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1633" y="1551974"/>
            <a:ext cx="156603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al of the United States Department of Education.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2338" y="1369146"/>
            <a:ext cx="1554479" cy="15544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S-NationalAgriculturalStatisticsService-Logo-Tagline.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1982" y="2953406"/>
            <a:ext cx="1276603" cy="1280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l of the United States Department of Health and Human Services.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69747" y="2761490"/>
            <a:ext cx="1280159" cy="12801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upload.wikimedia.org/wikipedia/commons/6/6f/EIA_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1633" y="3333308"/>
            <a:ext cx="1672043" cy="146304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US-BureauOfEconomicAnalysis-Logo.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936" y="5163472"/>
            <a:ext cx="1943524"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US-EconomicResearchService-Logo.sv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20031" y="1602486"/>
            <a:ext cx="1942727" cy="82296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eal of the United States Department of Justice.sv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6174" y="3396660"/>
            <a:ext cx="1463039" cy="146304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Nsf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7075" y="4775452"/>
            <a:ext cx="1272495" cy="128016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Logo of the Internal Revenue Service.sv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38457" y="4761526"/>
            <a:ext cx="1219199" cy="109728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Seal of the United States Department of Transportation.sv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32786" y="4591971"/>
            <a:ext cx="1188719" cy="118872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US-SocialSecurityAdmin-Seal.sv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30411" y="4304326"/>
            <a:ext cx="1088191"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526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U.S</a:t>
            </a:r>
            <a:r>
              <a:rPr lang="en-US" sz="3600" dirty="0"/>
              <a:t>. </a:t>
            </a:r>
            <a:r>
              <a:rPr lang="en-US" sz="3600" dirty="0" smtClean="0"/>
              <a:t>federal statistical </a:t>
            </a:r>
            <a:r>
              <a:rPr lang="en-US" sz="3600" dirty="0" smtClean="0"/>
              <a:t>policy promotes the increased use of administrative data</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7</a:t>
            </a:fld>
            <a:endParaRPr lang="en-US" dirty="0"/>
          </a:p>
        </p:txBody>
      </p:sp>
      <p:sp>
        <p:nvSpPr>
          <p:cNvPr id="5" name="Text Placeholder 4"/>
          <p:cNvSpPr>
            <a:spLocks noGrp="1"/>
          </p:cNvSpPr>
          <p:nvPr>
            <p:ph type="body" sz="quarter" idx="12"/>
          </p:nvPr>
        </p:nvSpPr>
        <p:spPr>
          <a:xfrm>
            <a:off x="640080" y="1136591"/>
            <a:ext cx="8046720" cy="4990744"/>
          </a:xfrm>
        </p:spPr>
        <p:txBody>
          <a:bodyPr/>
          <a:lstStyle/>
          <a:p>
            <a:pPr marL="237744" lvl="1">
              <a:spcBef>
                <a:spcPts val="1800"/>
              </a:spcBef>
              <a:spcAft>
                <a:spcPts val="0"/>
              </a:spcAft>
              <a:buFont typeface="Arial" pitchFamily="34" charset="0"/>
              <a:buChar char="•"/>
            </a:pPr>
            <a:r>
              <a:rPr lang="en-GB" sz="2300" dirty="0">
                <a:solidFill>
                  <a:srgbClr val="000000"/>
                </a:solidFill>
              </a:rPr>
              <a:t>U.S. Office of Management and Budget (OMB) Memorandum M-14-06 “</a:t>
            </a:r>
            <a:r>
              <a:rPr lang="en-US" sz="2300" dirty="0">
                <a:solidFill>
                  <a:srgbClr val="000000"/>
                </a:solidFill>
              </a:rPr>
              <a:t>Guidance for Providing and Using Administrative Data for Statistical Purposes,”  February 14, 2014,</a:t>
            </a:r>
            <a:endParaRPr lang="en-GB" sz="2300" dirty="0" smtClean="0"/>
          </a:p>
          <a:p>
            <a:pPr marL="237744" lvl="1">
              <a:spcBef>
                <a:spcPts val="1800"/>
              </a:spcBef>
              <a:spcAft>
                <a:spcPts val="0"/>
              </a:spcAft>
              <a:buFont typeface="Arial" pitchFamily="34" charset="0"/>
              <a:buChar char="•"/>
            </a:pPr>
            <a:r>
              <a:rPr lang="en-GB" sz="2300" dirty="0" smtClean="0"/>
              <a:t>Definition</a:t>
            </a:r>
            <a:r>
              <a:rPr lang="en-GB" sz="2300" dirty="0" smtClean="0"/>
              <a:t>: </a:t>
            </a:r>
            <a:r>
              <a:rPr lang="en-US" sz="2300" dirty="0"/>
              <a:t>“..administrative, regulatory, law enforcement, adjudicatory, financial, or other </a:t>
            </a:r>
            <a:r>
              <a:rPr lang="en-US" sz="2300" dirty="0" smtClean="0"/>
              <a:t>data … collected </a:t>
            </a:r>
            <a:r>
              <a:rPr lang="en-US" sz="2300" dirty="0"/>
              <a:t>for other than statistical purposes.” </a:t>
            </a:r>
            <a:endParaRPr lang="en-GB" sz="2300" dirty="0" smtClean="0"/>
          </a:p>
          <a:p>
            <a:pPr marL="237744" lvl="1">
              <a:spcBef>
                <a:spcPts val="1800"/>
              </a:spcBef>
              <a:spcAft>
                <a:spcPts val="0"/>
              </a:spcAft>
              <a:buFont typeface="Arial" pitchFamily="34" charset="0"/>
              <a:buChar char="•"/>
            </a:pPr>
            <a:r>
              <a:rPr lang="en-US" sz="2300" dirty="0"/>
              <a:t>“The increased use of administrative data for statistical purposes can generate a range of benefits. Most notably, individuals, businesses, and institutions will benefit through agencies' use of existing information that would otherwise need to be collected from them again through costly and duplicative surveys</a:t>
            </a:r>
            <a:r>
              <a:rPr lang="en-US" sz="2300" dirty="0" smtClean="0"/>
              <a:t>.”</a:t>
            </a:r>
            <a:endParaRPr lang="en-US" sz="2300" dirty="0" smtClean="0"/>
          </a:p>
        </p:txBody>
      </p:sp>
      <p:sp>
        <p:nvSpPr>
          <p:cNvPr id="6" name="Footer Placeholder 2"/>
          <p:cNvSpPr>
            <a:spLocks noGrp="1"/>
          </p:cNvSpPr>
          <p:nvPr>
            <p:ph type="ftr" sz="quarter" idx="10"/>
          </p:nvPr>
        </p:nvSpPr>
        <p:spPr>
          <a:xfrm>
            <a:off x="667512" y="6391656"/>
            <a:ext cx="4031488" cy="393192"/>
          </a:xfrm>
        </p:spPr>
        <p:txBody>
          <a:bodyPr/>
          <a:lstStyle/>
          <a:p>
            <a:r>
              <a:rPr lang="en-US" dirty="0" smtClean="0"/>
              <a:t>Debra Coaxum, U.S. Energy Information Administration</a:t>
            </a:r>
          </a:p>
          <a:p>
            <a:r>
              <a:rPr lang="en-US" dirty="0" smtClean="0"/>
              <a:t>Stockholm, Sweden, May 2017</a:t>
            </a:r>
            <a:endParaRPr lang="en-US" dirty="0"/>
          </a:p>
        </p:txBody>
      </p:sp>
    </p:spTree>
    <p:extLst>
      <p:ext uri="{BB962C8B-B14F-4D97-AF65-F5344CB8AC3E}">
        <p14:creationId xmlns:p14="http://schemas.microsoft.com/office/powerpoint/2010/main" val="1610278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Four goals of U.S</a:t>
            </a:r>
            <a:r>
              <a:rPr lang="en-US" sz="3600" dirty="0"/>
              <a:t>. </a:t>
            </a:r>
            <a:r>
              <a:rPr lang="en-US" sz="3600" dirty="0" smtClean="0"/>
              <a:t>policy </a:t>
            </a:r>
            <a:r>
              <a:rPr lang="en-US" sz="3600" dirty="0" smtClean="0"/>
              <a:t>on the </a:t>
            </a:r>
            <a:r>
              <a:rPr lang="en-US" sz="3600" dirty="0" smtClean="0"/>
              <a:t>use of administrative data</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8</a:t>
            </a:fld>
            <a:endParaRPr lang="en-US" dirty="0"/>
          </a:p>
        </p:txBody>
      </p:sp>
      <p:sp>
        <p:nvSpPr>
          <p:cNvPr id="5" name="Text Placeholder 4"/>
          <p:cNvSpPr>
            <a:spLocks noGrp="1"/>
          </p:cNvSpPr>
          <p:nvPr>
            <p:ph type="body" sz="quarter" idx="12"/>
          </p:nvPr>
        </p:nvSpPr>
        <p:spPr/>
        <p:txBody>
          <a:bodyPr/>
          <a:lstStyle/>
          <a:p>
            <a:r>
              <a:rPr lang="en-US" sz="2400" dirty="0" smtClean="0"/>
              <a:t>Increase </a:t>
            </a:r>
            <a:r>
              <a:rPr lang="en-US" sz="2400" dirty="0"/>
              <a:t>the utility of and access to administrative </a:t>
            </a:r>
            <a:r>
              <a:rPr lang="en-US" sz="2400" dirty="0" smtClean="0"/>
              <a:t>data</a:t>
            </a:r>
            <a:endParaRPr lang="en-US" sz="2400" dirty="0"/>
          </a:p>
          <a:p>
            <a:r>
              <a:rPr lang="en-US" sz="2400" dirty="0" smtClean="0"/>
              <a:t>Promote </a:t>
            </a:r>
            <a:r>
              <a:rPr lang="en-US" sz="2400" dirty="0"/>
              <a:t>collaboration </a:t>
            </a:r>
            <a:endParaRPr lang="en-US" sz="2400" dirty="0" smtClean="0"/>
          </a:p>
          <a:p>
            <a:r>
              <a:rPr lang="en-US" sz="2400" dirty="0" smtClean="0"/>
              <a:t>Establish </a:t>
            </a:r>
            <a:r>
              <a:rPr lang="en-US" sz="2400" dirty="0"/>
              <a:t>best practices </a:t>
            </a:r>
            <a:endParaRPr lang="en-US" sz="2400" dirty="0" smtClean="0"/>
          </a:p>
          <a:p>
            <a:r>
              <a:rPr lang="en-US" sz="2400" dirty="0" smtClean="0"/>
              <a:t>Identify barriers and </a:t>
            </a:r>
            <a:r>
              <a:rPr lang="en-US" sz="2400"/>
              <a:t>monitor </a:t>
            </a:r>
            <a:r>
              <a:rPr lang="en-US" sz="2400" smtClean="0"/>
              <a:t>progress</a:t>
            </a:r>
            <a:endParaRPr lang="en-US" sz="2400" dirty="0" smtClean="0"/>
          </a:p>
          <a:p>
            <a:pPr marL="0" indent="0">
              <a:spcBef>
                <a:spcPts val="1800"/>
              </a:spcBef>
              <a:spcAft>
                <a:spcPts val="0"/>
              </a:spcAft>
              <a:buNone/>
            </a:pPr>
            <a:endParaRPr lang="en-GB" sz="1600" dirty="0"/>
          </a:p>
          <a:p>
            <a:pPr marL="0" indent="0">
              <a:spcBef>
                <a:spcPts val="1800"/>
              </a:spcBef>
              <a:spcAft>
                <a:spcPts val="0"/>
              </a:spcAft>
              <a:buNone/>
            </a:pPr>
            <a:r>
              <a:rPr lang="en-GB" sz="1600" dirty="0" smtClean="0"/>
              <a:t>Office </a:t>
            </a:r>
            <a:r>
              <a:rPr lang="en-GB" sz="1600" dirty="0" smtClean="0"/>
              <a:t>of Management and Budget (OMB) </a:t>
            </a:r>
            <a:r>
              <a:rPr lang="en-GB" sz="1600" dirty="0"/>
              <a:t>Memorandum M-14-06 </a:t>
            </a:r>
            <a:r>
              <a:rPr lang="en-GB" sz="1600" dirty="0" smtClean="0"/>
              <a:t>“</a:t>
            </a:r>
            <a:r>
              <a:rPr lang="en-US" sz="1600" dirty="0"/>
              <a:t>Guidance for Providing and Using Administrative Data for Statistical </a:t>
            </a:r>
            <a:r>
              <a:rPr lang="en-US" sz="1600" dirty="0" smtClean="0"/>
              <a:t>Purposes,”  February 14, 2014</a:t>
            </a:r>
            <a:r>
              <a:rPr lang="en-US" sz="1600" dirty="0"/>
              <a:t>, </a:t>
            </a:r>
            <a:r>
              <a:rPr lang="en-US" sz="1600" dirty="0">
                <a:hlinkClick r:id="rId3"/>
              </a:rPr>
              <a:t>https://</a:t>
            </a:r>
            <a:r>
              <a:rPr lang="en-US" sz="1600" dirty="0" smtClean="0">
                <a:hlinkClick r:id="rId3"/>
              </a:rPr>
              <a:t>www.whitehouse.gov/sites/default/files/omb/memoranda/2014/m-14-06.pdf</a:t>
            </a:r>
            <a:r>
              <a:rPr lang="en-US" sz="1600" dirty="0" smtClean="0"/>
              <a:t> </a:t>
            </a:r>
            <a:endParaRPr lang="en-GB" sz="1600" dirty="0" smtClean="0"/>
          </a:p>
        </p:txBody>
      </p:sp>
      <p:sp>
        <p:nvSpPr>
          <p:cNvPr id="6" name="Footer Placeholder 2"/>
          <p:cNvSpPr>
            <a:spLocks noGrp="1"/>
          </p:cNvSpPr>
          <p:nvPr>
            <p:ph type="ftr" sz="quarter" idx="10"/>
          </p:nvPr>
        </p:nvSpPr>
        <p:spPr>
          <a:xfrm>
            <a:off x="667512" y="6391656"/>
            <a:ext cx="4031488" cy="393192"/>
          </a:xfrm>
        </p:spPr>
        <p:txBody>
          <a:bodyPr/>
          <a:lstStyle/>
          <a:p>
            <a:r>
              <a:rPr lang="en-US" dirty="0" smtClean="0"/>
              <a:t>Debra Coaxum, U.S. Energy Information Administration</a:t>
            </a:r>
          </a:p>
          <a:p>
            <a:r>
              <a:rPr lang="en-US" dirty="0" smtClean="0"/>
              <a:t>Stockholm, Sweden, May 2017</a:t>
            </a:r>
            <a:endParaRPr lang="en-US" dirty="0"/>
          </a:p>
        </p:txBody>
      </p:sp>
    </p:spTree>
    <p:extLst>
      <p:ext uri="{BB962C8B-B14F-4D97-AF65-F5344CB8AC3E}">
        <p14:creationId xmlns:p14="http://schemas.microsoft.com/office/powerpoint/2010/main" val="1504260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2847"/>
            <a:ext cx="8229600" cy="1641305"/>
          </a:xfrm>
        </p:spPr>
        <p:txBody>
          <a:bodyPr/>
          <a:lstStyle/>
          <a:p>
            <a:r>
              <a:rPr lang="en-US" dirty="0" smtClean="0"/>
              <a:t>EIA Program Use of Administrative Data</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9</a:t>
            </a:fld>
            <a:endParaRPr lang="en-US" dirty="0"/>
          </a:p>
        </p:txBody>
      </p:sp>
      <p:sp>
        <p:nvSpPr>
          <p:cNvPr id="5" name="Footer Placeholder 2"/>
          <p:cNvSpPr>
            <a:spLocks noGrp="1"/>
          </p:cNvSpPr>
          <p:nvPr>
            <p:ph type="ftr" sz="quarter" idx="10"/>
          </p:nvPr>
        </p:nvSpPr>
        <p:spPr>
          <a:xfrm>
            <a:off x="667512" y="6391656"/>
            <a:ext cx="4031488" cy="393192"/>
          </a:xfrm>
        </p:spPr>
        <p:txBody>
          <a:bodyPr/>
          <a:lstStyle/>
          <a:p>
            <a:r>
              <a:rPr lang="en-US" dirty="0" smtClean="0"/>
              <a:t>Debra Coaxum, U.S. Energy Information Administration</a:t>
            </a:r>
          </a:p>
          <a:p>
            <a:r>
              <a:rPr lang="en-US" dirty="0" smtClean="0"/>
              <a:t>Stockholm, Sweden, May 2017</a:t>
            </a:r>
            <a:endParaRPr lang="en-US" dirty="0"/>
          </a:p>
        </p:txBody>
      </p:sp>
    </p:spTree>
    <p:extLst>
      <p:ext uri="{BB962C8B-B14F-4D97-AF65-F5344CB8AC3E}">
        <p14:creationId xmlns:p14="http://schemas.microsoft.com/office/powerpoint/2010/main" val="1055103355"/>
      </p:ext>
    </p:extLst>
  </p:cSld>
  <p:clrMapOvr>
    <a:masterClrMapping/>
  </p:clrMapOvr>
  <p:timing>
    <p:tnLst>
      <p:par>
        <p:cTn id="1" dur="indefinite" restart="never" nodeType="tmRoot"/>
      </p:par>
    </p:tnLst>
  </p:timing>
</p:sld>
</file>

<file path=ppt/theme/theme1.xml><?xml version="1.0" encoding="utf-8"?>
<a:theme xmlns:a="http://schemas.openxmlformats.org/drawingml/2006/main" name="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eia_template_4x3</Template>
  <TotalTime>831</TotalTime>
  <Words>842</Words>
  <Application>Microsoft Office PowerPoint</Application>
  <PresentationFormat>On-screen Show (4:3)</PresentationFormat>
  <Paragraphs>140</Paragraphs>
  <Slides>15</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eia_template</vt:lpstr>
      <vt:lpstr>Use of Administrative Data in EIA’s Data Program</vt:lpstr>
      <vt:lpstr>U.S. Energy Information Administration (EIA)</vt:lpstr>
      <vt:lpstr>What EIA does</vt:lpstr>
      <vt:lpstr>Selected EIA strategic data objectives</vt:lpstr>
      <vt:lpstr>Federal Policy Regarding  the Use of Administrative Data  in Official U.S. Statistics</vt:lpstr>
      <vt:lpstr>U.S. Federal Statistical System</vt:lpstr>
      <vt:lpstr>U.S. federal statistical policy promotes the increased use of administrative data</vt:lpstr>
      <vt:lpstr>Four goals of U.S. policy on the use of administrative data</vt:lpstr>
      <vt:lpstr>EIA Program Use of Administrative Data</vt:lpstr>
      <vt:lpstr>EIA already makes  extensive use of administrative data</vt:lpstr>
      <vt:lpstr>Administrative data used for survey enhancement</vt:lpstr>
      <vt:lpstr>Administrative data used as a data source</vt:lpstr>
      <vt:lpstr>Administrative data used as a product</vt:lpstr>
      <vt:lpstr>Administrative Data: Conclusion</vt:lpstr>
      <vt:lpstr>PowerPoint Presentation</vt:lpstr>
    </vt:vector>
  </TitlesOfParts>
  <Company>EIA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Administrative Data in EIA’s Data Program</dc:title>
  <dc:creator>Harvey, Stephen</dc:creator>
  <cp:lastModifiedBy>Coaxum, Debra</cp:lastModifiedBy>
  <cp:revision>51</cp:revision>
  <cp:lastPrinted>2017-05-03T19:47:25Z</cp:lastPrinted>
  <dcterms:created xsi:type="dcterms:W3CDTF">2016-04-29T13:36:07Z</dcterms:created>
  <dcterms:modified xsi:type="dcterms:W3CDTF">2017-05-03T21:12:34Z</dcterms:modified>
</cp:coreProperties>
</file>