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0"/>
  </p:notesMasterIdLst>
  <p:handoutMasterIdLst>
    <p:handoutMasterId r:id="rId31"/>
  </p:handoutMasterIdLst>
  <p:sldIdLst>
    <p:sldId id="256" r:id="rId2"/>
    <p:sldId id="266" r:id="rId3"/>
    <p:sldId id="332" r:id="rId4"/>
    <p:sldId id="328" r:id="rId5"/>
    <p:sldId id="323" r:id="rId6"/>
    <p:sldId id="316" r:id="rId7"/>
    <p:sldId id="329" r:id="rId8"/>
    <p:sldId id="265" r:id="rId9"/>
    <p:sldId id="333" r:id="rId10"/>
    <p:sldId id="318" r:id="rId11"/>
    <p:sldId id="317" r:id="rId12"/>
    <p:sldId id="319" r:id="rId13"/>
    <p:sldId id="337" r:id="rId14"/>
    <p:sldId id="320" r:id="rId15"/>
    <p:sldId id="331" r:id="rId16"/>
    <p:sldId id="295" r:id="rId17"/>
    <p:sldId id="326" r:id="rId18"/>
    <p:sldId id="327" r:id="rId19"/>
    <p:sldId id="296" r:id="rId20"/>
    <p:sldId id="324" r:id="rId21"/>
    <p:sldId id="325" r:id="rId22"/>
    <p:sldId id="321" r:id="rId23"/>
    <p:sldId id="322" r:id="rId24"/>
    <p:sldId id="334" r:id="rId25"/>
    <p:sldId id="335" r:id="rId26"/>
    <p:sldId id="336" r:id="rId27"/>
    <p:sldId id="313" r:id="rId28"/>
    <p:sldId id="330" r:id="rId29"/>
  </p:sldIdLst>
  <p:sldSz cx="9144000" cy="5143500" type="screen16x9"/>
  <p:notesSz cx="6808788" cy="9940925"/>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rryb" initials="gb" lastIdx="0" clrIdx="0">
    <p:extLst>
      <p:ext uri="{19B8F6BF-5375-455C-9EA6-DF929625EA0E}">
        <p15:presenceInfo xmlns:p15="http://schemas.microsoft.com/office/powerpoint/2012/main" userId="gerryb"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A6BA"/>
    <a:srgbClr val="40A7CC"/>
    <a:srgbClr val="4BC1BB"/>
    <a:srgbClr val="3EC7CE"/>
    <a:srgbClr val="63A9A1"/>
    <a:srgbClr val="49B4C3"/>
    <a:srgbClr val="57A3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122" d="100"/>
          <a:sy n="122" d="100"/>
        </p:scale>
        <p:origin x="990" y="90"/>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856737" y="0"/>
            <a:ext cx="2950475" cy="497046"/>
          </a:xfrm>
          <a:prstGeom prst="rect">
            <a:avLst/>
          </a:prstGeom>
        </p:spPr>
        <p:txBody>
          <a:bodyPr vert="horz" lIns="91440" tIns="45720" rIns="91440" bIns="45720" rtlCol="0"/>
          <a:lstStyle>
            <a:lvl1pPr algn="r">
              <a:defRPr sz="1200"/>
            </a:lvl1pPr>
          </a:lstStyle>
          <a:p>
            <a:fld id="{AA6ED56C-C753-48EA-8F44-E89858A13048}" type="datetimeFigureOut">
              <a:rPr lang="en-IE" smtClean="0"/>
              <a:t>10/05/2017</a:t>
            </a:fld>
            <a:endParaRPr lang="en-IE"/>
          </a:p>
        </p:txBody>
      </p:sp>
      <p:sp>
        <p:nvSpPr>
          <p:cNvPr id="4" name="Footer Placeholder 3"/>
          <p:cNvSpPr>
            <a:spLocks noGrp="1"/>
          </p:cNvSpPr>
          <p:nvPr>
            <p:ph type="ftr" sz="quarter" idx="2"/>
          </p:nvPr>
        </p:nvSpPr>
        <p:spPr>
          <a:xfrm>
            <a:off x="0" y="9442154"/>
            <a:ext cx="2950475" cy="497046"/>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3856737" y="9442154"/>
            <a:ext cx="2950475" cy="497046"/>
          </a:xfrm>
          <a:prstGeom prst="rect">
            <a:avLst/>
          </a:prstGeom>
        </p:spPr>
        <p:txBody>
          <a:bodyPr vert="horz" lIns="91440" tIns="45720" rIns="91440" bIns="45720" rtlCol="0" anchor="b"/>
          <a:lstStyle>
            <a:lvl1pPr algn="r">
              <a:defRPr sz="1200"/>
            </a:lvl1pPr>
          </a:lstStyle>
          <a:p>
            <a:fld id="{D2D0D630-11D7-46DE-83A8-839EC0CD043A}" type="slidenum">
              <a:rPr lang="en-IE" smtClean="0"/>
              <a:t>‹#›</a:t>
            </a:fld>
            <a:endParaRPr lang="en-IE"/>
          </a:p>
        </p:txBody>
      </p:sp>
    </p:spTree>
    <p:extLst>
      <p:ext uri="{BB962C8B-B14F-4D97-AF65-F5344CB8AC3E}">
        <p14:creationId xmlns:p14="http://schemas.microsoft.com/office/powerpoint/2010/main" val="16025273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5EB32EF4-9F0D-4B18-BFD1-268924FFDE11}" type="datetimeFigureOut">
              <a:rPr lang="en-IE" smtClean="0"/>
              <a:t>10/05/2017</a:t>
            </a:fld>
            <a:endParaRPr lang="en-IE"/>
          </a:p>
        </p:txBody>
      </p:sp>
      <p:sp>
        <p:nvSpPr>
          <p:cNvPr id="4" name="Slide Image Placeholder 3"/>
          <p:cNvSpPr>
            <a:spLocks noGrp="1" noRot="1" noChangeAspect="1"/>
          </p:cNvSpPr>
          <p:nvPr>
            <p:ph type="sldImg" idx="2"/>
          </p:nvPr>
        </p:nvSpPr>
        <p:spPr>
          <a:xfrm>
            <a:off x="92075" y="746125"/>
            <a:ext cx="6624638" cy="372745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5641690F-5CE8-4B96-9588-F78D757180BA}" type="slidenum">
              <a:rPr lang="en-IE" smtClean="0"/>
              <a:t>‹#›</a:t>
            </a:fld>
            <a:endParaRPr lang="en-IE"/>
          </a:p>
        </p:txBody>
      </p:sp>
    </p:spTree>
    <p:extLst>
      <p:ext uri="{BB962C8B-B14F-4D97-AF65-F5344CB8AC3E}">
        <p14:creationId xmlns:p14="http://schemas.microsoft.com/office/powerpoint/2010/main" val="1022235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endParaRPr lang="en-IE"/>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E"/>
          </a:p>
        </p:txBody>
      </p:sp>
      <p:sp>
        <p:nvSpPr>
          <p:cNvPr id="4" name="Date Placeholder 3"/>
          <p:cNvSpPr>
            <a:spLocks noGrp="1"/>
          </p:cNvSpPr>
          <p:nvPr>
            <p:ph type="dt" sz="half" idx="10"/>
          </p:nvPr>
        </p:nvSpPr>
        <p:spPr/>
        <p:txBody>
          <a:bodyPr/>
          <a:lstStyle/>
          <a:p>
            <a:fld id="{66DE241A-D54B-4FCA-B27B-DE8AD71AA100}" type="datetime1">
              <a:rPr lang="en-IE" smtClean="0"/>
              <a:t>10/05/2017</a:t>
            </a:fld>
            <a:endParaRPr lang="en-IE"/>
          </a:p>
        </p:txBody>
      </p:sp>
      <p:sp>
        <p:nvSpPr>
          <p:cNvPr id="5" name="Footer Placeholder 4"/>
          <p:cNvSpPr>
            <a:spLocks noGrp="1"/>
          </p:cNvSpPr>
          <p:nvPr>
            <p:ph type="ftr" sz="quarter" idx="11"/>
          </p:nvPr>
        </p:nvSpPr>
        <p:spPr/>
        <p:txBody>
          <a:bodyPr/>
          <a:lstStyle/>
          <a:p>
            <a:r>
              <a:rPr lang="en-IE"/>
              <a:t>www.cso.ie</a:t>
            </a:r>
          </a:p>
        </p:txBody>
      </p:sp>
      <p:sp>
        <p:nvSpPr>
          <p:cNvPr id="6" name="Slide Number Placeholder 5"/>
          <p:cNvSpPr>
            <a:spLocks noGrp="1"/>
          </p:cNvSpPr>
          <p:nvPr>
            <p:ph type="sldNum" sz="quarter" idx="12"/>
          </p:nvPr>
        </p:nvSpPr>
        <p:spPr/>
        <p:txBody>
          <a:bodyPr/>
          <a:lstStyle/>
          <a:p>
            <a:fld id="{F9A03560-E876-4CE9-A951-D2D5E77DDF89}" type="slidenum">
              <a:rPr lang="en-IE" smtClean="0"/>
              <a:t>‹#›</a:t>
            </a:fld>
            <a:endParaRPr lang="en-IE"/>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1" y="267495"/>
            <a:ext cx="1296144" cy="533062"/>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564582"/>
            <a:ext cx="9144000" cy="3031504"/>
          </a:xfrm>
          <a:prstGeom prst="rect">
            <a:avLst/>
          </a:prstGeom>
        </p:spPr>
      </p:pic>
    </p:spTree>
    <p:extLst>
      <p:ext uri="{BB962C8B-B14F-4D97-AF65-F5344CB8AC3E}">
        <p14:creationId xmlns:p14="http://schemas.microsoft.com/office/powerpoint/2010/main" val="4113729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lvl1pPr>
              <a:defRPr sz="1000">
                <a:solidFill>
                  <a:schemeClr val="bg1"/>
                </a:solidFill>
              </a:defRPr>
            </a:lvl1pPr>
          </a:lstStyle>
          <a:p>
            <a:fld id="{BD18989C-C3E8-4350-817D-BB23A37F0242}" type="datetime1">
              <a:rPr lang="en-IE" smtClean="0"/>
              <a:pPr/>
              <a:t>10/05/2017</a:t>
            </a:fld>
            <a:endParaRPr lang="en-IE" dirty="0"/>
          </a:p>
        </p:txBody>
      </p:sp>
      <p:sp>
        <p:nvSpPr>
          <p:cNvPr id="5" name="Footer Placeholder 4"/>
          <p:cNvSpPr>
            <a:spLocks noGrp="1"/>
          </p:cNvSpPr>
          <p:nvPr>
            <p:ph type="ftr" sz="quarter" idx="11"/>
          </p:nvPr>
        </p:nvSpPr>
        <p:spPr/>
        <p:txBody>
          <a:bodyPr/>
          <a:lstStyle>
            <a:lvl1pPr>
              <a:defRPr sz="1000">
                <a:solidFill>
                  <a:schemeClr val="bg1"/>
                </a:solidFill>
              </a:defRPr>
            </a:lvl1pPr>
          </a:lstStyle>
          <a:p>
            <a:r>
              <a:rPr lang="en-IE" dirty="0"/>
              <a:t>www.cso.ie</a:t>
            </a:r>
          </a:p>
        </p:txBody>
      </p:sp>
      <p:sp>
        <p:nvSpPr>
          <p:cNvPr id="6" name="Slide Number Placeholder 5"/>
          <p:cNvSpPr>
            <a:spLocks noGrp="1"/>
          </p:cNvSpPr>
          <p:nvPr>
            <p:ph type="sldNum" sz="quarter" idx="12"/>
          </p:nvPr>
        </p:nvSpPr>
        <p:spPr/>
        <p:txBody>
          <a:bodyPr/>
          <a:lstStyle>
            <a:lvl1pPr>
              <a:defRPr sz="1000">
                <a:solidFill>
                  <a:schemeClr val="bg1"/>
                </a:solidFill>
              </a:defRPr>
            </a:lvl1pPr>
          </a:lstStyle>
          <a:p>
            <a:fld id="{F9A03560-E876-4CE9-A951-D2D5E77DDF89}" type="slidenum">
              <a:rPr lang="en-IE" smtClean="0"/>
              <a:pPr/>
              <a:t>‹#›</a:t>
            </a:fld>
            <a:endParaRPr lang="en-IE"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123479"/>
            <a:ext cx="379592" cy="576064"/>
          </a:xfrm>
          <a:prstGeom prst="rect">
            <a:avLst/>
          </a:prstGeom>
        </p:spPr>
      </p:pic>
    </p:spTree>
    <p:extLst>
      <p:ext uri="{BB962C8B-B14F-4D97-AF65-F5344CB8AC3E}">
        <p14:creationId xmlns:p14="http://schemas.microsoft.com/office/powerpoint/2010/main" val="470583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IE"/>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24EFD9-B7C0-443E-9065-EB69AC74B96B}" type="datetime1">
              <a:rPr lang="en-IE" smtClean="0"/>
              <a:t>10/05/2017</a:t>
            </a:fld>
            <a:endParaRPr lang="en-IE" dirty="0"/>
          </a:p>
        </p:txBody>
      </p:sp>
      <p:sp>
        <p:nvSpPr>
          <p:cNvPr id="5" name="Footer Placeholder 4"/>
          <p:cNvSpPr>
            <a:spLocks noGrp="1"/>
          </p:cNvSpPr>
          <p:nvPr>
            <p:ph type="ftr" sz="quarter" idx="11"/>
          </p:nvPr>
        </p:nvSpPr>
        <p:spPr/>
        <p:txBody>
          <a:bodyPr/>
          <a:lstStyle/>
          <a:p>
            <a:r>
              <a:rPr lang="en-IE" sz="1000" dirty="0">
                <a:solidFill>
                  <a:schemeClr val="bg1"/>
                </a:solidFill>
              </a:rPr>
              <a:t>www.cso.ie</a:t>
            </a:r>
          </a:p>
        </p:txBody>
      </p:sp>
      <p:sp>
        <p:nvSpPr>
          <p:cNvPr id="6" name="Slide Number Placeholder 5"/>
          <p:cNvSpPr>
            <a:spLocks noGrp="1"/>
          </p:cNvSpPr>
          <p:nvPr>
            <p:ph type="sldNum" sz="quarter" idx="12"/>
          </p:nvPr>
        </p:nvSpPr>
        <p:spPr/>
        <p:txBody>
          <a:bodyPr/>
          <a:lstStyle/>
          <a:p>
            <a:fld id="{F9A03560-E876-4CE9-A951-D2D5E77DDF89}" type="slidenum">
              <a:rPr lang="en-IE" smtClean="0"/>
              <a:t>‹#›</a:t>
            </a:fld>
            <a:endParaRPr lang="en-IE"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123479"/>
            <a:ext cx="379592" cy="576064"/>
          </a:xfrm>
          <a:prstGeom prst="rect">
            <a:avLst/>
          </a:prstGeom>
        </p:spPr>
      </p:pic>
    </p:spTree>
    <p:extLst>
      <p:ext uri="{BB962C8B-B14F-4D97-AF65-F5344CB8AC3E}">
        <p14:creationId xmlns:p14="http://schemas.microsoft.com/office/powerpoint/2010/main" val="311007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fld id="{578AB167-1F76-45BE-A90F-8160E127DE26}" type="datetime1">
              <a:rPr lang="en-IE" smtClean="0"/>
              <a:t>10/05/2017</a:t>
            </a:fld>
            <a:endParaRPr lang="en-IE"/>
          </a:p>
        </p:txBody>
      </p:sp>
      <p:sp>
        <p:nvSpPr>
          <p:cNvPr id="6" name="Footer Placeholder 5"/>
          <p:cNvSpPr>
            <a:spLocks noGrp="1"/>
          </p:cNvSpPr>
          <p:nvPr>
            <p:ph type="ftr" sz="quarter" idx="11"/>
          </p:nvPr>
        </p:nvSpPr>
        <p:spPr/>
        <p:txBody>
          <a:bodyPr/>
          <a:lstStyle/>
          <a:p>
            <a:r>
              <a:rPr lang="en-IE" sz="1000" dirty="0">
                <a:solidFill>
                  <a:schemeClr val="bg1"/>
                </a:solidFill>
              </a:rPr>
              <a:t>www.cso.ie</a:t>
            </a:r>
          </a:p>
        </p:txBody>
      </p:sp>
      <p:sp>
        <p:nvSpPr>
          <p:cNvPr id="7" name="Slide Number Placeholder 6"/>
          <p:cNvSpPr>
            <a:spLocks noGrp="1"/>
          </p:cNvSpPr>
          <p:nvPr>
            <p:ph type="sldNum" sz="quarter" idx="12"/>
          </p:nvPr>
        </p:nvSpPr>
        <p:spPr/>
        <p:txBody>
          <a:bodyPr/>
          <a:lstStyle/>
          <a:p>
            <a:fld id="{F9A03560-E876-4CE9-A951-D2D5E77DDF89}" type="slidenum">
              <a:rPr lang="en-IE" smtClean="0"/>
              <a:t>‹#›</a:t>
            </a:fld>
            <a:endParaRPr lang="en-IE"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123479"/>
            <a:ext cx="379592" cy="576064"/>
          </a:xfrm>
          <a:prstGeom prst="rect">
            <a:avLst/>
          </a:prstGeom>
        </p:spPr>
      </p:pic>
    </p:spTree>
    <p:extLst>
      <p:ext uri="{BB962C8B-B14F-4D97-AF65-F5344CB8AC3E}">
        <p14:creationId xmlns:p14="http://schemas.microsoft.com/office/powerpoint/2010/main" val="625121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E"/>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fld id="{2D3C6CB3-26E0-45E6-959E-A5DF75CB59E1}" type="datetime1">
              <a:rPr lang="en-IE" smtClean="0"/>
              <a:t>10/05/2017</a:t>
            </a:fld>
            <a:endParaRPr lang="en-IE"/>
          </a:p>
        </p:txBody>
      </p:sp>
      <p:sp>
        <p:nvSpPr>
          <p:cNvPr id="8" name="Footer Placeholder 7"/>
          <p:cNvSpPr>
            <a:spLocks noGrp="1"/>
          </p:cNvSpPr>
          <p:nvPr>
            <p:ph type="ftr" sz="quarter" idx="11"/>
          </p:nvPr>
        </p:nvSpPr>
        <p:spPr/>
        <p:txBody>
          <a:bodyPr/>
          <a:lstStyle/>
          <a:p>
            <a:r>
              <a:rPr lang="en-IE" sz="1000" dirty="0">
                <a:solidFill>
                  <a:schemeClr val="bg1"/>
                </a:solidFill>
              </a:rPr>
              <a:t>www.cso.ie</a:t>
            </a:r>
          </a:p>
        </p:txBody>
      </p:sp>
      <p:sp>
        <p:nvSpPr>
          <p:cNvPr id="9" name="Slide Number Placeholder 8"/>
          <p:cNvSpPr>
            <a:spLocks noGrp="1"/>
          </p:cNvSpPr>
          <p:nvPr>
            <p:ph type="sldNum" sz="quarter" idx="12"/>
          </p:nvPr>
        </p:nvSpPr>
        <p:spPr/>
        <p:txBody>
          <a:bodyPr/>
          <a:lstStyle/>
          <a:p>
            <a:fld id="{F9A03560-E876-4CE9-A951-D2D5E77DDF89}" type="slidenum">
              <a:rPr lang="en-IE" smtClean="0"/>
              <a:t>‹#›</a:t>
            </a:fld>
            <a:endParaRPr lang="en-IE"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123479"/>
            <a:ext cx="379592" cy="576064"/>
          </a:xfrm>
          <a:prstGeom prst="rect">
            <a:avLst/>
          </a:prstGeom>
        </p:spPr>
      </p:pic>
    </p:spTree>
    <p:extLst>
      <p:ext uri="{BB962C8B-B14F-4D97-AF65-F5344CB8AC3E}">
        <p14:creationId xmlns:p14="http://schemas.microsoft.com/office/powerpoint/2010/main" val="855929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fld id="{1DE6D688-A3E7-4C72-8021-FC5EFB2D31C2}" type="datetime1">
              <a:rPr lang="en-IE" smtClean="0"/>
              <a:t>10/05/2017</a:t>
            </a:fld>
            <a:endParaRPr lang="en-IE"/>
          </a:p>
        </p:txBody>
      </p:sp>
      <p:sp>
        <p:nvSpPr>
          <p:cNvPr id="4" name="Footer Placeholder 3"/>
          <p:cNvSpPr>
            <a:spLocks noGrp="1"/>
          </p:cNvSpPr>
          <p:nvPr>
            <p:ph type="ftr" sz="quarter" idx="11"/>
          </p:nvPr>
        </p:nvSpPr>
        <p:spPr/>
        <p:txBody>
          <a:bodyPr/>
          <a:lstStyle>
            <a:lvl1pPr>
              <a:defRPr>
                <a:solidFill>
                  <a:schemeClr val="bg1"/>
                </a:solidFill>
              </a:defRPr>
            </a:lvl1pPr>
          </a:lstStyle>
          <a:p>
            <a:r>
              <a:rPr lang="en-IE" sz="1000" dirty="0"/>
              <a:t>www.cso.ie</a:t>
            </a:r>
          </a:p>
        </p:txBody>
      </p:sp>
      <p:sp>
        <p:nvSpPr>
          <p:cNvPr id="5" name="Slide Number Placeholder 4"/>
          <p:cNvSpPr>
            <a:spLocks noGrp="1"/>
          </p:cNvSpPr>
          <p:nvPr>
            <p:ph type="sldNum" sz="quarter" idx="12"/>
          </p:nvPr>
        </p:nvSpPr>
        <p:spPr/>
        <p:txBody>
          <a:bodyPr/>
          <a:lstStyle/>
          <a:p>
            <a:fld id="{F9A03560-E876-4CE9-A951-D2D5E77DDF89}" type="slidenum">
              <a:rPr lang="en-IE" smtClean="0"/>
              <a:t>‹#›</a:t>
            </a:fld>
            <a:endParaRPr lang="en-IE"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123479"/>
            <a:ext cx="379592" cy="576064"/>
          </a:xfrm>
          <a:prstGeom prst="rect">
            <a:avLst/>
          </a:prstGeom>
        </p:spPr>
      </p:pic>
    </p:spTree>
    <p:extLst>
      <p:ext uri="{BB962C8B-B14F-4D97-AF65-F5344CB8AC3E}">
        <p14:creationId xmlns:p14="http://schemas.microsoft.com/office/powerpoint/2010/main" val="581534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ADBA4F-0651-4C12-8CC5-605D11215D48}" type="datetime1">
              <a:rPr lang="en-IE" smtClean="0"/>
              <a:t>10/05/2017</a:t>
            </a:fld>
            <a:endParaRPr lang="en-IE"/>
          </a:p>
        </p:txBody>
      </p:sp>
      <p:sp>
        <p:nvSpPr>
          <p:cNvPr id="3" name="Footer Placeholder 2"/>
          <p:cNvSpPr>
            <a:spLocks noGrp="1"/>
          </p:cNvSpPr>
          <p:nvPr>
            <p:ph type="ftr" sz="quarter" idx="11"/>
          </p:nvPr>
        </p:nvSpPr>
        <p:spPr/>
        <p:txBody>
          <a:bodyPr/>
          <a:lstStyle>
            <a:lvl1pPr>
              <a:defRPr sz="1000">
                <a:solidFill>
                  <a:schemeClr val="bg1"/>
                </a:solidFill>
              </a:defRPr>
            </a:lvl1pPr>
          </a:lstStyle>
          <a:p>
            <a:r>
              <a:rPr lang="en-IE" dirty="0"/>
              <a:t>www.cso.ie</a:t>
            </a:r>
          </a:p>
        </p:txBody>
      </p:sp>
      <p:sp>
        <p:nvSpPr>
          <p:cNvPr id="4" name="Slide Number Placeholder 3"/>
          <p:cNvSpPr>
            <a:spLocks noGrp="1"/>
          </p:cNvSpPr>
          <p:nvPr>
            <p:ph type="sldNum" sz="quarter" idx="12"/>
          </p:nvPr>
        </p:nvSpPr>
        <p:spPr/>
        <p:txBody>
          <a:bodyPr/>
          <a:lstStyle/>
          <a:p>
            <a:fld id="{F9A03560-E876-4CE9-A951-D2D5E77DDF89}" type="slidenum">
              <a:rPr lang="en-IE" smtClean="0"/>
              <a:t>‹#›</a:t>
            </a:fld>
            <a:endParaRPr lang="en-IE"/>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123479"/>
            <a:ext cx="379592" cy="576064"/>
          </a:xfrm>
          <a:prstGeom prst="rect">
            <a:avLst/>
          </a:prstGeom>
        </p:spPr>
      </p:pic>
    </p:spTree>
    <p:extLst>
      <p:ext uri="{BB962C8B-B14F-4D97-AF65-F5344CB8AC3E}">
        <p14:creationId xmlns:p14="http://schemas.microsoft.com/office/powerpoint/2010/main" val="3099575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1112" y="204787"/>
            <a:ext cx="2834406" cy="871538"/>
          </a:xfrm>
        </p:spPr>
        <p:txBody>
          <a:bodyPr anchor="b"/>
          <a:lstStyle>
            <a:lvl1pPr algn="l">
              <a:defRPr sz="2000" b="1"/>
            </a:lvl1pPr>
          </a:lstStyle>
          <a:p>
            <a:r>
              <a:rPr lang="en-US" dirty="0"/>
              <a:t>Click to edit Master title style</a:t>
            </a:r>
            <a:endParaRPr lang="en-IE" dirty="0"/>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631112" y="1076328"/>
            <a:ext cx="2834406"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303EF4-8B82-476D-AE23-B9012F6C4378}" type="datetime1">
              <a:rPr lang="en-IE" smtClean="0"/>
              <a:t>10/05/2017</a:t>
            </a:fld>
            <a:endParaRPr lang="en-IE"/>
          </a:p>
        </p:txBody>
      </p:sp>
      <p:sp>
        <p:nvSpPr>
          <p:cNvPr id="6" name="Footer Placeholder 5"/>
          <p:cNvSpPr>
            <a:spLocks noGrp="1"/>
          </p:cNvSpPr>
          <p:nvPr>
            <p:ph type="ftr" sz="quarter" idx="11"/>
          </p:nvPr>
        </p:nvSpPr>
        <p:spPr/>
        <p:txBody>
          <a:bodyPr/>
          <a:lstStyle>
            <a:lvl1pPr>
              <a:defRPr sz="1000">
                <a:solidFill>
                  <a:schemeClr val="bg1"/>
                </a:solidFill>
              </a:defRPr>
            </a:lvl1pPr>
          </a:lstStyle>
          <a:p>
            <a:r>
              <a:rPr lang="en-IE" dirty="0"/>
              <a:t>www.cso.ie</a:t>
            </a:r>
          </a:p>
        </p:txBody>
      </p:sp>
      <p:sp>
        <p:nvSpPr>
          <p:cNvPr id="7" name="Slide Number Placeholder 6"/>
          <p:cNvSpPr>
            <a:spLocks noGrp="1"/>
          </p:cNvSpPr>
          <p:nvPr>
            <p:ph type="sldNum" sz="quarter" idx="12"/>
          </p:nvPr>
        </p:nvSpPr>
        <p:spPr/>
        <p:txBody>
          <a:bodyPr/>
          <a:lstStyle/>
          <a:p>
            <a:fld id="{F9A03560-E876-4CE9-A951-D2D5E77DDF89}" type="slidenum">
              <a:rPr lang="en-IE" smtClean="0"/>
              <a:t>‹#›</a:t>
            </a:fld>
            <a:endParaRPr lang="en-IE"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123479"/>
            <a:ext cx="379592" cy="576064"/>
          </a:xfrm>
          <a:prstGeom prst="rect">
            <a:avLst/>
          </a:prstGeom>
        </p:spPr>
      </p:pic>
    </p:spTree>
    <p:extLst>
      <p:ext uri="{BB962C8B-B14F-4D97-AF65-F5344CB8AC3E}">
        <p14:creationId xmlns:p14="http://schemas.microsoft.com/office/powerpoint/2010/main" val="332312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A6BA">
            <a:alpha val="50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07704" y="205979"/>
            <a:ext cx="6779096" cy="857250"/>
          </a:xfrm>
          <a:prstGeom prst="rect">
            <a:avLst/>
          </a:prstGeom>
        </p:spPr>
        <p:txBody>
          <a:bodyPr vert="horz" lIns="91440" tIns="45720" rIns="91440" bIns="45720" rtlCol="0" anchor="ctr">
            <a:normAutofit/>
          </a:bodyPr>
          <a:lstStyle/>
          <a:p>
            <a:r>
              <a:rPr lang="en-US" dirty="0"/>
              <a:t>Click to edit Master title style</a:t>
            </a:r>
            <a:endParaRPr lang="en-IE"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000">
                <a:solidFill>
                  <a:schemeClr val="bg1"/>
                </a:solidFill>
              </a:defRPr>
            </a:lvl1pPr>
          </a:lstStyle>
          <a:p>
            <a:fld id="{1D81E13F-EDD5-4DE6-BFE1-70CD9F2FFCC7}" type="datetime1">
              <a:rPr lang="en-IE" smtClean="0"/>
              <a:pPr/>
              <a:t>10/05/2017</a:t>
            </a:fld>
            <a:endParaRPr lang="en-IE" dirty="0"/>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E" sz="1000" dirty="0">
                <a:solidFill>
                  <a:schemeClr val="bg1"/>
                </a:solidFill>
              </a:rPr>
              <a:t>www.cso.ie</a:t>
            </a: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000">
                <a:solidFill>
                  <a:schemeClr val="bg1"/>
                </a:solidFill>
              </a:defRPr>
            </a:lvl1pPr>
          </a:lstStyle>
          <a:p>
            <a:fld id="{F9A03560-E876-4CE9-A951-D2D5E77DDF89}" type="slidenum">
              <a:rPr lang="en-IE" smtClean="0"/>
              <a:pPr/>
              <a:t>‹#›</a:t>
            </a:fld>
            <a:endParaRPr lang="en-IE" dirty="0"/>
          </a:p>
        </p:txBody>
      </p:sp>
    </p:spTree>
    <p:extLst>
      <p:ext uri="{BB962C8B-B14F-4D97-AF65-F5344CB8AC3E}">
        <p14:creationId xmlns:p14="http://schemas.microsoft.com/office/powerpoint/2010/main" val="324221073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cso.ie/en/releasesandpublications/er/dber/domesticbuildingenergyratingsquarter12017/" TargetMode="External"/><Relationship Id="rId2" Type="http://schemas.openxmlformats.org/officeDocument/2006/relationships/hyperlink" Target="http://www.seai.ie/Your_Building/BER/National_BER_Research_Too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www.cso.ie/en/releasesandpublications/er/q-env/qnhsenvironmentmoduleq22014/"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cso.ie/en/aboutus/csodataprotocol/annex1/"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eforms.cso.ie/Public/beu.ht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a:xfrm>
            <a:off x="685800" y="771550"/>
            <a:ext cx="7772400" cy="2376264"/>
          </a:xfrm>
        </p:spPr>
        <p:txBody>
          <a:bodyPr>
            <a:normAutofit fontScale="90000"/>
          </a:bodyPr>
          <a:lstStyle/>
          <a:p>
            <a:r>
              <a:rPr lang="en-GB" sz="4000">
                <a:solidFill>
                  <a:schemeClr val="bg1"/>
                </a:solidFill>
              </a:rPr>
              <a:t/>
            </a:r>
            <a:br>
              <a:rPr lang="en-GB" sz="4000">
                <a:solidFill>
                  <a:schemeClr val="bg1"/>
                </a:solidFill>
              </a:rPr>
            </a:br>
            <a:r>
              <a:rPr lang="en-GB" sz="4000">
                <a:solidFill>
                  <a:schemeClr val="bg1"/>
                </a:solidFill>
              </a:rPr>
              <a:t>Oslo </a:t>
            </a:r>
            <a:r>
              <a:rPr lang="en-GB" sz="4000" dirty="0">
                <a:solidFill>
                  <a:schemeClr val="bg1"/>
                </a:solidFill>
              </a:rPr>
              <a:t>Group on </a:t>
            </a:r>
            <a:r>
              <a:rPr lang="en-GB" sz="4000">
                <a:solidFill>
                  <a:schemeClr val="bg1"/>
                </a:solidFill>
              </a:rPr>
              <a:t>Energy Statistics</a:t>
            </a:r>
            <a:r>
              <a:rPr lang="en-GB" sz="4000" dirty="0">
                <a:solidFill>
                  <a:schemeClr val="bg1"/>
                </a:solidFill>
              </a:rPr>
              <a:t/>
            </a:r>
            <a:br>
              <a:rPr lang="en-GB" sz="4000" dirty="0">
                <a:solidFill>
                  <a:schemeClr val="bg1"/>
                </a:solidFill>
              </a:rPr>
            </a:br>
            <a:r>
              <a:rPr lang="en-GB" sz="4000" dirty="0">
                <a:solidFill>
                  <a:schemeClr val="bg1"/>
                </a:solidFill>
              </a:rPr>
              <a:t>Use of Administrative Data Sources</a:t>
            </a:r>
            <a:br>
              <a:rPr lang="en-GB" sz="4000" dirty="0">
                <a:solidFill>
                  <a:schemeClr val="bg1"/>
                </a:solidFill>
              </a:rPr>
            </a:br>
            <a:r>
              <a:rPr lang="en-GB" dirty="0">
                <a:solidFill>
                  <a:schemeClr val="bg1"/>
                </a:solidFill>
              </a:rPr>
              <a:t/>
            </a:r>
            <a:br>
              <a:rPr lang="en-GB" dirty="0">
                <a:solidFill>
                  <a:schemeClr val="bg1"/>
                </a:solidFill>
              </a:rPr>
            </a:br>
            <a:endParaRPr lang="en-IE" dirty="0">
              <a:solidFill>
                <a:schemeClr val="bg1"/>
              </a:solidFill>
            </a:endParaRPr>
          </a:p>
        </p:txBody>
      </p:sp>
      <p:sp>
        <p:nvSpPr>
          <p:cNvPr id="15" name="Subtitle 14"/>
          <p:cNvSpPr>
            <a:spLocks noGrp="1"/>
          </p:cNvSpPr>
          <p:nvPr>
            <p:ph type="subTitle" idx="1"/>
          </p:nvPr>
        </p:nvSpPr>
        <p:spPr>
          <a:xfrm>
            <a:off x="1371600" y="3219822"/>
            <a:ext cx="6400800" cy="1440160"/>
          </a:xfrm>
        </p:spPr>
        <p:txBody>
          <a:bodyPr>
            <a:normAutofit/>
          </a:bodyPr>
          <a:lstStyle/>
          <a:p>
            <a:r>
              <a:rPr lang="en-GB" sz="2200" dirty="0">
                <a:solidFill>
                  <a:schemeClr val="bg1"/>
                </a:solidFill>
              </a:rPr>
              <a:t>Gerry Brady</a:t>
            </a:r>
          </a:p>
          <a:p>
            <a:r>
              <a:rPr lang="en-GB" sz="2200" dirty="0">
                <a:solidFill>
                  <a:schemeClr val="bg1"/>
                </a:solidFill>
              </a:rPr>
              <a:t>CSO Environment Statistics and Accounts, Ireland</a:t>
            </a:r>
          </a:p>
          <a:p>
            <a:r>
              <a:rPr lang="en-GB" sz="2200" dirty="0">
                <a:solidFill>
                  <a:schemeClr val="bg1"/>
                </a:solidFill>
              </a:rPr>
              <a:t>May 10</a:t>
            </a:r>
            <a:r>
              <a:rPr lang="en-GB" sz="2200" baseline="30000" dirty="0">
                <a:solidFill>
                  <a:schemeClr val="bg1"/>
                </a:solidFill>
              </a:rPr>
              <a:t>th</a:t>
            </a:r>
            <a:r>
              <a:rPr lang="en-GB" sz="2200" dirty="0">
                <a:solidFill>
                  <a:schemeClr val="bg1"/>
                </a:solidFill>
              </a:rPr>
              <a:t>, 2017</a:t>
            </a:r>
            <a:endParaRPr lang="en-US" sz="2200" dirty="0">
              <a:solidFill>
                <a:schemeClr val="bg1"/>
              </a:solidFill>
            </a:endParaRPr>
          </a:p>
          <a:p>
            <a:endParaRPr lang="en-IE" dirty="0">
              <a:solidFill>
                <a:schemeClr val="bg1"/>
              </a:solidFill>
            </a:endParaRPr>
          </a:p>
        </p:txBody>
      </p:sp>
    </p:spTree>
    <p:extLst>
      <p:ext uri="{BB962C8B-B14F-4D97-AF65-F5344CB8AC3E}">
        <p14:creationId xmlns:p14="http://schemas.microsoft.com/office/powerpoint/2010/main" val="2066513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IE"/>
              <a:t>www.cso.ie</a:t>
            </a:r>
            <a:endParaRPr lang="en-IE" dirty="0"/>
          </a:p>
        </p:txBody>
      </p:sp>
      <p:sp>
        <p:nvSpPr>
          <p:cNvPr id="3" name="Slide Number Placeholder 2"/>
          <p:cNvSpPr>
            <a:spLocks noGrp="1"/>
          </p:cNvSpPr>
          <p:nvPr>
            <p:ph type="sldNum" sz="quarter" idx="12"/>
          </p:nvPr>
        </p:nvSpPr>
        <p:spPr/>
        <p:txBody>
          <a:bodyPr/>
          <a:lstStyle/>
          <a:p>
            <a:fld id="{F9A03560-E876-4CE9-A951-D2D5E77DDF89}" type="slidenum">
              <a:rPr lang="en-IE" smtClean="0"/>
              <a:t>10</a:t>
            </a:fld>
            <a:endParaRPr lang="en-IE"/>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8737" y="295275"/>
            <a:ext cx="6486525" cy="4552950"/>
          </a:xfrm>
          <a:prstGeom prst="rect">
            <a:avLst/>
          </a:prstGeom>
        </p:spPr>
      </p:pic>
    </p:spTree>
    <p:extLst>
      <p:ext uri="{BB962C8B-B14F-4D97-AF65-F5344CB8AC3E}">
        <p14:creationId xmlns:p14="http://schemas.microsoft.com/office/powerpoint/2010/main" val="1115861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05979"/>
            <a:ext cx="7787208" cy="857250"/>
          </a:xfrm>
        </p:spPr>
        <p:txBody>
          <a:bodyPr/>
          <a:lstStyle/>
          <a:p>
            <a:pPr algn="l"/>
            <a:r>
              <a:rPr lang="en-IE" dirty="0">
                <a:solidFill>
                  <a:schemeClr val="bg1"/>
                </a:solidFill>
              </a:rPr>
              <a:t>BEU Additional Data</a:t>
            </a:r>
          </a:p>
        </p:txBody>
      </p:sp>
      <p:sp>
        <p:nvSpPr>
          <p:cNvPr id="3" name="Content Placeholder 2"/>
          <p:cNvSpPr>
            <a:spLocks noGrp="1"/>
          </p:cNvSpPr>
          <p:nvPr>
            <p:ph idx="1"/>
          </p:nvPr>
        </p:nvSpPr>
        <p:spPr/>
        <p:txBody>
          <a:bodyPr>
            <a:normAutofit fontScale="62500" lnSpcReduction="20000"/>
          </a:bodyPr>
          <a:lstStyle/>
          <a:p>
            <a:r>
              <a:rPr lang="en-IE" sz="3400" dirty="0">
                <a:solidFill>
                  <a:schemeClr val="bg1"/>
                </a:solidFill>
              </a:rPr>
              <a:t>EPA Emissions Trading Scheme (fuel </a:t>
            </a:r>
            <a:r>
              <a:rPr lang="en-IE" sz="3400" b="1" dirty="0">
                <a:solidFill>
                  <a:schemeClr val="bg1"/>
                </a:solidFill>
              </a:rPr>
              <a:t>quantity</a:t>
            </a:r>
            <a:r>
              <a:rPr lang="en-IE" sz="3400" dirty="0">
                <a:solidFill>
                  <a:schemeClr val="bg1"/>
                </a:solidFill>
              </a:rPr>
              <a:t> by product from licensed local units) – specialised returns that are not typical of all enterprises</a:t>
            </a:r>
          </a:p>
          <a:p>
            <a:r>
              <a:rPr lang="en-IE" sz="3400" dirty="0">
                <a:solidFill>
                  <a:schemeClr val="bg1"/>
                </a:solidFill>
              </a:rPr>
              <a:t>SEAI Large Industry Energy Network (</a:t>
            </a:r>
            <a:r>
              <a:rPr lang="en-IE" sz="3400" b="1" dirty="0">
                <a:solidFill>
                  <a:schemeClr val="bg1"/>
                </a:solidFill>
              </a:rPr>
              <a:t>quantity and cost </a:t>
            </a:r>
            <a:r>
              <a:rPr lang="en-IE" sz="3400" dirty="0">
                <a:solidFill>
                  <a:schemeClr val="bg1"/>
                </a:solidFill>
              </a:rPr>
              <a:t>by energy product from enterprises in energy programme) – specialised returns</a:t>
            </a:r>
          </a:p>
          <a:p>
            <a:r>
              <a:rPr lang="en-IE" sz="3400" dirty="0">
                <a:solidFill>
                  <a:schemeClr val="bg1"/>
                </a:solidFill>
              </a:rPr>
              <a:t>SEAI Public Sector Energy Efficiency Programme (</a:t>
            </a:r>
            <a:r>
              <a:rPr lang="en-IE" sz="3400" b="1" dirty="0">
                <a:solidFill>
                  <a:schemeClr val="bg1"/>
                </a:solidFill>
              </a:rPr>
              <a:t>quantity</a:t>
            </a:r>
            <a:r>
              <a:rPr lang="en-IE" sz="3400" dirty="0">
                <a:solidFill>
                  <a:schemeClr val="bg1"/>
                </a:solidFill>
              </a:rPr>
              <a:t> by energy product) – specialised returns</a:t>
            </a:r>
          </a:p>
          <a:p>
            <a:r>
              <a:rPr lang="en-IE" sz="3400" dirty="0">
                <a:solidFill>
                  <a:schemeClr val="bg1"/>
                </a:solidFill>
              </a:rPr>
              <a:t>CSO Census of Industrial Production (</a:t>
            </a:r>
            <a:r>
              <a:rPr lang="en-IE" sz="3400" b="1" dirty="0">
                <a:solidFill>
                  <a:schemeClr val="bg1"/>
                </a:solidFill>
              </a:rPr>
              <a:t>total fuel costs </a:t>
            </a:r>
            <a:r>
              <a:rPr lang="en-IE" sz="3400" dirty="0">
                <a:solidFill>
                  <a:schemeClr val="bg1"/>
                </a:solidFill>
              </a:rPr>
              <a:t>no quantity) – multi-purpose survey from 10+ employees</a:t>
            </a:r>
          </a:p>
          <a:p>
            <a:r>
              <a:rPr lang="en-IE" sz="3400" dirty="0">
                <a:solidFill>
                  <a:schemeClr val="bg1"/>
                </a:solidFill>
              </a:rPr>
              <a:t>CSO Annual Services Inquiry (</a:t>
            </a:r>
            <a:r>
              <a:rPr lang="en-IE" sz="3400" b="1" dirty="0">
                <a:solidFill>
                  <a:schemeClr val="bg1"/>
                </a:solidFill>
              </a:rPr>
              <a:t>total fuel costs </a:t>
            </a:r>
            <a:r>
              <a:rPr lang="en-IE" sz="3400" dirty="0">
                <a:solidFill>
                  <a:schemeClr val="bg1"/>
                </a:solidFill>
              </a:rPr>
              <a:t>no quantity) – multi-purpose – enterprises with 2+ employees surveyed</a:t>
            </a:r>
          </a:p>
          <a:p>
            <a:r>
              <a:rPr lang="en-IE" sz="3400" dirty="0">
                <a:solidFill>
                  <a:schemeClr val="bg1"/>
                </a:solidFill>
              </a:rPr>
              <a:t>-&gt; CIP and ASI before 2009 occasionally collected a fuel breakdown</a:t>
            </a:r>
            <a:endParaRPr lang="en-IE" sz="3400" dirty="0"/>
          </a:p>
          <a:p>
            <a:endParaRPr lang="en-IE" dirty="0"/>
          </a:p>
          <a:p>
            <a:endParaRPr lang="en-IE" dirty="0"/>
          </a:p>
        </p:txBody>
      </p:sp>
      <p:sp>
        <p:nvSpPr>
          <p:cNvPr id="4" name="Footer Placeholder 3"/>
          <p:cNvSpPr>
            <a:spLocks noGrp="1"/>
          </p:cNvSpPr>
          <p:nvPr>
            <p:ph type="ftr" sz="quarter" idx="11"/>
          </p:nvPr>
        </p:nvSpPr>
        <p:spPr/>
        <p:txBody>
          <a:bodyPr/>
          <a:lstStyle/>
          <a:p>
            <a:r>
              <a:rPr lang="en-IE"/>
              <a:t>www.cso.ie</a:t>
            </a:r>
            <a:endParaRPr lang="en-IE" dirty="0"/>
          </a:p>
        </p:txBody>
      </p:sp>
      <p:sp>
        <p:nvSpPr>
          <p:cNvPr id="5" name="Slide Number Placeholder 4"/>
          <p:cNvSpPr>
            <a:spLocks noGrp="1"/>
          </p:cNvSpPr>
          <p:nvPr>
            <p:ph type="sldNum" sz="quarter" idx="12"/>
          </p:nvPr>
        </p:nvSpPr>
        <p:spPr/>
        <p:txBody>
          <a:bodyPr/>
          <a:lstStyle/>
          <a:p>
            <a:fld id="{F9A03560-E876-4CE9-A951-D2D5E77DDF89}" type="slidenum">
              <a:rPr lang="en-IE" smtClean="0"/>
              <a:pPr/>
              <a:t>11</a:t>
            </a:fld>
            <a:endParaRPr lang="en-IE" dirty="0"/>
          </a:p>
        </p:txBody>
      </p:sp>
    </p:spTree>
    <p:extLst>
      <p:ext uri="{BB962C8B-B14F-4D97-AF65-F5344CB8AC3E}">
        <p14:creationId xmlns:p14="http://schemas.microsoft.com/office/powerpoint/2010/main" val="1781316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05979"/>
            <a:ext cx="7787208" cy="857250"/>
          </a:xfrm>
        </p:spPr>
        <p:txBody>
          <a:bodyPr/>
          <a:lstStyle/>
          <a:p>
            <a:pPr algn="l"/>
            <a:r>
              <a:rPr lang="en-IE" dirty="0">
                <a:solidFill>
                  <a:schemeClr val="bg1"/>
                </a:solidFill>
              </a:rPr>
              <a:t>BEU Additional Data </a:t>
            </a:r>
            <a:r>
              <a:rPr lang="en-IE" sz="2000" dirty="0">
                <a:solidFill>
                  <a:schemeClr val="bg1"/>
                </a:solidFill>
              </a:rPr>
              <a:t>continued</a:t>
            </a:r>
            <a:endParaRPr lang="en-IE" sz="2000" dirty="0"/>
          </a:p>
        </p:txBody>
      </p:sp>
      <p:sp>
        <p:nvSpPr>
          <p:cNvPr id="3" name="Content Placeholder 2"/>
          <p:cNvSpPr>
            <a:spLocks noGrp="1"/>
          </p:cNvSpPr>
          <p:nvPr>
            <p:ph idx="1"/>
          </p:nvPr>
        </p:nvSpPr>
        <p:spPr/>
        <p:txBody>
          <a:bodyPr>
            <a:noAutofit/>
          </a:bodyPr>
          <a:lstStyle/>
          <a:p>
            <a:r>
              <a:rPr lang="en-IE" sz="2000" dirty="0">
                <a:solidFill>
                  <a:schemeClr val="bg1"/>
                </a:solidFill>
              </a:rPr>
              <a:t>Additional administrative data has to be matched with CSO Business Register to get NACE codes (no unique identifier to facilitate data matching process but agency identifier so less work for additional years)</a:t>
            </a:r>
          </a:p>
          <a:p>
            <a:r>
              <a:rPr lang="en-IE" sz="2000" dirty="0">
                <a:solidFill>
                  <a:schemeClr val="bg1"/>
                </a:solidFill>
              </a:rPr>
              <a:t>Objective is to achieve a larger effective sample at NACE Division level</a:t>
            </a:r>
          </a:p>
          <a:p>
            <a:r>
              <a:rPr lang="en-IE" sz="2000" dirty="0">
                <a:solidFill>
                  <a:schemeClr val="bg1"/>
                </a:solidFill>
              </a:rPr>
              <a:t>Weighted at NACE Division (ETS and LIEN returns set = 1) to get reliable final energy consumption by sector</a:t>
            </a:r>
          </a:p>
          <a:p>
            <a:r>
              <a:rPr lang="en-IE" sz="2000" b="1" dirty="0">
                <a:solidFill>
                  <a:srgbClr val="0070C0"/>
                </a:solidFill>
              </a:rPr>
              <a:t>Very important </a:t>
            </a:r>
            <a:r>
              <a:rPr lang="en-IE" sz="2000" dirty="0">
                <a:solidFill>
                  <a:schemeClr val="bg1"/>
                </a:solidFill>
              </a:rPr>
              <a:t>not to give general weights to non-typical returns</a:t>
            </a:r>
          </a:p>
          <a:p>
            <a:r>
              <a:rPr lang="en-IE" sz="2000" dirty="0">
                <a:solidFill>
                  <a:schemeClr val="bg1"/>
                </a:solidFill>
              </a:rPr>
              <a:t>Imputations needed for energy product distribution and quantity or cost have to be estimated using average prices for Industry and Services sectors</a:t>
            </a:r>
          </a:p>
        </p:txBody>
      </p:sp>
      <p:sp>
        <p:nvSpPr>
          <p:cNvPr id="4" name="Footer Placeholder 3"/>
          <p:cNvSpPr>
            <a:spLocks noGrp="1"/>
          </p:cNvSpPr>
          <p:nvPr>
            <p:ph type="ftr" sz="quarter" idx="11"/>
          </p:nvPr>
        </p:nvSpPr>
        <p:spPr/>
        <p:txBody>
          <a:bodyPr/>
          <a:lstStyle/>
          <a:p>
            <a:r>
              <a:rPr lang="en-IE" dirty="0"/>
              <a:t>www.cso.ie</a:t>
            </a:r>
          </a:p>
        </p:txBody>
      </p:sp>
      <p:sp>
        <p:nvSpPr>
          <p:cNvPr id="5" name="Slide Number Placeholder 4"/>
          <p:cNvSpPr>
            <a:spLocks noGrp="1"/>
          </p:cNvSpPr>
          <p:nvPr>
            <p:ph type="sldNum" sz="quarter" idx="12"/>
          </p:nvPr>
        </p:nvSpPr>
        <p:spPr/>
        <p:txBody>
          <a:bodyPr/>
          <a:lstStyle/>
          <a:p>
            <a:fld id="{F9A03560-E876-4CE9-A951-D2D5E77DDF89}" type="slidenum">
              <a:rPr lang="en-IE" smtClean="0"/>
              <a:pPr/>
              <a:t>12</a:t>
            </a:fld>
            <a:endParaRPr lang="en-IE" dirty="0"/>
          </a:p>
        </p:txBody>
      </p:sp>
    </p:spTree>
    <p:extLst>
      <p:ext uri="{BB962C8B-B14F-4D97-AF65-F5344CB8AC3E}">
        <p14:creationId xmlns:p14="http://schemas.microsoft.com/office/powerpoint/2010/main" val="129319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05979"/>
            <a:ext cx="7859216" cy="677966"/>
          </a:xfrm>
        </p:spPr>
        <p:txBody>
          <a:bodyPr>
            <a:normAutofit/>
          </a:bodyPr>
          <a:lstStyle/>
          <a:p>
            <a:pPr algn="l"/>
            <a:r>
              <a:rPr lang="en-GB" sz="3600" dirty="0">
                <a:solidFill>
                  <a:schemeClr val="bg2"/>
                </a:solidFill>
              </a:rPr>
              <a:t>Integrated Data File</a:t>
            </a:r>
          </a:p>
        </p:txBody>
      </p:sp>
      <p:sp>
        <p:nvSpPr>
          <p:cNvPr id="3" name="Footer Placeholder 2"/>
          <p:cNvSpPr>
            <a:spLocks noGrp="1"/>
          </p:cNvSpPr>
          <p:nvPr>
            <p:ph type="ftr" sz="quarter" idx="11"/>
          </p:nvPr>
        </p:nvSpPr>
        <p:spPr/>
        <p:txBody>
          <a:bodyPr/>
          <a:lstStyle/>
          <a:p>
            <a:r>
              <a:rPr lang="en-IE" sz="1000"/>
              <a:t>www.cso.ie</a:t>
            </a:r>
            <a:endParaRPr lang="en-IE" sz="1000" dirty="0"/>
          </a:p>
        </p:txBody>
      </p:sp>
      <p:sp>
        <p:nvSpPr>
          <p:cNvPr id="4" name="Slide Number Placeholder 3"/>
          <p:cNvSpPr>
            <a:spLocks noGrp="1"/>
          </p:cNvSpPr>
          <p:nvPr>
            <p:ph type="sldNum" sz="quarter" idx="12"/>
          </p:nvPr>
        </p:nvSpPr>
        <p:spPr/>
        <p:txBody>
          <a:bodyPr/>
          <a:lstStyle/>
          <a:p>
            <a:fld id="{F9A03560-E876-4CE9-A951-D2D5E77DDF89}" type="slidenum">
              <a:rPr lang="en-IE" smtClean="0"/>
              <a:t>13</a:t>
            </a:fld>
            <a:endParaRPr lang="en-IE" dirty="0"/>
          </a:p>
        </p:txBody>
      </p:sp>
      <p:graphicFrame>
        <p:nvGraphicFramePr>
          <p:cNvPr id="5" name="Table 4"/>
          <p:cNvGraphicFramePr>
            <a:graphicFrameLocks noGrp="1"/>
          </p:cNvGraphicFramePr>
          <p:nvPr>
            <p:extLst>
              <p:ext uri="{D42A27DB-BD31-4B8C-83A1-F6EECF244321}">
                <p14:modId xmlns:p14="http://schemas.microsoft.com/office/powerpoint/2010/main" val="2430738768"/>
              </p:ext>
            </p:extLst>
          </p:nvPr>
        </p:nvGraphicFramePr>
        <p:xfrm>
          <a:off x="827584" y="1063229"/>
          <a:ext cx="7632848" cy="2741473"/>
        </p:xfrm>
        <a:graphic>
          <a:graphicData uri="http://schemas.openxmlformats.org/drawingml/2006/table">
            <a:tbl>
              <a:tblPr firstRow="1" bandRow="1">
                <a:tableStyleId>{5C22544A-7EE6-4342-B048-85BDC9FD1C3A}</a:tableStyleId>
              </a:tblPr>
              <a:tblGrid>
                <a:gridCol w="954106">
                  <a:extLst>
                    <a:ext uri="{9D8B030D-6E8A-4147-A177-3AD203B41FA5}">
                      <a16:colId xmlns:a16="http://schemas.microsoft.com/office/drawing/2014/main" xmlns="" val="377861442"/>
                    </a:ext>
                  </a:extLst>
                </a:gridCol>
                <a:gridCol w="954106">
                  <a:extLst>
                    <a:ext uri="{9D8B030D-6E8A-4147-A177-3AD203B41FA5}">
                      <a16:colId xmlns:a16="http://schemas.microsoft.com/office/drawing/2014/main" xmlns="" val="2020514023"/>
                    </a:ext>
                  </a:extLst>
                </a:gridCol>
                <a:gridCol w="954106">
                  <a:extLst>
                    <a:ext uri="{9D8B030D-6E8A-4147-A177-3AD203B41FA5}">
                      <a16:colId xmlns:a16="http://schemas.microsoft.com/office/drawing/2014/main" xmlns="" val="4241989662"/>
                    </a:ext>
                  </a:extLst>
                </a:gridCol>
                <a:gridCol w="954106">
                  <a:extLst>
                    <a:ext uri="{9D8B030D-6E8A-4147-A177-3AD203B41FA5}">
                      <a16:colId xmlns:a16="http://schemas.microsoft.com/office/drawing/2014/main" xmlns="" val="2218528883"/>
                    </a:ext>
                  </a:extLst>
                </a:gridCol>
                <a:gridCol w="954106">
                  <a:extLst>
                    <a:ext uri="{9D8B030D-6E8A-4147-A177-3AD203B41FA5}">
                      <a16:colId xmlns:a16="http://schemas.microsoft.com/office/drawing/2014/main" xmlns="" val="2425260500"/>
                    </a:ext>
                  </a:extLst>
                </a:gridCol>
                <a:gridCol w="954106">
                  <a:extLst>
                    <a:ext uri="{9D8B030D-6E8A-4147-A177-3AD203B41FA5}">
                      <a16:colId xmlns:a16="http://schemas.microsoft.com/office/drawing/2014/main" xmlns="" val="2648443965"/>
                    </a:ext>
                  </a:extLst>
                </a:gridCol>
                <a:gridCol w="954106">
                  <a:extLst>
                    <a:ext uri="{9D8B030D-6E8A-4147-A177-3AD203B41FA5}">
                      <a16:colId xmlns:a16="http://schemas.microsoft.com/office/drawing/2014/main" xmlns="" val="346581808"/>
                    </a:ext>
                  </a:extLst>
                </a:gridCol>
                <a:gridCol w="954106">
                  <a:extLst>
                    <a:ext uri="{9D8B030D-6E8A-4147-A177-3AD203B41FA5}">
                      <a16:colId xmlns:a16="http://schemas.microsoft.com/office/drawing/2014/main" xmlns="" val="1844950748"/>
                    </a:ext>
                  </a:extLst>
                </a:gridCol>
              </a:tblGrid>
              <a:tr h="391639">
                <a:tc>
                  <a:txBody>
                    <a:bodyPr/>
                    <a:lstStyle/>
                    <a:p>
                      <a:endParaRPr lang="en-GB" sz="1800" dirty="0">
                        <a:solidFill>
                          <a:schemeClr val="bg2"/>
                        </a:solidFill>
                      </a:endParaRPr>
                    </a:p>
                  </a:txBody>
                  <a:tcPr/>
                </a:tc>
                <a:tc gridSpan="7">
                  <a:txBody>
                    <a:bodyPr/>
                    <a:lstStyle/>
                    <a:p>
                      <a:pPr algn="ctr"/>
                      <a:r>
                        <a:rPr lang="en-GB" sz="1800" dirty="0">
                          <a:solidFill>
                            <a:schemeClr val="bg2"/>
                          </a:solidFill>
                        </a:rPr>
                        <a:t>Number of Returns (excl. sole trader administrative data from ASI)</a:t>
                      </a:r>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xmlns="" val="2162284793"/>
                  </a:ext>
                </a:extLst>
              </a:tr>
              <a:tr h="391639">
                <a:tc>
                  <a:txBody>
                    <a:bodyPr/>
                    <a:lstStyle/>
                    <a:p>
                      <a:pPr algn="ctr" fontAlgn="b"/>
                      <a:r>
                        <a:rPr lang="en-GB" sz="1800" b="1" i="0" u="none" strike="noStrike" dirty="0">
                          <a:solidFill>
                            <a:schemeClr val="bg2"/>
                          </a:solidFill>
                          <a:effectLst/>
                          <a:latin typeface="Calibri" panose="020F0502020204030204" pitchFamily="34" charset="0"/>
                        </a:rPr>
                        <a:t>Year</a:t>
                      </a:r>
                    </a:p>
                  </a:txBody>
                  <a:tcPr marL="5443" marR="5443" marT="5443" anchor="b"/>
                </a:tc>
                <a:tc>
                  <a:txBody>
                    <a:bodyPr/>
                    <a:lstStyle/>
                    <a:p>
                      <a:pPr algn="r" fontAlgn="b"/>
                      <a:r>
                        <a:rPr lang="en-GB" sz="1800" b="1" i="0" u="none" strike="noStrike" dirty="0">
                          <a:solidFill>
                            <a:schemeClr val="bg2"/>
                          </a:solidFill>
                          <a:effectLst/>
                          <a:latin typeface="Calibri" panose="020F0502020204030204" pitchFamily="34" charset="0"/>
                        </a:rPr>
                        <a:t>BEU</a:t>
                      </a:r>
                    </a:p>
                  </a:txBody>
                  <a:tcPr marL="5443" marR="5443" marT="5443" anchor="b"/>
                </a:tc>
                <a:tc>
                  <a:txBody>
                    <a:bodyPr/>
                    <a:lstStyle/>
                    <a:p>
                      <a:pPr algn="r" fontAlgn="b"/>
                      <a:r>
                        <a:rPr lang="en-GB" sz="1800" b="1" i="0" u="none" strike="noStrike" dirty="0">
                          <a:solidFill>
                            <a:schemeClr val="bg2"/>
                          </a:solidFill>
                          <a:effectLst/>
                          <a:latin typeface="Calibri" panose="020F0502020204030204" pitchFamily="34" charset="0"/>
                        </a:rPr>
                        <a:t>ETS</a:t>
                      </a:r>
                    </a:p>
                  </a:txBody>
                  <a:tcPr marL="5443" marR="5443" marT="5443" anchor="b"/>
                </a:tc>
                <a:tc>
                  <a:txBody>
                    <a:bodyPr/>
                    <a:lstStyle/>
                    <a:p>
                      <a:pPr algn="r" fontAlgn="b"/>
                      <a:r>
                        <a:rPr lang="en-GB" sz="1800" b="1" i="0" u="none" strike="noStrike" dirty="0">
                          <a:solidFill>
                            <a:schemeClr val="bg2"/>
                          </a:solidFill>
                          <a:effectLst/>
                          <a:latin typeface="Calibri" panose="020F0502020204030204" pitchFamily="34" charset="0"/>
                        </a:rPr>
                        <a:t>LIEN</a:t>
                      </a:r>
                    </a:p>
                  </a:txBody>
                  <a:tcPr marL="5443" marR="5443" marT="5443" anchor="b"/>
                </a:tc>
                <a:tc>
                  <a:txBody>
                    <a:bodyPr/>
                    <a:lstStyle/>
                    <a:p>
                      <a:pPr algn="r" fontAlgn="b"/>
                      <a:r>
                        <a:rPr lang="en-GB" sz="1800" b="1" i="0" u="none" strike="noStrike" dirty="0">
                          <a:solidFill>
                            <a:schemeClr val="bg2"/>
                          </a:solidFill>
                          <a:effectLst/>
                          <a:latin typeface="Calibri" panose="020F0502020204030204" pitchFamily="34" charset="0"/>
                        </a:rPr>
                        <a:t>PSEP</a:t>
                      </a:r>
                    </a:p>
                  </a:txBody>
                  <a:tcPr marL="5443" marR="5443" marT="5443" anchor="b"/>
                </a:tc>
                <a:tc>
                  <a:txBody>
                    <a:bodyPr/>
                    <a:lstStyle/>
                    <a:p>
                      <a:pPr algn="r" fontAlgn="b"/>
                      <a:r>
                        <a:rPr lang="en-GB" sz="1800" b="1" i="0" u="none" strike="noStrike" dirty="0">
                          <a:solidFill>
                            <a:schemeClr val="bg2"/>
                          </a:solidFill>
                          <a:effectLst/>
                          <a:latin typeface="Calibri" panose="020F0502020204030204" pitchFamily="34" charset="0"/>
                        </a:rPr>
                        <a:t>CIP</a:t>
                      </a:r>
                    </a:p>
                  </a:txBody>
                  <a:tcPr marL="5443" marR="5443" marT="5443" anchor="b"/>
                </a:tc>
                <a:tc>
                  <a:txBody>
                    <a:bodyPr/>
                    <a:lstStyle/>
                    <a:p>
                      <a:pPr algn="r" fontAlgn="b"/>
                      <a:r>
                        <a:rPr lang="en-GB" sz="1800" b="1" i="0" u="none" strike="noStrike" dirty="0">
                          <a:solidFill>
                            <a:schemeClr val="bg2"/>
                          </a:solidFill>
                          <a:effectLst/>
                          <a:latin typeface="Calibri" panose="020F0502020204030204" pitchFamily="34" charset="0"/>
                        </a:rPr>
                        <a:t>ASI</a:t>
                      </a:r>
                    </a:p>
                  </a:txBody>
                  <a:tcPr marL="5443" marR="5443" marT="5443" anchor="b"/>
                </a:tc>
                <a:tc>
                  <a:txBody>
                    <a:bodyPr/>
                    <a:lstStyle/>
                    <a:p>
                      <a:pPr algn="ctr" fontAlgn="b"/>
                      <a:r>
                        <a:rPr lang="en-GB" sz="1800" b="1" i="0" u="none" strike="noStrike" dirty="0">
                          <a:solidFill>
                            <a:schemeClr val="bg2"/>
                          </a:solidFill>
                          <a:effectLst/>
                          <a:latin typeface="Calibri" panose="020F0502020204030204" pitchFamily="34" charset="0"/>
                        </a:rPr>
                        <a:t>TOTAL</a:t>
                      </a:r>
                    </a:p>
                  </a:txBody>
                  <a:tcPr marL="5443" marR="5443" marT="5443" anchor="b"/>
                </a:tc>
                <a:extLst>
                  <a:ext uri="{0D108BD9-81ED-4DB2-BD59-A6C34878D82A}">
                    <a16:rowId xmlns:a16="http://schemas.microsoft.com/office/drawing/2014/main" xmlns="" val="2090103137"/>
                  </a:ext>
                </a:extLst>
              </a:tr>
              <a:tr h="391639">
                <a:tc>
                  <a:txBody>
                    <a:bodyPr/>
                    <a:lstStyle/>
                    <a:p>
                      <a:pPr algn="ctr" fontAlgn="b"/>
                      <a:r>
                        <a:rPr lang="en-GB" sz="1800" b="1" i="0" u="none" strike="noStrike" dirty="0">
                          <a:solidFill>
                            <a:schemeClr val="bg2"/>
                          </a:solidFill>
                          <a:effectLst/>
                          <a:latin typeface="Calibri" panose="020F0502020204030204" pitchFamily="34" charset="0"/>
                        </a:rPr>
                        <a:t>2009</a:t>
                      </a:r>
                    </a:p>
                  </a:txBody>
                  <a:tcPr marL="5443" marR="5443" marT="5443" anchor="b"/>
                </a:tc>
                <a:tc>
                  <a:txBody>
                    <a:bodyPr/>
                    <a:lstStyle/>
                    <a:p>
                      <a:pPr algn="r" fontAlgn="b"/>
                      <a:r>
                        <a:rPr lang="en-GB" sz="1800" b="0" i="0" u="none" strike="noStrike" dirty="0">
                          <a:solidFill>
                            <a:schemeClr val="bg2"/>
                          </a:solidFill>
                          <a:effectLst/>
                          <a:latin typeface="Calibri" panose="020F0502020204030204" pitchFamily="34" charset="0"/>
                        </a:rPr>
                        <a:t>2,456</a:t>
                      </a:r>
                    </a:p>
                  </a:txBody>
                  <a:tcPr marL="5443" marR="5443" marT="5443" anchor="b"/>
                </a:tc>
                <a:tc>
                  <a:txBody>
                    <a:bodyPr/>
                    <a:lstStyle/>
                    <a:p>
                      <a:pPr algn="r" fontAlgn="b"/>
                      <a:r>
                        <a:rPr lang="en-GB" sz="1800" b="0" i="0" u="none" strike="noStrike" dirty="0">
                          <a:solidFill>
                            <a:schemeClr val="bg2"/>
                          </a:solidFill>
                          <a:effectLst/>
                          <a:latin typeface="Calibri" panose="020F0502020204030204" pitchFamily="34" charset="0"/>
                        </a:rPr>
                        <a:t>27</a:t>
                      </a:r>
                    </a:p>
                  </a:txBody>
                  <a:tcPr marL="5443" marR="5443" marT="5443" anchor="b"/>
                </a:tc>
                <a:tc>
                  <a:txBody>
                    <a:bodyPr/>
                    <a:lstStyle/>
                    <a:p>
                      <a:pPr algn="r" fontAlgn="b"/>
                      <a:r>
                        <a:rPr lang="en-GB" sz="1800" b="0" i="0" u="none" strike="noStrike" dirty="0">
                          <a:solidFill>
                            <a:schemeClr val="bg2"/>
                          </a:solidFill>
                          <a:effectLst/>
                          <a:latin typeface="Calibri" panose="020F0502020204030204" pitchFamily="34" charset="0"/>
                        </a:rPr>
                        <a:t>48</a:t>
                      </a:r>
                    </a:p>
                  </a:txBody>
                  <a:tcPr marL="5443" marR="5443" marT="5443" anchor="b"/>
                </a:tc>
                <a:tc>
                  <a:txBody>
                    <a:bodyPr/>
                    <a:lstStyle/>
                    <a:p>
                      <a:pPr algn="r" fontAlgn="b"/>
                      <a:r>
                        <a:rPr lang="en-GB" sz="1800" b="0" i="0" u="none" strike="noStrike">
                          <a:solidFill>
                            <a:schemeClr val="bg2"/>
                          </a:solidFill>
                          <a:effectLst/>
                          <a:latin typeface="Calibri" panose="020F0502020204030204" pitchFamily="34" charset="0"/>
                        </a:rPr>
                        <a:t>81</a:t>
                      </a:r>
                    </a:p>
                  </a:txBody>
                  <a:tcPr marL="5443" marR="5443" marT="5443" anchor="b"/>
                </a:tc>
                <a:tc>
                  <a:txBody>
                    <a:bodyPr/>
                    <a:lstStyle/>
                    <a:p>
                      <a:pPr algn="r" fontAlgn="b"/>
                      <a:r>
                        <a:rPr lang="en-GB" sz="1800" b="0" i="0" u="none" strike="noStrike" dirty="0">
                          <a:solidFill>
                            <a:schemeClr val="bg2"/>
                          </a:solidFill>
                          <a:effectLst/>
                          <a:latin typeface="Calibri" panose="020F0502020204030204" pitchFamily="34" charset="0"/>
                        </a:rPr>
                        <a:t>4,315</a:t>
                      </a:r>
                    </a:p>
                  </a:txBody>
                  <a:tcPr marL="5443" marR="5443" marT="5443" anchor="b"/>
                </a:tc>
                <a:tc>
                  <a:txBody>
                    <a:bodyPr/>
                    <a:lstStyle/>
                    <a:p>
                      <a:pPr algn="r" fontAlgn="b"/>
                      <a:r>
                        <a:rPr lang="en-GB" sz="1800" b="0" i="0" u="none" strike="noStrike" dirty="0">
                          <a:solidFill>
                            <a:schemeClr val="bg2"/>
                          </a:solidFill>
                          <a:effectLst/>
                          <a:latin typeface="Calibri" panose="020F0502020204030204" pitchFamily="34" charset="0"/>
                        </a:rPr>
                        <a:t>7,953</a:t>
                      </a:r>
                    </a:p>
                  </a:txBody>
                  <a:tcPr marL="5443" marR="5443" marT="5443" anchor="b"/>
                </a:tc>
                <a:tc>
                  <a:txBody>
                    <a:bodyPr/>
                    <a:lstStyle/>
                    <a:p>
                      <a:pPr algn="ctr" fontAlgn="b"/>
                      <a:r>
                        <a:rPr lang="en-GB" sz="1800" b="1" i="0" u="none" strike="noStrike" dirty="0">
                          <a:solidFill>
                            <a:srgbClr val="0070C0"/>
                          </a:solidFill>
                          <a:effectLst/>
                          <a:latin typeface="Calibri" panose="020F0502020204030204" pitchFamily="34" charset="0"/>
                        </a:rPr>
                        <a:t>14,880</a:t>
                      </a:r>
                    </a:p>
                  </a:txBody>
                  <a:tcPr marL="5443" marR="5443" marT="5443" anchor="b"/>
                </a:tc>
                <a:extLst>
                  <a:ext uri="{0D108BD9-81ED-4DB2-BD59-A6C34878D82A}">
                    <a16:rowId xmlns:a16="http://schemas.microsoft.com/office/drawing/2014/main" xmlns="" val="1484562052"/>
                  </a:ext>
                </a:extLst>
              </a:tr>
              <a:tr h="391639">
                <a:tc>
                  <a:txBody>
                    <a:bodyPr/>
                    <a:lstStyle/>
                    <a:p>
                      <a:pPr algn="ctr" fontAlgn="b"/>
                      <a:r>
                        <a:rPr lang="en-GB" sz="1800" b="1" i="0" u="none" strike="noStrike">
                          <a:solidFill>
                            <a:schemeClr val="bg2"/>
                          </a:solidFill>
                          <a:effectLst/>
                          <a:latin typeface="Calibri" panose="020F0502020204030204" pitchFamily="34" charset="0"/>
                        </a:rPr>
                        <a:t>2010</a:t>
                      </a:r>
                    </a:p>
                  </a:txBody>
                  <a:tcPr marL="5443" marR="5443" marT="5443" anchor="b"/>
                </a:tc>
                <a:tc>
                  <a:txBody>
                    <a:bodyPr/>
                    <a:lstStyle/>
                    <a:p>
                      <a:pPr algn="r" fontAlgn="b"/>
                      <a:r>
                        <a:rPr lang="en-GB" sz="1800" b="0" i="0" u="none" strike="noStrike" dirty="0">
                          <a:solidFill>
                            <a:schemeClr val="bg2"/>
                          </a:solidFill>
                          <a:effectLst/>
                          <a:latin typeface="Calibri" panose="020F0502020204030204" pitchFamily="34" charset="0"/>
                        </a:rPr>
                        <a:t>1,890</a:t>
                      </a:r>
                    </a:p>
                  </a:txBody>
                  <a:tcPr marL="5443" marR="5443" marT="5443" anchor="b"/>
                </a:tc>
                <a:tc>
                  <a:txBody>
                    <a:bodyPr/>
                    <a:lstStyle/>
                    <a:p>
                      <a:pPr algn="r" fontAlgn="b"/>
                      <a:r>
                        <a:rPr lang="en-GB" sz="1800" b="0" i="0" u="none" strike="noStrike" dirty="0">
                          <a:solidFill>
                            <a:schemeClr val="bg2"/>
                          </a:solidFill>
                          <a:effectLst/>
                          <a:latin typeface="Calibri" panose="020F0502020204030204" pitchFamily="34" charset="0"/>
                        </a:rPr>
                        <a:t>23</a:t>
                      </a:r>
                    </a:p>
                  </a:txBody>
                  <a:tcPr marL="5443" marR="5443" marT="5443" anchor="b"/>
                </a:tc>
                <a:tc>
                  <a:txBody>
                    <a:bodyPr/>
                    <a:lstStyle/>
                    <a:p>
                      <a:pPr algn="r" fontAlgn="b"/>
                      <a:r>
                        <a:rPr lang="en-GB" sz="1800" b="0" i="0" u="none" strike="noStrike" dirty="0">
                          <a:solidFill>
                            <a:schemeClr val="bg2"/>
                          </a:solidFill>
                          <a:effectLst/>
                          <a:latin typeface="Calibri" panose="020F0502020204030204" pitchFamily="34" charset="0"/>
                        </a:rPr>
                        <a:t>54</a:t>
                      </a:r>
                    </a:p>
                  </a:txBody>
                  <a:tcPr marL="5443" marR="5443" marT="5443" anchor="b"/>
                </a:tc>
                <a:tc>
                  <a:txBody>
                    <a:bodyPr/>
                    <a:lstStyle/>
                    <a:p>
                      <a:pPr algn="r" fontAlgn="b"/>
                      <a:r>
                        <a:rPr lang="en-GB" sz="1800" b="0" i="0" u="none" strike="noStrike" dirty="0">
                          <a:solidFill>
                            <a:schemeClr val="bg2"/>
                          </a:solidFill>
                          <a:effectLst/>
                          <a:latin typeface="Calibri" panose="020F0502020204030204" pitchFamily="34" charset="0"/>
                        </a:rPr>
                        <a:t>90</a:t>
                      </a:r>
                    </a:p>
                  </a:txBody>
                  <a:tcPr marL="5443" marR="5443" marT="5443" anchor="b"/>
                </a:tc>
                <a:tc>
                  <a:txBody>
                    <a:bodyPr/>
                    <a:lstStyle/>
                    <a:p>
                      <a:pPr algn="r" fontAlgn="b"/>
                      <a:r>
                        <a:rPr lang="en-GB" sz="1800" b="0" i="0" u="none" strike="noStrike">
                          <a:solidFill>
                            <a:schemeClr val="bg2"/>
                          </a:solidFill>
                          <a:effectLst/>
                          <a:latin typeface="Calibri" panose="020F0502020204030204" pitchFamily="34" charset="0"/>
                        </a:rPr>
                        <a:t>3,506</a:t>
                      </a:r>
                    </a:p>
                  </a:txBody>
                  <a:tcPr marL="5443" marR="5443" marT="5443" anchor="b"/>
                </a:tc>
                <a:tc>
                  <a:txBody>
                    <a:bodyPr/>
                    <a:lstStyle/>
                    <a:p>
                      <a:pPr algn="r" fontAlgn="b"/>
                      <a:r>
                        <a:rPr lang="en-GB" sz="1800" b="0" i="0" u="none" strike="noStrike" dirty="0">
                          <a:solidFill>
                            <a:schemeClr val="bg2"/>
                          </a:solidFill>
                          <a:effectLst/>
                          <a:latin typeface="Calibri" panose="020F0502020204030204" pitchFamily="34" charset="0"/>
                        </a:rPr>
                        <a:t>7,687</a:t>
                      </a:r>
                    </a:p>
                  </a:txBody>
                  <a:tcPr marL="5443" marR="5443" marT="5443" anchor="b"/>
                </a:tc>
                <a:tc>
                  <a:txBody>
                    <a:bodyPr/>
                    <a:lstStyle/>
                    <a:p>
                      <a:pPr algn="ctr" fontAlgn="b"/>
                      <a:r>
                        <a:rPr lang="en-GB" sz="1800" b="1" i="0" u="none" strike="noStrike" dirty="0">
                          <a:solidFill>
                            <a:srgbClr val="0070C0"/>
                          </a:solidFill>
                          <a:effectLst/>
                          <a:latin typeface="Calibri" panose="020F0502020204030204" pitchFamily="34" charset="0"/>
                        </a:rPr>
                        <a:t>13,250</a:t>
                      </a:r>
                    </a:p>
                  </a:txBody>
                  <a:tcPr marL="5443" marR="5443" marT="5443" anchor="b"/>
                </a:tc>
                <a:extLst>
                  <a:ext uri="{0D108BD9-81ED-4DB2-BD59-A6C34878D82A}">
                    <a16:rowId xmlns:a16="http://schemas.microsoft.com/office/drawing/2014/main" xmlns="" val="2116224381"/>
                  </a:ext>
                </a:extLst>
              </a:tr>
              <a:tr h="391639">
                <a:tc>
                  <a:txBody>
                    <a:bodyPr/>
                    <a:lstStyle/>
                    <a:p>
                      <a:pPr algn="ctr" fontAlgn="b"/>
                      <a:r>
                        <a:rPr lang="en-GB" sz="1800" b="1" i="0" u="none" strike="noStrike" dirty="0">
                          <a:solidFill>
                            <a:schemeClr val="bg2"/>
                          </a:solidFill>
                          <a:effectLst/>
                          <a:latin typeface="Calibri" panose="020F0502020204030204" pitchFamily="34" charset="0"/>
                        </a:rPr>
                        <a:t>2011</a:t>
                      </a:r>
                    </a:p>
                  </a:txBody>
                  <a:tcPr marL="5443" marR="5443" marT="5443" anchor="b"/>
                </a:tc>
                <a:tc>
                  <a:txBody>
                    <a:bodyPr/>
                    <a:lstStyle/>
                    <a:p>
                      <a:pPr algn="r" fontAlgn="b"/>
                      <a:r>
                        <a:rPr lang="en-GB" sz="1800" b="0" i="0" u="none" strike="noStrike" dirty="0">
                          <a:solidFill>
                            <a:schemeClr val="bg2"/>
                          </a:solidFill>
                          <a:effectLst/>
                          <a:latin typeface="Calibri" panose="020F0502020204030204" pitchFamily="34" charset="0"/>
                        </a:rPr>
                        <a:t>3,276</a:t>
                      </a:r>
                    </a:p>
                  </a:txBody>
                  <a:tcPr marL="5443" marR="5443" marT="5443" anchor="b"/>
                </a:tc>
                <a:tc>
                  <a:txBody>
                    <a:bodyPr/>
                    <a:lstStyle/>
                    <a:p>
                      <a:pPr algn="r" fontAlgn="b"/>
                      <a:r>
                        <a:rPr lang="en-GB" sz="1800" b="0" i="0" u="none" strike="noStrike" dirty="0">
                          <a:solidFill>
                            <a:schemeClr val="bg2"/>
                          </a:solidFill>
                          <a:effectLst/>
                          <a:latin typeface="Calibri" panose="020F0502020204030204" pitchFamily="34" charset="0"/>
                        </a:rPr>
                        <a:t>46</a:t>
                      </a:r>
                    </a:p>
                  </a:txBody>
                  <a:tcPr marL="5443" marR="5443" marT="5443" anchor="b"/>
                </a:tc>
                <a:tc>
                  <a:txBody>
                    <a:bodyPr/>
                    <a:lstStyle/>
                    <a:p>
                      <a:pPr algn="r" fontAlgn="b"/>
                      <a:r>
                        <a:rPr lang="en-GB" sz="1800" b="0" i="0" u="none" strike="noStrike" dirty="0">
                          <a:solidFill>
                            <a:schemeClr val="bg2"/>
                          </a:solidFill>
                          <a:effectLst/>
                          <a:latin typeface="Calibri" panose="020F0502020204030204" pitchFamily="34" charset="0"/>
                        </a:rPr>
                        <a:t>98</a:t>
                      </a:r>
                    </a:p>
                  </a:txBody>
                  <a:tcPr marL="5443" marR="5443" marT="5443" anchor="b"/>
                </a:tc>
                <a:tc>
                  <a:txBody>
                    <a:bodyPr/>
                    <a:lstStyle/>
                    <a:p>
                      <a:pPr algn="r" fontAlgn="b"/>
                      <a:r>
                        <a:rPr lang="en-GB" sz="1800" b="0" i="0" u="none" strike="noStrike" dirty="0">
                          <a:solidFill>
                            <a:schemeClr val="bg2"/>
                          </a:solidFill>
                          <a:effectLst/>
                          <a:latin typeface="Calibri" panose="020F0502020204030204" pitchFamily="34" charset="0"/>
                        </a:rPr>
                        <a:t>81</a:t>
                      </a:r>
                    </a:p>
                  </a:txBody>
                  <a:tcPr marL="5443" marR="5443" marT="5443" anchor="b"/>
                </a:tc>
                <a:tc>
                  <a:txBody>
                    <a:bodyPr/>
                    <a:lstStyle/>
                    <a:p>
                      <a:pPr algn="r" fontAlgn="b"/>
                      <a:r>
                        <a:rPr lang="en-GB" sz="1800" b="0" i="0" u="none" strike="noStrike">
                          <a:solidFill>
                            <a:schemeClr val="bg2"/>
                          </a:solidFill>
                          <a:effectLst/>
                          <a:latin typeface="Calibri" panose="020F0502020204030204" pitchFamily="34" charset="0"/>
                        </a:rPr>
                        <a:t>4,877</a:t>
                      </a:r>
                    </a:p>
                  </a:txBody>
                  <a:tcPr marL="5443" marR="5443" marT="5443" anchor="b"/>
                </a:tc>
                <a:tc>
                  <a:txBody>
                    <a:bodyPr/>
                    <a:lstStyle/>
                    <a:p>
                      <a:pPr algn="r" fontAlgn="b"/>
                      <a:r>
                        <a:rPr lang="en-GB" sz="1800" b="0" i="0" u="none" strike="noStrike" dirty="0">
                          <a:solidFill>
                            <a:schemeClr val="bg2"/>
                          </a:solidFill>
                          <a:effectLst/>
                          <a:latin typeface="Calibri" panose="020F0502020204030204" pitchFamily="34" charset="0"/>
                        </a:rPr>
                        <a:t>6,591</a:t>
                      </a:r>
                    </a:p>
                  </a:txBody>
                  <a:tcPr marL="5443" marR="5443" marT="5443" anchor="b"/>
                </a:tc>
                <a:tc>
                  <a:txBody>
                    <a:bodyPr/>
                    <a:lstStyle/>
                    <a:p>
                      <a:pPr algn="ctr" fontAlgn="b"/>
                      <a:r>
                        <a:rPr lang="en-GB" sz="1800" b="1" i="0" u="none" strike="noStrike" dirty="0">
                          <a:solidFill>
                            <a:srgbClr val="0070C0"/>
                          </a:solidFill>
                          <a:effectLst/>
                          <a:latin typeface="Calibri" panose="020F0502020204030204" pitchFamily="34" charset="0"/>
                        </a:rPr>
                        <a:t>14,969</a:t>
                      </a:r>
                    </a:p>
                  </a:txBody>
                  <a:tcPr marL="5443" marR="5443" marT="5443" anchor="b"/>
                </a:tc>
                <a:extLst>
                  <a:ext uri="{0D108BD9-81ED-4DB2-BD59-A6C34878D82A}">
                    <a16:rowId xmlns:a16="http://schemas.microsoft.com/office/drawing/2014/main" xmlns="" val="3330658161"/>
                  </a:ext>
                </a:extLst>
              </a:tr>
              <a:tr h="391639">
                <a:tc>
                  <a:txBody>
                    <a:bodyPr/>
                    <a:lstStyle/>
                    <a:p>
                      <a:pPr algn="ctr" fontAlgn="b"/>
                      <a:r>
                        <a:rPr lang="en-GB" sz="1800" b="1" i="0" u="none" strike="noStrike" dirty="0">
                          <a:solidFill>
                            <a:schemeClr val="bg2"/>
                          </a:solidFill>
                          <a:effectLst/>
                          <a:latin typeface="Calibri" panose="020F0502020204030204" pitchFamily="34" charset="0"/>
                        </a:rPr>
                        <a:t>2012</a:t>
                      </a:r>
                    </a:p>
                  </a:txBody>
                  <a:tcPr marL="5443" marR="5443" marT="5443" anchor="b"/>
                </a:tc>
                <a:tc>
                  <a:txBody>
                    <a:bodyPr/>
                    <a:lstStyle/>
                    <a:p>
                      <a:pPr algn="r" fontAlgn="b"/>
                      <a:r>
                        <a:rPr lang="en-GB" sz="1800" b="0" i="0" u="none" strike="noStrike">
                          <a:solidFill>
                            <a:schemeClr val="bg2"/>
                          </a:solidFill>
                          <a:effectLst/>
                          <a:latin typeface="Calibri" panose="020F0502020204030204" pitchFamily="34" charset="0"/>
                        </a:rPr>
                        <a:t>3,175</a:t>
                      </a:r>
                    </a:p>
                  </a:txBody>
                  <a:tcPr marL="5443" marR="5443" marT="5443" anchor="b"/>
                </a:tc>
                <a:tc>
                  <a:txBody>
                    <a:bodyPr/>
                    <a:lstStyle/>
                    <a:p>
                      <a:pPr algn="r" fontAlgn="b"/>
                      <a:r>
                        <a:rPr lang="en-GB" sz="1800" b="0" i="0" u="none" strike="noStrike" dirty="0">
                          <a:solidFill>
                            <a:schemeClr val="bg2"/>
                          </a:solidFill>
                          <a:effectLst/>
                          <a:latin typeface="Calibri" panose="020F0502020204030204" pitchFamily="34" charset="0"/>
                        </a:rPr>
                        <a:t>22</a:t>
                      </a:r>
                    </a:p>
                  </a:txBody>
                  <a:tcPr marL="5443" marR="5443" marT="5443" anchor="b"/>
                </a:tc>
                <a:tc>
                  <a:txBody>
                    <a:bodyPr/>
                    <a:lstStyle/>
                    <a:p>
                      <a:pPr algn="r" fontAlgn="b"/>
                      <a:r>
                        <a:rPr lang="en-GB" sz="1800" b="0" i="0" u="none" strike="noStrike" dirty="0">
                          <a:solidFill>
                            <a:schemeClr val="bg2"/>
                          </a:solidFill>
                          <a:effectLst/>
                          <a:latin typeface="Calibri" panose="020F0502020204030204" pitchFamily="34" charset="0"/>
                        </a:rPr>
                        <a:t>41</a:t>
                      </a:r>
                    </a:p>
                  </a:txBody>
                  <a:tcPr marL="5443" marR="5443" marT="5443" anchor="b"/>
                </a:tc>
                <a:tc>
                  <a:txBody>
                    <a:bodyPr/>
                    <a:lstStyle/>
                    <a:p>
                      <a:pPr algn="r" fontAlgn="b"/>
                      <a:r>
                        <a:rPr lang="en-GB" sz="1800" b="0" i="0" u="none" strike="noStrike" dirty="0">
                          <a:solidFill>
                            <a:schemeClr val="bg2"/>
                          </a:solidFill>
                          <a:effectLst/>
                          <a:latin typeface="Calibri" panose="020F0502020204030204" pitchFamily="34" charset="0"/>
                        </a:rPr>
                        <a:t>352</a:t>
                      </a:r>
                    </a:p>
                  </a:txBody>
                  <a:tcPr marL="5443" marR="5443" marT="5443" anchor="b"/>
                </a:tc>
                <a:tc>
                  <a:txBody>
                    <a:bodyPr/>
                    <a:lstStyle/>
                    <a:p>
                      <a:pPr algn="r" fontAlgn="b"/>
                      <a:r>
                        <a:rPr lang="en-GB" sz="1800" b="0" i="0" u="none" strike="noStrike">
                          <a:solidFill>
                            <a:schemeClr val="bg2"/>
                          </a:solidFill>
                          <a:effectLst/>
                          <a:latin typeface="Calibri" panose="020F0502020204030204" pitchFamily="34" charset="0"/>
                        </a:rPr>
                        <a:t>3,922</a:t>
                      </a:r>
                    </a:p>
                  </a:txBody>
                  <a:tcPr marL="5443" marR="5443" marT="5443" anchor="b"/>
                </a:tc>
                <a:tc>
                  <a:txBody>
                    <a:bodyPr/>
                    <a:lstStyle/>
                    <a:p>
                      <a:pPr algn="r" fontAlgn="b"/>
                      <a:r>
                        <a:rPr lang="en-GB" sz="1800" b="0" i="0" u="none" strike="noStrike" dirty="0">
                          <a:solidFill>
                            <a:schemeClr val="bg2"/>
                          </a:solidFill>
                          <a:effectLst/>
                          <a:latin typeface="Calibri" panose="020F0502020204030204" pitchFamily="34" charset="0"/>
                        </a:rPr>
                        <a:t>6,740</a:t>
                      </a:r>
                    </a:p>
                  </a:txBody>
                  <a:tcPr marL="5443" marR="5443" marT="5443" anchor="b"/>
                </a:tc>
                <a:tc>
                  <a:txBody>
                    <a:bodyPr/>
                    <a:lstStyle/>
                    <a:p>
                      <a:pPr algn="ctr" fontAlgn="b"/>
                      <a:r>
                        <a:rPr lang="en-GB" sz="1800" b="1" i="0" u="none" strike="noStrike" dirty="0">
                          <a:solidFill>
                            <a:srgbClr val="0070C0"/>
                          </a:solidFill>
                          <a:effectLst/>
                          <a:latin typeface="Calibri" panose="020F0502020204030204" pitchFamily="34" charset="0"/>
                        </a:rPr>
                        <a:t>14,252</a:t>
                      </a:r>
                    </a:p>
                  </a:txBody>
                  <a:tcPr marL="5443" marR="5443" marT="5443" anchor="b"/>
                </a:tc>
                <a:extLst>
                  <a:ext uri="{0D108BD9-81ED-4DB2-BD59-A6C34878D82A}">
                    <a16:rowId xmlns:a16="http://schemas.microsoft.com/office/drawing/2014/main" xmlns="" val="1003287204"/>
                  </a:ext>
                </a:extLst>
              </a:tr>
              <a:tr h="391639">
                <a:tc>
                  <a:txBody>
                    <a:bodyPr/>
                    <a:lstStyle/>
                    <a:p>
                      <a:pPr algn="ctr" fontAlgn="b"/>
                      <a:r>
                        <a:rPr lang="en-GB" sz="1800" b="1" i="0" u="none" strike="noStrike" dirty="0">
                          <a:solidFill>
                            <a:schemeClr val="bg2"/>
                          </a:solidFill>
                          <a:effectLst/>
                          <a:latin typeface="Calibri" panose="020F0502020204030204" pitchFamily="34" charset="0"/>
                        </a:rPr>
                        <a:t>2013</a:t>
                      </a:r>
                    </a:p>
                  </a:txBody>
                  <a:tcPr marL="5443" marR="5443" marT="5443" anchor="b"/>
                </a:tc>
                <a:tc>
                  <a:txBody>
                    <a:bodyPr/>
                    <a:lstStyle/>
                    <a:p>
                      <a:pPr algn="r" fontAlgn="b"/>
                      <a:r>
                        <a:rPr lang="en-GB" sz="1800" b="0" i="0" u="none" strike="noStrike">
                          <a:solidFill>
                            <a:schemeClr val="bg2"/>
                          </a:solidFill>
                          <a:effectLst/>
                          <a:latin typeface="Calibri" panose="020F0502020204030204" pitchFamily="34" charset="0"/>
                        </a:rPr>
                        <a:t>3,194</a:t>
                      </a:r>
                    </a:p>
                  </a:txBody>
                  <a:tcPr marL="5443" marR="5443" marT="5443" anchor="b"/>
                </a:tc>
                <a:tc>
                  <a:txBody>
                    <a:bodyPr/>
                    <a:lstStyle/>
                    <a:p>
                      <a:pPr algn="r" fontAlgn="b"/>
                      <a:r>
                        <a:rPr lang="en-GB" sz="1800" b="0" i="0" u="none" strike="noStrike" dirty="0">
                          <a:solidFill>
                            <a:schemeClr val="bg2"/>
                          </a:solidFill>
                          <a:effectLst/>
                          <a:latin typeface="Calibri" panose="020F0502020204030204" pitchFamily="34" charset="0"/>
                        </a:rPr>
                        <a:t>26</a:t>
                      </a:r>
                    </a:p>
                  </a:txBody>
                  <a:tcPr marL="5443" marR="5443" marT="5443" anchor="b"/>
                </a:tc>
                <a:tc>
                  <a:txBody>
                    <a:bodyPr/>
                    <a:lstStyle/>
                    <a:p>
                      <a:pPr algn="r" fontAlgn="b"/>
                      <a:r>
                        <a:rPr lang="en-GB" sz="1800" b="0" i="0" u="none" strike="noStrike" dirty="0">
                          <a:solidFill>
                            <a:schemeClr val="bg2"/>
                          </a:solidFill>
                          <a:effectLst/>
                          <a:latin typeface="Calibri" panose="020F0502020204030204" pitchFamily="34" charset="0"/>
                        </a:rPr>
                        <a:t>44</a:t>
                      </a:r>
                    </a:p>
                  </a:txBody>
                  <a:tcPr marL="5443" marR="5443" marT="5443" anchor="b"/>
                </a:tc>
                <a:tc>
                  <a:txBody>
                    <a:bodyPr/>
                    <a:lstStyle/>
                    <a:p>
                      <a:pPr algn="r" fontAlgn="b"/>
                      <a:r>
                        <a:rPr lang="en-GB" sz="1800" b="0" i="0" u="none" strike="noStrike" dirty="0">
                          <a:solidFill>
                            <a:schemeClr val="bg2"/>
                          </a:solidFill>
                          <a:effectLst/>
                          <a:latin typeface="Calibri" panose="020F0502020204030204" pitchFamily="34" charset="0"/>
                        </a:rPr>
                        <a:t>1,281</a:t>
                      </a:r>
                    </a:p>
                  </a:txBody>
                  <a:tcPr marL="5443" marR="5443" marT="5443" anchor="b"/>
                </a:tc>
                <a:tc>
                  <a:txBody>
                    <a:bodyPr/>
                    <a:lstStyle/>
                    <a:p>
                      <a:pPr algn="r" fontAlgn="b"/>
                      <a:r>
                        <a:rPr lang="en-GB" sz="1800" b="0" i="0" u="none" strike="noStrike" dirty="0">
                          <a:solidFill>
                            <a:schemeClr val="bg2"/>
                          </a:solidFill>
                          <a:effectLst/>
                          <a:latin typeface="Calibri" panose="020F0502020204030204" pitchFamily="34" charset="0"/>
                        </a:rPr>
                        <a:t>4,052</a:t>
                      </a:r>
                    </a:p>
                  </a:txBody>
                  <a:tcPr marL="5443" marR="5443" marT="5443" anchor="b"/>
                </a:tc>
                <a:tc>
                  <a:txBody>
                    <a:bodyPr/>
                    <a:lstStyle/>
                    <a:p>
                      <a:pPr algn="r" fontAlgn="b"/>
                      <a:r>
                        <a:rPr lang="en-GB" sz="1800" b="0" i="0" u="none" strike="noStrike" dirty="0">
                          <a:solidFill>
                            <a:schemeClr val="bg2"/>
                          </a:solidFill>
                          <a:effectLst/>
                          <a:latin typeface="Calibri" panose="020F0502020204030204" pitchFamily="34" charset="0"/>
                        </a:rPr>
                        <a:t>6,591</a:t>
                      </a:r>
                    </a:p>
                  </a:txBody>
                  <a:tcPr marL="5443" marR="5443" marT="5443" anchor="b"/>
                </a:tc>
                <a:tc>
                  <a:txBody>
                    <a:bodyPr/>
                    <a:lstStyle/>
                    <a:p>
                      <a:pPr algn="ctr" fontAlgn="b"/>
                      <a:r>
                        <a:rPr lang="en-GB" sz="1800" b="1" i="0" u="none" strike="noStrike" dirty="0">
                          <a:solidFill>
                            <a:srgbClr val="0070C0"/>
                          </a:solidFill>
                          <a:effectLst/>
                          <a:latin typeface="Calibri" panose="020F0502020204030204" pitchFamily="34" charset="0"/>
                        </a:rPr>
                        <a:t>15,188</a:t>
                      </a:r>
                    </a:p>
                  </a:txBody>
                  <a:tcPr marL="5443" marR="5443" marT="5443" anchor="b"/>
                </a:tc>
                <a:extLst>
                  <a:ext uri="{0D108BD9-81ED-4DB2-BD59-A6C34878D82A}">
                    <a16:rowId xmlns:a16="http://schemas.microsoft.com/office/drawing/2014/main" xmlns="" val="366905595"/>
                  </a:ext>
                </a:extLst>
              </a:tr>
            </a:tbl>
          </a:graphicData>
        </a:graphic>
      </p:graphicFrame>
    </p:spTree>
    <p:extLst>
      <p:ext uri="{BB962C8B-B14F-4D97-AF65-F5344CB8AC3E}">
        <p14:creationId xmlns:p14="http://schemas.microsoft.com/office/powerpoint/2010/main" val="4279618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05979"/>
            <a:ext cx="7931224" cy="857250"/>
          </a:xfrm>
        </p:spPr>
        <p:txBody>
          <a:bodyPr/>
          <a:lstStyle/>
          <a:p>
            <a:pPr algn="l"/>
            <a:r>
              <a:rPr lang="en-IE" dirty="0">
                <a:solidFill>
                  <a:schemeClr val="bg1"/>
                </a:solidFill>
              </a:rPr>
              <a:t>Advantages of Additional Data</a:t>
            </a:r>
            <a:endParaRPr lang="en-IE" dirty="0"/>
          </a:p>
        </p:txBody>
      </p:sp>
      <p:sp>
        <p:nvSpPr>
          <p:cNvPr id="3" name="Content Placeholder 2"/>
          <p:cNvSpPr>
            <a:spLocks noGrp="1"/>
          </p:cNvSpPr>
          <p:nvPr>
            <p:ph idx="1"/>
          </p:nvPr>
        </p:nvSpPr>
        <p:spPr/>
        <p:txBody>
          <a:bodyPr>
            <a:normAutofit fontScale="62500" lnSpcReduction="20000"/>
          </a:bodyPr>
          <a:lstStyle/>
          <a:p>
            <a:r>
              <a:rPr lang="en-IE" dirty="0">
                <a:solidFill>
                  <a:schemeClr val="bg2"/>
                </a:solidFill>
              </a:rPr>
              <a:t>Availability of high-quality administrative data</a:t>
            </a:r>
          </a:p>
          <a:p>
            <a:r>
              <a:rPr lang="en-IE" dirty="0">
                <a:solidFill>
                  <a:schemeClr val="bg2"/>
                </a:solidFill>
              </a:rPr>
              <a:t>Create validation bridge between old and new methodologies</a:t>
            </a:r>
          </a:p>
          <a:p>
            <a:r>
              <a:rPr lang="en-IE" dirty="0">
                <a:solidFill>
                  <a:schemeClr val="bg2"/>
                </a:solidFill>
              </a:rPr>
              <a:t>Increased effective sample size</a:t>
            </a:r>
          </a:p>
          <a:p>
            <a:r>
              <a:rPr lang="en-IE" dirty="0">
                <a:solidFill>
                  <a:schemeClr val="bg2"/>
                </a:solidFill>
              </a:rPr>
              <a:t>Provide reliable Industry/Services split</a:t>
            </a:r>
          </a:p>
          <a:p>
            <a:r>
              <a:rPr lang="en-IE" dirty="0">
                <a:solidFill>
                  <a:schemeClr val="bg2"/>
                </a:solidFill>
              </a:rPr>
              <a:t>ETS/Non-ETS estimates</a:t>
            </a:r>
          </a:p>
          <a:p>
            <a:r>
              <a:rPr lang="en-IE" dirty="0">
                <a:solidFill>
                  <a:schemeClr val="bg2"/>
                </a:solidFill>
              </a:rPr>
              <a:t>Energy sector / Non-Energy sector split</a:t>
            </a:r>
          </a:p>
          <a:p>
            <a:r>
              <a:rPr lang="en-IE" dirty="0">
                <a:solidFill>
                  <a:schemeClr val="bg2"/>
                </a:solidFill>
              </a:rPr>
              <a:t>Cross-validation between data sources in cases where enterprise is in more than one data source – at some stage we will try to exclude enterprises from sample that we will have quantity and cost administrative data for</a:t>
            </a:r>
          </a:p>
          <a:p>
            <a:r>
              <a:rPr lang="en-IE" dirty="0">
                <a:solidFill>
                  <a:schemeClr val="bg2"/>
                </a:solidFill>
              </a:rPr>
              <a:t>Indicators comparing fuel costs with employment &amp; economic measures</a:t>
            </a:r>
          </a:p>
          <a:p>
            <a:endParaRPr lang="en-IE" dirty="0">
              <a:solidFill>
                <a:schemeClr val="bg2"/>
              </a:solidFill>
            </a:endParaRPr>
          </a:p>
        </p:txBody>
      </p:sp>
      <p:sp>
        <p:nvSpPr>
          <p:cNvPr id="4" name="Footer Placeholder 3"/>
          <p:cNvSpPr>
            <a:spLocks noGrp="1"/>
          </p:cNvSpPr>
          <p:nvPr>
            <p:ph type="ftr" sz="quarter" idx="11"/>
          </p:nvPr>
        </p:nvSpPr>
        <p:spPr/>
        <p:txBody>
          <a:bodyPr/>
          <a:lstStyle/>
          <a:p>
            <a:r>
              <a:rPr lang="en-IE"/>
              <a:t>www.cso.ie</a:t>
            </a:r>
            <a:endParaRPr lang="en-IE" dirty="0"/>
          </a:p>
        </p:txBody>
      </p:sp>
      <p:sp>
        <p:nvSpPr>
          <p:cNvPr id="5" name="Slide Number Placeholder 4"/>
          <p:cNvSpPr>
            <a:spLocks noGrp="1"/>
          </p:cNvSpPr>
          <p:nvPr>
            <p:ph type="sldNum" sz="quarter" idx="12"/>
          </p:nvPr>
        </p:nvSpPr>
        <p:spPr/>
        <p:txBody>
          <a:bodyPr/>
          <a:lstStyle/>
          <a:p>
            <a:fld id="{F9A03560-E876-4CE9-A951-D2D5E77DDF89}" type="slidenum">
              <a:rPr lang="en-IE" smtClean="0"/>
              <a:pPr/>
              <a:t>14</a:t>
            </a:fld>
            <a:endParaRPr lang="en-IE" dirty="0"/>
          </a:p>
        </p:txBody>
      </p:sp>
    </p:spTree>
    <p:extLst>
      <p:ext uri="{BB962C8B-B14F-4D97-AF65-F5344CB8AC3E}">
        <p14:creationId xmlns:p14="http://schemas.microsoft.com/office/powerpoint/2010/main" val="2791508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05979"/>
            <a:ext cx="7787208" cy="857250"/>
          </a:xfrm>
        </p:spPr>
        <p:txBody>
          <a:bodyPr>
            <a:normAutofit/>
          </a:bodyPr>
          <a:lstStyle/>
          <a:p>
            <a:pPr algn="l"/>
            <a:r>
              <a:rPr lang="en-IE" dirty="0">
                <a:solidFill>
                  <a:schemeClr val="bg1"/>
                </a:solidFill>
              </a:rPr>
              <a:t>Disadvantages of Additional Data</a:t>
            </a:r>
            <a:endParaRPr lang="en-GB" dirty="0"/>
          </a:p>
        </p:txBody>
      </p:sp>
      <p:sp>
        <p:nvSpPr>
          <p:cNvPr id="3" name="Content Placeholder 2"/>
          <p:cNvSpPr>
            <a:spLocks noGrp="1"/>
          </p:cNvSpPr>
          <p:nvPr>
            <p:ph idx="1"/>
          </p:nvPr>
        </p:nvSpPr>
        <p:spPr/>
        <p:txBody>
          <a:bodyPr>
            <a:normAutofit fontScale="70000" lnSpcReduction="20000"/>
          </a:bodyPr>
          <a:lstStyle/>
          <a:p>
            <a:r>
              <a:rPr lang="en-GB" dirty="0">
                <a:solidFill>
                  <a:schemeClr val="bg1"/>
                </a:solidFill>
              </a:rPr>
              <a:t>Makes methodology more complex</a:t>
            </a:r>
          </a:p>
          <a:p>
            <a:r>
              <a:rPr lang="en-GB" dirty="0">
                <a:solidFill>
                  <a:schemeClr val="bg1"/>
                </a:solidFill>
              </a:rPr>
              <a:t>Delays calculation of results as all data sources need to be available and validated</a:t>
            </a:r>
          </a:p>
          <a:p>
            <a:r>
              <a:rPr lang="en-GB" dirty="0">
                <a:solidFill>
                  <a:schemeClr val="bg1"/>
                </a:solidFill>
              </a:rPr>
              <a:t>CIP and ASI only collect monetary data</a:t>
            </a:r>
          </a:p>
          <a:p>
            <a:r>
              <a:rPr lang="en-GB" dirty="0">
                <a:solidFill>
                  <a:schemeClr val="bg1"/>
                </a:solidFill>
              </a:rPr>
              <a:t>CSO structural surveys now only collect cost of total fuel purchases so other data and historical data must be of sufficient quality to distribute that by energy product and convert fuel cost data to quantities</a:t>
            </a:r>
          </a:p>
          <a:p>
            <a:r>
              <a:rPr lang="en-GB" dirty="0">
                <a:solidFill>
                  <a:schemeClr val="bg1"/>
                </a:solidFill>
              </a:rPr>
              <a:t>Danger of double-counting if enterprise is kept from two data sources (different units in Business Register)</a:t>
            </a:r>
          </a:p>
        </p:txBody>
      </p:sp>
      <p:sp>
        <p:nvSpPr>
          <p:cNvPr id="4" name="Footer Placeholder 3"/>
          <p:cNvSpPr>
            <a:spLocks noGrp="1"/>
          </p:cNvSpPr>
          <p:nvPr>
            <p:ph type="ftr" sz="quarter" idx="11"/>
          </p:nvPr>
        </p:nvSpPr>
        <p:spPr/>
        <p:txBody>
          <a:bodyPr/>
          <a:lstStyle/>
          <a:p>
            <a:r>
              <a:rPr lang="en-IE"/>
              <a:t>www.cso.ie</a:t>
            </a:r>
            <a:endParaRPr lang="en-IE" dirty="0"/>
          </a:p>
        </p:txBody>
      </p:sp>
      <p:sp>
        <p:nvSpPr>
          <p:cNvPr id="5" name="Slide Number Placeholder 4"/>
          <p:cNvSpPr>
            <a:spLocks noGrp="1"/>
          </p:cNvSpPr>
          <p:nvPr>
            <p:ph type="sldNum" sz="quarter" idx="12"/>
          </p:nvPr>
        </p:nvSpPr>
        <p:spPr/>
        <p:txBody>
          <a:bodyPr/>
          <a:lstStyle/>
          <a:p>
            <a:fld id="{F9A03560-E876-4CE9-A951-D2D5E77DDF89}" type="slidenum">
              <a:rPr lang="en-IE" smtClean="0"/>
              <a:pPr/>
              <a:t>15</a:t>
            </a:fld>
            <a:endParaRPr lang="en-IE" dirty="0"/>
          </a:p>
        </p:txBody>
      </p:sp>
    </p:spTree>
    <p:extLst>
      <p:ext uri="{BB962C8B-B14F-4D97-AF65-F5344CB8AC3E}">
        <p14:creationId xmlns:p14="http://schemas.microsoft.com/office/powerpoint/2010/main" val="435464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05979"/>
            <a:ext cx="7859216" cy="857250"/>
          </a:xfrm>
        </p:spPr>
        <p:txBody>
          <a:bodyPr/>
          <a:lstStyle/>
          <a:p>
            <a:pPr algn="l"/>
            <a:r>
              <a:rPr lang="en-IE" dirty="0">
                <a:solidFill>
                  <a:srgbClr val="FF0000"/>
                </a:solidFill>
              </a:rPr>
              <a:t>4</a:t>
            </a:r>
            <a:r>
              <a:rPr lang="en-IE" dirty="0">
                <a:solidFill>
                  <a:schemeClr val="bg1"/>
                </a:solidFill>
              </a:rPr>
              <a:t>. Energy Utilities Meter Data</a:t>
            </a:r>
          </a:p>
        </p:txBody>
      </p:sp>
      <p:sp>
        <p:nvSpPr>
          <p:cNvPr id="3" name="Content Placeholder 2"/>
          <p:cNvSpPr>
            <a:spLocks noGrp="1"/>
          </p:cNvSpPr>
          <p:nvPr>
            <p:ph idx="1"/>
          </p:nvPr>
        </p:nvSpPr>
        <p:spPr>
          <a:xfrm>
            <a:off x="457200" y="987574"/>
            <a:ext cx="8229600" cy="3607049"/>
          </a:xfrm>
        </p:spPr>
        <p:txBody>
          <a:bodyPr>
            <a:noAutofit/>
          </a:bodyPr>
          <a:lstStyle/>
          <a:p>
            <a:r>
              <a:rPr lang="en-IE" sz="2400" dirty="0">
                <a:solidFill>
                  <a:schemeClr val="bg1"/>
                </a:solidFill>
              </a:rPr>
              <a:t>We obtained mains gas meter consumption data for </a:t>
            </a:r>
            <a:r>
              <a:rPr lang="en-IE" sz="2400" b="1" dirty="0">
                <a:solidFill>
                  <a:schemeClr val="bg1"/>
                </a:solidFill>
              </a:rPr>
              <a:t>domestic and non-domestic </a:t>
            </a:r>
            <a:r>
              <a:rPr lang="en-IE" sz="2400" dirty="0">
                <a:solidFill>
                  <a:schemeClr val="bg1"/>
                </a:solidFill>
              </a:rPr>
              <a:t>customers</a:t>
            </a:r>
          </a:p>
          <a:p>
            <a:r>
              <a:rPr lang="en-IE" sz="2400" dirty="0">
                <a:solidFill>
                  <a:schemeClr val="bg1"/>
                </a:solidFill>
              </a:rPr>
              <a:t>Data are quarterly from 2011 and are geocoded</a:t>
            </a:r>
          </a:p>
          <a:p>
            <a:r>
              <a:rPr lang="en-IE" sz="2400" dirty="0">
                <a:solidFill>
                  <a:schemeClr val="bg1"/>
                </a:solidFill>
              </a:rPr>
              <a:t>Domestic data will give us an estimate of seasonal space heating for Energy Consumption of Households e.g. Quarter 1 median against Q3 median</a:t>
            </a:r>
          </a:p>
          <a:p>
            <a:r>
              <a:rPr lang="en-IE" sz="2400" dirty="0">
                <a:solidFill>
                  <a:schemeClr val="bg1"/>
                </a:solidFill>
              </a:rPr>
              <a:t>Non-domestic data has to be matched to CSO Business Register to integrate with survey data</a:t>
            </a:r>
          </a:p>
          <a:p>
            <a:r>
              <a:rPr lang="en-IE" sz="2400" dirty="0">
                <a:solidFill>
                  <a:schemeClr val="bg1"/>
                </a:solidFill>
              </a:rPr>
              <a:t>Only covers mains gas consumers (on pipeline)</a:t>
            </a:r>
          </a:p>
        </p:txBody>
      </p:sp>
      <p:sp>
        <p:nvSpPr>
          <p:cNvPr id="4" name="Footer Placeholder 3"/>
          <p:cNvSpPr>
            <a:spLocks noGrp="1"/>
          </p:cNvSpPr>
          <p:nvPr>
            <p:ph type="ftr" sz="quarter" idx="11"/>
          </p:nvPr>
        </p:nvSpPr>
        <p:spPr/>
        <p:txBody>
          <a:bodyPr/>
          <a:lstStyle/>
          <a:p>
            <a:r>
              <a:rPr lang="en-IE"/>
              <a:t>www.cso.ie</a:t>
            </a:r>
            <a:endParaRPr lang="en-IE" dirty="0"/>
          </a:p>
        </p:txBody>
      </p:sp>
      <p:sp>
        <p:nvSpPr>
          <p:cNvPr id="5" name="Slide Number Placeholder 4"/>
          <p:cNvSpPr>
            <a:spLocks noGrp="1"/>
          </p:cNvSpPr>
          <p:nvPr>
            <p:ph type="sldNum" sz="quarter" idx="12"/>
          </p:nvPr>
        </p:nvSpPr>
        <p:spPr/>
        <p:txBody>
          <a:bodyPr/>
          <a:lstStyle/>
          <a:p>
            <a:fld id="{F9A03560-E876-4CE9-A951-D2D5E77DDF89}" type="slidenum">
              <a:rPr lang="en-IE" smtClean="0"/>
              <a:pPr/>
              <a:t>16</a:t>
            </a:fld>
            <a:endParaRPr lang="en-IE" dirty="0"/>
          </a:p>
        </p:txBody>
      </p:sp>
    </p:spTree>
    <p:extLst>
      <p:ext uri="{BB962C8B-B14F-4D97-AF65-F5344CB8AC3E}">
        <p14:creationId xmlns:p14="http://schemas.microsoft.com/office/powerpoint/2010/main" val="3917631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05979"/>
            <a:ext cx="7859216" cy="857250"/>
          </a:xfrm>
        </p:spPr>
        <p:txBody>
          <a:bodyPr/>
          <a:lstStyle/>
          <a:p>
            <a:pPr algn="l"/>
            <a:r>
              <a:rPr lang="en-IE" dirty="0">
                <a:solidFill>
                  <a:schemeClr val="bg1"/>
                </a:solidFill>
              </a:rPr>
              <a:t>Energy Utilities Meter Data </a:t>
            </a:r>
            <a:r>
              <a:rPr lang="en-IE" sz="2000" dirty="0">
                <a:solidFill>
                  <a:schemeClr val="bg1"/>
                </a:solidFill>
              </a:rPr>
              <a:t>continued</a:t>
            </a:r>
            <a:endParaRPr lang="en-IE" sz="2000" dirty="0"/>
          </a:p>
        </p:txBody>
      </p:sp>
      <p:sp>
        <p:nvSpPr>
          <p:cNvPr id="3" name="Content Placeholder 2"/>
          <p:cNvSpPr>
            <a:spLocks noGrp="1"/>
          </p:cNvSpPr>
          <p:nvPr>
            <p:ph idx="1"/>
          </p:nvPr>
        </p:nvSpPr>
        <p:spPr/>
        <p:txBody>
          <a:bodyPr>
            <a:normAutofit fontScale="85000" lnSpcReduction="20000"/>
          </a:bodyPr>
          <a:lstStyle/>
          <a:p>
            <a:r>
              <a:rPr lang="en-IE" dirty="0">
                <a:solidFill>
                  <a:schemeClr val="bg1"/>
                </a:solidFill>
              </a:rPr>
              <a:t>Request in for access to electricity meter data</a:t>
            </a:r>
          </a:p>
          <a:p>
            <a:r>
              <a:rPr lang="en-IE" dirty="0">
                <a:solidFill>
                  <a:schemeClr val="bg1"/>
                </a:solidFill>
              </a:rPr>
              <a:t>No equivalent national utility for oil</a:t>
            </a:r>
          </a:p>
          <a:p>
            <a:r>
              <a:rPr lang="en-IE" dirty="0">
                <a:solidFill>
                  <a:schemeClr val="bg1"/>
                </a:solidFill>
              </a:rPr>
              <a:t>Working towards bottom-up estimates of energy consumed by households</a:t>
            </a:r>
          </a:p>
          <a:p>
            <a:r>
              <a:rPr lang="en-IE" dirty="0">
                <a:solidFill>
                  <a:schemeClr val="bg1"/>
                </a:solidFill>
              </a:rPr>
              <a:t>Utility data can indirectly provide indicators of new buildings and of vacant dwellings and holiday homes</a:t>
            </a:r>
          </a:p>
          <a:p>
            <a:r>
              <a:rPr lang="en-IE" dirty="0">
                <a:solidFill>
                  <a:schemeClr val="bg1"/>
                </a:solidFill>
              </a:rPr>
              <a:t>Utility company may have link to GIS co-ordinates</a:t>
            </a:r>
          </a:p>
          <a:p>
            <a:r>
              <a:rPr lang="en-IE" dirty="0">
                <a:solidFill>
                  <a:schemeClr val="bg2"/>
                </a:solidFill>
              </a:rPr>
              <a:t>Domestic and non-domestic sectors</a:t>
            </a:r>
          </a:p>
        </p:txBody>
      </p:sp>
      <p:sp>
        <p:nvSpPr>
          <p:cNvPr id="4" name="Footer Placeholder 3"/>
          <p:cNvSpPr>
            <a:spLocks noGrp="1"/>
          </p:cNvSpPr>
          <p:nvPr>
            <p:ph type="ftr" sz="quarter" idx="11"/>
          </p:nvPr>
        </p:nvSpPr>
        <p:spPr/>
        <p:txBody>
          <a:bodyPr/>
          <a:lstStyle/>
          <a:p>
            <a:r>
              <a:rPr lang="en-IE"/>
              <a:t>www.cso.ie</a:t>
            </a:r>
            <a:endParaRPr lang="en-IE" dirty="0"/>
          </a:p>
        </p:txBody>
      </p:sp>
      <p:sp>
        <p:nvSpPr>
          <p:cNvPr id="5" name="Slide Number Placeholder 4"/>
          <p:cNvSpPr>
            <a:spLocks noGrp="1"/>
          </p:cNvSpPr>
          <p:nvPr>
            <p:ph type="sldNum" sz="quarter" idx="12"/>
          </p:nvPr>
        </p:nvSpPr>
        <p:spPr/>
        <p:txBody>
          <a:bodyPr/>
          <a:lstStyle/>
          <a:p>
            <a:fld id="{F9A03560-E876-4CE9-A951-D2D5E77DDF89}" type="slidenum">
              <a:rPr lang="en-IE" smtClean="0"/>
              <a:pPr/>
              <a:t>17</a:t>
            </a:fld>
            <a:endParaRPr lang="en-IE" dirty="0"/>
          </a:p>
        </p:txBody>
      </p:sp>
    </p:spTree>
    <p:extLst>
      <p:ext uri="{BB962C8B-B14F-4D97-AF65-F5344CB8AC3E}">
        <p14:creationId xmlns:p14="http://schemas.microsoft.com/office/powerpoint/2010/main" val="2297658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05979"/>
            <a:ext cx="7931224" cy="857250"/>
          </a:xfrm>
        </p:spPr>
        <p:txBody>
          <a:bodyPr/>
          <a:lstStyle/>
          <a:p>
            <a:pPr algn="l"/>
            <a:r>
              <a:rPr lang="en-IE" dirty="0">
                <a:solidFill>
                  <a:schemeClr val="bg1"/>
                </a:solidFill>
              </a:rPr>
              <a:t>Energy Utilities Meter Data </a:t>
            </a:r>
            <a:r>
              <a:rPr lang="en-IE" sz="2000" dirty="0">
                <a:solidFill>
                  <a:schemeClr val="bg1"/>
                </a:solidFill>
              </a:rPr>
              <a:t>continued</a:t>
            </a:r>
            <a:endParaRPr lang="en-IE" dirty="0"/>
          </a:p>
        </p:txBody>
      </p:sp>
      <p:sp>
        <p:nvSpPr>
          <p:cNvPr id="3" name="Content Placeholder 2"/>
          <p:cNvSpPr>
            <a:spLocks noGrp="1"/>
          </p:cNvSpPr>
          <p:nvPr>
            <p:ph idx="1"/>
          </p:nvPr>
        </p:nvSpPr>
        <p:spPr/>
        <p:txBody>
          <a:bodyPr>
            <a:normAutofit fontScale="70000" lnSpcReduction="20000"/>
          </a:bodyPr>
          <a:lstStyle/>
          <a:p>
            <a:r>
              <a:rPr lang="en-IE" dirty="0">
                <a:solidFill>
                  <a:schemeClr val="bg2"/>
                </a:solidFill>
              </a:rPr>
              <a:t>Spatial, seasonal and time-series dimensions</a:t>
            </a:r>
          </a:p>
          <a:p>
            <a:r>
              <a:rPr lang="en-IE" dirty="0">
                <a:solidFill>
                  <a:schemeClr val="bg2"/>
                </a:solidFill>
              </a:rPr>
              <a:t>May only cover physical data not monetary</a:t>
            </a:r>
          </a:p>
          <a:p>
            <a:r>
              <a:rPr lang="en-IE" dirty="0">
                <a:solidFill>
                  <a:schemeClr val="bg2"/>
                </a:solidFill>
              </a:rPr>
              <a:t>Utilities data may not be nationally representative e.g. of rural areas</a:t>
            </a:r>
          </a:p>
          <a:p>
            <a:r>
              <a:rPr lang="en-IE" dirty="0">
                <a:solidFill>
                  <a:schemeClr val="bg2"/>
                </a:solidFill>
              </a:rPr>
              <a:t>Meter readings may be estimated and subsequently revised (meter reading series could result in negative consumption if earlier reading too high)</a:t>
            </a:r>
          </a:p>
          <a:p>
            <a:r>
              <a:rPr lang="en-IE" dirty="0">
                <a:solidFill>
                  <a:schemeClr val="bg2"/>
                </a:solidFill>
              </a:rPr>
              <a:t>Census of Population could be used to weight the data e.g. under assumption that households with oil central heating are using same amounts of heat as gas central heating households with similar characteristics (number of occupants, dwelling type, etc.)</a:t>
            </a:r>
          </a:p>
          <a:p>
            <a:endParaRPr lang="en-IE" dirty="0">
              <a:solidFill>
                <a:schemeClr val="bg2"/>
              </a:solidFill>
            </a:endParaRPr>
          </a:p>
          <a:p>
            <a:endParaRPr lang="en-IE" dirty="0"/>
          </a:p>
        </p:txBody>
      </p:sp>
      <p:sp>
        <p:nvSpPr>
          <p:cNvPr id="4" name="Footer Placeholder 3"/>
          <p:cNvSpPr>
            <a:spLocks noGrp="1"/>
          </p:cNvSpPr>
          <p:nvPr>
            <p:ph type="ftr" sz="quarter" idx="11"/>
          </p:nvPr>
        </p:nvSpPr>
        <p:spPr/>
        <p:txBody>
          <a:bodyPr/>
          <a:lstStyle/>
          <a:p>
            <a:r>
              <a:rPr lang="en-IE"/>
              <a:t>www.cso.ie</a:t>
            </a:r>
            <a:endParaRPr lang="en-IE" dirty="0"/>
          </a:p>
        </p:txBody>
      </p:sp>
      <p:sp>
        <p:nvSpPr>
          <p:cNvPr id="5" name="Slide Number Placeholder 4"/>
          <p:cNvSpPr>
            <a:spLocks noGrp="1"/>
          </p:cNvSpPr>
          <p:nvPr>
            <p:ph type="sldNum" sz="quarter" idx="12"/>
          </p:nvPr>
        </p:nvSpPr>
        <p:spPr/>
        <p:txBody>
          <a:bodyPr/>
          <a:lstStyle/>
          <a:p>
            <a:fld id="{F9A03560-E876-4CE9-A951-D2D5E77DDF89}" type="slidenum">
              <a:rPr lang="en-IE" smtClean="0"/>
              <a:pPr/>
              <a:t>18</a:t>
            </a:fld>
            <a:endParaRPr lang="en-IE" dirty="0"/>
          </a:p>
        </p:txBody>
      </p:sp>
    </p:spTree>
    <p:extLst>
      <p:ext uri="{BB962C8B-B14F-4D97-AF65-F5344CB8AC3E}">
        <p14:creationId xmlns:p14="http://schemas.microsoft.com/office/powerpoint/2010/main" val="309074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05979"/>
            <a:ext cx="7787208" cy="857250"/>
          </a:xfrm>
        </p:spPr>
        <p:txBody>
          <a:bodyPr/>
          <a:lstStyle/>
          <a:p>
            <a:pPr algn="l"/>
            <a:r>
              <a:rPr lang="en-IE" dirty="0">
                <a:solidFill>
                  <a:srgbClr val="FF0000"/>
                </a:solidFill>
              </a:rPr>
              <a:t>5</a:t>
            </a:r>
            <a:r>
              <a:rPr lang="en-IE" dirty="0">
                <a:solidFill>
                  <a:schemeClr val="bg1"/>
                </a:solidFill>
              </a:rPr>
              <a:t>. Building Energy Ratings</a:t>
            </a:r>
          </a:p>
        </p:txBody>
      </p:sp>
      <p:sp>
        <p:nvSpPr>
          <p:cNvPr id="3" name="Content Placeholder 2"/>
          <p:cNvSpPr>
            <a:spLocks noGrp="1"/>
          </p:cNvSpPr>
          <p:nvPr>
            <p:ph idx="1"/>
          </p:nvPr>
        </p:nvSpPr>
        <p:spPr/>
        <p:txBody>
          <a:bodyPr>
            <a:normAutofit fontScale="62500" lnSpcReduction="20000"/>
          </a:bodyPr>
          <a:lstStyle/>
          <a:p>
            <a:r>
              <a:rPr lang="en-US" dirty="0">
                <a:solidFill>
                  <a:schemeClr val="bg1"/>
                </a:solidFill>
              </a:rPr>
              <a:t>Covers domestic and non-domestic sectors</a:t>
            </a:r>
          </a:p>
          <a:p>
            <a:r>
              <a:rPr lang="en-US" sz="2000" dirty="0">
                <a:solidFill>
                  <a:srgbClr val="0070C0"/>
                </a:solidFill>
                <a:hlinkClick r:id="rId2"/>
              </a:rPr>
              <a:t>http://www.seai.ie/Your_Building/BER/National_BER_Research_Tool/</a:t>
            </a:r>
            <a:endParaRPr lang="en-US" sz="2000" dirty="0">
              <a:solidFill>
                <a:srgbClr val="0070C0"/>
              </a:solidFill>
            </a:endParaRPr>
          </a:p>
          <a:p>
            <a:endParaRPr lang="en-US" dirty="0">
              <a:solidFill>
                <a:schemeClr val="bg1"/>
              </a:solidFill>
            </a:endParaRPr>
          </a:p>
          <a:p>
            <a:r>
              <a:rPr lang="en-US" dirty="0">
                <a:solidFill>
                  <a:schemeClr val="bg1"/>
                </a:solidFill>
              </a:rPr>
              <a:t>Very detailed energy audits and household construction data</a:t>
            </a:r>
          </a:p>
          <a:p>
            <a:r>
              <a:rPr lang="en-US" dirty="0">
                <a:solidFill>
                  <a:schemeClr val="bg1"/>
                </a:solidFill>
              </a:rPr>
              <a:t>EU Energy Performance of Buildings Directive</a:t>
            </a:r>
          </a:p>
          <a:p>
            <a:r>
              <a:rPr lang="en-US" dirty="0">
                <a:solidFill>
                  <a:schemeClr val="bg1"/>
                </a:solidFill>
              </a:rPr>
              <a:t>Few other datasets on non-domestic buildings</a:t>
            </a:r>
          </a:p>
          <a:p>
            <a:r>
              <a:rPr lang="en-US" dirty="0">
                <a:solidFill>
                  <a:schemeClr val="bg1"/>
                </a:solidFill>
              </a:rPr>
              <a:t>Dwellings with better ratings can achieve a sale or rental premium</a:t>
            </a:r>
          </a:p>
          <a:p>
            <a:endParaRPr lang="en-US" dirty="0">
              <a:solidFill>
                <a:schemeClr val="bg1"/>
              </a:solidFill>
            </a:endParaRPr>
          </a:p>
          <a:p>
            <a:r>
              <a:rPr lang="en-US" dirty="0">
                <a:solidFill>
                  <a:schemeClr val="bg1"/>
                </a:solidFill>
              </a:rPr>
              <a:t>CSO publishes the data quarterly</a:t>
            </a:r>
          </a:p>
          <a:p>
            <a:r>
              <a:rPr lang="en-US" dirty="0">
                <a:solidFill>
                  <a:srgbClr val="00B0F0"/>
                </a:solidFill>
                <a:hlinkClick r:id="rId3"/>
              </a:rPr>
              <a:t>http://www.cso.ie/en/releasesandpublications/er/dber/domesticbuildingenergyratingsquarter12017/</a:t>
            </a:r>
            <a:endParaRPr lang="en-US" dirty="0">
              <a:solidFill>
                <a:srgbClr val="00B0F0"/>
              </a:solidFill>
            </a:endParaRPr>
          </a:p>
        </p:txBody>
      </p:sp>
      <p:sp>
        <p:nvSpPr>
          <p:cNvPr id="4" name="Footer Placeholder 3"/>
          <p:cNvSpPr>
            <a:spLocks noGrp="1"/>
          </p:cNvSpPr>
          <p:nvPr>
            <p:ph type="ftr" sz="quarter" idx="11"/>
          </p:nvPr>
        </p:nvSpPr>
        <p:spPr/>
        <p:txBody>
          <a:bodyPr/>
          <a:lstStyle/>
          <a:p>
            <a:r>
              <a:rPr lang="en-IE"/>
              <a:t>www.cso.ie</a:t>
            </a:r>
            <a:endParaRPr lang="en-IE" dirty="0"/>
          </a:p>
        </p:txBody>
      </p:sp>
      <p:sp>
        <p:nvSpPr>
          <p:cNvPr id="5" name="Slide Number Placeholder 4"/>
          <p:cNvSpPr>
            <a:spLocks noGrp="1"/>
          </p:cNvSpPr>
          <p:nvPr>
            <p:ph type="sldNum" sz="quarter" idx="12"/>
          </p:nvPr>
        </p:nvSpPr>
        <p:spPr/>
        <p:txBody>
          <a:bodyPr/>
          <a:lstStyle/>
          <a:p>
            <a:fld id="{F9A03560-E876-4CE9-A951-D2D5E77DDF89}" type="slidenum">
              <a:rPr lang="en-IE" smtClean="0"/>
              <a:pPr/>
              <a:t>19</a:t>
            </a:fld>
            <a:endParaRPr lang="en-IE" dirty="0"/>
          </a:p>
        </p:txBody>
      </p:sp>
    </p:spTree>
    <p:extLst>
      <p:ext uri="{BB962C8B-B14F-4D97-AF65-F5344CB8AC3E}">
        <p14:creationId xmlns:p14="http://schemas.microsoft.com/office/powerpoint/2010/main" val="1642115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67494"/>
            <a:ext cx="6779096" cy="792088"/>
          </a:xfrm>
        </p:spPr>
        <p:txBody>
          <a:bodyPr>
            <a:normAutofit fontScale="90000"/>
          </a:bodyPr>
          <a:lstStyle/>
          <a:p>
            <a:pPr algn="l"/>
            <a:r>
              <a:rPr lang="en-IE" dirty="0">
                <a:solidFill>
                  <a:schemeClr val="bg1"/>
                </a:solidFill>
              </a:rPr>
              <a:t>Presentation Structure</a:t>
            </a:r>
            <a:br>
              <a:rPr lang="en-IE" dirty="0">
                <a:solidFill>
                  <a:schemeClr val="bg1"/>
                </a:solidFill>
              </a:rPr>
            </a:br>
            <a:endParaRPr lang="en-US" dirty="0">
              <a:solidFill>
                <a:schemeClr val="bg1"/>
              </a:solidFill>
            </a:endParaRPr>
          </a:p>
        </p:txBody>
      </p:sp>
      <p:sp>
        <p:nvSpPr>
          <p:cNvPr id="3" name="Content Placeholder 2"/>
          <p:cNvSpPr>
            <a:spLocks noGrp="1"/>
          </p:cNvSpPr>
          <p:nvPr>
            <p:ph idx="1"/>
          </p:nvPr>
        </p:nvSpPr>
        <p:spPr>
          <a:xfrm>
            <a:off x="827584" y="987574"/>
            <a:ext cx="7859216" cy="3675855"/>
          </a:xfrm>
        </p:spPr>
        <p:txBody>
          <a:bodyPr>
            <a:noAutofit/>
          </a:bodyPr>
          <a:lstStyle/>
          <a:p>
            <a:pPr marL="457200" indent="-457200">
              <a:buFont typeface="+mj-lt"/>
              <a:buAutoNum type="arabicPeriod"/>
            </a:pPr>
            <a:r>
              <a:rPr lang="en-IE" sz="2000" dirty="0">
                <a:solidFill>
                  <a:schemeClr val="bg1"/>
                </a:solidFill>
              </a:rPr>
              <a:t>Overview</a:t>
            </a:r>
          </a:p>
          <a:p>
            <a:pPr marL="457200" indent="-457200">
              <a:buFont typeface="+mj-lt"/>
              <a:buAutoNum type="arabicPeriod"/>
            </a:pPr>
            <a:r>
              <a:rPr lang="en-IE" sz="2000" dirty="0">
                <a:solidFill>
                  <a:schemeClr val="bg1"/>
                </a:solidFill>
              </a:rPr>
              <a:t>Legal basis and procedures</a:t>
            </a:r>
          </a:p>
          <a:p>
            <a:pPr marL="457200" indent="-457200">
              <a:buFont typeface="+mj-lt"/>
              <a:buAutoNum type="arabicPeriod"/>
            </a:pPr>
            <a:r>
              <a:rPr lang="en-IE" sz="2000" dirty="0">
                <a:solidFill>
                  <a:schemeClr val="bg1"/>
                </a:solidFill>
              </a:rPr>
              <a:t>Business Energy Use survey</a:t>
            </a:r>
          </a:p>
          <a:p>
            <a:pPr marL="457200" indent="-457200">
              <a:buFont typeface="+mj-lt"/>
              <a:buAutoNum type="arabicPeriod"/>
            </a:pPr>
            <a:r>
              <a:rPr lang="en-IE" sz="2000" dirty="0">
                <a:solidFill>
                  <a:schemeClr val="bg1"/>
                </a:solidFill>
              </a:rPr>
              <a:t>Energy utilities meter data</a:t>
            </a:r>
          </a:p>
          <a:p>
            <a:pPr marL="457200" indent="-457200">
              <a:buFont typeface="+mj-lt"/>
              <a:buAutoNum type="arabicPeriod"/>
            </a:pPr>
            <a:r>
              <a:rPr lang="en-IE" sz="2000" dirty="0">
                <a:solidFill>
                  <a:schemeClr val="bg1"/>
                </a:solidFill>
              </a:rPr>
              <a:t>Building Energy Ratings</a:t>
            </a:r>
          </a:p>
          <a:p>
            <a:pPr marL="457200" indent="-457200">
              <a:buFont typeface="+mj-lt"/>
              <a:buAutoNum type="arabicPeriod"/>
            </a:pPr>
            <a:r>
              <a:rPr lang="en-IE" sz="2000" dirty="0">
                <a:solidFill>
                  <a:schemeClr val="bg1"/>
                </a:solidFill>
              </a:rPr>
              <a:t>CSO Household Survey</a:t>
            </a:r>
          </a:p>
          <a:p>
            <a:pPr marL="457200" indent="-457200">
              <a:buFont typeface="+mj-lt"/>
              <a:buAutoNum type="arabicPeriod"/>
            </a:pPr>
            <a:r>
              <a:rPr lang="en-IE" sz="2000">
                <a:solidFill>
                  <a:schemeClr val="bg1"/>
                </a:solidFill>
              </a:rPr>
              <a:t>Future </a:t>
            </a:r>
            <a:r>
              <a:rPr lang="en-IE" sz="2000" dirty="0">
                <a:solidFill>
                  <a:schemeClr val="bg1"/>
                </a:solidFill>
              </a:rPr>
              <a:t>work</a:t>
            </a:r>
          </a:p>
          <a:p>
            <a:pPr marL="457200" indent="-457200">
              <a:buFont typeface="+mj-lt"/>
              <a:buAutoNum type="arabicPeriod"/>
            </a:pPr>
            <a:r>
              <a:rPr lang="en-IE" sz="2000" dirty="0">
                <a:solidFill>
                  <a:schemeClr val="bg1"/>
                </a:solidFill>
              </a:rPr>
              <a:t>Conclusions</a:t>
            </a:r>
          </a:p>
        </p:txBody>
      </p:sp>
      <p:sp>
        <p:nvSpPr>
          <p:cNvPr id="4" name="Slide Number Placeholder 3"/>
          <p:cNvSpPr>
            <a:spLocks noGrp="1"/>
          </p:cNvSpPr>
          <p:nvPr>
            <p:ph type="sldNum" sz="quarter" idx="12"/>
          </p:nvPr>
        </p:nvSpPr>
        <p:spPr/>
        <p:txBody>
          <a:bodyPr/>
          <a:lstStyle/>
          <a:p>
            <a:fld id="{6A42C9EA-7981-4C27-8C11-4E86F38ADFE1}" type="slidenum">
              <a:rPr lang="en-US" smtClean="0"/>
              <a:t>2</a:t>
            </a:fld>
            <a:endParaRPr lang="en-US"/>
          </a:p>
        </p:txBody>
      </p:sp>
    </p:spTree>
    <p:extLst>
      <p:ext uri="{BB962C8B-B14F-4D97-AF65-F5344CB8AC3E}">
        <p14:creationId xmlns:p14="http://schemas.microsoft.com/office/powerpoint/2010/main" val="3855538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05979"/>
            <a:ext cx="7931224" cy="857250"/>
          </a:xfrm>
        </p:spPr>
        <p:txBody>
          <a:bodyPr/>
          <a:lstStyle/>
          <a:p>
            <a:pPr algn="l"/>
            <a:r>
              <a:rPr lang="en-GB" dirty="0">
                <a:solidFill>
                  <a:schemeClr val="bg1"/>
                </a:solidFill>
              </a:rPr>
              <a:t>EPBD Legislation</a:t>
            </a:r>
            <a:endParaRPr lang="en-IE" dirty="0"/>
          </a:p>
        </p:txBody>
      </p:sp>
      <p:sp>
        <p:nvSpPr>
          <p:cNvPr id="3" name="Content Placeholder 2"/>
          <p:cNvSpPr>
            <a:spLocks noGrp="1"/>
          </p:cNvSpPr>
          <p:nvPr>
            <p:ph idx="1"/>
          </p:nvPr>
        </p:nvSpPr>
        <p:spPr/>
        <p:txBody>
          <a:bodyPr>
            <a:normAutofit fontScale="92500" lnSpcReduction="10000"/>
          </a:bodyPr>
          <a:lstStyle/>
          <a:p>
            <a:r>
              <a:rPr lang="en-GB" sz="2400" dirty="0">
                <a:solidFill>
                  <a:schemeClr val="bg1"/>
                </a:solidFill>
              </a:rPr>
              <a:t>Energy Performance of Buildings Directive (EPBD), 2002/2010</a:t>
            </a:r>
          </a:p>
          <a:p>
            <a:pPr lvl="1"/>
            <a:r>
              <a:rPr lang="en-GB" sz="2400" dirty="0">
                <a:solidFill>
                  <a:schemeClr val="bg1"/>
                </a:solidFill>
              </a:rPr>
              <a:t>Required all EU Member States to introduce energy certification schemes for buildings</a:t>
            </a:r>
          </a:p>
          <a:p>
            <a:pPr lvl="1"/>
            <a:r>
              <a:rPr lang="en-GB" sz="2400" dirty="0">
                <a:solidFill>
                  <a:schemeClr val="bg1"/>
                </a:solidFill>
              </a:rPr>
              <a:t>Obliges “</a:t>
            </a:r>
            <a:r>
              <a:rPr lang="en-GB" sz="2400" i="1" dirty="0">
                <a:solidFill>
                  <a:schemeClr val="bg1"/>
                </a:solidFill>
              </a:rPr>
              <a:t>that when buildings are constructed, sold or rented out an energy performance certificate is made available to the owner or by the owner to the prospective buyer or tenant”</a:t>
            </a:r>
          </a:p>
          <a:p>
            <a:pPr lvl="1"/>
            <a:r>
              <a:rPr lang="en-GB" sz="2400" dirty="0">
                <a:solidFill>
                  <a:schemeClr val="bg1"/>
                </a:solidFill>
              </a:rPr>
              <a:t>Transposed into Irish law from 2006 onwards</a:t>
            </a:r>
          </a:p>
          <a:p>
            <a:pPr lvl="1"/>
            <a:endParaRPr lang="en-GB" sz="2400" dirty="0">
              <a:solidFill>
                <a:schemeClr val="bg1"/>
              </a:solidFill>
            </a:endParaRPr>
          </a:p>
          <a:p>
            <a:pPr lvl="1"/>
            <a:r>
              <a:rPr lang="en-GB" sz="2400" dirty="0">
                <a:solidFill>
                  <a:schemeClr val="bg1"/>
                </a:solidFill>
              </a:rPr>
              <a:t>Could be basis for EU-wide statistics?</a:t>
            </a:r>
            <a:endParaRPr lang="en-US" sz="2400" dirty="0">
              <a:solidFill>
                <a:schemeClr val="bg1"/>
              </a:solidFill>
            </a:endParaRPr>
          </a:p>
          <a:p>
            <a:endParaRPr lang="en-IE" dirty="0"/>
          </a:p>
        </p:txBody>
      </p:sp>
      <p:sp>
        <p:nvSpPr>
          <p:cNvPr id="4" name="Footer Placeholder 3"/>
          <p:cNvSpPr>
            <a:spLocks noGrp="1"/>
          </p:cNvSpPr>
          <p:nvPr>
            <p:ph type="ftr" sz="quarter" idx="11"/>
          </p:nvPr>
        </p:nvSpPr>
        <p:spPr/>
        <p:txBody>
          <a:bodyPr/>
          <a:lstStyle/>
          <a:p>
            <a:r>
              <a:rPr lang="en-IE"/>
              <a:t>www.cso.ie</a:t>
            </a:r>
            <a:endParaRPr lang="en-IE" dirty="0"/>
          </a:p>
        </p:txBody>
      </p:sp>
      <p:sp>
        <p:nvSpPr>
          <p:cNvPr id="5" name="Slide Number Placeholder 4"/>
          <p:cNvSpPr>
            <a:spLocks noGrp="1"/>
          </p:cNvSpPr>
          <p:nvPr>
            <p:ph type="sldNum" sz="quarter" idx="12"/>
          </p:nvPr>
        </p:nvSpPr>
        <p:spPr/>
        <p:txBody>
          <a:bodyPr/>
          <a:lstStyle/>
          <a:p>
            <a:fld id="{F9A03560-E876-4CE9-A951-D2D5E77DDF89}" type="slidenum">
              <a:rPr lang="en-IE" smtClean="0"/>
              <a:pPr/>
              <a:t>20</a:t>
            </a:fld>
            <a:endParaRPr lang="en-IE" dirty="0"/>
          </a:p>
        </p:txBody>
      </p:sp>
    </p:spTree>
    <p:extLst>
      <p:ext uri="{BB962C8B-B14F-4D97-AF65-F5344CB8AC3E}">
        <p14:creationId xmlns:p14="http://schemas.microsoft.com/office/powerpoint/2010/main" val="2504382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IE"/>
              <a:t>www.cso.ie</a:t>
            </a:r>
            <a:endParaRPr lang="en-IE" dirty="0"/>
          </a:p>
        </p:txBody>
      </p:sp>
      <p:sp>
        <p:nvSpPr>
          <p:cNvPr id="3" name="Slide Number Placeholder 2"/>
          <p:cNvSpPr>
            <a:spLocks noGrp="1"/>
          </p:cNvSpPr>
          <p:nvPr>
            <p:ph type="sldNum" sz="quarter" idx="12"/>
          </p:nvPr>
        </p:nvSpPr>
        <p:spPr/>
        <p:txBody>
          <a:bodyPr/>
          <a:lstStyle/>
          <a:p>
            <a:fld id="{F9A03560-E876-4CE9-A951-D2D5E77DDF89}" type="slidenum">
              <a:rPr lang="en-IE" smtClean="0"/>
              <a:t>21</a:t>
            </a:fld>
            <a:endParaRPr lang="en-IE"/>
          </a:p>
        </p:txBody>
      </p:sp>
      <p:pic>
        <p:nvPicPr>
          <p:cNvPr id="4" name="Content Placeholder 5"/>
          <p:cNvPicPr>
            <a:picLocks/>
          </p:cNvPicPr>
          <p:nvPr/>
        </p:nvPicPr>
        <p:blipFill rotWithShape="1">
          <a:blip r:embed="rId2" cstate="print">
            <a:extLst>
              <a:ext uri="{28A0092B-C50C-407E-A947-70E740481C1C}">
                <a14:useLocalDpi xmlns:a14="http://schemas.microsoft.com/office/drawing/2010/main" val="0"/>
              </a:ext>
            </a:extLst>
          </a:blip>
          <a:srcRect t="1562"/>
          <a:stretch/>
        </p:blipFill>
        <p:spPr>
          <a:xfrm>
            <a:off x="683568" y="627534"/>
            <a:ext cx="3168352" cy="3888432"/>
          </a:xfrm>
          <a:prstGeom prst="rect">
            <a:avLst/>
          </a:prstGeom>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627535"/>
            <a:ext cx="3168352" cy="3888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67134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IE"/>
              <a:t>www.cso.ie</a:t>
            </a:r>
            <a:endParaRPr lang="en-IE" dirty="0"/>
          </a:p>
        </p:txBody>
      </p:sp>
      <p:sp>
        <p:nvSpPr>
          <p:cNvPr id="3" name="Slide Number Placeholder 2"/>
          <p:cNvSpPr>
            <a:spLocks noGrp="1"/>
          </p:cNvSpPr>
          <p:nvPr>
            <p:ph type="sldNum" sz="quarter" idx="12"/>
          </p:nvPr>
        </p:nvSpPr>
        <p:spPr/>
        <p:txBody>
          <a:bodyPr/>
          <a:lstStyle/>
          <a:p>
            <a:fld id="{F9A03560-E876-4CE9-A951-D2D5E77DDF89}" type="slidenum">
              <a:rPr lang="en-IE" smtClean="0"/>
              <a:t>22</a:t>
            </a:fld>
            <a:endParaRPr lang="en-IE"/>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8325" y="114300"/>
            <a:ext cx="5467350" cy="4914900"/>
          </a:xfrm>
          <a:prstGeom prst="rect">
            <a:avLst/>
          </a:prstGeom>
        </p:spPr>
      </p:pic>
    </p:spTree>
    <p:extLst>
      <p:ext uri="{BB962C8B-B14F-4D97-AF65-F5344CB8AC3E}">
        <p14:creationId xmlns:p14="http://schemas.microsoft.com/office/powerpoint/2010/main" val="6513716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IE"/>
              <a:t>www.cso.ie</a:t>
            </a:r>
            <a:endParaRPr lang="en-IE" dirty="0"/>
          </a:p>
        </p:txBody>
      </p:sp>
      <p:sp>
        <p:nvSpPr>
          <p:cNvPr id="3" name="Slide Number Placeholder 2"/>
          <p:cNvSpPr>
            <a:spLocks noGrp="1"/>
          </p:cNvSpPr>
          <p:nvPr>
            <p:ph type="sldNum" sz="quarter" idx="12"/>
          </p:nvPr>
        </p:nvSpPr>
        <p:spPr/>
        <p:txBody>
          <a:bodyPr/>
          <a:lstStyle/>
          <a:p>
            <a:fld id="{F9A03560-E876-4CE9-A951-D2D5E77DDF89}" type="slidenum">
              <a:rPr lang="en-IE" smtClean="0"/>
              <a:t>23</a:t>
            </a:fld>
            <a:endParaRPr lang="en-IE"/>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225" y="252412"/>
            <a:ext cx="7829550" cy="4638675"/>
          </a:xfrm>
          <a:prstGeom prst="rect">
            <a:avLst/>
          </a:prstGeom>
        </p:spPr>
      </p:pic>
    </p:spTree>
    <p:extLst>
      <p:ext uri="{BB962C8B-B14F-4D97-AF65-F5344CB8AC3E}">
        <p14:creationId xmlns:p14="http://schemas.microsoft.com/office/powerpoint/2010/main" val="507988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05979"/>
            <a:ext cx="7787208" cy="857250"/>
          </a:xfrm>
        </p:spPr>
        <p:txBody>
          <a:bodyPr>
            <a:normAutofit/>
          </a:bodyPr>
          <a:lstStyle/>
          <a:p>
            <a:pPr algn="l"/>
            <a:r>
              <a:rPr lang="en-IE" dirty="0">
                <a:solidFill>
                  <a:srgbClr val="FF0000"/>
                </a:solidFill>
              </a:rPr>
              <a:t>6</a:t>
            </a:r>
            <a:r>
              <a:rPr lang="en-IE" dirty="0">
                <a:solidFill>
                  <a:schemeClr val="bg1"/>
                </a:solidFill>
              </a:rPr>
              <a:t>. </a:t>
            </a:r>
            <a:r>
              <a:rPr lang="en-GB" dirty="0">
                <a:solidFill>
                  <a:schemeClr val="bg2"/>
                </a:solidFill>
              </a:rPr>
              <a:t>CSO Household Survey</a:t>
            </a:r>
          </a:p>
        </p:txBody>
      </p:sp>
      <p:sp>
        <p:nvSpPr>
          <p:cNvPr id="3" name="Content Placeholder 2"/>
          <p:cNvSpPr>
            <a:spLocks noGrp="1"/>
          </p:cNvSpPr>
          <p:nvPr>
            <p:ph idx="1"/>
          </p:nvPr>
        </p:nvSpPr>
        <p:spPr/>
        <p:txBody>
          <a:bodyPr>
            <a:normAutofit fontScale="70000" lnSpcReduction="20000"/>
          </a:bodyPr>
          <a:lstStyle/>
          <a:p>
            <a:r>
              <a:rPr lang="en-GB" dirty="0">
                <a:solidFill>
                  <a:schemeClr val="bg1"/>
                </a:solidFill>
              </a:rPr>
              <a:t>Conducted as an environment module added on to quarterly household survey</a:t>
            </a:r>
          </a:p>
          <a:p>
            <a:r>
              <a:rPr lang="en-GB" dirty="0">
                <a:solidFill>
                  <a:schemeClr val="bg1"/>
                </a:solidFill>
              </a:rPr>
              <a:t>Module questions developed by project group that included Environment and Energy agencies</a:t>
            </a:r>
          </a:p>
          <a:p>
            <a:r>
              <a:rPr lang="en-GB" dirty="0">
                <a:solidFill>
                  <a:schemeClr val="bg1"/>
                </a:solidFill>
              </a:rPr>
              <a:t>Focused on energy use and waste management</a:t>
            </a:r>
          </a:p>
          <a:p>
            <a:r>
              <a:rPr lang="en-GB" dirty="0">
                <a:solidFill>
                  <a:schemeClr val="bg1"/>
                </a:solidFill>
              </a:rPr>
              <a:t>Sample of 13,000 households</a:t>
            </a:r>
          </a:p>
          <a:p>
            <a:r>
              <a:rPr lang="en-GB" dirty="0">
                <a:solidFill>
                  <a:schemeClr val="bg1"/>
                </a:solidFill>
              </a:rPr>
              <a:t>Data can be cross-classified by main survey variables</a:t>
            </a:r>
          </a:p>
          <a:p>
            <a:r>
              <a:rPr lang="en-GB" dirty="0">
                <a:solidFill>
                  <a:schemeClr val="bg1"/>
                </a:solidFill>
              </a:rPr>
              <a:t>Sample weighted to national level and results classified by household characteristics</a:t>
            </a:r>
          </a:p>
          <a:p>
            <a:endParaRPr lang="en-GB" dirty="0">
              <a:solidFill>
                <a:schemeClr val="bg1"/>
              </a:solidFill>
            </a:endParaRPr>
          </a:p>
          <a:p>
            <a:r>
              <a:rPr lang="en-GB" sz="2000" dirty="0">
                <a:hlinkClick r:id="rId2"/>
              </a:rPr>
              <a:t>http://www.cso.ie/en/releasesandpublications/er/q-env/qnhsenvironmentmoduleq22014/</a:t>
            </a:r>
            <a:endParaRPr lang="en-GB" sz="2000" dirty="0"/>
          </a:p>
          <a:p>
            <a:endParaRPr lang="en-GB" dirty="0"/>
          </a:p>
        </p:txBody>
      </p:sp>
      <p:sp>
        <p:nvSpPr>
          <p:cNvPr id="4" name="Footer Placeholder 3"/>
          <p:cNvSpPr>
            <a:spLocks noGrp="1"/>
          </p:cNvSpPr>
          <p:nvPr>
            <p:ph type="ftr" sz="quarter" idx="11"/>
          </p:nvPr>
        </p:nvSpPr>
        <p:spPr/>
        <p:txBody>
          <a:bodyPr/>
          <a:lstStyle/>
          <a:p>
            <a:r>
              <a:rPr lang="en-IE"/>
              <a:t>www.cso.ie</a:t>
            </a:r>
            <a:endParaRPr lang="en-IE" dirty="0"/>
          </a:p>
        </p:txBody>
      </p:sp>
      <p:sp>
        <p:nvSpPr>
          <p:cNvPr id="5" name="Slide Number Placeholder 4"/>
          <p:cNvSpPr>
            <a:spLocks noGrp="1"/>
          </p:cNvSpPr>
          <p:nvPr>
            <p:ph type="sldNum" sz="quarter" idx="12"/>
          </p:nvPr>
        </p:nvSpPr>
        <p:spPr/>
        <p:txBody>
          <a:bodyPr/>
          <a:lstStyle/>
          <a:p>
            <a:fld id="{F9A03560-E876-4CE9-A951-D2D5E77DDF89}" type="slidenum">
              <a:rPr lang="en-IE" smtClean="0"/>
              <a:pPr/>
              <a:t>24</a:t>
            </a:fld>
            <a:endParaRPr lang="en-IE" dirty="0"/>
          </a:p>
        </p:txBody>
      </p:sp>
    </p:spTree>
    <p:extLst>
      <p:ext uri="{BB962C8B-B14F-4D97-AF65-F5344CB8AC3E}">
        <p14:creationId xmlns:p14="http://schemas.microsoft.com/office/powerpoint/2010/main" val="12668037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IE"/>
              <a:t>www.cso.ie</a:t>
            </a:r>
            <a:endParaRPr lang="en-IE" dirty="0"/>
          </a:p>
        </p:txBody>
      </p:sp>
      <p:sp>
        <p:nvSpPr>
          <p:cNvPr id="3" name="Slide Number Placeholder 2"/>
          <p:cNvSpPr>
            <a:spLocks noGrp="1"/>
          </p:cNvSpPr>
          <p:nvPr>
            <p:ph type="sldNum" sz="quarter" idx="12"/>
          </p:nvPr>
        </p:nvSpPr>
        <p:spPr/>
        <p:txBody>
          <a:bodyPr/>
          <a:lstStyle/>
          <a:p>
            <a:fld id="{F9A03560-E876-4CE9-A951-D2D5E77DDF89}" type="slidenum">
              <a:rPr lang="en-IE" smtClean="0"/>
              <a:t>25</a:t>
            </a:fld>
            <a:endParaRPr lang="en-IE"/>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375" y="0"/>
            <a:ext cx="7715250" cy="5143500"/>
          </a:xfrm>
          <a:prstGeom prst="rect">
            <a:avLst/>
          </a:prstGeom>
        </p:spPr>
      </p:pic>
    </p:spTree>
    <p:extLst>
      <p:ext uri="{BB962C8B-B14F-4D97-AF65-F5344CB8AC3E}">
        <p14:creationId xmlns:p14="http://schemas.microsoft.com/office/powerpoint/2010/main" val="23032275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05979"/>
            <a:ext cx="7787208" cy="857250"/>
          </a:xfrm>
        </p:spPr>
        <p:txBody>
          <a:bodyPr/>
          <a:lstStyle/>
          <a:p>
            <a:pPr algn="l"/>
            <a:r>
              <a:rPr lang="en-IE" dirty="0">
                <a:solidFill>
                  <a:srgbClr val="FF0000"/>
                </a:solidFill>
              </a:rPr>
              <a:t>7</a:t>
            </a:r>
            <a:r>
              <a:rPr lang="en-IE" dirty="0">
                <a:solidFill>
                  <a:schemeClr val="bg1"/>
                </a:solidFill>
              </a:rPr>
              <a:t>. Future Work </a:t>
            </a:r>
            <a:r>
              <a:rPr lang="en-IE" sz="2000" dirty="0">
                <a:solidFill>
                  <a:schemeClr val="bg1"/>
                </a:solidFill>
              </a:rPr>
              <a:t>(sometime)</a:t>
            </a:r>
            <a:endParaRPr lang="en-GB" sz="2000" dirty="0"/>
          </a:p>
        </p:txBody>
      </p:sp>
      <p:sp>
        <p:nvSpPr>
          <p:cNvPr id="3" name="Content Placeholder 2"/>
          <p:cNvSpPr>
            <a:spLocks noGrp="1"/>
          </p:cNvSpPr>
          <p:nvPr>
            <p:ph idx="1"/>
          </p:nvPr>
        </p:nvSpPr>
        <p:spPr/>
        <p:txBody>
          <a:bodyPr>
            <a:noAutofit/>
          </a:bodyPr>
          <a:lstStyle/>
          <a:p>
            <a:r>
              <a:rPr lang="en-GB" sz="2000" dirty="0">
                <a:solidFill>
                  <a:schemeClr val="bg1"/>
                </a:solidFill>
              </a:rPr>
              <a:t>Road transport use is an important statistical data gap</a:t>
            </a:r>
          </a:p>
          <a:p>
            <a:r>
              <a:rPr lang="en-GB" sz="2000" dirty="0">
                <a:solidFill>
                  <a:schemeClr val="bg1"/>
                </a:solidFill>
              </a:rPr>
              <a:t>Combine CSO business register with vehicle register and vehicle test data</a:t>
            </a:r>
          </a:p>
          <a:p>
            <a:r>
              <a:rPr lang="en-GB" sz="2000" dirty="0">
                <a:solidFill>
                  <a:schemeClr val="bg1"/>
                </a:solidFill>
              </a:rPr>
              <a:t>-&gt; NACE data by kilometres travelled and vehicle characteristics (fuel type, vehicle type and age, emissions test results)</a:t>
            </a:r>
          </a:p>
          <a:p>
            <a:endParaRPr lang="en-GB" sz="2000" dirty="0">
              <a:solidFill>
                <a:schemeClr val="bg1"/>
              </a:solidFill>
            </a:endParaRPr>
          </a:p>
          <a:p>
            <a:pPr>
              <a:spcBef>
                <a:spcPts val="0"/>
              </a:spcBef>
            </a:pPr>
            <a:r>
              <a:rPr lang="en-GB" sz="2000" dirty="0">
                <a:solidFill>
                  <a:schemeClr val="bg1"/>
                </a:solidFill>
              </a:rPr>
              <a:t>Households consumption of home heating oils (suppliers are private companies rather than public utility)</a:t>
            </a:r>
          </a:p>
          <a:p>
            <a:pPr>
              <a:spcBef>
                <a:spcPts val="0"/>
              </a:spcBef>
            </a:pPr>
            <a:endParaRPr lang="en-GB" sz="2000" dirty="0">
              <a:solidFill>
                <a:schemeClr val="bg1"/>
              </a:solidFill>
            </a:endParaRPr>
          </a:p>
          <a:p>
            <a:r>
              <a:rPr lang="en-GB" sz="2000" dirty="0">
                <a:solidFill>
                  <a:schemeClr val="bg1"/>
                </a:solidFill>
              </a:rPr>
              <a:t>On social side: connect household socio-economic data with energy efficiency data</a:t>
            </a:r>
          </a:p>
        </p:txBody>
      </p:sp>
      <p:sp>
        <p:nvSpPr>
          <p:cNvPr id="4" name="Footer Placeholder 3"/>
          <p:cNvSpPr>
            <a:spLocks noGrp="1"/>
          </p:cNvSpPr>
          <p:nvPr>
            <p:ph type="ftr" sz="quarter" idx="11"/>
          </p:nvPr>
        </p:nvSpPr>
        <p:spPr/>
        <p:txBody>
          <a:bodyPr/>
          <a:lstStyle/>
          <a:p>
            <a:r>
              <a:rPr lang="en-IE"/>
              <a:t>www.cso.ie</a:t>
            </a:r>
            <a:endParaRPr lang="en-IE" dirty="0"/>
          </a:p>
        </p:txBody>
      </p:sp>
      <p:sp>
        <p:nvSpPr>
          <p:cNvPr id="5" name="Slide Number Placeholder 4"/>
          <p:cNvSpPr>
            <a:spLocks noGrp="1"/>
          </p:cNvSpPr>
          <p:nvPr>
            <p:ph type="sldNum" sz="quarter" idx="12"/>
          </p:nvPr>
        </p:nvSpPr>
        <p:spPr/>
        <p:txBody>
          <a:bodyPr/>
          <a:lstStyle/>
          <a:p>
            <a:fld id="{F9A03560-E876-4CE9-A951-D2D5E77DDF89}" type="slidenum">
              <a:rPr lang="en-IE" smtClean="0"/>
              <a:pPr/>
              <a:t>26</a:t>
            </a:fld>
            <a:endParaRPr lang="en-IE" dirty="0"/>
          </a:p>
        </p:txBody>
      </p:sp>
    </p:spTree>
    <p:extLst>
      <p:ext uri="{BB962C8B-B14F-4D97-AF65-F5344CB8AC3E}">
        <p14:creationId xmlns:p14="http://schemas.microsoft.com/office/powerpoint/2010/main" val="26926900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05979"/>
            <a:ext cx="7859216" cy="857250"/>
          </a:xfrm>
        </p:spPr>
        <p:txBody>
          <a:bodyPr/>
          <a:lstStyle/>
          <a:p>
            <a:pPr algn="l"/>
            <a:r>
              <a:rPr lang="en-IE" dirty="0">
                <a:solidFill>
                  <a:srgbClr val="FF0000"/>
                </a:solidFill>
              </a:rPr>
              <a:t>8</a:t>
            </a:r>
            <a:r>
              <a:rPr lang="en-IE" dirty="0">
                <a:solidFill>
                  <a:schemeClr val="bg1"/>
                </a:solidFill>
              </a:rPr>
              <a:t>. Conclusions</a:t>
            </a:r>
            <a:endParaRPr lang="en-IE" dirty="0"/>
          </a:p>
        </p:txBody>
      </p:sp>
      <p:sp>
        <p:nvSpPr>
          <p:cNvPr id="3" name="Content Placeholder 2"/>
          <p:cNvSpPr>
            <a:spLocks noGrp="1"/>
          </p:cNvSpPr>
          <p:nvPr>
            <p:ph idx="1"/>
          </p:nvPr>
        </p:nvSpPr>
        <p:spPr/>
        <p:txBody>
          <a:bodyPr>
            <a:normAutofit fontScale="70000" lnSpcReduction="20000"/>
          </a:bodyPr>
          <a:lstStyle/>
          <a:p>
            <a:r>
              <a:rPr lang="en-IE" dirty="0">
                <a:solidFill>
                  <a:schemeClr val="bg1"/>
                </a:solidFill>
              </a:rPr>
              <a:t>An administrative data source can be much more complete than a survey e.g. 750,000 gas meters</a:t>
            </a:r>
          </a:p>
          <a:p>
            <a:r>
              <a:rPr lang="en-IE" dirty="0">
                <a:solidFill>
                  <a:schemeClr val="bg1"/>
                </a:solidFill>
              </a:rPr>
              <a:t>Once data flow is established may not require large staff input to obtain more data</a:t>
            </a:r>
          </a:p>
          <a:p>
            <a:r>
              <a:rPr lang="en-IE" dirty="0">
                <a:solidFill>
                  <a:schemeClr val="bg1"/>
                </a:solidFill>
              </a:rPr>
              <a:t>Data may not be nationally representative</a:t>
            </a:r>
          </a:p>
          <a:p>
            <a:r>
              <a:rPr lang="en-IE" dirty="0">
                <a:solidFill>
                  <a:schemeClr val="bg1"/>
                </a:solidFill>
              </a:rPr>
              <a:t>Data linking may involve a jigsaw of combining inconsistent data variables and coverage</a:t>
            </a:r>
          </a:p>
          <a:p>
            <a:r>
              <a:rPr lang="en-IE" dirty="0">
                <a:solidFill>
                  <a:schemeClr val="bg1"/>
                </a:solidFill>
              </a:rPr>
              <a:t>Data may need to be manually matched to business register</a:t>
            </a:r>
          </a:p>
          <a:p>
            <a:r>
              <a:rPr lang="en-IE" dirty="0">
                <a:solidFill>
                  <a:schemeClr val="bg1"/>
                </a:solidFill>
              </a:rPr>
              <a:t>Other areas of office may find the administrative data useful e.g. number of vacant households, house price indices</a:t>
            </a:r>
          </a:p>
        </p:txBody>
      </p:sp>
      <p:sp>
        <p:nvSpPr>
          <p:cNvPr id="4" name="Footer Placeholder 3"/>
          <p:cNvSpPr>
            <a:spLocks noGrp="1"/>
          </p:cNvSpPr>
          <p:nvPr>
            <p:ph type="ftr" sz="quarter" idx="11"/>
          </p:nvPr>
        </p:nvSpPr>
        <p:spPr/>
        <p:txBody>
          <a:bodyPr/>
          <a:lstStyle/>
          <a:p>
            <a:r>
              <a:rPr lang="en-IE"/>
              <a:t>www.cso.ie</a:t>
            </a:r>
            <a:endParaRPr lang="en-IE" dirty="0"/>
          </a:p>
        </p:txBody>
      </p:sp>
      <p:sp>
        <p:nvSpPr>
          <p:cNvPr id="5" name="Slide Number Placeholder 4"/>
          <p:cNvSpPr>
            <a:spLocks noGrp="1"/>
          </p:cNvSpPr>
          <p:nvPr>
            <p:ph type="sldNum" sz="quarter" idx="12"/>
          </p:nvPr>
        </p:nvSpPr>
        <p:spPr/>
        <p:txBody>
          <a:bodyPr/>
          <a:lstStyle/>
          <a:p>
            <a:fld id="{F9A03560-E876-4CE9-A951-D2D5E77DDF89}" type="slidenum">
              <a:rPr lang="en-IE" smtClean="0"/>
              <a:pPr/>
              <a:t>27</a:t>
            </a:fld>
            <a:endParaRPr lang="en-IE" dirty="0"/>
          </a:p>
        </p:txBody>
      </p:sp>
    </p:spTree>
    <p:extLst>
      <p:ext uri="{BB962C8B-B14F-4D97-AF65-F5344CB8AC3E}">
        <p14:creationId xmlns:p14="http://schemas.microsoft.com/office/powerpoint/2010/main" val="5271611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05979"/>
            <a:ext cx="7787208" cy="857250"/>
          </a:xfrm>
        </p:spPr>
        <p:txBody>
          <a:bodyPr/>
          <a:lstStyle/>
          <a:p>
            <a:pPr algn="l"/>
            <a:r>
              <a:rPr lang="en-IE" dirty="0">
                <a:solidFill>
                  <a:schemeClr val="bg1"/>
                </a:solidFill>
              </a:rPr>
              <a:t>Conclusions </a:t>
            </a:r>
            <a:r>
              <a:rPr lang="en-IE" sz="2000" dirty="0">
                <a:solidFill>
                  <a:schemeClr val="bg1"/>
                </a:solidFill>
              </a:rPr>
              <a:t>continued</a:t>
            </a:r>
            <a:endParaRPr lang="en-GB" sz="2000" dirty="0"/>
          </a:p>
        </p:txBody>
      </p:sp>
      <p:sp>
        <p:nvSpPr>
          <p:cNvPr id="3" name="Content Placeholder 2"/>
          <p:cNvSpPr>
            <a:spLocks noGrp="1"/>
          </p:cNvSpPr>
          <p:nvPr>
            <p:ph idx="1"/>
          </p:nvPr>
        </p:nvSpPr>
        <p:spPr/>
        <p:txBody>
          <a:bodyPr>
            <a:normAutofit fontScale="77500" lnSpcReduction="20000"/>
          </a:bodyPr>
          <a:lstStyle/>
          <a:p>
            <a:r>
              <a:rPr lang="en-GB" dirty="0">
                <a:solidFill>
                  <a:schemeClr val="bg1"/>
                </a:solidFill>
              </a:rPr>
              <a:t>As more administrative microdata are obtained, the procedures to manage and protect the microdata should become more formal</a:t>
            </a:r>
          </a:p>
          <a:p>
            <a:r>
              <a:rPr lang="en-GB" dirty="0">
                <a:solidFill>
                  <a:schemeClr val="bg1"/>
                </a:solidFill>
              </a:rPr>
              <a:t>Data protection concerns and obligations of data owners have increased</a:t>
            </a:r>
          </a:p>
          <a:p>
            <a:r>
              <a:rPr lang="en-GB" dirty="0">
                <a:solidFill>
                  <a:schemeClr val="bg1"/>
                </a:solidFill>
              </a:rPr>
              <a:t>Data Protection Commissioners more proactive</a:t>
            </a:r>
          </a:p>
          <a:p>
            <a:r>
              <a:rPr lang="en-GB" dirty="0">
                <a:solidFill>
                  <a:schemeClr val="bg1"/>
                </a:solidFill>
              </a:rPr>
              <a:t>CSO established a dedicated Division to ensure a consistent office-wide approach to obtaining and using microdata</a:t>
            </a:r>
          </a:p>
          <a:p>
            <a:r>
              <a:rPr lang="en-GB" dirty="0">
                <a:solidFill>
                  <a:schemeClr val="bg1"/>
                </a:solidFill>
              </a:rPr>
              <a:t>Ideally data provider wants </a:t>
            </a:r>
            <a:r>
              <a:rPr lang="en-GB">
                <a:solidFill>
                  <a:schemeClr val="bg1"/>
                </a:solidFill>
              </a:rPr>
              <a:t>something back!</a:t>
            </a:r>
            <a:endParaRPr lang="en-GB" dirty="0">
              <a:solidFill>
                <a:schemeClr val="bg1"/>
              </a:solidFill>
            </a:endParaRPr>
          </a:p>
        </p:txBody>
      </p:sp>
      <p:sp>
        <p:nvSpPr>
          <p:cNvPr id="4" name="Footer Placeholder 3"/>
          <p:cNvSpPr>
            <a:spLocks noGrp="1"/>
          </p:cNvSpPr>
          <p:nvPr>
            <p:ph type="ftr" sz="quarter" idx="11"/>
          </p:nvPr>
        </p:nvSpPr>
        <p:spPr/>
        <p:txBody>
          <a:bodyPr/>
          <a:lstStyle/>
          <a:p>
            <a:r>
              <a:rPr lang="en-IE"/>
              <a:t>www.cso.ie</a:t>
            </a:r>
            <a:endParaRPr lang="en-IE" dirty="0"/>
          </a:p>
        </p:txBody>
      </p:sp>
      <p:sp>
        <p:nvSpPr>
          <p:cNvPr id="5" name="Slide Number Placeholder 4"/>
          <p:cNvSpPr>
            <a:spLocks noGrp="1"/>
          </p:cNvSpPr>
          <p:nvPr>
            <p:ph type="sldNum" sz="quarter" idx="12"/>
          </p:nvPr>
        </p:nvSpPr>
        <p:spPr/>
        <p:txBody>
          <a:bodyPr/>
          <a:lstStyle/>
          <a:p>
            <a:fld id="{F9A03560-E876-4CE9-A951-D2D5E77DDF89}" type="slidenum">
              <a:rPr lang="en-IE" smtClean="0"/>
              <a:pPr/>
              <a:t>28</a:t>
            </a:fld>
            <a:endParaRPr lang="en-IE" dirty="0"/>
          </a:p>
        </p:txBody>
      </p:sp>
    </p:spTree>
    <p:extLst>
      <p:ext uri="{BB962C8B-B14F-4D97-AF65-F5344CB8AC3E}">
        <p14:creationId xmlns:p14="http://schemas.microsoft.com/office/powerpoint/2010/main" val="4084846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05979"/>
            <a:ext cx="7859216" cy="857250"/>
          </a:xfrm>
        </p:spPr>
        <p:txBody>
          <a:bodyPr/>
          <a:lstStyle/>
          <a:p>
            <a:pPr algn="l"/>
            <a:r>
              <a:rPr lang="en-GB" dirty="0">
                <a:solidFill>
                  <a:srgbClr val="FF0000"/>
                </a:solidFill>
              </a:rPr>
              <a:t>1</a:t>
            </a:r>
            <a:r>
              <a:rPr lang="en-GB" dirty="0">
                <a:solidFill>
                  <a:schemeClr val="bg2"/>
                </a:solidFill>
              </a:rPr>
              <a:t>. Overview</a:t>
            </a:r>
          </a:p>
        </p:txBody>
      </p:sp>
      <p:sp>
        <p:nvSpPr>
          <p:cNvPr id="3" name="Content Placeholder 2"/>
          <p:cNvSpPr>
            <a:spLocks noGrp="1"/>
          </p:cNvSpPr>
          <p:nvPr>
            <p:ph idx="1"/>
          </p:nvPr>
        </p:nvSpPr>
        <p:spPr/>
        <p:txBody>
          <a:bodyPr>
            <a:normAutofit fontScale="70000" lnSpcReduction="20000"/>
          </a:bodyPr>
          <a:lstStyle/>
          <a:p>
            <a:r>
              <a:rPr lang="en-GB" dirty="0">
                <a:solidFill>
                  <a:schemeClr val="bg2"/>
                </a:solidFill>
              </a:rPr>
              <a:t>Sustainable Energy Authority of Ireland is main compiler of energy statistics for Ireland</a:t>
            </a:r>
          </a:p>
          <a:p>
            <a:r>
              <a:rPr lang="en-GB" dirty="0">
                <a:solidFill>
                  <a:schemeClr val="bg2"/>
                </a:solidFill>
              </a:rPr>
              <a:t>In last five years, Environment Division of Central Statistics Office has slowly become involved</a:t>
            </a:r>
          </a:p>
          <a:p>
            <a:r>
              <a:rPr lang="en-GB" dirty="0">
                <a:solidFill>
                  <a:schemeClr val="bg2"/>
                </a:solidFill>
              </a:rPr>
              <a:t>Mainly cross-cutting activities rather than direct involvement in data collection for Eurostat</a:t>
            </a:r>
          </a:p>
          <a:p>
            <a:r>
              <a:rPr lang="en-GB" dirty="0">
                <a:solidFill>
                  <a:schemeClr val="bg2"/>
                </a:solidFill>
              </a:rPr>
              <a:t>Statistical releases based on administrative data</a:t>
            </a:r>
          </a:p>
          <a:p>
            <a:r>
              <a:rPr lang="en-GB" dirty="0">
                <a:solidFill>
                  <a:schemeClr val="bg2"/>
                </a:solidFill>
              </a:rPr>
              <a:t>Data collection advantage is access to CSO Business Register and ability to conduct and process a survey</a:t>
            </a:r>
          </a:p>
          <a:p>
            <a:r>
              <a:rPr lang="en-GB" dirty="0">
                <a:solidFill>
                  <a:schemeClr val="bg2"/>
                </a:solidFill>
              </a:rPr>
              <a:t>Weakness is lack of detailed subject-matter knowledge</a:t>
            </a:r>
          </a:p>
        </p:txBody>
      </p:sp>
      <p:sp>
        <p:nvSpPr>
          <p:cNvPr id="4" name="Footer Placeholder 3"/>
          <p:cNvSpPr>
            <a:spLocks noGrp="1"/>
          </p:cNvSpPr>
          <p:nvPr>
            <p:ph type="ftr" sz="quarter" idx="11"/>
          </p:nvPr>
        </p:nvSpPr>
        <p:spPr/>
        <p:txBody>
          <a:bodyPr/>
          <a:lstStyle/>
          <a:p>
            <a:r>
              <a:rPr lang="en-IE"/>
              <a:t>www.cso.ie</a:t>
            </a:r>
            <a:endParaRPr lang="en-IE" dirty="0"/>
          </a:p>
        </p:txBody>
      </p:sp>
      <p:sp>
        <p:nvSpPr>
          <p:cNvPr id="5" name="Slide Number Placeholder 4"/>
          <p:cNvSpPr>
            <a:spLocks noGrp="1"/>
          </p:cNvSpPr>
          <p:nvPr>
            <p:ph type="sldNum" sz="quarter" idx="12"/>
          </p:nvPr>
        </p:nvSpPr>
        <p:spPr/>
        <p:txBody>
          <a:bodyPr/>
          <a:lstStyle/>
          <a:p>
            <a:fld id="{F9A03560-E876-4CE9-A951-D2D5E77DDF89}" type="slidenum">
              <a:rPr lang="en-IE" smtClean="0"/>
              <a:pPr/>
              <a:t>3</a:t>
            </a:fld>
            <a:endParaRPr lang="en-IE" dirty="0"/>
          </a:p>
        </p:txBody>
      </p:sp>
    </p:spTree>
    <p:extLst>
      <p:ext uri="{BB962C8B-B14F-4D97-AF65-F5344CB8AC3E}">
        <p14:creationId xmlns:p14="http://schemas.microsoft.com/office/powerpoint/2010/main" val="2239055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05979"/>
            <a:ext cx="7859216" cy="857250"/>
          </a:xfrm>
        </p:spPr>
        <p:txBody>
          <a:bodyPr>
            <a:normAutofit fontScale="90000"/>
          </a:bodyPr>
          <a:lstStyle/>
          <a:p>
            <a:pPr algn="l"/>
            <a:r>
              <a:rPr lang="en-IE" dirty="0">
                <a:solidFill>
                  <a:srgbClr val="FF0000"/>
                </a:solidFill>
              </a:rPr>
              <a:t>2</a:t>
            </a:r>
            <a:r>
              <a:rPr lang="en-IE" dirty="0">
                <a:solidFill>
                  <a:schemeClr val="bg1"/>
                </a:solidFill>
              </a:rPr>
              <a:t>. Legal Basis and Procedures</a:t>
            </a:r>
            <a:br>
              <a:rPr lang="en-IE" dirty="0">
                <a:solidFill>
                  <a:schemeClr val="bg1"/>
                </a:solidFill>
              </a:rPr>
            </a:br>
            <a:endParaRPr lang="en-GB" dirty="0"/>
          </a:p>
        </p:txBody>
      </p:sp>
      <p:sp>
        <p:nvSpPr>
          <p:cNvPr id="3" name="Content Placeholder 2"/>
          <p:cNvSpPr>
            <a:spLocks noGrp="1"/>
          </p:cNvSpPr>
          <p:nvPr>
            <p:ph idx="1"/>
          </p:nvPr>
        </p:nvSpPr>
        <p:spPr/>
        <p:txBody>
          <a:bodyPr>
            <a:normAutofit fontScale="70000" lnSpcReduction="20000"/>
          </a:bodyPr>
          <a:lstStyle/>
          <a:p>
            <a:r>
              <a:rPr lang="en-GB" sz="3300" dirty="0">
                <a:solidFill>
                  <a:schemeClr val="bg2"/>
                </a:solidFill>
              </a:rPr>
              <a:t>Legal basis for access to administrative data is the Statistics Act, 1993 – options to request actual or sample microdata file</a:t>
            </a:r>
          </a:p>
          <a:p>
            <a:r>
              <a:rPr lang="en-GB" sz="3300" dirty="0">
                <a:solidFill>
                  <a:schemeClr val="bg2"/>
                </a:solidFill>
              </a:rPr>
              <a:t>DG issues legal request to data owner</a:t>
            </a:r>
          </a:p>
          <a:p>
            <a:r>
              <a:rPr lang="en-GB" sz="3300" dirty="0">
                <a:solidFill>
                  <a:schemeClr val="bg2"/>
                </a:solidFill>
              </a:rPr>
              <a:t>Role of Administrative Data Centre Division (ADC)</a:t>
            </a:r>
          </a:p>
          <a:p>
            <a:endParaRPr lang="en-GB" sz="3300" dirty="0">
              <a:solidFill>
                <a:schemeClr val="bg2"/>
              </a:solidFill>
            </a:endParaRPr>
          </a:p>
          <a:p>
            <a:r>
              <a:rPr lang="en-GB" sz="3300" dirty="0">
                <a:solidFill>
                  <a:schemeClr val="bg2"/>
                </a:solidFill>
              </a:rPr>
              <a:t>Data protection protocols (source tiers security)</a:t>
            </a:r>
          </a:p>
          <a:p>
            <a:r>
              <a:rPr lang="en-GB" sz="3300" dirty="0">
                <a:solidFill>
                  <a:schemeClr val="bg2"/>
                </a:solidFill>
                <a:hlinkClick r:id="rId2"/>
              </a:rPr>
              <a:t>http://www.cso.ie/en/aboutus/csodataprotocol/annex1/</a:t>
            </a:r>
            <a:endParaRPr lang="en-GB" sz="3300" dirty="0">
              <a:solidFill>
                <a:schemeClr val="bg2"/>
              </a:solidFill>
            </a:endParaRPr>
          </a:p>
          <a:p>
            <a:endParaRPr lang="en-GB" sz="3300" dirty="0">
              <a:solidFill>
                <a:schemeClr val="bg2"/>
              </a:solidFill>
            </a:endParaRPr>
          </a:p>
          <a:p>
            <a:r>
              <a:rPr lang="en-GB" sz="3300" dirty="0">
                <a:solidFill>
                  <a:schemeClr val="bg1"/>
                </a:solidFill>
              </a:rPr>
              <a:t>Register of data matching projects</a:t>
            </a:r>
          </a:p>
          <a:p>
            <a:r>
              <a:rPr lang="en-GB" sz="2600" dirty="0">
                <a:solidFill>
                  <a:srgbClr val="00B0F0"/>
                </a:solidFill>
              </a:rPr>
              <a:t>http://www.cso.ie/en/aboutus/csodataprotocol/csodataprotocolregister/</a:t>
            </a:r>
          </a:p>
        </p:txBody>
      </p:sp>
      <p:sp>
        <p:nvSpPr>
          <p:cNvPr id="4" name="Footer Placeholder 3"/>
          <p:cNvSpPr>
            <a:spLocks noGrp="1"/>
          </p:cNvSpPr>
          <p:nvPr>
            <p:ph type="ftr" sz="quarter" idx="11"/>
          </p:nvPr>
        </p:nvSpPr>
        <p:spPr/>
        <p:txBody>
          <a:bodyPr/>
          <a:lstStyle/>
          <a:p>
            <a:r>
              <a:rPr lang="en-IE"/>
              <a:t>www.cso.ie</a:t>
            </a:r>
            <a:endParaRPr lang="en-IE" dirty="0"/>
          </a:p>
        </p:txBody>
      </p:sp>
      <p:sp>
        <p:nvSpPr>
          <p:cNvPr id="5" name="Slide Number Placeholder 4"/>
          <p:cNvSpPr>
            <a:spLocks noGrp="1"/>
          </p:cNvSpPr>
          <p:nvPr>
            <p:ph type="sldNum" sz="quarter" idx="12"/>
          </p:nvPr>
        </p:nvSpPr>
        <p:spPr/>
        <p:txBody>
          <a:bodyPr/>
          <a:lstStyle/>
          <a:p>
            <a:fld id="{F9A03560-E876-4CE9-A951-D2D5E77DDF89}" type="slidenum">
              <a:rPr lang="en-IE" smtClean="0"/>
              <a:pPr/>
              <a:t>4</a:t>
            </a:fld>
            <a:endParaRPr lang="en-IE" dirty="0"/>
          </a:p>
        </p:txBody>
      </p:sp>
    </p:spTree>
    <p:extLst>
      <p:ext uri="{BB962C8B-B14F-4D97-AF65-F5344CB8AC3E}">
        <p14:creationId xmlns:p14="http://schemas.microsoft.com/office/powerpoint/2010/main" val="868041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05979"/>
            <a:ext cx="7931224" cy="857250"/>
          </a:xfrm>
        </p:spPr>
        <p:txBody>
          <a:bodyPr>
            <a:normAutofit/>
          </a:bodyPr>
          <a:lstStyle/>
          <a:p>
            <a:pPr algn="l"/>
            <a:r>
              <a:rPr lang="en-IE" dirty="0">
                <a:solidFill>
                  <a:schemeClr val="bg1"/>
                </a:solidFill>
              </a:rPr>
              <a:t>Statistics Act, 1993 Section 30</a:t>
            </a:r>
            <a:endParaRPr lang="en-IE" dirty="0"/>
          </a:p>
        </p:txBody>
      </p:sp>
      <p:sp>
        <p:nvSpPr>
          <p:cNvPr id="3" name="Content Placeholder 2"/>
          <p:cNvSpPr>
            <a:spLocks noGrp="1"/>
          </p:cNvSpPr>
          <p:nvPr>
            <p:ph idx="1"/>
          </p:nvPr>
        </p:nvSpPr>
        <p:spPr/>
        <p:txBody>
          <a:bodyPr>
            <a:normAutofit fontScale="77500" lnSpcReduction="20000"/>
          </a:bodyPr>
          <a:lstStyle/>
          <a:p>
            <a:pPr marL="514350" indent="-514350">
              <a:buAutoNum type="arabicParenR"/>
            </a:pPr>
            <a:r>
              <a:rPr lang="en-IE" sz="2600" dirty="0">
                <a:solidFill>
                  <a:schemeClr val="bg1"/>
                </a:solidFill>
              </a:rPr>
              <a:t>For the purpose of assisting the Office in the exercise of its functions under this Act, the Director General may by delivery of a notice request any public authority to -</a:t>
            </a:r>
          </a:p>
          <a:p>
            <a:pPr marL="514350" indent="-514350">
              <a:buAutoNum type="arabicParenR"/>
            </a:pPr>
            <a:endParaRPr lang="en-IE" sz="2600" dirty="0">
              <a:solidFill>
                <a:schemeClr val="bg1"/>
              </a:solidFill>
            </a:endParaRPr>
          </a:p>
          <a:p>
            <a:pPr marL="0" indent="0">
              <a:buNone/>
            </a:pPr>
            <a:r>
              <a:rPr lang="en-IE" sz="2600" dirty="0">
                <a:solidFill>
                  <a:schemeClr val="bg1"/>
                </a:solidFill>
              </a:rPr>
              <a:t>(</a:t>
            </a:r>
            <a:r>
              <a:rPr lang="en-IE" sz="2600" i="1" dirty="0">
                <a:solidFill>
                  <a:schemeClr val="bg1"/>
                </a:solidFill>
              </a:rPr>
              <a:t>a</a:t>
            </a:r>
            <a:r>
              <a:rPr lang="en-IE" sz="2600" dirty="0">
                <a:solidFill>
                  <a:schemeClr val="bg1"/>
                </a:solidFill>
              </a:rPr>
              <a:t>) allow officers of statistics at all reasonable times to have access to, inspect and take copies of or extracts from any records in its charge, and</a:t>
            </a:r>
          </a:p>
          <a:p>
            <a:pPr marL="0" indent="0">
              <a:buNone/>
            </a:pPr>
            <a:r>
              <a:rPr lang="en-IE" sz="2600" dirty="0">
                <a:solidFill>
                  <a:schemeClr val="bg1"/>
                </a:solidFill>
              </a:rPr>
              <a:t>(</a:t>
            </a:r>
            <a:r>
              <a:rPr lang="en-IE" sz="2600" i="1" dirty="0">
                <a:solidFill>
                  <a:schemeClr val="bg1"/>
                </a:solidFill>
              </a:rPr>
              <a:t>b</a:t>
            </a:r>
            <a:r>
              <a:rPr lang="en-IE" sz="2600" dirty="0">
                <a:solidFill>
                  <a:schemeClr val="bg1"/>
                </a:solidFill>
              </a:rPr>
              <a:t>) </a:t>
            </a:r>
            <a:r>
              <a:rPr lang="en-IE" sz="2600" dirty="0">
                <a:solidFill>
                  <a:srgbClr val="FF0000"/>
                </a:solidFill>
              </a:rPr>
              <a:t>provide the Office</a:t>
            </a:r>
            <a:r>
              <a:rPr lang="en-IE" sz="2600" dirty="0">
                <a:solidFill>
                  <a:schemeClr val="bg1"/>
                </a:solidFill>
              </a:rPr>
              <a:t>, if any such officer so requires, </a:t>
            </a:r>
            <a:r>
              <a:rPr lang="en-IE" sz="2600" dirty="0">
                <a:solidFill>
                  <a:srgbClr val="FF0000"/>
                </a:solidFill>
              </a:rPr>
              <a:t>with copies or extracts from any such record</a:t>
            </a:r>
            <a:r>
              <a:rPr lang="en-IE" sz="2600" dirty="0">
                <a:solidFill>
                  <a:schemeClr val="bg1"/>
                </a:solidFill>
              </a:rPr>
              <a:t>,</a:t>
            </a:r>
          </a:p>
          <a:p>
            <a:pPr marL="0" indent="0">
              <a:buNone/>
            </a:pPr>
            <a:r>
              <a:rPr lang="en-IE" sz="2600" dirty="0">
                <a:solidFill>
                  <a:schemeClr val="bg1"/>
                </a:solidFill>
              </a:rPr>
              <a:t>and the public authority shall, subject to </a:t>
            </a:r>
            <a:r>
              <a:rPr lang="en-IE" sz="2600" i="1" dirty="0">
                <a:solidFill>
                  <a:schemeClr val="bg1"/>
                </a:solidFill>
              </a:rPr>
              <a:t>subsection (2)</a:t>
            </a:r>
            <a:r>
              <a:rPr lang="en-IE" sz="2600" dirty="0">
                <a:solidFill>
                  <a:schemeClr val="bg1"/>
                </a:solidFill>
              </a:rPr>
              <a:t> of this section, comply with any such request free of charge.</a:t>
            </a:r>
          </a:p>
          <a:p>
            <a:pPr marL="0" indent="0">
              <a:buNone/>
            </a:pPr>
            <a:endParaRPr lang="en-IE" sz="2600" dirty="0">
              <a:solidFill>
                <a:schemeClr val="bg1"/>
              </a:solidFill>
            </a:endParaRPr>
          </a:p>
          <a:p>
            <a:pPr marL="0" indent="0">
              <a:buNone/>
            </a:pPr>
            <a:r>
              <a:rPr lang="en-IE" sz="2600" dirty="0">
                <a:solidFill>
                  <a:schemeClr val="bg1"/>
                </a:solidFill>
              </a:rPr>
              <a:t>-&gt; This approach is to get a microdata file</a:t>
            </a:r>
          </a:p>
          <a:p>
            <a:endParaRPr lang="en-IE" dirty="0"/>
          </a:p>
        </p:txBody>
      </p:sp>
      <p:sp>
        <p:nvSpPr>
          <p:cNvPr id="4" name="Footer Placeholder 3"/>
          <p:cNvSpPr>
            <a:spLocks noGrp="1"/>
          </p:cNvSpPr>
          <p:nvPr>
            <p:ph type="ftr" sz="quarter" idx="11"/>
          </p:nvPr>
        </p:nvSpPr>
        <p:spPr/>
        <p:txBody>
          <a:bodyPr/>
          <a:lstStyle/>
          <a:p>
            <a:r>
              <a:rPr lang="en-IE"/>
              <a:t>www.cso.ie</a:t>
            </a:r>
            <a:endParaRPr lang="en-IE" dirty="0"/>
          </a:p>
        </p:txBody>
      </p:sp>
      <p:sp>
        <p:nvSpPr>
          <p:cNvPr id="5" name="Slide Number Placeholder 4"/>
          <p:cNvSpPr>
            <a:spLocks noGrp="1"/>
          </p:cNvSpPr>
          <p:nvPr>
            <p:ph type="sldNum" sz="quarter" idx="12"/>
          </p:nvPr>
        </p:nvSpPr>
        <p:spPr/>
        <p:txBody>
          <a:bodyPr/>
          <a:lstStyle/>
          <a:p>
            <a:fld id="{F9A03560-E876-4CE9-A951-D2D5E77DDF89}" type="slidenum">
              <a:rPr lang="en-IE" smtClean="0"/>
              <a:pPr/>
              <a:t>5</a:t>
            </a:fld>
            <a:endParaRPr lang="en-IE" dirty="0"/>
          </a:p>
        </p:txBody>
      </p:sp>
    </p:spTree>
    <p:extLst>
      <p:ext uri="{BB962C8B-B14F-4D97-AF65-F5344CB8AC3E}">
        <p14:creationId xmlns:p14="http://schemas.microsoft.com/office/powerpoint/2010/main" val="3676527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05979"/>
            <a:ext cx="8003232" cy="857250"/>
          </a:xfrm>
        </p:spPr>
        <p:txBody>
          <a:bodyPr>
            <a:normAutofit/>
          </a:bodyPr>
          <a:lstStyle/>
          <a:p>
            <a:pPr algn="l"/>
            <a:r>
              <a:rPr lang="en-IE" dirty="0">
                <a:solidFill>
                  <a:schemeClr val="bg1"/>
                </a:solidFill>
              </a:rPr>
              <a:t>Statistics Act, 1993 Section 31</a:t>
            </a:r>
            <a:endParaRPr lang="en-IE" dirty="0"/>
          </a:p>
        </p:txBody>
      </p:sp>
      <p:sp>
        <p:nvSpPr>
          <p:cNvPr id="3" name="Content Placeholder 2"/>
          <p:cNvSpPr>
            <a:spLocks noGrp="1"/>
          </p:cNvSpPr>
          <p:nvPr>
            <p:ph idx="1"/>
          </p:nvPr>
        </p:nvSpPr>
        <p:spPr/>
        <p:txBody>
          <a:bodyPr>
            <a:noAutofit/>
          </a:bodyPr>
          <a:lstStyle/>
          <a:p>
            <a:pPr marL="457200" indent="-457200">
              <a:buAutoNum type="arabicParenBoth"/>
            </a:pPr>
            <a:r>
              <a:rPr lang="en-IE" sz="2400" dirty="0">
                <a:solidFill>
                  <a:schemeClr val="bg1"/>
                </a:solidFill>
              </a:rPr>
              <a:t>The Director General may request any public authority to consult and </a:t>
            </a:r>
            <a:r>
              <a:rPr lang="en-IE" sz="2400" dirty="0">
                <a:solidFill>
                  <a:srgbClr val="FF0000"/>
                </a:solidFill>
              </a:rPr>
              <a:t>co-operate with him for the purpose of assessing the potential of the records of the authority as a source of statistical information </a:t>
            </a:r>
            <a:r>
              <a:rPr lang="en-IE" sz="2400" dirty="0">
                <a:solidFill>
                  <a:schemeClr val="bg1"/>
                </a:solidFill>
              </a:rPr>
              <a:t>and, where appropriate and practicable, developing its recording methods and systems for statistical purposes, and the public authority shall comply with any such request, in so far as resources permit.</a:t>
            </a:r>
          </a:p>
          <a:p>
            <a:pPr marL="457200" indent="-457200">
              <a:buAutoNum type="arabicParenBoth"/>
            </a:pPr>
            <a:endParaRPr lang="en-IE" sz="2400" dirty="0">
              <a:solidFill>
                <a:schemeClr val="bg1"/>
              </a:solidFill>
            </a:endParaRPr>
          </a:p>
          <a:p>
            <a:pPr marL="0" indent="0">
              <a:buNone/>
            </a:pPr>
            <a:r>
              <a:rPr lang="en-IE" sz="2400" dirty="0">
                <a:solidFill>
                  <a:schemeClr val="bg1"/>
                </a:solidFill>
              </a:rPr>
              <a:t>-&gt; two-step approach (assess sample before requesting full file)</a:t>
            </a:r>
          </a:p>
        </p:txBody>
      </p:sp>
      <p:sp>
        <p:nvSpPr>
          <p:cNvPr id="4" name="Footer Placeholder 3"/>
          <p:cNvSpPr>
            <a:spLocks noGrp="1"/>
          </p:cNvSpPr>
          <p:nvPr>
            <p:ph type="ftr" sz="quarter" idx="11"/>
          </p:nvPr>
        </p:nvSpPr>
        <p:spPr/>
        <p:txBody>
          <a:bodyPr/>
          <a:lstStyle/>
          <a:p>
            <a:r>
              <a:rPr lang="en-IE"/>
              <a:t>www.cso.ie</a:t>
            </a:r>
            <a:endParaRPr lang="en-IE" dirty="0"/>
          </a:p>
        </p:txBody>
      </p:sp>
      <p:sp>
        <p:nvSpPr>
          <p:cNvPr id="5" name="Slide Number Placeholder 4"/>
          <p:cNvSpPr>
            <a:spLocks noGrp="1"/>
          </p:cNvSpPr>
          <p:nvPr>
            <p:ph type="sldNum" sz="quarter" idx="12"/>
          </p:nvPr>
        </p:nvSpPr>
        <p:spPr/>
        <p:txBody>
          <a:bodyPr/>
          <a:lstStyle/>
          <a:p>
            <a:fld id="{F9A03560-E876-4CE9-A951-D2D5E77DDF89}" type="slidenum">
              <a:rPr lang="en-IE" smtClean="0"/>
              <a:pPr/>
              <a:t>6</a:t>
            </a:fld>
            <a:endParaRPr lang="en-IE" dirty="0"/>
          </a:p>
        </p:txBody>
      </p:sp>
    </p:spTree>
    <p:extLst>
      <p:ext uri="{BB962C8B-B14F-4D97-AF65-F5344CB8AC3E}">
        <p14:creationId xmlns:p14="http://schemas.microsoft.com/office/powerpoint/2010/main" val="1602149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05979"/>
            <a:ext cx="7787208" cy="857250"/>
          </a:xfrm>
        </p:spPr>
        <p:txBody>
          <a:bodyPr/>
          <a:lstStyle/>
          <a:p>
            <a:pPr algn="l"/>
            <a:r>
              <a:rPr lang="en-GB" dirty="0">
                <a:solidFill>
                  <a:schemeClr val="bg1"/>
                </a:solidFill>
              </a:rPr>
              <a:t>Administrative Data Centre</a:t>
            </a:r>
          </a:p>
        </p:txBody>
      </p:sp>
      <p:sp>
        <p:nvSpPr>
          <p:cNvPr id="3" name="Content Placeholder 2"/>
          <p:cNvSpPr>
            <a:spLocks noGrp="1"/>
          </p:cNvSpPr>
          <p:nvPr>
            <p:ph idx="1"/>
          </p:nvPr>
        </p:nvSpPr>
        <p:spPr/>
        <p:txBody>
          <a:bodyPr>
            <a:normAutofit fontScale="62500" lnSpcReduction="20000"/>
          </a:bodyPr>
          <a:lstStyle/>
          <a:p>
            <a:r>
              <a:rPr lang="en-GB" dirty="0">
                <a:solidFill>
                  <a:schemeClr val="bg1"/>
                </a:solidFill>
              </a:rPr>
              <a:t>Coordinates access and management of administrative </a:t>
            </a:r>
            <a:r>
              <a:rPr lang="en-GB" b="1" dirty="0">
                <a:solidFill>
                  <a:schemeClr val="bg1"/>
                </a:solidFill>
              </a:rPr>
              <a:t>microdata</a:t>
            </a:r>
          </a:p>
          <a:p>
            <a:r>
              <a:rPr lang="en-GB" dirty="0">
                <a:solidFill>
                  <a:schemeClr val="bg1"/>
                </a:solidFill>
              </a:rPr>
              <a:t>Most microdata is received directly by ADC and then made available to user areas</a:t>
            </a:r>
          </a:p>
          <a:p>
            <a:r>
              <a:rPr lang="en-GB" dirty="0">
                <a:solidFill>
                  <a:schemeClr val="bg1"/>
                </a:solidFill>
              </a:rPr>
              <a:t>Access for CSO staff to microdata with personal information is strictly controlled through Privacy Impact Assessment requests</a:t>
            </a:r>
          </a:p>
          <a:p>
            <a:r>
              <a:rPr lang="en-GB" dirty="0">
                <a:solidFill>
                  <a:schemeClr val="bg1"/>
                </a:solidFill>
              </a:rPr>
              <a:t>ADC makes data available at source tier level (contains identifiers)</a:t>
            </a:r>
          </a:p>
          <a:p>
            <a:r>
              <a:rPr lang="en-GB" dirty="0">
                <a:solidFill>
                  <a:schemeClr val="bg1"/>
                </a:solidFill>
              </a:rPr>
              <a:t>Access to anonymised data is more straight-forward</a:t>
            </a:r>
          </a:p>
          <a:p>
            <a:r>
              <a:rPr lang="en-GB" dirty="0">
                <a:solidFill>
                  <a:schemeClr val="bg1"/>
                </a:solidFill>
              </a:rPr>
              <a:t>Anonymised research files can be made available</a:t>
            </a:r>
          </a:p>
          <a:p>
            <a:endParaRPr lang="en-GB" dirty="0">
              <a:solidFill>
                <a:schemeClr val="bg1"/>
              </a:solidFill>
            </a:endParaRPr>
          </a:p>
          <a:p>
            <a:r>
              <a:rPr lang="en-GB" b="1" dirty="0">
                <a:solidFill>
                  <a:schemeClr val="bg1"/>
                </a:solidFill>
              </a:rPr>
              <a:t>Data protection </a:t>
            </a:r>
            <a:r>
              <a:rPr lang="en-GB" dirty="0">
                <a:solidFill>
                  <a:schemeClr val="bg1"/>
                </a:solidFill>
              </a:rPr>
              <a:t>policies across government departments and agencies are increasingly pro-active often involving obtaining legal advice</a:t>
            </a:r>
          </a:p>
        </p:txBody>
      </p:sp>
      <p:sp>
        <p:nvSpPr>
          <p:cNvPr id="4" name="Footer Placeholder 3"/>
          <p:cNvSpPr>
            <a:spLocks noGrp="1"/>
          </p:cNvSpPr>
          <p:nvPr>
            <p:ph type="ftr" sz="quarter" idx="11"/>
          </p:nvPr>
        </p:nvSpPr>
        <p:spPr/>
        <p:txBody>
          <a:bodyPr/>
          <a:lstStyle/>
          <a:p>
            <a:r>
              <a:rPr lang="en-IE"/>
              <a:t>www.cso.ie</a:t>
            </a:r>
            <a:endParaRPr lang="en-IE" dirty="0"/>
          </a:p>
        </p:txBody>
      </p:sp>
      <p:sp>
        <p:nvSpPr>
          <p:cNvPr id="5" name="Slide Number Placeholder 4"/>
          <p:cNvSpPr>
            <a:spLocks noGrp="1"/>
          </p:cNvSpPr>
          <p:nvPr>
            <p:ph type="sldNum" sz="quarter" idx="12"/>
          </p:nvPr>
        </p:nvSpPr>
        <p:spPr/>
        <p:txBody>
          <a:bodyPr/>
          <a:lstStyle/>
          <a:p>
            <a:fld id="{F9A03560-E876-4CE9-A951-D2D5E77DDF89}" type="slidenum">
              <a:rPr lang="en-IE" smtClean="0"/>
              <a:pPr/>
              <a:t>7</a:t>
            </a:fld>
            <a:endParaRPr lang="en-IE" dirty="0"/>
          </a:p>
        </p:txBody>
      </p:sp>
    </p:spTree>
    <p:extLst>
      <p:ext uri="{BB962C8B-B14F-4D97-AF65-F5344CB8AC3E}">
        <p14:creationId xmlns:p14="http://schemas.microsoft.com/office/powerpoint/2010/main" val="1851539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9502"/>
            <a:ext cx="6779096" cy="857250"/>
          </a:xfrm>
        </p:spPr>
        <p:txBody>
          <a:bodyPr>
            <a:normAutofit fontScale="90000"/>
          </a:bodyPr>
          <a:lstStyle/>
          <a:p>
            <a:r>
              <a:rPr lang="en-IE" dirty="0">
                <a:solidFill>
                  <a:srgbClr val="FF0000"/>
                </a:solidFill>
              </a:rPr>
              <a:t>3</a:t>
            </a:r>
            <a:r>
              <a:rPr lang="en-IE" dirty="0">
                <a:solidFill>
                  <a:schemeClr val="bg1"/>
                </a:solidFill>
              </a:rPr>
              <a:t>. Business Energy Use survey</a:t>
            </a:r>
          </a:p>
        </p:txBody>
      </p:sp>
      <p:sp>
        <p:nvSpPr>
          <p:cNvPr id="3" name="Content Placeholder 2"/>
          <p:cNvSpPr>
            <a:spLocks noGrp="1"/>
          </p:cNvSpPr>
          <p:nvPr>
            <p:ph idx="1"/>
          </p:nvPr>
        </p:nvSpPr>
        <p:spPr>
          <a:xfrm>
            <a:off x="683568" y="1203598"/>
            <a:ext cx="7859216" cy="3387823"/>
          </a:xfrm>
        </p:spPr>
        <p:txBody>
          <a:bodyPr>
            <a:normAutofit fontScale="70000" lnSpcReduction="20000"/>
          </a:bodyPr>
          <a:lstStyle/>
          <a:p>
            <a:r>
              <a:rPr lang="en-IE" sz="2800" dirty="0">
                <a:solidFill>
                  <a:srgbClr val="00B0F0"/>
                </a:solidFill>
                <a:hlinkClick r:id="rId2"/>
              </a:rPr>
              <a:t>https://eforms.cso.ie/Public/beu.htm</a:t>
            </a:r>
            <a:endParaRPr lang="en-IE" sz="2800" dirty="0">
              <a:solidFill>
                <a:schemeClr val="bg1"/>
              </a:solidFill>
            </a:endParaRPr>
          </a:p>
          <a:p>
            <a:r>
              <a:rPr lang="en-IE" sz="2800" dirty="0">
                <a:solidFill>
                  <a:schemeClr val="bg1"/>
                </a:solidFill>
              </a:rPr>
              <a:t>Annual CSO enterprise survey covering both </a:t>
            </a:r>
            <a:r>
              <a:rPr lang="en-IE" sz="2800" b="1" dirty="0">
                <a:solidFill>
                  <a:schemeClr val="bg1"/>
                </a:solidFill>
              </a:rPr>
              <a:t>Industry and Services</a:t>
            </a:r>
          </a:p>
          <a:p>
            <a:r>
              <a:rPr lang="en-IE" sz="2800" dirty="0">
                <a:solidFill>
                  <a:schemeClr val="bg1"/>
                </a:solidFill>
              </a:rPr>
              <a:t>Collects </a:t>
            </a:r>
            <a:r>
              <a:rPr lang="en-IE" sz="2800" b="1" dirty="0">
                <a:solidFill>
                  <a:schemeClr val="bg1"/>
                </a:solidFill>
              </a:rPr>
              <a:t>quantity and purchase cost </a:t>
            </a:r>
            <a:r>
              <a:rPr lang="en-IE" sz="2800" dirty="0">
                <a:solidFill>
                  <a:schemeClr val="bg1"/>
                </a:solidFill>
              </a:rPr>
              <a:t>data</a:t>
            </a:r>
          </a:p>
          <a:p>
            <a:r>
              <a:rPr lang="en-IE" sz="2800" dirty="0">
                <a:solidFill>
                  <a:schemeClr val="bg1"/>
                </a:solidFill>
              </a:rPr>
              <a:t>Survey started in 2009 in a business area with alternating coverage of Industry and Services (twice every 3 years)</a:t>
            </a:r>
          </a:p>
          <a:p>
            <a:r>
              <a:rPr lang="en-IE" sz="2800" dirty="0">
                <a:solidFill>
                  <a:schemeClr val="bg1"/>
                </a:solidFill>
              </a:rPr>
              <a:t>Environment Division has expanded it to cover all sectors of NACE annually and increased the sample size</a:t>
            </a:r>
          </a:p>
          <a:p>
            <a:r>
              <a:rPr lang="en-IE" sz="2800" dirty="0">
                <a:solidFill>
                  <a:schemeClr val="bg1"/>
                </a:solidFill>
              </a:rPr>
              <a:t>Supplemented with EPA/SEAI administrative data and CSO data from Industry and Services structural business surveys</a:t>
            </a:r>
          </a:p>
          <a:p>
            <a:r>
              <a:rPr lang="en-IE" sz="2800" dirty="0">
                <a:solidFill>
                  <a:schemeClr val="bg1"/>
                </a:solidFill>
              </a:rPr>
              <a:t>Response rate of around 65%</a:t>
            </a:r>
          </a:p>
        </p:txBody>
      </p:sp>
      <p:sp>
        <p:nvSpPr>
          <p:cNvPr id="4" name="Slide Number Placeholder 3"/>
          <p:cNvSpPr>
            <a:spLocks noGrp="1"/>
          </p:cNvSpPr>
          <p:nvPr>
            <p:ph type="sldNum" sz="quarter" idx="12"/>
          </p:nvPr>
        </p:nvSpPr>
        <p:spPr/>
        <p:txBody>
          <a:bodyPr/>
          <a:lstStyle/>
          <a:p>
            <a:fld id="{6A42C9EA-7981-4C27-8C11-4E86F38ADFE1}" type="slidenum">
              <a:rPr lang="en-US" smtClean="0"/>
              <a:t>8</a:t>
            </a:fld>
            <a:endParaRPr lang="en-US"/>
          </a:p>
        </p:txBody>
      </p:sp>
    </p:spTree>
    <p:extLst>
      <p:ext uri="{BB962C8B-B14F-4D97-AF65-F5344CB8AC3E}">
        <p14:creationId xmlns:p14="http://schemas.microsoft.com/office/powerpoint/2010/main" val="77115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05979"/>
            <a:ext cx="7787208" cy="857250"/>
          </a:xfrm>
        </p:spPr>
        <p:txBody>
          <a:bodyPr>
            <a:normAutofit fontScale="90000"/>
          </a:bodyPr>
          <a:lstStyle/>
          <a:p>
            <a:pPr algn="l"/>
            <a:r>
              <a:rPr lang="en-GB" dirty="0">
                <a:solidFill>
                  <a:schemeClr val="bg1"/>
                </a:solidFill>
              </a:rPr>
              <a:t>Business Energy Use Questionnaire</a:t>
            </a:r>
          </a:p>
        </p:txBody>
      </p:sp>
      <p:sp>
        <p:nvSpPr>
          <p:cNvPr id="3" name="Content Placeholder 2"/>
          <p:cNvSpPr>
            <a:spLocks noGrp="1"/>
          </p:cNvSpPr>
          <p:nvPr>
            <p:ph idx="1"/>
          </p:nvPr>
        </p:nvSpPr>
        <p:spPr/>
        <p:txBody>
          <a:bodyPr>
            <a:normAutofit fontScale="70000" lnSpcReduction="20000"/>
          </a:bodyPr>
          <a:lstStyle/>
          <a:p>
            <a:pPr marL="514350" indent="-514350">
              <a:buFont typeface="+mj-lt"/>
              <a:buAutoNum type="arabicPeriod"/>
            </a:pPr>
            <a:r>
              <a:rPr lang="en-GB" dirty="0">
                <a:solidFill>
                  <a:schemeClr val="bg1"/>
                </a:solidFill>
              </a:rPr>
              <a:t>Electricity purchased</a:t>
            </a:r>
          </a:p>
          <a:p>
            <a:pPr marL="514350" indent="-514350">
              <a:buFont typeface="+mj-lt"/>
              <a:buAutoNum type="arabicPeriod"/>
            </a:pPr>
            <a:r>
              <a:rPr lang="en-GB" dirty="0">
                <a:solidFill>
                  <a:schemeClr val="bg1"/>
                </a:solidFill>
              </a:rPr>
              <a:t>Electricity self-generated</a:t>
            </a:r>
          </a:p>
          <a:p>
            <a:pPr marL="514350" indent="-514350">
              <a:buFont typeface="+mj-lt"/>
              <a:buAutoNum type="arabicPeriod"/>
            </a:pPr>
            <a:r>
              <a:rPr lang="en-GB" dirty="0">
                <a:solidFill>
                  <a:schemeClr val="bg1"/>
                </a:solidFill>
              </a:rPr>
              <a:t>Natural gas</a:t>
            </a:r>
          </a:p>
          <a:p>
            <a:pPr marL="514350" indent="-514350">
              <a:buFont typeface="+mj-lt"/>
              <a:buAutoNum type="arabicPeriod"/>
            </a:pPr>
            <a:r>
              <a:rPr lang="en-GB" dirty="0">
                <a:solidFill>
                  <a:schemeClr val="bg1"/>
                </a:solidFill>
              </a:rPr>
              <a:t>Petroleum products</a:t>
            </a:r>
          </a:p>
          <a:p>
            <a:pPr marL="514350" indent="-514350">
              <a:buFont typeface="+mj-lt"/>
              <a:buAutoNum type="arabicPeriod"/>
            </a:pPr>
            <a:r>
              <a:rPr lang="en-GB" dirty="0">
                <a:solidFill>
                  <a:schemeClr val="bg1"/>
                </a:solidFill>
              </a:rPr>
              <a:t>Road transport</a:t>
            </a:r>
          </a:p>
          <a:p>
            <a:pPr marL="514350" indent="-514350">
              <a:buFont typeface="+mj-lt"/>
              <a:buAutoNum type="arabicPeriod"/>
            </a:pPr>
            <a:r>
              <a:rPr lang="en-GB" dirty="0">
                <a:solidFill>
                  <a:schemeClr val="bg1"/>
                </a:solidFill>
              </a:rPr>
              <a:t>Coal</a:t>
            </a:r>
          </a:p>
          <a:p>
            <a:pPr marL="514350" indent="-514350">
              <a:buFont typeface="+mj-lt"/>
              <a:buAutoNum type="arabicPeriod"/>
            </a:pPr>
            <a:r>
              <a:rPr lang="en-GB" dirty="0">
                <a:solidFill>
                  <a:schemeClr val="bg1"/>
                </a:solidFill>
              </a:rPr>
              <a:t>Renewable energy and energy from waste</a:t>
            </a:r>
          </a:p>
          <a:p>
            <a:pPr marL="514350" indent="-514350">
              <a:buFont typeface="+mj-lt"/>
              <a:buAutoNum type="arabicPeriod"/>
            </a:pPr>
            <a:r>
              <a:rPr lang="en-GB" dirty="0">
                <a:solidFill>
                  <a:schemeClr val="bg1"/>
                </a:solidFill>
              </a:rPr>
              <a:t>Other energy (steam, heat pumps)</a:t>
            </a:r>
          </a:p>
          <a:p>
            <a:pPr marL="514350" indent="-514350">
              <a:buFont typeface="+mj-lt"/>
              <a:buAutoNum type="arabicPeriod"/>
            </a:pPr>
            <a:r>
              <a:rPr lang="en-GB" dirty="0">
                <a:solidFill>
                  <a:schemeClr val="bg1"/>
                </a:solidFill>
              </a:rPr>
              <a:t>Heating systems and Air conditioning</a:t>
            </a:r>
          </a:p>
        </p:txBody>
      </p:sp>
      <p:sp>
        <p:nvSpPr>
          <p:cNvPr id="4" name="Footer Placeholder 3"/>
          <p:cNvSpPr>
            <a:spLocks noGrp="1"/>
          </p:cNvSpPr>
          <p:nvPr>
            <p:ph type="ftr" sz="quarter" idx="11"/>
          </p:nvPr>
        </p:nvSpPr>
        <p:spPr/>
        <p:txBody>
          <a:bodyPr/>
          <a:lstStyle/>
          <a:p>
            <a:r>
              <a:rPr lang="en-IE"/>
              <a:t>www.cso.ie</a:t>
            </a:r>
            <a:endParaRPr lang="en-IE" dirty="0"/>
          </a:p>
        </p:txBody>
      </p:sp>
      <p:sp>
        <p:nvSpPr>
          <p:cNvPr id="5" name="Slide Number Placeholder 4"/>
          <p:cNvSpPr>
            <a:spLocks noGrp="1"/>
          </p:cNvSpPr>
          <p:nvPr>
            <p:ph type="sldNum" sz="quarter" idx="12"/>
          </p:nvPr>
        </p:nvSpPr>
        <p:spPr/>
        <p:txBody>
          <a:bodyPr/>
          <a:lstStyle/>
          <a:p>
            <a:fld id="{F9A03560-E876-4CE9-A951-D2D5E77DDF89}" type="slidenum">
              <a:rPr lang="en-IE" smtClean="0"/>
              <a:pPr/>
              <a:t>9</a:t>
            </a:fld>
            <a:endParaRPr lang="en-IE" dirty="0"/>
          </a:p>
        </p:txBody>
      </p:sp>
    </p:spTree>
    <p:extLst>
      <p:ext uri="{BB962C8B-B14F-4D97-AF65-F5344CB8AC3E}">
        <p14:creationId xmlns:p14="http://schemas.microsoft.com/office/powerpoint/2010/main" val="12641306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AMO_REPORTCONTROLSVISIBLE" val="Empty"/>
  <p:tag name="_AMO_UNIQUEIDENTIFIER" val="9619b914-4711-4a70-869f-806a557ec296"/>
</p:tagLst>
</file>

<file path=ppt/theme/theme1.xml><?xml version="1.0" encoding="utf-8"?>
<a:theme xmlns:a="http://schemas.openxmlformats.org/drawingml/2006/main" name="CSO Standard Text 2">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 CSO PPT Swirl jpg template</Template>
  <TotalTime>1300</TotalTime>
  <Words>1712</Words>
  <Application>Microsoft Office PowerPoint</Application>
  <PresentationFormat>Näytössä katseltava esitys (16:9)</PresentationFormat>
  <Paragraphs>266</Paragraphs>
  <Slides>28</Slides>
  <Notes>0</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28</vt:i4>
      </vt:variant>
    </vt:vector>
  </HeadingPairs>
  <TitlesOfParts>
    <vt:vector size="31" baseType="lpstr">
      <vt:lpstr>Arial</vt:lpstr>
      <vt:lpstr>Calibri</vt:lpstr>
      <vt:lpstr>CSO Standard Text 2</vt:lpstr>
      <vt:lpstr> Oslo Group on Energy Statistics Use of Administrative Data Sources  </vt:lpstr>
      <vt:lpstr>Presentation Structure </vt:lpstr>
      <vt:lpstr>1. Overview</vt:lpstr>
      <vt:lpstr>2. Legal Basis and Procedures </vt:lpstr>
      <vt:lpstr>Statistics Act, 1993 Section 30</vt:lpstr>
      <vt:lpstr>Statistics Act, 1993 Section 31</vt:lpstr>
      <vt:lpstr>Administrative Data Centre</vt:lpstr>
      <vt:lpstr>3. Business Energy Use survey</vt:lpstr>
      <vt:lpstr>Business Energy Use Questionnaire</vt:lpstr>
      <vt:lpstr>PowerPoint-esitys</vt:lpstr>
      <vt:lpstr>BEU Additional Data</vt:lpstr>
      <vt:lpstr>BEU Additional Data continued</vt:lpstr>
      <vt:lpstr>Integrated Data File</vt:lpstr>
      <vt:lpstr>Advantages of Additional Data</vt:lpstr>
      <vt:lpstr>Disadvantages of Additional Data</vt:lpstr>
      <vt:lpstr>4. Energy Utilities Meter Data</vt:lpstr>
      <vt:lpstr>Energy Utilities Meter Data continued</vt:lpstr>
      <vt:lpstr>Energy Utilities Meter Data continued</vt:lpstr>
      <vt:lpstr>5. Building Energy Ratings</vt:lpstr>
      <vt:lpstr>EPBD Legislation</vt:lpstr>
      <vt:lpstr>PowerPoint-esitys</vt:lpstr>
      <vt:lpstr>PowerPoint-esitys</vt:lpstr>
      <vt:lpstr>PowerPoint-esitys</vt:lpstr>
      <vt:lpstr>6. CSO Household Survey</vt:lpstr>
      <vt:lpstr>PowerPoint-esitys</vt:lpstr>
      <vt:lpstr>7. Future Work (sometime)</vt:lpstr>
      <vt:lpstr>8. Conclusions</vt:lpstr>
      <vt:lpstr>Conclusions continued</vt:lpstr>
    </vt:vector>
  </TitlesOfParts>
  <Company>Central Statistics Office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Ville Maljanen</dc:creator>
  <cp:lastModifiedBy>Ville Maljanen</cp:lastModifiedBy>
  <cp:revision>228</cp:revision>
  <cp:lastPrinted>2017-04-28T14:54:48Z</cp:lastPrinted>
  <dcterms:created xsi:type="dcterms:W3CDTF">2016-07-12T14:50:51Z</dcterms:created>
  <dcterms:modified xsi:type="dcterms:W3CDTF">2017-05-10T06:27:40Z</dcterms:modified>
</cp:coreProperties>
</file>