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5"/>
  </p:notesMasterIdLst>
  <p:sldIdLst>
    <p:sldId id="259" r:id="rId2"/>
    <p:sldId id="270" r:id="rId3"/>
    <p:sldId id="271" r:id="rId4"/>
    <p:sldId id="26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35763" cy="9866313"/>
  <p:custDataLst>
    <p:tags r:id="rId16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2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8693"/>
    <a:srgbClr val="9AB23B"/>
    <a:srgbClr val="0493AC"/>
    <a:srgbClr val="FAA50F"/>
    <a:srgbClr val="F0F0F0"/>
    <a:srgbClr val="9A9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7730" autoAdjust="0"/>
  </p:normalViewPr>
  <p:slideViewPr>
    <p:cSldViewPr>
      <p:cViewPr varScale="1">
        <p:scale>
          <a:sx n="108" d="100"/>
          <a:sy n="108" d="100"/>
        </p:scale>
        <p:origin x="108" y="240"/>
      </p:cViewPr>
      <p:guideLst>
        <p:guide orient="horz" pos="420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Energy supply</c:v>
                </c:pt>
              </c:strCache>
            </c:strRef>
          </c:tx>
          <c:dLbls>
            <c:dLbl>
              <c:idx val="1"/>
              <c:layout>
                <c:manualLayout>
                  <c:x val="0.16246392351369035"/>
                  <c:y val="0.154252589683965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A28-4CE1-8D2C-DDFEAC5EECF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1682706436516478E-2"/>
                  <c:y val="-0.106601356823133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A28-4CE1-8D2C-DDFEAC5EECF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7642237005533808E-2"/>
                  <c:y val="4.043322458183394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A28-4CE1-8D2C-DDFEAC5EECF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5104784691648276"/>
                  <c:y val="5.444844717201893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A28-4CE1-8D2C-DDFEAC5EECF1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5567357329799385E-2"/>
                  <c:y val="1.559557409887053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A28-4CE1-8D2C-DDFEAC5EEC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Blad1!$A$2:$A$8</c:f>
              <c:strCache>
                <c:ptCount val="7"/>
                <c:pt idx="0">
                  <c:v>Agriculture, forestry and fishing</c:v>
                </c:pt>
                <c:pt idx="1">
                  <c:v>Mining and quarrying</c:v>
                </c:pt>
                <c:pt idx="2">
                  <c:v>Manufacturing</c:v>
                </c:pt>
                <c:pt idx="3">
                  <c:v>Electricity, gas, steam and air conditioning supply</c:v>
                </c:pt>
                <c:pt idx="4">
                  <c:v>Water supply; sewerage, waste management and remediation activities</c:v>
                </c:pt>
                <c:pt idx="5">
                  <c:v>Construction</c:v>
                </c:pt>
                <c:pt idx="6">
                  <c:v>Total activities by households</c:v>
                </c:pt>
              </c:strCache>
            </c:strRef>
          </c:cat>
          <c:val>
            <c:numRef>
              <c:f>Blad1!$B$2:$B$8</c:f>
              <c:numCache>
                <c:formatCode>0.0%</c:formatCode>
                <c:ptCount val="7"/>
                <c:pt idx="0">
                  <c:v>3.35315619299138E-2</c:v>
                </c:pt>
                <c:pt idx="1">
                  <c:v>0.15844932919377364</c:v>
                </c:pt>
                <c:pt idx="2">
                  <c:v>0.37758553088812002</c:v>
                </c:pt>
                <c:pt idx="3">
                  <c:v>0.2699978593892457</c:v>
                </c:pt>
                <c:pt idx="4">
                  <c:v>4.8663996546082222E-3</c:v>
                </c:pt>
                <c:pt idx="5">
                  <c:v>1.0373142281425638E-2</c:v>
                </c:pt>
                <c:pt idx="6">
                  <c:v>0.14519617666291307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A28-4CE1-8D2C-DDFEAC5EECF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92F52-4276-474A-B666-A9DF392A6F58}" type="datetimeFigureOut">
              <a:rPr lang="sv-SE" smtClean="0"/>
              <a:t>2017-05-05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2EC7B-260E-47D2-96F7-FCDFCA779C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0307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the statistical area the need for broader information systems has partly been addressed through the development of </a:t>
            </a:r>
            <a:r>
              <a:rPr lang="en-GB" b="1" i="1" dirty="0" smtClean="0"/>
              <a:t>The System of Environmental-Economic Accounting, SEEA</a:t>
            </a:r>
            <a:r>
              <a:rPr lang="en-GB" i="1" dirty="0" smtClean="0"/>
              <a:t>.</a:t>
            </a:r>
            <a:r>
              <a:rPr lang="en-GB" dirty="0" smtClean="0"/>
              <a:t> </a:t>
            </a:r>
          </a:p>
          <a:p>
            <a:r>
              <a:rPr lang="en-GB" dirty="0" smtClean="0"/>
              <a:t>It is a statistical framework that latches on the System of National Accounts as a so called satellite account and it is a global statistical standard since 2012 (UN 2014).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188A8-62B3-4D68-8175-66F5A731A8E2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8272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3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ruta 11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14" name="textruta 13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/>
              <a:t>statistiska_centralbyran_scb</a:t>
            </a:r>
            <a:endParaRPr lang="sv-SE" dirty="0" smtClean="0"/>
          </a:p>
        </p:txBody>
      </p:sp>
      <p:sp>
        <p:nvSpPr>
          <p:cNvPr id="4" name="textruta 3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Bildobjekt 4" descr="linkedin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5" name="Bildobjekt 14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2017-05-05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2017-05-05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2017-05-05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2017-05-05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2017-05-05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2017-05-05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2017-05-05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2017-05-05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339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2017-05-05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2017-05-05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7" name="textruta 16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ruta 17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/>
              <a:t>statistiska_centralbyran_scb</a:t>
            </a:r>
            <a:endParaRPr lang="sv-SE" dirty="0" smtClean="0"/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4" name="Bildobjekt 13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78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7" name="textruta 16"/>
          <p:cNvSpPr txBox="1"/>
          <p:nvPr userDrawn="1"/>
        </p:nvSpPr>
        <p:spPr>
          <a:xfrm>
            <a:off x="1367443" y="6446320"/>
            <a:ext cx="2053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ruta 17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>
                <a:solidFill>
                  <a:srgbClr val="FFFFFF"/>
                </a:solidFill>
              </a:rPr>
              <a:t>statistiska_centralbyran_scb</a:t>
            </a:r>
            <a:endParaRPr lang="sv-SE" dirty="0" smtClean="0">
              <a:solidFill>
                <a:srgbClr val="FFFFFF"/>
              </a:solidFill>
            </a:endParaRPr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4" name="Bildobjekt 13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5" name="textruta 14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ruta 15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86115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/>
              <a:t>statistiska_centralbyran_scb</a:t>
            </a:r>
            <a:endParaRPr lang="sv-SE" dirty="0" smtClean="0"/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23" name="Bildobjekt 22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7" name="textruta 16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ruta 17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>
                <a:solidFill>
                  <a:srgbClr val="FFFFFF"/>
                </a:solidFill>
              </a:rPr>
              <a:t>statistiska_centralbyran_scb</a:t>
            </a:r>
            <a:endParaRPr lang="sv-SE" dirty="0" smtClean="0">
              <a:solidFill>
                <a:srgbClr val="FFFFFF"/>
              </a:solidFill>
            </a:endParaRPr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4" name="Bildobjekt 13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2017-05-05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2017-05-05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F1F4D1-35E4-46BA-AF81-4FD86FB65BBB}" type="datetimeFigureOut">
              <a:rPr lang="sv-SE" smtClean="0"/>
              <a:pPr/>
              <a:t>2017-05-05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objekt 9" descr="kvadrater_100_rgb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8856757" y="4357553"/>
            <a:ext cx="286488" cy="1785980"/>
          </a:xfrm>
          <a:prstGeom prst="rect">
            <a:avLst/>
          </a:prstGeom>
        </p:spPr>
      </p:pic>
      <p:pic>
        <p:nvPicPr>
          <p:cNvPr id="7" name="Bildobjekt 6" descr="SCB-marke.png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0" r:id="rId2"/>
    <p:sldLayoutId id="2147483680" r:id="rId3"/>
    <p:sldLayoutId id="2147483666" r:id="rId4"/>
    <p:sldLayoutId id="2147483667" r:id="rId5"/>
    <p:sldLayoutId id="2147483668" r:id="rId6"/>
    <p:sldLayoutId id="2147483669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1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accent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The London </a:t>
            </a:r>
            <a:r>
              <a:rPr lang="sv-SE" dirty="0" err="1" smtClean="0"/>
              <a:t>group</a:t>
            </a:r>
            <a:r>
              <a:rPr lang="sv-SE" dirty="0" smtClean="0"/>
              <a:t> on </a:t>
            </a:r>
            <a:r>
              <a:rPr lang="sv-SE" dirty="0" err="1" smtClean="0"/>
              <a:t>environmental</a:t>
            </a:r>
            <a:r>
              <a:rPr lang="sv-SE" dirty="0" smtClean="0"/>
              <a:t> </a:t>
            </a:r>
            <a:r>
              <a:rPr lang="sv-SE" dirty="0" err="1" smtClean="0"/>
              <a:t>economic</a:t>
            </a:r>
            <a:r>
              <a:rPr lang="sv-SE" dirty="0" smtClean="0"/>
              <a:t> </a:t>
            </a:r>
            <a:r>
              <a:rPr lang="sv-SE" dirty="0" err="1" smtClean="0"/>
              <a:t>accounting</a:t>
            </a:r>
            <a:endParaRPr lang="sv-SE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Nancy Steinbach, </a:t>
            </a:r>
          </a:p>
          <a:p>
            <a:r>
              <a:rPr lang="sv-SE" dirty="0" err="1" smtClean="0"/>
              <a:t>Chair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London </a:t>
            </a:r>
            <a:r>
              <a:rPr lang="sv-SE" dirty="0" err="1" smtClean="0"/>
              <a:t>group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07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Challenges to go </a:t>
            </a:r>
            <a:r>
              <a:rPr lang="sv-SE" dirty="0" err="1" smtClean="0"/>
              <a:t>quarterly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Challenges:</a:t>
            </a:r>
            <a:endParaRPr lang="sv-SE" dirty="0"/>
          </a:p>
          <a:p>
            <a:pPr lvl="1"/>
            <a:r>
              <a:rPr lang="sv-SE" dirty="0" smtClean="0"/>
              <a:t>To </a:t>
            </a:r>
            <a:r>
              <a:rPr lang="sv-SE" dirty="0" err="1" smtClean="0"/>
              <a:t>capture</a:t>
            </a:r>
            <a:r>
              <a:rPr lang="sv-SE" dirty="0" smtClean="0"/>
              <a:t> all emissions </a:t>
            </a:r>
            <a:endParaRPr lang="sv-SE" dirty="0"/>
          </a:p>
          <a:p>
            <a:pPr lvl="1"/>
            <a:r>
              <a:rPr lang="sv-SE" dirty="0" err="1" smtClean="0"/>
              <a:t>Finding</a:t>
            </a:r>
            <a:r>
              <a:rPr lang="sv-SE" dirty="0" smtClean="0"/>
              <a:t> relevant information for the </a:t>
            </a:r>
            <a:r>
              <a:rPr lang="sv-SE" dirty="0" err="1" smtClean="0"/>
              <a:t>most</a:t>
            </a:r>
            <a:r>
              <a:rPr lang="sv-SE" dirty="0" smtClean="0"/>
              <a:t> </a:t>
            </a:r>
            <a:r>
              <a:rPr lang="sv-SE" dirty="0" err="1" smtClean="0"/>
              <a:t>reecent</a:t>
            </a:r>
            <a:r>
              <a:rPr lang="sv-SE" dirty="0" smtClean="0"/>
              <a:t> </a:t>
            </a:r>
            <a:r>
              <a:rPr lang="sv-SE" dirty="0" err="1" smtClean="0"/>
              <a:t>quarter</a:t>
            </a:r>
            <a:r>
              <a:rPr lang="sv-SE" dirty="0" smtClean="0"/>
              <a:t> </a:t>
            </a:r>
            <a:endParaRPr lang="sv-SE" dirty="0"/>
          </a:p>
          <a:p>
            <a:endParaRPr lang="sv-SE" dirty="0"/>
          </a:p>
          <a:p>
            <a:r>
              <a:rPr lang="sv-SE" dirty="0" smtClean="0"/>
              <a:t>Solution:</a:t>
            </a:r>
            <a:endParaRPr lang="sv-SE" dirty="0"/>
          </a:p>
          <a:p>
            <a:pPr lvl="1"/>
            <a:r>
              <a:rPr lang="sv-SE" dirty="0" err="1" smtClean="0"/>
              <a:t>Use</a:t>
            </a:r>
            <a:r>
              <a:rPr lang="sv-SE" dirty="0" smtClean="0"/>
              <a:t> </a:t>
            </a:r>
            <a:r>
              <a:rPr lang="sv-SE" dirty="0" err="1" smtClean="0"/>
              <a:t>monthly</a:t>
            </a:r>
            <a:r>
              <a:rPr lang="sv-SE" dirty="0" smtClean="0"/>
              <a:t> and </a:t>
            </a:r>
            <a:r>
              <a:rPr lang="sv-SE" dirty="0" err="1" smtClean="0"/>
              <a:t>quarterly</a:t>
            </a:r>
            <a:r>
              <a:rPr lang="sv-SE" dirty="0" smtClean="0"/>
              <a:t> </a:t>
            </a:r>
            <a:r>
              <a:rPr lang="sv-SE" dirty="0" err="1" smtClean="0"/>
              <a:t>statistics</a:t>
            </a:r>
            <a:r>
              <a:rPr lang="sv-SE" dirty="0" smtClean="0"/>
              <a:t> as far as </a:t>
            </a:r>
            <a:r>
              <a:rPr lang="sv-SE" dirty="0" err="1" smtClean="0"/>
              <a:t>possible</a:t>
            </a:r>
            <a:endParaRPr lang="sv-SE" dirty="0"/>
          </a:p>
          <a:p>
            <a:pPr lvl="1"/>
            <a:r>
              <a:rPr lang="sv-SE" dirty="0" err="1" smtClean="0"/>
              <a:t>Fill</a:t>
            </a:r>
            <a:r>
              <a:rPr lang="sv-SE" dirty="0" smtClean="0"/>
              <a:t> gaps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modelling</a:t>
            </a:r>
            <a:r>
              <a:rPr lang="sv-SE" dirty="0" smtClean="0"/>
              <a:t> and </a:t>
            </a:r>
            <a:r>
              <a:rPr lang="sv-SE" dirty="0" err="1" smtClean="0"/>
              <a:t>forecasting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annnual</a:t>
            </a:r>
            <a:r>
              <a:rPr lang="sv-SE" dirty="0" smtClean="0"/>
              <a:t> data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824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Quarterly</a:t>
            </a:r>
            <a:r>
              <a:rPr lang="sv-SE" dirty="0" smtClean="0"/>
              <a:t> air emissions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971600" y="1412777"/>
            <a:ext cx="2631893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Stationary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combustion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3684291" y="1412777"/>
            <a:ext cx="1895821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Mobile </a:t>
            </a:r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combustion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5652121" y="1412776"/>
            <a:ext cx="3024336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emissions </a:t>
            </a:r>
          </a:p>
          <a:p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971600" y="2393532"/>
            <a:ext cx="2641057" cy="40318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600" dirty="0" smtClean="0">
                <a:latin typeface="Arial" pitchFamily="34" charset="0"/>
                <a:cs typeface="Arial" pitchFamily="34" charset="0"/>
              </a:rPr>
              <a:t>Mining,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quarrying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manufacturing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electricity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, gas and heat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production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Quarterly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fuel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statistics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Calibrated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complicated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industries</a:t>
            </a:r>
            <a:endParaRPr lang="sv-SE" sz="1600" dirty="0" smtClean="0">
              <a:latin typeface="Arial" pitchFamily="34" charset="0"/>
              <a:cs typeface="Arial" pitchFamily="34" charset="0"/>
            </a:endParaRPr>
          </a:p>
          <a:p>
            <a:endParaRPr lang="sv-SE" sz="1600" dirty="0">
              <a:latin typeface="Arial" pitchFamily="34" charset="0"/>
              <a:cs typeface="Arial" pitchFamily="34" charset="0"/>
            </a:endParaRPr>
          </a:p>
          <a:p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industries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Annual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energy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balances</a:t>
            </a:r>
            <a:endParaRPr lang="sv-SE" sz="1600" b="1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Monthly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fuel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, gas and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warehouse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statistics</a:t>
            </a:r>
            <a:endParaRPr lang="sv-SE" sz="1600" b="1" dirty="0" smtClean="0">
              <a:latin typeface="Arial" pitchFamily="34" charset="0"/>
              <a:cs typeface="Arial" pitchFamily="34" charset="0"/>
            </a:endParaRPr>
          </a:p>
          <a:p>
            <a:endParaRPr lang="sv-SE" sz="1600" dirty="0">
              <a:latin typeface="Arial" pitchFamily="34" charset="0"/>
              <a:cs typeface="Arial" pitchFamily="34" charset="0"/>
            </a:endParaRPr>
          </a:p>
          <a:p>
            <a:r>
              <a:rPr lang="sv-SE" sz="1600" dirty="0" smtClean="0">
                <a:latin typeface="Arial" pitchFamily="34" charset="0"/>
                <a:cs typeface="Arial" pitchFamily="34" charset="0"/>
              </a:rPr>
              <a:t>Emissions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factors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the same as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annual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calculations</a:t>
            </a:r>
            <a:endParaRPr lang="sv-SE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3684291" y="2393532"/>
            <a:ext cx="1895821" cy="40318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Montligh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fuel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, gas and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warehouse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statistics</a:t>
            </a:r>
            <a:endParaRPr lang="sv-SE" sz="1600" b="1" dirty="0" smtClean="0">
              <a:latin typeface="Arial" pitchFamily="34" charset="0"/>
              <a:cs typeface="Arial" pitchFamily="34" charset="0"/>
            </a:endParaRPr>
          </a:p>
          <a:p>
            <a:endParaRPr lang="sv-SE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1600" dirty="0" smtClean="0">
                <a:latin typeface="Arial" pitchFamily="34" charset="0"/>
                <a:cs typeface="Arial" pitchFamily="34" charset="0"/>
              </a:rPr>
              <a:t>Industry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allocation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and emission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factors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as the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annual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calculations</a:t>
            </a:r>
            <a:endParaRPr lang="sv-SE" sz="1600" dirty="0" smtClean="0">
              <a:latin typeface="Arial" pitchFamily="34" charset="0"/>
              <a:cs typeface="Arial" pitchFamily="34" charset="0"/>
            </a:endParaRPr>
          </a:p>
          <a:p>
            <a:endParaRPr lang="sv-SE" sz="1600" dirty="0">
              <a:latin typeface="Arial" pitchFamily="34" charset="0"/>
              <a:cs typeface="Arial" pitchFamily="34" charset="0"/>
            </a:endParaRPr>
          </a:p>
          <a:p>
            <a:endParaRPr lang="sv-SE" sz="1600" dirty="0" smtClean="0">
              <a:latin typeface="Arial" pitchFamily="34" charset="0"/>
              <a:cs typeface="Arial" pitchFamily="34" charset="0"/>
            </a:endParaRPr>
          </a:p>
          <a:p>
            <a:endParaRPr lang="sv-SE" sz="1600" dirty="0">
              <a:latin typeface="Arial" pitchFamily="34" charset="0"/>
              <a:cs typeface="Arial" pitchFamily="34" charset="0"/>
            </a:endParaRPr>
          </a:p>
          <a:p>
            <a:endParaRPr lang="sv-SE" sz="1600" dirty="0" smtClean="0">
              <a:latin typeface="Arial" pitchFamily="34" charset="0"/>
              <a:cs typeface="Arial" pitchFamily="34" charset="0"/>
            </a:endParaRPr>
          </a:p>
          <a:p>
            <a:endParaRPr lang="sv-SE" sz="1600" dirty="0">
              <a:latin typeface="Arial" pitchFamily="34" charset="0"/>
              <a:cs typeface="Arial" pitchFamily="34" charset="0"/>
            </a:endParaRPr>
          </a:p>
          <a:p>
            <a:endParaRPr lang="sv-SE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5652121" y="2393531"/>
            <a:ext cx="3240359" cy="40318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600" dirty="0" smtClean="0">
                <a:latin typeface="Arial" pitchFamily="34" charset="0"/>
                <a:cs typeface="Arial" pitchFamily="34" charset="0"/>
              </a:rPr>
              <a:t>2008-2013: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Annual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data/4</a:t>
            </a:r>
          </a:p>
          <a:p>
            <a:r>
              <a:rPr lang="sv-SE" sz="1600" dirty="0" smtClean="0">
                <a:latin typeface="Arial" pitchFamily="34" charset="0"/>
                <a:cs typeface="Arial" pitchFamily="34" charset="0"/>
              </a:rPr>
              <a:t>2014-2015 as trends in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annual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data:</a:t>
            </a:r>
          </a:p>
          <a:p>
            <a:endParaRPr lang="sv-SE" sz="1600" dirty="0">
              <a:latin typeface="Arial" pitchFamily="34" charset="0"/>
              <a:cs typeface="Arial" pitchFamily="34" charset="0"/>
            </a:endParaRPr>
          </a:p>
          <a:p>
            <a:r>
              <a:rPr lang="sv-SE" sz="1600" b="1" dirty="0" smtClean="0">
                <a:latin typeface="Arial" pitchFamily="34" charset="0"/>
                <a:cs typeface="Arial" pitchFamily="34" charset="0"/>
              </a:rPr>
              <a:t>CH4 from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waste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disposal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Decrease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rate 8% per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year</a:t>
            </a:r>
            <a:endParaRPr lang="sv-SE" sz="1600" dirty="0" smtClean="0">
              <a:latin typeface="Arial" pitchFamily="34" charset="0"/>
              <a:cs typeface="Arial" pitchFamily="34" charset="0"/>
            </a:endParaRPr>
          </a:p>
          <a:p>
            <a:endParaRPr lang="sv-SE" sz="1600" dirty="0">
              <a:latin typeface="Arial" pitchFamily="34" charset="0"/>
              <a:cs typeface="Arial" pitchFamily="34" charset="0"/>
            </a:endParaRPr>
          </a:p>
          <a:p>
            <a:r>
              <a:rPr lang="sv-SE" sz="1600" b="1" dirty="0" smtClean="0">
                <a:latin typeface="Arial" pitchFamily="34" charset="0"/>
                <a:cs typeface="Arial" pitchFamily="34" charset="0"/>
              </a:rPr>
              <a:t>Industry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processes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product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use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1600" dirty="0" smtClean="0">
                <a:latin typeface="Arial" pitchFamily="34" charset="0"/>
                <a:cs typeface="Arial" pitchFamily="34" charset="0"/>
              </a:rPr>
              <a:t>Modell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according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industry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prodcution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index per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industry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quarter</a:t>
            </a:r>
            <a:endParaRPr lang="sv-SE" sz="1600" dirty="0">
              <a:latin typeface="Arial" pitchFamily="34" charset="0"/>
              <a:cs typeface="Arial" pitchFamily="34" charset="0"/>
            </a:endParaRPr>
          </a:p>
          <a:p>
            <a:r>
              <a:rPr lang="sv-SE" sz="1600" b="1" dirty="0" smtClean="0">
                <a:latin typeface="Arial" pitchFamily="34" charset="0"/>
                <a:cs typeface="Arial" pitchFamily="34" charset="0"/>
              </a:rPr>
              <a:t>Diffuse emissions,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agriculture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 emissions from </a:t>
            </a:r>
            <a:r>
              <a:rPr lang="sv-SE" sz="1600" b="1" dirty="0" err="1" smtClean="0">
                <a:latin typeface="Arial" pitchFamily="34" charset="0"/>
                <a:cs typeface="Arial" pitchFamily="34" charset="0"/>
              </a:rPr>
              <a:t>waste</a:t>
            </a:r>
            <a:r>
              <a:rPr lang="sv-SE" sz="1600" b="1" dirty="0" smtClean="0">
                <a:latin typeface="Arial" pitchFamily="34" charset="0"/>
                <a:cs typeface="Arial" pitchFamily="34" charset="0"/>
              </a:rPr>
              <a:t> management :</a:t>
            </a:r>
          </a:p>
          <a:p>
            <a:r>
              <a:rPr lang="sv-SE" sz="1600" dirty="0" smtClean="0">
                <a:latin typeface="Arial" pitchFamily="34" charset="0"/>
                <a:cs typeface="Arial" pitchFamily="34" charset="0"/>
              </a:rPr>
              <a:t>Same </a:t>
            </a:r>
            <a:r>
              <a:rPr lang="sv-SE" sz="1600" dirty="0" err="1" smtClean="0">
                <a:latin typeface="Arial" pitchFamily="34" charset="0"/>
                <a:cs typeface="Arial" pitchFamily="34" charset="0"/>
              </a:rPr>
              <a:t>values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 as for 2013</a:t>
            </a:r>
            <a:endParaRPr lang="sv-SE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5796136" y="1670970"/>
            <a:ext cx="2890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missing</a:t>
            </a:r>
            <a:r>
              <a:rPr lang="sv-S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r"/>
            <a:r>
              <a:rPr lang="sv-SE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v-S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hort period data </a:t>
            </a:r>
            <a:r>
              <a:rPr lang="sv-SE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sources</a:t>
            </a:r>
            <a:r>
              <a:rPr lang="sv-S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sv-S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59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Concerning</a:t>
            </a:r>
            <a:r>
              <a:rPr lang="sv-SE" dirty="0" smtClean="0"/>
              <a:t> </a:t>
            </a:r>
            <a:r>
              <a:rPr lang="sv-SE" dirty="0" err="1" smtClean="0"/>
              <a:t>energy</a:t>
            </a:r>
            <a:r>
              <a:rPr lang="sv-SE" dirty="0" smtClean="0"/>
              <a:t> </a:t>
            </a:r>
            <a:r>
              <a:rPr lang="sv-SE" dirty="0" err="1" smtClean="0"/>
              <a:t>accounts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 legal obligation in </a:t>
            </a:r>
            <a:r>
              <a:rPr lang="sv-SE" dirty="0" err="1" smtClean="0"/>
              <a:t>Europe</a:t>
            </a:r>
            <a:r>
              <a:rPr lang="sv-SE" dirty="0" smtClean="0"/>
              <a:t> to </a:t>
            </a:r>
            <a:r>
              <a:rPr lang="sv-SE" dirty="0" err="1" smtClean="0"/>
              <a:t>report</a:t>
            </a:r>
            <a:r>
              <a:rPr lang="sv-SE" dirty="0" smtClean="0"/>
              <a:t> </a:t>
            </a:r>
            <a:r>
              <a:rPr lang="sv-SE" dirty="0" err="1" smtClean="0"/>
              <a:t>physical</a:t>
            </a:r>
            <a:r>
              <a:rPr lang="sv-SE" dirty="0" smtClean="0"/>
              <a:t> </a:t>
            </a:r>
            <a:r>
              <a:rPr lang="sv-SE" dirty="0" err="1" smtClean="0"/>
              <a:t>flow</a:t>
            </a:r>
            <a:r>
              <a:rPr lang="sv-SE" dirty="0" smtClean="0"/>
              <a:t> </a:t>
            </a:r>
            <a:r>
              <a:rPr lang="sv-SE" dirty="0" err="1" smtClean="0"/>
              <a:t>energy</a:t>
            </a:r>
            <a:r>
              <a:rPr lang="sv-SE" dirty="0" smtClean="0"/>
              <a:t> </a:t>
            </a:r>
            <a:r>
              <a:rPr lang="sv-SE" dirty="0" err="1" smtClean="0"/>
              <a:t>accounts</a:t>
            </a:r>
            <a:r>
              <a:rPr lang="sv-SE" dirty="0" smtClean="0"/>
              <a:t> – </a:t>
            </a:r>
            <a:r>
              <a:rPr lang="sv-SE" dirty="0" err="1" smtClean="0"/>
              <a:t>supply</a:t>
            </a:r>
            <a:r>
              <a:rPr lang="sv-SE" dirty="0" smtClean="0"/>
              <a:t> and </a:t>
            </a:r>
            <a:r>
              <a:rPr lang="sv-SE" dirty="0" err="1" smtClean="0"/>
              <a:t>use</a:t>
            </a:r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Following</a:t>
            </a:r>
            <a:r>
              <a:rPr lang="sv-SE" dirty="0" smtClean="0"/>
              <a:t> national </a:t>
            </a:r>
            <a:r>
              <a:rPr lang="sv-SE" dirty="0" err="1" smtClean="0"/>
              <a:t>accounts</a:t>
            </a:r>
            <a:r>
              <a:rPr lang="sv-SE" dirty="0" smtClean="0"/>
              <a:t> definitions – </a:t>
            </a:r>
            <a:r>
              <a:rPr lang="sv-SE" dirty="0" err="1" smtClean="0"/>
              <a:t>but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adjustments</a:t>
            </a:r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Important</a:t>
            </a:r>
            <a:r>
              <a:rPr lang="sv-SE" dirty="0" smtClean="0"/>
              <a:t> to </a:t>
            </a:r>
            <a:r>
              <a:rPr lang="sv-SE" dirty="0" err="1" smtClean="0"/>
              <a:t>establish</a:t>
            </a:r>
            <a:r>
              <a:rPr lang="sv-SE" dirty="0" smtClean="0"/>
              <a:t> </a:t>
            </a:r>
            <a:r>
              <a:rPr lang="sv-SE" dirty="0" err="1" smtClean="0"/>
              <a:t>cooperation</a:t>
            </a:r>
            <a:r>
              <a:rPr lang="sv-SE" dirty="0" smtClean="0"/>
              <a:t> </a:t>
            </a:r>
            <a:r>
              <a:rPr lang="sv-SE" dirty="0" err="1" smtClean="0"/>
              <a:t>between</a:t>
            </a:r>
            <a:r>
              <a:rPr lang="sv-SE" dirty="0" smtClean="0"/>
              <a:t> the </a:t>
            </a:r>
            <a:r>
              <a:rPr lang="sv-SE" dirty="0" err="1" smtClean="0"/>
              <a:t>environmental</a:t>
            </a:r>
            <a:r>
              <a:rPr lang="sv-SE" dirty="0" smtClean="0"/>
              <a:t> </a:t>
            </a:r>
            <a:r>
              <a:rPr lang="sv-SE" dirty="0" err="1" smtClean="0"/>
              <a:t>accountants</a:t>
            </a:r>
            <a:r>
              <a:rPr lang="sv-SE" dirty="0" smtClean="0"/>
              <a:t> and </a:t>
            </a:r>
            <a:r>
              <a:rPr lang="sv-SE" dirty="0" err="1" smtClean="0"/>
              <a:t>energy</a:t>
            </a:r>
            <a:r>
              <a:rPr lang="sv-SE" dirty="0" smtClean="0"/>
              <a:t> </a:t>
            </a:r>
            <a:r>
              <a:rPr lang="sv-SE" dirty="0" err="1" smtClean="0"/>
              <a:t>statistics</a:t>
            </a:r>
            <a:r>
              <a:rPr lang="sv-SE" dirty="0" smtClean="0"/>
              <a:t>!</a:t>
            </a:r>
          </a:p>
          <a:p>
            <a:endParaRPr lang="sv-SE" dirty="0"/>
          </a:p>
          <a:p>
            <a:r>
              <a:rPr lang="sv-SE" dirty="0" smtClean="0"/>
              <a:t>Energy </a:t>
            </a:r>
            <a:r>
              <a:rPr lang="sv-SE" dirty="0" err="1" smtClean="0"/>
              <a:t>balance</a:t>
            </a:r>
            <a:r>
              <a:rPr lang="sv-SE" dirty="0" smtClean="0"/>
              <a:t> approach vs. UNFCCC </a:t>
            </a:r>
            <a:r>
              <a:rPr lang="sv-SE" dirty="0" err="1" smtClean="0"/>
              <a:t>thinking</a:t>
            </a:r>
            <a:r>
              <a:rPr lang="sv-SE" dirty="0" smtClean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15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Conclusions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The London </a:t>
            </a:r>
            <a:r>
              <a:rPr lang="sv-SE" dirty="0" err="1" smtClean="0"/>
              <a:t>group</a:t>
            </a:r>
            <a:r>
              <a:rPr lang="sv-SE" dirty="0" smtClean="0"/>
              <a:t> is </a:t>
            </a:r>
            <a:r>
              <a:rPr lang="sv-SE" dirty="0" err="1" smtClean="0"/>
              <a:t>active</a:t>
            </a:r>
            <a:r>
              <a:rPr lang="sv-SE" dirty="0" smtClean="0"/>
              <a:t> and an </a:t>
            </a:r>
            <a:r>
              <a:rPr lang="sv-SE" dirty="0" err="1" smtClean="0"/>
              <a:t>open</a:t>
            </a:r>
            <a:r>
              <a:rPr lang="sv-SE" dirty="0" smtClean="0"/>
              <a:t> </a:t>
            </a:r>
            <a:r>
              <a:rPr lang="sv-SE" dirty="0" err="1" smtClean="0"/>
              <a:t>community</a:t>
            </a:r>
            <a:r>
              <a:rPr lang="sv-SE" dirty="0" smtClean="0"/>
              <a:t> for </a:t>
            </a:r>
            <a:r>
              <a:rPr lang="sv-SE" dirty="0" err="1" smtClean="0"/>
              <a:t>cooperation</a:t>
            </a:r>
            <a:r>
              <a:rPr lang="sv-SE" dirty="0" smtClean="0"/>
              <a:t>!</a:t>
            </a:r>
          </a:p>
          <a:p>
            <a:endParaRPr lang="sv-SE" dirty="0"/>
          </a:p>
          <a:p>
            <a:r>
              <a:rPr lang="sv-SE" dirty="0" smtClean="0"/>
              <a:t>Energy </a:t>
            </a:r>
            <a:r>
              <a:rPr lang="sv-SE" dirty="0" err="1" smtClean="0"/>
              <a:t>statistics</a:t>
            </a:r>
            <a:r>
              <a:rPr lang="sv-SE" dirty="0" smtClean="0"/>
              <a:t> and </a:t>
            </a:r>
            <a:r>
              <a:rPr lang="sv-SE" dirty="0" err="1" smtClean="0"/>
              <a:t>energy</a:t>
            </a:r>
            <a:r>
              <a:rPr lang="sv-SE" dirty="0" smtClean="0"/>
              <a:t> </a:t>
            </a:r>
            <a:r>
              <a:rPr lang="sv-SE" dirty="0" err="1" smtClean="0"/>
              <a:t>balances</a:t>
            </a:r>
            <a:r>
              <a:rPr lang="sv-SE" dirty="0" smtClean="0"/>
              <a:t> </a:t>
            </a:r>
            <a:r>
              <a:rPr lang="sv-SE" dirty="0" err="1" smtClean="0"/>
              <a:t>important</a:t>
            </a:r>
            <a:r>
              <a:rPr lang="sv-SE" dirty="0" smtClean="0"/>
              <a:t> data source for the air emission </a:t>
            </a:r>
            <a:r>
              <a:rPr lang="sv-SE" dirty="0" err="1" smtClean="0"/>
              <a:t>accounts</a:t>
            </a:r>
            <a:r>
              <a:rPr lang="sv-SE" dirty="0" smtClean="0"/>
              <a:t> and the </a:t>
            </a:r>
            <a:r>
              <a:rPr lang="sv-SE" dirty="0" err="1" smtClean="0"/>
              <a:t>physical</a:t>
            </a:r>
            <a:r>
              <a:rPr lang="sv-SE" dirty="0" smtClean="0"/>
              <a:t> </a:t>
            </a:r>
            <a:r>
              <a:rPr lang="sv-SE" dirty="0" err="1" smtClean="0"/>
              <a:t>energy</a:t>
            </a:r>
            <a:r>
              <a:rPr lang="sv-SE" dirty="0" smtClean="0"/>
              <a:t> </a:t>
            </a:r>
            <a:r>
              <a:rPr lang="sv-SE" dirty="0" err="1" smtClean="0"/>
              <a:t>accounts</a:t>
            </a:r>
            <a:r>
              <a:rPr lang="sv-SE" dirty="0" smtClean="0"/>
              <a:t>!</a:t>
            </a:r>
          </a:p>
          <a:p>
            <a:endParaRPr lang="sv-SE" dirty="0"/>
          </a:p>
          <a:p>
            <a:r>
              <a:rPr lang="sv-SE" dirty="0" err="1" smtClean="0"/>
              <a:t>Encourage</a:t>
            </a:r>
            <a:r>
              <a:rPr lang="sv-SE" dirty="0" smtClean="0"/>
              <a:t> </a:t>
            </a:r>
            <a:r>
              <a:rPr lang="sv-SE" dirty="0" err="1" smtClean="0"/>
              <a:t>cooperation</a:t>
            </a:r>
            <a:r>
              <a:rPr lang="sv-SE" dirty="0" smtClean="0"/>
              <a:t> for </a:t>
            </a:r>
            <a:r>
              <a:rPr lang="sv-SE" dirty="0" err="1" smtClean="0"/>
              <a:t>improved</a:t>
            </a:r>
            <a:r>
              <a:rPr lang="sv-SE" dirty="0" smtClean="0"/>
              <a:t> </a:t>
            </a:r>
            <a:r>
              <a:rPr lang="sv-SE" dirty="0" err="1" smtClean="0"/>
              <a:t>statistics</a:t>
            </a:r>
            <a:r>
              <a:rPr lang="sv-SE" dirty="0" smtClean="0"/>
              <a:t> and </a:t>
            </a:r>
            <a:r>
              <a:rPr lang="sv-SE" dirty="0" err="1" smtClean="0"/>
              <a:t>enhanced</a:t>
            </a:r>
            <a:r>
              <a:rPr lang="sv-SE" dirty="0" smtClean="0"/>
              <a:t> </a:t>
            </a:r>
            <a:r>
              <a:rPr lang="sv-SE" dirty="0" err="1" smtClean="0"/>
              <a:t>knowledge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the areas in </a:t>
            </a:r>
            <a:r>
              <a:rPr lang="sv-SE" dirty="0" err="1" smtClean="0"/>
              <a:t>question</a:t>
            </a:r>
            <a:r>
              <a:rPr lang="sv-SE" dirty="0" smtClean="0"/>
              <a:t>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1271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ubrik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dirty="0" smtClean="0"/>
              <a:t>City </a:t>
            </a:r>
            <a:r>
              <a:rPr lang="sv-SE" sz="3600" dirty="0" err="1" smtClean="0"/>
              <a:t>group</a:t>
            </a:r>
            <a:r>
              <a:rPr lang="sv-SE" sz="3600" dirty="0" smtClean="0"/>
              <a:t> for the System </a:t>
            </a:r>
            <a:r>
              <a:rPr lang="sv-SE" sz="3600" dirty="0" err="1" smtClean="0"/>
              <a:t>of</a:t>
            </a:r>
            <a:r>
              <a:rPr lang="sv-SE" sz="3600" dirty="0" smtClean="0"/>
              <a:t> </a:t>
            </a:r>
            <a:r>
              <a:rPr lang="sv-SE" sz="3600" dirty="0" err="1" smtClean="0"/>
              <a:t>Environmental</a:t>
            </a:r>
            <a:r>
              <a:rPr lang="sv-SE" sz="3600" dirty="0" smtClean="0"/>
              <a:t> and </a:t>
            </a:r>
            <a:r>
              <a:rPr lang="sv-SE" sz="3600" dirty="0" err="1" smtClean="0"/>
              <a:t>Economic</a:t>
            </a:r>
            <a:r>
              <a:rPr lang="sv-SE" sz="3600" dirty="0" smtClean="0"/>
              <a:t> </a:t>
            </a:r>
            <a:r>
              <a:rPr lang="sv-SE" sz="3600" dirty="0" err="1" smtClean="0"/>
              <a:t>Accounts</a:t>
            </a:r>
            <a:r>
              <a:rPr lang="sv-SE" sz="3600" dirty="0" smtClean="0"/>
              <a:t> (SEEA)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23" name="Platshållare för innehåll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Created</a:t>
            </a:r>
            <a:r>
              <a:rPr lang="sv-SE" dirty="0" smtClean="0"/>
              <a:t> in 1993 to </a:t>
            </a:r>
            <a:r>
              <a:rPr lang="en-US" dirty="0" smtClean="0"/>
              <a:t>collaborate</a:t>
            </a:r>
            <a:r>
              <a:rPr lang="sv-SE" dirty="0" smtClean="0"/>
              <a:t> on </a:t>
            </a:r>
            <a:r>
              <a:rPr lang="sv-SE" dirty="0" err="1" smtClean="0"/>
              <a:t>development</a:t>
            </a:r>
            <a:endParaRPr lang="sv-SE" dirty="0" smtClean="0"/>
          </a:p>
          <a:p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informal group of experts primarily from national statistical agencies but also international organizations. Participation by representatives is </a:t>
            </a:r>
            <a:r>
              <a:rPr lang="en-US" dirty="0" smtClean="0"/>
              <a:t>voluntary</a:t>
            </a:r>
          </a:p>
          <a:p>
            <a:endParaRPr lang="sv-SE" dirty="0" smtClean="0"/>
          </a:p>
          <a:p>
            <a:r>
              <a:rPr lang="sv-SE" dirty="0" smtClean="0"/>
              <a:t>To </a:t>
            </a:r>
            <a:r>
              <a:rPr lang="sv-SE" dirty="0" err="1" smtClean="0"/>
              <a:t>work</a:t>
            </a:r>
            <a:r>
              <a:rPr lang="sv-SE" dirty="0" smtClean="0"/>
              <a:t> on the </a:t>
            </a:r>
            <a:r>
              <a:rPr lang="sv-SE" dirty="0" err="1" smtClean="0"/>
              <a:t>further</a:t>
            </a:r>
            <a:r>
              <a:rPr lang="sv-SE" dirty="0" smtClean="0"/>
              <a:t> </a:t>
            </a:r>
            <a:r>
              <a:rPr lang="sv-SE" dirty="0" err="1" smtClean="0"/>
              <a:t>improvement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methodology</a:t>
            </a:r>
            <a:r>
              <a:rPr lang="sv-SE" dirty="0" smtClean="0"/>
              <a:t>, implementation and </a:t>
            </a:r>
            <a:r>
              <a:rPr lang="sv-SE" dirty="0" err="1" smtClean="0"/>
              <a:t>application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environmental</a:t>
            </a:r>
            <a:r>
              <a:rPr lang="sv-SE" dirty="0" smtClean="0"/>
              <a:t> </a:t>
            </a:r>
            <a:r>
              <a:rPr lang="sv-SE" dirty="0" err="1" smtClean="0"/>
              <a:t>economic</a:t>
            </a:r>
            <a:r>
              <a:rPr lang="sv-SE" dirty="0" smtClean="0"/>
              <a:t> </a:t>
            </a:r>
            <a:r>
              <a:rPr lang="sv-SE" dirty="0" err="1" smtClean="0"/>
              <a:t>accounts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5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 err="1" smtClean="0"/>
              <a:t>What</a:t>
            </a:r>
            <a:r>
              <a:rPr lang="sv-SE" sz="2400" dirty="0"/>
              <a:t> </a:t>
            </a:r>
            <a:r>
              <a:rPr lang="sv-SE" sz="2400" dirty="0" smtClean="0"/>
              <a:t>is the system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environmental</a:t>
            </a:r>
            <a:r>
              <a:rPr lang="sv-SE" sz="2400" dirty="0" smtClean="0"/>
              <a:t> and </a:t>
            </a:r>
            <a:r>
              <a:rPr lang="sv-SE" sz="2400" dirty="0" err="1" smtClean="0"/>
              <a:t>economic</a:t>
            </a:r>
            <a:r>
              <a:rPr lang="sv-SE" sz="2400" dirty="0" smtClean="0"/>
              <a:t> </a:t>
            </a:r>
            <a:r>
              <a:rPr lang="sv-SE" sz="2400" dirty="0" err="1" smtClean="0"/>
              <a:t>accounts</a:t>
            </a:r>
            <a:r>
              <a:rPr lang="sv-SE" sz="2400" dirty="0" smtClean="0"/>
              <a:t> </a:t>
            </a:r>
            <a:r>
              <a:rPr lang="sv-SE" sz="2400" dirty="0" err="1" smtClean="0"/>
              <a:t>about</a:t>
            </a:r>
            <a:r>
              <a:rPr lang="sv-SE" sz="2400" dirty="0" smtClean="0"/>
              <a:t>?</a:t>
            </a:r>
            <a:endParaRPr lang="sv-SE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Showing</a:t>
            </a:r>
            <a:r>
              <a:rPr lang="sv-SE" dirty="0" smtClean="0"/>
              <a:t> the </a:t>
            </a:r>
            <a:r>
              <a:rPr lang="sv-SE" dirty="0" err="1" smtClean="0"/>
              <a:t>resource</a:t>
            </a:r>
            <a:r>
              <a:rPr lang="sv-SE" dirty="0" smtClean="0"/>
              <a:t> use and </a:t>
            </a:r>
            <a:r>
              <a:rPr lang="sv-SE" dirty="0" err="1" smtClean="0"/>
              <a:t>environmental</a:t>
            </a:r>
            <a:r>
              <a:rPr lang="sv-SE" dirty="0" smtClean="0"/>
              <a:t> </a:t>
            </a:r>
            <a:r>
              <a:rPr lang="sv-SE" dirty="0" err="1" smtClean="0"/>
              <a:t>pressure</a:t>
            </a:r>
            <a:r>
              <a:rPr lang="sv-SE" dirty="0" smtClean="0"/>
              <a:t> by </a:t>
            </a:r>
            <a:r>
              <a:rPr lang="sv-SE" dirty="0" err="1" smtClean="0"/>
              <a:t>industry</a:t>
            </a:r>
            <a:r>
              <a:rPr lang="sv-SE" dirty="0" smtClean="0"/>
              <a:t> </a:t>
            </a:r>
            <a:r>
              <a:rPr lang="sv-SE" dirty="0" err="1" smtClean="0"/>
              <a:t>according</a:t>
            </a:r>
            <a:r>
              <a:rPr lang="sv-SE" dirty="0" smtClean="0"/>
              <a:t> to NACE/ISIC.</a:t>
            </a:r>
          </a:p>
          <a:p>
            <a:endParaRPr lang="sv-SE" dirty="0" smtClean="0"/>
          </a:p>
          <a:p>
            <a:r>
              <a:rPr lang="sv-SE" dirty="0" err="1" smtClean="0"/>
              <a:t>Coupling</a:t>
            </a:r>
            <a:r>
              <a:rPr lang="sv-SE" dirty="0" smtClean="0"/>
              <a:t> </a:t>
            </a:r>
            <a:r>
              <a:rPr lang="sv-SE" dirty="0" err="1" smtClean="0"/>
              <a:t>this</a:t>
            </a:r>
            <a:r>
              <a:rPr lang="sv-SE" dirty="0" smtClean="0"/>
              <a:t> </a:t>
            </a:r>
            <a:r>
              <a:rPr lang="sv-SE" dirty="0" err="1" smtClean="0"/>
              <a:t>environmentally</a:t>
            </a:r>
            <a:r>
              <a:rPr lang="sv-SE" dirty="0" smtClean="0"/>
              <a:t> </a:t>
            </a:r>
            <a:r>
              <a:rPr lang="sv-SE" dirty="0" err="1" smtClean="0"/>
              <a:t>related</a:t>
            </a:r>
            <a:r>
              <a:rPr lang="sv-SE" dirty="0" smtClean="0"/>
              <a:t> information </a:t>
            </a:r>
            <a:r>
              <a:rPr lang="sv-SE" dirty="0" err="1" smtClean="0"/>
              <a:t>with</a:t>
            </a:r>
            <a:r>
              <a:rPr lang="sv-SE" dirty="0" smtClean="0"/>
              <a:t> the </a:t>
            </a:r>
            <a:r>
              <a:rPr lang="sv-SE" dirty="0" err="1" smtClean="0"/>
              <a:t>Economic</a:t>
            </a:r>
            <a:r>
              <a:rPr lang="sv-SE" dirty="0" smtClean="0"/>
              <a:t> National </a:t>
            </a:r>
            <a:r>
              <a:rPr lang="sv-SE" dirty="0" err="1" smtClean="0"/>
              <a:t>Accounts</a:t>
            </a:r>
            <a:r>
              <a:rPr lang="sv-SE" dirty="0" smtClean="0"/>
              <a:t> to be </a:t>
            </a:r>
            <a:r>
              <a:rPr lang="sv-SE" dirty="0" err="1" smtClean="0"/>
              <a:t>able</a:t>
            </a:r>
            <a:r>
              <a:rPr lang="sv-SE" dirty="0" smtClean="0"/>
              <a:t> to </a:t>
            </a:r>
            <a:r>
              <a:rPr lang="sv-SE" dirty="0" err="1" smtClean="0"/>
              <a:t>say</a:t>
            </a:r>
            <a:r>
              <a:rPr lang="sv-SE" dirty="0" smtClean="0"/>
              <a:t> </a:t>
            </a:r>
            <a:r>
              <a:rPr lang="sv-SE" dirty="0" err="1" smtClean="0"/>
              <a:t>how</a:t>
            </a:r>
            <a:r>
              <a:rPr lang="sv-SE" dirty="0" smtClean="0"/>
              <a:t> the national </a:t>
            </a:r>
            <a:r>
              <a:rPr lang="sv-SE" dirty="0" err="1" smtClean="0"/>
              <a:t>economy</a:t>
            </a:r>
            <a:r>
              <a:rPr lang="sv-SE" dirty="0" smtClean="0"/>
              <a:t> (</a:t>
            </a:r>
            <a:r>
              <a:rPr lang="sv-SE" dirty="0" err="1" smtClean="0"/>
              <a:t>production</a:t>
            </a:r>
            <a:r>
              <a:rPr lang="sv-SE" dirty="0" smtClean="0"/>
              <a:t> and </a:t>
            </a:r>
            <a:r>
              <a:rPr lang="sv-SE" dirty="0" err="1" smtClean="0"/>
              <a:t>consumption</a:t>
            </a:r>
            <a:r>
              <a:rPr lang="sv-SE" dirty="0" smtClean="0"/>
              <a:t>) and the </a:t>
            </a:r>
            <a:r>
              <a:rPr lang="sv-SE" dirty="0" err="1" smtClean="0"/>
              <a:t>environment</a:t>
            </a:r>
            <a:r>
              <a:rPr lang="sv-SE" dirty="0" smtClean="0"/>
              <a:t> </a:t>
            </a:r>
            <a:r>
              <a:rPr lang="sv-SE" dirty="0" err="1" smtClean="0"/>
              <a:t>interact</a:t>
            </a:r>
            <a:r>
              <a:rPr lang="sv-SE" dirty="0" smtClean="0"/>
              <a:t>.</a:t>
            </a:r>
          </a:p>
          <a:p>
            <a:endParaRPr lang="sv-SE" dirty="0" smtClean="0"/>
          </a:p>
          <a:p>
            <a:r>
              <a:rPr lang="sv-SE" dirty="0" err="1" smtClean="0"/>
              <a:t>Allowing</a:t>
            </a:r>
            <a:r>
              <a:rPr lang="sv-SE" dirty="0" smtClean="0"/>
              <a:t> for </a:t>
            </a:r>
            <a:r>
              <a:rPr lang="sv-SE" dirty="0" err="1" smtClean="0"/>
              <a:t>integrated</a:t>
            </a:r>
            <a:r>
              <a:rPr lang="sv-SE" dirty="0" smtClean="0"/>
              <a:t> </a:t>
            </a:r>
            <a:r>
              <a:rPr lang="sv-SE" dirty="0" err="1" smtClean="0"/>
              <a:t>analysis</a:t>
            </a:r>
            <a:r>
              <a:rPr lang="sv-SE" dirty="0" smtClean="0"/>
              <a:t> in </a:t>
            </a:r>
            <a:r>
              <a:rPr lang="sv-SE" dirty="0" err="1" smtClean="0"/>
              <a:t>economic</a:t>
            </a:r>
            <a:r>
              <a:rPr lang="sv-SE" dirty="0" smtClean="0"/>
              <a:t> </a:t>
            </a:r>
            <a:r>
              <a:rPr lang="sv-SE" dirty="0" err="1" smtClean="0"/>
              <a:t>models</a:t>
            </a:r>
            <a:r>
              <a:rPr lang="sv-SE" dirty="0" smtClean="0"/>
              <a:t> and for </a:t>
            </a:r>
            <a:r>
              <a:rPr lang="sv-SE" dirty="0" err="1" smtClean="0"/>
              <a:t>making</a:t>
            </a:r>
            <a:r>
              <a:rPr lang="sv-SE" dirty="0" smtClean="0"/>
              <a:t> </a:t>
            </a:r>
            <a:r>
              <a:rPr lang="sv-SE" dirty="0" err="1" smtClean="0"/>
              <a:t>connections</a:t>
            </a:r>
            <a:r>
              <a:rPr lang="sv-SE" dirty="0" smtClean="0"/>
              <a:t> to the </a:t>
            </a:r>
            <a:r>
              <a:rPr lang="sv-SE" dirty="0" err="1" smtClean="0"/>
              <a:t>rich</a:t>
            </a:r>
            <a:r>
              <a:rPr lang="sv-SE" dirty="0" smtClean="0"/>
              <a:t> </a:t>
            </a:r>
            <a:r>
              <a:rPr lang="sv-SE" dirty="0" err="1" smtClean="0"/>
              <a:t>economic</a:t>
            </a:r>
            <a:r>
              <a:rPr lang="sv-SE" dirty="0" smtClean="0"/>
              <a:t> and social </a:t>
            </a:r>
            <a:r>
              <a:rPr lang="sv-SE" dirty="0" err="1" smtClean="0"/>
              <a:t>statistics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4993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>Some important environmental and economic components described by the </a:t>
            </a:r>
            <a:r>
              <a:rPr lang="en-GB" sz="2400" dirty="0" smtClean="0"/>
              <a:t>System of Environmental-Economic Accounts</a:t>
            </a:r>
            <a:endParaRPr lang="da-DK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1"/>
            <a:ext cx="6696744" cy="50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ktangel med rundade hörn 2"/>
          <p:cNvSpPr/>
          <p:nvPr/>
        </p:nvSpPr>
        <p:spPr>
          <a:xfrm>
            <a:off x="3635896" y="1559427"/>
            <a:ext cx="1512168" cy="43204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/>
              <a:t>Trade</a:t>
            </a:r>
            <a:endParaRPr lang="sv-SE" dirty="0"/>
          </a:p>
        </p:txBody>
      </p:sp>
      <p:cxnSp>
        <p:nvCxnSpPr>
          <p:cNvPr id="6" name="Rak pilkoppling 5"/>
          <p:cNvCxnSpPr/>
          <p:nvPr/>
        </p:nvCxnSpPr>
        <p:spPr>
          <a:xfrm>
            <a:off x="4319972" y="1991475"/>
            <a:ext cx="0" cy="357405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18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27121" y="188640"/>
            <a:ext cx="7430429" cy="1143000"/>
          </a:xfrm>
        </p:spPr>
        <p:txBody>
          <a:bodyPr/>
          <a:lstStyle/>
          <a:p>
            <a:r>
              <a:rPr lang="sv-SE" dirty="0" smtClean="0"/>
              <a:t>The organisation </a:t>
            </a:r>
            <a:r>
              <a:rPr lang="sv-SE" dirty="0" err="1" smtClean="0"/>
              <a:t>of</a:t>
            </a:r>
            <a:r>
              <a:rPr lang="sv-SE" dirty="0" smtClean="0"/>
              <a:t> it</a:t>
            </a:r>
            <a:endParaRPr lang="sv-SE" dirty="0"/>
          </a:p>
        </p:txBody>
      </p:sp>
      <p:sp>
        <p:nvSpPr>
          <p:cNvPr id="4" name="Rektangel med diagonalt klippt hörn 3"/>
          <p:cNvSpPr/>
          <p:nvPr/>
        </p:nvSpPr>
        <p:spPr>
          <a:xfrm>
            <a:off x="2375756" y="2924944"/>
            <a:ext cx="4176464" cy="720080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UN </a:t>
            </a:r>
            <a:r>
              <a:rPr lang="sv-SE" dirty="0" err="1" smtClean="0"/>
              <a:t>Committee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Experts on Environmental </a:t>
            </a:r>
            <a:r>
              <a:rPr lang="sv-SE" dirty="0" err="1" smtClean="0"/>
              <a:t>Accounts</a:t>
            </a:r>
            <a:r>
              <a:rPr lang="sv-SE" dirty="0" smtClean="0"/>
              <a:t> (UNCEEA)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1691680" y="1187553"/>
            <a:ext cx="5544616" cy="1161327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UN </a:t>
            </a:r>
            <a:r>
              <a:rPr lang="sv-SE" dirty="0" err="1" smtClean="0"/>
              <a:t>Statistical</a:t>
            </a:r>
            <a:r>
              <a:rPr lang="sv-SE" dirty="0" smtClean="0"/>
              <a:t> Commission (UNSC)</a:t>
            </a:r>
            <a:endParaRPr lang="sv-SE" dirty="0"/>
          </a:p>
        </p:txBody>
      </p:sp>
      <p:sp>
        <p:nvSpPr>
          <p:cNvPr id="6" name="Rektangel med diagonalt klippt hörn 5"/>
          <p:cNvSpPr/>
          <p:nvPr/>
        </p:nvSpPr>
        <p:spPr>
          <a:xfrm>
            <a:off x="2087724" y="4329100"/>
            <a:ext cx="1512168" cy="100811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/>
              <a:t>Technical</a:t>
            </a:r>
            <a:r>
              <a:rPr lang="sv-SE" dirty="0" smtClean="0"/>
              <a:t> </a:t>
            </a:r>
            <a:r>
              <a:rPr lang="sv-SE" dirty="0" err="1" smtClean="0"/>
              <a:t>Committee</a:t>
            </a:r>
            <a:r>
              <a:rPr lang="sv-SE" dirty="0" smtClean="0"/>
              <a:t> on SEEA CF</a:t>
            </a:r>
            <a:endParaRPr lang="sv-SE" dirty="0"/>
          </a:p>
        </p:txBody>
      </p:sp>
      <p:sp>
        <p:nvSpPr>
          <p:cNvPr id="7" name="Rektangel med diagonalt klippt hörn 6"/>
          <p:cNvSpPr/>
          <p:nvPr/>
        </p:nvSpPr>
        <p:spPr>
          <a:xfrm>
            <a:off x="5328084" y="4352657"/>
            <a:ext cx="1512168" cy="100811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/>
              <a:t>Technical</a:t>
            </a:r>
            <a:r>
              <a:rPr lang="sv-SE" dirty="0" smtClean="0"/>
              <a:t> </a:t>
            </a:r>
            <a:r>
              <a:rPr lang="sv-SE" dirty="0" err="1" smtClean="0"/>
              <a:t>Committee</a:t>
            </a:r>
            <a:r>
              <a:rPr lang="sv-SE" dirty="0" smtClean="0"/>
              <a:t> on SEEA EEA</a:t>
            </a:r>
            <a:endParaRPr lang="sv-SE" dirty="0"/>
          </a:p>
        </p:txBody>
      </p:sp>
      <p:sp>
        <p:nvSpPr>
          <p:cNvPr id="8" name="Rektangel med rundade hörn 7"/>
          <p:cNvSpPr/>
          <p:nvPr/>
        </p:nvSpPr>
        <p:spPr>
          <a:xfrm>
            <a:off x="3419872" y="5589240"/>
            <a:ext cx="2448272" cy="72008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The London </a:t>
            </a:r>
            <a:r>
              <a:rPr lang="sv-SE" dirty="0" err="1" smtClean="0"/>
              <a:t>group</a:t>
            </a:r>
            <a:endParaRPr lang="sv-SE" dirty="0"/>
          </a:p>
        </p:txBody>
      </p:sp>
      <p:sp>
        <p:nvSpPr>
          <p:cNvPr id="14" name="Upp-ned 13"/>
          <p:cNvSpPr/>
          <p:nvPr/>
        </p:nvSpPr>
        <p:spPr>
          <a:xfrm>
            <a:off x="2843809" y="3643204"/>
            <a:ext cx="216024" cy="68589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Upp-ned 14"/>
          <p:cNvSpPr/>
          <p:nvPr/>
        </p:nvSpPr>
        <p:spPr>
          <a:xfrm>
            <a:off x="5848323" y="3645024"/>
            <a:ext cx="163837" cy="68407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Upp-ned 15"/>
          <p:cNvSpPr/>
          <p:nvPr/>
        </p:nvSpPr>
        <p:spPr>
          <a:xfrm>
            <a:off x="4283968" y="2348880"/>
            <a:ext cx="216024" cy="57606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Kors 16"/>
          <p:cNvSpPr/>
          <p:nvPr/>
        </p:nvSpPr>
        <p:spPr>
          <a:xfrm>
            <a:off x="3851920" y="3789040"/>
            <a:ext cx="1296144" cy="1728192"/>
          </a:xfrm>
          <a:prstGeom prst="quad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ktangel med rundade hörn 17"/>
          <p:cNvSpPr/>
          <p:nvPr/>
        </p:nvSpPr>
        <p:spPr>
          <a:xfrm>
            <a:off x="6696236" y="5589240"/>
            <a:ext cx="1548172" cy="60936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The London </a:t>
            </a:r>
            <a:r>
              <a:rPr lang="sv-SE" sz="1400" dirty="0" err="1" smtClean="0"/>
              <a:t>group</a:t>
            </a:r>
            <a:r>
              <a:rPr lang="sv-SE" sz="1400" dirty="0" smtClean="0"/>
              <a:t> </a:t>
            </a:r>
            <a:r>
              <a:rPr lang="sv-SE" sz="1400" dirty="0" err="1" smtClean="0"/>
              <a:t>bureau</a:t>
            </a:r>
            <a:endParaRPr lang="sv-SE" sz="1400" dirty="0"/>
          </a:p>
        </p:txBody>
      </p:sp>
      <p:sp>
        <p:nvSpPr>
          <p:cNvPr id="19" name="Vänsterpil 18"/>
          <p:cNvSpPr/>
          <p:nvPr/>
        </p:nvSpPr>
        <p:spPr>
          <a:xfrm>
            <a:off x="5868144" y="5805264"/>
            <a:ext cx="828092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0381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Current</a:t>
            </a:r>
            <a:r>
              <a:rPr lang="sv-SE" dirty="0" smtClean="0"/>
              <a:t> plan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A </a:t>
            </a:r>
            <a:r>
              <a:rPr lang="sv-SE" dirty="0" err="1" smtClean="0"/>
              <a:t>three</a:t>
            </a:r>
            <a:r>
              <a:rPr lang="sv-SE" dirty="0" smtClean="0"/>
              <a:t> </a:t>
            </a:r>
            <a:r>
              <a:rPr lang="sv-SE" dirty="0" err="1" smtClean="0"/>
              <a:t>year</a:t>
            </a:r>
            <a:r>
              <a:rPr lang="sv-SE" dirty="0" smtClean="0"/>
              <a:t> </a:t>
            </a:r>
            <a:r>
              <a:rPr lang="sv-SE" dirty="0" err="1" smtClean="0"/>
              <a:t>workplan</a:t>
            </a:r>
            <a:r>
              <a:rPr lang="sv-SE" dirty="0" smtClean="0"/>
              <a:t> </a:t>
            </a:r>
            <a:r>
              <a:rPr lang="sv-SE" dirty="0" err="1" smtClean="0"/>
              <a:t>was</a:t>
            </a:r>
            <a:r>
              <a:rPr lang="sv-SE" dirty="0" smtClean="0"/>
              <a:t> </a:t>
            </a:r>
            <a:r>
              <a:rPr lang="sv-SE" dirty="0" err="1" smtClean="0"/>
              <a:t>developed</a:t>
            </a:r>
            <a:r>
              <a:rPr lang="sv-SE" dirty="0" smtClean="0"/>
              <a:t> </a:t>
            </a:r>
            <a:r>
              <a:rPr lang="sv-SE" dirty="0" err="1" smtClean="0"/>
              <a:t>setting</a:t>
            </a:r>
            <a:r>
              <a:rPr lang="sv-SE" dirty="0" smtClean="0"/>
              <a:t> </a:t>
            </a:r>
            <a:r>
              <a:rPr lang="sv-SE" dirty="0" err="1" smtClean="0"/>
              <a:t>out</a:t>
            </a:r>
            <a:r>
              <a:rPr lang="sv-SE" dirty="0" smtClean="0"/>
              <a:t> the process</a:t>
            </a:r>
          </a:p>
          <a:p>
            <a:endParaRPr lang="sv-SE" dirty="0" smtClean="0"/>
          </a:p>
          <a:p>
            <a:r>
              <a:rPr lang="sv-SE" dirty="0" err="1" smtClean="0"/>
              <a:t>Work</a:t>
            </a:r>
            <a:r>
              <a:rPr lang="sv-SE" dirty="0" smtClean="0"/>
              <a:t> </a:t>
            </a:r>
            <a:r>
              <a:rPr lang="sv-SE" dirty="0" err="1" smtClean="0"/>
              <a:t>actively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the </a:t>
            </a:r>
            <a:r>
              <a:rPr lang="sv-SE" dirty="0" err="1" smtClean="0"/>
              <a:t>two</a:t>
            </a:r>
            <a:r>
              <a:rPr lang="sv-SE" dirty="0" smtClean="0"/>
              <a:t> research agendas: </a:t>
            </a:r>
            <a:r>
              <a:rPr lang="sv-SE" dirty="0" err="1" smtClean="0"/>
              <a:t>one</a:t>
            </a:r>
            <a:r>
              <a:rPr lang="sv-SE" dirty="0" smtClean="0"/>
              <a:t> for SEEA CF and </a:t>
            </a:r>
            <a:r>
              <a:rPr lang="sv-SE" dirty="0" err="1" smtClean="0"/>
              <a:t>one</a:t>
            </a:r>
            <a:r>
              <a:rPr lang="sv-SE" dirty="0" smtClean="0"/>
              <a:t> for SEEA experimental </a:t>
            </a:r>
            <a:r>
              <a:rPr lang="sv-SE" dirty="0" err="1" smtClean="0"/>
              <a:t>ecosystem</a:t>
            </a:r>
            <a:r>
              <a:rPr lang="sv-SE" dirty="0" smtClean="0"/>
              <a:t> </a:t>
            </a:r>
            <a:r>
              <a:rPr lang="sv-SE" dirty="0" err="1" smtClean="0"/>
              <a:t>accounting</a:t>
            </a:r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Sharing</a:t>
            </a:r>
            <a:r>
              <a:rPr lang="sv-SE" dirty="0" smtClean="0"/>
              <a:t> </a:t>
            </a:r>
            <a:r>
              <a:rPr lang="sv-SE" dirty="0" err="1" smtClean="0"/>
              <a:t>expertise</a:t>
            </a:r>
            <a:r>
              <a:rPr lang="sv-SE" dirty="0" smtClean="0"/>
              <a:t> and </a:t>
            </a:r>
            <a:r>
              <a:rPr lang="sv-SE" dirty="0" err="1" smtClean="0"/>
              <a:t>experience</a:t>
            </a:r>
            <a:r>
              <a:rPr lang="sv-SE" dirty="0" smtClean="0"/>
              <a:t> in policy </a:t>
            </a:r>
            <a:r>
              <a:rPr lang="sv-SE" dirty="0" err="1" smtClean="0"/>
              <a:t>use</a:t>
            </a:r>
            <a:r>
              <a:rPr lang="sv-SE" dirty="0" smtClean="0"/>
              <a:t> and implementation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methodology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23rd meeting to be </a:t>
            </a:r>
            <a:r>
              <a:rPr lang="sv-SE" dirty="0" err="1" smtClean="0"/>
              <a:t>held</a:t>
            </a:r>
            <a:r>
              <a:rPr lang="sv-SE" dirty="0" smtClean="0"/>
              <a:t> in Costa Rica </a:t>
            </a:r>
            <a:r>
              <a:rPr lang="en-US" dirty="0" smtClean="0"/>
              <a:t>autumn</a:t>
            </a:r>
            <a:r>
              <a:rPr lang="sv-SE" dirty="0" smtClean="0"/>
              <a:t> 2017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0787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88839"/>
            <a:ext cx="7870526" cy="4785067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I</a:t>
            </a:r>
            <a:r>
              <a:rPr lang="sv-SE" dirty="0" err="1" smtClean="0"/>
              <a:t>mportant</a:t>
            </a:r>
            <a:r>
              <a:rPr lang="sv-SE" dirty="0" smtClean="0"/>
              <a:t> area 1 </a:t>
            </a:r>
            <a:r>
              <a:rPr lang="sv-SE" dirty="0" err="1" smtClean="0"/>
              <a:t>related</a:t>
            </a:r>
            <a:r>
              <a:rPr lang="sv-SE" dirty="0" smtClean="0"/>
              <a:t> to </a:t>
            </a:r>
            <a:r>
              <a:rPr lang="sv-SE" dirty="0" err="1" smtClean="0"/>
              <a:t>energy</a:t>
            </a:r>
            <a:r>
              <a:rPr lang="sv-SE" dirty="0" smtClean="0"/>
              <a:t> </a:t>
            </a:r>
            <a:r>
              <a:rPr lang="sv-SE" dirty="0" err="1" smtClean="0"/>
              <a:t>statistics</a:t>
            </a:r>
            <a:r>
              <a:rPr lang="sv-SE" dirty="0" smtClean="0"/>
              <a:t>: Air emissions</a:t>
            </a:r>
            <a:endParaRPr lang="sv-SE" dirty="0"/>
          </a:p>
        </p:txBody>
      </p:sp>
      <p:sp>
        <p:nvSpPr>
          <p:cNvPr id="9" name="Platshållare för innehåll 8"/>
          <p:cNvSpPr>
            <a:spLocks noGrp="1"/>
          </p:cNvSpPr>
          <p:nvPr>
            <p:ph idx="1"/>
          </p:nvPr>
        </p:nvSpPr>
        <p:spPr>
          <a:xfrm>
            <a:off x="683568" y="1521211"/>
            <a:ext cx="8208912" cy="4676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600" dirty="0" smtClean="0"/>
              <a:t>Greenhouse gas emissions by NACE and </a:t>
            </a:r>
            <a:r>
              <a:rPr lang="sv-SE" sz="1600" dirty="0" err="1" smtClean="0"/>
              <a:t>pollutant</a:t>
            </a:r>
            <a:r>
              <a:rPr lang="sv-SE" sz="1600" dirty="0" smtClean="0"/>
              <a:t>, EU-28, 2014 (</a:t>
            </a:r>
            <a:r>
              <a:rPr lang="sv-SE" sz="1600" dirty="0" err="1" smtClean="0"/>
              <a:t>thousand</a:t>
            </a:r>
            <a:r>
              <a:rPr lang="sv-SE" sz="1600" dirty="0" smtClean="0"/>
              <a:t> </a:t>
            </a:r>
            <a:r>
              <a:rPr lang="sv-SE" sz="1600" dirty="0" err="1" smtClean="0"/>
              <a:t>tonnes</a:t>
            </a:r>
            <a:r>
              <a:rPr lang="sv-SE" sz="1600" dirty="0" smtClean="0"/>
              <a:t> </a:t>
            </a:r>
            <a:r>
              <a:rPr lang="sv-SE" sz="1600" dirty="0" err="1" smtClean="0"/>
              <a:t>of</a:t>
            </a:r>
            <a:r>
              <a:rPr lang="sv-SE" sz="1600" dirty="0" smtClean="0"/>
              <a:t> CO</a:t>
            </a:r>
            <a:r>
              <a:rPr lang="sv-SE" sz="1600" baseline="-25000" dirty="0" smtClean="0"/>
              <a:t>2</a:t>
            </a:r>
            <a:r>
              <a:rPr lang="sv-SE" sz="1600" dirty="0" smtClean="0"/>
              <a:t> </a:t>
            </a:r>
            <a:r>
              <a:rPr lang="sv-SE" sz="1600" dirty="0" err="1" smtClean="0"/>
              <a:t>equivalents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236660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Important</a:t>
            </a:r>
            <a:r>
              <a:rPr lang="sv-SE" dirty="0"/>
              <a:t> area </a:t>
            </a:r>
            <a:r>
              <a:rPr lang="sv-SE" dirty="0" smtClean="0"/>
              <a:t> </a:t>
            </a:r>
            <a:r>
              <a:rPr lang="sv-SE" dirty="0" err="1"/>
              <a:t>related</a:t>
            </a:r>
            <a:r>
              <a:rPr lang="sv-SE" dirty="0"/>
              <a:t> to </a:t>
            </a:r>
            <a:r>
              <a:rPr lang="sv-SE" dirty="0" err="1"/>
              <a:t>energy</a:t>
            </a:r>
            <a:r>
              <a:rPr lang="sv-SE" dirty="0"/>
              <a:t> </a:t>
            </a:r>
            <a:r>
              <a:rPr lang="sv-SE" dirty="0" err="1"/>
              <a:t>statistics</a:t>
            </a:r>
            <a:r>
              <a:rPr lang="sv-SE" dirty="0"/>
              <a:t>: </a:t>
            </a:r>
            <a:r>
              <a:rPr lang="sv-SE" dirty="0" smtClean="0"/>
              <a:t>Energy </a:t>
            </a:r>
            <a:r>
              <a:rPr lang="sv-SE" dirty="0" err="1" smtClean="0"/>
              <a:t>accounts</a:t>
            </a:r>
            <a:endParaRPr lang="sv-SE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6283769"/>
              </p:ext>
            </p:extLst>
          </p:nvPr>
        </p:nvGraphicFramePr>
        <p:xfrm>
          <a:off x="1256370" y="2204864"/>
          <a:ext cx="677201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ktangel 4"/>
          <p:cNvSpPr/>
          <p:nvPr/>
        </p:nvSpPr>
        <p:spPr>
          <a:xfrm>
            <a:off x="2123294" y="6093296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sv-SE" dirty="0"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Eurostat, extraction date August 2016</a:t>
            </a:r>
            <a:endParaRPr lang="en-US" altLang="sv-SE" sz="4400" dirty="0"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27584" y="1844824"/>
            <a:ext cx="76209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0113" algn="l"/>
              </a:tabLst>
            </a:pPr>
            <a:r>
              <a:rPr kumimoji="0" lang="en-US" altLang="sv-S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Energy supply by industries (NACE) and households, combined country summary 2013</a:t>
            </a:r>
            <a:endParaRPr kumimoji="0" lang="sv-SE" altLang="sv-S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0113" algn="l"/>
              </a:tabLst>
            </a:pPr>
            <a:endParaRPr kumimoji="0" lang="sv-SE" alt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83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An </a:t>
            </a:r>
            <a:r>
              <a:rPr lang="sv-SE" dirty="0" err="1" smtClean="0"/>
              <a:t>example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compiling</a:t>
            </a:r>
            <a:r>
              <a:rPr lang="sv-SE" dirty="0" smtClean="0"/>
              <a:t> </a:t>
            </a:r>
            <a:r>
              <a:rPr lang="sv-SE" dirty="0" err="1" smtClean="0"/>
              <a:t>annual</a:t>
            </a:r>
            <a:r>
              <a:rPr lang="sv-SE" dirty="0" smtClean="0"/>
              <a:t> air emission </a:t>
            </a:r>
            <a:r>
              <a:rPr lang="sv-SE" dirty="0" err="1" smtClean="0"/>
              <a:t>accounts</a:t>
            </a:r>
            <a:r>
              <a:rPr lang="sv-SE" dirty="0" smtClean="0"/>
              <a:t> - Sweden</a:t>
            </a:r>
            <a:endParaRPr lang="sv-SE" dirty="0"/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510" y="1614512"/>
            <a:ext cx="6316980" cy="4622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82603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_AMO_UNIQUEIDENTIFIER" val="7df0aba0-82bc-4b7a-80ed-549f04b031f1"/>
</p:tagLst>
</file>

<file path=ppt/theme/theme1.xml><?xml version="1.0" encoding="utf-8"?>
<a:theme xmlns:a="http://schemas.openxmlformats.org/drawingml/2006/main" name="SCB-mall-2016">
  <a:themeElements>
    <a:clrScheme name="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C9210"/>
      </a:accent1>
      <a:accent2>
        <a:srgbClr val="828282"/>
      </a:accent2>
      <a:accent3>
        <a:srgbClr val="F0F0F0"/>
      </a:accent3>
      <a:accent4>
        <a:srgbClr val="078693"/>
      </a:accent4>
      <a:accent5>
        <a:srgbClr val="7F942C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8C35265-A650-4832-9783-4390615E2151}" vid="{240344F0-93EF-4DE2-BBDB-4CEBED66490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SCB</Template>
  <TotalTime>175</TotalTime>
  <Words>629</Words>
  <Application>Microsoft Office PowerPoint</Application>
  <PresentationFormat>Näytössä katseltava diaesitys (4:3)</PresentationFormat>
  <Paragraphs>95</Paragraphs>
  <Slides>13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9" baseType="lpstr">
      <vt:lpstr>Arial</vt:lpstr>
      <vt:lpstr>Book Antiqua</vt:lpstr>
      <vt:lpstr>Calibri</vt:lpstr>
      <vt:lpstr>Times New Roman</vt:lpstr>
      <vt:lpstr>Wingdings</vt:lpstr>
      <vt:lpstr>SCB-mall-2016</vt:lpstr>
      <vt:lpstr>The London group on environmental economic accounting</vt:lpstr>
      <vt:lpstr>City group for the System of Environmental and Economic Accounts (SEEA) </vt:lpstr>
      <vt:lpstr>What is the system of environmental and economic accounts about?</vt:lpstr>
      <vt:lpstr>Some important environmental and economic components described by the System of Environmental-Economic Accounts</vt:lpstr>
      <vt:lpstr>The organisation of it</vt:lpstr>
      <vt:lpstr>Current plan</vt:lpstr>
      <vt:lpstr>Important area 1 related to energy statistics: Air emissions</vt:lpstr>
      <vt:lpstr>Important area  related to energy statistics: Energy accounts</vt:lpstr>
      <vt:lpstr>An example of compiling annual air emission accounts - Sweden</vt:lpstr>
      <vt:lpstr>Challenges to go quarterly</vt:lpstr>
      <vt:lpstr>Quarterly air emissions</vt:lpstr>
      <vt:lpstr>Concerning energy accounts</vt:lpstr>
      <vt:lpstr>Conclusions</vt:lpstr>
    </vt:vector>
  </TitlesOfParts>
  <Company>Statistiska Centralbyrån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London group on environmental economic accounting</dc:title>
  <dc:creator>Steinbach Nancy RM/MN-S</dc:creator>
  <cp:lastModifiedBy>Ville Maljanen</cp:lastModifiedBy>
  <cp:revision>19</cp:revision>
  <cp:lastPrinted>2017-05-05T14:03:15Z</cp:lastPrinted>
  <dcterms:created xsi:type="dcterms:W3CDTF">2017-05-05T09:31:14Z</dcterms:created>
  <dcterms:modified xsi:type="dcterms:W3CDTF">2017-05-05T14:09:09Z</dcterms:modified>
</cp:coreProperties>
</file>