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8"/>
  </p:notesMasterIdLst>
  <p:sldIdLst>
    <p:sldId id="256" r:id="rId2"/>
    <p:sldId id="309" r:id="rId3"/>
    <p:sldId id="310" r:id="rId4"/>
    <p:sldId id="261" r:id="rId5"/>
    <p:sldId id="285" r:id="rId6"/>
    <p:sldId id="276" r:id="rId7"/>
  </p:sldIdLst>
  <p:sldSz cx="9144000" cy="6858000" type="screen4x3"/>
  <p:notesSz cx="6794500" cy="9931400"/>
  <p:custDataLst>
    <p:tags r:id="rId9"/>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0F0"/>
    <a:srgbClr val="078693"/>
    <a:srgbClr val="9AB23B"/>
    <a:srgbClr val="0493AC"/>
    <a:srgbClr val="FAA50F"/>
    <a:srgbClr val="9A9A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autoAdjust="0"/>
    <p:restoredTop sz="94671" autoAdjust="0"/>
  </p:normalViewPr>
  <p:slideViewPr>
    <p:cSldViewPr>
      <p:cViewPr varScale="1">
        <p:scale>
          <a:sx n="87" d="100"/>
          <a:sy n="87" d="100"/>
        </p:scale>
        <p:origin x="966" y="60"/>
      </p:cViewPr>
      <p:guideLst>
        <p:guide orient="horz" pos="2160"/>
        <p:guide pos="2880"/>
      </p:guideLst>
    </p:cSldViewPr>
  </p:slideViewPr>
  <p:outlineViewPr>
    <p:cViewPr>
      <p:scale>
        <a:sx n="33" d="100"/>
        <a:sy n="33" d="100"/>
      </p:scale>
      <p:origin x="48" y="11142"/>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D2C0F845-CFB2-4D64-AE50-130BEC03AF95}" type="datetimeFigureOut">
              <a:rPr lang="sv-SE" smtClean="0"/>
              <a:t>2017-05-07</a:t>
            </a:fld>
            <a:endParaRPr lang="sv-SE"/>
          </a:p>
        </p:txBody>
      </p:sp>
      <p:sp>
        <p:nvSpPr>
          <p:cNvPr id="4" name="Platshållare för bildobjekt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F054A154-6C24-4CF6-8A51-1ACDC5BE298E}" type="slidenum">
              <a:rPr lang="sv-SE" smtClean="0"/>
              <a:t>‹#›</a:t>
            </a:fld>
            <a:endParaRPr lang="sv-SE"/>
          </a:p>
        </p:txBody>
      </p:sp>
    </p:spTree>
    <p:extLst>
      <p:ext uri="{BB962C8B-B14F-4D97-AF65-F5344CB8AC3E}">
        <p14:creationId xmlns:p14="http://schemas.microsoft.com/office/powerpoint/2010/main" val="3466399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958975" y="744538"/>
            <a:ext cx="2625725" cy="1970087"/>
          </a:xfrm>
        </p:spPr>
      </p:sp>
      <p:sp>
        <p:nvSpPr>
          <p:cNvPr id="4" name="Platshållare för bildnummer 3"/>
          <p:cNvSpPr>
            <a:spLocks noGrp="1"/>
          </p:cNvSpPr>
          <p:nvPr>
            <p:ph type="sldNum" sz="quarter" idx="10"/>
          </p:nvPr>
        </p:nvSpPr>
        <p:spPr/>
        <p:txBody>
          <a:bodyPr/>
          <a:lstStyle/>
          <a:p>
            <a:fld id="{CFD8C423-3B67-4B18-A0E7-6870810DABB7}" type="slidenum">
              <a:rPr lang="en-GB" smtClean="0"/>
              <a:t>5</a:t>
            </a:fld>
            <a:endParaRPr lang="en-GB"/>
          </a:p>
        </p:txBody>
      </p:sp>
      <p:sp>
        <p:nvSpPr>
          <p:cNvPr id="5" name="Platshållare för anteckningar 4"/>
          <p:cNvSpPr>
            <a:spLocks noGrp="1"/>
          </p:cNvSpPr>
          <p:nvPr>
            <p:ph type="body" sz="quarter" idx="11"/>
          </p:nvPr>
        </p:nvSpPr>
        <p:spPr>
          <a:xfrm>
            <a:off x="679450" y="2877468"/>
            <a:ext cx="5435600" cy="446913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baseline="0" dirty="0" smtClean="0">
                <a:solidFill>
                  <a:schemeClr val="tx1"/>
                </a:solidFill>
                <a:effectLst/>
                <a:latin typeface="+mn-lt"/>
                <a:ea typeface="+mn-ea"/>
                <a:cs typeface="+mn-cs"/>
              </a:rPr>
              <a:t>Dom globala indikatorerna ska utgöra kärninformationen för den globala uppföljningsrapporten som FN-sekretariatet ska ta fram varje år. Indikatorerna ska, enligt agendan, i möjligaste mån baseras på nationell statistik, dvs. officiell statistik i dess mer breda förståelse.  I </a:t>
            </a:r>
            <a:r>
              <a:rPr lang="sv-SE" dirty="0"/>
              <a:t>S</a:t>
            </a:r>
            <a:r>
              <a:rPr lang="sv-SE" sz="1200" kern="1200" baseline="0" dirty="0" smtClean="0">
                <a:solidFill>
                  <a:schemeClr val="tx1"/>
                </a:solidFill>
                <a:effectLst/>
                <a:latin typeface="+mn-lt"/>
                <a:ea typeface="+mn-ea"/>
                <a:cs typeface="+mn-cs"/>
              </a:rPr>
              <a:t>verige är det som vi benämner som officiell statistik endas en mycket avgränsad del av</a:t>
            </a:r>
            <a:r>
              <a:rPr lang="sv-SE" sz="1200" kern="1200" dirty="0" smtClean="0">
                <a:solidFill>
                  <a:schemeClr val="tx1"/>
                </a:solidFill>
                <a:effectLst/>
                <a:latin typeface="+mn-lt"/>
                <a:ea typeface="+mn-ea"/>
                <a:cs typeface="+mn-cs"/>
              </a:rPr>
              <a:t> den statistik som myndigheterna i </a:t>
            </a:r>
            <a:r>
              <a:rPr lang="sv-SE" dirty="0"/>
              <a:t>S</a:t>
            </a:r>
            <a:r>
              <a:rPr lang="sv-SE" sz="1200" kern="1200" dirty="0" smtClean="0">
                <a:solidFill>
                  <a:schemeClr val="tx1"/>
                </a:solidFill>
                <a:effectLst/>
                <a:latin typeface="+mn-lt"/>
                <a:ea typeface="+mn-ea"/>
                <a:cs typeface="+mn-cs"/>
              </a:rPr>
              <a:t>verige producerar. Och det är bara just den statistiken, och de som producerar den, som SCB har i uppgift att samordna.</a:t>
            </a:r>
            <a:endParaRPr lang="sv-SE"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baseline="0" dirty="0" smtClean="0">
                <a:solidFill>
                  <a:schemeClr val="tx1"/>
                </a:solidFill>
                <a:effectLst/>
                <a:latin typeface="+mn-lt"/>
                <a:ea typeface="+mn-ea"/>
                <a:cs typeface="+mn-cs"/>
              </a:rPr>
              <a:t>I olika länder ser man olika scenarier framför sig för hur den nationella statistiken ska hamna i den globala databasen – en del länder är i full färd med att bygga nationella plattformar där alla indikatorer ska samlas in från de olika nationella producenterna för att sen hämtas av, eller skickas till, FNs statistikdivision som har hand om den globala databasen.</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baseline="0" dirty="0" smtClean="0">
                <a:solidFill>
                  <a:schemeClr val="tx1"/>
                </a:solidFill>
                <a:effectLst/>
                <a:latin typeface="+mn-lt"/>
                <a:ea typeface="+mn-ea"/>
                <a:cs typeface="+mn-cs"/>
              </a:rPr>
              <a:t>Vi ser väl gärna att de befintliga flödena av data till de olika FN-organen, utnyttjas i så hög grad som möjligt. Och att även andra internationella organisationer som Eurostat och OECD skulle kunna förse FN med data som vi redan rapporterat till dem.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Den</a:t>
            </a:r>
            <a:r>
              <a:rPr lang="sv-SE" sz="1200" kern="1200" baseline="0" dirty="0" smtClean="0">
                <a:solidFill>
                  <a:schemeClr val="tx1"/>
                </a:solidFill>
                <a:effectLst/>
                <a:latin typeface="+mn-lt"/>
                <a:ea typeface="+mn-ea"/>
                <a:cs typeface="+mn-cs"/>
              </a:rPr>
              <a:t> första rapporten </a:t>
            </a:r>
            <a:r>
              <a:rPr lang="sv-SE" sz="1200" kern="1200" baseline="0" noProof="0" dirty="0" smtClean="0">
                <a:solidFill>
                  <a:schemeClr val="tx1"/>
                </a:solidFill>
                <a:effectLst/>
                <a:latin typeface="+mn-lt"/>
                <a:ea typeface="+mn-ea"/>
                <a:cs typeface="+mn-cs"/>
              </a:rPr>
              <a:t>rapporten</a:t>
            </a:r>
            <a:r>
              <a:rPr lang="sv-SE" sz="1200" kern="1200" baseline="0" dirty="0" smtClean="0">
                <a:solidFill>
                  <a:schemeClr val="tx1"/>
                </a:solidFill>
                <a:effectLst/>
                <a:latin typeface="+mn-lt"/>
                <a:ea typeface="+mn-ea"/>
                <a:cs typeface="+mn-cs"/>
              </a:rPr>
              <a:t> har redan publicerats, och det faktum att inga länder ens tillfrågades om data till den kanske ger en fingervisning om att diskussionerna om hur den globala uppföljningen ska ledas av länderna (country led) behöver fortsätta.</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baseline="0" dirty="0" smtClean="0">
              <a:solidFill>
                <a:schemeClr val="tx1"/>
              </a:solidFill>
              <a:effectLst/>
              <a:latin typeface="+mn-lt"/>
              <a:ea typeface="+mn-ea"/>
              <a:cs typeface="+mn-cs"/>
            </a:endParaRPr>
          </a:p>
          <a:p>
            <a:r>
              <a:rPr lang="sv-SE" dirty="0" smtClean="0"/>
              <a:t>Ser att det finns ett behov av ngn sorts  nationell samordning  av rapporteringen av de globala indikatorerna. Även om data som kan användas redan levereras i rätt  hög grad redan idag så skulle det behövas ngn sorts översikt över vad som levereras och till vem och hur det sedan kommer in i den globala databasen. Också hur ev. anpassningar och skattningar görs. EXEMPEL: Index på skogsområdet – finns i SE, men inte i FNs</a:t>
            </a:r>
            <a:r>
              <a:rPr lang="sv-SE" baseline="0" dirty="0" smtClean="0"/>
              <a:t> databas.</a:t>
            </a:r>
            <a:endParaRPr lang="en-GB" dirty="0"/>
          </a:p>
        </p:txBody>
      </p:sp>
    </p:spTree>
    <p:extLst>
      <p:ext uri="{BB962C8B-B14F-4D97-AF65-F5344CB8AC3E}">
        <p14:creationId xmlns:p14="http://schemas.microsoft.com/office/powerpoint/2010/main" val="33926894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chemeClr val="accent3"/>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1258888" y="2130425"/>
            <a:ext cx="6626225" cy="1470025"/>
          </a:xfrm>
        </p:spPr>
        <p:txBody>
          <a:bodyPr/>
          <a:lstStyle>
            <a:lvl1pPr algn="ctr">
              <a:defRPr>
                <a:solidFill>
                  <a:schemeClr val="tx1"/>
                </a:solidFill>
              </a:defRPr>
            </a:lvl1pPr>
          </a:lstStyle>
          <a:p>
            <a:r>
              <a:rPr lang="sv-SE" smtClean="0"/>
              <a:t>Klicka här för att ändra format</a:t>
            </a:r>
            <a:endParaRPr lang="sv-SE" dirty="0"/>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sp>
        <p:nvSpPr>
          <p:cNvPr id="4" name="Platshållare för datum 3"/>
          <p:cNvSpPr>
            <a:spLocks noGrp="1"/>
          </p:cNvSpPr>
          <p:nvPr>
            <p:ph type="dt" sz="half" idx="10"/>
          </p:nvPr>
        </p:nvSpPr>
        <p:spPr/>
        <p:txBody>
          <a:bodyPr/>
          <a:lstStyle/>
          <a:p>
            <a:fld id="{E2F1F4D1-35E4-46BA-AF81-4FD86FB65BBB}" type="datetimeFigureOut">
              <a:rPr lang="sv-SE" smtClean="0"/>
              <a:pPr/>
              <a:t>2017-05-07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39467F-BE74-4AAD-857B-908E9ECDE9FD}" type="slidenum">
              <a:rPr lang="sv-SE" smtClean="0"/>
              <a:pPr/>
              <a:t>‹#›</a:t>
            </a:fld>
            <a:endParaRPr lang="sv-SE"/>
          </a:p>
        </p:txBody>
      </p:sp>
      <p:grpSp>
        <p:nvGrpSpPr>
          <p:cNvPr id="12" name="Grupp 12"/>
          <p:cNvGrpSpPr/>
          <p:nvPr userDrawn="1"/>
        </p:nvGrpSpPr>
        <p:grpSpPr>
          <a:xfrm>
            <a:off x="8604504" y="3342694"/>
            <a:ext cx="539496" cy="3158140"/>
            <a:chOff x="1643042" y="428604"/>
            <a:chExt cx="539496" cy="3158140"/>
          </a:xfrm>
        </p:grpSpPr>
        <p:pic>
          <p:nvPicPr>
            <p:cNvPr id="7" name="Bildobjekt 6" descr="BA10756.jpg"/>
            <p:cNvPicPr>
              <a:picLocks noChangeAspect="1"/>
            </p:cNvPicPr>
            <p:nvPr userDrawn="1"/>
          </p:nvPicPr>
          <p:blipFill>
            <a:blip r:embed="rId2" cstate="print"/>
            <a:stretch>
              <a:fillRect/>
            </a:stretch>
          </p:blipFill>
          <p:spPr>
            <a:xfrm>
              <a:off x="1643042" y="428604"/>
              <a:ext cx="539496" cy="539496"/>
            </a:xfrm>
            <a:prstGeom prst="rect">
              <a:avLst/>
            </a:prstGeom>
          </p:spPr>
        </p:pic>
        <p:pic>
          <p:nvPicPr>
            <p:cNvPr id="8" name="Bildobjekt 7" descr="iStock_000002716975XSmall.jpg"/>
            <p:cNvPicPr>
              <a:picLocks noChangeAspect="1"/>
            </p:cNvPicPr>
            <p:nvPr userDrawn="1"/>
          </p:nvPicPr>
          <p:blipFill>
            <a:blip r:embed="rId3" cstate="print"/>
            <a:stretch>
              <a:fillRect/>
            </a:stretch>
          </p:blipFill>
          <p:spPr>
            <a:xfrm>
              <a:off x="1643042" y="2382004"/>
              <a:ext cx="539496" cy="539496"/>
            </a:xfrm>
            <a:prstGeom prst="rect">
              <a:avLst/>
            </a:prstGeom>
          </p:spPr>
        </p:pic>
        <p:pic>
          <p:nvPicPr>
            <p:cNvPr id="9" name="Bildobjekt 8" descr="iStock_000006202820XSmall.jpg"/>
            <p:cNvPicPr>
              <a:picLocks noChangeAspect="1"/>
            </p:cNvPicPr>
            <p:nvPr userDrawn="1"/>
          </p:nvPicPr>
          <p:blipFill>
            <a:blip r:embed="rId4" cstate="print"/>
            <a:stretch>
              <a:fillRect/>
            </a:stretch>
          </p:blipFill>
          <p:spPr>
            <a:xfrm>
              <a:off x="1643042" y="1721922"/>
              <a:ext cx="539496" cy="539496"/>
            </a:xfrm>
            <a:prstGeom prst="rect">
              <a:avLst/>
            </a:prstGeom>
          </p:spPr>
        </p:pic>
        <p:pic>
          <p:nvPicPr>
            <p:cNvPr id="10" name="Bildobjekt 9" descr="MK10676.jpg"/>
            <p:cNvPicPr>
              <a:picLocks noChangeAspect="1"/>
            </p:cNvPicPr>
            <p:nvPr userDrawn="1"/>
          </p:nvPicPr>
          <p:blipFill>
            <a:blip r:embed="rId5" cstate="print"/>
            <a:stretch>
              <a:fillRect/>
            </a:stretch>
          </p:blipFill>
          <p:spPr>
            <a:xfrm>
              <a:off x="1643042" y="1071546"/>
              <a:ext cx="539496" cy="539496"/>
            </a:xfrm>
            <a:prstGeom prst="rect">
              <a:avLst/>
            </a:prstGeom>
          </p:spPr>
        </p:pic>
        <p:pic>
          <p:nvPicPr>
            <p:cNvPr id="11" name="Bildobjekt 10" descr="iStock_000000753328XSmall.jpg"/>
            <p:cNvPicPr>
              <a:picLocks noChangeAspect="1"/>
            </p:cNvPicPr>
            <p:nvPr userDrawn="1"/>
          </p:nvPicPr>
          <p:blipFill>
            <a:blip r:embed="rId6" cstate="print"/>
            <a:stretch>
              <a:fillRect/>
            </a:stretch>
          </p:blipFill>
          <p:spPr>
            <a:xfrm>
              <a:off x="1643042" y="3047248"/>
              <a:ext cx="539496" cy="539496"/>
            </a:xfrm>
            <a:prstGeom prst="rect">
              <a:avLst/>
            </a:prstGeom>
          </p:spPr>
        </p:pic>
      </p:grpSp>
      <p:pic>
        <p:nvPicPr>
          <p:cNvPr id="15" name="Bildobjekt 14" descr="SCB-logga_grey.png"/>
          <p:cNvPicPr>
            <a:picLocks noChangeAspect="1"/>
          </p:cNvPicPr>
          <p:nvPr/>
        </p:nvPicPr>
        <p:blipFill>
          <a:blip r:embed="rId7" cstate="print"/>
          <a:srcRect t="5209" r="15358" b="2083"/>
          <a:stretch>
            <a:fillRect/>
          </a:stretch>
        </p:blipFill>
        <p:spPr>
          <a:xfrm>
            <a:off x="0" y="0"/>
            <a:ext cx="1142976" cy="6357958"/>
          </a:xfrm>
          <a:prstGeom prst="rect">
            <a:avLst/>
          </a:prstGeom>
        </p:spPr>
      </p:pic>
      <p:pic>
        <p:nvPicPr>
          <p:cNvPr id="21" name="Bildobjekt 20" descr="SCB-logga_grey.png"/>
          <p:cNvPicPr>
            <a:picLocks noChangeAspect="1"/>
          </p:cNvPicPr>
          <p:nvPr userDrawn="1"/>
        </p:nvPicPr>
        <p:blipFill>
          <a:blip r:embed="rId7" cstate="print"/>
          <a:srcRect t="5209" r="15358" b="2083"/>
          <a:stretch>
            <a:fillRect/>
          </a:stretch>
        </p:blipFill>
        <p:spPr>
          <a:xfrm>
            <a:off x="0" y="0"/>
            <a:ext cx="1142976" cy="6357958"/>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1256371" y="274638"/>
            <a:ext cx="66394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1258888" y="1535113"/>
            <a:ext cx="3238500" cy="63976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1258888" y="2174875"/>
            <a:ext cx="32385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text 4"/>
          <p:cNvSpPr>
            <a:spLocks noGrp="1"/>
          </p:cNvSpPr>
          <p:nvPr>
            <p:ph type="body" sz="quarter" idx="3"/>
          </p:nvPr>
        </p:nvSpPr>
        <p:spPr>
          <a:xfrm>
            <a:off x="4645026" y="1535113"/>
            <a:ext cx="3236231" cy="63976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6" y="2174875"/>
            <a:ext cx="32362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E2F1F4D1-35E4-46BA-AF81-4FD86FB65BBB}" type="datetimeFigureOut">
              <a:rPr lang="sv-SE" smtClean="0"/>
              <a:pPr/>
              <a:t>2017-05-07</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6C39467F-BE74-4AAD-857B-908E9ECDE9FD}" type="slidenum">
              <a:rPr lang="sv-SE" smtClean="0"/>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datum 2"/>
          <p:cNvSpPr>
            <a:spLocks noGrp="1"/>
          </p:cNvSpPr>
          <p:nvPr>
            <p:ph type="dt" sz="half" idx="10"/>
          </p:nvPr>
        </p:nvSpPr>
        <p:spPr/>
        <p:txBody>
          <a:bodyPr/>
          <a:lstStyle/>
          <a:p>
            <a:fld id="{E2F1F4D1-35E4-46BA-AF81-4FD86FB65BBB}" type="datetimeFigureOut">
              <a:rPr lang="sv-SE" smtClean="0"/>
              <a:pPr/>
              <a:t>2017-05-07</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39467F-BE74-4AAD-857B-908E9ECDE9FD}" type="slidenum">
              <a:rPr lang="sv-SE" smtClean="0"/>
              <a:pPr/>
              <a:t>‹#›</a:t>
            </a:fld>
            <a:endParaRPr lang="sv-S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E2F1F4D1-35E4-46BA-AF81-4FD86FB65BBB}" type="datetimeFigureOut">
              <a:rPr lang="sv-SE" smtClean="0"/>
              <a:pPr/>
              <a:t>2017-05-07</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C39467F-BE74-4AAD-857B-908E9ECDE9FD}" type="slidenum">
              <a:rPr lang="sv-SE" smtClean="0"/>
              <a:pPr/>
              <a:t>‹#›</a:t>
            </a:fld>
            <a:endParaRPr lang="sv-S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248907" y="273050"/>
            <a:ext cx="3008313" cy="1162050"/>
          </a:xfrm>
        </p:spPr>
        <p:txBody>
          <a:bodyPr anchor="b"/>
          <a:lstStyle>
            <a:lvl1pPr algn="l">
              <a:defRPr sz="2000" b="1"/>
            </a:lvl1pPr>
          </a:lstStyle>
          <a:p>
            <a:r>
              <a:rPr lang="sv-SE" smtClean="0"/>
              <a:t>Klicka här för att ändra format</a:t>
            </a:r>
            <a:endParaRPr lang="sv-SE" dirty="0"/>
          </a:p>
        </p:txBody>
      </p:sp>
      <p:sp>
        <p:nvSpPr>
          <p:cNvPr id="3" name="Platshållare för innehåll 2"/>
          <p:cNvSpPr>
            <a:spLocks noGrp="1"/>
          </p:cNvSpPr>
          <p:nvPr>
            <p:ph idx="1"/>
          </p:nvPr>
        </p:nvSpPr>
        <p:spPr>
          <a:xfrm>
            <a:off x="4572000" y="273050"/>
            <a:ext cx="4114800"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text 3"/>
          <p:cNvSpPr>
            <a:spLocks noGrp="1"/>
          </p:cNvSpPr>
          <p:nvPr>
            <p:ph type="body" sz="half" idx="2"/>
          </p:nvPr>
        </p:nvSpPr>
        <p:spPr>
          <a:xfrm>
            <a:off x="1250699"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E2F1F4D1-35E4-46BA-AF81-4FD86FB65BBB}" type="datetimeFigureOut">
              <a:rPr lang="sv-SE" smtClean="0"/>
              <a:pPr/>
              <a:t>2017-05-07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6C39467F-BE74-4AAD-857B-908E9ECDE9FD}" type="slidenum">
              <a:rPr lang="sv-SE" smtClean="0"/>
              <a:pPr/>
              <a:t>‹#›</a:t>
            </a:fld>
            <a:endParaRPr lang="sv-S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E2F1F4D1-35E4-46BA-AF81-4FD86FB65BBB}" type="datetimeFigureOut">
              <a:rPr lang="sv-SE" smtClean="0"/>
              <a:pPr/>
              <a:t>2017-05-07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6C39467F-BE74-4AAD-857B-908E9ECDE9FD}" type="slidenum">
              <a:rPr lang="sv-SE" smtClean="0"/>
              <a:pPr/>
              <a:t>‹#›</a:t>
            </a:fld>
            <a:endParaRPr lang="sv-S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p:txBody>
          <a:bodyPr/>
          <a:lstStyle/>
          <a:p>
            <a:fld id="{E2F1F4D1-35E4-46BA-AF81-4FD86FB65BBB}" type="datetimeFigureOut">
              <a:rPr lang="sv-SE" smtClean="0"/>
              <a:pPr/>
              <a:t>2017-05-07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39467F-BE74-4AAD-857B-908E9ECDE9FD}" type="slidenum">
              <a:rPr lang="sv-SE" smtClean="0"/>
              <a:pPr/>
              <a:t>‹#›</a:t>
            </a:fld>
            <a:endParaRPr lang="sv-S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E2F1F4D1-35E4-46BA-AF81-4FD86FB65BBB}" type="datetimeFigureOut">
              <a:rPr lang="sv-SE" smtClean="0"/>
              <a:pPr/>
              <a:t>2017-05-07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39467F-BE74-4AAD-857B-908E9ECDE9FD}"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p:txBody>
          <a:bodyPr/>
          <a:lstStyle/>
          <a:p>
            <a:fld id="{E2F1F4D1-35E4-46BA-AF81-4FD86FB65BBB}" type="datetimeFigureOut">
              <a:rPr lang="sv-SE" smtClean="0"/>
              <a:pPr/>
              <a:t>2017-05-07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39467F-BE74-4AAD-857B-908E9ECDE9FD}"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och innehåll utan punktlist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idx="1"/>
          </p:nvPr>
        </p:nvSpPr>
        <p:spPr/>
        <p:txBody>
          <a:bodyPr/>
          <a:lstStyle>
            <a:lvl1pPr marL="0" indent="0">
              <a:buNone/>
              <a:defRPr/>
            </a:lvl1pPr>
            <a:lvl2pPr marL="0" indent="0">
              <a:buNone/>
              <a:defRPr/>
            </a:lvl2pPr>
            <a:lvl3pPr marL="0" indent="0">
              <a:buNone/>
              <a:defRPr/>
            </a:lvl3pPr>
            <a:lvl4pPr marL="0" indent="0">
              <a:buNone/>
              <a:defRPr/>
            </a:lvl4pPr>
            <a:lvl5pPr marL="0" indent="0">
              <a:buNone/>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p:txBody>
          <a:bodyPr/>
          <a:lstStyle/>
          <a:p>
            <a:fld id="{E2F1F4D1-35E4-46BA-AF81-4FD86FB65BBB}" type="datetimeFigureOut">
              <a:rPr lang="sv-SE" smtClean="0"/>
              <a:pPr/>
              <a:t>2017-05-07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39467F-BE74-4AAD-857B-908E9ECDE9FD}"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_Rubrikbild">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1258888" y="2130425"/>
            <a:ext cx="6626225" cy="1470025"/>
          </a:xfrm>
        </p:spPr>
        <p:txBody>
          <a:bodyPr/>
          <a:lstStyle>
            <a:lvl1pPr algn="ctr">
              <a:defRPr>
                <a:solidFill>
                  <a:schemeClr val="tx1"/>
                </a:solidFill>
              </a:defRPr>
            </a:lvl1pPr>
          </a:lstStyle>
          <a:p>
            <a:r>
              <a:rPr lang="sv-SE" smtClean="0"/>
              <a:t>Klicka här för att ändra format</a:t>
            </a:r>
            <a:endParaRPr lang="sv-SE" dirty="0"/>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sp>
        <p:nvSpPr>
          <p:cNvPr id="4" name="Platshållare för datum 3"/>
          <p:cNvSpPr>
            <a:spLocks noGrp="1"/>
          </p:cNvSpPr>
          <p:nvPr>
            <p:ph type="dt" sz="half" idx="10"/>
          </p:nvPr>
        </p:nvSpPr>
        <p:spPr/>
        <p:txBody>
          <a:bodyPr/>
          <a:lstStyle/>
          <a:p>
            <a:fld id="{E2F1F4D1-35E4-46BA-AF81-4FD86FB65BBB}" type="datetimeFigureOut">
              <a:rPr lang="sv-SE" smtClean="0"/>
              <a:pPr/>
              <a:t>2017-05-07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39467F-BE74-4AAD-857B-908E9ECDE9FD}" type="slidenum">
              <a:rPr lang="sv-SE" smtClean="0"/>
              <a:pPr/>
              <a:t>‹#›</a:t>
            </a:fld>
            <a:endParaRPr lang="sv-SE"/>
          </a:p>
        </p:txBody>
      </p:sp>
      <p:grpSp>
        <p:nvGrpSpPr>
          <p:cNvPr id="12" name="Grupp 12"/>
          <p:cNvGrpSpPr/>
          <p:nvPr/>
        </p:nvGrpSpPr>
        <p:grpSpPr>
          <a:xfrm>
            <a:off x="8604504" y="3342694"/>
            <a:ext cx="539496" cy="3158140"/>
            <a:chOff x="1643042" y="428604"/>
            <a:chExt cx="539496" cy="3158140"/>
          </a:xfrm>
        </p:grpSpPr>
        <p:pic>
          <p:nvPicPr>
            <p:cNvPr id="7" name="Bildobjekt 6" descr="BA10756.jpg"/>
            <p:cNvPicPr>
              <a:picLocks noChangeAspect="1"/>
            </p:cNvPicPr>
            <p:nvPr userDrawn="1"/>
          </p:nvPicPr>
          <p:blipFill>
            <a:blip r:embed="rId2" cstate="print"/>
            <a:stretch>
              <a:fillRect/>
            </a:stretch>
          </p:blipFill>
          <p:spPr>
            <a:xfrm>
              <a:off x="1643042" y="428604"/>
              <a:ext cx="539496" cy="539496"/>
            </a:xfrm>
            <a:prstGeom prst="rect">
              <a:avLst/>
            </a:prstGeom>
          </p:spPr>
        </p:pic>
        <p:pic>
          <p:nvPicPr>
            <p:cNvPr id="8" name="Bildobjekt 7" descr="iStock_000002716975XSmall.jpg"/>
            <p:cNvPicPr>
              <a:picLocks noChangeAspect="1"/>
            </p:cNvPicPr>
            <p:nvPr userDrawn="1"/>
          </p:nvPicPr>
          <p:blipFill>
            <a:blip r:embed="rId3" cstate="print"/>
            <a:stretch>
              <a:fillRect/>
            </a:stretch>
          </p:blipFill>
          <p:spPr>
            <a:xfrm>
              <a:off x="1643042" y="2382004"/>
              <a:ext cx="539496" cy="539496"/>
            </a:xfrm>
            <a:prstGeom prst="rect">
              <a:avLst/>
            </a:prstGeom>
          </p:spPr>
        </p:pic>
        <p:pic>
          <p:nvPicPr>
            <p:cNvPr id="9" name="Bildobjekt 8" descr="iStock_000006202820XSmall.jpg"/>
            <p:cNvPicPr>
              <a:picLocks noChangeAspect="1"/>
            </p:cNvPicPr>
            <p:nvPr userDrawn="1"/>
          </p:nvPicPr>
          <p:blipFill>
            <a:blip r:embed="rId4" cstate="print"/>
            <a:stretch>
              <a:fillRect/>
            </a:stretch>
          </p:blipFill>
          <p:spPr>
            <a:xfrm>
              <a:off x="1643042" y="1721922"/>
              <a:ext cx="539496" cy="539496"/>
            </a:xfrm>
            <a:prstGeom prst="rect">
              <a:avLst/>
            </a:prstGeom>
          </p:spPr>
        </p:pic>
        <p:pic>
          <p:nvPicPr>
            <p:cNvPr id="10" name="Bildobjekt 9" descr="MK10676.jpg"/>
            <p:cNvPicPr>
              <a:picLocks noChangeAspect="1"/>
            </p:cNvPicPr>
            <p:nvPr userDrawn="1"/>
          </p:nvPicPr>
          <p:blipFill>
            <a:blip r:embed="rId5" cstate="print"/>
            <a:stretch>
              <a:fillRect/>
            </a:stretch>
          </p:blipFill>
          <p:spPr>
            <a:xfrm>
              <a:off x="1643042" y="1071546"/>
              <a:ext cx="539496" cy="539496"/>
            </a:xfrm>
            <a:prstGeom prst="rect">
              <a:avLst/>
            </a:prstGeom>
          </p:spPr>
        </p:pic>
        <p:pic>
          <p:nvPicPr>
            <p:cNvPr id="11" name="Bildobjekt 10" descr="iStock_000000753328XSmall.jpg"/>
            <p:cNvPicPr>
              <a:picLocks noChangeAspect="1"/>
            </p:cNvPicPr>
            <p:nvPr userDrawn="1"/>
          </p:nvPicPr>
          <p:blipFill>
            <a:blip r:embed="rId6" cstate="print"/>
            <a:stretch>
              <a:fillRect/>
            </a:stretch>
          </p:blipFill>
          <p:spPr>
            <a:xfrm>
              <a:off x="1643042" y="3047248"/>
              <a:ext cx="539496" cy="539496"/>
            </a:xfrm>
            <a:prstGeom prst="rect">
              <a:avLst/>
            </a:prstGeom>
          </p:spPr>
        </p:pic>
      </p:grpSp>
      <p:pic>
        <p:nvPicPr>
          <p:cNvPr id="16" name="Bildobjekt 15" descr="logga_orange.png"/>
          <p:cNvPicPr>
            <a:picLocks noChangeAspect="1"/>
          </p:cNvPicPr>
          <p:nvPr userDrawn="1"/>
        </p:nvPicPr>
        <p:blipFill>
          <a:blip r:embed="rId7" cstate="print"/>
          <a:srcRect r="6048"/>
          <a:stretch>
            <a:fillRect/>
          </a:stretch>
        </p:blipFill>
        <p:spPr>
          <a:xfrm>
            <a:off x="-11854" y="4082"/>
            <a:ext cx="1109781"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2_Rubrikbild">
    <p:bg>
      <p:bgPr>
        <a:solidFill>
          <a:srgbClr val="078693"/>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1258888" y="2130425"/>
            <a:ext cx="6626225" cy="1470025"/>
          </a:xfrm>
        </p:spPr>
        <p:txBody>
          <a:bodyPr/>
          <a:lstStyle>
            <a:lvl1pPr algn="ctr">
              <a:defRPr>
                <a:solidFill>
                  <a:schemeClr val="bg1"/>
                </a:solidFill>
              </a:defRPr>
            </a:lvl1pPr>
          </a:lstStyle>
          <a:p>
            <a:r>
              <a:rPr lang="sv-SE" smtClean="0"/>
              <a:t>Klicka här för att ändra format</a:t>
            </a:r>
            <a:endParaRPr lang="sv-SE" dirty="0"/>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sp>
        <p:nvSpPr>
          <p:cNvPr id="4" name="Platshållare för datum 3"/>
          <p:cNvSpPr>
            <a:spLocks noGrp="1"/>
          </p:cNvSpPr>
          <p:nvPr>
            <p:ph type="dt" sz="half" idx="10"/>
          </p:nvPr>
        </p:nvSpPr>
        <p:spPr/>
        <p:txBody>
          <a:bodyPr/>
          <a:lstStyle/>
          <a:p>
            <a:fld id="{E2F1F4D1-35E4-46BA-AF81-4FD86FB65BBB}" type="datetimeFigureOut">
              <a:rPr lang="sv-SE" smtClean="0"/>
              <a:pPr/>
              <a:t>2017-05-07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39467F-BE74-4AAD-857B-908E9ECDE9FD}" type="slidenum">
              <a:rPr lang="sv-SE" smtClean="0"/>
              <a:pPr/>
              <a:t>‹#›</a:t>
            </a:fld>
            <a:endParaRPr lang="sv-SE"/>
          </a:p>
        </p:txBody>
      </p:sp>
      <p:grpSp>
        <p:nvGrpSpPr>
          <p:cNvPr id="12" name="Grupp 12"/>
          <p:cNvGrpSpPr/>
          <p:nvPr/>
        </p:nvGrpSpPr>
        <p:grpSpPr>
          <a:xfrm>
            <a:off x="8604504" y="3342694"/>
            <a:ext cx="539496" cy="3158140"/>
            <a:chOff x="1643042" y="428604"/>
            <a:chExt cx="539496" cy="3158140"/>
          </a:xfrm>
        </p:grpSpPr>
        <p:pic>
          <p:nvPicPr>
            <p:cNvPr id="7" name="Bildobjekt 6" descr="BA10756.jpg"/>
            <p:cNvPicPr>
              <a:picLocks noChangeAspect="1"/>
            </p:cNvPicPr>
            <p:nvPr userDrawn="1"/>
          </p:nvPicPr>
          <p:blipFill>
            <a:blip r:embed="rId2" cstate="print"/>
            <a:stretch>
              <a:fillRect/>
            </a:stretch>
          </p:blipFill>
          <p:spPr>
            <a:xfrm>
              <a:off x="1643042" y="428604"/>
              <a:ext cx="539496" cy="539496"/>
            </a:xfrm>
            <a:prstGeom prst="rect">
              <a:avLst/>
            </a:prstGeom>
          </p:spPr>
        </p:pic>
        <p:pic>
          <p:nvPicPr>
            <p:cNvPr id="8" name="Bildobjekt 7" descr="iStock_000002716975XSmall.jpg"/>
            <p:cNvPicPr>
              <a:picLocks noChangeAspect="1"/>
            </p:cNvPicPr>
            <p:nvPr userDrawn="1"/>
          </p:nvPicPr>
          <p:blipFill>
            <a:blip r:embed="rId3" cstate="print"/>
            <a:stretch>
              <a:fillRect/>
            </a:stretch>
          </p:blipFill>
          <p:spPr>
            <a:xfrm>
              <a:off x="1643042" y="2382004"/>
              <a:ext cx="539496" cy="539496"/>
            </a:xfrm>
            <a:prstGeom prst="rect">
              <a:avLst/>
            </a:prstGeom>
          </p:spPr>
        </p:pic>
        <p:pic>
          <p:nvPicPr>
            <p:cNvPr id="9" name="Bildobjekt 8" descr="iStock_000006202820XSmall.jpg"/>
            <p:cNvPicPr>
              <a:picLocks noChangeAspect="1"/>
            </p:cNvPicPr>
            <p:nvPr userDrawn="1"/>
          </p:nvPicPr>
          <p:blipFill>
            <a:blip r:embed="rId4" cstate="print"/>
            <a:stretch>
              <a:fillRect/>
            </a:stretch>
          </p:blipFill>
          <p:spPr>
            <a:xfrm>
              <a:off x="1643042" y="1721922"/>
              <a:ext cx="539496" cy="539496"/>
            </a:xfrm>
            <a:prstGeom prst="rect">
              <a:avLst/>
            </a:prstGeom>
          </p:spPr>
        </p:pic>
        <p:pic>
          <p:nvPicPr>
            <p:cNvPr id="10" name="Bildobjekt 9" descr="MK10676.jpg"/>
            <p:cNvPicPr>
              <a:picLocks noChangeAspect="1"/>
            </p:cNvPicPr>
            <p:nvPr userDrawn="1"/>
          </p:nvPicPr>
          <p:blipFill>
            <a:blip r:embed="rId5" cstate="print"/>
            <a:stretch>
              <a:fillRect/>
            </a:stretch>
          </p:blipFill>
          <p:spPr>
            <a:xfrm>
              <a:off x="1643042" y="1071546"/>
              <a:ext cx="539496" cy="539496"/>
            </a:xfrm>
            <a:prstGeom prst="rect">
              <a:avLst/>
            </a:prstGeom>
          </p:spPr>
        </p:pic>
        <p:pic>
          <p:nvPicPr>
            <p:cNvPr id="11" name="Bildobjekt 10" descr="iStock_000000753328XSmall.jpg"/>
            <p:cNvPicPr>
              <a:picLocks noChangeAspect="1"/>
            </p:cNvPicPr>
            <p:nvPr userDrawn="1"/>
          </p:nvPicPr>
          <p:blipFill>
            <a:blip r:embed="rId6" cstate="print"/>
            <a:stretch>
              <a:fillRect/>
            </a:stretch>
          </p:blipFill>
          <p:spPr>
            <a:xfrm>
              <a:off x="1643042" y="3047248"/>
              <a:ext cx="539496" cy="539496"/>
            </a:xfrm>
            <a:prstGeom prst="rect">
              <a:avLst/>
            </a:prstGeom>
          </p:spPr>
        </p:pic>
      </p:grpSp>
      <p:pic>
        <p:nvPicPr>
          <p:cNvPr id="16" name="Bildobjekt 15" descr="logga_blue.png"/>
          <p:cNvPicPr>
            <a:picLocks noChangeAspect="1"/>
          </p:cNvPicPr>
          <p:nvPr userDrawn="1"/>
        </p:nvPicPr>
        <p:blipFill>
          <a:blip r:embed="rId7" cstate="print"/>
          <a:srcRect r="6102"/>
          <a:stretch>
            <a:fillRect/>
          </a:stretch>
        </p:blipFill>
        <p:spPr>
          <a:xfrm>
            <a:off x="-11221" y="0"/>
            <a:ext cx="1109148" cy="68580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3_Rubrikbild">
    <p:bg>
      <p:bgPr>
        <a:solidFill>
          <a:schemeClr val="accent5"/>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1258888" y="2130425"/>
            <a:ext cx="6626225" cy="1470025"/>
          </a:xfrm>
        </p:spPr>
        <p:txBody>
          <a:bodyPr/>
          <a:lstStyle>
            <a:lvl1pPr algn="ctr">
              <a:defRPr>
                <a:solidFill>
                  <a:schemeClr val="tx1"/>
                </a:solidFill>
              </a:defRPr>
            </a:lvl1pPr>
          </a:lstStyle>
          <a:p>
            <a:r>
              <a:rPr lang="sv-SE" smtClean="0"/>
              <a:t>Klicka här för att ändra format</a:t>
            </a:r>
            <a:endParaRPr lang="sv-SE" dirty="0"/>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sp>
        <p:nvSpPr>
          <p:cNvPr id="4" name="Platshållare för datum 3"/>
          <p:cNvSpPr>
            <a:spLocks noGrp="1"/>
          </p:cNvSpPr>
          <p:nvPr>
            <p:ph type="dt" sz="half" idx="10"/>
          </p:nvPr>
        </p:nvSpPr>
        <p:spPr/>
        <p:txBody>
          <a:bodyPr/>
          <a:lstStyle/>
          <a:p>
            <a:fld id="{E2F1F4D1-35E4-46BA-AF81-4FD86FB65BBB}" type="datetimeFigureOut">
              <a:rPr lang="sv-SE" smtClean="0"/>
              <a:pPr/>
              <a:t>2017-05-07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39467F-BE74-4AAD-857B-908E9ECDE9FD}" type="slidenum">
              <a:rPr lang="sv-SE" smtClean="0"/>
              <a:pPr/>
              <a:t>‹#›</a:t>
            </a:fld>
            <a:endParaRPr lang="sv-SE"/>
          </a:p>
        </p:txBody>
      </p:sp>
      <p:grpSp>
        <p:nvGrpSpPr>
          <p:cNvPr id="12" name="Grupp 12"/>
          <p:cNvGrpSpPr/>
          <p:nvPr/>
        </p:nvGrpSpPr>
        <p:grpSpPr>
          <a:xfrm>
            <a:off x="8604504" y="3342694"/>
            <a:ext cx="539496" cy="3158140"/>
            <a:chOff x="1643042" y="428604"/>
            <a:chExt cx="539496" cy="3158140"/>
          </a:xfrm>
        </p:grpSpPr>
        <p:pic>
          <p:nvPicPr>
            <p:cNvPr id="7" name="Bildobjekt 6" descr="BA10756.jpg"/>
            <p:cNvPicPr>
              <a:picLocks noChangeAspect="1"/>
            </p:cNvPicPr>
            <p:nvPr userDrawn="1"/>
          </p:nvPicPr>
          <p:blipFill>
            <a:blip r:embed="rId2" cstate="print"/>
            <a:stretch>
              <a:fillRect/>
            </a:stretch>
          </p:blipFill>
          <p:spPr>
            <a:xfrm>
              <a:off x="1643042" y="428604"/>
              <a:ext cx="539496" cy="539496"/>
            </a:xfrm>
            <a:prstGeom prst="rect">
              <a:avLst/>
            </a:prstGeom>
          </p:spPr>
        </p:pic>
        <p:pic>
          <p:nvPicPr>
            <p:cNvPr id="8" name="Bildobjekt 7" descr="iStock_000002716975XSmall.jpg"/>
            <p:cNvPicPr>
              <a:picLocks noChangeAspect="1"/>
            </p:cNvPicPr>
            <p:nvPr userDrawn="1"/>
          </p:nvPicPr>
          <p:blipFill>
            <a:blip r:embed="rId3" cstate="print"/>
            <a:stretch>
              <a:fillRect/>
            </a:stretch>
          </p:blipFill>
          <p:spPr>
            <a:xfrm>
              <a:off x="1643042" y="2382004"/>
              <a:ext cx="539496" cy="539496"/>
            </a:xfrm>
            <a:prstGeom prst="rect">
              <a:avLst/>
            </a:prstGeom>
          </p:spPr>
        </p:pic>
        <p:pic>
          <p:nvPicPr>
            <p:cNvPr id="9" name="Bildobjekt 8" descr="iStock_000006202820XSmall.jpg"/>
            <p:cNvPicPr>
              <a:picLocks noChangeAspect="1"/>
            </p:cNvPicPr>
            <p:nvPr userDrawn="1"/>
          </p:nvPicPr>
          <p:blipFill>
            <a:blip r:embed="rId4" cstate="print"/>
            <a:stretch>
              <a:fillRect/>
            </a:stretch>
          </p:blipFill>
          <p:spPr>
            <a:xfrm>
              <a:off x="1643042" y="1721922"/>
              <a:ext cx="539496" cy="539496"/>
            </a:xfrm>
            <a:prstGeom prst="rect">
              <a:avLst/>
            </a:prstGeom>
          </p:spPr>
        </p:pic>
        <p:pic>
          <p:nvPicPr>
            <p:cNvPr id="10" name="Bildobjekt 9" descr="MK10676.jpg"/>
            <p:cNvPicPr>
              <a:picLocks noChangeAspect="1"/>
            </p:cNvPicPr>
            <p:nvPr userDrawn="1"/>
          </p:nvPicPr>
          <p:blipFill>
            <a:blip r:embed="rId5" cstate="print"/>
            <a:stretch>
              <a:fillRect/>
            </a:stretch>
          </p:blipFill>
          <p:spPr>
            <a:xfrm>
              <a:off x="1643042" y="1071546"/>
              <a:ext cx="539496" cy="539496"/>
            </a:xfrm>
            <a:prstGeom prst="rect">
              <a:avLst/>
            </a:prstGeom>
          </p:spPr>
        </p:pic>
        <p:pic>
          <p:nvPicPr>
            <p:cNvPr id="11" name="Bildobjekt 10" descr="iStock_000000753328XSmall.jpg"/>
            <p:cNvPicPr>
              <a:picLocks noChangeAspect="1"/>
            </p:cNvPicPr>
            <p:nvPr userDrawn="1"/>
          </p:nvPicPr>
          <p:blipFill>
            <a:blip r:embed="rId6" cstate="print"/>
            <a:stretch>
              <a:fillRect/>
            </a:stretch>
          </p:blipFill>
          <p:spPr>
            <a:xfrm>
              <a:off x="1643042" y="3047248"/>
              <a:ext cx="539496" cy="539496"/>
            </a:xfrm>
            <a:prstGeom prst="rect">
              <a:avLst/>
            </a:prstGeom>
          </p:spPr>
        </p:pic>
      </p:grpSp>
      <p:pic>
        <p:nvPicPr>
          <p:cNvPr id="16" name="Bildobjekt 15" descr="logga_green.png"/>
          <p:cNvPicPr>
            <a:picLocks noChangeAspect="1"/>
          </p:cNvPicPr>
          <p:nvPr userDrawn="1"/>
        </p:nvPicPr>
        <p:blipFill>
          <a:blip r:embed="rId7" cstate="print"/>
          <a:srcRect r="6716"/>
          <a:stretch>
            <a:fillRect/>
          </a:stretch>
        </p:blipFill>
        <p:spPr>
          <a:xfrm>
            <a:off x="-9407" y="0"/>
            <a:ext cx="1101891" cy="68580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4_Rubrikbild">
    <p:bg>
      <p:bgPr>
        <a:solidFill>
          <a:schemeClr val="accent6"/>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1258888" y="2130425"/>
            <a:ext cx="6626225" cy="1470025"/>
          </a:xfrm>
        </p:spPr>
        <p:txBody>
          <a:bodyPr/>
          <a:lstStyle>
            <a:lvl1pPr algn="ctr">
              <a:defRPr>
                <a:solidFill>
                  <a:schemeClr val="bg1"/>
                </a:solidFill>
              </a:defRPr>
            </a:lvl1pPr>
          </a:lstStyle>
          <a:p>
            <a:r>
              <a:rPr lang="sv-SE" smtClean="0"/>
              <a:t>Klicka här för att ändra format</a:t>
            </a:r>
            <a:endParaRPr lang="sv-SE" dirty="0"/>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sp>
        <p:nvSpPr>
          <p:cNvPr id="4" name="Platshållare för datum 3"/>
          <p:cNvSpPr>
            <a:spLocks noGrp="1"/>
          </p:cNvSpPr>
          <p:nvPr>
            <p:ph type="dt" sz="half" idx="10"/>
          </p:nvPr>
        </p:nvSpPr>
        <p:spPr/>
        <p:txBody>
          <a:bodyPr/>
          <a:lstStyle/>
          <a:p>
            <a:fld id="{E2F1F4D1-35E4-46BA-AF81-4FD86FB65BBB}" type="datetimeFigureOut">
              <a:rPr lang="sv-SE" smtClean="0"/>
              <a:pPr/>
              <a:t>2017-05-07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39467F-BE74-4AAD-857B-908E9ECDE9FD}" type="slidenum">
              <a:rPr lang="sv-SE" smtClean="0"/>
              <a:pPr/>
              <a:t>‹#›</a:t>
            </a:fld>
            <a:endParaRPr lang="sv-SE"/>
          </a:p>
        </p:txBody>
      </p:sp>
      <p:grpSp>
        <p:nvGrpSpPr>
          <p:cNvPr id="12" name="Grupp 12"/>
          <p:cNvGrpSpPr/>
          <p:nvPr/>
        </p:nvGrpSpPr>
        <p:grpSpPr>
          <a:xfrm>
            <a:off x="8604504" y="3342694"/>
            <a:ext cx="539496" cy="3158140"/>
            <a:chOff x="1643042" y="428604"/>
            <a:chExt cx="539496" cy="3158140"/>
          </a:xfrm>
        </p:grpSpPr>
        <p:pic>
          <p:nvPicPr>
            <p:cNvPr id="7" name="Bildobjekt 6" descr="BA10756.jpg"/>
            <p:cNvPicPr>
              <a:picLocks noChangeAspect="1"/>
            </p:cNvPicPr>
            <p:nvPr userDrawn="1"/>
          </p:nvPicPr>
          <p:blipFill>
            <a:blip r:embed="rId2" cstate="print"/>
            <a:stretch>
              <a:fillRect/>
            </a:stretch>
          </p:blipFill>
          <p:spPr>
            <a:xfrm>
              <a:off x="1643042" y="428604"/>
              <a:ext cx="539496" cy="539496"/>
            </a:xfrm>
            <a:prstGeom prst="rect">
              <a:avLst/>
            </a:prstGeom>
          </p:spPr>
        </p:pic>
        <p:pic>
          <p:nvPicPr>
            <p:cNvPr id="8" name="Bildobjekt 7" descr="iStock_000002716975XSmall.jpg"/>
            <p:cNvPicPr>
              <a:picLocks noChangeAspect="1"/>
            </p:cNvPicPr>
            <p:nvPr userDrawn="1"/>
          </p:nvPicPr>
          <p:blipFill>
            <a:blip r:embed="rId3" cstate="print"/>
            <a:stretch>
              <a:fillRect/>
            </a:stretch>
          </p:blipFill>
          <p:spPr>
            <a:xfrm>
              <a:off x="1643042" y="2382004"/>
              <a:ext cx="539496" cy="539496"/>
            </a:xfrm>
            <a:prstGeom prst="rect">
              <a:avLst/>
            </a:prstGeom>
          </p:spPr>
        </p:pic>
        <p:pic>
          <p:nvPicPr>
            <p:cNvPr id="9" name="Bildobjekt 8" descr="iStock_000006202820XSmall.jpg"/>
            <p:cNvPicPr>
              <a:picLocks noChangeAspect="1"/>
            </p:cNvPicPr>
            <p:nvPr userDrawn="1"/>
          </p:nvPicPr>
          <p:blipFill>
            <a:blip r:embed="rId4" cstate="print"/>
            <a:stretch>
              <a:fillRect/>
            </a:stretch>
          </p:blipFill>
          <p:spPr>
            <a:xfrm>
              <a:off x="1643042" y="1721922"/>
              <a:ext cx="539496" cy="539496"/>
            </a:xfrm>
            <a:prstGeom prst="rect">
              <a:avLst/>
            </a:prstGeom>
          </p:spPr>
        </p:pic>
        <p:pic>
          <p:nvPicPr>
            <p:cNvPr id="10" name="Bildobjekt 9" descr="MK10676.jpg"/>
            <p:cNvPicPr>
              <a:picLocks noChangeAspect="1"/>
            </p:cNvPicPr>
            <p:nvPr userDrawn="1"/>
          </p:nvPicPr>
          <p:blipFill>
            <a:blip r:embed="rId5" cstate="print"/>
            <a:stretch>
              <a:fillRect/>
            </a:stretch>
          </p:blipFill>
          <p:spPr>
            <a:xfrm>
              <a:off x="1643042" y="1071546"/>
              <a:ext cx="539496" cy="539496"/>
            </a:xfrm>
            <a:prstGeom prst="rect">
              <a:avLst/>
            </a:prstGeom>
          </p:spPr>
        </p:pic>
        <p:pic>
          <p:nvPicPr>
            <p:cNvPr id="11" name="Bildobjekt 10" descr="iStock_000000753328XSmall.jpg"/>
            <p:cNvPicPr>
              <a:picLocks noChangeAspect="1"/>
            </p:cNvPicPr>
            <p:nvPr userDrawn="1"/>
          </p:nvPicPr>
          <p:blipFill>
            <a:blip r:embed="rId6" cstate="print"/>
            <a:stretch>
              <a:fillRect/>
            </a:stretch>
          </p:blipFill>
          <p:spPr>
            <a:xfrm>
              <a:off x="1643042" y="3047248"/>
              <a:ext cx="539496" cy="539496"/>
            </a:xfrm>
            <a:prstGeom prst="rect">
              <a:avLst/>
            </a:prstGeom>
          </p:spPr>
        </p:pic>
      </p:grpSp>
      <p:pic>
        <p:nvPicPr>
          <p:cNvPr id="14" name="Bildobjekt 13" descr="SCB-logga_lila.png"/>
          <p:cNvPicPr>
            <a:picLocks noChangeAspect="1"/>
          </p:cNvPicPr>
          <p:nvPr userDrawn="1"/>
        </p:nvPicPr>
        <p:blipFill>
          <a:blip r:embed="rId7" cstate="print"/>
          <a:srcRect t="3335" r="5552"/>
          <a:stretch>
            <a:fillRect/>
          </a:stretch>
        </p:blipFill>
        <p:spPr>
          <a:xfrm>
            <a:off x="-13639" y="220720"/>
            <a:ext cx="1115648" cy="6629286"/>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1258887" y="4406900"/>
            <a:ext cx="7235825"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1258887" y="2906713"/>
            <a:ext cx="7235825"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E2F1F4D1-35E4-46BA-AF81-4FD86FB65BBB}" type="datetimeFigureOut">
              <a:rPr lang="sv-SE" smtClean="0"/>
              <a:pPr/>
              <a:t>2017-05-07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39467F-BE74-4AAD-857B-908E9ECDE9FD}" type="slidenum">
              <a:rPr lang="sv-SE" smtClean="0"/>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1256370" y="274638"/>
            <a:ext cx="6628743" cy="1143000"/>
          </a:xfrm>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1258888" y="1600200"/>
            <a:ext cx="3236912"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4648200" y="1600200"/>
            <a:ext cx="3247571"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datum 4"/>
          <p:cNvSpPr>
            <a:spLocks noGrp="1"/>
          </p:cNvSpPr>
          <p:nvPr>
            <p:ph type="dt" sz="half" idx="10"/>
          </p:nvPr>
        </p:nvSpPr>
        <p:spPr/>
        <p:txBody>
          <a:bodyPr/>
          <a:lstStyle/>
          <a:p>
            <a:fld id="{E2F1F4D1-35E4-46BA-AF81-4FD86FB65BBB}" type="datetimeFigureOut">
              <a:rPr lang="sv-SE" smtClean="0"/>
              <a:pPr/>
              <a:t>2017-05-07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6C39467F-BE74-4AAD-857B-908E9ECDE9FD}" type="slidenum">
              <a:rPr lang="sv-SE" smtClean="0"/>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256370" y="378212"/>
            <a:ext cx="7430429" cy="1143000"/>
          </a:xfrm>
          <a:prstGeom prst="rect">
            <a:avLst/>
          </a:prstGeom>
        </p:spPr>
        <p:txBody>
          <a:bodyPr vert="horz" lIns="91440" tIns="45720" rIns="91440" bIns="45720" rtlCol="0" anchor="ctr">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1256370" y="1600200"/>
            <a:ext cx="7430429" cy="4525963"/>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1263804" y="6492899"/>
            <a:ext cx="1326995" cy="365125"/>
          </a:xfrm>
          <a:prstGeom prst="rect">
            <a:avLst/>
          </a:prstGeom>
        </p:spPr>
        <p:txBody>
          <a:bodyPr vert="horz" lIns="91440" tIns="45720" rIns="91440" bIns="45720" rtlCol="0" anchor="ctr"/>
          <a:lstStyle>
            <a:lvl1pPr algn="l">
              <a:defRPr sz="800">
                <a:solidFill>
                  <a:schemeClr val="tx1">
                    <a:tint val="75000"/>
                  </a:schemeClr>
                </a:solidFill>
                <a:latin typeface="Arial" pitchFamily="34" charset="0"/>
                <a:cs typeface="Arial" pitchFamily="34" charset="0"/>
              </a:defRPr>
            </a:lvl1pPr>
          </a:lstStyle>
          <a:p>
            <a:fld id="{E2F1F4D1-35E4-46BA-AF81-4FD86FB65BBB}" type="datetimeFigureOut">
              <a:rPr lang="sv-SE" smtClean="0"/>
              <a:pPr/>
              <a:t>2017-05-07</a:t>
            </a:fld>
            <a:endParaRPr lang="sv-SE" dirty="0"/>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7010432" y="6492899"/>
            <a:ext cx="2133600" cy="365125"/>
          </a:xfrm>
          <a:prstGeom prst="rect">
            <a:avLst/>
          </a:prstGeom>
        </p:spPr>
        <p:txBody>
          <a:bodyPr vert="horz" lIns="91440" tIns="45720" rIns="91440" bIns="45720" rtlCol="0" anchor="ctr"/>
          <a:lstStyle>
            <a:lvl1pPr algn="r">
              <a:defRPr sz="800">
                <a:solidFill>
                  <a:schemeClr val="tx1">
                    <a:tint val="75000"/>
                  </a:schemeClr>
                </a:solidFill>
                <a:latin typeface="Arial" pitchFamily="34" charset="0"/>
                <a:cs typeface="Arial" pitchFamily="34" charset="0"/>
              </a:defRPr>
            </a:lvl1pPr>
          </a:lstStyle>
          <a:p>
            <a:fld id="{6C39467F-BE74-4AAD-857B-908E9ECDE9FD}" type="slidenum">
              <a:rPr lang="sv-SE" smtClean="0"/>
              <a:pPr/>
              <a:t>‹#›</a:t>
            </a:fld>
            <a:endParaRPr lang="sv-SE"/>
          </a:p>
        </p:txBody>
      </p:sp>
      <p:pic>
        <p:nvPicPr>
          <p:cNvPr id="7" name="Bildobjekt 6" descr="logga.png"/>
          <p:cNvPicPr>
            <a:picLocks noChangeAspect="1"/>
          </p:cNvPicPr>
          <p:nvPr/>
        </p:nvPicPr>
        <p:blipFill>
          <a:blip r:embed="rId18" cstate="print"/>
          <a:stretch>
            <a:fillRect/>
          </a:stretch>
        </p:blipFill>
        <p:spPr>
          <a:xfrm>
            <a:off x="-32" y="757556"/>
            <a:ext cx="652218" cy="5345750"/>
          </a:xfrm>
          <a:prstGeom prst="rect">
            <a:avLst/>
          </a:prstGeom>
        </p:spPr>
      </p:pic>
      <p:pic>
        <p:nvPicPr>
          <p:cNvPr id="10" name="Bildobjekt 9" descr="kvadrater_100_rgb.png"/>
          <p:cNvPicPr>
            <a:picLocks noChangeAspect="1"/>
          </p:cNvPicPr>
          <p:nvPr/>
        </p:nvPicPr>
        <p:blipFill>
          <a:blip r:embed="rId19" cstate="print"/>
          <a:stretch>
            <a:fillRect/>
          </a:stretch>
        </p:blipFill>
        <p:spPr>
          <a:xfrm>
            <a:off x="8856757" y="4357553"/>
            <a:ext cx="286488" cy="1785980"/>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70" r:id="rId2"/>
    <p:sldLayoutId id="2147483680" r:id="rId3"/>
    <p:sldLayoutId id="2147483666" r:id="rId4"/>
    <p:sldLayoutId id="2147483667" r:id="rId5"/>
    <p:sldLayoutId id="2147483668" r:id="rId6"/>
    <p:sldLayoutId id="2147483669"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Lst>
  <p:txStyles>
    <p:titleStyle>
      <a:lvl1pPr algn="l" defTabSz="914400" rtl="0" eaLnBrk="1" latinLnBrk="0" hangingPunct="1">
        <a:spcBef>
          <a:spcPct val="0"/>
        </a:spcBef>
        <a:buNone/>
        <a:defRPr sz="4200" kern="1200">
          <a:solidFill>
            <a:schemeClr val="accent2"/>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71277A"/>
        </a:buClr>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71277A"/>
        </a:buClr>
        <a:buFont typeface="Arial" pitchFamily="34" charset="0"/>
        <a:buChar char="•"/>
        <a:defRPr sz="22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71277A"/>
        </a:buClr>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71277A"/>
        </a:buClr>
        <a:buFont typeface="Arial" pitchFamily="34" charset="0"/>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71277A"/>
        </a:buClr>
        <a:buFont typeface="Arial" pitchFamily="34"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unstats.un.org/sdgs/indicators/databas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scb.se/Statistik/_Publikationer/MI1301_2015A01_BR_MI71BR1605.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1258888" y="1124745"/>
            <a:ext cx="7201544" cy="2088231"/>
          </a:xfrm>
        </p:spPr>
        <p:txBody>
          <a:bodyPr>
            <a:normAutofit fontScale="90000"/>
          </a:bodyPr>
          <a:lstStyle/>
          <a:p>
            <a:r>
              <a:rPr lang="en-US" sz="4000" dirty="0"/>
              <a:t> </a:t>
            </a:r>
            <a:r>
              <a:rPr lang="en-US" sz="4000" dirty="0" smtClean="0"/>
              <a:t> </a:t>
            </a:r>
            <a:br>
              <a:rPr lang="en-US" sz="4000" dirty="0" smtClean="0"/>
            </a:br>
            <a:r>
              <a:rPr lang="en-US" sz="4000" dirty="0" smtClean="0"/>
              <a:t>Opening address from Statistics Sweden to the Oslo Group meeting in Stockholm May 2017 </a:t>
            </a:r>
            <a:br>
              <a:rPr lang="en-US" sz="4000" dirty="0" smtClean="0"/>
            </a:br>
            <a:endParaRPr lang="sv-SE" sz="3100" dirty="0"/>
          </a:p>
        </p:txBody>
      </p:sp>
      <p:sp>
        <p:nvSpPr>
          <p:cNvPr id="3" name="Underrubrik 2"/>
          <p:cNvSpPr>
            <a:spLocks noGrp="1"/>
          </p:cNvSpPr>
          <p:nvPr>
            <p:ph type="subTitle" idx="1"/>
          </p:nvPr>
        </p:nvSpPr>
        <p:spPr/>
        <p:txBody>
          <a:bodyPr>
            <a:noAutofit/>
          </a:bodyPr>
          <a:lstStyle/>
          <a:p>
            <a:r>
              <a:rPr lang="sv-SE" dirty="0" smtClean="0"/>
              <a:t>Viveka Palm</a:t>
            </a:r>
          </a:p>
          <a:p>
            <a:r>
              <a:rPr lang="sv-SE" dirty="0" err="1" smtClean="0"/>
              <a:t>Deputy</a:t>
            </a:r>
            <a:r>
              <a:rPr lang="sv-SE" dirty="0" smtClean="0"/>
              <a:t> Director Regions and Environment,</a:t>
            </a:r>
          </a:p>
          <a:p>
            <a:r>
              <a:rPr lang="sv-SE" dirty="0" err="1" smtClean="0"/>
              <a:t>Statistics</a:t>
            </a:r>
            <a:r>
              <a:rPr lang="sv-SE" dirty="0" smtClean="0"/>
              <a:t> Sweden </a:t>
            </a:r>
          </a:p>
          <a:p>
            <a:r>
              <a:rPr lang="sv-SE" dirty="0" err="1" smtClean="0"/>
              <a:t>Adjunct</a:t>
            </a:r>
            <a:r>
              <a:rPr lang="sv-SE" dirty="0" smtClean="0"/>
              <a:t> professor KTH, Stockholm</a:t>
            </a:r>
          </a:p>
          <a:p>
            <a:r>
              <a:rPr lang="sv-SE" dirty="0" err="1" smtClean="0"/>
              <a:t>Member</a:t>
            </a:r>
            <a:r>
              <a:rPr lang="sv-SE" dirty="0" smtClean="0"/>
              <a:t> </a:t>
            </a:r>
            <a:r>
              <a:rPr lang="sv-SE" dirty="0" err="1" smtClean="0"/>
              <a:t>of</a:t>
            </a:r>
            <a:r>
              <a:rPr lang="sv-SE" dirty="0" smtClean="0"/>
              <a:t> IAEG-SDG, The Inter-</a:t>
            </a:r>
            <a:r>
              <a:rPr lang="sv-SE" dirty="0"/>
              <a:t>A</a:t>
            </a:r>
            <a:r>
              <a:rPr lang="sv-SE" dirty="0" smtClean="0"/>
              <a:t>gency Expert </a:t>
            </a:r>
            <a:r>
              <a:rPr lang="sv-SE" dirty="0"/>
              <a:t>G</a:t>
            </a:r>
            <a:r>
              <a:rPr lang="sv-SE" dirty="0" smtClean="0"/>
              <a:t>roup for the </a:t>
            </a:r>
            <a:r>
              <a:rPr lang="sv-SE" dirty="0" err="1" smtClean="0"/>
              <a:t>Sustainable</a:t>
            </a:r>
            <a:r>
              <a:rPr lang="sv-SE" dirty="0" smtClean="0"/>
              <a:t> </a:t>
            </a:r>
            <a:r>
              <a:rPr lang="sv-SE" dirty="0" err="1" smtClean="0"/>
              <a:t>Development</a:t>
            </a:r>
            <a:r>
              <a:rPr lang="sv-SE" dirty="0" smtClean="0"/>
              <a:t> </a:t>
            </a:r>
            <a:r>
              <a:rPr lang="sv-SE" dirty="0" err="1" smtClean="0"/>
              <a:t>Goals</a:t>
            </a:r>
            <a:endParaRPr lang="sv-SE"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Welcome</a:t>
            </a:r>
            <a:r>
              <a:rPr lang="sv-SE" dirty="0" smtClean="0"/>
              <a:t>!</a:t>
            </a:r>
            <a:endParaRPr lang="sv-SE" dirty="0"/>
          </a:p>
        </p:txBody>
      </p:sp>
      <p:sp>
        <p:nvSpPr>
          <p:cNvPr id="3" name="Platshållare för innehåll 2"/>
          <p:cNvSpPr>
            <a:spLocks noGrp="1"/>
          </p:cNvSpPr>
          <p:nvPr>
            <p:ph idx="1"/>
          </p:nvPr>
        </p:nvSpPr>
        <p:spPr/>
        <p:txBody>
          <a:bodyPr/>
          <a:lstStyle/>
          <a:p>
            <a:r>
              <a:rPr lang="sv-SE" dirty="0" err="1" smtClean="0"/>
              <a:t>Thank</a:t>
            </a:r>
            <a:r>
              <a:rPr lang="sv-SE" dirty="0" smtClean="0"/>
              <a:t> </a:t>
            </a:r>
            <a:r>
              <a:rPr lang="sv-SE" dirty="0" err="1" smtClean="0"/>
              <a:t>you</a:t>
            </a:r>
            <a:r>
              <a:rPr lang="sv-SE" dirty="0" smtClean="0"/>
              <a:t> for coming to </a:t>
            </a:r>
            <a:r>
              <a:rPr lang="sv-SE" dirty="0" err="1" smtClean="0"/>
              <a:t>us</a:t>
            </a:r>
            <a:r>
              <a:rPr lang="sv-SE" dirty="0" smtClean="0"/>
              <a:t> in Sweden </a:t>
            </a:r>
            <a:r>
              <a:rPr lang="sv-SE" dirty="0" err="1" smtClean="0"/>
              <a:t>with</a:t>
            </a:r>
            <a:r>
              <a:rPr lang="sv-SE" dirty="0" smtClean="0"/>
              <a:t> </a:t>
            </a:r>
            <a:r>
              <a:rPr lang="sv-SE" dirty="0" err="1" smtClean="0"/>
              <a:t>this</a:t>
            </a:r>
            <a:r>
              <a:rPr lang="sv-SE" dirty="0" smtClean="0"/>
              <a:t> meeting and </a:t>
            </a:r>
            <a:r>
              <a:rPr lang="sv-SE" dirty="0" err="1" smtClean="0"/>
              <a:t>your</a:t>
            </a:r>
            <a:r>
              <a:rPr lang="sv-SE" dirty="0" smtClean="0"/>
              <a:t> </a:t>
            </a:r>
            <a:r>
              <a:rPr lang="sv-SE" dirty="0" err="1" smtClean="0"/>
              <a:t>experience</a:t>
            </a:r>
            <a:r>
              <a:rPr lang="sv-SE" dirty="0" smtClean="0"/>
              <a:t> and </a:t>
            </a:r>
            <a:r>
              <a:rPr lang="sv-SE" dirty="0" err="1" smtClean="0"/>
              <a:t>knowledge</a:t>
            </a:r>
            <a:r>
              <a:rPr lang="sv-SE" dirty="0" smtClean="0"/>
              <a:t>!</a:t>
            </a:r>
          </a:p>
          <a:p>
            <a:r>
              <a:rPr lang="sv-SE" dirty="0" err="1"/>
              <a:t>Collaboration</a:t>
            </a:r>
            <a:r>
              <a:rPr lang="sv-SE" dirty="0"/>
              <a:t> is </a:t>
            </a:r>
            <a:r>
              <a:rPr lang="sv-SE" dirty="0" err="1"/>
              <a:t>key</a:t>
            </a:r>
            <a:r>
              <a:rPr lang="sv-SE" dirty="0"/>
              <a:t> to </a:t>
            </a:r>
            <a:r>
              <a:rPr lang="sv-SE" dirty="0" err="1"/>
              <a:t>retrieve</a:t>
            </a:r>
            <a:r>
              <a:rPr lang="sv-SE" dirty="0"/>
              <a:t> relevant </a:t>
            </a:r>
            <a:r>
              <a:rPr lang="sv-SE" dirty="0" err="1"/>
              <a:t>energy</a:t>
            </a:r>
            <a:r>
              <a:rPr lang="sv-SE" dirty="0"/>
              <a:t> data and to disseminate and </a:t>
            </a:r>
            <a:r>
              <a:rPr lang="sv-SE" dirty="0" err="1"/>
              <a:t>communicate</a:t>
            </a:r>
            <a:r>
              <a:rPr lang="sv-SE" dirty="0"/>
              <a:t> it </a:t>
            </a:r>
            <a:r>
              <a:rPr lang="sv-SE" dirty="0" err="1"/>
              <a:t>well</a:t>
            </a:r>
            <a:r>
              <a:rPr lang="sv-SE" dirty="0"/>
              <a:t>.</a:t>
            </a:r>
          </a:p>
          <a:p>
            <a:r>
              <a:rPr lang="sv-SE" dirty="0" err="1" smtClean="0"/>
              <a:t>Statistics</a:t>
            </a:r>
            <a:r>
              <a:rPr lang="sv-SE" dirty="0" smtClean="0"/>
              <a:t> Sweden </a:t>
            </a:r>
            <a:r>
              <a:rPr lang="sv-SE" dirty="0" err="1" smtClean="0"/>
              <a:t>have</a:t>
            </a:r>
            <a:r>
              <a:rPr lang="sv-SE" dirty="0" smtClean="0"/>
              <a:t> taken note </a:t>
            </a:r>
            <a:r>
              <a:rPr lang="sv-SE" dirty="0" err="1" smtClean="0"/>
              <a:t>of</a:t>
            </a:r>
            <a:r>
              <a:rPr lang="sv-SE" dirty="0" smtClean="0"/>
              <a:t> and </a:t>
            </a:r>
            <a:r>
              <a:rPr lang="sv-SE" dirty="0" err="1" smtClean="0"/>
              <a:t>benefited</a:t>
            </a:r>
            <a:r>
              <a:rPr lang="sv-SE" dirty="0" smtClean="0"/>
              <a:t> from </a:t>
            </a:r>
            <a:r>
              <a:rPr lang="sv-SE" dirty="0" err="1" smtClean="0"/>
              <a:t>discussions</a:t>
            </a:r>
            <a:r>
              <a:rPr lang="sv-SE" dirty="0" smtClean="0"/>
              <a:t> and outputs from the Oslo </a:t>
            </a:r>
            <a:r>
              <a:rPr lang="sv-SE" dirty="0" err="1" smtClean="0"/>
              <a:t>group</a:t>
            </a:r>
            <a:r>
              <a:rPr lang="sv-SE" dirty="0" smtClean="0"/>
              <a:t> </a:t>
            </a:r>
            <a:r>
              <a:rPr lang="sv-SE" dirty="0" err="1"/>
              <a:t>s</a:t>
            </a:r>
            <a:r>
              <a:rPr lang="sv-SE" dirty="0" err="1" smtClean="0"/>
              <a:t>ince</a:t>
            </a:r>
            <a:r>
              <a:rPr lang="sv-SE" dirty="0" smtClean="0"/>
              <a:t> it </a:t>
            </a:r>
            <a:r>
              <a:rPr lang="sv-SE" dirty="0" err="1" smtClean="0"/>
              <a:t>started</a:t>
            </a:r>
            <a:r>
              <a:rPr lang="sv-SE" dirty="0" smtClean="0"/>
              <a:t> in 2005.   </a:t>
            </a:r>
          </a:p>
          <a:p>
            <a:r>
              <a:rPr lang="sv-SE" dirty="0" smtClean="0"/>
              <a:t>Energy </a:t>
            </a:r>
            <a:r>
              <a:rPr lang="sv-SE" dirty="0" err="1" smtClean="0"/>
              <a:t>statistics</a:t>
            </a:r>
            <a:r>
              <a:rPr lang="sv-SE" dirty="0"/>
              <a:t> </a:t>
            </a:r>
            <a:r>
              <a:rPr lang="sv-SE" dirty="0" err="1" smtClean="0"/>
              <a:t>are</a:t>
            </a:r>
            <a:r>
              <a:rPr lang="sv-SE" dirty="0" smtClean="0"/>
              <a:t> </a:t>
            </a:r>
            <a:r>
              <a:rPr lang="sv-SE" dirty="0" err="1" smtClean="0"/>
              <a:t>needed</a:t>
            </a:r>
            <a:r>
              <a:rPr lang="sv-SE" dirty="0" smtClean="0"/>
              <a:t> to understand </a:t>
            </a:r>
            <a:r>
              <a:rPr lang="sv-SE" dirty="0" err="1" smtClean="0"/>
              <a:t>many</a:t>
            </a:r>
            <a:r>
              <a:rPr lang="sv-SE" dirty="0" smtClean="0"/>
              <a:t> social, </a:t>
            </a:r>
            <a:r>
              <a:rPr lang="sv-SE" dirty="0" err="1" smtClean="0"/>
              <a:t>environmental</a:t>
            </a:r>
            <a:r>
              <a:rPr lang="sv-SE" dirty="0" smtClean="0"/>
              <a:t> and </a:t>
            </a:r>
            <a:r>
              <a:rPr lang="sv-SE" dirty="0" err="1" smtClean="0"/>
              <a:t>economic</a:t>
            </a:r>
            <a:r>
              <a:rPr lang="sv-SE" dirty="0" smtClean="0"/>
              <a:t> </a:t>
            </a:r>
            <a:r>
              <a:rPr lang="sv-SE" dirty="0" err="1" smtClean="0"/>
              <a:t>challenges</a:t>
            </a:r>
            <a:r>
              <a:rPr lang="sv-SE" dirty="0" smtClean="0"/>
              <a:t>.</a:t>
            </a:r>
          </a:p>
          <a:p>
            <a:r>
              <a:rPr lang="sv-SE" dirty="0" err="1" smtClean="0"/>
              <a:t>We</a:t>
            </a:r>
            <a:r>
              <a:rPr lang="sv-SE" dirty="0" smtClean="0"/>
              <a:t> </a:t>
            </a:r>
            <a:r>
              <a:rPr lang="sv-SE" dirty="0" err="1" smtClean="0"/>
              <a:t>see</a:t>
            </a:r>
            <a:r>
              <a:rPr lang="sv-SE" dirty="0" smtClean="0"/>
              <a:t> it as a </a:t>
            </a:r>
            <a:r>
              <a:rPr lang="sv-SE" dirty="0" err="1" smtClean="0"/>
              <a:t>cornerstone</a:t>
            </a:r>
            <a:r>
              <a:rPr lang="sv-SE" dirty="0" smtClean="0"/>
              <a:t> </a:t>
            </a:r>
            <a:r>
              <a:rPr lang="sv-SE" dirty="0" err="1" smtClean="0"/>
              <a:t>statistic</a:t>
            </a:r>
            <a:r>
              <a:rPr lang="sv-SE" dirty="0" smtClean="0"/>
              <a:t> in the </a:t>
            </a:r>
            <a:r>
              <a:rPr lang="sv-SE" dirty="0" err="1" smtClean="0"/>
              <a:t>integrated</a:t>
            </a:r>
            <a:r>
              <a:rPr lang="sv-SE" dirty="0" smtClean="0"/>
              <a:t> </a:t>
            </a:r>
            <a:r>
              <a:rPr lang="sv-SE" dirty="0" err="1" smtClean="0"/>
              <a:t>follow</a:t>
            </a:r>
            <a:r>
              <a:rPr lang="sv-SE" dirty="0" smtClean="0"/>
              <a:t> </a:t>
            </a:r>
            <a:r>
              <a:rPr lang="sv-SE" dirty="0" err="1" smtClean="0"/>
              <a:t>up</a:t>
            </a:r>
            <a:r>
              <a:rPr lang="sv-SE" dirty="0" smtClean="0"/>
              <a:t> </a:t>
            </a:r>
            <a:r>
              <a:rPr lang="sv-SE" dirty="0" err="1" smtClean="0"/>
              <a:t>of</a:t>
            </a:r>
            <a:r>
              <a:rPr lang="sv-SE" dirty="0" smtClean="0"/>
              <a:t> agenda 2030. </a:t>
            </a:r>
          </a:p>
          <a:p>
            <a:endParaRPr lang="sv-SE" dirty="0"/>
          </a:p>
        </p:txBody>
      </p:sp>
    </p:spTree>
    <p:extLst>
      <p:ext uri="{BB962C8B-B14F-4D97-AF65-F5344CB8AC3E}">
        <p14:creationId xmlns:p14="http://schemas.microsoft.com/office/powerpoint/2010/main" val="3019819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en-US" dirty="0"/>
              <a:t>Sweden’s </a:t>
            </a:r>
            <a:r>
              <a:rPr lang="en-US" dirty="0" smtClean="0"/>
              <a:t>national follow </a:t>
            </a:r>
            <a:r>
              <a:rPr lang="en-US" dirty="0"/>
              <a:t>up and involvement in </a:t>
            </a:r>
            <a:r>
              <a:rPr lang="en-US" dirty="0" smtClean="0"/>
              <a:t>Agenda 2030</a:t>
            </a:r>
            <a:endParaRPr lang="sv-SE" dirty="0"/>
          </a:p>
        </p:txBody>
      </p:sp>
      <p:sp>
        <p:nvSpPr>
          <p:cNvPr id="3" name="Platshållare för innehåll 2"/>
          <p:cNvSpPr>
            <a:spLocks noGrp="1"/>
          </p:cNvSpPr>
          <p:nvPr>
            <p:ph idx="1"/>
          </p:nvPr>
        </p:nvSpPr>
        <p:spPr/>
        <p:txBody>
          <a:bodyPr/>
          <a:lstStyle/>
          <a:p>
            <a:r>
              <a:rPr lang="sv-SE" dirty="0" err="1" smtClean="0"/>
              <a:t>First</a:t>
            </a:r>
            <a:r>
              <a:rPr lang="sv-SE" dirty="0" smtClean="0"/>
              <a:t> national </a:t>
            </a:r>
            <a:r>
              <a:rPr lang="sv-SE" dirty="0" err="1"/>
              <a:t>reporting</a:t>
            </a:r>
            <a:r>
              <a:rPr lang="sv-SE" dirty="0"/>
              <a:t> </a:t>
            </a:r>
            <a:r>
              <a:rPr lang="sv-SE" dirty="0" smtClean="0"/>
              <a:t>15th </a:t>
            </a:r>
            <a:r>
              <a:rPr lang="sv-SE" dirty="0" err="1"/>
              <a:t>of</a:t>
            </a:r>
            <a:r>
              <a:rPr lang="sv-SE" dirty="0"/>
              <a:t> </a:t>
            </a:r>
            <a:r>
              <a:rPr lang="sv-SE" dirty="0" smtClean="0"/>
              <a:t>April (in Swedish).</a:t>
            </a:r>
            <a:endParaRPr lang="sv-SE" dirty="0"/>
          </a:p>
          <a:p>
            <a:r>
              <a:rPr lang="sv-SE" dirty="0" err="1"/>
              <a:t>This</a:t>
            </a:r>
            <a:r>
              <a:rPr lang="sv-SE" dirty="0"/>
              <a:t> is to be </a:t>
            </a:r>
            <a:r>
              <a:rPr lang="sv-SE" dirty="0" err="1"/>
              <a:t>able</a:t>
            </a:r>
            <a:r>
              <a:rPr lang="sv-SE" dirty="0"/>
              <a:t> to </a:t>
            </a:r>
            <a:r>
              <a:rPr lang="sv-SE" dirty="0" err="1"/>
              <a:t>produce</a:t>
            </a:r>
            <a:r>
              <a:rPr lang="sv-SE" dirty="0"/>
              <a:t> a </a:t>
            </a:r>
            <a:r>
              <a:rPr lang="sv-SE" dirty="0" err="1"/>
              <a:t>statistical</a:t>
            </a:r>
            <a:r>
              <a:rPr lang="sv-SE" dirty="0"/>
              <a:t> annex for the HLPF(</a:t>
            </a:r>
            <a:r>
              <a:rPr lang="sv-SE" dirty="0" err="1"/>
              <a:t>high</a:t>
            </a:r>
            <a:r>
              <a:rPr lang="sv-SE" dirty="0"/>
              <a:t> </a:t>
            </a:r>
            <a:r>
              <a:rPr lang="sv-SE" dirty="0" err="1"/>
              <a:t>level</a:t>
            </a:r>
            <a:r>
              <a:rPr lang="sv-SE" dirty="0"/>
              <a:t> </a:t>
            </a:r>
            <a:r>
              <a:rPr lang="sv-SE" dirty="0" err="1"/>
              <a:t>political</a:t>
            </a:r>
            <a:r>
              <a:rPr lang="sv-SE" dirty="0"/>
              <a:t> forum) </a:t>
            </a:r>
            <a:r>
              <a:rPr lang="sv-SE" dirty="0" err="1"/>
              <a:t>this</a:t>
            </a:r>
            <a:r>
              <a:rPr lang="sv-SE" dirty="0"/>
              <a:t> summer. </a:t>
            </a:r>
          </a:p>
          <a:p>
            <a:r>
              <a:rPr lang="sv-SE" dirty="0" err="1" smtClean="0"/>
              <a:t>Work</a:t>
            </a:r>
            <a:r>
              <a:rPr lang="sv-SE" dirty="0" smtClean="0"/>
              <a:t> </a:t>
            </a:r>
            <a:r>
              <a:rPr lang="sv-SE" dirty="0" err="1" smtClean="0"/>
              <a:t>now</a:t>
            </a:r>
            <a:r>
              <a:rPr lang="sv-SE" dirty="0" smtClean="0"/>
              <a:t> </a:t>
            </a:r>
            <a:r>
              <a:rPr lang="sv-SE" dirty="0" err="1" smtClean="0"/>
              <a:t>continues</a:t>
            </a:r>
            <a:r>
              <a:rPr lang="sv-SE" dirty="0" smtClean="0"/>
              <a:t>, to </a:t>
            </a:r>
            <a:r>
              <a:rPr lang="sv-SE" dirty="0"/>
              <a:t>make plans for the </a:t>
            </a:r>
            <a:r>
              <a:rPr lang="sv-SE" dirty="0" err="1"/>
              <a:t>indicators</a:t>
            </a:r>
            <a:r>
              <a:rPr lang="sv-SE" dirty="0"/>
              <a:t> </a:t>
            </a:r>
            <a:r>
              <a:rPr lang="sv-SE" dirty="0" err="1"/>
              <a:t>that</a:t>
            </a:r>
            <a:r>
              <a:rPr lang="sv-SE" dirty="0"/>
              <a:t> </a:t>
            </a:r>
            <a:r>
              <a:rPr lang="sv-SE" dirty="0" err="1"/>
              <a:t>are</a:t>
            </a:r>
            <a:r>
              <a:rPr lang="sv-SE" dirty="0"/>
              <a:t> not </a:t>
            </a:r>
            <a:r>
              <a:rPr lang="sv-SE" dirty="0" err="1"/>
              <a:t>readily</a:t>
            </a:r>
            <a:r>
              <a:rPr lang="sv-SE" dirty="0"/>
              <a:t> </a:t>
            </a:r>
            <a:r>
              <a:rPr lang="sv-SE" dirty="0" err="1" smtClean="0"/>
              <a:t>available</a:t>
            </a:r>
            <a:r>
              <a:rPr lang="sv-SE" dirty="0" smtClean="0"/>
              <a:t>.</a:t>
            </a:r>
            <a:endParaRPr lang="sv-SE" dirty="0"/>
          </a:p>
          <a:p>
            <a:r>
              <a:rPr lang="sv-SE" dirty="0" err="1"/>
              <a:t>Also</a:t>
            </a:r>
            <a:r>
              <a:rPr lang="sv-SE" dirty="0"/>
              <a:t> to </a:t>
            </a:r>
            <a:r>
              <a:rPr lang="sv-SE" dirty="0" err="1"/>
              <a:t>suggest</a:t>
            </a:r>
            <a:r>
              <a:rPr lang="sv-SE" dirty="0"/>
              <a:t> </a:t>
            </a:r>
            <a:r>
              <a:rPr lang="sv-SE" dirty="0" err="1"/>
              <a:t>ways</a:t>
            </a:r>
            <a:r>
              <a:rPr lang="sv-SE" dirty="0"/>
              <a:t> to make an </a:t>
            </a:r>
            <a:r>
              <a:rPr lang="sv-SE" dirty="0" err="1"/>
              <a:t>integrated</a:t>
            </a:r>
            <a:r>
              <a:rPr lang="sv-SE" dirty="0"/>
              <a:t> </a:t>
            </a:r>
            <a:r>
              <a:rPr lang="sv-SE" dirty="0" smtClean="0"/>
              <a:t>assessment </a:t>
            </a:r>
            <a:r>
              <a:rPr lang="sv-SE" dirty="0" err="1" smtClean="0"/>
              <a:t>of</a:t>
            </a:r>
            <a:r>
              <a:rPr lang="sv-SE" dirty="0" smtClean="0"/>
              <a:t> Agenda 2030 </a:t>
            </a:r>
            <a:r>
              <a:rPr lang="sv-SE" dirty="0"/>
              <a:t>on </a:t>
            </a:r>
            <a:r>
              <a:rPr lang="sv-SE" dirty="0" err="1"/>
              <a:t>how</a:t>
            </a:r>
            <a:r>
              <a:rPr lang="sv-SE" dirty="0"/>
              <a:t> the </a:t>
            </a:r>
            <a:r>
              <a:rPr lang="sv-SE" dirty="0" smtClean="0"/>
              <a:t>17 </a:t>
            </a:r>
            <a:r>
              <a:rPr lang="sv-SE" dirty="0" err="1" smtClean="0"/>
              <a:t>goals</a:t>
            </a:r>
            <a:r>
              <a:rPr lang="sv-SE" dirty="0" smtClean="0"/>
              <a:t> </a:t>
            </a:r>
            <a:r>
              <a:rPr lang="sv-SE" dirty="0" err="1"/>
              <a:t>interact</a:t>
            </a:r>
            <a:r>
              <a:rPr lang="sv-SE" dirty="0"/>
              <a:t> by </a:t>
            </a:r>
            <a:r>
              <a:rPr lang="sv-SE" dirty="0" err="1"/>
              <a:t>connecting</a:t>
            </a:r>
            <a:r>
              <a:rPr lang="sv-SE" dirty="0"/>
              <a:t> data sets.</a:t>
            </a:r>
          </a:p>
          <a:p>
            <a:endParaRPr lang="sv-SE" dirty="0"/>
          </a:p>
        </p:txBody>
      </p:sp>
    </p:spTree>
    <p:extLst>
      <p:ext uri="{BB962C8B-B14F-4D97-AF65-F5344CB8AC3E}">
        <p14:creationId xmlns:p14="http://schemas.microsoft.com/office/powerpoint/2010/main" val="1997556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p:cNvSpPr/>
          <p:nvPr/>
        </p:nvSpPr>
        <p:spPr>
          <a:xfrm>
            <a:off x="1763688" y="5733256"/>
            <a:ext cx="4824536" cy="64807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p:cNvSpPr/>
          <p:nvPr/>
        </p:nvSpPr>
        <p:spPr>
          <a:xfrm>
            <a:off x="1763688" y="4797152"/>
            <a:ext cx="4608512" cy="93610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p:cNvSpPr/>
          <p:nvPr/>
        </p:nvSpPr>
        <p:spPr>
          <a:xfrm>
            <a:off x="1763688" y="3284984"/>
            <a:ext cx="4608512" cy="1512168"/>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p:cNvSpPr/>
          <p:nvPr/>
        </p:nvSpPr>
        <p:spPr>
          <a:xfrm>
            <a:off x="1763688" y="1196752"/>
            <a:ext cx="2880320" cy="2088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title"/>
          </p:nvPr>
        </p:nvSpPr>
        <p:spPr>
          <a:xfrm>
            <a:off x="1256371" y="378212"/>
            <a:ext cx="7348078" cy="818540"/>
          </a:xfrm>
        </p:spPr>
        <p:txBody>
          <a:bodyPr>
            <a:normAutofit/>
          </a:bodyPr>
          <a:lstStyle/>
          <a:p>
            <a:r>
              <a:rPr lang="sv-SE" dirty="0" smtClean="0"/>
              <a:t>The 17 SDG </a:t>
            </a:r>
            <a:r>
              <a:rPr lang="sv-SE" dirty="0" err="1" smtClean="0"/>
              <a:t>goals</a:t>
            </a:r>
            <a:r>
              <a:rPr lang="sv-SE" dirty="0" smtClean="0"/>
              <a:t> </a:t>
            </a:r>
            <a:endParaRPr lang="sv-SE" dirty="0"/>
          </a:p>
        </p:txBody>
      </p:sp>
      <p:sp>
        <p:nvSpPr>
          <p:cNvPr id="3" name="Platshållare för innehåll 2"/>
          <p:cNvSpPr>
            <a:spLocks noGrp="1"/>
          </p:cNvSpPr>
          <p:nvPr>
            <p:ph idx="1"/>
          </p:nvPr>
        </p:nvSpPr>
        <p:spPr>
          <a:xfrm>
            <a:off x="1256370" y="1196752"/>
            <a:ext cx="7430429" cy="5400600"/>
          </a:xfrm>
        </p:spPr>
        <p:txBody>
          <a:bodyPr>
            <a:normAutofit fontScale="85000" lnSpcReduction="20000"/>
          </a:bodyPr>
          <a:lstStyle/>
          <a:p>
            <a:pPr marL="457200" indent="-457200">
              <a:buFont typeface="+mj-lt"/>
              <a:buAutoNum type="arabicPeriod"/>
            </a:pPr>
            <a:r>
              <a:rPr lang="en-GB" dirty="0" smtClean="0"/>
              <a:t>Poverty</a:t>
            </a:r>
          </a:p>
          <a:p>
            <a:pPr marL="457200" indent="-457200">
              <a:buFont typeface="+mj-lt"/>
              <a:buAutoNum type="arabicPeriod"/>
            </a:pPr>
            <a:r>
              <a:rPr lang="en-GB" dirty="0" smtClean="0"/>
              <a:t>Agriculture, food security</a:t>
            </a:r>
          </a:p>
          <a:p>
            <a:pPr marL="457200" indent="-457200">
              <a:buFont typeface="+mj-lt"/>
              <a:buAutoNum type="arabicPeriod"/>
            </a:pPr>
            <a:r>
              <a:rPr lang="en-GB" dirty="0" smtClean="0"/>
              <a:t>Health</a:t>
            </a:r>
          </a:p>
          <a:p>
            <a:pPr marL="457200" indent="-457200">
              <a:buFont typeface="+mj-lt"/>
              <a:buAutoNum type="arabicPeriod"/>
            </a:pPr>
            <a:r>
              <a:rPr lang="en-GB" dirty="0" smtClean="0"/>
              <a:t>Education</a:t>
            </a:r>
          </a:p>
          <a:p>
            <a:pPr marL="457200" indent="-457200">
              <a:buFont typeface="+mj-lt"/>
              <a:buAutoNum type="arabicPeriod"/>
            </a:pPr>
            <a:r>
              <a:rPr lang="en-GB" dirty="0" smtClean="0"/>
              <a:t>Gender</a:t>
            </a:r>
          </a:p>
          <a:p>
            <a:pPr marL="457200" indent="-457200">
              <a:buFont typeface="+mj-lt"/>
              <a:buAutoNum type="arabicPeriod"/>
            </a:pPr>
            <a:r>
              <a:rPr lang="en-GB" dirty="0" smtClean="0"/>
              <a:t>Water</a:t>
            </a:r>
          </a:p>
          <a:p>
            <a:pPr marL="457200" indent="-457200">
              <a:buFont typeface="+mj-lt"/>
              <a:buAutoNum type="arabicPeriod"/>
            </a:pPr>
            <a:r>
              <a:rPr lang="en-GB" dirty="0" smtClean="0"/>
              <a:t>Energy</a:t>
            </a:r>
          </a:p>
          <a:p>
            <a:pPr marL="457200" indent="-457200">
              <a:buFont typeface="+mj-lt"/>
              <a:buAutoNum type="arabicPeriod"/>
            </a:pPr>
            <a:r>
              <a:rPr lang="en-GB" dirty="0" smtClean="0"/>
              <a:t>Growth and employment</a:t>
            </a:r>
          </a:p>
          <a:p>
            <a:pPr marL="457200" indent="-457200">
              <a:buFont typeface="+mj-lt"/>
              <a:buAutoNum type="arabicPeriod"/>
            </a:pPr>
            <a:r>
              <a:rPr lang="en-GB" dirty="0" smtClean="0"/>
              <a:t>Infrastructure and innovation</a:t>
            </a:r>
          </a:p>
          <a:p>
            <a:pPr marL="457200" indent="-457200">
              <a:buFont typeface="+mj-lt"/>
              <a:buAutoNum type="arabicPeriod"/>
            </a:pPr>
            <a:r>
              <a:rPr lang="en-GB" dirty="0" smtClean="0"/>
              <a:t>Inequality</a:t>
            </a:r>
          </a:p>
          <a:p>
            <a:pPr marL="457200" indent="-457200">
              <a:buFont typeface="+mj-lt"/>
              <a:buAutoNum type="arabicPeriod"/>
            </a:pPr>
            <a:r>
              <a:rPr lang="en-GB" dirty="0" smtClean="0"/>
              <a:t>Cities</a:t>
            </a:r>
          </a:p>
          <a:p>
            <a:pPr marL="457200" indent="-457200">
              <a:buFont typeface="+mj-lt"/>
              <a:buAutoNum type="arabicPeriod"/>
            </a:pPr>
            <a:r>
              <a:rPr lang="en-GB" dirty="0" smtClean="0"/>
              <a:t>Sustainable production and consumption</a:t>
            </a:r>
          </a:p>
          <a:p>
            <a:pPr marL="457200" indent="-457200">
              <a:buFont typeface="+mj-lt"/>
              <a:buAutoNum type="arabicPeriod"/>
            </a:pPr>
            <a:r>
              <a:rPr lang="en-GB" dirty="0" smtClean="0"/>
              <a:t>Climate change</a:t>
            </a:r>
          </a:p>
          <a:p>
            <a:pPr marL="457200" indent="-457200">
              <a:buFont typeface="+mj-lt"/>
              <a:buAutoNum type="arabicPeriod"/>
            </a:pPr>
            <a:r>
              <a:rPr lang="en-GB" dirty="0" smtClean="0"/>
              <a:t>Marine areas</a:t>
            </a:r>
          </a:p>
          <a:p>
            <a:pPr marL="457200" indent="-457200">
              <a:buFont typeface="+mj-lt"/>
              <a:buAutoNum type="arabicPeriod"/>
            </a:pPr>
            <a:r>
              <a:rPr lang="en-GB" dirty="0" smtClean="0"/>
              <a:t>Land degradation and biodiversity loss</a:t>
            </a:r>
          </a:p>
          <a:p>
            <a:pPr marL="457200" indent="-457200">
              <a:buFont typeface="+mj-lt"/>
              <a:buAutoNum type="arabicPeriod"/>
            </a:pPr>
            <a:r>
              <a:rPr lang="en-GB" dirty="0" smtClean="0"/>
              <a:t>Peace, justice</a:t>
            </a:r>
          </a:p>
          <a:p>
            <a:pPr marL="457200" indent="-457200">
              <a:buFont typeface="+mj-lt"/>
              <a:buAutoNum type="arabicPeriod"/>
            </a:pPr>
            <a:r>
              <a:rPr lang="en-GB" dirty="0" smtClean="0"/>
              <a:t>Governance – including statistical capacity</a:t>
            </a:r>
            <a:endParaRPr lang="en-GB" dirty="0"/>
          </a:p>
        </p:txBody>
      </p:sp>
      <p:sp>
        <p:nvSpPr>
          <p:cNvPr id="4" name="Ellips 3"/>
          <p:cNvSpPr/>
          <p:nvPr/>
        </p:nvSpPr>
        <p:spPr>
          <a:xfrm>
            <a:off x="6876256" y="1700808"/>
            <a:ext cx="914400" cy="9144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textruta 10"/>
          <p:cNvSpPr txBox="1"/>
          <p:nvPr/>
        </p:nvSpPr>
        <p:spPr>
          <a:xfrm>
            <a:off x="6156177" y="1556792"/>
            <a:ext cx="2987824" cy="461665"/>
          </a:xfrm>
          <a:prstGeom prst="rect">
            <a:avLst/>
          </a:prstGeom>
          <a:noFill/>
        </p:spPr>
        <p:txBody>
          <a:bodyPr wrap="square" rtlCol="0">
            <a:spAutoFit/>
          </a:bodyPr>
          <a:lstStyle/>
          <a:p>
            <a:r>
              <a:rPr lang="sv-SE" sz="2400" dirty="0" smtClean="0">
                <a:latin typeface="Arial" pitchFamily="34" charset="0"/>
                <a:cs typeface="Arial" pitchFamily="34" charset="0"/>
              </a:rPr>
              <a:t>Basic human </a:t>
            </a:r>
            <a:r>
              <a:rPr lang="sv-SE" sz="2400" dirty="0" err="1" smtClean="0">
                <a:latin typeface="Arial" pitchFamily="34" charset="0"/>
                <a:cs typeface="Arial" pitchFamily="34" charset="0"/>
              </a:rPr>
              <a:t>needs</a:t>
            </a:r>
            <a:endParaRPr lang="sv-SE" sz="2400" dirty="0">
              <a:latin typeface="Arial" pitchFamily="34" charset="0"/>
              <a:cs typeface="Arial" pitchFamily="34" charset="0"/>
            </a:endParaRPr>
          </a:p>
        </p:txBody>
      </p:sp>
      <p:sp>
        <p:nvSpPr>
          <p:cNvPr id="12" name="textruta 11"/>
          <p:cNvSpPr txBox="1"/>
          <p:nvPr/>
        </p:nvSpPr>
        <p:spPr>
          <a:xfrm>
            <a:off x="7020272" y="3645024"/>
            <a:ext cx="1511952" cy="461665"/>
          </a:xfrm>
          <a:prstGeom prst="rect">
            <a:avLst/>
          </a:prstGeom>
          <a:noFill/>
        </p:spPr>
        <p:txBody>
          <a:bodyPr wrap="none" rtlCol="0">
            <a:spAutoFit/>
          </a:bodyPr>
          <a:lstStyle/>
          <a:p>
            <a:r>
              <a:rPr lang="sv-SE" sz="2400" dirty="0" err="1" smtClean="0">
                <a:latin typeface="Arial" pitchFamily="34" charset="0"/>
                <a:cs typeface="Arial" pitchFamily="34" charset="0"/>
              </a:rPr>
              <a:t>Economy</a:t>
            </a:r>
            <a:r>
              <a:rPr lang="sv-SE" sz="1200" dirty="0" smtClean="0">
                <a:latin typeface="Arial" pitchFamily="34" charset="0"/>
                <a:cs typeface="Arial" pitchFamily="34" charset="0"/>
              </a:rPr>
              <a:t> </a:t>
            </a:r>
            <a:endParaRPr lang="sv-SE" sz="1200" dirty="0">
              <a:latin typeface="Arial" pitchFamily="34" charset="0"/>
              <a:cs typeface="Arial" pitchFamily="34" charset="0"/>
            </a:endParaRPr>
          </a:p>
        </p:txBody>
      </p:sp>
      <p:sp>
        <p:nvSpPr>
          <p:cNvPr id="13" name="textruta 12"/>
          <p:cNvSpPr txBox="1"/>
          <p:nvPr/>
        </p:nvSpPr>
        <p:spPr>
          <a:xfrm>
            <a:off x="7020272" y="4797152"/>
            <a:ext cx="1912923" cy="461665"/>
          </a:xfrm>
          <a:prstGeom prst="rect">
            <a:avLst/>
          </a:prstGeom>
          <a:noFill/>
        </p:spPr>
        <p:txBody>
          <a:bodyPr wrap="square" rtlCol="0">
            <a:spAutoFit/>
          </a:bodyPr>
          <a:lstStyle/>
          <a:p>
            <a:r>
              <a:rPr lang="sv-SE" sz="2400" dirty="0" smtClean="0">
                <a:latin typeface="Arial" pitchFamily="34" charset="0"/>
                <a:cs typeface="Arial" pitchFamily="34" charset="0"/>
              </a:rPr>
              <a:t>Environment</a:t>
            </a:r>
            <a:endParaRPr lang="sv-SE" sz="2400" dirty="0">
              <a:latin typeface="Arial" pitchFamily="34" charset="0"/>
              <a:cs typeface="Arial" pitchFamily="34" charset="0"/>
            </a:endParaRPr>
          </a:p>
        </p:txBody>
      </p:sp>
      <p:sp>
        <p:nvSpPr>
          <p:cNvPr id="14" name="Rektangel 13"/>
          <p:cNvSpPr/>
          <p:nvPr/>
        </p:nvSpPr>
        <p:spPr>
          <a:xfrm>
            <a:off x="6984976" y="5872626"/>
            <a:ext cx="1511952" cy="461665"/>
          </a:xfrm>
          <a:prstGeom prst="rect">
            <a:avLst/>
          </a:prstGeom>
        </p:spPr>
        <p:txBody>
          <a:bodyPr wrap="square">
            <a:spAutoFit/>
          </a:bodyPr>
          <a:lstStyle/>
          <a:p>
            <a:r>
              <a:rPr lang="sv-SE" sz="2400" dirty="0" err="1" smtClean="0">
                <a:latin typeface="Arial" pitchFamily="34" charset="0"/>
                <a:cs typeface="Arial" pitchFamily="34" charset="0"/>
              </a:rPr>
              <a:t>Society</a:t>
            </a:r>
            <a:r>
              <a:rPr lang="sv-SE" sz="2400" dirty="0" smtClean="0">
                <a:latin typeface="Arial" pitchFamily="34" charset="0"/>
                <a:cs typeface="Arial" pitchFamily="34" charset="0"/>
              </a:rPr>
              <a:t> </a:t>
            </a:r>
            <a:endParaRPr lang="sv-SE"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19828" b="42869"/>
          <a:stretch/>
        </p:blipFill>
        <p:spPr bwMode="auto">
          <a:xfrm>
            <a:off x="766603" y="5301208"/>
            <a:ext cx="6712351" cy="718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55601" r="32936" b="22200"/>
          <a:stretch/>
        </p:blipFill>
        <p:spPr bwMode="auto">
          <a:xfrm>
            <a:off x="771542" y="5974476"/>
            <a:ext cx="5614922" cy="279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73491"/>
          <a:stretch/>
        </p:blipFill>
        <p:spPr bwMode="auto">
          <a:xfrm>
            <a:off x="764454" y="6201268"/>
            <a:ext cx="8372475" cy="333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ubrik 1"/>
          <p:cNvSpPr>
            <a:spLocks noGrp="1"/>
          </p:cNvSpPr>
          <p:nvPr>
            <p:ph type="title"/>
          </p:nvPr>
        </p:nvSpPr>
        <p:spPr/>
        <p:txBody>
          <a:bodyPr/>
          <a:lstStyle/>
          <a:p>
            <a:r>
              <a:rPr lang="sv-SE" dirty="0" smtClean="0"/>
              <a:t>Global </a:t>
            </a:r>
            <a:r>
              <a:rPr lang="sv-SE" dirty="0" err="1" smtClean="0"/>
              <a:t>report</a:t>
            </a:r>
            <a:endParaRPr lang="en-GB" dirty="0"/>
          </a:p>
        </p:txBody>
      </p:sp>
      <p:sp>
        <p:nvSpPr>
          <p:cNvPr id="3" name="Platshållare för innehåll 2"/>
          <p:cNvSpPr>
            <a:spLocks noGrp="1"/>
          </p:cNvSpPr>
          <p:nvPr>
            <p:ph idx="1"/>
          </p:nvPr>
        </p:nvSpPr>
        <p:spPr/>
        <p:txBody>
          <a:bodyPr/>
          <a:lstStyle/>
          <a:p>
            <a:r>
              <a:rPr lang="sv-SE" dirty="0" smtClean="0"/>
              <a:t>Global </a:t>
            </a:r>
            <a:r>
              <a:rPr lang="sv-SE" dirty="0" err="1" smtClean="0"/>
              <a:t>indicators</a:t>
            </a:r>
            <a:r>
              <a:rPr lang="sv-SE" dirty="0" smtClean="0"/>
              <a:t> (51)</a:t>
            </a:r>
          </a:p>
          <a:p>
            <a:r>
              <a:rPr lang="sv-SE" dirty="0" smtClean="0"/>
              <a:t>UNSD </a:t>
            </a:r>
            <a:r>
              <a:rPr lang="sv-SE" dirty="0" err="1" smtClean="0"/>
              <a:t>July</a:t>
            </a:r>
            <a:r>
              <a:rPr lang="sv-SE" dirty="0" smtClean="0"/>
              <a:t> 2016</a:t>
            </a:r>
          </a:p>
          <a:p>
            <a:endParaRPr lang="sv-SE" dirty="0"/>
          </a:p>
          <a:p>
            <a:r>
              <a:rPr lang="sv-SE" dirty="0" smtClean="0"/>
              <a:t>Global </a:t>
            </a:r>
            <a:r>
              <a:rPr lang="sv-SE" dirty="0" err="1" smtClean="0"/>
              <a:t>database</a:t>
            </a:r>
            <a:r>
              <a:rPr lang="sv-SE" dirty="0"/>
              <a:t/>
            </a:r>
            <a:br>
              <a:rPr lang="sv-SE" dirty="0"/>
            </a:br>
            <a:r>
              <a:rPr lang="en-GB" sz="2000" dirty="0" smtClean="0">
                <a:hlinkClick r:id="rId4"/>
              </a:rPr>
              <a:t>http</a:t>
            </a:r>
            <a:r>
              <a:rPr lang="en-GB" sz="2000" dirty="0">
                <a:hlinkClick r:id="rId4"/>
              </a:rPr>
              <a:t>://unstats.un.org</a:t>
            </a:r>
            <a:r>
              <a:rPr lang="en-GB" sz="2000" dirty="0" smtClean="0">
                <a:hlinkClick r:id="rId4"/>
              </a:rPr>
              <a:t>/</a:t>
            </a:r>
            <a:br>
              <a:rPr lang="en-GB" sz="2000" dirty="0" smtClean="0">
                <a:hlinkClick r:id="rId4"/>
              </a:rPr>
            </a:br>
            <a:r>
              <a:rPr lang="en-GB" sz="2000" dirty="0" err="1" smtClean="0">
                <a:hlinkClick r:id="rId4"/>
              </a:rPr>
              <a:t>sdgs</a:t>
            </a:r>
            <a:r>
              <a:rPr lang="en-GB" sz="2000" dirty="0" smtClean="0">
                <a:hlinkClick r:id="rId4"/>
              </a:rPr>
              <a:t>/indicators/</a:t>
            </a:r>
            <a:br>
              <a:rPr lang="en-GB" sz="2000" dirty="0" smtClean="0">
                <a:hlinkClick r:id="rId4"/>
              </a:rPr>
            </a:br>
            <a:r>
              <a:rPr lang="en-GB" sz="2000" dirty="0" smtClean="0">
                <a:hlinkClick r:id="rId4"/>
              </a:rPr>
              <a:t>database/</a:t>
            </a:r>
            <a:endParaRPr lang="en-GB" sz="2000" dirty="0" smtClean="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695924">
            <a:off x="5020740" y="1361840"/>
            <a:ext cx="3124200" cy="4171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62207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err="1" smtClean="0"/>
              <a:t>Report</a:t>
            </a:r>
            <a:r>
              <a:rPr lang="sv-SE" dirty="0" smtClean="0"/>
              <a:t> on </a:t>
            </a:r>
            <a:r>
              <a:rPr lang="sv-SE" dirty="0" err="1" smtClean="0"/>
              <a:t>goal</a:t>
            </a:r>
            <a:r>
              <a:rPr lang="sv-SE" dirty="0" smtClean="0"/>
              <a:t> 12, </a:t>
            </a:r>
            <a:r>
              <a:rPr lang="sv-SE" dirty="0" err="1"/>
              <a:t>S</a:t>
            </a:r>
            <a:r>
              <a:rPr lang="sv-SE" dirty="0" err="1" smtClean="0"/>
              <a:t>ustainable</a:t>
            </a:r>
            <a:r>
              <a:rPr lang="sv-SE" dirty="0" smtClean="0"/>
              <a:t> </a:t>
            </a:r>
            <a:r>
              <a:rPr lang="sv-SE" dirty="0" err="1" smtClean="0"/>
              <a:t>production</a:t>
            </a:r>
            <a:r>
              <a:rPr lang="sv-SE" dirty="0" smtClean="0"/>
              <a:t> and </a:t>
            </a:r>
            <a:r>
              <a:rPr lang="sv-SE" dirty="0" err="1" smtClean="0"/>
              <a:t>consumption</a:t>
            </a:r>
            <a:endParaRPr lang="sv-SE" dirty="0"/>
          </a:p>
        </p:txBody>
      </p:sp>
      <p:sp>
        <p:nvSpPr>
          <p:cNvPr id="3" name="Platshållare för innehåll 2"/>
          <p:cNvSpPr>
            <a:spLocks noGrp="1"/>
          </p:cNvSpPr>
          <p:nvPr>
            <p:ph idx="1"/>
          </p:nvPr>
        </p:nvSpPr>
        <p:spPr>
          <a:xfrm>
            <a:off x="1187624" y="1916832"/>
            <a:ext cx="7499175" cy="4209331"/>
          </a:xfrm>
        </p:spPr>
        <p:txBody>
          <a:bodyPr/>
          <a:lstStyle/>
          <a:p>
            <a:r>
              <a:rPr lang="sv-SE" dirty="0" smtClean="0"/>
              <a:t>To show </a:t>
            </a:r>
            <a:r>
              <a:rPr lang="sv-SE" dirty="0" err="1" smtClean="0"/>
              <a:t>how</a:t>
            </a:r>
            <a:r>
              <a:rPr lang="sv-SE" dirty="0" smtClean="0"/>
              <a:t> system </a:t>
            </a:r>
            <a:r>
              <a:rPr lang="sv-SE" dirty="0" err="1" smtClean="0"/>
              <a:t>of</a:t>
            </a:r>
            <a:r>
              <a:rPr lang="sv-SE" dirty="0" smtClean="0"/>
              <a:t> </a:t>
            </a:r>
            <a:r>
              <a:rPr lang="sv-SE" dirty="0" err="1" smtClean="0"/>
              <a:t>environmental</a:t>
            </a:r>
            <a:r>
              <a:rPr lang="sv-SE" dirty="0" smtClean="0"/>
              <a:t> </a:t>
            </a:r>
            <a:r>
              <a:rPr lang="sv-SE" dirty="0" err="1" smtClean="0"/>
              <a:t>economics</a:t>
            </a:r>
            <a:r>
              <a:rPr lang="sv-SE" dirty="0" smtClean="0"/>
              <a:t> </a:t>
            </a:r>
            <a:r>
              <a:rPr lang="sv-SE" dirty="0" err="1" smtClean="0"/>
              <a:t>accounts</a:t>
            </a:r>
            <a:r>
              <a:rPr lang="sv-SE" dirty="0"/>
              <a:t> (SEEA) </a:t>
            </a:r>
            <a:r>
              <a:rPr lang="sv-SE" dirty="0" err="1"/>
              <a:t>can</a:t>
            </a:r>
            <a:r>
              <a:rPr lang="sv-SE" dirty="0"/>
              <a:t> </a:t>
            </a:r>
            <a:r>
              <a:rPr lang="sv-SE" dirty="0" smtClean="0"/>
              <a:t>be </a:t>
            </a:r>
            <a:r>
              <a:rPr lang="sv-SE" dirty="0" err="1" smtClean="0"/>
              <a:t>used</a:t>
            </a:r>
            <a:r>
              <a:rPr lang="sv-SE" dirty="0" smtClean="0"/>
              <a:t> to </a:t>
            </a:r>
            <a:r>
              <a:rPr lang="sv-SE" dirty="0" err="1" smtClean="0"/>
              <a:t>link</a:t>
            </a:r>
            <a:r>
              <a:rPr lang="sv-SE" dirty="0" smtClean="0"/>
              <a:t> </a:t>
            </a:r>
            <a:r>
              <a:rPr lang="sv-SE" dirty="0" err="1" smtClean="0"/>
              <a:t>environment</a:t>
            </a:r>
            <a:r>
              <a:rPr lang="sv-SE" dirty="0" smtClean="0"/>
              <a:t> and </a:t>
            </a:r>
            <a:r>
              <a:rPr lang="sv-SE" dirty="0" err="1" smtClean="0"/>
              <a:t>economy</a:t>
            </a:r>
            <a:endParaRPr lang="sv-SE" dirty="0" smtClean="0"/>
          </a:p>
          <a:p>
            <a:r>
              <a:rPr lang="sv-SE" dirty="0" smtClean="0"/>
              <a:t>To </a:t>
            </a:r>
            <a:r>
              <a:rPr lang="sv-SE" dirty="0" err="1" smtClean="0"/>
              <a:t>say</a:t>
            </a:r>
            <a:r>
              <a:rPr lang="sv-SE" dirty="0" smtClean="0"/>
              <a:t> </a:t>
            </a:r>
            <a:r>
              <a:rPr lang="sv-SE" dirty="0" err="1" smtClean="0"/>
              <a:t>where</a:t>
            </a:r>
            <a:r>
              <a:rPr lang="sv-SE" dirty="0" smtClean="0"/>
              <a:t> data </a:t>
            </a:r>
            <a:r>
              <a:rPr lang="sv-SE" dirty="0" err="1" smtClean="0"/>
              <a:t>can</a:t>
            </a:r>
            <a:r>
              <a:rPr lang="sv-SE" dirty="0" smtClean="0"/>
              <a:t> be </a:t>
            </a:r>
            <a:r>
              <a:rPr lang="sv-SE" dirty="0" err="1" smtClean="0"/>
              <a:t>found</a:t>
            </a:r>
            <a:r>
              <a:rPr lang="sv-SE" dirty="0" smtClean="0"/>
              <a:t> – </a:t>
            </a:r>
            <a:r>
              <a:rPr lang="sv-SE" dirty="0" err="1" smtClean="0"/>
              <a:t>energy</a:t>
            </a:r>
            <a:r>
              <a:rPr lang="sv-SE" dirty="0" smtClean="0"/>
              <a:t> is </a:t>
            </a:r>
            <a:r>
              <a:rPr lang="sv-SE" dirty="0" err="1" smtClean="0"/>
              <a:t>key</a:t>
            </a:r>
            <a:endParaRPr lang="sv-SE" dirty="0" smtClean="0"/>
          </a:p>
          <a:p>
            <a:r>
              <a:rPr lang="sv-SE" dirty="0" smtClean="0"/>
              <a:t>To </a:t>
            </a:r>
            <a:r>
              <a:rPr lang="sv-SE" dirty="0" err="1" smtClean="0"/>
              <a:t>suggest</a:t>
            </a:r>
            <a:r>
              <a:rPr lang="sv-SE" dirty="0" smtClean="0"/>
              <a:t> </a:t>
            </a:r>
            <a:r>
              <a:rPr lang="sv-SE" dirty="0" err="1" smtClean="0"/>
              <a:t>capacity</a:t>
            </a:r>
            <a:r>
              <a:rPr lang="sv-SE" dirty="0" smtClean="0"/>
              <a:t> </a:t>
            </a:r>
            <a:r>
              <a:rPr lang="sv-SE" dirty="0" err="1" smtClean="0"/>
              <a:t>building</a:t>
            </a:r>
            <a:r>
              <a:rPr lang="sv-SE" dirty="0" smtClean="0"/>
              <a:t> </a:t>
            </a:r>
            <a:r>
              <a:rPr lang="sv-SE" dirty="0" err="1" smtClean="0"/>
              <a:t>strategy</a:t>
            </a:r>
            <a:endParaRPr lang="sv-SE" dirty="0" smtClean="0"/>
          </a:p>
          <a:p>
            <a:r>
              <a:rPr lang="sv-SE" sz="1200" u="sng" dirty="0">
                <a:solidFill>
                  <a:prstClr val="black"/>
                </a:solidFill>
                <a:hlinkClick r:id="rId2"/>
              </a:rPr>
              <a:t>http://www.scb.se/Statistik/_Publikationer/MI1301_2015A01_BR_MI71BR1605.pdf</a:t>
            </a:r>
            <a:endParaRPr lang="sv-SE" sz="1200" dirty="0" smtClean="0"/>
          </a:p>
          <a:p>
            <a:endParaRPr lang="sv-SE" dirty="0" smtClean="0"/>
          </a:p>
        </p:txBody>
      </p:sp>
      <p:pic>
        <p:nvPicPr>
          <p:cNvPr id="4" name="Bildobjekt 3"/>
          <p:cNvPicPr/>
          <p:nvPr/>
        </p:nvPicPr>
        <p:blipFill rotWithShape="1">
          <a:blip r:embed="rId3"/>
          <a:srcRect l="31393" t="6584" r="32804" b="4999"/>
          <a:stretch/>
        </p:blipFill>
        <p:spPr bwMode="auto">
          <a:xfrm>
            <a:off x="6444208" y="4293096"/>
            <a:ext cx="1546860" cy="21488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8410524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AMO_REPORTCONTROLSVISIBLE" val="Empty"/>
  <p:tag name="_AMO_UNIQUEIDENTIFIER" val="8608635f-332d-49da-98b7-6c32e957ef64"/>
</p:tagLst>
</file>

<file path=ppt/theme/theme1.xml><?xml version="1.0" encoding="utf-8"?>
<a:theme xmlns:a="http://schemas.openxmlformats.org/drawingml/2006/main" name="SCB-Mall 2010">
  <a:themeElements>
    <a:clrScheme name="SCB">
      <a:dk1>
        <a:sysClr val="windowText" lastClr="000000"/>
      </a:dk1>
      <a:lt1>
        <a:sysClr val="window" lastClr="FFFFFF"/>
      </a:lt1>
      <a:dk2>
        <a:srgbClr val="1F497D"/>
      </a:dk2>
      <a:lt2>
        <a:srgbClr val="EEECE1"/>
      </a:lt2>
      <a:accent1>
        <a:srgbClr val="EC9210"/>
      </a:accent1>
      <a:accent2>
        <a:srgbClr val="828282"/>
      </a:accent2>
      <a:accent3>
        <a:srgbClr val="F0F0F0"/>
      </a:accent3>
      <a:accent4>
        <a:srgbClr val="078693"/>
      </a:accent4>
      <a:accent5>
        <a:srgbClr val="7F942C"/>
      </a:accent5>
      <a:accent6>
        <a:srgbClr val="71277A"/>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200" dirty="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SCB-Mall 2010</Template>
  <TotalTime>2707</TotalTime>
  <Words>628</Words>
  <Application>Microsoft Office PowerPoint</Application>
  <PresentationFormat>Näytössä katseltava diaesitys (4:3)</PresentationFormat>
  <Paragraphs>59</Paragraphs>
  <Slides>6</Slides>
  <Notes>1</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6</vt:i4>
      </vt:variant>
    </vt:vector>
  </HeadingPairs>
  <TitlesOfParts>
    <vt:vector size="9" baseType="lpstr">
      <vt:lpstr>Arial</vt:lpstr>
      <vt:lpstr>Calibri</vt:lpstr>
      <vt:lpstr>SCB-Mall 2010</vt:lpstr>
      <vt:lpstr>   Opening address from Statistics Sweden to the Oslo Group meeting in Stockholm May 2017  </vt:lpstr>
      <vt:lpstr>Welcome!</vt:lpstr>
      <vt:lpstr>Sweden’s national follow up and involvement in Agenda 2030</vt:lpstr>
      <vt:lpstr>The 17 SDG goals </vt:lpstr>
      <vt:lpstr>Global report</vt:lpstr>
      <vt:lpstr>Report on goal 12, Sustainable production and consumption</vt:lpstr>
    </vt:vector>
  </TitlesOfParts>
  <Company>SCB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Friends of the chair for broader measures of progress</dc:title>
  <dc:creator>ss</dc:creator>
  <cp:lastModifiedBy>Ville Maljanen</cp:lastModifiedBy>
  <cp:revision>138</cp:revision>
  <cp:lastPrinted>2017-04-19T07:30:42Z</cp:lastPrinted>
  <dcterms:created xsi:type="dcterms:W3CDTF">2013-09-17T14:52:58Z</dcterms:created>
  <dcterms:modified xsi:type="dcterms:W3CDTF">2017-05-07T20:27:15Z</dcterms:modified>
</cp:coreProperties>
</file>