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262" r:id="rId3"/>
    <p:sldId id="319" r:id="rId4"/>
    <p:sldId id="277" r:id="rId5"/>
    <p:sldId id="318" r:id="rId6"/>
    <p:sldId id="267" r:id="rId7"/>
    <p:sldId id="265" r:id="rId8"/>
    <p:sldId id="273" r:id="rId9"/>
    <p:sldId id="279" r:id="rId10"/>
    <p:sldId id="268" r:id="rId11"/>
    <p:sldId id="276" r:id="rId12"/>
    <p:sldId id="296" r:id="rId13"/>
    <p:sldId id="297" r:id="rId14"/>
    <p:sldId id="298" r:id="rId15"/>
    <p:sldId id="310" r:id="rId16"/>
    <p:sldId id="311" r:id="rId17"/>
    <p:sldId id="320" r:id="rId18"/>
    <p:sldId id="302" r:id="rId19"/>
    <p:sldId id="278" r:id="rId20"/>
    <p:sldId id="269" r:id="rId21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57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72" y="-90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7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60314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7" y="9360314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7" y="0"/>
            <a:ext cx="2911995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5"/>
            <a:ext cx="5375267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0314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7" y="9360314"/>
            <a:ext cx="2911995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951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55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55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473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80"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0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C83D-8F0F-4C36-BD4B-39C1240A8DE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556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C83D-8F0F-4C36-BD4B-39C1240A8DE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617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C83D-8F0F-4C36-BD4B-39C1240A8DE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28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2358" y="4680945"/>
            <a:ext cx="5938413" cy="4435076"/>
          </a:xfrm>
        </p:spPr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3C83D-8F0F-4C36-BD4B-39C1240A8DE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72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823" y="4680945"/>
            <a:ext cx="5904656" cy="4435076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55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3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4815" y="4680945"/>
            <a:ext cx="5711970" cy="443507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375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7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4814" y="4423544"/>
            <a:ext cx="6048671" cy="443507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55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86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0798" y="4567560"/>
            <a:ext cx="6336703" cy="1944216"/>
          </a:xfrm>
        </p:spPr>
        <p:txBody>
          <a:bodyPr/>
          <a:lstStyle/>
          <a:p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17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smtClean="0"/>
              <a:t>Obtain information from data quality in order to </a:t>
            </a:r>
            <a:r>
              <a:rPr lang="en-GB" b="0" dirty="0" smtClean="0"/>
              <a:t>provide more information on the data (on the quality criteria we just saw) in order to know how reliable they are.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345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34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bg1"/>
                </a:solidFill>
              </a:rPr>
              <a:t>Eurostat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chemeClr val="bg1"/>
                </a:solidFill>
              </a:rPr>
              <a:t>Eurostat</a:t>
            </a:r>
            <a:endParaRPr lang="en-US" sz="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nnex%20I.%20Quality_Reporting-questionnaire-energy_statistics-CG_Quality-January_2016.xl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EN/ALL/?uri=CELEX:32008R109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pp.eurostat.ec.europa.eu/portal/page/portal/quality/quality_reporting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ec.europa.eu/eurostat/web/energy/methodolog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pp.eurostat.ec.europa.eu/portal/page/portal/ver-1/quality/documents/EHQR_FINAL.pdf" TargetMode="External"/><Relationship Id="rId5" Type="http://schemas.openxmlformats.org/officeDocument/2006/relationships/hyperlink" Target="http://epp.eurostat.ec.europa.eu/portal/page/portal/ver-1/quality/documents/ESQR_FINAL.pdf" TargetMode="External"/><Relationship Id="rId4" Type="http://schemas.openxmlformats.org/officeDocument/2006/relationships/hyperlink" Target="http://epp.eurostat.ec.europa.eu/portal/page/portal/quality/code_of_practic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nstats.un.org/unsd/energy/ires/default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41600"/>
            <a:ext cx="8424936" cy="2088232"/>
          </a:xfrm>
        </p:spPr>
        <p:txBody>
          <a:bodyPr/>
          <a:lstStyle/>
          <a:p>
            <a:pPr algn="ctr"/>
            <a:r>
              <a:rPr lang="en-GB" dirty="0" smtClean="0"/>
              <a:t>Quality reporting on energy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4005064"/>
            <a:ext cx="8784976" cy="1872208"/>
          </a:xfrm>
        </p:spPr>
        <p:txBody>
          <a:bodyPr/>
          <a:lstStyle/>
          <a:p>
            <a:r>
              <a:rPr lang="en-GB" dirty="0" smtClean="0"/>
              <a:t>Framework and experience at EU level</a:t>
            </a:r>
          </a:p>
          <a:p>
            <a:endParaRPr lang="en-GB" sz="1600" dirty="0"/>
          </a:p>
          <a:p>
            <a:pPr algn="ctr"/>
            <a:r>
              <a:rPr lang="en-GB" sz="2000" dirty="0" smtClean="0"/>
              <a:t>United Nations Oslo Group on Energy Statistics</a:t>
            </a:r>
          </a:p>
          <a:p>
            <a:pPr algn="ctr"/>
            <a:r>
              <a:rPr lang="en-GB" sz="2000" dirty="0" smtClean="0"/>
              <a:t>Aguascalientes (Mexico), 10-13 May 2016</a:t>
            </a:r>
          </a:p>
          <a:p>
            <a:pPr algn="ctr"/>
            <a:endParaRPr lang="en-GB" sz="1800" b="0" dirty="0" smtClean="0"/>
          </a:p>
          <a:p>
            <a:pPr algn="ctr"/>
            <a:r>
              <a:rPr lang="en-GB" sz="1600" b="0" dirty="0" smtClean="0"/>
              <a:t>Fernando Diaz Alonso </a:t>
            </a:r>
          </a:p>
          <a:p>
            <a:pPr algn="ctr"/>
            <a:r>
              <a:rPr lang="en-GB" sz="1600" b="0" dirty="0" smtClean="0"/>
              <a:t>European Commission, Eurostat - Energy Unit</a:t>
            </a:r>
            <a:endParaRPr lang="en-GB" sz="16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5486747" cy="1800200"/>
          </a:xfrm>
        </p:spPr>
        <p:txBody>
          <a:bodyPr/>
          <a:lstStyle/>
          <a:p>
            <a:pPr marL="0" indent="0">
              <a:buNone/>
            </a:pPr>
            <a:r>
              <a:rPr lang="en-GB" sz="2000" u="sng" dirty="0" smtClean="0"/>
              <a:t>Good examples</a:t>
            </a:r>
          </a:p>
          <a:p>
            <a:pPr lvl="0" algn="just"/>
            <a:r>
              <a:rPr lang="en-GB" sz="2000" dirty="0" smtClean="0"/>
              <a:t>Some countries (e.g. Austria, France, Germany, Ireland, Slovakia, Slovenia, Spain and UK) provided </a:t>
            </a:r>
            <a:r>
              <a:rPr lang="en-GB" sz="2000" dirty="0"/>
              <a:t>complete and </a:t>
            </a:r>
            <a:r>
              <a:rPr lang="en-GB" sz="2000" dirty="0" smtClean="0"/>
              <a:t>informative </a:t>
            </a:r>
            <a:r>
              <a:rPr lang="en-GB" sz="2000" dirty="0"/>
              <a:t>q</a:t>
            </a:r>
            <a:r>
              <a:rPr lang="en-GB" sz="2000" dirty="0" smtClean="0"/>
              <a:t>uality reports</a:t>
            </a:r>
            <a:endParaRPr lang="en-GB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6856" y="1484784"/>
            <a:ext cx="8229600" cy="936625"/>
          </a:xfrm>
        </p:spPr>
        <p:txBody>
          <a:bodyPr/>
          <a:lstStyle/>
          <a:p>
            <a:pPr lvl="1"/>
            <a:r>
              <a:rPr lang="fr-BE" sz="2800" dirty="0" smtClean="0"/>
              <a:t>Good </a:t>
            </a:r>
            <a:r>
              <a:rPr lang="fr-BE" sz="2800" dirty="0" err="1" smtClean="0"/>
              <a:t>examples</a:t>
            </a:r>
            <a:r>
              <a:rPr lang="fr-BE" sz="2800" dirty="0" smtClean="0"/>
              <a:t>, </a:t>
            </a:r>
            <a:r>
              <a:rPr lang="fr-BE" sz="2800" dirty="0" err="1" smtClean="0"/>
              <a:t>lessons</a:t>
            </a:r>
            <a:r>
              <a:rPr lang="fr-BE" sz="2800" dirty="0" smtClean="0"/>
              <a:t> </a:t>
            </a:r>
            <a:r>
              <a:rPr lang="fr-BE" sz="2800" dirty="0" err="1" smtClean="0"/>
              <a:t>learned</a:t>
            </a:r>
            <a:r>
              <a:rPr lang="fr-BE" sz="2800" dirty="0" smtClean="0"/>
              <a:t> and </a:t>
            </a:r>
            <a:r>
              <a:rPr lang="fr-BE" sz="2800" dirty="0" err="1" smtClean="0"/>
              <a:t>recommendations</a:t>
            </a:r>
            <a:r>
              <a:rPr lang="fr-BE" sz="2800" dirty="0" smtClean="0"/>
              <a:t> for the future</a:t>
            </a:r>
            <a:endParaRPr lang="en-GB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2717" y="4187700"/>
            <a:ext cx="8171731" cy="248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0" u="sng" kern="0" dirty="0" smtClean="0"/>
              <a:t>Lessons learned</a:t>
            </a:r>
          </a:p>
          <a:p>
            <a:pPr algn="just"/>
            <a:r>
              <a:rPr lang="en-GB" sz="2000" b="0" kern="0" dirty="0" smtClean="0"/>
              <a:t>Harmonisation / comparability needs to be improved</a:t>
            </a:r>
          </a:p>
          <a:p>
            <a:pPr algn="just"/>
            <a:r>
              <a:rPr lang="en-GB" sz="2000" b="0" kern="0" dirty="0" smtClean="0"/>
              <a:t>Clarity and more precise information for some answers</a:t>
            </a:r>
          </a:p>
          <a:p>
            <a:pPr algn="just"/>
            <a:r>
              <a:rPr lang="en-GB" sz="2000" b="0" kern="0" dirty="0" smtClean="0"/>
              <a:t>Missing information on some surveyed variables (sample size, data collection process for renewables, etc.), which should be easily available</a:t>
            </a:r>
          </a:p>
          <a:p>
            <a:pPr algn="just"/>
            <a:r>
              <a:rPr lang="en-GB" sz="2000" b="0" kern="0" dirty="0" smtClean="0"/>
              <a:t>Sometimes difficult to understand underlying processes</a:t>
            </a:r>
          </a:p>
          <a:p>
            <a:endParaRPr lang="en-GB" sz="2000" b="0" kern="0" dirty="0" smtClean="0"/>
          </a:p>
          <a:p>
            <a:endParaRPr lang="en-GB" sz="2000" b="0" kern="0" dirty="0"/>
          </a:p>
        </p:txBody>
      </p:sp>
      <p:pic>
        <p:nvPicPr>
          <p:cNvPr id="3074" name="Picture 2" descr="http://www.lessonslearned.com/wp-content/uploads/2014/10/lessons-learned-featured-image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91" y="2636912"/>
            <a:ext cx="2650157" cy="176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esearch-methodology.net/wp-content/uploads/2012/07/Recommend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0978"/>
            <a:ext cx="2857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7427168" cy="3633788"/>
          </a:xfrm>
        </p:spPr>
        <p:txBody>
          <a:bodyPr/>
          <a:lstStyle/>
          <a:p>
            <a:pPr marL="0" indent="0" algn="just">
              <a:buNone/>
            </a:pPr>
            <a:r>
              <a:rPr lang="en-GB" sz="2000" u="sng" dirty="0" smtClean="0"/>
              <a:t>Recommendations for the future</a:t>
            </a:r>
          </a:p>
          <a:p>
            <a:pPr lvl="0" algn="just"/>
            <a:endParaRPr lang="en-GB" sz="2000" dirty="0"/>
          </a:p>
          <a:p>
            <a:pPr lvl="0" algn="just"/>
            <a:r>
              <a:rPr lang="en-GB" sz="2000" dirty="0" smtClean="0"/>
              <a:t>Implement the findings from this first exercise</a:t>
            </a:r>
          </a:p>
          <a:p>
            <a:pPr lvl="0" algn="just"/>
            <a:endParaRPr lang="en-GB" sz="2000" dirty="0"/>
          </a:p>
          <a:p>
            <a:pPr algn="just"/>
            <a:r>
              <a:rPr lang="en-GB" sz="2000" dirty="0" smtClean="0"/>
              <a:t>Take into account what we have learnt to </a:t>
            </a:r>
            <a:r>
              <a:rPr lang="en-GB" sz="2000" dirty="0"/>
              <a:t>create the next </a:t>
            </a:r>
            <a:r>
              <a:rPr lang="en-GB" sz="2000" dirty="0" smtClean="0"/>
              <a:t>template, using </a:t>
            </a:r>
            <a:r>
              <a:rPr lang="en-GB" sz="2000" dirty="0"/>
              <a:t>best practices from countries and from </a:t>
            </a:r>
            <a:r>
              <a:rPr lang="en-GB" sz="2000" dirty="0" smtClean="0"/>
              <a:t>other statistical areas</a:t>
            </a:r>
          </a:p>
          <a:p>
            <a:pPr marL="0" indent="0" algn="just">
              <a:buNone/>
            </a:pPr>
            <a:endParaRPr lang="en-GB" sz="2000" dirty="0"/>
          </a:p>
          <a:p>
            <a:pPr lvl="0" algn="just"/>
            <a:r>
              <a:rPr lang="en-GB" sz="2000" dirty="0" smtClean="0"/>
              <a:t>Propose </a:t>
            </a:r>
            <a:r>
              <a:rPr lang="en-GB" sz="2000" dirty="0"/>
              <a:t>more closed-ended questions (Multiple choice or Yes/No</a:t>
            </a:r>
            <a:r>
              <a:rPr lang="en-GB" sz="2000" dirty="0" smtClean="0"/>
              <a:t>) to improve comparability among countries</a:t>
            </a:r>
            <a:endParaRPr lang="en-GB" sz="2000" u="sng" dirty="0"/>
          </a:p>
          <a:p>
            <a:pPr marL="0" lvl="0" indent="0">
              <a:buNone/>
            </a:pPr>
            <a:endParaRPr lang="en-GB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6856" y="1484784"/>
            <a:ext cx="8229600" cy="936625"/>
          </a:xfrm>
        </p:spPr>
        <p:txBody>
          <a:bodyPr/>
          <a:lstStyle/>
          <a:p>
            <a:pPr lvl="1"/>
            <a:r>
              <a:rPr lang="fr-BE" sz="2800" dirty="0" smtClean="0"/>
              <a:t>Good </a:t>
            </a:r>
            <a:r>
              <a:rPr lang="fr-BE" sz="2800" dirty="0" err="1" smtClean="0"/>
              <a:t>examples</a:t>
            </a:r>
            <a:r>
              <a:rPr lang="fr-BE" sz="2800" dirty="0" smtClean="0"/>
              <a:t>, </a:t>
            </a:r>
            <a:r>
              <a:rPr lang="fr-BE" sz="2800" dirty="0" err="1" smtClean="0"/>
              <a:t>lessons</a:t>
            </a:r>
            <a:r>
              <a:rPr lang="fr-BE" sz="2800" dirty="0" smtClean="0"/>
              <a:t> </a:t>
            </a:r>
            <a:r>
              <a:rPr lang="fr-BE" sz="2800" dirty="0" err="1" smtClean="0"/>
              <a:t>learned</a:t>
            </a:r>
            <a:r>
              <a:rPr lang="fr-BE" sz="2800" dirty="0" smtClean="0"/>
              <a:t> and </a:t>
            </a:r>
            <a:r>
              <a:rPr lang="fr-BE" sz="2800" dirty="0" err="1" smtClean="0"/>
              <a:t>recommendations</a:t>
            </a:r>
            <a:r>
              <a:rPr lang="fr-BE" sz="2800" dirty="0" smtClean="0"/>
              <a:t> for the future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136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2819400"/>
          </a:xfrm>
        </p:spPr>
        <p:txBody>
          <a:bodyPr/>
          <a:lstStyle/>
          <a:p>
            <a:pPr marL="0" indent="0" algn="just">
              <a:buNone/>
            </a:pPr>
            <a:endParaRPr lang="en-GB" sz="800" dirty="0"/>
          </a:p>
          <a:p>
            <a:pPr algn="just"/>
            <a:r>
              <a:rPr lang="en-GB" sz="2200" dirty="0"/>
              <a:t>M</a:t>
            </a:r>
            <a:r>
              <a:rPr lang="en-GB" sz="2200" dirty="0" smtClean="0"/>
              <a:t>ore </a:t>
            </a:r>
            <a:r>
              <a:rPr lang="en-GB" sz="2200" dirty="0"/>
              <a:t>appropriate IT tool </a:t>
            </a:r>
            <a:r>
              <a:rPr lang="en-GB" sz="2200" dirty="0" smtClean="0"/>
              <a:t>to </a:t>
            </a:r>
            <a:r>
              <a:rPr lang="en-GB" sz="2200" dirty="0"/>
              <a:t>reduce burden on </a:t>
            </a:r>
            <a:r>
              <a:rPr lang="en-GB" sz="2200" dirty="0" smtClean="0"/>
              <a:t>respondents</a:t>
            </a:r>
          </a:p>
          <a:p>
            <a:pPr algn="just"/>
            <a:endParaRPr lang="en-GB" sz="800" dirty="0" smtClean="0"/>
          </a:p>
          <a:p>
            <a:pPr algn="just"/>
            <a:r>
              <a:rPr lang="en-GB" sz="2200" dirty="0" smtClean="0"/>
              <a:t>Better compliance </a:t>
            </a:r>
            <a:r>
              <a:rPr lang="en-GB" sz="2200" dirty="0"/>
              <a:t>with QR standards</a:t>
            </a:r>
          </a:p>
          <a:p>
            <a:pPr algn="just"/>
            <a:endParaRPr lang="en-GB" sz="800" dirty="0"/>
          </a:p>
          <a:p>
            <a:pPr lvl="0" algn="just"/>
            <a:r>
              <a:rPr lang="en-GB" sz="2200" dirty="0" smtClean="0"/>
              <a:t>More </a:t>
            </a:r>
            <a:r>
              <a:rPr lang="en-GB" sz="2200" dirty="0"/>
              <a:t>structured and comparable </a:t>
            </a:r>
            <a:r>
              <a:rPr lang="en-GB" sz="2200" dirty="0" smtClean="0"/>
              <a:t>information by using more closed-ended questions</a:t>
            </a:r>
            <a:endParaRPr lang="en-GB" sz="800" dirty="0"/>
          </a:p>
          <a:p>
            <a:pPr algn="just"/>
            <a:endParaRPr lang="en-GB" sz="2000" dirty="0"/>
          </a:p>
          <a:p>
            <a:pPr marL="0" indent="0" algn="just">
              <a:buNone/>
            </a:pPr>
            <a:endParaRPr lang="en-GB" sz="1600" dirty="0" smtClean="0"/>
          </a:p>
          <a:p>
            <a:pPr marL="0" indent="0" algn="just">
              <a:buNone/>
            </a:pPr>
            <a:endParaRPr lang="en-GB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1197496"/>
            <a:ext cx="869541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lvl="1"/>
            <a:r>
              <a:rPr lang="en-GB" sz="2800" kern="0" dirty="0" smtClean="0"/>
              <a:t>Adopted approach for the QR template</a:t>
            </a:r>
            <a:endParaRPr lang="en-GB" sz="2800" kern="0" dirty="0"/>
          </a:p>
        </p:txBody>
      </p:sp>
      <p:pic>
        <p:nvPicPr>
          <p:cNvPr id="1026" name="Picture 2" descr="http://www.e-bas.com.au/wp-content/uploads/2014/08/bigstock-Toolbox-35082965-1024x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2599418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4343400"/>
            <a:ext cx="5943600" cy="141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en-GB" sz="800" kern="0" dirty="0" smtClean="0"/>
          </a:p>
          <a:p>
            <a:pPr algn="just"/>
            <a:endParaRPr lang="en-GB" sz="800" kern="0" dirty="0" smtClean="0"/>
          </a:p>
          <a:p>
            <a:pPr algn="just"/>
            <a:r>
              <a:rPr lang="en-GB" sz="2200" b="0" kern="0" dirty="0" smtClean="0"/>
              <a:t>Link between national and EU data collections</a:t>
            </a:r>
          </a:p>
          <a:p>
            <a:pPr algn="just"/>
            <a:endParaRPr lang="en-GB" sz="800" b="0" kern="0" dirty="0" smtClean="0"/>
          </a:p>
          <a:p>
            <a:pPr algn="just"/>
            <a:r>
              <a:rPr lang="en-GB" sz="2200" b="0" kern="0" dirty="0" smtClean="0"/>
              <a:t>Flexibility to adapt to different national systems</a:t>
            </a:r>
          </a:p>
          <a:p>
            <a:pPr algn="just"/>
            <a:endParaRPr lang="en-GB" sz="800" kern="0" dirty="0" smtClean="0"/>
          </a:p>
          <a:p>
            <a:pPr algn="just"/>
            <a:endParaRPr lang="en-GB" sz="2000" kern="0" dirty="0" smtClean="0"/>
          </a:p>
          <a:p>
            <a:pPr marL="0" indent="0" algn="just">
              <a:buFont typeface="Arial" pitchFamily="34" charset="0"/>
              <a:buNone/>
            </a:pPr>
            <a:endParaRPr lang="en-GB" sz="1600" kern="0" dirty="0" smtClean="0"/>
          </a:p>
          <a:p>
            <a:pPr marL="0" indent="0" algn="just">
              <a:buFont typeface="Arial" pitchFamily="34" charset="0"/>
              <a:buNone/>
            </a:pPr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2086426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67880"/>
            <a:ext cx="8305800" cy="2880320"/>
          </a:xfrm>
        </p:spPr>
        <p:txBody>
          <a:bodyPr/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dirty="0" smtClean="0"/>
              <a:t>START page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dirty="0" smtClean="0"/>
              <a:t>COVER page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dirty="0" smtClean="0"/>
              <a:t>Background, legal basis and instructions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dirty="0" smtClean="0"/>
              <a:t>National data collections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dirty="0" smtClean="0"/>
              <a:t>Link with EU data collections:</a:t>
            </a:r>
          </a:p>
          <a:p>
            <a:pPr marL="1257300" lvl="2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EU ANNUAL</a:t>
            </a:r>
          </a:p>
          <a:p>
            <a:pPr marL="1257300" lvl="2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EU M-2/M-3</a:t>
            </a:r>
          </a:p>
          <a:p>
            <a:pPr marL="1257300" lvl="2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EU </a:t>
            </a:r>
            <a:r>
              <a:rPr lang="en-GB" sz="2000" dirty="0" smtClean="0"/>
              <a:t>M-1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dirty="0" smtClean="0"/>
              <a:t>Glossary of statistical terms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GB" dirty="0" smtClean="0"/>
              <a:t>Remarks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99060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2800" kern="0" dirty="0" smtClean="0">
                <a:latin typeface="Verdana" pitchFamily="34" charset="0"/>
              </a:rPr>
              <a:t>Structure of the questionnaire</a:t>
            </a:r>
            <a:endParaRPr lang="en-GB" sz="2400" b="0" kern="0" dirty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914400" y="3276600"/>
            <a:ext cx="5257800" cy="5334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6" name="Elbow Connector 5"/>
          <p:cNvCxnSpPr>
            <a:stCxn id="9" idx="0"/>
            <a:endCxn id="2" idx="3"/>
          </p:cNvCxnSpPr>
          <p:nvPr/>
        </p:nvCxnSpPr>
        <p:spPr bwMode="auto">
          <a:xfrm rot="16200000" flipV="1">
            <a:off x="6858000" y="2857500"/>
            <a:ext cx="266700" cy="1638300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 bwMode="auto">
          <a:xfrm>
            <a:off x="6629400" y="3810000"/>
            <a:ext cx="2362200" cy="609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Closed-ended questions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914400" y="3886200"/>
            <a:ext cx="5257800" cy="1828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8" name="Elbow Connector 7"/>
          <p:cNvCxnSpPr>
            <a:stCxn id="10" idx="0"/>
            <a:endCxn id="7" idx="3"/>
          </p:cNvCxnSpPr>
          <p:nvPr/>
        </p:nvCxnSpPr>
        <p:spPr bwMode="auto">
          <a:xfrm rot="16200000" flipV="1">
            <a:off x="6734175" y="4238625"/>
            <a:ext cx="609600" cy="1733550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ounded Rectangle 9"/>
          <p:cNvSpPr/>
          <p:nvPr/>
        </p:nvSpPr>
        <p:spPr bwMode="auto">
          <a:xfrm>
            <a:off x="6800850" y="5410200"/>
            <a:ext cx="2209800" cy="762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Mapping between</a:t>
            </a:r>
            <a:r>
              <a:rPr kumimoji="0" lang="en-GB" sz="1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 national and Eurostat data collections</a:t>
            </a: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pic>
        <p:nvPicPr>
          <p:cNvPr id="11" name="Picture 2" descr="http://irecommend.ru.q5.r-99.com/sites/default/files/product-images/316245/2w4TCLXtoEhTdSEkAOSqQ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600200"/>
            <a:ext cx="1085850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116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936625"/>
          </a:xfrm>
        </p:spPr>
        <p:txBody>
          <a:bodyPr/>
          <a:lstStyle/>
          <a:p>
            <a:r>
              <a:rPr lang="en-GB" sz="2800" dirty="0" smtClean="0">
                <a:latin typeface="Verdana" pitchFamily="34" charset="0"/>
              </a:rPr>
              <a:t>National data collections</a:t>
            </a: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16290"/>
            <a:ext cx="6248400" cy="474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257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936625"/>
          </a:xfrm>
        </p:spPr>
        <p:txBody>
          <a:bodyPr/>
          <a:lstStyle/>
          <a:p>
            <a:r>
              <a:rPr lang="en-GB" sz="2800" dirty="0" smtClean="0">
                <a:latin typeface="Verdana" pitchFamily="34" charset="0"/>
              </a:rPr>
              <a:t>Link with EU data collections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9" y="1775910"/>
            <a:ext cx="7628731" cy="477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163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90600"/>
            <a:ext cx="8229600" cy="936625"/>
          </a:xfrm>
        </p:spPr>
        <p:txBody>
          <a:bodyPr/>
          <a:lstStyle/>
          <a:p>
            <a:r>
              <a:rPr lang="en-GB" sz="2800" dirty="0" smtClean="0">
                <a:latin typeface="Verdana" pitchFamily="34" charset="0"/>
              </a:rPr>
              <a:t>EU ANNUAL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1"/>
          <a:stretch/>
        </p:blipFill>
        <p:spPr bwMode="auto">
          <a:xfrm>
            <a:off x="107505" y="1700808"/>
            <a:ext cx="8884096" cy="465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786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382000" cy="373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lbow Connector 5"/>
          <p:cNvCxnSpPr>
            <a:stCxn id="7" idx="0"/>
            <a:endCxn id="5" idx="2"/>
          </p:cNvCxnSpPr>
          <p:nvPr/>
        </p:nvCxnSpPr>
        <p:spPr bwMode="auto">
          <a:xfrm rot="5400000" flipH="1" flipV="1">
            <a:off x="2205420" y="3585611"/>
            <a:ext cx="3035121" cy="651801"/>
          </a:xfrm>
          <a:prstGeom prst="bentConnector3">
            <a:avLst>
              <a:gd name="adj1" fmla="val 500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841160" y="5429071"/>
            <a:ext cx="3111840" cy="120032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groups of products per EU data collection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648200" y="2590800"/>
            <a:ext cx="4038600" cy="1066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5798403"/>
            <a:ext cx="3962400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products to be selected by user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Elbow Connector 16"/>
          <p:cNvCxnSpPr>
            <a:stCxn id="16" idx="0"/>
            <a:endCxn id="14" idx="4"/>
          </p:cNvCxnSpPr>
          <p:nvPr/>
        </p:nvCxnSpPr>
        <p:spPr bwMode="auto">
          <a:xfrm rot="16200000" flipV="1">
            <a:off x="5768549" y="4556552"/>
            <a:ext cx="2140803" cy="342900"/>
          </a:xfrm>
          <a:prstGeom prst="bentConnector3">
            <a:avLst>
              <a:gd name="adj1" fmla="val 500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ounded Rectangle 20"/>
          <p:cNvSpPr/>
          <p:nvPr/>
        </p:nvSpPr>
        <p:spPr bwMode="auto">
          <a:xfrm>
            <a:off x="304800" y="3352800"/>
            <a:ext cx="1966520" cy="160020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23" name="Elbow Connector 22"/>
          <p:cNvCxnSpPr>
            <a:stCxn id="24" idx="0"/>
            <a:endCxn id="21" idx="2"/>
          </p:cNvCxnSpPr>
          <p:nvPr/>
        </p:nvCxnSpPr>
        <p:spPr bwMode="auto">
          <a:xfrm rot="5400000" flipH="1" flipV="1">
            <a:off x="506967" y="5391108"/>
            <a:ext cx="1219200" cy="342985"/>
          </a:xfrm>
          <a:prstGeom prst="bentConnector3">
            <a:avLst>
              <a:gd name="adj1" fmla="val 500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92195" y="6172200"/>
            <a:ext cx="1705760" cy="4616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715333"/>
            <a:ext cx="8382000" cy="41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1850"/>
            <a:ext cx="74881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04800" y="2133600"/>
            <a:ext cx="7488162" cy="2603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23528" y="99060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2800" kern="0" smtClean="0">
                <a:latin typeface="Verdana" pitchFamily="34" charset="0"/>
              </a:rPr>
              <a:t>EU ANNUAL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834351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 animBg="1"/>
      <p:bldP spid="14" grpId="1" animBg="1"/>
      <p:bldP spid="16" grpId="0" animBg="1"/>
      <p:bldP spid="16" grpId="1" animBg="1"/>
      <p:bldP spid="21" grpId="0" animBg="1"/>
      <p:bldP spid="24" grpId="0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36625"/>
          </a:xfrm>
        </p:spPr>
        <p:txBody>
          <a:bodyPr/>
          <a:lstStyle/>
          <a:p>
            <a:r>
              <a:rPr lang="en-GB" dirty="0" smtClean="0"/>
              <a:t>Quality reporting instructions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590772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5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newswire.com/blog/wp-content/uploads/2014/12/How-to-Write-a-Press-Release-Summary-and-Why-It-Matte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17239" r="9103"/>
          <a:stretch/>
        </p:blipFill>
        <p:spPr bwMode="auto">
          <a:xfrm>
            <a:off x="3414463" y="1330835"/>
            <a:ext cx="5550025" cy="368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492896"/>
            <a:ext cx="6480720" cy="2232248"/>
          </a:xfrm>
        </p:spPr>
        <p:txBody>
          <a:bodyPr/>
          <a:lstStyle/>
          <a:p>
            <a:pPr lvl="0" algn="just"/>
            <a:r>
              <a:rPr lang="en-GB" sz="2000" dirty="0" smtClean="0">
                <a:latin typeface="Verdana" pitchFamily="34" charset="0"/>
              </a:rPr>
              <a:t>Quality </a:t>
            </a:r>
            <a:r>
              <a:rPr lang="en-GB" sz="2000" dirty="0">
                <a:latin typeface="Verdana" pitchFamily="34" charset="0"/>
              </a:rPr>
              <a:t>reporting </a:t>
            </a:r>
            <a:r>
              <a:rPr lang="en-GB" sz="2000" dirty="0" smtClean="0">
                <a:latin typeface="Verdana" pitchFamily="34" charset="0"/>
              </a:rPr>
              <a:t>at EU level has a strong legal basis and needs to </a:t>
            </a:r>
            <a:r>
              <a:rPr lang="en-GB" sz="2000" dirty="0">
                <a:latin typeface="Verdana" pitchFamily="34" charset="0"/>
              </a:rPr>
              <a:t>follow </a:t>
            </a:r>
            <a:r>
              <a:rPr lang="en-GB" sz="2000" dirty="0" smtClean="0">
                <a:latin typeface="Verdana" pitchFamily="34" charset="0"/>
              </a:rPr>
              <a:t>well-defined standards</a:t>
            </a:r>
            <a:endParaRPr lang="en-GB" sz="2000" dirty="0">
              <a:latin typeface="Verdana" pitchFamily="34" charset="0"/>
            </a:endParaRPr>
          </a:p>
          <a:p>
            <a:pPr marL="0" lvl="0" indent="0" algn="just">
              <a:buNone/>
            </a:pPr>
            <a:endParaRPr lang="en-GB" sz="1800" dirty="0">
              <a:latin typeface="Verdana" pitchFamily="34" charset="0"/>
            </a:endParaRPr>
          </a:p>
          <a:p>
            <a:pPr algn="just"/>
            <a:r>
              <a:rPr lang="en-GB" sz="2000" dirty="0" smtClean="0">
                <a:latin typeface="Verdana" pitchFamily="34" charset="0"/>
              </a:rPr>
              <a:t>The </a:t>
            </a:r>
            <a:r>
              <a:rPr lang="en-GB" sz="2000" dirty="0">
                <a:latin typeface="Verdana" pitchFamily="34" charset="0"/>
              </a:rPr>
              <a:t>first </a:t>
            </a:r>
            <a:r>
              <a:rPr lang="en-GB" sz="2000" dirty="0" smtClean="0">
                <a:latin typeface="Verdana" pitchFamily="34" charset="0"/>
              </a:rPr>
              <a:t>EU QR exercise in energy statistics              obtained preliminary </a:t>
            </a:r>
            <a:r>
              <a:rPr lang="en-GB" sz="2000" dirty="0">
                <a:latin typeface="Verdana" pitchFamily="34" charset="0"/>
              </a:rPr>
              <a:t>information </a:t>
            </a:r>
            <a:r>
              <a:rPr lang="en-GB" sz="2000" dirty="0" smtClean="0"/>
              <a:t>on </a:t>
            </a:r>
            <a:r>
              <a:rPr lang="en-GB" sz="2000" dirty="0"/>
              <a:t>statistical  </a:t>
            </a:r>
            <a:r>
              <a:rPr lang="en-GB" sz="2000" dirty="0" smtClean="0"/>
              <a:t>process at MS level</a:t>
            </a:r>
          </a:p>
          <a:p>
            <a:pPr marL="0" indent="0" algn="just">
              <a:buNone/>
            </a:pPr>
            <a:endParaRPr lang="en-GB" sz="2000" dirty="0">
              <a:latin typeface="Verdana" pitchFamily="34" charset="0"/>
            </a:endParaRPr>
          </a:p>
          <a:p>
            <a:pPr marL="0" lvl="0" indent="0">
              <a:buNone/>
            </a:pPr>
            <a:endParaRPr lang="en-GB" sz="2000" dirty="0">
              <a:latin typeface="Verdana" pitchFamily="34" charset="0"/>
            </a:endParaRPr>
          </a:p>
          <a:p>
            <a:pPr marL="0" lvl="0" indent="0">
              <a:buNone/>
            </a:pP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72008" y="5059050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Bef>
                <a:spcPct val="20000"/>
              </a:spcBef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F5494"/>
                </a:solidFill>
              </a:rPr>
              <a:t>The main lessons learnt were the need to </a:t>
            </a:r>
            <a:r>
              <a:rPr lang="en-GB" sz="2000" b="0" dirty="0" smtClean="0">
                <a:solidFill>
                  <a:srgbClr val="0F5494"/>
                </a:solidFill>
              </a:rPr>
              <a:t>obtain more </a:t>
            </a:r>
            <a:r>
              <a:rPr lang="en-GB" sz="2000" b="0" dirty="0">
                <a:solidFill>
                  <a:srgbClr val="0F5494"/>
                </a:solidFill>
              </a:rPr>
              <a:t>detailed information in a more harmonised way </a:t>
            </a:r>
          </a:p>
          <a:p>
            <a:pPr marL="342900" lvl="0" indent="-342900" algn="just" eaLnBrk="0" hangingPunct="0">
              <a:spcBef>
                <a:spcPct val="20000"/>
              </a:spcBef>
              <a:buClr>
                <a:srgbClr val="0F5494"/>
              </a:buClr>
              <a:buFont typeface="Arial" panose="020B0604020202020204" pitchFamily="34" charset="0"/>
              <a:buChar char="•"/>
            </a:pPr>
            <a:endParaRPr lang="en-GB" sz="1800" b="0" dirty="0">
              <a:solidFill>
                <a:srgbClr val="0F5494"/>
              </a:solidFill>
            </a:endParaRPr>
          </a:p>
          <a:p>
            <a:pPr marL="342900" lvl="0" indent="-342900" algn="just" eaLnBrk="0" hangingPunct="0">
              <a:spcBef>
                <a:spcPct val="20000"/>
              </a:spcBef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F5494"/>
                </a:solidFill>
              </a:rPr>
              <a:t>The current exercise goes deeper and tries to obtain more precise and comparable information</a:t>
            </a:r>
          </a:p>
        </p:txBody>
      </p:sp>
    </p:spTree>
    <p:extLst>
      <p:ext uri="{BB962C8B-B14F-4D97-AF65-F5344CB8AC3E}">
        <p14:creationId xmlns:p14="http://schemas.microsoft.com/office/powerpoint/2010/main" val="8191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reworkengine.com/wp-content/uploads/2013/04/Fresh-content-for-blog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8523" r="3490" b="6370"/>
          <a:stretch/>
        </p:blipFill>
        <p:spPr bwMode="auto">
          <a:xfrm>
            <a:off x="5364088" y="1052736"/>
            <a:ext cx="372427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844824"/>
            <a:ext cx="9073008" cy="3633788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GB" dirty="0"/>
              <a:t>Legal </a:t>
            </a:r>
            <a:r>
              <a:rPr lang="en-GB" dirty="0" smtClean="0"/>
              <a:t>basis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Quality criteria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Objectives of quality reporting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fr-BE" dirty="0" err="1" smtClean="0"/>
              <a:t>Previous</a:t>
            </a:r>
            <a:r>
              <a:rPr lang="fr-BE" dirty="0" smtClean="0"/>
              <a:t> </a:t>
            </a:r>
            <a:r>
              <a:rPr lang="fr-BE" dirty="0" err="1" smtClean="0"/>
              <a:t>quality</a:t>
            </a:r>
            <a:r>
              <a:rPr lang="fr-BE" dirty="0" smtClean="0"/>
              <a:t> </a:t>
            </a:r>
            <a:r>
              <a:rPr lang="fr-BE" dirty="0" err="1"/>
              <a:t>reporting</a:t>
            </a:r>
            <a:r>
              <a:rPr lang="fr-BE" dirty="0"/>
              <a:t> </a:t>
            </a:r>
            <a:r>
              <a:rPr lang="fr-BE" dirty="0" smtClean="0"/>
              <a:t>cycle on </a:t>
            </a:r>
            <a:r>
              <a:rPr lang="fr-BE" dirty="0" err="1" smtClean="0"/>
              <a:t>energy</a:t>
            </a:r>
            <a:r>
              <a:rPr lang="fr-BE" dirty="0"/>
              <a:t> </a:t>
            </a:r>
            <a:r>
              <a:rPr lang="fr-BE" dirty="0" err="1" smtClean="0"/>
              <a:t>statistics</a:t>
            </a:r>
            <a:r>
              <a:rPr lang="fr-BE" dirty="0" smtClean="0"/>
              <a:t> at EU </a:t>
            </a:r>
            <a:r>
              <a:rPr lang="fr-BE" dirty="0" err="1" smtClean="0"/>
              <a:t>level</a:t>
            </a:r>
            <a:endParaRPr lang="fr-BE" dirty="0" smtClean="0"/>
          </a:p>
          <a:p>
            <a:pPr marL="914400" lvl="1" indent="-457200">
              <a:buFont typeface="+mj-lt"/>
              <a:buAutoNum type="arabicPeriod"/>
            </a:pP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Good examples, lessons learned and </a:t>
            </a:r>
            <a:r>
              <a:rPr lang="en-GB" dirty="0"/>
              <a:t>recommendations for the </a:t>
            </a:r>
            <a:r>
              <a:rPr lang="en-GB" dirty="0" smtClean="0"/>
              <a:t>future</a:t>
            </a:r>
          </a:p>
          <a:p>
            <a:pPr marL="914400" lvl="1" indent="-457200">
              <a:buFont typeface="+mj-lt"/>
              <a:buAutoNum type="arabicPeriod"/>
            </a:pPr>
            <a:endParaRPr lang="en-GB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Presentation of the new template</a:t>
            </a:r>
            <a:endParaRPr lang="en-GB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2372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2/25/Thank-you-word-clou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4758"/>
            <a:ext cx="7859216" cy="42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6856" y="5973911"/>
            <a:ext cx="8229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en-GB" kern="0" dirty="0" err="1" smtClean="0"/>
              <a:t>fernando.diaz-alonso</a:t>
            </a:r>
            <a:r>
              <a:rPr lang="en-US" kern="0" dirty="0" smtClean="0"/>
              <a:t>@ec.europa.eu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661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26704"/>
            <a:ext cx="7113984" cy="878160"/>
          </a:xfrm>
        </p:spPr>
        <p:txBody>
          <a:bodyPr/>
          <a:lstStyle/>
          <a:p>
            <a:pPr lvl="1"/>
            <a:r>
              <a:rPr lang="en-GB" sz="3200" dirty="0" smtClean="0">
                <a:latin typeface="+mj-lt"/>
                <a:ea typeface="+mj-ea"/>
                <a:cs typeface="+mj-cs"/>
              </a:rPr>
              <a:t>Legal </a:t>
            </a:r>
            <a:r>
              <a:rPr lang="en-GB" sz="3200" dirty="0">
                <a:latin typeface="+mj-lt"/>
                <a:ea typeface="+mj-ea"/>
                <a:cs typeface="+mj-cs"/>
              </a:rPr>
              <a:t>basis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91408"/>
            <a:ext cx="8229600" cy="2004392"/>
          </a:xfrm>
        </p:spPr>
        <p:txBody>
          <a:bodyPr/>
          <a:lstStyle/>
          <a:p>
            <a:pPr algn="just"/>
            <a:r>
              <a:rPr lang="en-GB" sz="3200" dirty="0" smtClean="0">
                <a:hlinkClick r:id="rId3"/>
              </a:rPr>
              <a:t>Regulation </a:t>
            </a:r>
            <a:r>
              <a:rPr lang="en-GB" sz="3200" dirty="0">
                <a:hlinkClick r:id="rId3"/>
              </a:rPr>
              <a:t>(EC) No 1099/2008 </a:t>
            </a:r>
            <a:r>
              <a:rPr lang="en-GB" sz="3200" dirty="0"/>
              <a:t>on </a:t>
            </a:r>
            <a:r>
              <a:rPr lang="en-GB" sz="3200" b="1" dirty="0"/>
              <a:t>energy </a:t>
            </a:r>
            <a:r>
              <a:rPr lang="en-GB" sz="3200" b="1" dirty="0" smtClean="0"/>
              <a:t>statistics</a:t>
            </a:r>
            <a:r>
              <a:rPr lang="en-GB" sz="3200" dirty="0" smtClean="0"/>
              <a:t>, article 6 paragraphs 4 and 5.</a:t>
            </a:r>
            <a:endParaRPr lang="en-GB" sz="3200" dirty="0"/>
          </a:p>
          <a:p>
            <a:pPr marL="400050" lvl="1" indent="0">
              <a:buNone/>
            </a:pPr>
            <a:endParaRPr lang="en-GB" sz="1400" b="0" dirty="0" smtClean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 smtClean="0"/>
          </a:p>
        </p:txBody>
      </p:sp>
      <p:pic>
        <p:nvPicPr>
          <p:cNvPr id="3074" name="Picture 2" descr="http://www.parkviewlegal.com/wp-content/uploads/2013/04/leg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2" y="4495800"/>
            <a:ext cx="393699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3568" y="4653136"/>
            <a:ext cx="44028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GB" sz="2000" b="0" kern="0" dirty="0" smtClean="0"/>
              <a:t>Every five years, EU Member States provide Eurostat with a report on the quality of data and any methodological changes.</a:t>
            </a:r>
          </a:p>
          <a:p>
            <a:pPr marL="0" indent="0" algn="just">
              <a:buFont typeface="Arial" pitchFamily="34" charset="0"/>
              <a:buNone/>
            </a:pPr>
            <a:endParaRPr lang="en-GB" sz="2000" b="0" kern="0" dirty="0" smtClean="0"/>
          </a:p>
          <a:p>
            <a:pPr marL="0" indent="0" algn="just">
              <a:buNone/>
            </a:pPr>
            <a:endParaRPr lang="en-GB" sz="2000" b="0" kern="0" dirty="0" smtClean="0"/>
          </a:p>
          <a:p>
            <a:pPr marL="0" indent="0" algn="just">
              <a:buFont typeface="Arial" pitchFamily="34" charset="0"/>
              <a:buNone/>
            </a:pPr>
            <a:endParaRPr lang="en-GB" sz="1600" b="0" kern="0" dirty="0" smtClean="0"/>
          </a:p>
          <a:p>
            <a:pPr marL="0" indent="0" algn="just">
              <a:buFont typeface="Arial" pitchFamily="34" charset="0"/>
              <a:buNone/>
            </a:pPr>
            <a:endParaRPr lang="en-GB" sz="1600" b="0" kern="0" dirty="0"/>
          </a:p>
        </p:txBody>
      </p:sp>
    </p:spTree>
    <p:extLst>
      <p:ext uri="{BB962C8B-B14F-4D97-AF65-F5344CB8AC3E}">
        <p14:creationId xmlns:p14="http://schemas.microsoft.com/office/powerpoint/2010/main" val="972629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.europa.eu/eurostat/documents/10199/751483/ESS_ENG_RGB.jpg/1425c52f-7fd5-4f9b-8329-b29b37d49224?t=140775498328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t="19470" r="11724" b="18385"/>
          <a:stretch/>
        </p:blipFill>
        <p:spPr bwMode="auto">
          <a:xfrm>
            <a:off x="6106408" y="5301208"/>
            <a:ext cx="300209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" y="1379388"/>
            <a:ext cx="8723312" cy="3633788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b="1" dirty="0" smtClean="0"/>
              <a:t>European Statistical System (ESS) Framework for Quality</a:t>
            </a:r>
          </a:p>
          <a:p>
            <a:pPr marL="0" lvl="0" indent="0">
              <a:buNone/>
            </a:pPr>
            <a:endParaRPr lang="en-GB" sz="2000" b="1" dirty="0" smtClean="0"/>
          </a:p>
          <a:p>
            <a:pPr lvl="0"/>
            <a:r>
              <a:rPr lang="en-GB" sz="2000" dirty="0" smtClean="0"/>
              <a:t>European Statistical Code of Practice (</a:t>
            </a:r>
            <a:r>
              <a:rPr lang="en-GB" sz="2000" dirty="0" err="1" smtClean="0"/>
              <a:t>CoP</a:t>
            </a:r>
            <a:r>
              <a:rPr lang="en-GB" sz="2000" dirty="0" smtClean="0"/>
              <a:t>)</a:t>
            </a:r>
            <a:r>
              <a:rPr lang="en-GB" sz="2000" dirty="0"/>
              <a:t> </a:t>
            </a:r>
            <a:r>
              <a:rPr lang="en-GB" sz="1100" dirty="0" smtClean="0">
                <a:hlinkClick r:id="rId4"/>
              </a:rPr>
              <a:t>http</a:t>
            </a:r>
            <a:r>
              <a:rPr lang="en-GB" sz="1100" dirty="0">
                <a:hlinkClick r:id="rId4"/>
              </a:rPr>
              <a:t>://epp.eurostat.ec.europa.eu/portal/page/portal/quality/code_of_practice</a:t>
            </a:r>
            <a:r>
              <a:rPr lang="en-GB" sz="1100" dirty="0" smtClean="0">
                <a:hlinkClick r:id="rId4"/>
              </a:rPr>
              <a:t>/</a:t>
            </a:r>
            <a:r>
              <a:rPr lang="en-GB" sz="1100" dirty="0" smtClean="0"/>
              <a:t> 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ESS Standard for Quality Reports (ESQR) </a:t>
            </a:r>
            <a:r>
              <a:rPr lang="en-GB" sz="1000" dirty="0" smtClean="0">
                <a:hlinkClick r:id="rId5"/>
              </a:rPr>
              <a:t>http://epp.eurostat.ec.europa.eu/portal/page/portal/ver-1/quality/documents/ESQR_FINAL.pdf</a:t>
            </a:r>
            <a:r>
              <a:rPr lang="en-GB" sz="1000" dirty="0" smtClean="0"/>
              <a:t> </a:t>
            </a:r>
          </a:p>
          <a:p>
            <a:pPr lvl="0"/>
            <a:endParaRPr lang="en-GB" sz="2000" dirty="0" smtClean="0"/>
          </a:p>
          <a:p>
            <a:pPr lvl="0"/>
            <a:r>
              <a:rPr lang="en-GB" sz="2000" dirty="0" smtClean="0"/>
              <a:t>ESS Handbook for Quality Reports (EHQR) </a:t>
            </a:r>
            <a:r>
              <a:rPr lang="en-GB" sz="1000" dirty="0" smtClean="0">
                <a:hlinkClick r:id="rId6"/>
              </a:rPr>
              <a:t>http://epp.eurostat.ec.europa.eu/portal/page/portal/ver-1/quality/documents/EHQR_FINAL.pdf</a:t>
            </a:r>
            <a:r>
              <a:rPr lang="en-GB" sz="1000" dirty="0" smtClean="0"/>
              <a:t> </a:t>
            </a:r>
          </a:p>
          <a:p>
            <a:pPr lvl="0"/>
            <a:endParaRPr lang="en-GB" sz="2000" u="sng" dirty="0" smtClean="0"/>
          </a:p>
          <a:p>
            <a:r>
              <a:rPr lang="en-GB" sz="2000" dirty="0"/>
              <a:t>EU energy statistics section on Methodology and Quality reports                                          </a:t>
            </a:r>
            <a:r>
              <a:rPr lang="en-GB" sz="1100" dirty="0">
                <a:hlinkClick r:id="rId7"/>
              </a:rPr>
              <a:t>http://ec.europa.eu/eurostat/web/energy/methodology</a:t>
            </a:r>
            <a:r>
              <a:rPr lang="en-GB" sz="1100" dirty="0"/>
              <a:t> </a:t>
            </a:r>
            <a:endParaRPr lang="en-GB" sz="1100" dirty="0" smtClean="0"/>
          </a:p>
          <a:p>
            <a:endParaRPr lang="en-GB" sz="1100" dirty="0" smtClean="0"/>
          </a:p>
          <a:p>
            <a:endParaRPr lang="en-GB" sz="1000" dirty="0"/>
          </a:p>
          <a:p>
            <a:r>
              <a:rPr lang="en-GB" sz="2000" dirty="0" smtClean="0"/>
              <a:t>Eurostat </a:t>
            </a:r>
            <a:r>
              <a:rPr lang="en-GB" sz="2000" dirty="0"/>
              <a:t>webpage for Quality Reporting </a:t>
            </a:r>
            <a:r>
              <a:rPr lang="en-GB" sz="1000" dirty="0">
                <a:hlinkClick r:id="rId8"/>
              </a:rPr>
              <a:t>http://epp.eurostat.ec.europa.eu/portal/page/portal/quality/quality_reporting</a:t>
            </a:r>
            <a:r>
              <a:rPr lang="en-GB" sz="1000" dirty="0"/>
              <a:t> </a:t>
            </a:r>
          </a:p>
          <a:p>
            <a:pPr marL="0" lv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905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IRES </a:t>
            </a:r>
            <a:br>
              <a:rPr lang="en-GB" dirty="0" smtClean="0"/>
            </a:br>
            <a:r>
              <a:rPr lang="en-GB" sz="2800" dirty="0" smtClean="0"/>
              <a:t>(International Recommendations for Energy Statistics)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345756"/>
          </a:xfrm>
        </p:spPr>
        <p:txBody>
          <a:bodyPr/>
          <a:lstStyle/>
          <a:p>
            <a:r>
              <a:rPr lang="en-GB" sz="2000" u="sng" dirty="0" smtClean="0">
                <a:hlinkClick r:id="rId3"/>
              </a:rPr>
              <a:t>http</a:t>
            </a:r>
            <a:r>
              <a:rPr lang="en-GB" sz="2000" u="sng" dirty="0">
                <a:hlinkClick r:id="rId3"/>
              </a:rPr>
              <a:t>://</a:t>
            </a:r>
            <a:r>
              <a:rPr lang="en-GB" sz="2000" u="sng" dirty="0" smtClean="0">
                <a:hlinkClick r:id="rId3"/>
              </a:rPr>
              <a:t>unstats.un.org/unsd/energy/ires/default.htm</a:t>
            </a:r>
            <a:endParaRPr lang="en-GB" sz="2000" u="sng" dirty="0" smtClean="0"/>
          </a:p>
          <a:p>
            <a:endParaRPr lang="en-GB" sz="2000" dirty="0" smtClean="0"/>
          </a:p>
          <a:p>
            <a:r>
              <a:rPr lang="en-GB" sz="2000" dirty="0" smtClean="0"/>
              <a:t>Chapter 9 (Data Quality Assurance and Metadata), points 3 (Quality reports) and 4 (Quality Reviews)</a:t>
            </a:r>
          </a:p>
          <a:p>
            <a:endParaRPr lang="en-GB" sz="2000" dirty="0"/>
          </a:p>
          <a:p>
            <a:endParaRPr lang="en-GB" dirty="0"/>
          </a:p>
        </p:txBody>
      </p:sp>
      <p:pic>
        <p:nvPicPr>
          <p:cNvPr id="5122" name="Picture 2" descr="https://encrypted-tbn0.gstatic.com/images?q=tbn:ANd9GcQsIOtLOtSyl1OLXDKJ6zqramk8vghHe1cAQCl32UJPkqEas6Oam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05089"/>
            <a:ext cx="15335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5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484263"/>
            <a:ext cx="8229600" cy="936625"/>
          </a:xfrm>
        </p:spPr>
        <p:txBody>
          <a:bodyPr/>
          <a:lstStyle/>
          <a:p>
            <a:r>
              <a:rPr lang="en-GB" sz="3200" dirty="0" smtClean="0">
                <a:latin typeface="Verdana" pitchFamily="34" charset="0"/>
              </a:rPr>
              <a:t>Quality criteria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3378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u="sng" dirty="0" smtClean="0"/>
              <a:t>Quality dimensions</a:t>
            </a:r>
            <a:r>
              <a:rPr lang="en-GB" sz="2000" dirty="0" smtClean="0"/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/>
              <a:t>relevance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/>
              <a:t>accuracy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/>
              <a:t>timeliness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/>
              <a:t>punctuality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/>
              <a:t>a</a:t>
            </a:r>
            <a:r>
              <a:rPr lang="en-GB" sz="2000" dirty="0" smtClean="0"/>
              <a:t>ccessibility and clarity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 smtClean="0"/>
              <a:t>comparability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/>
              <a:t>c</a:t>
            </a:r>
            <a:r>
              <a:rPr lang="en-GB" sz="2000" dirty="0" smtClean="0"/>
              <a:t>oherence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/>
              <a:t> </a:t>
            </a:r>
            <a:endParaRPr lang="en-GB" sz="1800" dirty="0"/>
          </a:p>
          <a:p>
            <a:pPr marL="0" indent="0">
              <a:lnSpc>
                <a:spcPct val="150000"/>
              </a:lnSpc>
              <a:buNone/>
            </a:pPr>
            <a:endParaRPr lang="en-GB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788024" y="2276872"/>
            <a:ext cx="3557116" cy="3758084"/>
            <a:chOff x="4702629" y="2532185"/>
            <a:chExt cx="3557116" cy="3758084"/>
          </a:xfrm>
        </p:grpSpPr>
        <p:pic>
          <p:nvPicPr>
            <p:cNvPr id="3076" name="Picture 4" descr="http://www.ontariofamilylawblog.com/uploads/image/puzzle%20pieces%20and%20four%20people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02629" y="2532185"/>
              <a:ext cx="3557116" cy="375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>
              <a:spLocks noChangeAspect="1"/>
            </p:cNvSpPr>
            <p:nvPr/>
          </p:nvSpPr>
          <p:spPr>
            <a:xfrm rot="21069385">
              <a:off x="5548439" y="3316850"/>
              <a:ext cx="1220851" cy="28588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Relevance</a:t>
              </a:r>
              <a:endParaRPr lang="en-US" sz="11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 rot="1246932">
              <a:off x="5580453" y="4004786"/>
              <a:ext cx="1220851" cy="28588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Accuracy</a:t>
              </a:r>
              <a:endParaRPr lang="en-US" sz="11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 rot="21022205">
              <a:off x="6862627" y="3625012"/>
              <a:ext cx="1149947" cy="285882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Timeliness</a:t>
              </a:r>
              <a:endParaRPr lang="en-US" sz="11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 rot="510052">
              <a:off x="6504826" y="3220433"/>
              <a:ext cx="1149947" cy="269065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50" b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Coherence</a:t>
              </a:r>
              <a:endParaRPr lang="en-US" sz="95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1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unhcr.org/thumb2/4dd0f3df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7634"/>
            <a:ext cx="60960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7643192" cy="2880320"/>
          </a:xfrm>
        </p:spPr>
        <p:txBody>
          <a:bodyPr/>
          <a:lstStyle/>
          <a:p>
            <a:pPr algn="just"/>
            <a:r>
              <a:rPr lang="en-GB" sz="2000" dirty="0" smtClean="0"/>
              <a:t>Inform on quality criteria of a certain statistical process</a:t>
            </a:r>
          </a:p>
          <a:p>
            <a:pPr marL="0" indent="0" algn="just">
              <a:buNone/>
            </a:pPr>
            <a:endParaRPr lang="en-GB" sz="2000" dirty="0" smtClean="0"/>
          </a:p>
          <a:p>
            <a:pPr algn="just"/>
            <a:r>
              <a:rPr lang="en-GB" sz="2000" dirty="0" smtClean="0"/>
              <a:t>Identification </a:t>
            </a:r>
            <a:r>
              <a:rPr lang="en-GB" sz="2000" dirty="0"/>
              <a:t>of problems and potential improvements in statistical </a:t>
            </a:r>
            <a:r>
              <a:rPr lang="en-GB" sz="2000" dirty="0" smtClean="0"/>
              <a:t>processes </a:t>
            </a:r>
            <a:r>
              <a:rPr lang="en-GB" sz="2000" dirty="0"/>
              <a:t>and output </a:t>
            </a:r>
            <a:r>
              <a:rPr lang="en-GB" sz="2000" dirty="0" smtClean="0"/>
              <a:t>quality</a:t>
            </a:r>
          </a:p>
          <a:p>
            <a:pPr algn="just"/>
            <a:endParaRPr lang="en-GB" sz="2000" dirty="0" smtClean="0"/>
          </a:p>
          <a:p>
            <a:pPr algn="just"/>
            <a:r>
              <a:rPr lang="en-GB" sz="2000" dirty="0" smtClean="0"/>
              <a:t>Comparison </a:t>
            </a:r>
            <a:r>
              <a:rPr lang="en-GB" sz="2000" dirty="0"/>
              <a:t>across processes </a:t>
            </a:r>
            <a:r>
              <a:rPr lang="en-GB" sz="2000" dirty="0" smtClean="0"/>
              <a:t>/ outputs and countries </a:t>
            </a:r>
          </a:p>
          <a:p>
            <a:pPr marL="0" indent="0" algn="just">
              <a:buNone/>
            </a:pPr>
            <a:endParaRPr lang="en-GB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6856" y="148426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2800" kern="0" dirty="0" smtClean="0">
                <a:latin typeface="Verdana" pitchFamily="34" charset="0"/>
              </a:rPr>
              <a:t>Objectives of EU quality reporting</a:t>
            </a:r>
            <a:r>
              <a:rPr lang="en-GB" kern="0" dirty="0" smtClean="0"/>
              <a:t/>
            </a:r>
            <a:br>
              <a:rPr lang="en-GB" kern="0" dirty="0" smtClean="0"/>
            </a:br>
            <a:endParaRPr lang="en-GB" sz="2400" b="0" kern="0" dirty="0"/>
          </a:p>
        </p:txBody>
      </p:sp>
    </p:spTree>
    <p:extLst>
      <p:ext uri="{BB962C8B-B14F-4D97-AF65-F5344CB8AC3E}">
        <p14:creationId xmlns:p14="http://schemas.microsoft.com/office/powerpoint/2010/main" val="16661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peoplepulse.com.au/newsletter-images/Issue-14/checkli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"/>
          <a:stretch/>
        </p:blipFill>
        <p:spPr bwMode="auto">
          <a:xfrm>
            <a:off x="6300192" y="3212976"/>
            <a:ext cx="277578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2232248"/>
          </a:xfrm>
        </p:spPr>
        <p:txBody>
          <a:bodyPr/>
          <a:lstStyle/>
          <a:p>
            <a:pPr marL="0" indent="0">
              <a:buNone/>
            </a:pPr>
            <a:r>
              <a:rPr lang="en-GB" sz="2000" u="sng" dirty="0" smtClean="0"/>
              <a:t>Objectives </a:t>
            </a:r>
            <a:r>
              <a:rPr lang="en-GB" sz="2000" dirty="0" smtClean="0"/>
              <a:t>:</a:t>
            </a:r>
          </a:p>
          <a:p>
            <a:pPr algn="just"/>
            <a:r>
              <a:rPr lang="en-GB" sz="2000" dirty="0" smtClean="0"/>
              <a:t>Get </a:t>
            </a:r>
            <a:r>
              <a:rPr lang="en-GB" sz="2000" dirty="0"/>
              <a:t>a first insight on national statistical </a:t>
            </a:r>
            <a:r>
              <a:rPr lang="en-GB" sz="2000" dirty="0" smtClean="0"/>
              <a:t>process to compare </a:t>
            </a:r>
            <a:r>
              <a:rPr lang="en-GB" sz="2000" dirty="0"/>
              <a:t>between MS methodologies and find </a:t>
            </a:r>
            <a:r>
              <a:rPr lang="en-GB" sz="2000" dirty="0" smtClean="0"/>
              <a:t>improvement areas </a:t>
            </a:r>
          </a:p>
          <a:p>
            <a:r>
              <a:rPr lang="en-GB" sz="2000" dirty="0" smtClean="0"/>
              <a:t>Share best practices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6856" y="1484784"/>
            <a:ext cx="8229600" cy="936625"/>
          </a:xfrm>
        </p:spPr>
        <p:txBody>
          <a:bodyPr/>
          <a:lstStyle/>
          <a:p>
            <a:pPr lvl="1"/>
            <a:r>
              <a:rPr lang="fr-BE" sz="2800" dirty="0" err="1" smtClean="0"/>
              <a:t>Previous</a:t>
            </a:r>
            <a:r>
              <a:rPr lang="fr-BE" sz="2800" dirty="0" smtClean="0"/>
              <a:t> </a:t>
            </a:r>
            <a:r>
              <a:rPr lang="fr-BE" sz="2800" dirty="0" err="1"/>
              <a:t>quality</a:t>
            </a:r>
            <a:r>
              <a:rPr lang="fr-BE" sz="2800" dirty="0"/>
              <a:t> </a:t>
            </a:r>
            <a:r>
              <a:rPr lang="fr-BE" sz="2800" dirty="0" err="1"/>
              <a:t>reporting</a:t>
            </a:r>
            <a:r>
              <a:rPr lang="fr-BE" sz="2800" dirty="0"/>
              <a:t> </a:t>
            </a:r>
            <a:r>
              <a:rPr lang="fr-BE" sz="2800" dirty="0" smtClean="0"/>
              <a:t>cycle</a:t>
            </a:r>
            <a:r>
              <a:rPr lang="fr-BE" sz="2800" dirty="0"/>
              <a:t/>
            </a:r>
            <a:br>
              <a:rPr lang="fr-BE" sz="2800" dirty="0"/>
            </a:br>
            <a:endParaRPr lang="en-GB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7544" y="3789040"/>
            <a:ext cx="82296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GB" sz="2000" b="0" u="sng" kern="0" dirty="0" smtClean="0"/>
              <a:t>Time framework</a:t>
            </a:r>
            <a:r>
              <a:rPr lang="en-GB" sz="2000" b="0" kern="0" dirty="0" smtClean="0"/>
              <a:t>:</a:t>
            </a:r>
          </a:p>
          <a:p>
            <a:pPr algn="just"/>
            <a:r>
              <a:rPr lang="en-GB" sz="2000" b="0" kern="0" dirty="0" smtClean="0"/>
              <a:t>Standard template presented in 2010</a:t>
            </a:r>
          </a:p>
          <a:p>
            <a:pPr algn="just"/>
            <a:r>
              <a:rPr lang="en-GB" sz="2000" b="0" kern="0" dirty="0" smtClean="0"/>
              <a:t>Deadline to provide quality reports: end 2011</a:t>
            </a:r>
          </a:p>
          <a:p>
            <a:pPr algn="just"/>
            <a:r>
              <a:rPr lang="en-GB" sz="2000" b="0" kern="0" dirty="0" smtClean="0"/>
              <a:t>Follow-up with countries: 2012 and 2013</a:t>
            </a:r>
          </a:p>
          <a:p>
            <a:pPr marL="0" indent="0" algn="just">
              <a:buNone/>
            </a:pPr>
            <a:r>
              <a:rPr lang="en-GB" sz="2000" b="0" u="sng" kern="0" dirty="0"/>
              <a:t>Approach</a:t>
            </a:r>
            <a:r>
              <a:rPr lang="en-GB" sz="2000" b="0" u="sng" kern="0" dirty="0" smtClean="0"/>
              <a:t>:</a:t>
            </a:r>
            <a:endParaRPr lang="en-GB" dirty="0"/>
          </a:p>
          <a:p>
            <a:pPr lvl="0" algn="just"/>
            <a:r>
              <a:rPr lang="en-GB" sz="2000" b="0" kern="0" dirty="0"/>
              <a:t>One questionnaire in Word </a:t>
            </a:r>
            <a:r>
              <a:rPr lang="en-GB" sz="2000" b="0" kern="0" dirty="0" smtClean="0"/>
              <a:t>for </a:t>
            </a:r>
            <a:r>
              <a:rPr lang="en-GB" sz="2000" b="0" kern="0" dirty="0"/>
              <a:t>each country's internal data collection process. </a:t>
            </a:r>
          </a:p>
          <a:p>
            <a:pPr marL="0" indent="0">
              <a:buFont typeface="Arial" pitchFamily="34" charset="0"/>
              <a:buNone/>
            </a:pPr>
            <a:endParaRPr lang="en-GB" b="0" kern="0" dirty="0"/>
          </a:p>
        </p:txBody>
      </p:sp>
    </p:spTree>
    <p:extLst>
      <p:ext uri="{BB962C8B-B14F-4D97-AF65-F5344CB8AC3E}">
        <p14:creationId xmlns:p14="http://schemas.microsoft.com/office/powerpoint/2010/main" val="37649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484784"/>
            <a:ext cx="8229600" cy="936625"/>
          </a:xfrm>
        </p:spPr>
        <p:txBody>
          <a:bodyPr/>
          <a:lstStyle/>
          <a:p>
            <a:pPr lvl="1"/>
            <a:r>
              <a:rPr lang="fr-BE" sz="2800" dirty="0" err="1" smtClean="0"/>
              <a:t>Previous</a:t>
            </a:r>
            <a:r>
              <a:rPr lang="fr-BE" sz="2800" dirty="0" smtClean="0"/>
              <a:t> </a:t>
            </a:r>
            <a:r>
              <a:rPr lang="fr-BE" sz="2800" dirty="0" err="1"/>
              <a:t>quality</a:t>
            </a:r>
            <a:r>
              <a:rPr lang="fr-BE" sz="2800" dirty="0"/>
              <a:t> </a:t>
            </a:r>
            <a:r>
              <a:rPr lang="fr-BE" sz="2800" dirty="0" err="1"/>
              <a:t>reporting</a:t>
            </a:r>
            <a:r>
              <a:rPr lang="fr-BE" sz="2800" dirty="0"/>
              <a:t> </a:t>
            </a:r>
            <a:r>
              <a:rPr lang="fr-BE" sz="2800" dirty="0" smtClean="0"/>
              <a:t>cycle</a:t>
            </a:r>
            <a:r>
              <a:rPr lang="fr-BE" sz="2800" dirty="0"/>
              <a:t/>
            </a:r>
            <a:br>
              <a:rPr lang="fr-BE" sz="28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3633788"/>
          </a:xfrm>
        </p:spPr>
        <p:txBody>
          <a:bodyPr/>
          <a:lstStyle/>
          <a:p>
            <a:pPr marL="0" indent="0">
              <a:buNone/>
            </a:pPr>
            <a:r>
              <a:rPr lang="en-GB" sz="2000" u="sng" dirty="0" smtClean="0"/>
              <a:t>Extract of the questionnaire 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4"/>
          <a:stretch/>
        </p:blipFill>
        <p:spPr bwMode="auto">
          <a:xfrm>
            <a:off x="179512" y="2564904"/>
            <a:ext cx="890489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2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4427</TotalTime>
  <Words>700</Words>
  <Application>Microsoft Office PowerPoint</Application>
  <PresentationFormat>On-screen Show (4:3)</PresentationFormat>
  <Paragraphs>153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Quality reporting on energy statistics</vt:lpstr>
      <vt:lpstr>PowerPoint Presentation</vt:lpstr>
      <vt:lpstr>Legal basis </vt:lpstr>
      <vt:lpstr>PowerPoint Presentation</vt:lpstr>
      <vt:lpstr>IRES  (International Recommendations for Energy Statistics)</vt:lpstr>
      <vt:lpstr>Quality criteria </vt:lpstr>
      <vt:lpstr>PowerPoint Presentation</vt:lpstr>
      <vt:lpstr>Previous quality reporting cycle </vt:lpstr>
      <vt:lpstr>Previous quality reporting cycle </vt:lpstr>
      <vt:lpstr>Good examples, lessons learned and recommendations for the future</vt:lpstr>
      <vt:lpstr>Good examples, lessons learned and recommendations for the future</vt:lpstr>
      <vt:lpstr>PowerPoint Presentation</vt:lpstr>
      <vt:lpstr>PowerPoint Presentation</vt:lpstr>
      <vt:lpstr>National data collections</vt:lpstr>
      <vt:lpstr>Link with EU data collections</vt:lpstr>
      <vt:lpstr>EU ANNUAL</vt:lpstr>
      <vt:lpstr>PowerPoint Presentation</vt:lpstr>
      <vt:lpstr>Quality reporting instructions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DIAZ ALONSO Fernando (ESTAT)</dc:creator>
  <cp:lastModifiedBy>DIAZ ALONSO Fernando (ESTAT)</cp:lastModifiedBy>
  <cp:revision>266</cp:revision>
  <cp:lastPrinted>2014-03-24T10:47:40Z</cp:lastPrinted>
  <dcterms:created xsi:type="dcterms:W3CDTF">2011-10-28T10:25:18Z</dcterms:created>
  <dcterms:modified xsi:type="dcterms:W3CDTF">2016-04-29T09:17:02Z</dcterms:modified>
</cp:coreProperties>
</file>