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3"/>
  </p:notesMasterIdLst>
  <p:sldIdLst>
    <p:sldId id="256" r:id="rId2"/>
    <p:sldId id="263" r:id="rId3"/>
    <p:sldId id="257" r:id="rId4"/>
    <p:sldId id="258" r:id="rId5"/>
    <p:sldId id="259" r:id="rId6"/>
    <p:sldId id="261" r:id="rId7"/>
    <p:sldId id="262" r:id="rId8"/>
    <p:sldId id="260" r:id="rId9"/>
    <p:sldId id="267" r:id="rId10"/>
    <p:sldId id="264" r:id="rId11"/>
    <p:sldId id="265" r:id="rId12"/>
  </p:sldIdLst>
  <p:sldSz cx="9144000" cy="6858000" type="screen4x3"/>
  <p:notesSz cx="7086600" cy="9372600"/>
  <p:defaultTextStyle>
    <a:defPPr>
      <a:defRPr lang="fr-C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99"/>
    <a:srgbClr val="4682D6"/>
    <a:srgbClr val="000000"/>
    <a:srgbClr val="003366"/>
    <a:srgbClr val="3E66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70" d="100"/>
          <a:sy n="70" d="100"/>
        </p:scale>
        <p:origin x="1386" y="72"/>
      </p:cViewPr>
      <p:guideLst/>
    </p:cSldViewPr>
  </p:slideViewPr>
  <p:notesTextViewPr>
    <p:cViewPr>
      <p:scale>
        <a:sx n="1" d="1"/>
        <a:sy n="1" d="1"/>
      </p:scale>
      <p:origin x="0" y="0"/>
    </p:cViewPr>
  </p:notesTextViewPr>
  <p:notesViewPr>
    <p:cSldViewPr>
      <p:cViewPr varScale="1">
        <p:scale>
          <a:sx n="65" d="100"/>
          <a:sy n="65" d="100"/>
        </p:scale>
        <p:origin x="2348"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71397" cy="46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1" tIns="47021" rIns="94041" bIns="47021" numCol="1" anchor="t" anchorCtr="0" compatLnSpc="1">
            <a:prstTxWarp prst="textNoShape">
              <a:avLst/>
            </a:prstTxWarp>
          </a:bodyPr>
          <a:lstStyle>
            <a:lvl1pPr defTabSz="940504" eaLnBrk="1" hangingPunct="1">
              <a:defRPr sz="1200"/>
            </a:lvl1pPr>
          </a:lstStyle>
          <a:p>
            <a:pPr>
              <a:defRPr/>
            </a:pPr>
            <a:endParaRPr lang="fr-CA" altLang="en-US"/>
          </a:p>
        </p:txBody>
      </p:sp>
      <p:sp>
        <p:nvSpPr>
          <p:cNvPr id="7171" name="Rectangle 3"/>
          <p:cNvSpPr>
            <a:spLocks noGrp="1" noChangeArrowheads="1"/>
          </p:cNvSpPr>
          <p:nvPr>
            <p:ph type="dt" idx="1"/>
          </p:nvPr>
        </p:nvSpPr>
        <p:spPr bwMode="auto">
          <a:xfrm>
            <a:off x="4013593" y="0"/>
            <a:ext cx="3071397" cy="46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1" tIns="47021" rIns="94041" bIns="47021" numCol="1" anchor="t" anchorCtr="0" compatLnSpc="1">
            <a:prstTxWarp prst="textNoShape">
              <a:avLst/>
            </a:prstTxWarp>
          </a:bodyPr>
          <a:lstStyle>
            <a:lvl1pPr algn="r" defTabSz="940504" eaLnBrk="1" hangingPunct="1">
              <a:defRPr sz="1200"/>
            </a:lvl1pPr>
          </a:lstStyle>
          <a:p>
            <a:pPr>
              <a:defRPr/>
            </a:pPr>
            <a:endParaRPr lang="fr-CA" altLang="en-US"/>
          </a:p>
        </p:txBody>
      </p:sp>
      <p:sp>
        <p:nvSpPr>
          <p:cNvPr id="3076" name="Rectangle 4"/>
          <p:cNvSpPr>
            <a:spLocks noGrp="1" noRot="1" noChangeAspect="1" noChangeArrowheads="1" noTextEdit="1"/>
          </p:cNvSpPr>
          <p:nvPr>
            <p:ph type="sldImg" idx="2"/>
          </p:nvPr>
        </p:nvSpPr>
        <p:spPr bwMode="auto">
          <a:xfrm>
            <a:off x="1200150" y="701675"/>
            <a:ext cx="4686300" cy="35147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8660" y="4452306"/>
            <a:ext cx="5669280" cy="4218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1" tIns="47021" rIns="94041" bIns="47021" numCol="1" anchor="t" anchorCtr="0" compatLnSpc="1">
            <a:prstTxWarp prst="textNoShape">
              <a:avLst/>
            </a:prstTxWarp>
          </a:bodyPr>
          <a:lstStyle/>
          <a:p>
            <a:pPr lvl="0"/>
            <a:r>
              <a:rPr lang="fr-CA" altLang="en-US" noProof="0" smtClean="0"/>
              <a:t>Click to edit Master text styles</a:t>
            </a:r>
          </a:p>
          <a:p>
            <a:pPr lvl="1"/>
            <a:r>
              <a:rPr lang="fr-CA" altLang="en-US" noProof="0" smtClean="0"/>
              <a:t>Second level</a:t>
            </a:r>
          </a:p>
          <a:p>
            <a:pPr lvl="2"/>
            <a:r>
              <a:rPr lang="fr-CA" altLang="en-US" noProof="0" smtClean="0"/>
              <a:t>Third level</a:t>
            </a:r>
          </a:p>
          <a:p>
            <a:pPr lvl="3"/>
            <a:r>
              <a:rPr lang="fr-CA" altLang="en-US" noProof="0" smtClean="0"/>
              <a:t>Fourth level</a:t>
            </a:r>
          </a:p>
          <a:p>
            <a:pPr lvl="4"/>
            <a:r>
              <a:rPr lang="fr-CA" altLang="en-US" noProof="0" smtClean="0"/>
              <a:t>Fifth level</a:t>
            </a:r>
          </a:p>
        </p:txBody>
      </p:sp>
      <p:sp>
        <p:nvSpPr>
          <p:cNvPr id="7174" name="Rectangle 6"/>
          <p:cNvSpPr>
            <a:spLocks noGrp="1" noChangeArrowheads="1"/>
          </p:cNvSpPr>
          <p:nvPr>
            <p:ph type="ftr" sz="quarter" idx="4"/>
          </p:nvPr>
        </p:nvSpPr>
        <p:spPr bwMode="auto">
          <a:xfrm>
            <a:off x="1" y="8901406"/>
            <a:ext cx="3071397" cy="46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1" tIns="47021" rIns="94041" bIns="47021" numCol="1" anchor="b" anchorCtr="0" compatLnSpc="1">
            <a:prstTxWarp prst="textNoShape">
              <a:avLst/>
            </a:prstTxWarp>
          </a:bodyPr>
          <a:lstStyle>
            <a:lvl1pPr defTabSz="940504" eaLnBrk="1" hangingPunct="1">
              <a:defRPr sz="1200"/>
            </a:lvl1pPr>
          </a:lstStyle>
          <a:p>
            <a:pPr>
              <a:defRPr/>
            </a:pPr>
            <a:endParaRPr lang="fr-CA" altLang="en-US"/>
          </a:p>
        </p:txBody>
      </p:sp>
      <p:sp>
        <p:nvSpPr>
          <p:cNvPr id="7175" name="Rectangle 7"/>
          <p:cNvSpPr>
            <a:spLocks noGrp="1" noChangeArrowheads="1"/>
          </p:cNvSpPr>
          <p:nvPr>
            <p:ph type="sldNum" sz="quarter" idx="5"/>
          </p:nvPr>
        </p:nvSpPr>
        <p:spPr bwMode="auto">
          <a:xfrm>
            <a:off x="4013593" y="8901406"/>
            <a:ext cx="3071397" cy="469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041" tIns="47021" rIns="94041" bIns="47021" numCol="1" anchor="b" anchorCtr="0" compatLnSpc="1">
            <a:prstTxWarp prst="textNoShape">
              <a:avLst/>
            </a:prstTxWarp>
          </a:bodyPr>
          <a:lstStyle>
            <a:lvl1pPr algn="r" defTabSz="940504" eaLnBrk="1" hangingPunct="1">
              <a:defRPr sz="1200"/>
            </a:lvl1pPr>
          </a:lstStyle>
          <a:p>
            <a:pPr>
              <a:defRPr/>
            </a:pPr>
            <a:fld id="{C5734611-35E3-4443-A857-A70885634920}" type="slidenum">
              <a:rPr lang="fr-CA" altLang="en-US"/>
              <a:pPr>
                <a:defRPr/>
              </a:pPr>
              <a:t>‹#›</a:t>
            </a:fld>
            <a:endParaRPr lang="fr-CA" altLang="en-US"/>
          </a:p>
        </p:txBody>
      </p:sp>
    </p:spTree>
    <p:extLst>
      <p:ext uri="{BB962C8B-B14F-4D97-AF65-F5344CB8AC3E}">
        <p14:creationId xmlns:p14="http://schemas.microsoft.com/office/powerpoint/2010/main" val="2651382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p:spPr>
        <p:txBody>
          <a:bodyPr/>
          <a:lstStyle/>
          <a:p>
            <a:r>
              <a:rPr lang="en-CA" altLang="en-US" dirty="0" smtClean="0"/>
              <a:t>Welcome to this session on energy data quality</a:t>
            </a:r>
          </a:p>
          <a:p>
            <a:r>
              <a:rPr lang="en-CA" altLang="en-US" dirty="0" smtClean="0"/>
              <a:t>Introductions:  Kevin Roberts, Chair of the Working Group (WG)</a:t>
            </a:r>
          </a:p>
          <a:p>
            <a:r>
              <a:rPr lang="en-CA" altLang="en-US" dirty="0" smtClean="0"/>
              <a:t>Topic:  Quality</a:t>
            </a:r>
          </a:p>
          <a:p>
            <a:pPr marL="173456" indent="-173456">
              <a:buFont typeface="Arial" panose="020B0604020202020204" pitchFamily="34" charset="0"/>
              <a:buChar char="•"/>
            </a:pPr>
            <a:r>
              <a:rPr lang="en-CA" altLang="en-US" dirty="0" smtClean="0"/>
              <a:t>An ongoing challenge of all statistical programs:  finding ways to ensure the quality of data being collected and disseminated</a:t>
            </a:r>
          </a:p>
          <a:p>
            <a:pPr marL="173456" indent="-173456">
              <a:buFont typeface="Arial" panose="020B0604020202020204" pitchFamily="34" charset="0"/>
              <a:buChar char="•"/>
            </a:pPr>
            <a:r>
              <a:rPr lang="en-CA" altLang="en-US" dirty="0" smtClean="0"/>
              <a:t>There are many dimensions of quality:  completeness, timeliness, accuracy, objectivity, integrity, comparability, access, etc.</a:t>
            </a:r>
          </a:p>
          <a:p>
            <a:pPr marL="173456" indent="-173456">
              <a:buFont typeface="Arial" panose="020B0604020202020204" pitchFamily="34" charset="0"/>
              <a:buChar char="•"/>
            </a:pPr>
            <a:r>
              <a:rPr lang="en-CA" altLang="en-US" dirty="0" smtClean="0"/>
              <a:t>Our WG was given the responsibility to find practical ways to help energy programs to assure the quality of their data, with the broader goal being to promote and support the collection of high quality energy data at the international level</a:t>
            </a:r>
          </a:p>
          <a:p>
            <a:endParaRPr lang="en-CA" altLang="en-US" dirty="0" smtClean="0"/>
          </a:p>
          <a:p>
            <a:r>
              <a:rPr lang="en-CA" altLang="en-US" dirty="0" smtClean="0"/>
              <a:t>Thanks to WG members for their ongoing support and contributions to this project</a:t>
            </a:r>
          </a:p>
          <a:p>
            <a:r>
              <a:rPr lang="en-CA" altLang="en-US" dirty="0" smtClean="0"/>
              <a:t>I look forward to some interesting and productive discussions today, leading to some concrete plans for the future work of this group</a:t>
            </a:r>
          </a:p>
        </p:txBody>
      </p:sp>
      <p:sp>
        <p:nvSpPr>
          <p:cNvPr id="5124"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0559E8B0-2B4A-499D-AAE1-9120CADB0816}" type="slidenum">
              <a:rPr lang="fr-CA" altLang="en-US" smtClean="0"/>
              <a:pPr/>
              <a:t>1</a:t>
            </a:fld>
            <a:endParaRPr lang="fr-CA" altLang="en-US" smtClean="0"/>
          </a:p>
        </p:txBody>
      </p:sp>
    </p:spTree>
    <p:extLst>
      <p:ext uri="{BB962C8B-B14F-4D97-AF65-F5344CB8AC3E}">
        <p14:creationId xmlns:p14="http://schemas.microsoft.com/office/powerpoint/2010/main" val="2906067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en-CA" altLang="en-US" dirty="0" smtClean="0"/>
              <a:t>In conclusion, the recommendation of the WG is to focus on the 3 identified projects in the short term.   The WG would:</a:t>
            </a:r>
          </a:p>
          <a:p>
            <a:pPr marL="171450" indent="-171450">
              <a:buFont typeface="Arial" panose="020B0604020202020204" pitchFamily="34" charset="0"/>
              <a:buChar char="•"/>
            </a:pPr>
            <a:r>
              <a:rPr lang="en-CA" altLang="en-US" dirty="0" smtClean="0"/>
              <a:t>Establish a </a:t>
            </a:r>
            <a:r>
              <a:rPr lang="en-CA" altLang="en-US" dirty="0" err="1" smtClean="0"/>
              <a:t>workplan</a:t>
            </a:r>
            <a:r>
              <a:rPr lang="en-CA" altLang="en-US" dirty="0" smtClean="0"/>
              <a:t> for each project, with concrete deliverables and timeframes</a:t>
            </a:r>
          </a:p>
          <a:p>
            <a:pPr marL="171450" indent="-171450">
              <a:buFont typeface="Arial" panose="020B0604020202020204" pitchFamily="34" charset="0"/>
              <a:buChar char="•"/>
            </a:pPr>
            <a:r>
              <a:rPr lang="en-CA" altLang="en-US" dirty="0" smtClean="0"/>
              <a:t>Determine who would take the lead</a:t>
            </a:r>
          </a:p>
          <a:p>
            <a:pPr marL="171450" indent="-171450">
              <a:buFont typeface="Arial" panose="020B0604020202020204" pitchFamily="34" charset="0"/>
              <a:buChar char="•"/>
            </a:pPr>
            <a:r>
              <a:rPr lang="en-CA" altLang="en-US" dirty="0" smtClean="0"/>
              <a:t>Be proactive in getting the participation and contributions of others – from the WG, from the OG, and beyond – to identify best practices, good sources of information for the clearinghouse, countries with quality review processes in place, and so on.  We will need this broad input to be successful.</a:t>
            </a:r>
          </a:p>
          <a:p>
            <a:pPr marL="171450" indent="-171450">
              <a:buFont typeface="Arial" panose="020B0604020202020204" pitchFamily="34" charset="0"/>
              <a:buChar char="•"/>
            </a:pPr>
            <a:r>
              <a:rPr lang="en-CA" altLang="en-US" dirty="0" smtClean="0"/>
              <a:t>Hopefully, we will have made good progress by the next OG meeting.  We will report back on our work, our outputs to date and the issues encountered.</a:t>
            </a:r>
          </a:p>
          <a:p>
            <a:pPr marL="171450" indent="-171450">
              <a:buFont typeface="Arial" panose="020B0604020202020204" pitchFamily="34" charset="0"/>
              <a:buChar char="•"/>
            </a:pPr>
            <a:r>
              <a:rPr lang="en-CA" altLang="en-US" dirty="0" smtClean="0"/>
              <a:t>The WG could also take some time to look ahead, beyond the current projects, to identify what other possibilities are out there.  I already mentioned the trilateral work in Canada, USA and Mexico, as one example.  Another may be the ongoing work of the UNSD on quality frameworks.</a:t>
            </a:r>
          </a:p>
        </p:txBody>
      </p:sp>
      <p:sp>
        <p:nvSpPr>
          <p:cNvPr id="19460"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DF4A5479-DC46-4E52-9379-7D3B6F0ED693}" type="slidenum">
              <a:rPr lang="fr-CA" altLang="en-US" smtClean="0"/>
              <a:pPr/>
              <a:t>10</a:t>
            </a:fld>
            <a:endParaRPr lang="fr-CA" altLang="en-US" smtClean="0"/>
          </a:p>
        </p:txBody>
      </p:sp>
    </p:spTree>
    <p:extLst>
      <p:ext uri="{BB962C8B-B14F-4D97-AF65-F5344CB8AC3E}">
        <p14:creationId xmlns:p14="http://schemas.microsoft.com/office/powerpoint/2010/main" val="3410307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CA" altLang="en-US" dirty="0" smtClean="0"/>
              <a:t>Now, we will move into our discussion period.  I have listed some topics for your consideration.</a:t>
            </a:r>
          </a:p>
        </p:txBody>
      </p:sp>
      <p:sp>
        <p:nvSpPr>
          <p:cNvPr id="21508"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7B1E0A9A-A58B-4DE7-B32B-794E5AF88FBE}" type="slidenum">
              <a:rPr lang="fr-CA" altLang="en-US" smtClean="0"/>
              <a:pPr/>
              <a:t>11</a:t>
            </a:fld>
            <a:endParaRPr lang="fr-CA" altLang="en-US" smtClean="0"/>
          </a:p>
        </p:txBody>
      </p:sp>
    </p:spTree>
    <p:extLst>
      <p:ext uri="{BB962C8B-B14F-4D97-AF65-F5344CB8AC3E}">
        <p14:creationId xmlns:p14="http://schemas.microsoft.com/office/powerpoint/2010/main" val="2548465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CA" altLang="en-US" dirty="0" smtClean="0"/>
              <a:t>To start, I would like to provide you with an overview of my presentation, and of the discussions that we will be having during this session</a:t>
            </a:r>
          </a:p>
          <a:p>
            <a:endParaRPr lang="en-CA" altLang="en-US" dirty="0"/>
          </a:p>
          <a:p>
            <a:pPr marL="173456" indent="-173456">
              <a:buFont typeface="Arial" panose="020B0604020202020204" pitchFamily="34" charset="0"/>
              <a:buChar char="•"/>
            </a:pPr>
            <a:r>
              <a:rPr lang="en-CA" altLang="en-US" dirty="0" smtClean="0"/>
              <a:t>I will begin with a brief summary of the efforts of the WG since the last meeting of the Oslo Group in June 2014</a:t>
            </a:r>
          </a:p>
          <a:p>
            <a:pPr marL="173456" indent="-173456">
              <a:buFont typeface="Arial" panose="020B0604020202020204" pitchFamily="34" charset="0"/>
              <a:buChar char="•"/>
            </a:pPr>
            <a:r>
              <a:rPr lang="en-CA" altLang="en-US" dirty="0" smtClean="0"/>
              <a:t>Next, I will present the recommendations of the WG in terms of the proposed work going forward</a:t>
            </a:r>
          </a:p>
          <a:p>
            <a:pPr marL="173456" indent="-173456">
              <a:buFont typeface="Arial" panose="020B0604020202020204" pitchFamily="34" charset="0"/>
              <a:buChar char="•"/>
            </a:pPr>
            <a:r>
              <a:rPr lang="en-CA" altLang="en-US" dirty="0" smtClean="0"/>
              <a:t>After that, we will discuss those recommendations and (hopefully) come up with an agreement on a </a:t>
            </a:r>
            <a:r>
              <a:rPr lang="en-CA" altLang="en-US" dirty="0" err="1" smtClean="0"/>
              <a:t>workplan</a:t>
            </a:r>
            <a:r>
              <a:rPr lang="en-CA" altLang="en-US" dirty="0" smtClean="0"/>
              <a:t> for the future efforts on this topic</a:t>
            </a:r>
          </a:p>
          <a:p>
            <a:pPr marL="173456" indent="-173456">
              <a:buFont typeface="Arial" panose="020B0604020202020204" pitchFamily="34" charset="0"/>
              <a:buChar char="•"/>
            </a:pPr>
            <a:r>
              <a:rPr lang="en-CA" altLang="en-US" dirty="0" smtClean="0"/>
              <a:t>Finally, I hope that we can get some commitments from you to provide support and inputs into the work that will be done in the months to come</a:t>
            </a:r>
          </a:p>
          <a:p>
            <a:pPr marL="630656" lvl="1" indent="-173456">
              <a:buFont typeface="Arial" panose="020B0604020202020204" pitchFamily="34" charset="0"/>
              <a:buChar char="•"/>
            </a:pPr>
            <a:r>
              <a:rPr lang="en-CA" altLang="en-US" dirty="0" smtClean="0"/>
              <a:t>To be successful, we will need to have contributions from many countries and organizations – to share the workload, to gather a broad and useful set of information and advice</a:t>
            </a:r>
          </a:p>
        </p:txBody>
      </p:sp>
      <p:sp>
        <p:nvSpPr>
          <p:cNvPr id="23556"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15E2A85E-EAAE-4A5B-9C1B-3DCBC4662192}" type="slidenum">
              <a:rPr lang="fr-CA" altLang="en-US" smtClean="0"/>
              <a:pPr/>
              <a:t>2</a:t>
            </a:fld>
            <a:endParaRPr lang="fr-CA" altLang="en-US" smtClean="0"/>
          </a:p>
        </p:txBody>
      </p:sp>
    </p:spTree>
    <p:extLst>
      <p:ext uri="{BB962C8B-B14F-4D97-AF65-F5344CB8AC3E}">
        <p14:creationId xmlns:p14="http://schemas.microsoft.com/office/powerpoint/2010/main" val="2352403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p:spPr>
        <p:txBody>
          <a:bodyPr/>
          <a:lstStyle/>
          <a:p>
            <a:r>
              <a:rPr lang="en-CA" altLang="en-US" dirty="0" smtClean="0"/>
              <a:t>As you will recall, this WG on Quality was established at the last meeting of the OG in Abu Dhabi in June 2014.  I agreed to take on the responsibility of Chair for this group.</a:t>
            </a:r>
          </a:p>
          <a:p>
            <a:pPr marL="173456" indent="-173456">
              <a:buFont typeface="Arial" panose="020B0604020202020204" pitchFamily="34" charset="0"/>
              <a:buChar char="•"/>
            </a:pPr>
            <a:r>
              <a:rPr lang="en-CA" altLang="en-US" dirty="0" smtClean="0"/>
              <a:t>We drafted a mandate for the WG, which was sent out in the fall of 2014 for review and comment.  Based on the good input we received from members, the mandate was then finalized by December 2014.</a:t>
            </a:r>
          </a:p>
          <a:p>
            <a:pPr marL="173456" indent="-173456">
              <a:buFont typeface="Arial" panose="020B0604020202020204" pitchFamily="34" charset="0"/>
              <a:buChar char="•"/>
            </a:pPr>
            <a:r>
              <a:rPr lang="en-CA" altLang="en-US" dirty="0" smtClean="0"/>
              <a:t>In 2015, Members were then asked to suggest possible topics for the WG to address.  These would represent practical projects to help and support energy statistics programs to ensure the quality of their data.</a:t>
            </a:r>
          </a:p>
          <a:p>
            <a:pPr marL="173456" indent="-173456">
              <a:buFont typeface="Arial" panose="020B0604020202020204" pitchFamily="34" charset="0"/>
              <a:buChar char="•"/>
            </a:pPr>
            <a:r>
              <a:rPr lang="en-CA" altLang="en-US" dirty="0" smtClean="0"/>
              <a:t>In the end, 6 potential projects were identified.  These proposals were written up and sent out in an email from me in February 2016 to WG members to gather their feedback.  Members were asked for their views and preferences.  Thanks again to all of you who were able to provide your comments.</a:t>
            </a:r>
          </a:p>
          <a:p>
            <a:pPr marL="173456" indent="-173456">
              <a:buFont typeface="Arial" panose="020B0604020202020204" pitchFamily="34" charset="0"/>
              <a:buChar char="•"/>
            </a:pPr>
            <a:r>
              <a:rPr lang="en-CA" altLang="en-US" dirty="0" smtClean="0"/>
              <a:t>We gathered up this feedback and today, I will be telling you what we heard.</a:t>
            </a:r>
            <a:r>
              <a:rPr lang="en-CA" altLang="en-US" dirty="0"/>
              <a:t> </a:t>
            </a:r>
            <a:r>
              <a:rPr lang="en-CA" altLang="en-US" dirty="0" smtClean="0"/>
              <a:t> I will list the 6 proposals and then identify the ones that we are proposing to start with.  That would represent our proposed </a:t>
            </a:r>
            <a:r>
              <a:rPr lang="en-CA" altLang="en-US" dirty="0" err="1" smtClean="0"/>
              <a:t>workplan</a:t>
            </a:r>
            <a:r>
              <a:rPr lang="en-CA" altLang="en-US" dirty="0" smtClean="0"/>
              <a:t> between now and the next OG meeting.</a:t>
            </a:r>
          </a:p>
        </p:txBody>
      </p:sp>
      <p:sp>
        <p:nvSpPr>
          <p:cNvPr id="7172"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915C2B63-2468-49AC-BA2B-0182B385B77D}" type="slidenum">
              <a:rPr lang="fr-CA" altLang="en-US" smtClean="0"/>
              <a:pPr/>
              <a:t>3</a:t>
            </a:fld>
            <a:endParaRPr lang="fr-CA" altLang="en-US" smtClean="0"/>
          </a:p>
        </p:txBody>
      </p:sp>
    </p:spTree>
    <p:extLst>
      <p:ext uri="{BB962C8B-B14F-4D97-AF65-F5344CB8AC3E}">
        <p14:creationId xmlns:p14="http://schemas.microsoft.com/office/powerpoint/2010/main" val="1464939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r>
              <a:rPr lang="en-CA" altLang="en-US" dirty="0" smtClean="0"/>
              <a:t>Here are the 6 projects that were put forward for consideration.</a:t>
            </a:r>
          </a:p>
          <a:p>
            <a:r>
              <a:rPr lang="en-CA" altLang="en-US" dirty="0" smtClean="0"/>
              <a:t>I will provide a little more about each project in a minute</a:t>
            </a:r>
          </a:p>
          <a:p>
            <a:pPr marL="231275" indent="-231275">
              <a:buFont typeface="+mj-lt"/>
              <a:buAutoNum type="arabicPeriod"/>
            </a:pPr>
            <a:endParaRPr lang="en-CA" altLang="en-US" dirty="0" smtClean="0"/>
          </a:p>
        </p:txBody>
      </p:sp>
      <p:sp>
        <p:nvSpPr>
          <p:cNvPr id="9220"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F4C0617F-AB54-4F8F-82FE-7F733C6B534F}" type="slidenum">
              <a:rPr lang="fr-CA" altLang="en-US" smtClean="0"/>
              <a:pPr/>
              <a:t>4</a:t>
            </a:fld>
            <a:endParaRPr lang="fr-CA" altLang="en-US" smtClean="0"/>
          </a:p>
        </p:txBody>
      </p:sp>
    </p:spTree>
    <p:extLst>
      <p:ext uri="{BB962C8B-B14F-4D97-AF65-F5344CB8AC3E}">
        <p14:creationId xmlns:p14="http://schemas.microsoft.com/office/powerpoint/2010/main" val="1988780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p:spPr>
        <p:txBody>
          <a:bodyPr/>
          <a:lstStyle/>
          <a:p>
            <a:r>
              <a:rPr lang="en-CA" altLang="en-US" dirty="0" smtClean="0"/>
              <a:t>As I mentioned earlier, I sent out a note asking for feedback on these 6 project proposals.   When we got our feedback from members, there were a number of over-arching messages that came out.  </a:t>
            </a:r>
          </a:p>
          <a:p>
            <a:r>
              <a:rPr lang="en-CA" altLang="en-US" dirty="0" smtClean="0"/>
              <a:t>There was general support for these proposals as good ideas that would help to address quality issues.  But at the same time:</a:t>
            </a:r>
          </a:p>
          <a:p>
            <a:pPr marL="171450" indent="-171450">
              <a:buFont typeface="Arial" panose="020B0604020202020204" pitchFamily="34" charset="0"/>
              <a:buChar char="•"/>
            </a:pPr>
            <a:r>
              <a:rPr lang="en-CA" altLang="en-US" dirty="0" smtClean="0"/>
              <a:t>It was suggested that we focus on a few, priority projects.  Do not try to do them all.  Do not over-extend.  Go for the low-hanging fruit where can demonstrate quick and useful progress. </a:t>
            </a:r>
          </a:p>
          <a:p>
            <a:pPr marL="171450" indent="-171450">
              <a:buFont typeface="Arial" panose="020B0604020202020204" pitchFamily="34" charset="0"/>
              <a:buChar char="•"/>
            </a:pPr>
            <a:r>
              <a:rPr lang="en-CA" altLang="en-US" dirty="0" smtClean="0"/>
              <a:t>Pick topics that are practical, constructive and doable.  We should strive for outputs that would be helpful to energy statistics programs.</a:t>
            </a:r>
          </a:p>
          <a:p>
            <a:pPr marL="171450" indent="-171450">
              <a:buFont typeface="Arial" panose="020B0604020202020204" pitchFamily="34" charset="0"/>
              <a:buChar char="•"/>
            </a:pPr>
            <a:r>
              <a:rPr lang="en-CA" altLang="en-US" dirty="0" smtClean="0"/>
              <a:t>We should avoid duplication of efforts with other organizations.  The projects we undertake should not recreate or contradict the work already being done by bodies like, for example, the IEA, Eurostat, the UNSD.</a:t>
            </a:r>
          </a:p>
          <a:p>
            <a:pPr marL="171450" indent="-171450">
              <a:buFont typeface="Arial" panose="020B0604020202020204" pitchFamily="34" charset="0"/>
              <a:buChar char="•"/>
            </a:pPr>
            <a:r>
              <a:rPr lang="en-CA" altLang="en-US" dirty="0" smtClean="0"/>
              <a:t>Rather, we should build on, or supplement, the good work that is already being done out there.  In other words, create value added outputs.</a:t>
            </a:r>
          </a:p>
          <a:p>
            <a:pPr marL="171450" indent="-171450">
              <a:buFont typeface="Arial" panose="020B0604020202020204" pitchFamily="34" charset="0"/>
              <a:buChar char="•"/>
            </a:pPr>
            <a:endParaRPr lang="en-CA" altLang="en-US" dirty="0"/>
          </a:p>
          <a:p>
            <a:r>
              <a:rPr lang="en-CA" altLang="en-US" dirty="0" smtClean="0"/>
              <a:t>This is good advice.  Based on that input, and on the comments from members about the proposals, we are recommending that the following 3 projects be undertaken by the WG. </a:t>
            </a:r>
          </a:p>
        </p:txBody>
      </p:sp>
      <p:sp>
        <p:nvSpPr>
          <p:cNvPr id="11268"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07D30F36-E64E-406E-B6BC-B5EAE5FAD2F0}" type="slidenum">
              <a:rPr lang="fr-CA" altLang="en-US" smtClean="0"/>
              <a:pPr/>
              <a:t>5</a:t>
            </a:fld>
            <a:endParaRPr lang="fr-CA" altLang="en-US" smtClean="0"/>
          </a:p>
        </p:txBody>
      </p:sp>
    </p:spTree>
    <p:extLst>
      <p:ext uri="{BB962C8B-B14F-4D97-AF65-F5344CB8AC3E}">
        <p14:creationId xmlns:p14="http://schemas.microsoft.com/office/powerpoint/2010/main" val="2631888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xfrm>
            <a:off x="708660" y="4452306"/>
            <a:ext cx="6002992" cy="4218311"/>
          </a:xfrm>
          <a:noFill/>
        </p:spPr>
        <p:txBody>
          <a:bodyPr/>
          <a:lstStyle/>
          <a:p>
            <a:r>
              <a:rPr lang="en-CA" altLang="en-US" dirty="0" smtClean="0"/>
              <a:t>The first project being proposed:  sharing country practices on data quality</a:t>
            </a:r>
          </a:p>
          <a:p>
            <a:r>
              <a:rPr lang="en-CA" altLang="en-US" dirty="0" smtClean="0"/>
              <a:t>Goal:  to assemble &amp; disseminate examples of good </a:t>
            </a:r>
            <a:r>
              <a:rPr lang="en-CA" altLang="en-US" dirty="0"/>
              <a:t>country practices </a:t>
            </a:r>
            <a:r>
              <a:rPr lang="en-CA" altLang="en-US" dirty="0" smtClean="0"/>
              <a:t>for ensuring quality energy data  </a:t>
            </a:r>
          </a:p>
          <a:p>
            <a:pPr marL="171450" indent="-171450">
              <a:buFont typeface="Arial" panose="020B0604020202020204" pitchFamily="34" charset="0"/>
              <a:buChar char="•"/>
            </a:pPr>
            <a:r>
              <a:rPr lang="en-CA" altLang="en-US" dirty="0" smtClean="0"/>
              <a:t>Currently</a:t>
            </a:r>
            <a:r>
              <a:rPr lang="en-CA" altLang="en-US" dirty="0"/>
              <a:t>, the Oslo Group already shares country practices that have been submitted on a broad range of topics related to energy statistics</a:t>
            </a:r>
            <a:r>
              <a:rPr lang="en-CA" altLang="en-US" dirty="0" smtClean="0"/>
              <a:t>.  These are stored and available on the OG site.  </a:t>
            </a:r>
            <a:r>
              <a:rPr lang="en-CA" altLang="en-US" dirty="0"/>
              <a:t>Several of these discuss dimensions of quality. </a:t>
            </a:r>
            <a:r>
              <a:rPr lang="en-CA" altLang="en-US" dirty="0" smtClean="0"/>
              <a:t>But we need to do more.</a:t>
            </a:r>
          </a:p>
          <a:p>
            <a:pPr marL="171450" indent="-171450">
              <a:buFont typeface="Arial" panose="020B0604020202020204" pitchFamily="34" charset="0"/>
              <a:buChar char="•"/>
            </a:pPr>
            <a:r>
              <a:rPr lang="en-CA" altLang="en-US" dirty="0" smtClean="0"/>
              <a:t>Under </a:t>
            </a:r>
            <a:r>
              <a:rPr lang="en-CA" altLang="en-US" dirty="0"/>
              <a:t>this proposal, the </a:t>
            </a:r>
            <a:r>
              <a:rPr lang="en-CA" altLang="en-US" dirty="0" smtClean="0"/>
              <a:t>WG </a:t>
            </a:r>
            <a:r>
              <a:rPr lang="en-CA" altLang="en-US" dirty="0"/>
              <a:t>would adopt a proactive approach whereby good quality practices would be sought </a:t>
            </a:r>
            <a:r>
              <a:rPr lang="en-CA" altLang="en-US" dirty="0" smtClean="0"/>
              <a:t>out, written up, made available on the OG site, </a:t>
            </a:r>
            <a:r>
              <a:rPr lang="en-CA" altLang="en-US" dirty="0"/>
              <a:t>and organized by particular </a:t>
            </a:r>
            <a:r>
              <a:rPr lang="en-CA" altLang="en-US" dirty="0" smtClean="0"/>
              <a:t>theme.</a:t>
            </a:r>
          </a:p>
          <a:p>
            <a:pPr marL="628650" lvl="1" indent="-171450">
              <a:buFont typeface="Arial" panose="020B0604020202020204" pitchFamily="34" charset="0"/>
              <a:buChar char="•"/>
            </a:pPr>
            <a:r>
              <a:rPr lang="en-CA" altLang="en-US" dirty="0" smtClean="0"/>
              <a:t>Practices could be categorized, for example, by fuel type, by data collection strategy (survey vs admin data), by stage of collection process (questionnaire design, follow-up practices, data validation strategies).  </a:t>
            </a:r>
          </a:p>
          <a:p>
            <a:pPr marL="628650" lvl="1" indent="-171450">
              <a:buFont typeface="Arial" panose="020B0604020202020204" pitchFamily="34" charset="0"/>
              <a:buChar char="•"/>
            </a:pPr>
            <a:r>
              <a:rPr lang="en-CA" altLang="en-US" dirty="0" smtClean="0"/>
              <a:t>Examples could also be organized according to whether the energy statistics program is a new and developing one, or a mature and advanced one.  As we work on this, we will learn about the best ways to do this.</a:t>
            </a:r>
          </a:p>
          <a:p>
            <a:pPr marL="171450" indent="-171450">
              <a:buFont typeface="Arial" panose="020B0604020202020204" pitchFamily="34" charset="0"/>
              <a:buChar char="•"/>
            </a:pPr>
            <a:r>
              <a:rPr lang="en-CA" altLang="en-US" dirty="0" smtClean="0"/>
              <a:t>When </a:t>
            </a:r>
            <a:r>
              <a:rPr lang="en-CA" altLang="en-US" dirty="0"/>
              <a:t>enough practices have been assembled by theme, the working group could develop dissemination strategies for targeted audiences in need of that type of information.  Examples of possible dissemination strategies could </a:t>
            </a:r>
            <a:r>
              <a:rPr lang="en-CA" altLang="en-US" dirty="0" smtClean="0"/>
              <a:t>include: compendiums of practices by theme; workshops; or sets of  </a:t>
            </a:r>
            <a:r>
              <a:rPr lang="en-CA" altLang="en-US" dirty="0"/>
              <a:t>recommendations.</a:t>
            </a:r>
          </a:p>
          <a:p>
            <a:endParaRPr lang="en-CA" altLang="en-US" dirty="0" smtClean="0"/>
          </a:p>
        </p:txBody>
      </p:sp>
      <p:sp>
        <p:nvSpPr>
          <p:cNvPr id="15364"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7EF51257-5AC8-4CD6-89FA-2EC84DA7EBE7}" type="slidenum">
              <a:rPr lang="fr-CA" altLang="en-US" smtClean="0"/>
              <a:pPr/>
              <a:t>6</a:t>
            </a:fld>
            <a:endParaRPr lang="fr-CA" altLang="en-US" smtClean="0"/>
          </a:p>
        </p:txBody>
      </p:sp>
    </p:spTree>
    <p:extLst>
      <p:ext uri="{BB962C8B-B14F-4D97-AF65-F5344CB8AC3E}">
        <p14:creationId xmlns:p14="http://schemas.microsoft.com/office/powerpoint/2010/main" val="2552847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xfrm>
            <a:off x="518964" y="4452306"/>
            <a:ext cx="6336704" cy="4218311"/>
          </a:xfrm>
          <a:noFill/>
        </p:spPr>
        <p:txBody>
          <a:bodyPr/>
          <a:lstStyle/>
          <a:p>
            <a:r>
              <a:rPr lang="en-CA" altLang="en-US" dirty="0" smtClean="0"/>
              <a:t>The 2</a:t>
            </a:r>
            <a:r>
              <a:rPr lang="en-CA" altLang="en-US" baseline="30000" dirty="0" smtClean="0"/>
              <a:t>nd</a:t>
            </a:r>
            <a:r>
              <a:rPr lang="en-CA" altLang="en-US" dirty="0" smtClean="0"/>
              <a:t> proposed project…</a:t>
            </a:r>
          </a:p>
          <a:p>
            <a:r>
              <a:rPr lang="en-CA" altLang="en-US" dirty="0" smtClean="0"/>
              <a:t>Under </a:t>
            </a:r>
            <a:r>
              <a:rPr lang="en-CA" altLang="en-US" dirty="0"/>
              <a:t>this proposal, the Oslo Group web site could be enhanced to serve a clearinghouse function. </a:t>
            </a:r>
            <a:r>
              <a:rPr lang="en-CA" altLang="en-US" dirty="0" smtClean="0"/>
              <a:t>The objective would be to improve access to already existing information on energy data quality from a broad range of sources – countries, international organizations, academic institutions, etc.</a:t>
            </a:r>
          </a:p>
          <a:p>
            <a:r>
              <a:rPr lang="en-CA" altLang="en-US" dirty="0" smtClean="0"/>
              <a:t>How would we do this? </a:t>
            </a:r>
          </a:p>
          <a:p>
            <a:pPr marL="171450" indent="-171450">
              <a:buFont typeface="Arial" panose="020B0604020202020204" pitchFamily="34" charset="0"/>
              <a:buChar char="•"/>
            </a:pPr>
            <a:r>
              <a:rPr lang="en-CA" altLang="en-US" dirty="0" smtClean="0"/>
              <a:t> </a:t>
            </a:r>
            <a:r>
              <a:rPr lang="en-CA" altLang="en-US" dirty="0"/>
              <a:t>A section on the site could be dedicated </a:t>
            </a:r>
            <a:r>
              <a:rPr lang="en-CA" altLang="en-US" dirty="0" smtClean="0"/>
              <a:t>to storing documents from, or providing </a:t>
            </a:r>
            <a:r>
              <a:rPr lang="en-CA" altLang="en-US" dirty="0"/>
              <a:t>links </a:t>
            </a:r>
            <a:r>
              <a:rPr lang="en-CA" altLang="en-US" dirty="0" smtClean="0"/>
              <a:t>to, </a:t>
            </a:r>
            <a:r>
              <a:rPr lang="en-CA" altLang="en-US" dirty="0"/>
              <a:t>other sites in countries or organizations around the world with valuable information and tools related to improving the quality of energy data.  </a:t>
            </a:r>
            <a:endParaRPr lang="en-CA" altLang="en-US" dirty="0" smtClean="0"/>
          </a:p>
          <a:p>
            <a:pPr marL="171450" indent="-171450">
              <a:buFont typeface="Arial" panose="020B0604020202020204" pitchFamily="34" charset="0"/>
              <a:buChar char="•"/>
            </a:pPr>
            <a:r>
              <a:rPr lang="en-CA" altLang="en-US" dirty="0" smtClean="0"/>
              <a:t>This </a:t>
            </a:r>
            <a:r>
              <a:rPr lang="en-CA" altLang="en-US" dirty="0"/>
              <a:t>clearinghouse would serve to publicize and provide access to these helpful sources, thereby building on the good work already done by others</a:t>
            </a:r>
            <a:r>
              <a:rPr lang="en-CA" altLang="en-US" dirty="0" smtClean="0"/>
              <a:t>.</a:t>
            </a:r>
          </a:p>
          <a:p>
            <a:pPr marL="171450" indent="-171450">
              <a:buFont typeface="Arial" panose="020B0604020202020204" pitchFamily="34" charset="0"/>
              <a:buChar char="•"/>
            </a:pPr>
            <a:r>
              <a:rPr lang="en-CA" altLang="en-US" dirty="0" smtClean="0"/>
              <a:t>At the same time, we would negotiate with those groups to provide on their sites links to the OG site – thereby providing two-way links.  This would improve the visibility, profile and awareness of the OG site (to broaden its users and usefulness)</a:t>
            </a:r>
          </a:p>
          <a:p>
            <a:pPr marL="171450" indent="-171450">
              <a:buFont typeface="Arial" panose="020B0604020202020204" pitchFamily="34" charset="0"/>
              <a:buChar char="•"/>
            </a:pPr>
            <a:r>
              <a:rPr lang="en-CA" altLang="en-US" dirty="0" smtClean="0"/>
              <a:t>The </a:t>
            </a:r>
            <a:r>
              <a:rPr lang="en-CA" altLang="en-US" dirty="0"/>
              <a:t>efforts of the working group would therefore focus on organizing the Oslo site to serve this function, identifying useful sites in countries and organizations, negotiating permissions to provide links, and </a:t>
            </a:r>
            <a:r>
              <a:rPr lang="en-CA" altLang="en-US" dirty="0" smtClean="0"/>
              <a:t>advertising </a:t>
            </a:r>
            <a:r>
              <a:rPr lang="en-CA" altLang="en-US" dirty="0"/>
              <a:t>this new clearinghouse role</a:t>
            </a:r>
            <a:r>
              <a:rPr lang="en-CA" altLang="en-US" dirty="0" smtClean="0"/>
              <a:t>.</a:t>
            </a:r>
          </a:p>
          <a:p>
            <a:pPr marL="171450" indent="-171450">
              <a:buFont typeface="Arial" panose="020B0604020202020204" pitchFamily="34" charset="0"/>
              <a:buChar char="•"/>
            </a:pPr>
            <a:r>
              <a:rPr lang="en-CA" altLang="en-US" dirty="0" smtClean="0"/>
              <a:t>This would mean broadening the awareness of the OG site beyond just its members.  To be a useful clearinghouse, the site would have to be well-known, easy-to-find and easy-to-use.</a:t>
            </a:r>
            <a:endParaRPr lang="en-CA" altLang="en-US" dirty="0"/>
          </a:p>
          <a:p>
            <a:endParaRPr lang="en-CA" altLang="en-US" dirty="0" smtClean="0"/>
          </a:p>
        </p:txBody>
      </p:sp>
      <p:sp>
        <p:nvSpPr>
          <p:cNvPr id="17412"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BBDC2490-9C23-4030-8D42-67F9F671CD2B}" type="slidenum">
              <a:rPr lang="fr-CA" altLang="en-US" smtClean="0"/>
              <a:pPr/>
              <a:t>7</a:t>
            </a:fld>
            <a:endParaRPr lang="fr-CA" altLang="en-US" smtClean="0"/>
          </a:p>
        </p:txBody>
      </p:sp>
    </p:spTree>
    <p:extLst>
      <p:ext uri="{BB962C8B-B14F-4D97-AF65-F5344CB8AC3E}">
        <p14:creationId xmlns:p14="http://schemas.microsoft.com/office/powerpoint/2010/main" val="2514564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xfrm>
            <a:off x="374948" y="4452306"/>
            <a:ext cx="6552728" cy="4626482"/>
          </a:xfrm>
          <a:noFill/>
        </p:spPr>
        <p:txBody>
          <a:bodyPr/>
          <a:lstStyle/>
          <a:p>
            <a:r>
              <a:rPr lang="en-CA" altLang="en-US" sz="1100" dirty="0" smtClean="0"/>
              <a:t>The 3</a:t>
            </a:r>
            <a:r>
              <a:rPr lang="en-CA" altLang="en-US" sz="1100" baseline="30000" dirty="0" smtClean="0"/>
              <a:t>rd</a:t>
            </a:r>
            <a:r>
              <a:rPr lang="en-CA" altLang="en-US" sz="1100" dirty="0" smtClean="0"/>
              <a:t> project that the WG is proposing is the preparation of a set of </a:t>
            </a:r>
            <a:r>
              <a:rPr lang="en-CA" altLang="en-US" sz="1100" dirty="0"/>
              <a:t>guidelines for conducting periodic quality reviews.   </a:t>
            </a:r>
            <a:endParaRPr lang="en-CA" altLang="en-US" sz="1100" dirty="0" smtClean="0"/>
          </a:p>
          <a:p>
            <a:pPr marL="171450" indent="-171450">
              <a:buFont typeface="Arial" panose="020B0604020202020204" pitchFamily="34" charset="0"/>
              <a:buChar char="•"/>
            </a:pPr>
            <a:r>
              <a:rPr lang="en-CA" altLang="en-US" sz="1100" dirty="0" smtClean="0"/>
              <a:t>Some </a:t>
            </a:r>
            <a:r>
              <a:rPr lang="en-CA" altLang="en-US" sz="1100" dirty="0"/>
              <a:t>statistical programs have implemented a policy of conducting periodic, comprehensive reviews of particular surveys for the purpose of evaluating and improving data quality.  </a:t>
            </a:r>
            <a:endParaRPr lang="en-CA" altLang="en-US" sz="1100" dirty="0" smtClean="0"/>
          </a:p>
          <a:p>
            <a:pPr marL="171450" indent="-171450">
              <a:buFont typeface="Arial" panose="020B0604020202020204" pitchFamily="34" charset="0"/>
              <a:buChar char="•"/>
            </a:pPr>
            <a:r>
              <a:rPr lang="en-CA" altLang="en-US" sz="1100" dirty="0" smtClean="0"/>
              <a:t>These </a:t>
            </a:r>
            <a:r>
              <a:rPr lang="en-CA" altLang="en-US" sz="1100" dirty="0"/>
              <a:t>reviews can be very useful for identifying risks, problems or opportunities for improvements.  </a:t>
            </a:r>
            <a:endParaRPr lang="en-CA" altLang="en-US" sz="1100" dirty="0" smtClean="0"/>
          </a:p>
          <a:p>
            <a:pPr marL="171450" indent="-171450">
              <a:buFont typeface="Arial" panose="020B0604020202020204" pitchFamily="34" charset="0"/>
              <a:buChar char="•"/>
            </a:pPr>
            <a:r>
              <a:rPr lang="en-CA" altLang="en-US" sz="1100" dirty="0" smtClean="0"/>
              <a:t>Sometimes </a:t>
            </a:r>
            <a:r>
              <a:rPr lang="en-CA" altLang="en-US" sz="1100" dirty="0"/>
              <a:t>statistical programs do not have the chance to conduct self-assessments on an </a:t>
            </a:r>
            <a:r>
              <a:rPr lang="en-CA" altLang="en-US" sz="1100" u="sng" dirty="0"/>
              <a:t>ongoing</a:t>
            </a:r>
            <a:r>
              <a:rPr lang="en-CA" altLang="en-US" sz="1100" dirty="0"/>
              <a:t> basis due to workload, costs and other constraints.  As an alternative, these types of </a:t>
            </a:r>
            <a:r>
              <a:rPr lang="en-CA" altLang="en-US" sz="1100" u="sng" dirty="0"/>
              <a:t>periodic</a:t>
            </a:r>
            <a:r>
              <a:rPr lang="en-CA" altLang="en-US" sz="1100" dirty="0"/>
              <a:t> quality reviews (e.g. once every five years) can allow for a regular, structured evaluation. </a:t>
            </a:r>
            <a:endParaRPr lang="en-CA" altLang="en-US" sz="1100" dirty="0" smtClean="0"/>
          </a:p>
          <a:p>
            <a:pPr marL="171450" indent="-171450">
              <a:buFont typeface="Arial" panose="020B0604020202020204" pitchFamily="34" charset="0"/>
              <a:buChar char="•"/>
            </a:pPr>
            <a:r>
              <a:rPr lang="en-CA" altLang="en-US" sz="1100" dirty="0" smtClean="0"/>
              <a:t>Under </a:t>
            </a:r>
            <a:r>
              <a:rPr lang="en-CA" altLang="en-US" sz="1100" dirty="0"/>
              <a:t>this proposal, the working group would assemble information on periodic quality </a:t>
            </a:r>
            <a:r>
              <a:rPr lang="en-CA" altLang="en-US" sz="1100" dirty="0" smtClean="0"/>
              <a:t>review processes </a:t>
            </a:r>
            <a:r>
              <a:rPr lang="en-CA" altLang="en-US" sz="1100" dirty="0"/>
              <a:t>that various countries have adopted.  These country approaches could be compared for the purpose of designing </a:t>
            </a:r>
            <a:r>
              <a:rPr lang="en-CA" altLang="en-US" sz="1100" dirty="0" smtClean="0"/>
              <a:t>a specific process </a:t>
            </a:r>
            <a:r>
              <a:rPr lang="en-CA" altLang="en-US" sz="1100" dirty="0"/>
              <a:t>for energy surveys.  </a:t>
            </a:r>
            <a:endParaRPr lang="en-CA" altLang="en-US" sz="1100" dirty="0" smtClean="0"/>
          </a:p>
          <a:p>
            <a:pPr marL="171450" indent="-171450">
              <a:buFont typeface="Arial" panose="020B0604020202020204" pitchFamily="34" charset="0"/>
              <a:buChar char="•"/>
            </a:pPr>
            <a:r>
              <a:rPr lang="en-CA" altLang="en-US" sz="1100" dirty="0" smtClean="0"/>
              <a:t>The </a:t>
            </a:r>
            <a:r>
              <a:rPr lang="en-CA" altLang="en-US" sz="1100" dirty="0"/>
              <a:t>recommended approach could then be shared </a:t>
            </a:r>
            <a:r>
              <a:rPr lang="en-CA" altLang="en-US" sz="1100" dirty="0" smtClean="0"/>
              <a:t>broadly, for </a:t>
            </a:r>
            <a:r>
              <a:rPr lang="en-CA" altLang="en-US" sz="1100" dirty="0"/>
              <a:t>other programs to consider and implement</a:t>
            </a:r>
            <a:r>
              <a:rPr lang="en-CA" altLang="en-US" sz="1100" dirty="0" smtClean="0"/>
              <a:t>.</a:t>
            </a:r>
          </a:p>
          <a:p>
            <a:pPr marL="171450" indent="-171450">
              <a:buFont typeface="Arial" panose="020B0604020202020204" pitchFamily="34" charset="0"/>
              <a:buChar char="•"/>
            </a:pPr>
            <a:r>
              <a:rPr lang="en-CA" altLang="en-US" sz="1100" dirty="0" smtClean="0"/>
              <a:t>For those unfamiliar with this concept, STC does this for all major surveys, including energy surveys, every 5 years</a:t>
            </a:r>
          </a:p>
          <a:p>
            <a:pPr marL="628650" lvl="1" indent="-171450">
              <a:buFont typeface="Arial" panose="020B0604020202020204" pitchFamily="34" charset="0"/>
              <a:buChar char="•"/>
            </a:pPr>
            <a:r>
              <a:rPr lang="en-CA" altLang="en-US" sz="1100" dirty="0" smtClean="0"/>
              <a:t>Senior staff are brought in from other programs to conduct an objective, independent review of processes, tools, outputs to identify risks or opportunities for improvement</a:t>
            </a:r>
          </a:p>
          <a:p>
            <a:pPr marL="628650" lvl="1" indent="-171450">
              <a:buFont typeface="Arial" panose="020B0604020202020204" pitchFamily="34" charset="0"/>
              <a:buChar char="•"/>
            </a:pPr>
            <a:r>
              <a:rPr lang="en-CA" altLang="en-US" sz="1100" dirty="0" smtClean="0"/>
              <a:t>This can lead to changes, investments, improvements, sharing of good practices</a:t>
            </a:r>
          </a:p>
          <a:p>
            <a:pPr marL="171450" indent="-171450">
              <a:buFont typeface="Arial" panose="020B0604020202020204" pitchFamily="34" charset="0"/>
              <a:buChar char="•"/>
            </a:pPr>
            <a:r>
              <a:rPr lang="en-CA" altLang="en-US" sz="1100" dirty="0" smtClean="0"/>
              <a:t>So, for example, these types of review processes can be shared between countries.  And a generic model for energy surveys could be produced.</a:t>
            </a:r>
            <a:endParaRPr lang="en-CA" altLang="en-US" sz="1100" dirty="0"/>
          </a:p>
          <a:p>
            <a:endParaRPr lang="en-CA" altLang="en-US" sz="1100" dirty="0" smtClean="0"/>
          </a:p>
        </p:txBody>
      </p:sp>
      <p:sp>
        <p:nvSpPr>
          <p:cNvPr id="13316" name="Slide Number Placeholder 3"/>
          <p:cNvSpPr>
            <a:spLocks noGrp="1"/>
          </p:cNvSpPr>
          <p:nvPr>
            <p:ph type="sldNum" sz="quarter" idx="5"/>
          </p:nvPr>
        </p:nvSpPr>
        <p:spPr>
          <a:noFill/>
        </p:spPr>
        <p:txBody>
          <a:bodyPr/>
          <a:lstStyle>
            <a:lvl1pPr defTabSz="939554">
              <a:defRPr>
                <a:solidFill>
                  <a:schemeClr val="tx1"/>
                </a:solidFill>
                <a:latin typeface="Arial" panose="020B0604020202020204" pitchFamily="34" charset="0"/>
              </a:defRPr>
            </a:lvl1pPr>
            <a:lvl2pPr marL="751643" indent="-289093" defTabSz="939554">
              <a:defRPr>
                <a:solidFill>
                  <a:schemeClr val="tx1"/>
                </a:solidFill>
                <a:latin typeface="Arial" panose="020B0604020202020204" pitchFamily="34" charset="0"/>
              </a:defRPr>
            </a:lvl2pPr>
            <a:lvl3pPr marL="1156373" indent="-231275" defTabSz="939554">
              <a:defRPr>
                <a:solidFill>
                  <a:schemeClr val="tx1"/>
                </a:solidFill>
                <a:latin typeface="Arial" panose="020B0604020202020204" pitchFamily="34" charset="0"/>
              </a:defRPr>
            </a:lvl3pPr>
            <a:lvl4pPr marL="1618922" indent="-231275" defTabSz="939554">
              <a:defRPr>
                <a:solidFill>
                  <a:schemeClr val="tx1"/>
                </a:solidFill>
                <a:latin typeface="Arial" panose="020B0604020202020204" pitchFamily="34" charset="0"/>
              </a:defRPr>
            </a:lvl4pPr>
            <a:lvl5pPr marL="2081472" indent="-231275" defTabSz="939554">
              <a:defRPr>
                <a:solidFill>
                  <a:schemeClr val="tx1"/>
                </a:solidFill>
                <a:latin typeface="Arial" panose="020B0604020202020204" pitchFamily="34" charset="0"/>
              </a:defRPr>
            </a:lvl5pPr>
            <a:lvl6pPr marL="2544021" indent="-231275" defTabSz="939554" eaLnBrk="0" fontAlgn="base" hangingPunct="0">
              <a:spcBef>
                <a:spcPct val="0"/>
              </a:spcBef>
              <a:spcAft>
                <a:spcPct val="0"/>
              </a:spcAft>
              <a:defRPr>
                <a:solidFill>
                  <a:schemeClr val="tx1"/>
                </a:solidFill>
                <a:latin typeface="Arial" panose="020B0604020202020204" pitchFamily="34" charset="0"/>
              </a:defRPr>
            </a:lvl6pPr>
            <a:lvl7pPr marL="3006570" indent="-231275" defTabSz="939554" eaLnBrk="0" fontAlgn="base" hangingPunct="0">
              <a:spcBef>
                <a:spcPct val="0"/>
              </a:spcBef>
              <a:spcAft>
                <a:spcPct val="0"/>
              </a:spcAft>
              <a:defRPr>
                <a:solidFill>
                  <a:schemeClr val="tx1"/>
                </a:solidFill>
                <a:latin typeface="Arial" panose="020B0604020202020204" pitchFamily="34" charset="0"/>
              </a:defRPr>
            </a:lvl7pPr>
            <a:lvl8pPr marL="3469119" indent="-231275" defTabSz="939554" eaLnBrk="0" fontAlgn="base" hangingPunct="0">
              <a:spcBef>
                <a:spcPct val="0"/>
              </a:spcBef>
              <a:spcAft>
                <a:spcPct val="0"/>
              </a:spcAft>
              <a:defRPr>
                <a:solidFill>
                  <a:schemeClr val="tx1"/>
                </a:solidFill>
                <a:latin typeface="Arial" panose="020B0604020202020204" pitchFamily="34" charset="0"/>
              </a:defRPr>
            </a:lvl8pPr>
            <a:lvl9pPr marL="3931669" indent="-231275" defTabSz="939554" eaLnBrk="0" fontAlgn="base" hangingPunct="0">
              <a:spcBef>
                <a:spcPct val="0"/>
              </a:spcBef>
              <a:spcAft>
                <a:spcPct val="0"/>
              </a:spcAft>
              <a:defRPr>
                <a:solidFill>
                  <a:schemeClr val="tx1"/>
                </a:solidFill>
                <a:latin typeface="Arial" panose="020B0604020202020204" pitchFamily="34" charset="0"/>
              </a:defRPr>
            </a:lvl9pPr>
          </a:lstStyle>
          <a:p>
            <a:fld id="{57CBF793-86C6-490A-9245-D20A1F7BE2EE}" type="slidenum">
              <a:rPr lang="fr-CA" altLang="en-US" smtClean="0"/>
              <a:pPr/>
              <a:t>8</a:t>
            </a:fld>
            <a:endParaRPr lang="fr-CA" altLang="en-US" smtClean="0"/>
          </a:p>
        </p:txBody>
      </p:sp>
    </p:spTree>
    <p:extLst>
      <p:ext uri="{BB962C8B-B14F-4D97-AF65-F5344CB8AC3E}">
        <p14:creationId xmlns:p14="http://schemas.microsoft.com/office/powerpoint/2010/main" val="1179654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46956" y="4452306"/>
            <a:ext cx="6264696" cy="4218311"/>
          </a:xfrm>
        </p:spPr>
        <p:txBody>
          <a:bodyPr/>
          <a:lstStyle/>
          <a:p>
            <a:r>
              <a:rPr lang="en-CA" sz="1100" dirty="0" smtClean="0"/>
              <a:t>So, those were the 3 projects being recommended by the WG for immediate attention.</a:t>
            </a:r>
          </a:p>
          <a:p>
            <a:pPr marL="171450" indent="-171450">
              <a:buFont typeface="Arial" panose="020B0604020202020204" pitchFamily="34" charset="0"/>
              <a:buChar char="•"/>
            </a:pPr>
            <a:r>
              <a:rPr lang="en-CA" sz="1100" dirty="0"/>
              <a:t> </a:t>
            </a:r>
            <a:r>
              <a:rPr lang="en-CA" sz="1100" dirty="0" smtClean="0"/>
              <a:t>The other 3 proposals are all good ideas too.  We may want to consider them again in the future.  But the current recommendation is to focus on 3 projects only.</a:t>
            </a:r>
          </a:p>
          <a:p>
            <a:endParaRPr lang="en-CA" sz="1100" dirty="0" smtClean="0"/>
          </a:p>
          <a:p>
            <a:r>
              <a:rPr lang="en-CA" sz="1100" dirty="0" smtClean="0"/>
              <a:t>A few words on the 3 projects not being recommended at this time:</a:t>
            </a:r>
          </a:p>
          <a:p>
            <a:pPr marL="171450" indent="-171450">
              <a:buFont typeface="Arial" panose="020B0604020202020204" pitchFamily="34" charset="0"/>
              <a:buChar char="•"/>
            </a:pPr>
            <a:r>
              <a:rPr lang="en-CA" sz="1100" b="1" i="1" dirty="0" smtClean="0"/>
              <a:t>Collaborate </a:t>
            </a:r>
            <a:r>
              <a:rPr lang="en-CA" sz="1100" b="1" i="1" dirty="0"/>
              <a:t>with existing energy data quality initiatives.   </a:t>
            </a:r>
            <a:r>
              <a:rPr lang="en-CA" sz="1100" dirty="0"/>
              <a:t>As mentioned earlier, there are other organizations that are involved in delivering support and services relating to energy data quality (e.g. IEA, UNSD).  Under this proposal, the working group would seek to identify opportunities to build on those valuable activities through collaboration</a:t>
            </a:r>
            <a:r>
              <a:rPr lang="en-CA" sz="1100" dirty="0" smtClean="0"/>
              <a:t>.  In our view, this idea may have merit.  But at this point, a lot of research and consultation would have to be done to identify possibilities.  Too vague and not practical enough, at this time.  Later in this session today, we will have presentations from </a:t>
            </a:r>
            <a:r>
              <a:rPr lang="en-CA" sz="1100" dirty="0" smtClean="0"/>
              <a:t>4 </a:t>
            </a:r>
            <a:r>
              <a:rPr lang="en-CA" sz="1100" dirty="0" smtClean="0"/>
              <a:t>organizations about the work they are already doing on enhancing the quality of energy data.  This may give us some ideas about how we as a group might be able to collaborate with or support them in the future.</a:t>
            </a:r>
            <a:endParaRPr lang="en-CA" sz="1100" dirty="0"/>
          </a:p>
          <a:p>
            <a:pPr marL="171450" indent="-171450">
              <a:buFont typeface="Arial" panose="020B0604020202020204" pitchFamily="34" charset="0"/>
              <a:buChar char="•"/>
            </a:pPr>
            <a:r>
              <a:rPr lang="en-CA" sz="1100" b="1" i="1" dirty="0"/>
              <a:t>Develop a manual on energy data quality.   </a:t>
            </a:r>
            <a:r>
              <a:rPr lang="en-CA" sz="1100" dirty="0"/>
              <a:t>The objective of this proposal would be to produce an energy statistics manual that would focus on providing practical, detailed support to statistical programs in the collection and dissemination of quality energy </a:t>
            </a:r>
            <a:r>
              <a:rPr lang="en-CA" sz="1100" dirty="0" smtClean="0"/>
              <a:t>data.  The </a:t>
            </a:r>
            <a:r>
              <a:rPr lang="en-CA" sz="1100" dirty="0"/>
              <a:t>work </a:t>
            </a:r>
            <a:r>
              <a:rPr lang="en-CA" sz="1100" dirty="0" smtClean="0"/>
              <a:t>could </a:t>
            </a:r>
            <a:r>
              <a:rPr lang="en-CA" sz="1100" dirty="0"/>
              <a:t>be organized and delivered in separate components, allowing products to be disseminated in modules, as each one is completed</a:t>
            </a:r>
            <a:r>
              <a:rPr lang="en-CA" sz="1100" dirty="0" smtClean="0"/>
              <a:t>.</a:t>
            </a:r>
          </a:p>
          <a:p>
            <a:pPr lvl="1"/>
            <a:r>
              <a:rPr lang="en-CA" sz="1100" dirty="0" smtClean="0"/>
              <a:t>Different </a:t>
            </a:r>
            <a:r>
              <a:rPr lang="en-CA" sz="1100" dirty="0"/>
              <a:t>approaches could be taken when organizing such a manual.  </a:t>
            </a:r>
            <a:endParaRPr lang="en-CA" sz="1100" dirty="0" smtClean="0"/>
          </a:p>
          <a:p>
            <a:pPr lvl="1"/>
            <a:r>
              <a:rPr lang="en-CA" sz="1100" dirty="0" smtClean="0"/>
              <a:t>One </a:t>
            </a:r>
            <a:r>
              <a:rPr lang="en-CA" sz="1100" dirty="0"/>
              <a:t>approach would be to base the manual on one of the existing, generic Quality Assurance Frameworks that have been developed by various organizations.   The manual could organized according to the components of the framework (e.g. timeliness, relevance, comparability), but prepared specifically for energy statistics programs.  The working group could focus on the highest priority components first, and release the chapters incrementally when ready.</a:t>
            </a:r>
          </a:p>
          <a:p>
            <a:pPr lvl="1"/>
            <a:r>
              <a:rPr lang="en-CA" sz="1100" dirty="0"/>
              <a:t>Another approach would be to follow the Generic Statistical Business Process Model (GSBPM) that was used in the Energy Statistics Compilers Manual, but again, to tailor the content to be energy specific.  Modules could be produced and disseminated independently, when ready, and could prioritized in a number of ways – for example, by each stage of the process, by fuel type, etc</a:t>
            </a:r>
            <a:r>
              <a:rPr lang="en-CA" sz="1100" dirty="0" smtClean="0"/>
              <a:t>.</a:t>
            </a:r>
          </a:p>
          <a:p>
            <a:pPr lvl="1"/>
            <a:r>
              <a:rPr lang="en-CA" sz="1100" dirty="0" smtClean="0"/>
              <a:t>In the end, we believe that this </a:t>
            </a:r>
            <a:r>
              <a:rPr lang="en-CA" sz="1100" dirty="0"/>
              <a:t>would be an </a:t>
            </a:r>
            <a:r>
              <a:rPr lang="en-CA" sz="1100" dirty="0" smtClean="0"/>
              <a:t>extremely ambitious </a:t>
            </a:r>
            <a:r>
              <a:rPr lang="en-CA" sz="1100" dirty="0"/>
              <a:t>project that could require ongoing efforts over a substantial period of time</a:t>
            </a:r>
            <a:r>
              <a:rPr lang="en-CA" sz="1100" dirty="0" smtClean="0"/>
              <a:t>.  In a few minutes, we will have a presentation by the UNSD about their current work on quality frameworks.  That may give us some ideas about what we may want to do as a group in the future to build on those efforts.</a:t>
            </a:r>
            <a:endParaRPr lang="en-CA" sz="1100" dirty="0"/>
          </a:p>
          <a:p>
            <a:pPr marL="171450" indent="-171450">
              <a:buFont typeface="Arial" panose="020B0604020202020204" pitchFamily="34" charset="0"/>
              <a:buChar char="•"/>
            </a:pPr>
            <a:r>
              <a:rPr lang="en-CA" sz="1100" b="1" i="1" dirty="0" smtClean="0"/>
              <a:t>Support regional efforts to compare and collaborate.  </a:t>
            </a:r>
            <a:r>
              <a:rPr lang="en-CA" sz="1100" dirty="0" smtClean="0"/>
              <a:t>Sometimes</a:t>
            </a:r>
            <a:r>
              <a:rPr lang="en-CA" sz="1100" dirty="0"/>
              <a:t>, it may be easier </a:t>
            </a:r>
            <a:r>
              <a:rPr lang="en-CA" sz="1100" dirty="0" smtClean="0"/>
              <a:t>for </a:t>
            </a:r>
            <a:r>
              <a:rPr lang="en-CA" sz="1100" dirty="0"/>
              <a:t>energy statistics programs to select and implement quality improvement strategies by working with others – i.e. by collaborating with other energy programs facing similar challenges and circumstances.  For example, this collaboration could be with programs in neighboring countries, with other countries with energy statistics programs at similar stages of development, or with programs in other countries with similar energy sectors or trade flows.  Working together could reduce duplication of effort, enable the sharing of good ideas and experiences, harmonize practices and outputs, etc.</a:t>
            </a:r>
          </a:p>
          <a:p>
            <a:pPr lvl="1"/>
            <a:r>
              <a:rPr lang="en-CA" sz="1100" dirty="0"/>
              <a:t>Under this proposal, the </a:t>
            </a:r>
            <a:r>
              <a:rPr lang="en-CA" sz="1100" dirty="0" smtClean="0"/>
              <a:t>working </a:t>
            </a:r>
            <a:r>
              <a:rPr lang="en-CA" sz="1100" dirty="0"/>
              <a:t>group could identify countries or regions with needs for assistance, help bring their energy statistics programs together to collaborate, and provide them with support to make improvements.  This support could come in the form of sharing experiences, expertise and tools to help them in their efforts.  Of course, the OG does not have dedicated resources to provide to programs to conduct this work.  Rather, the support would come in the form of advice and guidance</a:t>
            </a:r>
            <a:r>
              <a:rPr lang="en-CA" sz="1100" dirty="0" smtClean="0"/>
              <a:t>. </a:t>
            </a:r>
          </a:p>
          <a:p>
            <a:pPr lvl="1"/>
            <a:r>
              <a:rPr lang="en-CA" sz="1100" dirty="0" smtClean="0"/>
              <a:t>In the end, we thought this would be a large and ambitious project.  However, as one example, at the moment, there is a tri-lateral project underway with Canada, the USA and Mexico to improve and harmonize energy data for North America.  Mike Scrim made a presentation about this project yesterday.  Perhaps we could report at the next OG meeting about the ongoing progress in that work.  It might lead to a discussion about how similar initiatives could be launched in other regions. </a:t>
            </a:r>
            <a:endParaRPr lang="en-CA" sz="1100" dirty="0"/>
          </a:p>
          <a:p>
            <a:endParaRPr lang="en-CA" sz="1100" dirty="0"/>
          </a:p>
        </p:txBody>
      </p:sp>
      <p:sp>
        <p:nvSpPr>
          <p:cNvPr id="4" name="Slide Number Placeholder 3"/>
          <p:cNvSpPr>
            <a:spLocks noGrp="1"/>
          </p:cNvSpPr>
          <p:nvPr>
            <p:ph type="sldNum" sz="quarter" idx="10"/>
          </p:nvPr>
        </p:nvSpPr>
        <p:spPr/>
        <p:txBody>
          <a:bodyPr/>
          <a:lstStyle/>
          <a:p>
            <a:pPr>
              <a:defRPr/>
            </a:pPr>
            <a:fld id="{C5734611-35E3-4443-A857-A70885634920}" type="slidenum">
              <a:rPr lang="fr-CA" altLang="en-US" smtClean="0"/>
              <a:pPr>
                <a:defRPr/>
              </a:pPr>
              <a:t>9</a:t>
            </a:fld>
            <a:endParaRPr lang="fr-CA" altLang="en-US"/>
          </a:p>
        </p:txBody>
      </p:sp>
    </p:spTree>
    <p:extLst>
      <p:ext uri="{BB962C8B-B14F-4D97-AF65-F5344CB8AC3E}">
        <p14:creationId xmlns:p14="http://schemas.microsoft.com/office/powerpoint/2010/main" val="82524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466725" y="3571875"/>
            <a:ext cx="8208963" cy="720725"/>
          </a:xfrm>
        </p:spPr>
        <p:txBody>
          <a:bodyPr anchor="b"/>
          <a:lstStyle>
            <a:lvl1pPr marL="0" indent="0" algn="ctr">
              <a:buFont typeface="Wingdings" panose="05000000000000000000" pitchFamily="2" charset="2"/>
              <a:buNone/>
              <a:defRPr>
                <a:solidFill>
                  <a:schemeClr val="tx1"/>
                </a:solidFill>
                <a:latin typeface="Arial Black" panose="020B0A04020102020204" pitchFamily="34" charset="0"/>
              </a:defRPr>
            </a:lvl1pPr>
          </a:lstStyle>
          <a:p>
            <a:pPr lvl="0"/>
            <a:r>
              <a:rPr lang="en-US" altLang="en-US" noProof="0" smtClean="0"/>
              <a:t>Click to edit Master subtitle style</a:t>
            </a:r>
            <a:endParaRPr lang="fr-CA" altLang="en-US" noProof="0" smtClean="0"/>
          </a:p>
        </p:txBody>
      </p:sp>
      <p:sp>
        <p:nvSpPr>
          <p:cNvPr id="5132" name="AutoShape 12"/>
          <p:cNvSpPr>
            <a:spLocks noGrp="1" noChangeArrowheads="1"/>
          </p:cNvSpPr>
          <p:nvPr>
            <p:ph type="ctrTitle" sz="quarter"/>
          </p:nvPr>
        </p:nvSpPr>
        <p:spPr>
          <a:xfrm>
            <a:off x="468313" y="2027238"/>
            <a:ext cx="8229600" cy="1328737"/>
          </a:xfrm>
          <a:prstGeom prst="roundRect">
            <a:avLst>
              <a:gd name="adj" fmla="val 50000"/>
            </a:avLst>
          </a:prstGeom>
        </p:spPr>
        <p:txBody>
          <a:bodyPr anchor="ctr"/>
          <a:lstStyle>
            <a:lvl1pPr algn="ctr">
              <a:defRPr sz="4000">
                <a:solidFill>
                  <a:schemeClr val="bg1"/>
                </a:solidFill>
              </a:defRPr>
            </a:lvl1pPr>
          </a:lstStyle>
          <a:p>
            <a:pPr lvl="0"/>
            <a:r>
              <a:rPr lang="en-US" altLang="en-US" noProof="0" smtClean="0"/>
              <a:t>Click to edit Master title style</a:t>
            </a:r>
            <a:endParaRPr lang="fr-CA" altLang="en-US" noProof="0" smtClean="0"/>
          </a:p>
        </p:txBody>
      </p:sp>
    </p:spTree>
    <p:extLst>
      <p:ext uri="{BB962C8B-B14F-4D97-AF65-F5344CB8AC3E}">
        <p14:creationId xmlns:p14="http://schemas.microsoft.com/office/powerpoint/2010/main" val="25546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11"/>
          <p:cNvSpPr>
            <a:spLocks noGrp="1" noChangeArrowheads="1"/>
          </p:cNvSpPr>
          <p:nvPr>
            <p:ph type="dt" sz="half" idx="10"/>
          </p:nvPr>
        </p:nvSpPr>
        <p:spPr>
          <a:ln/>
        </p:spPr>
        <p:txBody>
          <a:bodyPr/>
          <a:lstStyle>
            <a:lvl1pPr>
              <a:defRPr/>
            </a:lvl1pPr>
          </a:lstStyle>
          <a:p>
            <a:pPr>
              <a:defRPr/>
            </a:pPr>
            <a:fld id="{0BB1153E-6436-4CF2-9613-460F367B8C78}" type="datetime1">
              <a:rPr lang="en-CA" altLang="en-US" smtClean="0"/>
              <a:t>04/15/2016</a:t>
            </a:fld>
            <a:endParaRPr lang="fr-CA" altLang="en-US"/>
          </a:p>
        </p:txBody>
      </p:sp>
      <p:sp>
        <p:nvSpPr>
          <p:cNvPr id="5" name="Rectangle 13"/>
          <p:cNvSpPr>
            <a:spLocks noGrp="1" noChangeArrowheads="1"/>
          </p:cNvSpPr>
          <p:nvPr>
            <p:ph type="sldNum" sz="quarter" idx="11"/>
          </p:nvPr>
        </p:nvSpPr>
        <p:spPr>
          <a:ln/>
        </p:spPr>
        <p:txBody>
          <a:bodyPr/>
          <a:lstStyle>
            <a:lvl1pPr>
              <a:defRPr/>
            </a:lvl1pPr>
          </a:lstStyle>
          <a:p>
            <a:pPr>
              <a:defRPr/>
            </a:pPr>
            <a:fld id="{4448BE96-3613-4393-8868-14B8EB123E04}" type="slidenum">
              <a:rPr lang="fr-CA" altLang="en-US"/>
              <a:pPr>
                <a:defRPr/>
              </a:pPr>
              <a:t>‹#›</a:t>
            </a:fld>
            <a:endParaRPr lang="fr-CA" altLang="en-US"/>
          </a:p>
        </p:txBody>
      </p:sp>
      <p:sp>
        <p:nvSpPr>
          <p:cNvPr id="6"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56904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981075"/>
            <a:ext cx="2087563" cy="430847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95288" y="981075"/>
            <a:ext cx="6113462" cy="4308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11"/>
          <p:cNvSpPr>
            <a:spLocks noGrp="1" noChangeArrowheads="1"/>
          </p:cNvSpPr>
          <p:nvPr>
            <p:ph type="dt" sz="half" idx="10"/>
          </p:nvPr>
        </p:nvSpPr>
        <p:spPr>
          <a:ln/>
        </p:spPr>
        <p:txBody>
          <a:bodyPr/>
          <a:lstStyle>
            <a:lvl1pPr>
              <a:defRPr/>
            </a:lvl1pPr>
          </a:lstStyle>
          <a:p>
            <a:pPr>
              <a:defRPr/>
            </a:pPr>
            <a:fld id="{4888ACBD-38D3-4F31-B90D-DA62B9808DE5}" type="datetime1">
              <a:rPr lang="en-CA" altLang="en-US" smtClean="0"/>
              <a:t>04/15/2016</a:t>
            </a:fld>
            <a:endParaRPr lang="fr-CA" altLang="en-US"/>
          </a:p>
        </p:txBody>
      </p:sp>
      <p:sp>
        <p:nvSpPr>
          <p:cNvPr id="5" name="Rectangle 13"/>
          <p:cNvSpPr>
            <a:spLocks noGrp="1" noChangeArrowheads="1"/>
          </p:cNvSpPr>
          <p:nvPr>
            <p:ph type="sldNum" sz="quarter" idx="11"/>
          </p:nvPr>
        </p:nvSpPr>
        <p:spPr>
          <a:ln/>
        </p:spPr>
        <p:txBody>
          <a:bodyPr/>
          <a:lstStyle>
            <a:lvl1pPr>
              <a:defRPr/>
            </a:lvl1pPr>
          </a:lstStyle>
          <a:p>
            <a:pPr>
              <a:defRPr/>
            </a:pPr>
            <a:fld id="{E3B209F4-CEE7-4440-B878-DE1BD9C147C6}" type="slidenum">
              <a:rPr lang="fr-CA" altLang="en-US"/>
              <a:pPr>
                <a:defRPr/>
              </a:pPr>
              <a:t>‹#›</a:t>
            </a:fld>
            <a:endParaRPr lang="fr-CA" altLang="en-US"/>
          </a:p>
        </p:txBody>
      </p:sp>
      <p:sp>
        <p:nvSpPr>
          <p:cNvPr id="6"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377162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11"/>
          <p:cNvSpPr>
            <a:spLocks noGrp="1" noChangeArrowheads="1"/>
          </p:cNvSpPr>
          <p:nvPr>
            <p:ph type="dt" sz="half" idx="10"/>
          </p:nvPr>
        </p:nvSpPr>
        <p:spPr>
          <a:ln/>
        </p:spPr>
        <p:txBody>
          <a:bodyPr/>
          <a:lstStyle>
            <a:lvl1pPr>
              <a:defRPr/>
            </a:lvl1pPr>
          </a:lstStyle>
          <a:p>
            <a:pPr>
              <a:defRPr/>
            </a:pPr>
            <a:fld id="{81D94B37-DFB1-43F1-9988-13F7C3ECEDAE}" type="datetime1">
              <a:rPr lang="en-CA" altLang="en-US" smtClean="0"/>
              <a:t>04/15/2016</a:t>
            </a:fld>
            <a:endParaRPr lang="fr-CA" altLang="en-US"/>
          </a:p>
        </p:txBody>
      </p:sp>
      <p:sp>
        <p:nvSpPr>
          <p:cNvPr id="5" name="Rectangle 13"/>
          <p:cNvSpPr>
            <a:spLocks noGrp="1" noChangeArrowheads="1"/>
          </p:cNvSpPr>
          <p:nvPr>
            <p:ph type="sldNum" sz="quarter" idx="11"/>
          </p:nvPr>
        </p:nvSpPr>
        <p:spPr>
          <a:ln/>
        </p:spPr>
        <p:txBody>
          <a:bodyPr/>
          <a:lstStyle>
            <a:lvl1pPr>
              <a:defRPr/>
            </a:lvl1pPr>
          </a:lstStyle>
          <a:p>
            <a:pPr>
              <a:defRPr/>
            </a:pPr>
            <a:fld id="{9FF690C8-D623-4154-821F-5785347CD7F4}" type="slidenum">
              <a:rPr lang="fr-CA" altLang="en-US"/>
              <a:pPr>
                <a:defRPr/>
              </a:pPr>
              <a:t>‹#›</a:t>
            </a:fld>
            <a:endParaRPr lang="fr-CA" altLang="en-US"/>
          </a:p>
        </p:txBody>
      </p:sp>
      <p:sp>
        <p:nvSpPr>
          <p:cNvPr id="6"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391367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BA0BC2A0-BB26-49B7-A972-AA5F051E0C20}" type="datetime1">
              <a:rPr lang="en-CA" altLang="en-US" smtClean="0"/>
              <a:t>04/15/2016</a:t>
            </a:fld>
            <a:endParaRPr lang="fr-CA" altLang="en-US"/>
          </a:p>
        </p:txBody>
      </p:sp>
      <p:sp>
        <p:nvSpPr>
          <p:cNvPr id="5" name="Rectangle 13"/>
          <p:cNvSpPr>
            <a:spLocks noGrp="1" noChangeArrowheads="1"/>
          </p:cNvSpPr>
          <p:nvPr>
            <p:ph type="sldNum" sz="quarter" idx="11"/>
          </p:nvPr>
        </p:nvSpPr>
        <p:spPr>
          <a:ln/>
        </p:spPr>
        <p:txBody>
          <a:bodyPr/>
          <a:lstStyle>
            <a:lvl1pPr>
              <a:defRPr/>
            </a:lvl1pPr>
          </a:lstStyle>
          <a:p>
            <a:pPr>
              <a:defRPr/>
            </a:pPr>
            <a:fld id="{261BA387-CE08-4D44-8267-6C4B19D089F9}" type="slidenum">
              <a:rPr lang="fr-CA" altLang="en-US"/>
              <a:pPr>
                <a:defRPr/>
              </a:pPr>
              <a:t>‹#›</a:t>
            </a:fld>
            <a:endParaRPr lang="fr-CA" altLang="en-US"/>
          </a:p>
        </p:txBody>
      </p:sp>
      <p:sp>
        <p:nvSpPr>
          <p:cNvPr id="6"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1987815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71488" y="1833563"/>
            <a:ext cx="4062412" cy="345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86300" y="1833563"/>
            <a:ext cx="4062413" cy="345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11"/>
          <p:cNvSpPr>
            <a:spLocks noGrp="1" noChangeArrowheads="1"/>
          </p:cNvSpPr>
          <p:nvPr>
            <p:ph type="dt" sz="half" idx="10"/>
          </p:nvPr>
        </p:nvSpPr>
        <p:spPr>
          <a:ln/>
        </p:spPr>
        <p:txBody>
          <a:bodyPr/>
          <a:lstStyle>
            <a:lvl1pPr>
              <a:defRPr/>
            </a:lvl1pPr>
          </a:lstStyle>
          <a:p>
            <a:pPr>
              <a:defRPr/>
            </a:pPr>
            <a:fld id="{0B7E1529-9D7B-414D-9892-DCD1FF5E5592}" type="datetime1">
              <a:rPr lang="en-CA" altLang="en-US" smtClean="0"/>
              <a:t>04/15/2016</a:t>
            </a:fld>
            <a:endParaRPr lang="fr-CA" altLang="en-US"/>
          </a:p>
        </p:txBody>
      </p:sp>
      <p:sp>
        <p:nvSpPr>
          <p:cNvPr id="6" name="Rectangle 13"/>
          <p:cNvSpPr>
            <a:spLocks noGrp="1" noChangeArrowheads="1"/>
          </p:cNvSpPr>
          <p:nvPr>
            <p:ph type="sldNum" sz="quarter" idx="11"/>
          </p:nvPr>
        </p:nvSpPr>
        <p:spPr>
          <a:ln/>
        </p:spPr>
        <p:txBody>
          <a:bodyPr/>
          <a:lstStyle>
            <a:lvl1pPr>
              <a:defRPr/>
            </a:lvl1pPr>
          </a:lstStyle>
          <a:p>
            <a:pPr>
              <a:defRPr/>
            </a:pPr>
            <a:fld id="{E777096F-3018-4EF8-8C9F-5CFD47F187ED}" type="slidenum">
              <a:rPr lang="fr-CA" altLang="en-US"/>
              <a:pPr>
                <a:defRPr/>
              </a:pPr>
              <a:t>‹#›</a:t>
            </a:fld>
            <a:endParaRPr lang="fr-CA" altLang="en-US"/>
          </a:p>
        </p:txBody>
      </p:sp>
      <p:sp>
        <p:nvSpPr>
          <p:cNvPr id="7"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1978757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11"/>
          <p:cNvSpPr>
            <a:spLocks noGrp="1" noChangeArrowheads="1"/>
          </p:cNvSpPr>
          <p:nvPr>
            <p:ph type="dt" sz="half" idx="10"/>
          </p:nvPr>
        </p:nvSpPr>
        <p:spPr>
          <a:ln/>
        </p:spPr>
        <p:txBody>
          <a:bodyPr/>
          <a:lstStyle>
            <a:lvl1pPr>
              <a:defRPr/>
            </a:lvl1pPr>
          </a:lstStyle>
          <a:p>
            <a:pPr>
              <a:defRPr/>
            </a:pPr>
            <a:fld id="{9E8A8742-DC47-4A4E-B826-2AEC87479582}" type="datetime1">
              <a:rPr lang="en-CA" altLang="en-US" smtClean="0"/>
              <a:t>04/15/2016</a:t>
            </a:fld>
            <a:endParaRPr lang="fr-CA" altLang="en-US"/>
          </a:p>
        </p:txBody>
      </p:sp>
      <p:sp>
        <p:nvSpPr>
          <p:cNvPr id="8" name="Rectangle 13"/>
          <p:cNvSpPr>
            <a:spLocks noGrp="1" noChangeArrowheads="1"/>
          </p:cNvSpPr>
          <p:nvPr>
            <p:ph type="sldNum" sz="quarter" idx="11"/>
          </p:nvPr>
        </p:nvSpPr>
        <p:spPr>
          <a:ln/>
        </p:spPr>
        <p:txBody>
          <a:bodyPr/>
          <a:lstStyle>
            <a:lvl1pPr>
              <a:defRPr/>
            </a:lvl1pPr>
          </a:lstStyle>
          <a:p>
            <a:pPr>
              <a:defRPr/>
            </a:pPr>
            <a:fld id="{E4D52312-6F09-4CE1-852C-8792AD2F45D9}" type="slidenum">
              <a:rPr lang="fr-CA" altLang="en-US"/>
              <a:pPr>
                <a:defRPr/>
              </a:pPr>
              <a:t>‹#›</a:t>
            </a:fld>
            <a:endParaRPr lang="fr-CA" altLang="en-US"/>
          </a:p>
        </p:txBody>
      </p:sp>
      <p:sp>
        <p:nvSpPr>
          <p:cNvPr id="9"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73047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11"/>
          <p:cNvSpPr>
            <a:spLocks noGrp="1" noChangeArrowheads="1"/>
          </p:cNvSpPr>
          <p:nvPr>
            <p:ph type="dt" sz="half" idx="10"/>
          </p:nvPr>
        </p:nvSpPr>
        <p:spPr>
          <a:ln/>
        </p:spPr>
        <p:txBody>
          <a:bodyPr/>
          <a:lstStyle>
            <a:lvl1pPr>
              <a:defRPr/>
            </a:lvl1pPr>
          </a:lstStyle>
          <a:p>
            <a:pPr>
              <a:defRPr/>
            </a:pPr>
            <a:fld id="{EE821A76-370F-4C70-B9FA-AE7C737F7FEC}" type="datetime1">
              <a:rPr lang="en-CA" altLang="en-US" smtClean="0"/>
              <a:t>04/15/2016</a:t>
            </a:fld>
            <a:endParaRPr lang="fr-CA" altLang="en-US"/>
          </a:p>
        </p:txBody>
      </p:sp>
      <p:sp>
        <p:nvSpPr>
          <p:cNvPr id="4" name="Rectangle 13"/>
          <p:cNvSpPr>
            <a:spLocks noGrp="1" noChangeArrowheads="1"/>
          </p:cNvSpPr>
          <p:nvPr>
            <p:ph type="sldNum" sz="quarter" idx="11"/>
          </p:nvPr>
        </p:nvSpPr>
        <p:spPr>
          <a:ln/>
        </p:spPr>
        <p:txBody>
          <a:bodyPr/>
          <a:lstStyle>
            <a:lvl1pPr>
              <a:defRPr/>
            </a:lvl1pPr>
          </a:lstStyle>
          <a:p>
            <a:pPr>
              <a:defRPr/>
            </a:pPr>
            <a:fld id="{CF3599AC-F6D9-456D-95F9-0C61C2DA9ED2}" type="slidenum">
              <a:rPr lang="fr-CA" altLang="en-US"/>
              <a:pPr>
                <a:defRPr/>
              </a:pPr>
              <a:t>‹#›</a:t>
            </a:fld>
            <a:endParaRPr lang="fr-CA" altLang="en-US"/>
          </a:p>
        </p:txBody>
      </p:sp>
      <p:sp>
        <p:nvSpPr>
          <p:cNvPr id="5"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260125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88547B14-9A08-493C-9961-0C1EB998B88B}" type="datetime1">
              <a:rPr lang="en-CA" altLang="en-US" smtClean="0"/>
              <a:t>04/15/2016</a:t>
            </a:fld>
            <a:endParaRPr lang="fr-CA" altLang="en-US"/>
          </a:p>
        </p:txBody>
      </p:sp>
      <p:sp>
        <p:nvSpPr>
          <p:cNvPr id="3" name="Rectangle 13"/>
          <p:cNvSpPr>
            <a:spLocks noGrp="1" noChangeArrowheads="1"/>
          </p:cNvSpPr>
          <p:nvPr>
            <p:ph type="sldNum" sz="quarter" idx="11"/>
          </p:nvPr>
        </p:nvSpPr>
        <p:spPr>
          <a:ln/>
        </p:spPr>
        <p:txBody>
          <a:bodyPr/>
          <a:lstStyle>
            <a:lvl1pPr>
              <a:defRPr/>
            </a:lvl1pPr>
          </a:lstStyle>
          <a:p>
            <a:pPr>
              <a:defRPr/>
            </a:pPr>
            <a:fld id="{FCE358C0-8D37-46A3-9F59-4FE8B6252215}" type="slidenum">
              <a:rPr lang="fr-CA" altLang="en-US"/>
              <a:pPr>
                <a:defRPr/>
              </a:pPr>
              <a:t>‹#›</a:t>
            </a:fld>
            <a:endParaRPr lang="fr-CA" altLang="en-US"/>
          </a:p>
        </p:txBody>
      </p:sp>
      <p:sp>
        <p:nvSpPr>
          <p:cNvPr id="4"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253600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271B4E48-96AF-4D4C-BE7D-338BFDA870A1}" type="datetime1">
              <a:rPr lang="en-CA" altLang="en-US" smtClean="0"/>
              <a:t>04/15/2016</a:t>
            </a:fld>
            <a:endParaRPr lang="fr-CA" altLang="en-US"/>
          </a:p>
        </p:txBody>
      </p:sp>
      <p:sp>
        <p:nvSpPr>
          <p:cNvPr id="6" name="Rectangle 13"/>
          <p:cNvSpPr>
            <a:spLocks noGrp="1" noChangeArrowheads="1"/>
          </p:cNvSpPr>
          <p:nvPr>
            <p:ph type="sldNum" sz="quarter" idx="11"/>
          </p:nvPr>
        </p:nvSpPr>
        <p:spPr>
          <a:ln/>
        </p:spPr>
        <p:txBody>
          <a:bodyPr/>
          <a:lstStyle>
            <a:lvl1pPr>
              <a:defRPr/>
            </a:lvl1pPr>
          </a:lstStyle>
          <a:p>
            <a:pPr>
              <a:defRPr/>
            </a:pPr>
            <a:fld id="{99DA48F2-8BD9-48DF-A37D-2AC9BFDDA897}" type="slidenum">
              <a:rPr lang="fr-CA" altLang="en-US"/>
              <a:pPr>
                <a:defRPr/>
              </a:pPr>
              <a:t>‹#›</a:t>
            </a:fld>
            <a:endParaRPr lang="fr-CA" altLang="en-US"/>
          </a:p>
        </p:txBody>
      </p:sp>
      <p:sp>
        <p:nvSpPr>
          <p:cNvPr id="7"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72874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57B9DF0F-750D-4A20-900B-4004EA837378}" type="datetime1">
              <a:rPr lang="en-CA" altLang="en-US" smtClean="0"/>
              <a:t>04/15/2016</a:t>
            </a:fld>
            <a:endParaRPr lang="fr-CA" altLang="en-US"/>
          </a:p>
        </p:txBody>
      </p:sp>
      <p:sp>
        <p:nvSpPr>
          <p:cNvPr id="6" name="Rectangle 13"/>
          <p:cNvSpPr>
            <a:spLocks noGrp="1" noChangeArrowheads="1"/>
          </p:cNvSpPr>
          <p:nvPr>
            <p:ph type="sldNum" sz="quarter" idx="11"/>
          </p:nvPr>
        </p:nvSpPr>
        <p:spPr>
          <a:ln/>
        </p:spPr>
        <p:txBody>
          <a:bodyPr/>
          <a:lstStyle>
            <a:lvl1pPr>
              <a:defRPr/>
            </a:lvl1pPr>
          </a:lstStyle>
          <a:p>
            <a:pPr>
              <a:defRPr/>
            </a:pPr>
            <a:fld id="{3D9EB864-D6D4-4CC4-B04A-80B632AD685D}" type="slidenum">
              <a:rPr lang="fr-CA" altLang="en-US"/>
              <a:pPr>
                <a:defRPr/>
              </a:pPr>
              <a:t>‹#›</a:t>
            </a:fld>
            <a:endParaRPr lang="fr-CA" altLang="en-US"/>
          </a:p>
        </p:txBody>
      </p:sp>
      <p:sp>
        <p:nvSpPr>
          <p:cNvPr id="7" name="Rectangle 14"/>
          <p:cNvSpPr>
            <a:spLocks noGrp="1" noChangeArrowheads="1"/>
          </p:cNvSpPr>
          <p:nvPr>
            <p:ph type="ftr" sz="quarter" idx="12"/>
          </p:nvPr>
        </p:nvSpPr>
        <p:spPr>
          <a:ln/>
        </p:spPr>
        <p:txBody>
          <a:bodyPr/>
          <a:lstStyle>
            <a:lvl1pPr>
              <a:defRPr/>
            </a:lvl1pPr>
          </a:lstStyle>
          <a:p>
            <a:pPr>
              <a:defRPr/>
            </a:pPr>
            <a:r>
              <a:rPr lang="en-CA" altLang="en-US"/>
              <a:t>10th Meeting of the Oslo Group on Energy Statistics</a:t>
            </a:r>
            <a:endParaRPr lang="fr-CA" altLang="en-US"/>
          </a:p>
        </p:txBody>
      </p:sp>
    </p:spTree>
    <p:extLst>
      <p:ext uri="{BB962C8B-B14F-4D97-AF65-F5344CB8AC3E}">
        <p14:creationId xmlns:p14="http://schemas.microsoft.com/office/powerpoint/2010/main" val="1412514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AutoShape 9"/>
          <p:cNvSpPr>
            <a:spLocks noGrp="1" noChangeArrowheads="1"/>
          </p:cNvSpPr>
          <p:nvPr>
            <p:ph type="title"/>
          </p:nvPr>
        </p:nvSpPr>
        <p:spPr bwMode="auto">
          <a:xfrm>
            <a:off x="395288" y="981075"/>
            <a:ext cx="8353425" cy="708025"/>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fr-CA" altLang="en-US" smtClean="0"/>
          </a:p>
        </p:txBody>
      </p:sp>
      <p:sp>
        <p:nvSpPr>
          <p:cNvPr id="1027" name="Rectangle 10"/>
          <p:cNvSpPr>
            <a:spLocks noGrp="1" noChangeArrowheads="1"/>
          </p:cNvSpPr>
          <p:nvPr>
            <p:ph type="body" idx="1"/>
          </p:nvPr>
        </p:nvSpPr>
        <p:spPr bwMode="auto">
          <a:xfrm>
            <a:off x="471488" y="1833563"/>
            <a:ext cx="8277225" cy="345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A" altLang="en-US" smtClean="0"/>
              <a:t>Click to edit Master text styles</a:t>
            </a:r>
          </a:p>
          <a:p>
            <a:pPr lvl="1"/>
            <a:r>
              <a:rPr lang="fr-CA" altLang="en-US" smtClean="0"/>
              <a:t>Second level</a:t>
            </a:r>
          </a:p>
        </p:txBody>
      </p:sp>
      <p:sp>
        <p:nvSpPr>
          <p:cNvPr id="4107" name="Rectangle 11"/>
          <p:cNvSpPr>
            <a:spLocks noGrp="1" noChangeArrowheads="1"/>
          </p:cNvSpPr>
          <p:nvPr>
            <p:ph type="dt" sz="half" idx="2"/>
          </p:nvPr>
        </p:nvSpPr>
        <p:spPr bwMode="auto">
          <a:xfrm>
            <a:off x="7740650" y="6237288"/>
            <a:ext cx="1049338"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000" smtClean="0">
                <a:solidFill>
                  <a:srgbClr val="373799"/>
                </a:solidFill>
              </a:defRPr>
            </a:lvl1pPr>
          </a:lstStyle>
          <a:p>
            <a:pPr>
              <a:defRPr/>
            </a:pPr>
            <a:fld id="{F96C1096-EF6D-40EA-98E4-0511AD3FDAEE}" type="datetime1">
              <a:rPr lang="en-CA" altLang="en-US" smtClean="0"/>
              <a:t>04/15/2016</a:t>
            </a:fld>
            <a:endParaRPr lang="fr-CA" altLang="en-US"/>
          </a:p>
        </p:txBody>
      </p:sp>
      <p:sp>
        <p:nvSpPr>
          <p:cNvPr id="4109" name="Rectangle 13"/>
          <p:cNvSpPr>
            <a:spLocks noGrp="1" noChangeArrowheads="1"/>
          </p:cNvSpPr>
          <p:nvPr>
            <p:ph type="sldNum" sz="quarter" idx="4"/>
          </p:nvPr>
        </p:nvSpPr>
        <p:spPr bwMode="auto">
          <a:xfrm>
            <a:off x="39528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1000" b="1">
                <a:solidFill>
                  <a:srgbClr val="373799"/>
                </a:solidFill>
              </a:defRPr>
            </a:lvl1pPr>
          </a:lstStyle>
          <a:p>
            <a:pPr>
              <a:defRPr/>
            </a:pPr>
            <a:fld id="{924DFB72-DAAF-48CA-A219-810E1ED45588}" type="slidenum">
              <a:rPr lang="fr-CA" altLang="en-US"/>
              <a:pPr>
                <a:defRPr/>
              </a:pPr>
              <a:t>‹#›</a:t>
            </a:fld>
            <a:endParaRPr lang="fr-CA" altLang="en-US"/>
          </a:p>
        </p:txBody>
      </p:sp>
      <p:sp>
        <p:nvSpPr>
          <p:cNvPr id="4110" name="Rectangle 14"/>
          <p:cNvSpPr>
            <a:spLocks noGrp="1" noChangeArrowheads="1"/>
          </p:cNvSpPr>
          <p:nvPr>
            <p:ph type="ftr" sz="quarter" idx="3"/>
          </p:nvPr>
        </p:nvSpPr>
        <p:spPr bwMode="auto">
          <a:xfrm>
            <a:off x="1403350" y="6237288"/>
            <a:ext cx="6048375" cy="474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solidFill>
                  <a:srgbClr val="373799"/>
                </a:solidFill>
              </a:defRPr>
            </a:lvl1pPr>
          </a:lstStyle>
          <a:p>
            <a:pPr>
              <a:defRPr/>
            </a:pPr>
            <a:r>
              <a:rPr lang="en-CA" altLang="en-US"/>
              <a:t>10th Meeting of the Oslo Group on Energy Statistics</a:t>
            </a:r>
            <a:endParaRPr lang="fr-CA" altLang="en-US"/>
          </a:p>
        </p:txBody>
      </p:sp>
      <p:pic>
        <p:nvPicPr>
          <p:cNvPr id="1031" name="Picture 15" descr="BlueBar-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26988"/>
            <a:ext cx="9144000" cy="758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fontAlgn="base" hangingPunct="1">
        <a:spcBef>
          <a:spcPct val="0"/>
        </a:spcBef>
        <a:spcAft>
          <a:spcPct val="50000"/>
        </a:spcAft>
        <a:defRPr sz="3200" kern="1200">
          <a:solidFill>
            <a:schemeClr val="tx1"/>
          </a:solidFill>
          <a:latin typeface="+mj-lt"/>
          <a:ea typeface="+mj-ea"/>
          <a:cs typeface="+mj-cs"/>
        </a:defRPr>
      </a:lvl1pPr>
      <a:lvl2pPr algn="l" rtl="0" eaLnBrk="1" fontAlgn="base" hangingPunct="1">
        <a:spcBef>
          <a:spcPct val="0"/>
        </a:spcBef>
        <a:spcAft>
          <a:spcPct val="50000"/>
        </a:spcAft>
        <a:defRPr sz="3200">
          <a:solidFill>
            <a:schemeClr val="tx1"/>
          </a:solidFill>
          <a:latin typeface="Arial Black" panose="020B0A04020102020204" pitchFamily="34" charset="0"/>
        </a:defRPr>
      </a:lvl2pPr>
      <a:lvl3pPr algn="l" rtl="0" eaLnBrk="1" fontAlgn="base" hangingPunct="1">
        <a:spcBef>
          <a:spcPct val="0"/>
        </a:spcBef>
        <a:spcAft>
          <a:spcPct val="50000"/>
        </a:spcAft>
        <a:defRPr sz="3200">
          <a:solidFill>
            <a:schemeClr val="tx1"/>
          </a:solidFill>
          <a:latin typeface="Arial Black" panose="020B0A04020102020204" pitchFamily="34" charset="0"/>
        </a:defRPr>
      </a:lvl3pPr>
      <a:lvl4pPr algn="l" rtl="0" eaLnBrk="1" fontAlgn="base" hangingPunct="1">
        <a:spcBef>
          <a:spcPct val="0"/>
        </a:spcBef>
        <a:spcAft>
          <a:spcPct val="50000"/>
        </a:spcAft>
        <a:defRPr sz="3200">
          <a:solidFill>
            <a:schemeClr val="tx1"/>
          </a:solidFill>
          <a:latin typeface="Arial Black" panose="020B0A04020102020204" pitchFamily="34" charset="0"/>
        </a:defRPr>
      </a:lvl4pPr>
      <a:lvl5pPr algn="l" rtl="0" eaLnBrk="1" fontAlgn="base" hangingPunct="1">
        <a:spcBef>
          <a:spcPct val="0"/>
        </a:spcBef>
        <a:spcAft>
          <a:spcPct val="50000"/>
        </a:spcAft>
        <a:defRPr sz="3200">
          <a:solidFill>
            <a:schemeClr val="tx1"/>
          </a:solidFill>
          <a:latin typeface="Arial Black" panose="020B0A04020102020204" pitchFamily="34" charset="0"/>
        </a:defRPr>
      </a:lvl5pPr>
      <a:lvl6pPr marL="457200" algn="l" rtl="0" eaLnBrk="1" fontAlgn="base" hangingPunct="1">
        <a:spcBef>
          <a:spcPct val="0"/>
        </a:spcBef>
        <a:spcAft>
          <a:spcPct val="50000"/>
        </a:spcAft>
        <a:defRPr sz="3200">
          <a:solidFill>
            <a:schemeClr val="tx1"/>
          </a:solidFill>
          <a:latin typeface="Arial Black" panose="020B0A04020102020204" pitchFamily="34" charset="0"/>
        </a:defRPr>
      </a:lvl6pPr>
      <a:lvl7pPr marL="914400" algn="l" rtl="0" eaLnBrk="1" fontAlgn="base" hangingPunct="1">
        <a:spcBef>
          <a:spcPct val="0"/>
        </a:spcBef>
        <a:spcAft>
          <a:spcPct val="50000"/>
        </a:spcAft>
        <a:defRPr sz="3200">
          <a:solidFill>
            <a:schemeClr val="tx1"/>
          </a:solidFill>
          <a:latin typeface="Arial Black" panose="020B0A04020102020204" pitchFamily="34" charset="0"/>
        </a:defRPr>
      </a:lvl7pPr>
      <a:lvl8pPr marL="1371600" algn="l" rtl="0" eaLnBrk="1" fontAlgn="base" hangingPunct="1">
        <a:spcBef>
          <a:spcPct val="0"/>
        </a:spcBef>
        <a:spcAft>
          <a:spcPct val="50000"/>
        </a:spcAft>
        <a:defRPr sz="3200">
          <a:solidFill>
            <a:schemeClr val="tx1"/>
          </a:solidFill>
          <a:latin typeface="Arial Black" panose="020B0A04020102020204" pitchFamily="34" charset="0"/>
        </a:defRPr>
      </a:lvl8pPr>
      <a:lvl9pPr marL="1828800" algn="l" rtl="0" eaLnBrk="1" fontAlgn="base" hangingPunct="1">
        <a:spcBef>
          <a:spcPct val="0"/>
        </a:spcBef>
        <a:spcAft>
          <a:spcPct val="50000"/>
        </a:spcAft>
        <a:defRPr sz="3200">
          <a:solidFill>
            <a:schemeClr val="tx1"/>
          </a:solidFill>
          <a:latin typeface="Arial Black" panose="020B0A04020102020204" pitchFamily="34" charset="0"/>
        </a:defRPr>
      </a:lvl9pPr>
    </p:titleStyle>
    <p:bodyStyle>
      <a:lvl1pPr marL="342900" indent="-342900" algn="l" rtl="0" eaLnBrk="1" fontAlgn="base" hangingPunct="1">
        <a:spcBef>
          <a:spcPct val="0"/>
        </a:spcBef>
        <a:spcAft>
          <a:spcPct val="25000"/>
        </a:spcAft>
        <a:buClr>
          <a:srgbClr val="4682D6"/>
        </a:buClr>
        <a:buFont typeface="Wingdings" panose="05000000000000000000" pitchFamily="2" charset="2"/>
        <a:buChar char="§"/>
        <a:defRPr sz="2800" kern="1200">
          <a:solidFill>
            <a:srgbClr val="000000"/>
          </a:solidFill>
          <a:latin typeface="+mn-lt"/>
          <a:ea typeface="+mn-ea"/>
          <a:cs typeface="+mn-cs"/>
        </a:defRPr>
      </a:lvl1pPr>
      <a:lvl2pPr marL="742950" indent="-285750" algn="l" rtl="0" eaLnBrk="1" fontAlgn="base" hangingPunct="1">
        <a:spcBef>
          <a:spcPct val="0"/>
        </a:spcBef>
        <a:spcAft>
          <a:spcPct val="25000"/>
        </a:spcAft>
        <a:buClr>
          <a:srgbClr val="4682D6"/>
        </a:buClr>
        <a:buChar char="•"/>
        <a:defRPr sz="2400" kern="1200">
          <a:solidFill>
            <a:srgbClr val="000000"/>
          </a:solidFill>
          <a:latin typeface="+mn-lt"/>
          <a:ea typeface="+mn-ea"/>
          <a:cs typeface="+mn-cs"/>
        </a:defRPr>
      </a:lvl2pPr>
      <a:lvl3pPr marL="1143000" indent="-228600" algn="l" rtl="0" eaLnBrk="1" fontAlgn="base" hangingPunct="1">
        <a:spcBef>
          <a:spcPct val="20000"/>
        </a:spcBef>
        <a:spcAft>
          <a:spcPct val="0"/>
        </a:spcAft>
        <a:buClr>
          <a:srgbClr val="4682D6"/>
        </a:buClr>
        <a:buFont typeface="Wingdings" panose="05000000000000000000" pitchFamily="2" charset="2"/>
        <a:defRPr sz="2000" kern="1200">
          <a:solidFill>
            <a:srgbClr val="000000"/>
          </a:solidFill>
          <a:latin typeface="+mn-lt"/>
          <a:ea typeface="+mn-ea"/>
          <a:cs typeface="+mn-cs"/>
        </a:defRPr>
      </a:lvl3pPr>
      <a:lvl4pPr marL="1600200" indent="-228600" algn="l" rtl="0" eaLnBrk="1" fontAlgn="base" hangingPunct="1">
        <a:spcBef>
          <a:spcPct val="20000"/>
        </a:spcBef>
        <a:spcAft>
          <a:spcPct val="0"/>
        </a:spcAft>
        <a:buClr>
          <a:srgbClr val="4682D6"/>
        </a:buClr>
        <a:buFont typeface="Wingdings" panose="05000000000000000000" pitchFamily="2" charset="2"/>
        <a:buChar char="§"/>
        <a:defRPr kern="1200">
          <a:solidFill>
            <a:srgbClr val="000000"/>
          </a:solidFill>
          <a:latin typeface="+mn-lt"/>
          <a:ea typeface="+mn-ea"/>
          <a:cs typeface="+mn-cs"/>
        </a:defRPr>
      </a:lvl4pPr>
      <a:lvl5pPr marL="2057400" indent="-228600" algn="l" rtl="0" eaLnBrk="1" fontAlgn="base" hangingPunct="1">
        <a:spcBef>
          <a:spcPct val="20000"/>
        </a:spcBef>
        <a:spcAft>
          <a:spcPct val="0"/>
        </a:spcAft>
        <a:buClr>
          <a:srgbClr val="4682D6"/>
        </a:buClr>
        <a:buFont typeface="Wingdings" panose="05000000000000000000" pitchFamily="2" charset="2"/>
        <a:buChar char="§"/>
        <a:defRPr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50825" y="2205038"/>
            <a:ext cx="8494713" cy="1368425"/>
          </a:xfrm>
        </p:spPr>
        <p:txBody>
          <a:bodyPr/>
          <a:lstStyle/>
          <a:p>
            <a:pPr eaLnBrk="1" hangingPunct="1"/>
            <a:r>
              <a:rPr lang="en-CA" altLang="en-US" b="1" smtClean="0"/>
              <a:t>Working Group on Quality Reviews of Energy Data</a:t>
            </a:r>
          </a:p>
        </p:txBody>
      </p:sp>
      <p:sp>
        <p:nvSpPr>
          <p:cNvPr id="4099" name="Rectangle 3"/>
          <p:cNvSpPr>
            <a:spLocks noGrp="1" noChangeArrowheads="1"/>
          </p:cNvSpPr>
          <p:nvPr>
            <p:ph type="subTitle" idx="1"/>
          </p:nvPr>
        </p:nvSpPr>
        <p:spPr>
          <a:xfrm>
            <a:off x="468313" y="4005263"/>
            <a:ext cx="8208962" cy="2087562"/>
          </a:xfrm>
        </p:spPr>
        <p:txBody>
          <a:bodyPr/>
          <a:lstStyle/>
          <a:p>
            <a:pPr eaLnBrk="1" hangingPunct="1"/>
            <a:r>
              <a:rPr lang="en-CA" altLang="en-US" smtClean="0"/>
              <a:t>Kevin Roberts, WG Chair</a:t>
            </a:r>
          </a:p>
          <a:p>
            <a:pPr eaLnBrk="1" hangingPunct="1"/>
            <a:endParaRPr lang="en-CA" altLang="en-US" smtClean="0"/>
          </a:p>
          <a:p>
            <a:pPr eaLnBrk="1" hangingPunct="1"/>
            <a:r>
              <a:rPr lang="en-CA" altLang="en-US" sz="2000" smtClean="0"/>
              <a:t>10</a:t>
            </a:r>
            <a:r>
              <a:rPr lang="en-CA" altLang="en-US" sz="2000" baseline="30000" smtClean="0"/>
              <a:t>th</a:t>
            </a:r>
            <a:r>
              <a:rPr lang="en-CA" altLang="en-US" sz="2000" smtClean="0"/>
              <a:t> Meeting of the </a:t>
            </a:r>
          </a:p>
          <a:p>
            <a:pPr eaLnBrk="1" hangingPunct="1"/>
            <a:r>
              <a:rPr lang="en-CA" altLang="en-US" sz="2000" smtClean="0"/>
              <a:t>Oslo Group on Energy Statistics</a:t>
            </a:r>
          </a:p>
          <a:p>
            <a:pPr eaLnBrk="1" hangingPunct="1"/>
            <a:r>
              <a:rPr lang="en-CA" altLang="en-US" sz="2000" smtClean="0"/>
              <a:t> May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dirty="0" smtClean="0"/>
              <a:t>Next Steps of the WG</a:t>
            </a:r>
          </a:p>
        </p:txBody>
      </p:sp>
      <p:sp>
        <p:nvSpPr>
          <p:cNvPr id="18435" name="Content Placeholder 2"/>
          <p:cNvSpPr>
            <a:spLocks noGrp="1"/>
          </p:cNvSpPr>
          <p:nvPr>
            <p:ph idx="1"/>
          </p:nvPr>
        </p:nvSpPr>
        <p:spPr/>
        <p:txBody>
          <a:bodyPr/>
          <a:lstStyle/>
          <a:p>
            <a:r>
              <a:rPr lang="en-CA" altLang="en-US" dirty="0" smtClean="0"/>
              <a:t>Begin work on the 3 proposed projects:</a:t>
            </a:r>
          </a:p>
          <a:p>
            <a:pPr lvl="1"/>
            <a:r>
              <a:rPr lang="en-CA" altLang="en-US" dirty="0" smtClean="0"/>
              <a:t>Establish a </a:t>
            </a:r>
            <a:r>
              <a:rPr lang="en-CA" altLang="en-US" dirty="0" err="1" smtClean="0"/>
              <a:t>workplan</a:t>
            </a:r>
            <a:r>
              <a:rPr lang="en-CA" altLang="en-US" dirty="0" smtClean="0"/>
              <a:t> with concrete deliverables</a:t>
            </a:r>
          </a:p>
          <a:p>
            <a:pPr lvl="1"/>
            <a:r>
              <a:rPr lang="en-CA" altLang="en-US" dirty="0" smtClean="0"/>
              <a:t>Allocate work among the WG members</a:t>
            </a:r>
          </a:p>
          <a:p>
            <a:pPr lvl="1"/>
            <a:r>
              <a:rPr lang="en-CA" altLang="en-US" dirty="0" smtClean="0"/>
              <a:t>Get contributions from a broad range of countries and organizations</a:t>
            </a:r>
          </a:p>
          <a:p>
            <a:r>
              <a:rPr lang="en-CA" altLang="en-US" dirty="0" smtClean="0"/>
              <a:t>Put these in place prior to the next OG meeting</a:t>
            </a:r>
          </a:p>
          <a:p>
            <a:r>
              <a:rPr lang="en-CA" altLang="en-US" dirty="0" smtClean="0"/>
              <a:t>Discuss the potential future activities of the WG</a:t>
            </a:r>
          </a:p>
        </p:txBody>
      </p:sp>
      <p:sp>
        <p:nvSpPr>
          <p:cNvPr id="18437"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B828FA-FA86-4136-A518-3FA8766AD9E5}" type="slidenum">
              <a:rPr lang="fr-CA" altLang="en-US" smtClean="0">
                <a:solidFill>
                  <a:srgbClr val="373799"/>
                </a:solidFill>
              </a:rPr>
              <a:pPr/>
              <a:t>10</a:t>
            </a:fld>
            <a:endParaRPr lang="fr-CA" altLang="en-US" smtClean="0">
              <a:solidFill>
                <a:srgbClr val="373799"/>
              </a:solidFill>
            </a:endParaRPr>
          </a:p>
        </p:txBody>
      </p:sp>
      <p:sp>
        <p:nvSpPr>
          <p:cNvPr id="18438"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altLang="en-US" dirty="0" smtClean="0"/>
              <a:t>Questions for Discussion</a:t>
            </a:r>
          </a:p>
        </p:txBody>
      </p:sp>
      <p:sp>
        <p:nvSpPr>
          <p:cNvPr id="20483" name="Content Placeholder 2"/>
          <p:cNvSpPr>
            <a:spLocks noGrp="1"/>
          </p:cNvSpPr>
          <p:nvPr>
            <p:ph idx="1"/>
          </p:nvPr>
        </p:nvSpPr>
        <p:spPr>
          <a:xfrm>
            <a:off x="471488" y="1833563"/>
            <a:ext cx="8421687" cy="3455987"/>
          </a:xfrm>
        </p:spPr>
        <p:txBody>
          <a:bodyPr/>
          <a:lstStyle/>
          <a:p>
            <a:r>
              <a:rPr lang="en-CA" altLang="en-US" dirty="0" smtClean="0"/>
              <a:t>Do you have questions or comments about any of these proposed projects?</a:t>
            </a:r>
          </a:p>
          <a:p>
            <a:r>
              <a:rPr lang="en-CA" altLang="en-US" dirty="0" smtClean="0"/>
              <a:t>Do you agree with the recommendation to start with the 3 identified projects?</a:t>
            </a:r>
          </a:p>
          <a:p>
            <a:r>
              <a:rPr lang="en-CA" altLang="en-US" dirty="0" smtClean="0"/>
              <a:t>Do you have suggestions about best practices, documents or other quality initiatives that the WG should consider?</a:t>
            </a:r>
          </a:p>
          <a:p>
            <a:r>
              <a:rPr lang="en-CA" altLang="en-US" dirty="0" smtClean="0"/>
              <a:t>Any other questions, comments or ideas?</a:t>
            </a:r>
          </a:p>
        </p:txBody>
      </p:sp>
      <p:sp>
        <p:nvSpPr>
          <p:cNvPr id="20485"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0897DCB-BE6D-4FEA-AC2E-F1106CE1DC6F}" type="slidenum">
              <a:rPr lang="fr-CA" altLang="en-US" smtClean="0">
                <a:solidFill>
                  <a:srgbClr val="373799"/>
                </a:solidFill>
              </a:rPr>
              <a:pPr/>
              <a:t>11</a:t>
            </a:fld>
            <a:endParaRPr lang="fr-CA" altLang="en-US" smtClean="0">
              <a:solidFill>
                <a:srgbClr val="373799"/>
              </a:solidFill>
            </a:endParaRPr>
          </a:p>
        </p:txBody>
      </p:sp>
      <p:sp>
        <p:nvSpPr>
          <p:cNvPr id="20486"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CA" altLang="en-US" b="1" dirty="0" smtClean="0"/>
              <a:t>Overview of Today’s Session</a:t>
            </a:r>
          </a:p>
        </p:txBody>
      </p:sp>
      <p:sp>
        <p:nvSpPr>
          <p:cNvPr id="22531" name="Content Placeholder 2"/>
          <p:cNvSpPr>
            <a:spLocks noGrp="1"/>
          </p:cNvSpPr>
          <p:nvPr>
            <p:ph idx="1"/>
          </p:nvPr>
        </p:nvSpPr>
        <p:spPr/>
        <p:txBody>
          <a:bodyPr/>
          <a:lstStyle/>
          <a:p>
            <a:r>
              <a:rPr lang="en-CA" altLang="en-US" dirty="0" smtClean="0"/>
              <a:t>Review the </a:t>
            </a:r>
            <a:r>
              <a:rPr lang="en-CA" altLang="en-US" dirty="0"/>
              <a:t>e</a:t>
            </a:r>
            <a:r>
              <a:rPr lang="en-CA" altLang="en-US" dirty="0" smtClean="0"/>
              <a:t>fforts of the WG since the 10</a:t>
            </a:r>
            <a:r>
              <a:rPr lang="en-CA" altLang="en-US" baseline="30000" dirty="0" smtClean="0"/>
              <a:t>th</a:t>
            </a:r>
            <a:r>
              <a:rPr lang="en-CA" altLang="en-US" dirty="0" smtClean="0"/>
              <a:t> OG meeting</a:t>
            </a:r>
          </a:p>
          <a:p>
            <a:r>
              <a:rPr lang="en-CA" altLang="en-US" dirty="0" smtClean="0"/>
              <a:t>Present the WG recommendations for the next projects to be conducted</a:t>
            </a:r>
          </a:p>
          <a:p>
            <a:r>
              <a:rPr lang="en-CA" altLang="en-US" dirty="0" smtClean="0"/>
              <a:t>Reach agreement on the topics to be addressed</a:t>
            </a:r>
          </a:p>
          <a:p>
            <a:r>
              <a:rPr lang="en-CA" altLang="en-US" dirty="0" smtClean="0"/>
              <a:t>Get commitments from members to contribute to the upcoming work</a:t>
            </a:r>
          </a:p>
        </p:txBody>
      </p:sp>
      <p:sp>
        <p:nvSpPr>
          <p:cNvPr id="22533"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5A88481-F1C0-4F22-BB7E-D4354B80A0BC}" type="slidenum">
              <a:rPr lang="fr-CA" altLang="en-US" smtClean="0">
                <a:solidFill>
                  <a:srgbClr val="373799"/>
                </a:solidFill>
              </a:rPr>
              <a:pPr/>
              <a:t>2</a:t>
            </a:fld>
            <a:endParaRPr lang="fr-CA" altLang="en-US" smtClean="0">
              <a:solidFill>
                <a:srgbClr val="373799"/>
              </a:solidFill>
            </a:endParaRPr>
          </a:p>
        </p:txBody>
      </p:sp>
      <p:sp>
        <p:nvSpPr>
          <p:cNvPr id="22534"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a:spLocks noGrp="1"/>
          </p:cNvSpPr>
          <p:nvPr>
            <p:ph type="sldNum" sz="quarter" idx="11"/>
          </p:nvPr>
        </p:nvSpPr>
        <p:spPr>
          <a:noFill/>
        </p:spPr>
        <p:txBody>
          <a:bodyPr/>
          <a:lstStyle>
            <a:lvl1pPr>
              <a:spcAft>
                <a:spcPct val="25000"/>
              </a:spcAft>
              <a:buClr>
                <a:srgbClr val="4682D6"/>
              </a:buClr>
              <a:buFont typeface="Wingdings" panose="05000000000000000000" pitchFamily="2" charset="2"/>
              <a:buChar char="§"/>
              <a:defRPr sz="2800">
                <a:solidFill>
                  <a:srgbClr val="000000"/>
                </a:solidFill>
                <a:latin typeface="Arial" panose="020B0604020202020204" pitchFamily="34" charset="0"/>
              </a:defRPr>
            </a:lvl1pPr>
            <a:lvl2pPr marL="742950" indent="-285750">
              <a:spcAft>
                <a:spcPct val="25000"/>
              </a:spcAft>
              <a:buClr>
                <a:srgbClr val="4682D6"/>
              </a:buClr>
              <a:buChar char="•"/>
              <a:defRPr sz="2400">
                <a:solidFill>
                  <a:srgbClr val="000000"/>
                </a:solidFill>
                <a:latin typeface="Arial" panose="020B0604020202020204" pitchFamily="34" charset="0"/>
              </a:defRPr>
            </a:lvl2pPr>
            <a:lvl3pPr marL="1143000" indent="-228600">
              <a:spcBef>
                <a:spcPct val="20000"/>
              </a:spcBef>
              <a:buClr>
                <a:srgbClr val="4682D6"/>
              </a:buClr>
              <a:buFont typeface="Wingdings" panose="05000000000000000000" pitchFamily="2" charset="2"/>
              <a:defRPr sz="2000">
                <a:solidFill>
                  <a:srgbClr val="000000"/>
                </a:solidFill>
                <a:latin typeface="Arial" panose="020B0604020202020204" pitchFamily="34" charset="0"/>
              </a:defRPr>
            </a:lvl3pPr>
            <a:lvl4pPr marL="1600200" indent="-228600">
              <a:spcBef>
                <a:spcPct val="20000"/>
              </a:spcBef>
              <a:buClr>
                <a:srgbClr val="4682D6"/>
              </a:buClr>
              <a:buFont typeface="Wingdings" panose="05000000000000000000" pitchFamily="2" charset="2"/>
              <a:buChar char="§"/>
              <a:defRPr>
                <a:solidFill>
                  <a:srgbClr val="000000"/>
                </a:solidFill>
                <a:latin typeface="Arial" panose="020B0604020202020204" pitchFamily="34" charset="0"/>
              </a:defRPr>
            </a:lvl4pPr>
            <a:lvl5pPr marL="2057400" indent="-228600">
              <a:spcBef>
                <a:spcPct val="20000"/>
              </a:spcBef>
              <a:buClr>
                <a:srgbClr val="4682D6"/>
              </a:buClr>
              <a:buFont typeface="Wingdings" panose="05000000000000000000" pitchFamily="2" charset="2"/>
              <a:buChar char="§"/>
              <a:defRPr>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9pPr>
          </a:lstStyle>
          <a:p>
            <a:pPr>
              <a:spcAft>
                <a:spcPct val="0"/>
              </a:spcAft>
              <a:buClrTx/>
              <a:buFontTx/>
              <a:buNone/>
            </a:pPr>
            <a:fld id="{95386C88-68A3-4FB6-802E-836F5A050C38}" type="slidenum">
              <a:rPr lang="fr-CA" altLang="en-US" sz="1000" smtClean="0">
                <a:solidFill>
                  <a:srgbClr val="373799"/>
                </a:solidFill>
              </a:rPr>
              <a:pPr>
                <a:spcAft>
                  <a:spcPct val="0"/>
                </a:spcAft>
                <a:buClrTx/>
                <a:buFontTx/>
                <a:buNone/>
              </a:pPr>
              <a:t>3</a:t>
            </a:fld>
            <a:endParaRPr lang="fr-CA" altLang="en-US" sz="1000" smtClean="0">
              <a:solidFill>
                <a:srgbClr val="373799"/>
              </a:solidFill>
            </a:endParaRPr>
          </a:p>
        </p:txBody>
      </p:sp>
      <p:sp>
        <p:nvSpPr>
          <p:cNvPr id="6148" name="Footer Placeholder 5"/>
          <p:cNvSpPr>
            <a:spLocks noGrp="1"/>
          </p:cNvSpPr>
          <p:nvPr>
            <p:ph type="ftr" sz="quarter" idx="12"/>
          </p:nvPr>
        </p:nvSpPr>
        <p:spPr>
          <a:noFill/>
        </p:spPr>
        <p:txBody>
          <a:bodyPr/>
          <a:lstStyle>
            <a:lvl1pPr>
              <a:spcAft>
                <a:spcPct val="25000"/>
              </a:spcAft>
              <a:buClr>
                <a:srgbClr val="4682D6"/>
              </a:buClr>
              <a:buFont typeface="Wingdings" panose="05000000000000000000" pitchFamily="2" charset="2"/>
              <a:buChar char="§"/>
              <a:defRPr sz="2800">
                <a:solidFill>
                  <a:srgbClr val="000000"/>
                </a:solidFill>
                <a:latin typeface="Arial" panose="020B0604020202020204" pitchFamily="34" charset="0"/>
              </a:defRPr>
            </a:lvl1pPr>
            <a:lvl2pPr marL="742950" indent="-285750">
              <a:spcAft>
                <a:spcPct val="25000"/>
              </a:spcAft>
              <a:buClr>
                <a:srgbClr val="4682D6"/>
              </a:buClr>
              <a:buChar char="•"/>
              <a:defRPr sz="2400">
                <a:solidFill>
                  <a:srgbClr val="000000"/>
                </a:solidFill>
                <a:latin typeface="Arial" panose="020B0604020202020204" pitchFamily="34" charset="0"/>
              </a:defRPr>
            </a:lvl2pPr>
            <a:lvl3pPr marL="1143000" indent="-228600">
              <a:spcBef>
                <a:spcPct val="20000"/>
              </a:spcBef>
              <a:buClr>
                <a:srgbClr val="4682D6"/>
              </a:buClr>
              <a:buFont typeface="Wingdings" panose="05000000000000000000" pitchFamily="2" charset="2"/>
              <a:defRPr sz="2000">
                <a:solidFill>
                  <a:srgbClr val="000000"/>
                </a:solidFill>
                <a:latin typeface="Arial" panose="020B0604020202020204" pitchFamily="34" charset="0"/>
              </a:defRPr>
            </a:lvl3pPr>
            <a:lvl4pPr marL="1600200" indent="-228600">
              <a:spcBef>
                <a:spcPct val="20000"/>
              </a:spcBef>
              <a:buClr>
                <a:srgbClr val="4682D6"/>
              </a:buClr>
              <a:buFont typeface="Wingdings" panose="05000000000000000000" pitchFamily="2" charset="2"/>
              <a:buChar char="§"/>
              <a:defRPr>
                <a:solidFill>
                  <a:srgbClr val="000000"/>
                </a:solidFill>
                <a:latin typeface="Arial" panose="020B0604020202020204" pitchFamily="34" charset="0"/>
              </a:defRPr>
            </a:lvl4pPr>
            <a:lvl5pPr marL="2057400" indent="-228600">
              <a:spcBef>
                <a:spcPct val="20000"/>
              </a:spcBef>
              <a:buClr>
                <a:srgbClr val="4682D6"/>
              </a:buClr>
              <a:buFont typeface="Wingdings" panose="05000000000000000000" pitchFamily="2" charset="2"/>
              <a:buChar char="§"/>
              <a:defRPr>
                <a:solidFill>
                  <a:srgbClr val="000000"/>
                </a:solidFill>
                <a:latin typeface="Arial" panose="020B0604020202020204" pitchFamily="34" charset="0"/>
              </a:defRPr>
            </a:lvl5pPr>
            <a:lvl6pPr marL="25146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6pPr>
            <a:lvl7pPr marL="29718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7pPr>
            <a:lvl8pPr marL="34290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8pPr>
            <a:lvl9pPr marL="3886200" indent="-228600" eaLnBrk="0" fontAlgn="base" hangingPunct="0">
              <a:spcBef>
                <a:spcPct val="20000"/>
              </a:spcBef>
              <a:spcAft>
                <a:spcPct val="0"/>
              </a:spcAft>
              <a:buClr>
                <a:srgbClr val="4682D6"/>
              </a:buClr>
              <a:buFont typeface="Wingdings" panose="05000000000000000000" pitchFamily="2" charset="2"/>
              <a:buChar char="§"/>
              <a:defRPr>
                <a:solidFill>
                  <a:srgbClr val="000000"/>
                </a:solidFill>
                <a:latin typeface="Arial" panose="020B0604020202020204" pitchFamily="34" charset="0"/>
              </a:defRPr>
            </a:lvl9pPr>
          </a:lstStyle>
          <a:p>
            <a:pPr>
              <a:spcAft>
                <a:spcPct val="0"/>
              </a:spcAft>
              <a:buClrTx/>
              <a:buFontTx/>
              <a:buNone/>
            </a:pPr>
            <a:r>
              <a:rPr lang="en-CA" altLang="en-US" sz="1200">
                <a:solidFill>
                  <a:srgbClr val="373799"/>
                </a:solidFill>
              </a:rPr>
              <a:t>10th Meeting of the Oslo Group on Energy Statistics</a:t>
            </a:r>
            <a:endParaRPr lang="fr-CA" altLang="en-US" sz="1200">
              <a:solidFill>
                <a:srgbClr val="373799"/>
              </a:solidFill>
            </a:endParaRPr>
          </a:p>
        </p:txBody>
      </p:sp>
      <p:sp>
        <p:nvSpPr>
          <p:cNvPr id="6149" name="Rectangle 2"/>
          <p:cNvSpPr>
            <a:spLocks noGrp="1" noChangeArrowheads="1"/>
          </p:cNvSpPr>
          <p:nvPr>
            <p:ph type="title"/>
          </p:nvPr>
        </p:nvSpPr>
        <p:spPr>
          <a:xfrm>
            <a:off x="452438" y="1052736"/>
            <a:ext cx="8353425" cy="708025"/>
          </a:xfrm>
        </p:spPr>
        <p:txBody>
          <a:bodyPr/>
          <a:lstStyle/>
          <a:p>
            <a:pPr eaLnBrk="1" hangingPunct="1"/>
            <a:r>
              <a:rPr lang="en-CA" altLang="en-US" dirty="0" smtClean="0"/>
              <a:t>Summary of Activities of the WG</a:t>
            </a:r>
          </a:p>
        </p:txBody>
      </p:sp>
      <p:sp>
        <p:nvSpPr>
          <p:cNvPr id="6150" name="Rectangle 3"/>
          <p:cNvSpPr>
            <a:spLocks noGrp="1" noChangeArrowheads="1"/>
          </p:cNvSpPr>
          <p:nvPr>
            <p:ph type="body" idx="1"/>
          </p:nvPr>
        </p:nvSpPr>
        <p:spPr>
          <a:xfrm>
            <a:off x="504058" y="2060848"/>
            <a:ext cx="8337550" cy="3455987"/>
          </a:xfrm>
        </p:spPr>
        <p:txBody>
          <a:bodyPr/>
          <a:lstStyle/>
          <a:p>
            <a:pPr eaLnBrk="1" hangingPunct="1"/>
            <a:r>
              <a:rPr lang="en-CA" altLang="en-US" dirty="0" smtClean="0"/>
              <a:t>Established at the 9</a:t>
            </a:r>
            <a:r>
              <a:rPr lang="en-CA" altLang="en-US" baseline="30000" dirty="0" smtClean="0"/>
              <a:t>th</a:t>
            </a:r>
            <a:r>
              <a:rPr lang="en-CA" altLang="en-US" dirty="0" smtClean="0"/>
              <a:t> Meeting of the OG </a:t>
            </a:r>
            <a:r>
              <a:rPr lang="en-CA" altLang="en-US" dirty="0"/>
              <a:t> </a:t>
            </a:r>
            <a:r>
              <a:rPr lang="en-CA" altLang="en-US" dirty="0" smtClean="0"/>
              <a:t>    (June 2014)</a:t>
            </a:r>
          </a:p>
          <a:p>
            <a:pPr eaLnBrk="1" hangingPunct="1"/>
            <a:r>
              <a:rPr lang="en-CA" altLang="en-US" dirty="0" smtClean="0"/>
              <a:t>Prepared a mandate for the WG (fall 2014)</a:t>
            </a:r>
          </a:p>
          <a:p>
            <a:pPr eaLnBrk="1" hangingPunct="1"/>
            <a:r>
              <a:rPr lang="en-CA" altLang="en-US" dirty="0" smtClean="0"/>
              <a:t>Solicited suggestions on topics, approaches </a:t>
            </a:r>
          </a:p>
          <a:p>
            <a:pPr eaLnBrk="1" hangingPunct="1"/>
            <a:r>
              <a:rPr lang="en-CA" altLang="en-US" dirty="0" smtClean="0"/>
              <a:t>Developed 6 potential projects for consideration</a:t>
            </a:r>
          </a:p>
          <a:p>
            <a:pPr eaLnBrk="1" hangingPunct="1"/>
            <a:r>
              <a:rPr lang="en-CA" altLang="en-US" dirty="0" smtClean="0"/>
              <a:t>Gathered feedback on these potential projects</a:t>
            </a:r>
          </a:p>
          <a:p>
            <a:pPr eaLnBrk="1" hangingPunct="1"/>
            <a:r>
              <a:rPr lang="en-CA" altLang="en-US" dirty="0" smtClean="0"/>
              <a:t>Today:  Proposing a </a:t>
            </a:r>
            <a:r>
              <a:rPr lang="en-CA" altLang="en-US" dirty="0" err="1" smtClean="0"/>
              <a:t>workplan</a:t>
            </a:r>
            <a:r>
              <a:rPr lang="en-CA" altLang="en-US" dirty="0" smtClean="0"/>
              <a:t> for moving forward</a:t>
            </a:r>
          </a:p>
          <a:p>
            <a:pPr eaLnBrk="1" hangingPunct="1"/>
            <a:endParaRPr lang="en-CA"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dirty="0" smtClean="0"/>
              <a:t>The 6 Projects Under Consideration</a:t>
            </a:r>
          </a:p>
        </p:txBody>
      </p:sp>
      <p:sp>
        <p:nvSpPr>
          <p:cNvPr id="8195" name="Content Placeholder 2"/>
          <p:cNvSpPr>
            <a:spLocks noGrp="1"/>
          </p:cNvSpPr>
          <p:nvPr>
            <p:ph idx="1"/>
          </p:nvPr>
        </p:nvSpPr>
        <p:spPr>
          <a:xfrm>
            <a:off x="251520" y="1833563"/>
            <a:ext cx="8640960" cy="3455987"/>
          </a:xfrm>
        </p:spPr>
        <p:txBody>
          <a:bodyPr/>
          <a:lstStyle/>
          <a:p>
            <a:pPr marL="514350" indent="-514350">
              <a:buFont typeface="Arial Black" panose="020B0A04020102020204" pitchFamily="34" charset="0"/>
              <a:buAutoNum type="arabicPeriod"/>
            </a:pPr>
            <a:r>
              <a:rPr lang="en-CA" altLang="en-US" sz="2600" dirty="0" smtClean="0"/>
              <a:t>Promote the sharing of country practices on ensuring data quality</a:t>
            </a:r>
          </a:p>
          <a:p>
            <a:pPr marL="514350" indent="-514350">
              <a:buFont typeface="Arial Black" panose="020B0A04020102020204" pitchFamily="34" charset="0"/>
              <a:buAutoNum type="arabicPeriod"/>
            </a:pPr>
            <a:r>
              <a:rPr lang="en-CA" altLang="en-US" sz="2600" dirty="0" smtClean="0"/>
              <a:t>Serve as a clearinghouse for information on data quality tools and practices</a:t>
            </a:r>
          </a:p>
          <a:p>
            <a:pPr marL="514350" indent="-514350">
              <a:buFont typeface="Arial Black" panose="020B0A04020102020204" pitchFamily="34" charset="0"/>
              <a:buAutoNum type="arabicPeriod"/>
            </a:pPr>
            <a:r>
              <a:rPr lang="en-CA" altLang="en-US" sz="2600" dirty="0"/>
              <a:t>Prepare guidelines for conducting </a:t>
            </a:r>
            <a:r>
              <a:rPr lang="en-CA" altLang="en-US" sz="2600" dirty="0" smtClean="0"/>
              <a:t>periodic quality </a:t>
            </a:r>
            <a:r>
              <a:rPr lang="en-CA" altLang="en-US" sz="2600" dirty="0"/>
              <a:t>reviews</a:t>
            </a:r>
          </a:p>
          <a:p>
            <a:pPr marL="514350" indent="-514350">
              <a:buFont typeface="Arial Black" panose="020B0A04020102020204" pitchFamily="34" charset="0"/>
              <a:buAutoNum type="arabicPeriod"/>
            </a:pPr>
            <a:r>
              <a:rPr lang="en-CA" altLang="en-US" sz="2600" dirty="0" smtClean="0"/>
              <a:t>Collaborate with existing energy data quality initiatives</a:t>
            </a:r>
          </a:p>
          <a:p>
            <a:pPr marL="514350" indent="-514350">
              <a:buFont typeface="Arial Black" panose="020B0A04020102020204" pitchFamily="34" charset="0"/>
              <a:buAutoNum type="arabicPeriod"/>
            </a:pPr>
            <a:r>
              <a:rPr lang="en-CA" altLang="en-US" sz="2600" dirty="0" smtClean="0"/>
              <a:t>Develop a manual on energy data quality</a:t>
            </a:r>
          </a:p>
          <a:p>
            <a:pPr marL="514350" indent="-514350">
              <a:buFont typeface="Arial Black" panose="020B0A04020102020204" pitchFamily="34" charset="0"/>
              <a:buAutoNum type="arabicPeriod"/>
            </a:pPr>
            <a:r>
              <a:rPr lang="en-CA" altLang="en-US" sz="2600" dirty="0" smtClean="0"/>
              <a:t>Support regional efforts to improve quality</a:t>
            </a:r>
          </a:p>
        </p:txBody>
      </p:sp>
      <p:sp>
        <p:nvSpPr>
          <p:cNvPr id="8197"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5C087FF-0B6F-4B6E-9862-342FDF901EF5}" type="slidenum">
              <a:rPr lang="fr-CA" altLang="en-US" smtClean="0">
                <a:solidFill>
                  <a:srgbClr val="373799"/>
                </a:solidFill>
              </a:rPr>
              <a:pPr/>
              <a:t>4</a:t>
            </a:fld>
            <a:endParaRPr lang="fr-CA" altLang="en-US" smtClean="0">
              <a:solidFill>
                <a:srgbClr val="373799"/>
              </a:solidFill>
            </a:endParaRPr>
          </a:p>
        </p:txBody>
      </p:sp>
      <p:sp>
        <p:nvSpPr>
          <p:cNvPr id="8198"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CA" altLang="en-US" dirty="0" smtClean="0"/>
              <a:t>Feedback from the Consultations</a:t>
            </a:r>
          </a:p>
        </p:txBody>
      </p:sp>
      <p:sp>
        <p:nvSpPr>
          <p:cNvPr id="10243" name="Content Placeholder 2"/>
          <p:cNvSpPr>
            <a:spLocks noGrp="1"/>
          </p:cNvSpPr>
          <p:nvPr>
            <p:ph idx="1"/>
          </p:nvPr>
        </p:nvSpPr>
        <p:spPr>
          <a:xfrm>
            <a:off x="471488" y="1833563"/>
            <a:ext cx="8277225" cy="4043709"/>
          </a:xfrm>
        </p:spPr>
        <p:txBody>
          <a:bodyPr/>
          <a:lstStyle/>
          <a:p>
            <a:r>
              <a:rPr lang="en-CA" altLang="en-US" dirty="0" smtClean="0"/>
              <a:t>Key messages:</a:t>
            </a:r>
          </a:p>
          <a:p>
            <a:pPr lvl="1"/>
            <a:r>
              <a:rPr lang="en-CA" altLang="en-US" sz="2800" dirty="0" smtClean="0"/>
              <a:t>Start with priority topics </a:t>
            </a:r>
          </a:p>
          <a:p>
            <a:pPr lvl="1"/>
            <a:r>
              <a:rPr lang="en-CA" altLang="en-US" sz="2800" dirty="0" smtClean="0"/>
              <a:t>Select options that are practical, doable, helpful</a:t>
            </a:r>
          </a:p>
          <a:p>
            <a:pPr lvl="1"/>
            <a:r>
              <a:rPr lang="en-CA" altLang="en-US" sz="2800" dirty="0" smtClean="0"/>
              <a:t>Avoid duplication of efforts with other organizations</a:t>
            </a:r>
          </a:p>
          <a:p>
            <a:pPr lvl="1"/>
            <a:r>
              <a:rPr lang="en-CA" altLang="en-US" sz="2800" dirty="0" smtClean="0"/>
              <a:t>Build on the good work already being done</a:t>
            </a:r>
          </a:p>
          <a:p>
            <a:r>
              <a:rPr lang="en-CA" altLang="en-US" dirty="0" smtClean="0"/>
              <a:t>Start with the following 3 projects</a:t>
            </a:r>
          </a:p>
          <a:p>
            <a:endParaRPr lang="en-CA" altLang="en-US" dirty="0" smtClean="0"/>
          </a:p>
        </p:txBody>
      </p:sp>
      <p:sp>
        <p:nvSpPr>
          <p:cNvPr id="10245"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91FE2B-B40E-484B-8B79-8A9BFB1B2D88}" type="slidenum">
              <a:rPr lang="fr-CA" altLang="en-US" smtClean="0">
                <a:solidFill>
                  <a:srgbClr val="373799"/>
                </a:solidFill>
              </a:rPr>
              <a:pPr/>
              <a:t>5</a:t>
            </a:fld>
            <a:endParaRPr lang="fr-CA" altLang="en-US" smtClean="0">
              <a:solidFill>
                <a:srgbClr val="373799"/>
              </a:solidFill>
            </a:endParaRPr>
          </a:p>
        </p:txBody>
      </p:sp>
      <p:sp>
        <p:nvSpPr>
          <p:cNvPr id="10246"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1125538"/>
            <a:ext cx="8353425" cy="708025"/>
          </a:xfrm>
        </p:spPr>
        <p:txBody>
          <a:bodyPr/>
          <a:lstStyle/>
          <a:p>
            <a:r>
              <a:rPr lang="en-CA" altLang="en-US" dirty="0" smtClean="0"/>
              <a:t>1. Promote the Sharing of Country Practices on Energy Data Quality</a:t>
            </a:r>
          </a:p>
        </p:txBody>
      </p:sp>
      <p:sp>
        <p:nvSpPr>
          <p:cNvPr id="14339" name="Content Placeholder 2"/>
          <p:cNvSpPr>
            <a:spLocks noGrp="1"/>
          </p:cNvSpPr>
          <p:nvPr>
            <p:ph idx="1"/>
          </p:nvPr>
        </p:nvSpPr>
        <p:spPr/>
        <p:txBody>
          <a:bodyPr/>
          <a:lstStyle/>
          <a:p>
            <a:r>
              <a:rPr lang="en-CA" altLang="en-US" dirty="0" smtClean="0"/>
              <a:t>Objective:  to assemble and disseminate examples of good country practices for ensuring quality energy data</a:t>
            </a:r>
          </a:p>
          <a:p>
            <a:r>
              <a:rPr lang="en-CA" altLang="en-US" dirty="0" smtClean="0"/>
              <a:t>Strategies:</a:t>
            </a:r>
          </a:p>
          <a:p>
            <a:pPr lvl="1"/>
            <a:r>
              <a:rPr lang="en-CA" altLang="en-US" dirty="0" smtClean="0"/>
              <a:t>Seek out more good practices</a:t>
            </a:r>
          </a:p>
          <a:p>
            <a:pPr lvl="1"/>
            <a:r>
              <a:rPr lang="en-CA" altLang="en-US" dirty="0" smtClean="0"/>
              <a:t>Organize them by theme</a:t>
            </a:r>
          </a:p>
          <a:p>
            <a:pPr lvl="1"/>
            <a:r>
              <a:rPr lang="en-CA" altLang="en-US" dirty="0" smtClean="0"/>
              <a:t>Actively disseminate them to countries &amp; organizations</a:t>
            </a:r>
          </a:p>
          <a:p>
            <a:endParaRPr lang="en-CA" altLang="en-US" dirty="0" smtClean="0"/>
          </a:p>
        </p:txBody>
      </p:sp>
      <p:sp>
        <p:nvSpPr>
          <p:cNvPr id="14341"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A42138-5C5F-4951-B0E2-4A4DC2B7ABEE}" type="slidenum">
              <a:rPr lang="fr-CA" altLang="en-US" smtClean="0">
                <a:solidFill>
                  <a:srgbClr val="373799"/>
                </a:solidFill>
              </a:rPr>
              <a:pPr/>
              <a:t>6</a:t>
            </a:fld>
            <a:endParaRPr lang="fr-CA" altLang="en-US" smtClean="0">
              <a:solidFill>
                <a:srgbClr val="373799"/>
              </a:solidFill>
            </a:endParaRPr>
          </a:p>
        </p:txBody>
      </p:sp>
      <p:sp>
        <p:nvSpPr>
          <p:cNvPr id="14342"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74650" y="1125538"/>
            <a:ext cx="8353425" cy="708025"/>
          </a:xfrm>
        </p:spPr>
        <p:txBody>
          <a:bodyPr/>
          <a:lstStyle/>
          <a:p>
            <a:r>
              <a:rPr lang="en-CA" altLang="en-US" dirty="0" smtClean="0"/>
              <a:t>2. Serve as a Clearinghouse for Information on Energy Data Quality</a:t>
            </a:r>
          </a:p>
        </p:txBody>
      </p:sp>
      <p:sp>
        <p:nvSpPr>
          <p:cNvPr id="16387" name="Content Placeholder 2"/>
          <p:cNvSpPr>
            <a:spLocks noGrp="1"/>
          </p:cNvSpPr>
          <p:nvPr>
            <p:ph idx="1"/>
          </p:nvPr>
        </p:nvSpPr>
        <p:spPr>
          <a:xfrm>
            <a:off x="471488" y="1833563"/>
            <a:ext cx="8420992" cy="3455987"/>
          </a:xfrm>
        </p:spPr>
        <p:txBody>
          <a:bodyPr/>
          <a:lstStyle/>
          <a:p>
            <a:r>
              <a:rPr lang="en-CA" altLang="en-US" dirty="0" smtClean="0"/>
              <a:t>Objective:  to improve access to information on energy data quality from a broad range of sources by enhancing the OG site and its content to serve as a clearinghouse</a:t>
            </a:r>
          </a:p>
          <a:p>
            <a:r>
              <a:rPr lang="en-CA" altLang="en-US" dirty="0" smtClean="0"/>
              <a:t>Strategies:</a:t>
            </a:r>
          </a:p>
          <a:p>
            <a:pPr lvl="1"/>
            <a:r>
              <a:rPr lang="en-CA" altLang="en-US" dirty="0" smtClean="0"/>
              <a:t>Identify links to other sites and sources</a:t>
            </a:r>
          </a:p>
          <a:p>
            <a:pPr lvl="1"/>
            <a:r>
              <a:rPr lang="en-CA" altLang="en-US" dirty="0" smtClean="0"/>
              <a:t>Establish partnerships with other organizations to share information</a:t>
            </a:r>
          </a:p>
          <a:p>
            <a:pPr lvl="1"/>
            <a:r>
              <a:rPr lang="en-CA" altLang="en-US" dirty="0" smtClean="0"/>
              <a:t>Broaden the OG site to house this new function</a:t>
            </a:r>
          </a:p>
          <a:p>
            <a:endParaRPr lang="en-CA" altLang="en-US" dirty="0" smtClean="0"/>
          </a:p>
        </p:txBody>
      </p:sp>
      <p:sp>
        <p:nvSpPr>
          <p:cNvPr id="16389"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59A7BA-8B39-4080-B659-8702DDB0C0F4}" type="slidenum">
              <a:rPr lang="fr-CA" altLang="en-US" smtClean="0">
                <a:solidFill>
                  <a:srgbClr val="373799"/>
                </a:solidFill>
              </a:rPr>
              <a:pPr/>
              <a:t>7</a:t>
            </a:fld>
            <a:endParaRPr lang="fr-CA" altLang="en-US" smtClean="0">
              <a:solidFill>
                <a:srgbClr val="373799"/>
              </a:solidFill>
            </a:endParaRPr>
          </a:p>
        </p:txBody>
      </p:sp>
      <p:sp>
        <p:nvSpPr>
          <p:cNvPr id="16390"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95288" y="1196975"/>
            <a:ext cx="8569325" cy="708025"/>
          </a:xfrm>
        </p:spPr>
        <p:txBody>
          <a:bodyPr/>
          <a:lstStyle/>
          <a:p>
            <a:r>
              <a:rPr lang="en-CA" altLang="en-US" dirty="0" smtClean="0"/>
              <a:t>3. Prepare Guidelines for Conducting Quality Reviews of Energy Programs</a:t>
            </a:r>
          </a:p>
        </p:txBody>
      </p:sp>
      <p:sp>
        <p:nvSpPr>
          <p:cNvPr id="12291" name="Content Placeholder 2"/>
          <p:cNvSpPr>
            <a:spLocks noGrp="1"/>
          </p:cNvSpPr>
          <p:nvPr>
            <p:ph idx="1"/>
          </p:nvPr>
        </p:nvSpPr>
        <p:spPr/>
        <p:txBody>
          <a:bodyPr/>
          <a:lstStyle/>
          <a:p>
            <a:r>
              <a:rPr lang="en-CA" altLang="en-US" dirty="0" smtClean="0"/>
              <a:t>Objectives:  to develop and share guidelines for conducting periodic quality reviews</a:t>
            </a:r>
          </a:p>
          <a:p>
            <a:r>
              <a:rPr lang="en-CA" altLang="en-US" dirty="0" smtClean="0"/>
              <a:t>Strategies:</a:t>
            </a:r>
          </a:p>
          <a:p>
            <a:pPr lvl="1"/>
            <a:r>
              <a:rPr lang="en-CA" altLang="en-US" dirty="0" smtClean="0"/>
              <a:t>Gather examples from countries that do this</a:t>
            </a:r>
          </a:p>
          <a:p>
            <a:pPr lvl="1"/>
            <a:r>
              <a:rPr lang="en-CA" altLang="en-US" dirty="0" smtClean="0"/>
              <a:t>Create a generic set of guidelines that can be shared</a:t>
            </a:r>
          </a:p>
          <a:p>
            <a:pPr lvl="1"/>
            <a:r>
              <a:rPr lang="en-CA" altLang="en-US" dirty="0" smtClean="0"/>
              <a:t>Disseminate these guidelines</a:t>
            </a:r>
          </a:p>
        </p:txBody>
      </p:sp>
      <p:sp>
        <p:nvSpPr>
          <p:cNvPr id="12293" name="Slide Number Placeholder 4"/>
          <p:cNvSpPr>
            <a:spLocks noGrp="1"/>
          </p:cNvSpPr>
          <p:nvPr>
            <p:ph type="sldNum" sz="quarter" idx="11"/>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C09C82-5175-48D7-A229-19C30C8152A2}" type="slidenum">
              <a:rPr lang="fr-CA" altLang="en-US" smtClean="0">
                <a:solidFill>
                  <a:srgbClr val="373799"/>
                </a:solidFill>
              </a:rPr>
              <a:pPr/>
              <a:t>8</a:t>
            </a:fld>
            <a:endParaRPr lang="fr-CA" altLang="en-US" smtClean="0">
              <a:solidFill>
                <a:srgbClr val="373799"/>
              </a:solidFill>
            </a:endParaRPr>
          </a:p>
        </p:txBody>
      </p:sp>
      <p:sp>
        <p:nvSpPr>
          <p:cNvPr id="12294" name="Footer Placeholder 5"/>
          <p:cNvSpPr>
            <a:spLocks noGrp="1"/>
          </p:cNvSpPr>
          <p:nvPr>
            <p:ph type="ftr"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a:solidFill>
                  <a:srgbClr val="373799"/>
                </a:solidFill>
              </a:rPr>
              <a:t>10th Meeting of the Oslo Group on Energy Statistics</a:t>
            </a:r>
            <a:endParaRPr lang="fr-CA" altLang="en-US">
              <a:solidFill>
                <a:srgbClr val="37379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96752"/>
            <a:ext cx="8353425" cy="631649"/>
          </a:xfrm>
        </p:spPr>
        <p:txBody>
          <a:bodyPr/>
          <a:lstStyle/>
          <a:p>
            <a:r>
              <a:rPr lang="en-CA" dirty="0" smtClean="0"/>
              <a:t>Projects not to be launched </a:t>
            </a:r>
            <a:br>
              <a:rPr lang="en-CA" dirty="0" smtClean="0"/>
            </a:br>
            <a:r>
              <a:rPr lang="en-CA" dirty="0" smtClean="0"/>
              <a:t>at this time</a:t>
            </a:r>
            <a:endParaRPr lang="en-CA" dirty="0"/>
          </a:p>
        </p:txBody>
      </p:sp>
      <p:sp>
        <p:nvSpPr>
          <p:cNvPr id="3" name="Content Placeholder 2"/>
          <p:cNvSpPr>
            <a:spLocks noGrp="1"/>
          </p:cNvSpPr>
          <p:nvPr>
            <p:ph idx="1"/>
          </p:nvPr>
        </p:nvSpPr>
        <p:spPr>
          <a:xfrm>
            <a:off x="471488" y="2060848"/>
            <a:ext cx="8277225" cy="3228702"/>
          </a:xfrm>
        </p:spPr>
        <p:txBody>
          <a:bodyPr/>
          <a:lstStyle/>
          <a:p>
            <a:pPr marL="0" indent="0">
              <a:buNone/>
            </a:pPr>
            <a:r>
              <a:rPr lang="en-CA" dirty="0" smtClean="0"/>
              <a:t>4. Collaborate with existing quality initiatives</a:t>
            </a:r>
          </a:p>
          <a:p>
            <a:pPr marL="0" indent="0">
              <a:buNone/>
            </a:pPr>
            <a:r>
              <a:rPr lang="en-CA" dirty="0" smtClean="0"/>
              <a:t>5. Develop a manual on energy data quality</a:t>
            </a:r>
          </a:p>
          <a:p>
            <a:pPr marL="0" indent="0">
              <a:buNone/>
            </a:pPr>
            <a:r>
              <a:rPr lang="en-CA" dirty="0" smtClean="0"/>
              <a:t>6. Support regional efforts to improve quality</a:t>
            </a:r>
            <a:endParaRPr lang="en-CA" dirty="0"/>
          </a:p>
        </p:txBody>
      </p:sp>
      <p:sp>
        <p:nvSpPr>
          <p:cNvPr id="4" name="Slide Number Placeholder 3"/>
          <p:cNvSpPr>
            <a:spLocks noGrp="1"/>
          </p:cNvSpPr>
          <p:nvPr>
            <p:ph type="sldNum" sz="quarter" idx="11"/>
          </p:nvPr>
        </p:nvSpPr>
        <p:spPr/>
        <p:txBody>
          <a:bodyPr/>
          <a:lstStyle/>
          <a:p>
            <a:pPr>
              <a:defRPr/>
            </a:pPr>
            <a:fld id="{9FF690C8-D623-4154-821F-5785347CD7F4}" type="slidenum">
              <a:rPr lang="fr-CA" altLang="en-US" smtClean="0"/>
              <a:pPr>
                <a:defRPr/>
              </a:pPr>
              <a:t>9</a:t>
            </a:fld>
            <a:endParaRPr lang="fr-CA" altLang="en-US"/>
          </a:p>
        </p:txBody>
      </p:sp>
      <p:sp>
        <p:nvSpPr>
          <p:cNvPr id="5" name="Footer Placeholder 4"/>
          <p:cNvSpPr>
            <a:spLocks noGrp="1"/>
          </p:cNvSpPr>
          <p:nvPr>
            <p:ph type="ftr" sz="quarter" idx="12"/>
          </p:nvPr>
        </p:nvSpPr>
        <p:spPr/>
        <p:txBody>
          <a:bodyPr/>
          <a:lstStyle/>
          <a:p>
            <a:pPr>
              <a:defRPr/>
            </a:pPr>
            <a:r>
              <a:rPr lang="en-CA" altLang="en-US" smtClean="0"/>
              <a:t>10th Meeting of the Oslo Group on Energy Statistics</a:t>
            </a:r>
            <a:endParaRPr lang="fr-CA" altLang="en-US"/>
          </a:p>
        </p:txBody>
      </p:sp>
    </p:spTree>
    <p:extLst>
      <p:ext uri="{BB962C8B-B14F-4D97-AF65-F5344CB8AC3E}">
        <p14:creationId xmlns:p14="http://schemas.microsoft.com/office/powerpoint/2010/main" val="2244382418"/>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G Deck Mexico2.pptx.pot [Compatibility Mode]" id="{072F279F-163A-4C47-839F-7558503D3A84}" vid="{5AA1C405-3BB0-478C-A24A-926E7820631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OG Deck Mexico2.pptx</Template>
  <TotalTime>271</TotalTime>
  <Words>3165</Words>
  <Application>Microsoft Office PowerPoint</Application>
  <PresentationFormat>On-screen Show (4:3)</PresentationFormat>
  <Paragraphs>173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Wingdings</vt:lpstr>
      <vt:lpstr>Capsules</vt:lpstr>
      <vt:lpstr>Working Group on Quality Reviews of Energy Data</vt:lpstr>
      <vt:lpstr>Overview of Today’s Session</vt:lpstr>
      <vt:lpstr>Summary of Activities of the WG</vt:lpstr>
      <vt:lpstr>The 6 Projects Under Consideration</vt:lpstr>
      <vt:lpstr>Feedback from the Consultations</vt:lpstr>
      <vt:lpstr>1. Promote the Sharing of Country Practices on Energy Data Quality</vt:lpstr>
      <vt:lpstr>2. Serve as a Clearinghouse for Information on Energy Data Quality</vt:lpstr>
      <vt:lpstr>3. Prepare Guidelines for Conducting Quality Reviews of Energy Programs</vt:lpstr>
      <vt:lpstr>Projects not to be launched  at this time</vt:lpstr>
      <vt:lpstr>Next Steps of the WG</vt:lpstr>
      <vt:lpstr>Questions for Discussion</vt:lpstr>
    </vt:vector>
  </TitlesOfParts>
  <Company>STC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on Quality Reviews of Energy Data</dc:title>
  <dc:creator>Andy Kohut</dc:creator>
  <cp:lastModifiedBy>Roberts, Kevin - EETSD/DSEET</cp:lastModifiedBy>
  <cp:revision>31</cp:revision>
  <cp:lastPrinted>2016-03-24T15:20:24Z</cp:lastPrinted>
  <dcterms:created xsi:type="dcterms:W3CDTF">2016-03-10T15:53:52Z</dcterms:created>
  <dcterms:modified xsi:type="dcterms:W3CDTF">2016-04-15T22:40:06Z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1024452585</vt:i4>
  </property>
  <property fmtid="{D5CDD505-2E9C-101B-9397-08002B2CF9AE}" pid="3" name="_NewReviewCycle">
    <vt:lpwstr/>
  </property>
  <property fmtid="{D5CDD505-2E9C-101B-9397-08002B2CF9AE}" pid="4" name="_EmailSubject">
    <vt:lpwstr>Oslo City Group</vt:lpwstr>
  </property>
  <property fmtid="{D5CDD505-2E9C-101B-9397-08002B2CF9AE}" pid="5" name="_AuthorEmail">
    <vt:lpwstr>kevin.roberts@canada.ca</vt:lpwstr>
  </property>
  <property fmtid="{D5CDD505-2E9C-101B-9397-08002B2CF9AE}" pid="6" name="_AuthorEmailDisplayName">
    <vt:lpwstr>Roberts, Kevin (STATCAN)</vt:lpwstr>
  </property>
</Properties>
</file>