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3" r:id="rId6"/>
    <p:sldId id="275" r:id="rId7"/>
    <p:sldId id="279" r:id="rId8"/>
    <p:sldId id="280" r:id="rId9"/>
    <p:sldId id="276" r:id="rId10"/>
    <p:sldId id="277" r:id="rId11"/>
    <p:sldId id="278" r:id="rId12"/>
    <p:sldId id="281" r:id="rId13"/>
    <p:sldId id="264" r:id="rId14"/>
    <p:sldId id="266" r:id="rId15"/>
    <p:sldId id="268" r:id="rId16"/>
    <p:sldId id="274" r:id="rId17"/>
    <p:sldId id="269" r:id="rId18"/>
    <p:sldId id="272" r:id="rId19"/>
    <p:sldId id="282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93285214348207"/>
          <c:y val="5.1400554097404488E-2"/>
          <c:w val="0.87837357830271212"/>
          <c:h val="0.726644217704298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Sheet1!$F$13</c:f>
              <c:strCache>
                <c:ptCount val="1"/>
                <c:pt idx="0">
                  <c:v>Hydro</c:v>
                </c:pt>
              </c:strCache>
            </c:strRef>
          </c:tx>
          <c:invertIfNegative val="0"/>
          <c:cat>
            <c:numRef>
              <c:f>Sheet1!$G$12:$I$12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</c:numCache>
            </c:numRef>
          </c:cat>
          <c:val>
            <c:numRef>
              <c:f>Sheet1!$G$13:$I$13</c:f>
              <c:numCache>
                <c:formatCode>#,##0</c:formatCode>
                <c:ptCount val="3"/>
                <c:pt idx="0">
                  <c:v>1072</c:v>
                </c:pt>
                <c:pt idx="1">
                  <c:v>1180</c:v>
                </c:pt>
                <c:pt idx="2">
                  <c:v>1580</c:v>
                </c:pt>
              </c:numCache>
            </c:numRef>
          </c:val>
        </c:ser>
        <c:ser>
          <c:idx val="1"/>
          <c:order val="1"/>
          <c:tx>
            <c:strRef>
              <c:f>Sheet1!$F$14</c:f>
              <c:strCache>
                <c:ptCount val="1"/>
                <c:pt idx="0">
                  <c:v>Thermal</c:v>
                </c:pt>
              </c:strCache>
            </c:strRef>
          </c:tx>
          <c:invertIfNegative val="0"/>
          <c:cat>
            <c:numRef>
              <c:f>Sheet1!$G$12:$I$12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</c:numCache>
            </c:numRef>
          </c:cat>
          <c:val>
            <c:numRef>
              <c:f>Sheet1!$G$14:$I$14</c:f>
              <c:numCache>
                <c:formatCode>#,##0</c:formatCode>
                <c:ptCount val="3"/>
                <c:pt idx="0">
                  <c:v>470</c:v>
                </c:pt>
                <c:pt idx="1">
                  <c:v>985</c:v>
                </c:pt>
                <c:pt idx="2">
                  <c:v>2053</c:v>
                </c:pt>
              </c:numCache>
            </c:numRef>
          </c:val>
        </c:ser>
        <c:ser>
          <c:idx val="2"/>
          <c:order val="2"/>
          <c:tx>
            <c:strRef>
              <c:f>Sheet1!$F$15</c:f>
              <c:strCache>
                <c:ptCount val="1"/>
                <c:pt idx="0">
                  <c:v>Solar</c:v>
                </c:pt>
              </c:strCache>
            </c:strRef>
          </c:tx>
          <c:invertIfNegative val="0"/>
          <c:cat>
            <c:numRef>
              <c:f>Sheet1!$G$12:$I$12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</c:numCache>
            </c:numRef>
          </c:cat>
          <c:val>
            <c:numRef>
              <c:f>Sheet1!$G$15:$I$15</c:f>
              <c:numCache>
                <c:formatCode>#,##0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9024128"/>
        <c:axId val="39026048"/>
      </c:barChart>
      <c:catAx>
        <c:axId val="3902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026048"/>
        <c:crosses val="autoZero"/>
        <c:auto val="1"/>
        <c:lblAlgn val="ctr"/>
        <c:lblOffset val="100"/>
        <c:noMultiLvlLbl val="0"/>
      </c:catAx>
      <c:valAx>
        <c:axId val="390260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902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541754155730533"/>
          <c:y val="0.85590568060021432"/>
          <c:w val="0.57958245844269463"/>
          <c:h val="0.140040463692038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61203460678527"/>
          <c:y val="3.4564356800972522E-2"/>
          <c:w val="0.86623043647321862"/>
          <c:h val="0.71190215806357537"/>
        </c:manualLayout>
      </c:layout>
      <c:areaChart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Hydro</c:v>
                </c:pt>
              </c:strCache>
            </c:strRef>
          </c:tx>
          <c:cat>
            <c:numRef>
              <c:f>Sheet2!$C$2:$R$2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Sheet2!$C$3:$R$3</c:f>
              <c:numCache>
                <c:formatCode>#,##0</c:formatCode>
                <c:ptCount val="16"/>
                <c:pt idx="0">
                  <c:v>6609</c:v>
                </c:pt>
                <c:pt idx="1">
                  <c:v>6609</c:v>
                </c:pt>
                <c:pt idx="2">
                  <c:v>5036</c:v>
                </c:pt>
                <c:pt idx="3">
                  <c:v>3886</c:v>
                </c:pt>
                <c:pt idx="4">
                  <c:v>5281</c:v>
                </c:pt>
                <c:pt idx="5">
                  <c:v>5629</c:v>
                </c:pt>
                <c:pt idx="6">
                  <c:v>5619</c:v>
                </c:pt>
                <c:pt idx="7">
                  <c:v>3727</c:v>
                </c:pt>
                <c:pt idx="8">
                  <c:v>6195</c:v>
                </c:pt>
                <c:pt idx="9">
                  <c:v>6877</c:v>
                </c:pt>
                <c:pt idx="10">
                  <c:v>6996</c:v>
                </c:pt>
                <c:pt idx="11">
                  <c:v>7561</c:v>
                </c:pt>
                <c:pt idx="12">
                  <c:v>8070.652</c:v>
                </c:pt>
                <c:pt idx="13">
                  <c:v>8232.7735000000011</c:v>
                </c:pt>
                <c:pt idx="14">
                  <c:v>8387</c:v>
                </c:pt>
                <c:pt idx="15">
                  <c:v>5845</c:v>
                </c:pt>
              </c:numCache>
            </c:numRef>
          </c:val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Thermal</c:v>
                </c:pt>
              </c:strCache>
            </c:strRef>
          </c:tx>
          <c:cat>
            <c:numRef>
              <c:f>Sheet2!$C$2:$R$2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Sheet2!$C$4:$R$4</c:f>
              <c:numCache>
                <c:formatCode>#,##0</c:formatCode>
                <c:ptCount val="16"/>
                <c:pt idx="0">
                  <c:v>614</c:v>
                </c:pt>
                <c:pt idx="1">
                  <c:v>1250</c:v>
                </c:pt>
                <c:pt idx="2">
                  <c:v>2237</c:v>
                </c:pt>
                <c:pt idx="3">
                  <c:v>1996</c:v>
                </c:pt>
                <c:pt idx="4">
                  <c:v>758</c:v>
                </c:pt>
                <c:pt idx="5">
                  <c:v>1159</c:v>
                </c:pt>
                <c:pt idx="6">
                  <c:v>2811</c:v>
                </c:pt>
                <c:pt idx="7">
                  <c:v>3251</c:v>
                </c:pt>
                <c:pt idx="8">
                  <c:v>2129</c:v>
                </c:pt>
                <c:pt idx="9">
                  <c:v>2081</c:v>
                </c:pt>
                <c:pt idx="10">
                  <c:v>3171</c:v>
                </c:pt>
                <c:pt idx="11">
                  <c:v>3639</c:v>
                </c:pt>
                <c:pt idx="12">
                  <c:v>3953.1240250000005</c:v>
                </c:pt>
                <c:pt idx="13">
                  <c:v>4634.5284000000056</c:v>
                </c:pt>
                <c:pt idx="14">
                  <c:v>4572</c:v>
                </c:pt>
                <c:pt idx="15">
                  <c:v>5644</c:v>
                </c:pt>
              </c:numCache>
            </c:numRef>
          </c:val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Solar</c:v>
                </c:pt>
              </c:strCache>
            </c:strRef>
          </c:tx>
          <c:cat>
            <c:numRef>
              <c:f>Sheet2!$C$2:$R$2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Sheet2!$C$5:$R$5</c:f>
              <c:numCache>
                <c:formatCode>#,##0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23168"/>
        <c:axId val="40024704"/>
      </c:areaChart>
      <c:catAx>
        <c:axId val="4002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024704"/>
        <c:crosses val="autoZero"/>
        <c:auto val="1"/>
        <c:lblAlgn val="ctr"/>
        <c:lblOffset val="100"/>
        <c:noMultiLvlLbl val="0"/>
      </c:catAx>
      <c:valAx>
        <c:axId val="40024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GWh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40023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597309711286085"/>
          <c:y val="5.0349956255468065E-2"/>
          <c:w val="0.46291579177602799"/>
          <c:h val="0.1168923155438903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Total in 2000: 7,223 GWh</a:t>
            </a:r>
          </a:p>
        </c:rich>
      </c:tx>
      <c:layout>
        <c:manualLayout>
          <c:xMode val="edge"/>
          <c:yMode val="edge"/>
          <c:x val="0.18178991720990365"/>
          <c:y val="0.8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16778429402556"/>
          <c:y val="0.16395414114902307"/>
          <c:w val="0.56873135665163521"/>
          <c:h val="0.6654946777486147"/>
        </c:manualLayout>
      </c:layout>
      <c:pieChart>
        <c:varyColors val="1"/>
        <c:ser>
          <c:idx val="0"/>
          <c:order val="0"/>
          <c:tx>
            <c:strRef>
              <c:f>Sheet2!$C$2</c:f>
              <c:strCache>
                <c:ptCount val="1"/>
                <c:pt idx="0">
                  <c:v>2000</c:v>
                </c:pt>
              </c:strCache>
            </c:strRef>
          </c:tx>
          <c:dLbls>
            <c:dLbl>
              <c:idx val="1"/>
              <c:layout>
                <c:manualLayout>
                  <c:x val="1.0533459008434054E-2"/>
                  <c:y val="7.07635229806800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3302257840915283E-2"/>
                  <c:y val="1.207349081364829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Sheet2!$B$3:$B$5</c:f>
              <c:strCache>
                <c:ptCount val="3"/>
                <c:pt idx="0">
                  <c:v>Hydro</c:v>
                </c:pt>
                <c:pt idx="1">
                  <c:v>Thermal</c:v>
                </c:pt>
                <c:pt idx="2">
                  <c:v>Solar</c:v>
                </c:pt>
              </c:strCache>
            </c:strRef>
          </c:cat>
          <c:val>
            <c:numRef>
              <c:f>Sheet2!$C$3:$C$5</c:f>
              <c:numCache>
                <c:formatCode>#,##0</c:formatCode>
                <c:ptCount val="3"/>
                <c:pt idx="0">
                  <c:v>6609</c:v>
                </c:pt>
                <c:pt idx="1">
                  <c:v>614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Total in 2015: 11,492 GWh</a:t>
            </a:r>
          </a:p>
        </c:rich>
      </c:tx>
      <c:layout>
        <c:manualLayout>
          <c:xMode val="edge"/>
          <c:yMode val="edge"/>
          <c:x val="0.26753233970753654"/>
          <c:y val="0.854812898387701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976224846894139"/>
          <c:y val="0.10629337999416739"/>
          <c:w val="0.40047572178477692"/>
          <c:h val="0.66745953630796151"/>
        </c:manualLayout>
      </c:layout>
      <c:pieChart>
        <c:varyColors val="1"/>
        <c:ser>
          <c:idx val="0"/>
          <c:order val="0"/>
          <c:tx>
            <c:strRef>
              <c:f>Sheet2!$R$2</c:f>
              <c:strCache>
                <c:ptCount val="1"/>
                <c:pt idx="0">
                  <c:v>2015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Sheet2!$B$3:$B$5</c:f>
              <c:strCache>
                <c:ptCount val="3"/>
                <c:pt idx="0">
                  <c:v>Hydro</c:v>
                </c:pt>
                <c:pt idx="1">
                  <c:v>Thermal</c:v>
                </c:pt>
                <c:pt idx="2">
                  <c:v>Solar</c:v>
                </c:pt>
              </c:strCache>
            </c:strRef>
          </c:cat>
          <c:val>
            <c:numRef>
              <c:f>Sheet2!$R$3:$R$5</c:f>
              <c:numCache>
                <c:formatCode>#,##0</c:formatCode>
                <c:ptCount val="3"/>
                <c:pt idx="0">
                  <c:v>5845</c:v>
                </c:pt>
                <c:pt idx="1">
                  <c:v>5644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682C2-2496-4A2A-B04D-E79F3CC424A6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497D0-44C0-4C69-8333-4F0DE6BE6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0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AF34-7F74-4C1E-B5D4-14A5CB68B134}" type="datetime1">
              <a:rPr lang="en-US" smtClean="0"/>
              <a:t>5/12/2016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C5DF-FCDE-48AC-B282-0EE229F8949C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EA38-2F49-4C1C-8D54-874A9E02797C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2BB9-7151-47EB-8FF0-F47B80A05E4D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DD49-C606-4C85-AEDB-61DA8FB44904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E060-0F2A-4739-9421-5CFDB1461092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66F8-709F-4FAD-BC6E-F2FD59417374}" type="datetime1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23F-82AE-4243-9592-BE2F64B24942}" type="datetime1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0195-D1F4-4473-81F0-64FB5A363190}" type="datetime1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AE4D-9602-4179-988D-D177A1D13013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4FC-D764-43E3-9FC3-FE9533B66B35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1DEB4C-54E3-4748-9DDC-AFAF57EEC9D8}" type="datetime1">
              <a:rPr lang="en-US" smtClean="0"/>
              <a:t>5/12/2016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5DF3F8-AF68-4CF0-99A8-81B909BE048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12" y="2667000"/>
            <a:ext cx="88392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The use of Administrative Sources in Energy Data Collection in Ghana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88" y="762000"/>
            <a:ext cx="8768687" cy="1447800"/>
          </a:xfrm>
        </p:spPr>
        <p:txBody>
          <a:bodyPr>
            <a:normAutofit fontScale="92500" lnSpcReduction="20000"/>
          </a:bodyPr>
          <a:lstStyle/>
          <a:p>
            <a:pPr lvl="1" indent="0" algn="ctr">
              <a:buNone/>
            </a:pPr>
            <a:r>
              <a:rPr lang="en-US" b="1" dirty="0" smtClean="0"/>
              <a:t>10</a:t>
            </a:r>
            <a:r>
              <a:rPr lang="en-US" b="1" baseline="30000" dirty="0" smtClean="0"/>
              <a:t>th</a:t>
            </a:r>
            <a:r>
              <a:rPr lang="en-US" b="1" dirty="0" smtClean="0"/>
              <a:t>  MEETING OF OSLO GROUP OF ENERGY STATISTICS</a:t>
            </a:r>
          </a:p>
          <a:p>
            <a:pPr lvl="1" indent="0" algn="ctr">
              <a:buNone/>
            </a:pPr>
            <a:r>
              <a:rPr lang="en-US" b="1" dirty="0" smtClean="0"/>
              <a:t>at</a:t>
            </a:r>
          </a:p>
          <a:p>
            <a:pPr lvl="1" indent="0" algn="ctr">
              <a:buNone/>
            </a:pPr>
            <a:r>
              <a:rPr lang="en-US" b="1" dirty="0" smtClean="0"/>
              <a:t>Aguascalientes, Mexico </a:t>
            </a:r>
          </a:p>
          <a:p>
            <a:pPr lvl="1" indent="0" algn="ctr">
              <a:buNone/>
            </a:pPr>
            <a:r>
              <a:rPr lang="en-US" b="1" dirty="0" smtClean="0"/>
              <a:t>10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13</a:t>
            </a:r>
            <a:r>
              <a:rPr lang="en-US" b="1" baseline="30000" dirty="0" smtClean="0"/>
              <a:t>TH</a:t>
            </a:r>
            <a:r>
              <a:rPr lang="en-US" b="1" dirty="0" smtClean="0"/>
              <a:t> MAY, 2016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88AD-6B07-4737-BE86-91494293088C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6712" y="4419600"/>
            <a:ext cx="8768687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ctr">
              <a:buFont typeface="Arial" pitchFamily="34" charset="0"/>
              <a:buNone/>
            </a:pPr>
            <a:r>
              <a:rPr lang="en-US" dirty="0" smtClean="0"/>
              <a:t>by</a:t>
            </a:r>
          </a:p>
          <a:p>
            <a:pPr lvl="1" indent="0" algn="ctr">
              <a:buNone/>
            </a:pPr>
            <a:r>
              <a:rPr lang="en-US" sz="3000" dirty="0" err="1" smtClean="0"/>
              <a:t>Salifu</a:t>
            </a:r>
            <a:r>
              <a:rPr lang="en-US" sz="3000" dirty="0" smtClean="0"/>
              <a:t> </a:t>
            </a:r>
            <a:r>
              <a:rPr lang="en-US" sz="3000" dirty="0" err="1" smtClean="0"/>
              <a:t>Addo</a:t>
            </a:r>
            <a:endParaRPr lang="en-US" sz="3000" dirty="0" smtClean="0"/>
          </a:p>
          <a:p>
            <a:pPr lvl="1" indent="0" algn="ctr">
              <a:buNone/>
            </a:pPr>
            <a:r>
              <a:rPr lang="en-US" sz="3000" dirty="0" smtClean="0"/>
              <a:t>Energy Commission, Ghana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842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Electricity Generation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670463"/>
              </p:ext>
            </p:extLst>
          </p:nvPr>
        </p:nvGraphicFramePr>
        <p:xfrm>
          <a:off x="76200" y="1219200"/>
          <a:ext cx="8839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DE1F-DF29-4BD6-BE1D-4BC9B22E206A}" type="datetime1">
              <a:rPr lang="en-US" smtClean="0"/>
              <a:t>5/12/2016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574333"/>
              </p:ext>
            </p:extLst>
          </p:nvPr>
        </p:nvGraphicFramePr>
        <p:xfrm>
          <a:off x="609600" y="4114800"/>
          <a:ext cx="3019426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1625"/>
              </p:ext>
            </p:extLst>
          </p:nvPr>
        </p:nvGraphicFramePr>
        <p:xfrm>
          <a:off x="4343400" y="4038600"/>
          <a:ext cx="4267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47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465620"/>
              </p:ext>
            </p:extLst>
          </p:nvPr>
        </p:nvGraphicFramePr>
        <p:xfrm>
          <a:off x="152399" y="990596"/>
          <a:ext cx="8839200" cy="5334001"/>
        </p:xfrm>
        <a:graphic>
          <a:graphicData uri="http://schemas.openxmlformats.org/drawingml/2006/table">
            <a:tbl>
              <a:tblPr firstRow="1" firstCol="1" bandRow="1"/>
              <a:tblGrid>
                <a:gridCol w="1805338"/>
                <a:gridCol w="810436"/>
                <a:gridCol w="762053"/>
                <a:gridCol w="876964"/>
                <a:gridCol w="707620"/>
                <a:gridCol w="707620"/>
                <a:gridCol w="707620"/>
                <a:gridCol w="707620"/>
                <a:gridCol w="919301"/>
                <a:gridCol w="834628"/>
              </a:tblGrid>
              <a:tr h="465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SUPPLY AND CONSUMPTION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Crude Oil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Natural Gas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Petroleum Products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Wood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Charcoal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Hydro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Solar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Electricity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Indigenous Production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5,435.0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3,628.7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721.3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9,837.8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Imports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707.1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568.0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3,512.1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4,791.6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Exports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-5,446.5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-44.9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-5,491.7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International Marine Bunkers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-11.0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-11.0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International Aviation Bunkers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-105.6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-105.6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Stock Changes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149.9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-64.7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Energy Supply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845.4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620.6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3,330.8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3,628.7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721.3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-40.5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9,106.3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Electricity Plants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-599.7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-595.6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-721.3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1,114.8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-803.6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Oil Refinery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-177.3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-46.1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Other Transformation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-2,049.0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1,212.4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-836.6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Own use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-12.1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-17.1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Losses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-51.2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-150.4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-201.6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Final Energy Consumption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3,271.9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1,579.7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1,212.0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919.8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6,983.4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Residential Sector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1,304.8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1,101.7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396.0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2,987.6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Commerce &amp; Services Sector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361.6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Industry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357.6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243.3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314.9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919.4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Agriculture &amp; Fisheries Sector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Transport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2,609.8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2,610.3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Statistical Difference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-82.9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-53.7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4" marR="60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3844-981E-4DA5-AB21-278C9D2EF788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02928" y="702024"/>
            <a:ext cx="28007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805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Energy Balance 2014,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ktoe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356542"/>
              </p:ext>
            </p:extLst>
          </p:nvPr>
        </p:nvGraphicFramePr>
        <p:xfrm>
          <a:off x="180110" y="762000"/>
          <a:ext cx="8839198" cy="5774318"/>
        </p:xfrm>
        <a:graphic>
          <a:graphicData uri="http://schemas.openxmlformats.org/drawingml/2006/table">
            <a:tbl>
              <a:tblPr firstRow="1" firstCol="1" bandRow="1"/>
              <a:tblGrid>
                <a:gridCol w="1954731"/>
                <a:gridCol w="673826"/>
                <a:gridCol w="870888"/>
                <a:gridCol w="1258656"/>
                <a:gridCol w="661113"/>
                <a:gridCol w="673826"/>
                <a:gridCol w="635684"/>
                <a:gridCol w="622971"/>
                <a:gridCol w="813677"/>
                <a:gridCol w="673826"/>
              </a:tblGrid>
              <a:tr h="4464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SUPPLY AND CONSUMPTION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Crude Oil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Natural Gas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Petroleum Products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Wood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Charcoal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Hydro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Solar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Electricity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Indigenous Production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5,669.7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662.4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3,738.7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502.7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10,573.8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Imports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316.7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519.8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3,897.9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4,753.6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Exports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-5,312.7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-50.5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-5,363.9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International Marine Bunkers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International Aviation Bunkers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-108.1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-108.1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Stock Changes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-71.4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-71.4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Energy Supply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602.3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1,182.2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3,779.0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3,738.7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502.7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-31.3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9,773.2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Electricity Plants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-235.5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-1,059.9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-502.7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988.3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-811.1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Oil Refinery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-105.9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-11.4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Other Transformation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-2,143.2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1,269.7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-873.6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Own use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Losses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-48.8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-120.0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-168.7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Final Energy Consumption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3,543.8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1,595.2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1,269.0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829.0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7,237.0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Residential Sector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1,317.6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1,153.5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402.9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3,074.4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Commerce &amp; Services Sector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Industry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245.7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886.9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Agriculture &amp; Fisheries Sector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Transport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2,826.7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2,827.0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Statistical Difference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122.3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480.5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6" marR="62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2BB9-7151-47EB-8FF0-F47B80A05E4D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24200" y="440323"/>
            <a:ext cx="25106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805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Energy Balance 2015,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ktoe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458200" cy="152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Administrative Data Source</a:t>
            </a:r>
            <a:br>
              <a:rPr lang="en-US" b="1" dirty="0" smtClean="0"/>
            </a:br>
            <a:r>
              <a:rPr lang="en-US" sz="3600" b="1" dirty="0" smtClean="0"/>
              <a:t>Electricity Data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800600" cy="4648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Electricity Generation Data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Daily report from Supervisory Control and Data Acquisition (SCADA);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en-US" dirty="0" smtClean="0"/>
              <a:t>Generation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en-US" dirty="0" smtClean="0"/>
              <a:t>Import &amp; Export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en-US" dirty="0" smtClean="0"/>
              <a:t>Peak load </a:t>
            </a:r>
            <a:r>
              <a:rPr lang="en-US" dirty="0" err="1" smtClean="0"/>
              <a:t>etc</a:t>
            </a: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lnSpc>
                <a:spcPct val="110000"/>
              </a:lnSpc>
              <a:buNone/>
            </a:pPr>
            <a:endParaRPr lang="en-US" dirty="0" smtClean="0"/>
          </a:p>
          <a:p>
            <a:pPr lvl="1"/>
            <a:r>
              <a:rPr lang="en-US" dirty="0" smtClean="0"/>
              <a:t>Quarterly </a:t>
            </a:r>
            <a:r>
              <a:rPr lang="en-US" dirty="0"/>
              <a:t>performance </a:t>
            </a:r>
            <a:r>
              <a:rPr lang="en-US" dirty="0" smtClean="0"/>
              <a:t>report from electricity generators;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Annual data;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916" y="1920875"/>
            <a:ext cx="3545168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ED69-79AC-4F99-A564-7A168C6E14A4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Administrative Data Source cont’d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876800"/>
          </a:xfrm>
        </p:spPr>
        <p:txBody>
          <a:bodyPr/>
          <a:lstStyle/>
          <a:p>
            <a:r>
              <a:rPr lang="en-US" dirty="0" smtClean="0"/>
              <a:t>Electricity Distribution and Sales</a:t>
            </a:r>
          </a:p>
          <a:p>
            <a:pPr lvl="1"/>
            <a:r>
              <a:rPr lang="en-US" dirty="0" smtClean="0"/>
              <a:t>Quarterly performance statistics from DISCOs to meet regulatory requirement;</a:t>
            </a:r>
          </a:p>
          <a:p>
            <a:pPr lvl="1"/>
            <a:r>
              <a:rPr lang="en-US" dirty="0" smtClean="0"/>
              <a:t>Annual data from DISCOs;</a:t>
            </a:r>
          </a:p>
          <a:p>
            <a:pPr lvl="1"/>
            <a:r>
              <a:rPr lang="en-US" dirty="0" smtClean="0"/>
              <a:t>Data include;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Electricity purchased from GENCOs;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Electricity sale to customers (in quantity (</a:t>
            </a:r>
            <a:r>
              <a:rPr lang="en-US" dirty="0" err="1" smtClean="0"/>
              <a:t>GWh</a:t>
            </a:r>
            <a:r>
              <a:rPr lang="en-US" dirty="0" smtClean="0"/>
              <a:t>) and revenue generated (GHS));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Distribution losses (Technical &amp; Commercial losses);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Street &amp; Public lighting consumption;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35EC-3E82-4E06-8719-7171DD600A63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Administrative Data Source cont’d</a:t>
            </a:r>
            <a:br>
              <a:rPr lang="en-US" b="1" dirty="0" smtClean="0"/>
            </a:br>
            <a:r>
              <a:rPr lang="en-US" b="1" dirty="0" smtClean="0"/>
              <a:t>Petroleum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574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Crude Oil and Natural Gas production</a:t>
            </a:r>
          </a:p>
          <a:p>
            <a:pPr lvl="1"/>
            <a:r>
              <a:rPr lang="en-US" dirty="0" smtClean="0"/>
              <a:t>Daily production report : from GNPC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/>
              <a:t>Crude Oil production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/>
              <a:t>Natural gas production; flared, re-injected 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/>
              <a:t>Export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Monthly &amp; annual data for reconciliation;</a:t>
            </a:r>
          </a:p>
          <a:p>
            <a:pPr lvl="1"/>
            <a:endParaRPr lang="en-US" dirty="0"/>
          </a:p>
        </p:txBody>
      </p:sp>
      <p:pic>
        <p:nvPicPr>
          <p:cNvPr id="1027" name="Picture 3" descr="F:\JUBILEE FIELD PRODUCTION DATA 01012015_00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895" y="1920875"/>
            <a:ext cx="3133210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F4A5-8F21-474D-8F9B-57AECF369F92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Administrative Data Source </a:t>
            </a:r>
            <a:r>
              <a:rPr lang="en-US" b="1" dirty="0" smtClean="0"/>
              <a:t>cont’d</a:t>
            </a:r>
            <a:br>
              <a:rPr lang="en-US" b="1" dirty="0" smtClean="0"/>
            </a:br>
            <a:r>
              <a:rPr lang="en-US" b="1" dirty="0" smtClean="0"/>
              <a:t>Refinery Production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724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Quarterly production data received from refinery</a:t>
            </a:r>
          </a:p>
          <a:p>
            <a:r>
              <a:rPr lang="en-US" dirty="0" smtClean="0"/>
              <a:t>Data include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Crude oil imported for refinery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Total crude intake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Consumption &amp; losses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Petroleum product produced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Annual data collected for quality checks and reconciliation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1027026"/>
              </p:ext>
            </p:extLst>
          </p:nvPr>
        </p:nvGraphicFramePr>
        <p:xfrm>
          <a:off x="4663551" y="1600199"/>
          <a:ext cx="4328050" cy="5030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3435"/>
                <a:gridCol w="615654"/>
                <a:gridCol w="603341"/>
                <a:gridCol w="535620"/>
              </a:tblGrid>
              <a:tr h="1524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TEMA OIL REFINERY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 MONITORING &amp; CONTROL DEPT.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r>
                        <a:rPr lang="en-US" sz="1000" u="none" strike="noStrike" dirty="0" smtClean="0">
                          <a:effectLst/>
                        </a:rPr>
                        <a:t>METRIC TONNES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JAN.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FEB.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MAR.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CRUDE  OIL IMPORTS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6,169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CRUDE  OIL EXPORTS(VRA REPLACEMENT)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CRUDE  OIL  INTAKE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23,827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41,567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18,016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IMPORTED FEED TO RFCC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6,598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GRANDTOTAL FEED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23,151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41,390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24,614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THROUGHPUT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88,383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117,821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78,344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GASOLINES(PUSH INTO CRUDE OIL)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KEROSENE(PUSH INTO CRUDE OIL)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GASOIL(PUSH INTO CRUDE OIL)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FUEL  OILS/SLOP (PUSH INTO CRUDE OIL)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SHUTDOWN CONS. &amp; LOSSES   (1)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9,201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13,627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5,643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ON-STREAM CONS. &amp; LOSSES   (2)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534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16,003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7,365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 CONS &amp; LOSS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9,735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29,630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13,007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 CONS.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1,169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2,740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2,680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TOTAL  LOSS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8,565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11,398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9,207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% C&amp;L (2) ON GRANDTOTAL FEED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2.31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38.66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29.92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% TOTAL C&amp;L ON THROUGHPUT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11.01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25.15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16.60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3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% TOTAL CONS. ON THROUGHPUT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1.32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2.33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3.42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% TOTAL LOSS ON THROUGHPUT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9.69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9.67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11.75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SERVICE  FACTOR  ( % 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25.63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46.62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15.87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CAPACITY  UTILIIZATION  ( % 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51.83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52.43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59.97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OPERATING RATE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13.29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24.44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9.52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sng" strike="noStrike">
                          <a:effectLst/>
                        </a:rPr>
                        <a:t>P R O D U C T I O N</a:t>
                      </a:r>
                      <a:endParaRPr lang="pt-BR" sz="1000" b="1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L. P. G.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334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2,500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GASOLINES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8,300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8,468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15,944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KEROSENE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672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452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A. T. K.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2,257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4,177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2,396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GASOIL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5,075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9,126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5,622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 FUEL OIL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8,031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T O T A L :-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16,609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22,441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34,945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7AB5-E1A5-4306-BFEE-722537A6F111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Administrative Data Source cont’d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638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Crude oil and Petroleum Product Import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Quarterly data collected from NPA – petroleum downstream regulator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701F-F719-469C-81A3-854B915425B5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6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64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Administrative </a:t>
            </a:r>
            <a:r>
              <a:rPr lang="en-US" b="1" dirty="0"/>
              <a:t>Data Source cont’d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6019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Petroleum Product Consumption data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Monthly &amp; Quarterly data from NPA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Annual data collected for reconciliation and validation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77E2-797B-44A6-A585-36024BAF90E1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18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3733800"/>
            <a:ext cx="86106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8" y="914400"/>
            <a:ext cx="9116291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Administrative </a:t>
            </a:r>
            <a:r>
              <a:rPr lang="en-US" b="1" dirty="0"/>
              <a:t>D</a:t>
            </a:r>
            <a:r>
              <a:rPr lang="en-US" b="1" dirty="0" smtClean="0"/>
              <a:t>ata </a:t>
            </a:r>
            <a:r>
              <a:rPr lang="en-US" b="1" dirty="0"/>
              <a:t>S</a:t>
            </a:r>
            <a:r>
              <a:rPr lang="en-US" b="1" dirty="0" smtClean="0"/>
              <a:t>ources -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5" y="2133600"/>
            <a:ext cx="8915400" cy="4800600"/>
          </a:xfrm>
        </p:spPr>
        <p:txBody>
          <a:bodyPr/>
          <a:lstStyle/>
          <a:p>
            <a:r>
              <a:rPr lang="en-US" dirty="0" smtClean="0"/>
              <a:t>Minimizes cost  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 Reducing cost of undertaking surveys</a:t>
            </a:r>
          </a:p>
          <a:p>
            <a:r>
              <a:rPr lang="en-US" dirty="0" smtClean="0"/>
              <a:t>Reduces data collection errors 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 Data collected covers all entities engaged in that activity</a:t>
            </a:r>
          </a:p>
          <a:p>
            <a:r>
              <a:rPr lang="en-US" dirty="0" smtClean="0"/>
              <a:t>Source of information for planning surveys</a:t>
            </a:r>
          </a:p>
          <a:p>
            <a:pPr marL="1257300" lvl="4" indent="-342900">
              <a:buFont typeface="Courier New" pitchFamily="49" charset="0"/>
              <a:buChar char="o"/>
            </a:pPr>
            <a:r>
              <a:rPr lang="en-US" sz="2400" dirty="0"/>
              <a:t>Useful source of information to be used as sampling frames for undertaking surveys</a:t>
            </a:r>
          </a:p>
          <a:p>
            <a:r>
              <a:rPr lang="en-US" dirty="0" smtClean="0"/>
              <a:t>More efficient</a:t>
            </a:r>
          </a:p>
          <a:p>
            <a:pPr lvl="2"/>
            <a:r>
              <a:rPr lang="en-US" dirty="0" smtClean="0"/>
              <a:t>Uses data already in existence thus avoiding duplication of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2BB9-7151-47EB-8FF0-F47B80A05E4D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Legal </a:t>
            </a:r>
            <a:r>
              <a:rPr lang="en-US" dirty="0"/>
              <a:t>F</a:t>
            </a:r>
            <a:r>
              <a:rPr lang="en-US" dirty="0" smtClean="0"/>
              <a:t>ramework</a:t>
            </a:r>
          </a:p>
          <a:p>
            <a:r>
              <a:rPr lang="en-US" dirty="0" smtClean="0"/>
              <a:t>Data Collection Framework</a:t>
            </a:r>
          </a:p>
          <a:p>
            <a:r>
              <a:rPr lang="en-US" dirty="0" smtClean="0"/>
              <a:t>Overview of Ghana Energy </a:t>
            </a:r>
            <a:r>
              <a:rPr lang="en-US" dirty="0"/>
              <a:t>S</a:t>
            </a:r>
            <a:r>
              <a:rPr lang="en-US" dirty="0" smtClean="0"/>
              <a:t>tatistics </a:t>
            </a:r>
          </a:p>
          <a:p>
            <a:r>
              <a:rPr lang="en-US" dirty="0" smtClean="0"/>
              <a:t>Administrative Data Sources</a:t>
            </a:r>
          </a:p>
          <a:p>
            <a:r>
              <a:rPr lang="en-US" dirty="0" smtClean="0"/>
              <a:t>Benefits of Administrative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r>
              <a:rPr lang="en-US" dirty="0" smtClean="0"/>
              <a:t>Challenges 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3CE7-D180-45EC-BF22-808A827B1BC8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Legal barriers and obligations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Public institutions/regulators hence not obliged to provide data</a:t>
            </a:r>
          </a:p>
          <a:p>
            <a:r>
              <a:rPr lang="en-US" dirty="0" smtClean="0"/>
              <a:t>Timeliness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Data not provided on a timely basis to meet publication deadlines</a:t>
            </a:r>
          </a:p>
          <a:p>
            <a:r>
              <a:rPr lang="en-US" dirty="0" smtClean="0"/>
              <a:t>Increased workload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More work added to the officer in charge</a:t>
            </a:r>
          </a:p>
          <a:p>
            <a:r>
              <a:rPr lang="en-US" dirty="0" smtClean="0"/>
              <a:t>Data quality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data collected to serve a particular purpose not necessarily for energy statistics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R</a:t>
            </a:r>
            <a:r>
              <a:rPr lang="en-US" dirty="0" smtClean="0"/>
              <a:t>egulatory requirement; manipulation of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2BB9-7151-47EB-8FF0-F47B80A05E4D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data </a:t>
            </a:r>
          </a:p>
          <a:p>
            <a:pPr lvl="2"/>
            <a:r>
              <a:rPr lang="en-US" dirty="0" smtClean="0"/>
              <a:t>will continue to be an important source of information for energy statisticians;</a:t>
            </a:r>
          </a:p>
          <a:p>
            <a:pPr lvl="2"/>
            <a:r>
              <a:rPr lang="en-US" dirty="0" smtClean="0"/>
              <a:t>Reduces respondents burden, cost and increased output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Continuous dialogue and cooperation with institutions/officers, and always ensuring a win - win situation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2BB9-7151-47EB-8FF0-F47B80A05E4D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AF34-7F74-4C1E-B5D4-14A5CB68B134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525963"/>
          </a:xfrm>
        </p:spPr>
        <p:txBody>
          <a:bodyPr/>
          <a:lstStyle/>
          <a:p>
            <a:r>
              <a:rPr lang="en-US" dirty="0"/>
              <a:t>Reliable and detailed data are critical for informed policy decision </a:t>
            </a:r>
            <a:r>
              <a:rPr lang="en-US" dirty="0" smtClean="0"/>
              <a:t>making and </a:t>
            </a:r>
            <a:r>
              <a:rPr lang="en-US" dirty="0"/>
              <a:t>effective regulation.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Statistics </a:t>
            </a:r>
            <a:r>
              <a:rPr lang="en-US" dirty="0" smtClean="0"/>
              <a:t>plays a very important role in the development</a:t>
            </a:r>
            <a:r>
              <a:rPr lang="en-US" dirty="0"/>
              <a:t>, implementation, monitoring and evaluation of policies at </a:t>
            </a:r>
            <a:r>
              <a:rPr lang="en-US" dirty="0" smtClean="0"/>
              <a:t>both national and international level.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C65-FD5C-4DD6-B589-72E67B955768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/>
          <a:lstStyle/>
          <a:p>
            <a:r>
              <a:rPr lang="en-US" dirty="0" smtClean="0"/>
              <a:t>Legal framework for energy data collection was enshrined in the Energy Commission Act (Act 541) which was passed by the Parliament of Ghana in 1997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Act mandates the Commission to collect energy data  to;</a:t>
            </a:r>
          </a:p>
          <a:p>
            <a:pPr lvl="2"/>
            <a:r>
              <a:rPr lang="en-US" dirty="0" smtClean="0"/>
              <a:t>Perform its regulatory and policy advisory functions </a:t>
            </a:r>
          </a:p>
          <a:p>
            <a:pPr lvl="2"/>
            <a:r>
              <a:rPr lang="en-US" dirty="0" smtClean="0"/>
              <a:t>Serve as a repository of energy data for research by establishing an energy database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BDED-7B14-4621-9CF6-D17AED3C31D8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718"/>
            <a:ext cx="8915400" cy="53308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Data Collection Framework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0D4F-667F-4D37-B1B0-C6B32093932D}" type="datetime1">
              <a:rPr lang="en-US" smtClean="0"/>
              <a:t>5/12/2016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3422071"/>
            <a:ext cx="26670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ENERGY COMMISSION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981200" y="1128353"/>
            <a:ext cx="4953000" cy="123305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Generation – VRA, IPPs;</a:t>
            </a:r>
          </a:p>
          <a:p>
            <a:r>
              <a:rPr lang="en-US" sz="1600" b="1" dirty="0" smtClean="0"/>
              <a:t>Transmission, Import/Export – </a:t>
            </a:r>
            <a:r>
              <a:rPr lang="en-US" sz="1600" b="1" dirty="0" err="1" smtClean="0"/>
              <a:t>GRIDCo</a:t>
            </a:r>
            <a:endParaRPr lang="en-US" sz="1600" b="1" dirty="0" smtClean="0"/>
          </a:p>
          <a:p>
            <a:r>
              <a:rPr lang="en-US" sz="1600" b="1" dirty="0" smtClean="0"/>
              <a:t>Distribution – ECG, </a:t>
            </a:r>
            <a:r>
              <a:rPr lang="en-US" sz="1600" b="1" dirty="0" err="1" smtClean="0"/>
              <a:t>NEDCo</a:t>
            </a:r>
            <a:r>
              <a:rPr lang="en-US" sz="1600" b="1" dirty="0" smtClean="0"/>
              <a:t>,  ENCLAVE</a:t>
            </a:r>
          </a:p>
          <a:p>
            <a:r>
              <a:rPr lang="en-US" sz="1600" b="1" dirty="0" smtClean="0"/>
              <a:t>Consumption/Sales – ECG, </a:t>
            </a:r>
            <a:r>
              <a:rPr lang="en-US" sz="1600" b="1" dirty="0" err="1" smtClean="0"/>
              <a:t>NEDCo</a:t>
            </a:r>
            <a:r>
              <a:rPr lang="en-US" sz="1600" b="1" dirty="0" smtClean="0"/>
              <a:t>, ENCLAVE</a:t>
            </a:r>
            <a:endParaRPr lang="en-US" sz="1600" b="1" dirty="0"/>
          </a:p>
        </p:txBody>
      </p:sp>
      <p:cxnSp>
        <p:nvCxnSpPr>
          <p:cNvPr id="5" name="Straight Arrow Connector 4"/>
          <p:cNvCxnSpPr>
            <a:endCxn id="7" idx="0"/>
          </p:cNvCxnSpPr>
          <p:nvPr/>
        </p:nvCxnSpPr>
        <p:spPr>
          <a:xfrm flipH="1">
            <a:off x="4305300" y="2361408"/>
            <a:ext cx="3464" cy="1060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245427" y="762000"/>
            <a:ext cx="2621974" cy="380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ELECTRICITY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7" idx="1"/>
          </p:cNvCxnSpPr>
          <p:nvPr/>
        </p:nvCxnSpPr>
        <p:spPr>
          <a:xfrm flipH="1" flipV="1">
            <a:off x="5638801" y="3841173"/>
            <a:ext cx="841952" cy="239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80753" y="3208954"/>
            <a:ext cx="2423196" cy="17440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Crude oil Reserve/Prod – GNPC, PC</a:t>
            </a:r>
          </a:p>
          <a:p>
            <a:r>
              <a:rPr lang="en-US" sz="1600" b="1" dirty="0" smtClean="0"/>
              <a:t>Refined Products – TOR</a:t>
            </a:r>
          </a:p>
          <a:p>
            <a:r>
              <a:rPr lang="en-US" sz="1600" b="1" dirty="0" smtClean="0"/>
              <a:t>Import/Export – TOR, NPA</a:t>
            </a:r>
          </a:p>
          <a:p>
            <a:r>
              <a:rPr lang="en-US" sz="1600" b="1" dirty="0" smtClean="0"/>
              <a:t>Consumption – NPA, 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6655446" y="2720550"/>
            <a:ext cx="21387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latin typeface="+mj-lt"/>
              </a:rPr>
              <a:t>PETROLEUM</a:t>
            </a:r>
            <a:endParaRPr lang="en-US" sz="2200" b="1" dirty="0">
              <a:latin typeface="+mj-lt"/>
            </a:endParaRPr>
          </a:p>
        </p:txBody>
      </p:sp>
      <p:cxnSp>
        <p:nvCxnSpPr>
          <p:cNvPr id="20" name="Straight Arrow Connector 19"/>
          <p:cNvCxnSpPr>
            <a:stCxn id="7" idx="2"/>
            <a:endCxn id="7" idx="2"/>
          </p:cNvCxnSpPr>
          <p:nvPr/>
        </p:nvCxnSpPr>
        <p:spPr>
          <a:xfrm>
            <a:off x="2971800" y="38411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415" y="3151437"/>
            <a:ext cx="488372" cy="541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5588" y="2873085"/>
            <a:ext cx="2812470" cy="5489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1600" b="1" dirty="0" smtClean="0"/>
              <a:t>Charcoal Export - </a:t>
            </a:r>
            <a:r>
              <a:rPr lang="en-US" sz="1600" b="1" dirty="0" err="1" smtClean="0"/>
              <a:t>GCNet</a:t>
            </a:r>
            <a:endParaRPr lang="en-US" sz="1600" b="1" dirty="0" smtClean="0"/>
          </a:p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48109" y="2503753"/>
            <a:ext cx="21707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latin typeface="+mj-lt"/>
              </a:rPr>
              <a:t>WOODFUELS</a:t>
            </a:r>
            <a:endParaRPr lang="en-US" sz="2200" b="1" dirty="0"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066800" y="4130713"/>
            <a:ext cx="2261753" cy="517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95699" y="4683861"/>
            <a:ext cx="2422812" cy="8918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Demographic &amp;</a:t>
            </a:r>
          </a:p>
          <a:p>
            <a:pPr algn="ctr"/>
            <a:r>
              <a:rPr lang="en-US" sz="1600" b="1" dirty="0" smtClean="0"/>
              <a:t>Macroeconomic data - GSS </a:t>
            </a:r>
            <a:endParaRPr lang="en-US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436646" y="4101387"/>
            <a:ext cx="11134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latin typeface="+mj-lt"/>
              </a:rPr>
              <a:t>OTHERS</a:t>
            </a:r>
            <a:endParaRPr lang="en-US" sz="22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5858288"/>
            <a:ext cx="2926773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Sectoral</a:t>
            </a:r>
            <a:r>
              <a:rPr lang="en-US" sz="1600" b="1" dirty="0" smtClean="0"/>
              <a:t> Energy Consumption by fuel type </a:t>
            </a:r>
            <a:r>
              <a:rPr lang="en-US" sz="1600" b="1" dirty="0" err="1" smtClean="0"/>
              <a:t>etc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7030570" y="5452788"/>
            <a:ext cx="1283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SURVEYS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908984" y="4185805"/>
            <a:ext cx="2177616" cy="1672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93152" y="4260272"/>
            <a:ext cx="0" cy="1561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658342" y="5861882"/>
            <a:ext cx="2422812" cy="8918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Electricity – PURC</a:t>
            </a:r>
          </a:p>
          <a:p>
            <a:pPr algn="ctr"/>
            <a:r>
              <a:rPr lang="en-US" sz="1600" b="1" dirty="0" smtClean="0"/>
              <a:t>Petroleum - NPA </a:t>
            </a:r>
            <a:endParaRPr lang="en-US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2828058" y="5041196"/>
            <a:ext cx="1188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latin typeface="+mj-lt"/>
              </a:rPr>
              <a:t>ENERGY </a:t>
            </a:r>
          </a:p>
          <a:p>
            <a:pPr algn="ctr"/>
            <a:r>
              <a:rPr lang="en-US" sz="2200" b="1" dirty="0" smtClean="0">
                <a:latin typeface="+mj-lt"/>
              </a:rPr>
              <a:t>PRICES</a:t>
            </a:r>
            <a:endParaRPr lang="en-U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97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0678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Overview of Energy Statistics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77D2-4DE3-4A67-909E-A2F88A98E895}" type="datetime1">
              <a:rPr lang="en-US" smtClean="0"/>
              <a:t>5/12/2016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Total Primary Energy Supply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09600"/>
            <a:ext cx="8610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2BB9-7151-47EB-8FF0-F47B80A05E4D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7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81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733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1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Energy Consumption by Fuels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2BB9-7151-47EB-8FF0-F47B80A05E4D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86800" cy="4953000"/>
          </a:xfrm>
        </p:spPr>
        <p:txBody>
          <a:bodyPr/>
          <a:lstStyle/>
          <a:p>
            <a:r>
              <a:rPr lang="en-US" dirty="0" smtClean="0"/>
              <a:t>Increased from 3,299 </a:t>
            </a:r>
            <a:r>
              <a:rPr lang="en-US" dirty="0" err="1" smtClean="0"/>
              <a:t>ktoe</a:t>
            </a:r>
            <a:r>
              <a:rPr lang="en-US" dirty="0" smtClean="0"/>
              <a:t> in 1980 to 7,237 </a:t>
            </a:r>
            <a:r>
              <a:rPr lang="en-US" dirty="0" err="1" smtClean="0"/>
              <a:t>ktoe</a:t>
            </a:r>
            <a:r>
              <a:rPr lang="en-US" dirty="0" smtClean="0"/>
              <a:t> in 2015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0574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4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Installed Electricity Generation Capacity</a:t>
            </a:r>
            <a:endParaRPr lang="en-US" sz="4000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05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DB17-05D3-45BF-98ED-88ED28FA4F87}" type="datetime1">
              <a:rPr lang="en-US" smtClean="0"/>
              <a:t>5/12/2016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3F8-AF68-4CF0-99A8-81B909BE048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001020"/>
              </p:ext>
            </p:extLst>
          </p:nvPr>
        </p:nvGraphicFramePr>
        <p:xfrm>
          <a:off x="304800" y="2971800"/>
          <a:ext cx="8458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04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1351</TotalTime>
  <Words>1424</Words>
  <Application>Microsoft Office PowerPoint</Application>
  <PresentationFormat>On-screen Show (4:3)</PresentationFormat>
  <Paragraphs>720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The use of Administrative Sources in Energy Data Collection in Ghana   </vt:lpstr>
      <vt:lpstr>Presentation Outline</vt:lpstr>
      <vt:lpstr>Introduction </vt:lpstr>
      <vt:lpstr>Legal Framework</vt:lpstr>
      <vt:lpstr>Data Collection Framework</vt:lpstr>
      <vt:lpstr>Overview of Energy Statistics</vt:lpstr>
      <vt:lpstr>Total Primary Energy Supply</vt:lpstr>
      <vt:lpstr>Final Energy Consumption by Fuels</vt:lpstr>
      <vt:lpstr>Installed Electricity Generation Capacity</vt:lpstr>
      <vt:lpstr>Electricity Generation</vt:lpstr>
      <vt:lpstr>PowerPoint Presentation</vt:lpstr>
      <vt:lpstr>PowerPoint Presentation</vt:lpstr>
      <vt:lpstr>    Administrative Data Source Electricity Data</vt:lpstr>
      <vt:lpstr>Administrative Data Source cont’d</vt:lpstr>
      <vt:lpstr>Administrative Data Source cont’d Petroleum </vt:lpstr>
      <vt:lpstr>Administrative Data Source cont’d Refinery Production</vt:lpstr>
      <vt:lpstr>Administrative Data Source cont’d</vt:lpstr>
      <vt:lpstr>    Administrative Data Source cont’d </vt:lpstr>
      <vt:lpstr>  Administrative Data Sources - Benefits</vt:lpstr>
      <vt:lpstr>Challenges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on the use of Administrative Sources in Energy Data Collection in Ghana</dc:title>
  <dc:creator>Addo</dc:creator>
  <cp:lastModifiedBy>Addo</cp:lastModifiedBy>
  <cp:revision>52</cp:revision>
  <dcterms:created xsi:type="dcterms:W3CDTF">2016-04-27T16:51:48Z</dcterms:created>
  <dcterms:modified xsi:type="dcterms:W3CDTF">2016-05-12T12:11:33Z</dcterms:modified>
</cp:coreProperties>
</file>