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31"/>
  </p:notesMasterIdLst>
  <p:handoutMasterIdLst>
    <p:handoutMasterId r:id="rId32"/>
  </p:handoutMasterIdLst>
  <p:sldIdLst>
    <p:sldId id="570" r:id="rId2"/>
    <p:sldId id="571" r:id="rId3"/>
    <p:sldId id="596" r:id="rId4"/>
    <p:sldId id="608" r:id="rId5"/>
    <p:sldId id="597" r:id="rId6"/>
    <p:sldId id="573" r:id="rId7"/>
    <p:sldId id="612" r:id="rId8"/>
    <p:sldId id="613" r:id="rId9"/>
    <p:sldId id="614" r:id="rId10"/>
    <p:sldId id="586" r:id="rId11"/>
    <p:sldId id="598" r:id="rId12"/>
    <p:sldId id="578" r:id="rId13"/>
    <p:sldId id="615" r:id="rId14"/>
    <p:sldId id="599" r:id="rId15"/>
    <p:sldId id="584" r:id="rId16"/>
    <p:sldId id="577" r:id="rId17"/>
    <p:sldId id="616" r:id="rId18"/>
    <p:sldId id="587" r:id="rId19"/>
    <p:sldId id="588" r:id="rId20"/>
    <p:sldId id="617" r:id="rId21"/>
    <p:sldId id="618" r:id="rId22"/>
    <p:sldId id="619" r:id="rId23"/>
    <p:sldId id="620" r:id="rId24"/>
    <p:sldId id="621" r:id="rId25"/>
    <p:sldId id="622" r:id="rId26"/>
    <p:sldId id="623" r:id="rId27"/>
    <p:sldId id="624" r:id="rId28"/>
    <p:sldId id="625" r:id="rId29"/>
    <p:sldId id="626" r:id="rId30"/>
  </p:sldIdLst>
  <p:sldSz cx="9144000" cy="5143500" type="screen16x9"/>
  <p:notesSz cx="6985000" cy="9283700"/>
  <p:custDataLst>
    <p:tags r:id="rId33"/>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20" userDrawn="1">
          <p15:clr>
            <a:srgbClr val="A4A3A4"/>
          </p15:clr>
        </p15:guide>
        <p15:guide id="2" pos="2192" userDrawn="1">
          <p15:clr>
            <a:srgbClr val="A4A3A4"/>
          </p15:clr>
        </p15:guide>
        <p15:guide id="3" orient="horz" pos="2924" userDrawn="1">
          <p15:clr>
            <a:srgbClr val="A4A3A4"/>
          </p15:clr>
        </p15:guide>
        <p15:guide id="4" pos="220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Kay, Melanie" initials="M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587"/>
    <a:srgbClr val="FFFFFF"/>
    <a:srgbClr val="169DD8"/>
    <a:srgbClr val="C5600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01" autoAdjust="0"/>
    <p:restoredTop sz="87259" autoAdjust="0"/>
  </p:normalViewPr>
  <p:slideViewPr>
    <p:cSldViewPr snapToGrid="0">
      <p:cViewPr varScale="1">
        <p:scale>
          <a:sx n="100" d="100"/>
          <a:sy n="100" d="100"/>
        </p:scale>
        <p:origin x="72" y="456"/>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2784" y="612"/>
      </p:cViewPr>
      <p:guideLst>
        <p:guide orient="horz" pos="2920"/>
        <p:guide pos="2192"/>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35D6E1-28E0-4443-8089-4E39D3F6C9F2}" type="doc">
      <dgm:prSet loTypeId="urn:microsoft.com/office/officeart/2005/8/layout/hProcess11" loCatId="process" qsTypeId="urn:microsoft.com/office/officeart/2005/8/quickstyle/simple1" qsCatId="simple" csTypeId="urn:microsoft.com/office/officeart/2005/8/colors/accent1_1" csCatId="accent1" phldr="1"/>
      <dgm:spPr/>
      <dgm:t>
        <a:bodyPr/>
        <a:lstStyle/>
        <a:p>
          <a:endParaRPr lang="en-US"/>
        </a:p>
      </dgm:t>
    </dgm:pt>
    <dgm:pt modelId="{8184893D-2254-4643-AA62-0B4DE2E3E556}">
      <dgm:prSet phldrT="[Text]" custT="1"/>
      <dgm:spPr/>
      <dgm:t>
        <a:bodyPr/>
        <a:lstStyle/>
        <a:p>
          <a:r>
            <a:rPr lang="en-US" sz="1100" b="1" dirty="0" smtClean="0"/>
            <a:t>Dec-2014</a:t>
          </a:r>
        </a:p>
        <a:p>
          <a:r>
            <a:rPr lang="en-US" sz="1100" dirty="0" smtClean="0"/>
            <a:t>MOU Signed</a:t>
          </a:r>
          <a:endParaRPr lang="en-US" sz="1100" dirty="0"/>
        </a:p>
      </dgm:t>
    </dgm:pt>
    <dgm:pt modelId="{757E96C1-A429-4FF1-AE6A-02436FC8DCBE}" type="parTrans" cxnId="{B08ACE81-4EE6-4A77-9B8F-9E001D4298DF}">
      <dgm:prSet/>
      <dgm:spPr/>
      <dgm:t>
        <a:bodyPr/>
        <a:lstStyle/>
        <a:p>
          <a:endParaRPr lang="en-US"/>
        </a:p>
      </dgm:t>
    </dgm:pt>
    <dgm:pt modelId="{FED09A7B-2CF0-460E-BB05-76F01B2B2FFE}" type="sibTrans" cxnId="{B08ACE81-4EE6-4A77-9B8F-9E001D4298DF}">
      <dgm:prSet/>
      <dgm:spPr/>
      <dgm:t>
        <a:bodyPr/>
        <a:lstStyle/>
        <a:p>
          <a:endParaRPr lang="en-US"/>
        </a:p>
      </dgm:t>
    </dgm:pt>
    <dgm:pt modelId="{3672431B-FE78-4075-8FDE-C0415DA735FD}">
      <dgm:prSet phldrT="[Text]" custT="1"/>
      <dgm:spPr/>
      <dgm:t>
        <a:bodyPr/>
        <a:lstStyle/>
        <a:p>
          <a:r>
            <a:rPr lang="en-US" sz="1100" b="1" dirty="0" smtClean="0"/>
            <a:t>Apr-2015</a:t>
          </a:r>
        </a:p>
        <a:p>
          <a:r>
            <a:rPr lang="en-US" sz="1100" dirty="0" smtClean="0"/>
            <a:t>Meetings in </a:t>
          </a:r>
          <a:br>
            <a:rPr lang="en-US" sz="1100" dirty="0" smtClean="0"/>
          </a:br>
          <a:r>
            <a:rPr lang="en-US" sz="1100" dirty="0" smtClean="0"/>
            <a:t>Mexico City</a:t>
          </a:r>
          <a:endParaRPr lang="en-US" sz="1100" dirty="0"/>
        </a:p>
      </dgm:t>
    </dgm:pt>
    <dgm:pt modelId="{5A518789-2195-4A66-9992-3A66CDA77DDC}" type="parTrans" cxnId="{46A318F8-7FBD-43A3-904D-479BD81B3396}">
      <dgm:prSet/>
      <dgm:spPr/>
      <dgm:t>
        <a:bodyPr/>
        <a:lstStyle/>
        <a:p>
          <a:endParaRPr lang="en-US"/>
        </a:p>
      </dgm:t>
    </dgm:pt>
    <dgm:pt modelId="{426A311B-BC94-4687-9C45-B7957C387E6D}" type="sibTrans" cxnId="{46A318F8-7FBD-43A3-904D-479BD81B3396}">
      <dgm:prSet/>
      <dgm:spPr/>
      <dgm:t>
        <a:bodyPr/>
        <a:lstStyle/>
        <a:p>
          <a:endParaRPr lang="en-US"/>
        </a:p>
      </dgm:t>
    </dgm:pt>
    <dgm:pt modelId="{349E71A4-636E-473A-83C9-91A8A2774F3D}">
      <dgm:prSet phldrT="[Text]" custT="1"/>
      <dgm:spPr/>
      <dgm:t>
        <a:bodyPr/>
        <a:lstStyle/>
        <a:p>
          <a:r>
            <a:rPr lang="en-US" sz="1100" b="1" dirty="0" smtClean="0"/>
            <a:t>Jun-2015</a:t>
          </a:r>
        </a:p>
        <a:p>
          <a:r>
            <a:rPr lang="en-US" sz="1100" dirty="0" smtClean="0"/>
            <a:t>180-day progress report</a:t>
          </a:r>
          <a:endParaRPr lang="en-US" sz="1100" dirty="0"/>
        </a:p>
      </dgm:t>
    </dgm:pt>
    <dgm:pt modelId="{A6DC6D61-F752-4679-BC7C-7BE36D428E00}" type="parTrans" cxnId="{A61E8A00-9FBC-490B-AEF9-20824AD63B19}">
      <dgm:prSet/>
      <dgm:spPr/>
      <dgm:t>
        <a:bodyPr/>
        <a:lstStyle/>
        <a:p>
          <a:endParaRPr lang="en-US"/>
        </a:p>
      </dgm:t>
    </dgm:pt>
    <dgm:pt modelId="{A2B37CE3-0175-4C65-98ED-7AB350D260B4}" type="sibTrans" cxnId="{A61E8A00-9FBC-490B-AEF9-20824AD63B19}">
      <dgm:prSet/>
      <dgm:spPr/>
      <dgm:t>
        <a:bodyPr/>
        <a:lstStyle/>
        <a:p>
          <a:endParaRPr lang="en-US"/>
        </a:p>
      </dgm:t>
    </dgm:pt>
    <dgm:pt modelId="{166A448A-E33A-40BA-B19E-8AF1C86C2247}">
      <dgm:prSet custT="1"/>
      <dgm:spPr/>
      <dgm:t>
        <a:bodyPr/>
        <a:lstStyle/>
        <a:p>
          <a:r>
            <a:rPr lang="en-US" sz="1100" b="1" dirty="0" smtClean="0"/>
            <a:t>Oct-2015</a:t>
          </a:r>
        </a:p>
        <a:p>
          <a:r>
            <a:rPr lang="en-US" sz="1100" dirty="0" smtClean="0"/>
            <a:t>Meetings in Washington D.C</a:t>
          </a:r>
          <a:r>
            <a:rPr lang="en-US" sz="700" dirty="0" smtClean="0"/>
            <a:t>.</a:t>
          </a:r>
          <a:endParaRPr lang="en-US" sz="700" dirty="0"/>
        </a:p>
      </dgm:t>
    </dgm:pt>
    <dgm:pt modelId="{12906F0F-8FB2-47D3-81D7-D6650EE05F77}" type="parTrans" cxnId="{02295A7B-0FB1-4717-A711-9F45CA902381}">
      <dgm:prSet/>
      <dgm:spPr/>
      <dgm:t>
        <a:bodyPr/>
        <a:lstStyle/>
        <a:p>
          <a:endParaRPr lang="en-US"/>
        </a:p>
      </dgm:t>
    </dgm:pt>
    <dgm:pt modelId="{6E295FB3-422B-42FD-9C0A-3402F2ED98AB}" type="sibTrans" cxnId="{02295A7B-0FB1-4717-A711-9F45CA902381}">
      <dgm:prSet/>
      <dgm:spPr/>
      <dgm:t>
        <a:bodyPr/>
        <a:lstStyle/>
        <a:p>
          <a:endParaRPr lang="en-US"/>
        </a:p>
      </dgm:t>
    </dgm:pt>
    <dgm:pt modelId="{334EDCC2-6C29-471C-B4C5-17C57A07E2DE}">
      <dgm:prSet custT="1"/>
      <dgm:spPr/>
      <dgm:t>
        <a:bodyPr/>
        <a:lstStyle/>
        <a:p>
          <a:r>
            <a:rPr lang="en-US" sz="1100" b="1" dirty="0" smtClean="0"/>
            <a:t>Feb-2016</a:t>
          </a:r>
        </a:p>
        <a:p>
          <a:r>
            <a:rPr lang="en-US" sz="1100" dirty="0" smtClean="0"/>
            <a:t>nacei.org website launched &amp; </a:t>
          </a:r>
          <a:br>
            <a:rPr lang="en-US" sz="1100" dirty="0" smtClean="0"/>
          </a:br>
          <a:r>
            <a:rPr lang="en-US" sz="1100" dirty="0" smtClean="0"/>
            <a:t>MOU expanded to include climate change</a:t>
          </a:r>
          <a:endParaRPr lang="en-US" sz="1100" dirty="0"/>
        </a:p>
      </dgm:t>
    </dgm:pt>
    <dgm:pt modelId="{85A5C8DB-A9A5-4A63-A7A5-EAEBFDB105CB}" type="parTrans" cxnId="{9052130D-7648-4333-B00F-1A4A6833C30C}">
      <dgm:prSet/>
      <dgm:spPr/>
      <dgm:t>
        <a:bodyPr/>
        <a:lstStyle/>
        <a:p>
          <a:endParaRPr lang="en-US"/>
        </a:p>
      </dgm:t>
    </dgm:pt>
    <dgm:pt modelId="{55340CDB-CC90-4B7F-875A-94B34A5E4AEE}" type="sibTrans" cxnId="{9052130D-7648-4333-B00F-1A4A6833C30C}">
      <dgm:prSet/>
      <dgm:spPr/>
      <dgm:t>
        <a:bodyPr/>
        <a:lstStyle/>
        <a:p>
          <a:endParaRPr lang="en-US"/>
        </a:p>
      </dgm:t>
    </dgm:pt>
    <dgm:pt modelId="{6F4C20D0-BD51-409F-BF69-6537FEC2B6ED}">
      <dgm:prSet custT="1"/>
      <dgm:spPr/>
      <dgm:t>
        <a:bodyPr/>
        <a:lstStyle/>
        <a:p>
          <a:r>
            <a:rPr lang="en-US" sz="1100" b="1" dirty="0" smtClean="0"/>
            <a:t>Jun-2016</a:t>
          </a:r>
        </a:p>
        <a:p>
          <a:r>
            <a:rPr lang="en-US" sz="1100" dirty="0" smtClean="0"/>
            <a:t>Additional mapping layers launched</a:t>
          </a:r>
          <a:endParaRPr lang="en-US" sz="1100" dirty="0"/>
        </a:p>
      </dgm:t>
    </dgm:pt>
    <dgm:pt modelId="{32F79F72-B558-4C12-870E-672E26B5E2AC}" type="parTrans" cxnId="{CBF5316E-52EB-4654-BE40-B1084E6C0213}">
      <dgm:prSet/>
      <dgm:spPr/>
      <dgm:t>
        <a:bodyPr/>
        <a:lstStyle/>
        <a:p>
          <a:endParaRPr lang="en-US"/>
        </a:p>
      </dgm:t>
    </dgm:pt>
    <dgm:pt modelId="{EE5AAE6A-AC1D-44F0-961C-C5B14F1C6B1A}" type="sibTrans" cxnId="{CBF5316E-52EB-4654-BE40-B1084E6C0213}">
      <dgm:prSet/>
      <dgm:spPr/>
      <dgm:t>
        <a:bodyPr/>
        <a:lstStyle/>
        <a:p>
          <a:endParaRPr lang="en-US"/>
        </a:p>
      </dgm:t>
    </dgm:pt>
    <dgm:pt modelId="{D73BBD7E-84CF-4BF8-98B2-B9157E898AE8}" type="pres">
      <dgm:prSet presAssocID="{6D35D6E1-28E0-4443-8089-4E39D3F6C9F2}" presName="Name0" presStyleCnt="0">
        <dgm:presLayoutVars>
          <dgm:dir/>
          <dgm:resizeHandles val="exact"/>
        </dgm:presLayoutVars>
      </dgm:prSet>
      <dgm:spPr/>
      <dgm:t>
        <a:bodyPr/>
        <a:lstStyle/>
        <a:p>
          <a:endParaRPr lang="en-US"/>
        </a:p>
      </dgm:t>
    </dgm:pt>
    <dgm:pt modelId="{B1F3DF1A-66DE-46E1-A720-2BD961F6B2AC}" type="pres">
      <dgm:prSet presAssocID="{6D35D6E1-28E0-4443-8089-4E39D3F6C9F2}" presName="arrow" presStyleLbl="bgShp" presStyleIdx="0" presStyleCnt="1" custLinFactNeighborX="118" custLinFactNeighborY="2137"/>
      <dgm:spPr>
        <a:solidFill>
          <a:srgbClr val="336587"/>
        </a:solidFill>
        <a:ln>
          <a:solidFill>
            <a:srgbClr val="336587"/>
          </a:solidFill>
        </a:ln>
      </dgm:spPr>
      <dgm:t>
        <a:bodyPr/>
        <a:lstStyle/>
        <a:p>
          <a:endParaRPr lang="en-US"/>
        </a:p>
      </dgm:t>
    </dgm:pt>
    <dgm:pt modelId="{0CF594A2-F611-4DF2-9821-6A4E90C00364}" type="pres">
      <dgm:prSet presAssocID="{6D35D6E1-28E0-4443-8089-4E39D3F6C9F2}" presName="points" presStyleCnt="0"/>
      <dgm:spPr/>
      <dgm:t>
        <a:bodyPr/>
        <a:lstStyle/>
        <a:p>
          <a:endParaRPr lang="en-US"/>
        </a:p>
      </dgm:t>
    </dgm:pt>
    <dgm:pt modelId="{8F83AE64-71F1-477F-9FDB-0BE444DCAE1C}" type="pres">
      <dgm:prSet presAssocID="{8184893D-2254-4643-AA62-0B4DE2E3E556}" presName="compositeA" presStyleCnt="0"/>
      <dgm:spPr/>
      <dgm:t>
        <a:bodyPr/>
        <a:lstStyle/>
        <a:p>
          <a:endParaRPr lang="en-US"/>
        </a:p>
      </dgm:t>
    </dgm:pt>
    <dgm:pt modelId="{EE4104B5-6E08-4E14-9C85-8E44DE245339}" type="pres">
      <dgm:prSet presAssocID="{8184893D-2254-4643-AA62-0B4DE2E3E556}" presName="textA" presStyleLbl="revTx" presStyleIdx="0" presStyleCnt="6" custScaleX="163643">
        <dgm:presLayoutVars>
          <dgm:bulletEnabled val="1"/>
        </dgm:presLayoutVars>
      </dgm:prSet>
      <dgm:spPr/>
      <dgm:t>
        <a:bodyPr/>
        <a:lstStyle/>
        <a:p>
          <a:endParaRPr lang="en-US"/>
        </a:p>
      </dgm:t>
    </dgm:pt>
    <dgm:pt modelId="{E9E62B2C-B873-4E48-975D-11A3C786A01D}" type="pres">
      <dgm:prSet presAssocID="{8184893D-2254-4643-AA62-0B4DE2E3E556}" presName="circleA" presStyleLbl="node1" presStyleIdx="0" presStyleCnt="6" custScaleX="164911" custScaleY="160470"/>
      <dgm:spPr>
        <a:ln>
          <a:solidFill>
            <a:srgbClr val="336587"/>
          </a:solidFill>
        </a:ln>
      </dgm:spPr>
      <dgm:t>
        <a:bodyPr/>
        <a:lstStyle/>
        <a:p>
          <a:endParaRPr lang="en-US"/>
        </a:p>
      </dgm:t>
    </dgm:pt>
    <dgm:pt modelId="{8BCD4B28-41B7-4833-A0C0-75B2F3EE69BF}" type="pres">
      <dgm:prSet presAssocID="{8184893D-2254-4643-AA62-0B4DE2E3E556}" presName="spaceA" presStyleCnt="0"/>
      <dgm:spPr/>
      <dgm:t>
        <a:bodyPr/>
        <a:lstStyle/>
        <a:p>
          <a:endParaRPr lang="en-US"/>
        </a:p>
      </dgm:t>
    </dgm:pt>
    <dgm:pt modelId="{0A984342-FEEE-4B02-B90C-F7FD598279B5}" type="pres">
      <dgm:prSet presAssocID="{FED09A7B-2CF0-460E-BB05-76F01B2B2FFE}" presName="space" presStyleCnt="0"/>
      <dgm:spPr/>
      <dgm:t>
        <a:bodyPr/>
        <a:lstStyle/>
        <a:p>
          <a:endParaRPr lang="en-US"/>
        </a:p>
      </dgm:t>
    </dgm:pt>
    <dgm:pt modelId="{F02F9200-2E60-47DC-9D7E-437A99229B14}" type="pres">
      <dgm:prSet presAssocID="{3672431B-FE78-4075-8FDE-C0415DA735FD}" presName="compositeB" presStyleCnt="0"/>
      <dgm:spPr/>
      <dgm:t>
        <a:bodyPr/>
        <a:lstStyle/>
        <a:p>
          <a:endParaRPr lang="en-US"/>
        </a:p>
      </dgm:t>
    </dgm:pt>
    <dgm:pt modelId="{6F12E5A8-1D09-469E-AF42-DA97348533A2}" type="pres">
      <dgm:prSet presAssocID="{3672431B-FE78-4075-8FDE-C0415DA735FD}" presName="textB" presStyleLbl="revTx" presStyleIdx="1" presStyleCnt="6" custScaleX="195106" custLinFactNeighborX="-7877">
        <dgm:presLayoutVars>
          <dgm:bulletEnabled val="1"/>
        </dgm:presLayoutVars>
      </dgm:prSet>
      <dgm:spPr/>
      <dgm:t>
        <a:bodyPr/>
        <a:lstStyle/>
        <a:p>
          <a:endParaRPr lang="en-US"/>
        </a:p>
      </dgm:t>
    </dgm:pt>
    <dgm:pt modelId="{806A68C7-C183-4D8C-A584-EAF8D8EEF455}" type="pres">
      <dgm:prSet presAssocID="{3672431B-FE78-4075-8FDE-C0415DA735FD}" presName="circleB" presStyleLbl="node1" presStyleIdx="1" presStyleCnt="6" custScaleX="156264" custScaleY="162393" custLinFactNeighborX="4274"/>
      <dgm:spPr>
        <a:ln>
          <a:solidFill>
            <a:srgbClr val="336587"/>
          </a:solidFill>
        </a:ln>
      </dgm:spPr>
      <dgm:t>
        <a:bodyPr/>
        <a:lstStyle/>
        <a:p>
          <a:endParaRPr lang="en-US"/>
        </a:p>
      </dgm:t>
    </dgm:pt>
    <dgm:pt modelId="{9DD0CEEF-D606-4A69-8AFA-AA9B17A6668F}" type="pres">
      <dgm:prSet presAssocID="{3672431B-FE78-4075-8FDE-C0415DA735FD}" presName="spaceB" presStyleCnt="0"/>
      <dgm:spPr/>
      <dgm:t>
        <a:bodyPr/>
        <a:lstStyle/>
        <a:p>
          <a:endParaRPr lang="en-US"/>
        </a:p>
      </dgm:t>
    </dgm:pt>
    <dgm:pt modelId="{3F3C8937-4FB2-48D3-A115-98C1BEF6C0AF}" type="pres">
      <dgm:prSet presAssocID="{426A311B-BC94-4687-9C45-B7957C387E6D}" presName="space" presStyleCnt="0"/>
      <dgm:spPr/>
      <dgm:t>
        <a:bodyPr/>
        <a:lstStyle/>
        <a:p>
          <a:endParaRPr lang="en-US"/>
        </a:p>
      </dgm:t>
    </dgm:pt>
    <dgm:pt modelId="{BBA196C6-5AC8-451A-99B2-E3B5C1DFFCF0}" type="pres">
      <dgm:prSet presAssocID="{349E71A4-636E-473A-83C9-91A8A2774F3D}" presName="compositeA" presStyleCnt="0"/>
      <dgm:spPr/>
      <dgm:t>
        <a:bodyPr/>
        <a:lstStyle/>
        <a:p>
          <a:endParaRPr lang="en-US"/>
        </a:p>
      </dgm:t>
    </dgm:pt>
    <dgm:pt modelId="{C3EDD6D5-F7D3-4911-9E5A-CEA664EF7F92}" type="pres">
      <dgm:prSet presAssocID="{349E71A4-636E-473A-83C9-91A8A2774F3D}" presName="textA" presStyleLbl="revTx" presStyleIdx="2" presStyleCnt="6" custScaleX="139017">
        <dgm:presLayoutVars>
          <dgm:bulletEnabled val="1"/>
        </dgm:presLayoutVars>
      </dgm:prSet>
      <dgm:spPr/>
      <dgm:t>
        <a:bodyPr/>
        <a:lstStyle/>
        <a:p>
          <a:endParaRPr lang="en-US"/>
        </a:p>
      </dgm:t>
    </dgm:pt>
    <dgm:pt modelId="{0F691EC7-EB93-4DC5-B6EE-E66FB4A1608D}" type="pres">
      <dgm:prSet presAssocID="{349E71A4-636E-473A-83C9-91A8A2774F3D}" presName="circleA" presStyleLbl="node1" presStyleIdx="2" presStyleCnt="6" custScaleX="165088" custScaleY="169017"/>
      <dgm:spPr>
        <a:ln>
          <a:solidFill>
            <a:srgbClr val="336587"/>
          </a:solidFill>
        </a:ln>
      </dgm:spPr>
      <dgm:t>
        <a:bodyPr/>
        <a:lstStyle/>
        <a:p>
          <a:endParaRPr lang="en-US"/>
        </a:p>
      </dgm:t>
    </dgm:pt>
    <dgm:pt modelId="{3A31D128-9D41-41DB-9919-BF2D575A59AF}" type="pres">
      <dgm:prSet presAssocID="{349E71A4-636E-473A-83C9-91A8A2774F3D}" presName="spaceA" presStyleCnt="0"/>
      <dgm:spPr/>
      <dgm:t>
        <a:bodyPr/>
        <a:lstStyle/>
        <a:p>
          <a:endParaRPr lang="en-US"/>
        </a:p>
      </dgm:t>
    </dgm:pt>
    <dgm:pt modelId="{53DEB2A4-85E3-4F67-9B8A-7ABEB7EF81D9}" type="pres">
      <dgm:prSet presAssocID="{A2B37CE3-0175-4C65-98ED-7AB350D260B4}" presName="space" presStyleCnt="0"/>
      <dgm:spPr/>
      <dgm:t>
        <a:bodyPr/>
        <a:lstStyle/>
        <a:p>
          <a:endParaRPr lang="en-US"/>
        </a:p>
      </dgm:t>
    </dgm:pt>
    <dgm:pt modelId="{A65EACAA-295F-40FE-9247-479F810F3653}" type="pres">
      <dgm:prSet presAssocID="{166A448A-E33A-40BA-B19E-8AF1C86C2247}" presName="compositeB" presStyleCnt="0"/>
      <dgm:spPr/>
      <dgm:t>
        <a:bodyPr/>
        <a:lstStyle/>
        <a:p>
          <a:endParaRPr lang="en-US"/>
        </a:p>
      </dgm:t>
    </dgm:pt>
    <dgm:pt modelId="{38623846-6C1E-4082-8F8C-4BBFCCCCE284}" type="pres">
      <dgm:prSet presAssocID="{166A448A-E33A-40BA-B19E-8AF1C86C2247}" presName="textB" presStyleLbl="revTx" presStyleIdx="3" presStyleCnt="6" custScaleX="156651">
        <dgm:presLayoutVars>
          <dgm:bulletEnabled val="1"/>
        </dgm:presLayoutVars>
      </dgm:prSet>
      <dgm:spPr/>
      <dgm:t>
        <a:bodyPr/>
        <a:lstStyle/>
        <a:p>
          <a:endParaRPr lang="en-US"/>
        </a:p>
      </dgm:t>
    </dgm:pt>
    <dgm:pt modelId="{670BFD02-AC39-4530-BA5C-1E7706842806}" type="pres">
      <dgm:prSet presAssocID="{166A448A-E33A-40BA-B19E-8AF1C86C2247}" presName="circleB" presStyleLbl="node1" presStyleIdx="3" presStyleCnt="6" custScaleX="176610" custScaleY="160470" custLinFactNeighborX="21370"/>
      <dgm:spPr>
        <a:ln>
          <a:solidFill>
            <a:srgbClr val="336587"/>
          </a:solidFill>
        </a:ln>
      </dgm:spPr>
      <dgm:t>
        <a:bodyPr/>
        <a:lstStyle/>
        <a:p>
          <a:endParaRPr lang="en-US"/>
        </a:p>
      </dgm:t>
    </dgm:pt>
    <dgm:pt modelId="{200D9130-303C-408C-84DB-4D2ACFD108B8}" type="pres">
      <dgm:prSet presAssocID="{166A448A-E33A-40BA-B19E-8AF1C86C2247}" presName="spaceB" presStyleCnt="0"/>
      <dgm:spPr/>
      <dgm:t>
        <a:bodyPr/>
        <a:lstStyle/>
        <a:p>
          <a:endParaRPr lang="en-US"/>
        </a:p>
      </dgm:t>
    </dgm:pt>
    <dgm:pt modelId="{ED8B4074-3C2F-4555-A237-82731E220AFA}" type="pres">
      <dgm:prSet presAssocID="{6E295FB3-422B-42FD-9C0A-3402F2ED98AB}" presName="space" presStyleCnt="0"/>
      <dgm:spPr/>
      <dgm:t>
        <a:bodyPr/>
        <a:lstStyle/>
        <a:p>
          <a:endParaRPr lang="en-US"/>
        </a:p>
      </dgm:t>
    </dgm:pt>
    <dgm:pt modelId="{9E2B4B74-A0B4-432D-9AA4-9B40976CAF74}" type="pres">
      <dgm:prSet presAssocID="{334EDCC2-6C29-471C-B4C5-17C57A07E2DE}" presName="compositeA" presStyleCnt="0"/>
      <dgm:spPr/>
    </dgm:pt>
    <dgm:pt modelId="{E54EDA8F-46D4-4A1B-969C-9C40FAB0E297}" type="pres">
      <dgm:prSet presAssocID="{334EDCC2-6C29-471C-B4C5-17C57A07E2DE}" presName="textA" presStyleLbl="revTx" presStyleIdx="4" presStyleCnt="6" custScaleX="204309">
        <dgm:presLayoutVars>
          <dgm:bulletEnabled val="1"/>
        </dgm:presLayoutVars>
      </dgm:prSet>
      <dgm:spPr/>
      <dgm:t>
        <a:bodyPr/>
        <a:lstStyle/>
        <a:p>
          <a:endParaRPr lang="en-CA"/>
        </a:p>
      </dgm:t>
    </dgm:pt>
    <dgm:pt modelId="{F0597643-E5F4-4E16-9485-6EB05C886F41}" type="pres">
      <dgm:prSet presAssocID="{334EDCC2-6C29-471C-B4C5-17C57A07E2DE}" presName="circleA" presStyleLbl="node1" presStyleIdx="4" presStyleCnt="6"/>
      <dgm:spPr/>
    </dgm:pt>
    <dgm:pt modelId="{38777871-17A3-4784-B476-B97024565DA2}" type="pres">
      <dgm:prSet presAssocID="{334EDCC2-6C29-471C-B4C5-17C57A07E2DE}" presName="spaceA" presStyleCnt="0"/>
      <dgm:spPr/>
    </dgm:pt>
    <dgm:pt modelId="{BF9E739C-18D1-410B-AFEA-093C9B31EC3F}" type="pres">
      <dgm:prSet presAssocID="{55340CDB-CC90-4B7F-875A-94B34A5E4AEE}" presName="space" presStyleCnt="0"/>
      <dgm:spPr/>
      <dgm:t>
        <a:bodyPr/>
        <a:lstStyle/>
        <a:p>
          <a:endParaRPr lang="en-US"/>
        </a:p>
      </dgm:t>
    </dgm:pt>
    <dgm:pt modelId="{B813E7FD-891F-4481-BB1E-52B1265B778C}" type="pres">
      <dgm:prSet presAssocID="{6F4C20D0-BD51-409F-BF69-6537FEC2B6ED}" presName="compositeB" presStyleCnt="0"/>
      <dgm:spPr/>
    </dgm:pt>
    <dgm:pt modelId="{4E093D9A-58EE-4A49-AD9B-546CB073EB1F}" type="pres">
      <dgm:prSet presAssocID="{6F4C20D0-BD51-409F-BF69-6537FEC2B6ED}" presName="textB" presStyleLbl="revTx" presStyleIdx="5" presStyleCnt="6" custScaleX="193260" custScaleY="98718">
        <dgm:presLayoutVars>
          <dgm:bulletEnabled val="1"/>
        </dgm:presLayoutVars>
      </dgm:prSet>
      <dgm:spPr/>
      <dgm:t>
        <a:bodyPr/>
        <a:lstStyle/>
        <a:p>
          <a:endParaRPr lang="en-CA"/>
        </a:p>
      </dgm:t>
    </dgm:pt>
    <dgm:pt modelId="{306C729E-E3BA-4ABB-A05A-B9607C3C2A2D}" type="pres">
      <dgm:prSet presAssocID="{6F4C20D0-BD51-409F-BF69-6537FEC2B6ED}" presName="circleB" presStyleLbl="node1" presStyleIdx="5" presStyleCnt="6"/>
      <dgm:spPr/>
    </dgm:pt>
    <dgm:pt modelId="{12E26DAB-C0F1-471D-AA8D-4FE1169989D5}" type="pres">
      <dgm:prSet presAssocID="{6F4C20D0-BD51-409F-BF69-6537FEC2B6ED}" presName="spaceB" presStyleCnt="0"/>
      <dgm:spPr/>
    </dgm:pt>
  </dgm:ptLst>
  <dgm:cxnLst>
    <dgm:cxn modelId="{02295A7B-0FB1-4717-A711-9F45CA902381}" srcId="{6D35D6E1-28E0-4443-8089-4E39D3F6C9F2}" destId="{166A448A-E33A-40BA-B19E-8AF1C86C2247}" srcOrd="3" destOrd="0" parTransId="{12906F0F-8FB2-47D3-81D7-D6650EE05F77}" sibTransId="{6E295FB3-422B-42FD-9C0A-3402F2ED98AB}"/>
    <dgm:cxn modelId="{9052130D-7648-4333-B00F-1A4A6833C30C}" srcId="{6D35D6E1-28E0-4443-8089-4E39D3F6C9F2}" destId="{334EDCC2-6C29-471C-B4C5-17C57A07E2DE}" srcOrd="4" destOrd="0" parTransId="{85A5C8DB-A9A5-4A63-A7A5-EAEBFDB105CB}" sibTransId="{55340CDB-CC90-4B7F-875A-94B34A5E4AEE}"/>
    <dgm:cxn modelId="{CBF5316E-52EB-4654-BE40-B1084E6C0213}" srcId="{6D35D6E1-28E0-4443-8089-4E39D3F6C9F2}" destId="{6F4C20D0-BD51-409F-BF69-6537FEC2B6ED}" srcOrd="5" destOrd="0" parTransId="{32F79F72-B558-4C12-870E-672E26B5E2AC}" sibTransId="{EE5AAE6A-AC1D-44F0-961C-C5B14F1C6B1A}"/>
    <dgm:cxn modelId="{4AB95AB2-C45B-49F8-8A34-880252619ED3}" type="presOf" srcId="{334EDCC2-6C29-471C-B4C5-17C57A07E2DE}" destId="{E54EDA8F-46D4-4A1B-969C-9C40FAB0E297}" srcOrd="0" destOrd="0" presId="urn:microsoft.com/office/officeart/2005/8/layout/hProcess11"/>
    <dgm:cxn modelId="{A61E8A00-9FBC-490B-AEF9-20824AD63B19}" srcId="{6D35D6E1-28E0-4443-8089-4E39D3F6C9F2}" destId="{349E71A4-636E-473A-83C9-91A8A2774F3D}" srcOrd="2" destOrd="0" parTransId="{A6DC6D61-F752-4679-BC7C-7BE36D428E00}" sibTransId="{A2B37CE3-0175-4C65-98ED-7AB350D260B4}"/>
    <dgm:cxn modelId="{B08ACE81-4EE6-4A77-9B8F-9E001D4298DF}" srcId="{6D35D6E1-28E0-4443-8089-4E39D3F6C9F2}" destId="{8184893D-2254-4643-AA62-0B4DE2E3E556}" srcOrd="0" destOrd="0" parTransId="{757E96C1-A429-4FF1-AE6A-02436FC8DCBE}" sibTransId="{FED09A7B-2CF0-460E-BB05-76F01B2B2FFE}"/>
    <dgm:cxn modelId="{7AC27723-2D51-4AA2-9066-C5D97F450915}" type="presOf" srcId="{6D35D6E1-28E0-4443-8089-4E39D3F6C9F2}" destId="{D73BBD7E-84CF-4BF8-98B2-B9157E898AE8}" srcOrd="0" destOrd="0" presId="urn:microsoft.com/office/officeart/2005/8/layout/hProcess11"/>
    <dgm:cxn modelId="{8B4815A4-B922-4208-8E36-273B925C79FF}" type="presOf" srcId="{166A448A-E33A-40BA-B19E-8AF1C86C2247}" destId="{38623846-6C1E-4082-8F8C-4BBFCCCCE284}" srcOrd="0" destOrd="0" presId="urn:microsoft.com/office/officeart/2005/8/layout/hProcess11"/>
    <dgm:cxn modelId="{8B9E12CC-7892-41D0-8449-6AA6DD47ADE6}" type="presOf" srcId="{6F4C20D0-BD51-409F-BF69-6537FEC2B6ED}" destId="{4E093D9A-58EE-4A49-AD9B-546CB073EB1F}" srcOrd="0" destOrd="0" presId="urn:microsoft.com/office/officeart/2005/8/layout/hProcess11"/>
    <dgm:cxn modelId="{46A318F8-7FBD-43A3-904D-479BD81B3396}" srcId="{6D35D6E1-28E0-4443-8089-4E39D3F6C9F2}" destId="{3672431B-FE78-4075-8FDE-C0415DA735FD}" srcOrd="1" destOrd="0" parTransId="{5A518789-2195-4A66-9992-3A66CDA77DDC}" sibTransId="{426A311B-BC94-4687-9C45-B7957C387E6D}"/>
    <dgm:cxn modelId="{7419F0BC-6705-4B40-982F-48B93FC1CD77}" type="presOf" srcId="{3672431B-FE78-4075-8FDE-C0415DA735FD}" destId="{6F12E5A8-1D09-469E-AF42-DA97348533A2}" srcOrd="0" destOrd="0" presId="urn:microsoft.com/office/officeart/2005/8/layout/hProcess11"/>
    <dgm:cxn modelId="{3F0A56CD-A33E-4626-9022-C4AC859232D2}" type="presOf" srcId="{8184893D-2254-4643-AA62-0B4DE2E3E556}" destId="{EE4104B5-6E08-4E14-9C85-8E44DE245339}" srcOrd="0" destOrd="0" presId="urn:microsoft.com/office/officeart/2005/8/layout/hProcess11"/>
    <dgm:cxn modelId="{8F81C245-0548-4CC1-9C15-7076334C6D46}" type="presOf" srcId="{349E71A4-636E-473A-83C9-91A8A2774F3D}" destId="{C3EDD6D5-F7D3-4911-9E5A-CEA664EF7F92}" srcOrd="0" destOrd="0" presId="urn:microsoft.com/office/officeart/2005/8/layout/hProcess11"/>
    <dgm:cxn modelId="{C8C579BF-23C9-4361-A567-679C3BEB92C2}" type="presParOf" srcId="{D73BBD7E-84CF-4BF8-98B2-B9157E898AE8}" destId="{B1F3DF1A-66DE-46E1-A720-2BD961F6B2AC}" srcOrd="0" destOrd="0" presId="urn:microsoft.com/office/officeart/2005/8/layout/hProcess11"/>
    <dgm:cxn modelId="{81804C3F-BE6E-42EF-B7E9-C1C37B6A63BA}" type="presParOf" srcId="{D73BBD7E-84CF-4BF8-98B2-B9157E898AE8}" destId="{0CF594A2-F611-4DF2-9821-6A4E90C00364}" srcOrd="1" destOrd="0" presId="urn:microsoft.com/office/officeart/2005/8/layout/hProcess11"/>
    <dgm:cxn modelId="{19743AAD-51E5-4E31-8239-21688685103E}" type="presParOf" srcId="{0CF594A2-F611-4DF2-9821-6A4E90C00364}" destId="{8F83AE64-71F1-477F-9FDB-0BE444DCAE1C}" srcOrd="0" destOrd="0" presId="urn:microsoft.com/office/officeart/2005/8/layout/hProcess11"/>
    <dgm:cxn modelId="{0069B408-553A-48F5-8C22-ECA06426EF81}" type="presParOf" srcId="{8F83AE64-71F1-477F-9FDB-0BE444DCAE1C}" destId="{EE4104B5-6E08-4E14-9C85-8E44DE245339}" srcOrd="0" destOrd="0" presId="urn:microsoft.com/office/officeart/2005/8/layout/hProcess11"/>
    <dgm:cxn modelId="{04A1AD2D-348B-406B-AC30-841798C1144A}" type="presParOf" srcId="{8F83AE64-71F1-477F-9FDB-0BE444DCAE1C}" destId="{E9E62B2C-B873-4E48-975D-11A3C786A01D}" srcOrd="1" destOrd="0" presId="urn:microsoft.com/office/officeart/2005/8/layout/hProcess11"/>
    <dgm:cxn modelId="{273F58FE-CD2B-4945-BD80-6AF15AD073FB}" type="presParOf" srcId="{8F83AE64-71F1-477F-9FDB-0BE444DCAE1C}" destId="{8BCD4B28-41B7-4833-A0C0-75B2F3EE69BF}" srcOrd="2" destOrd="0" presId="urn:microsoft.com/office/officeart/2005/8/layout/hProcess11"/>
    <dgm:cxn modelId="{1B5CD48B-9868-4CA3-AE32-43140DEC077E}" type="presParOf" srcId="{0CF594A2-F611-4DF2-9821-6A4E90C00364}" destId="{0A984342-FEEE-4B02-B90C-F7FD598279B5}" srcOrd="1" destOrd="0" presId="urn:microsoft.com/office/officeart/2005/8/layout/hProcess11"/>
    <dgm:cxn modelId="{159B23D1-CD3B-4CBD-926E-42ABA16AC790}" type="presParOf" srcId="{0CF594A2-F611-4DF2-9821-6A4E90C00364}" destId="{F02F9200-2E60-47DC-9D7E-437A99229B14}" srcOrd="2" destOrd="0" presId="urn:microsoft.com/office/officeart/2005/8/layout/hProcess11"/>
    <dgm:cxn modelId="{933A58F0-2F74-4FA2-B55C-7EC1EB92450A}" type="presParOf" srcId="{F02F9200-2E60-47DC-9D7E-437A99229B14}" destId="{6F12E5A8-1D09-469E-AF42-DA97348533A2}" srcOrd="0" destOrd="0" presId="urn:microsoft.com/office/officeart/2005/8/layout/hProcess11"/>
    <dgm:cxn modelId="{1E14E7C4-F418-44E2-8CAD-296F78859821}" type="presParOf" srcId="{F02F9200-2E60-47DC-9D7E-437A99229B14}" destId="{806A68C7-C183-4D8C-A584-EAF8D8EEF455}" srcOrd="1" destOrd="0" presId="urn:microsoft.com/office/officeart/2005/8/layout/hProcess11"/>
    <dgm:cxn modelId="{3544C20E-5711-4926-BD44-214670454F8C}" type="presParOf" srcId="{F02F9200-2E60-47DC-9D7E-437A99229B14}" destId="{9DD0CEEF-D606-4A69-8AFA-AA9B17A6668F}" srcOrd="2" destOrd="0" presId="urn:microsoft.com/office/officeart/2005/8/layout/hProcess11"/>
    <dgm:cxn modelId="{CA8A54D8-0914-411B-9729-F67A5FCA9CE1}" type="presParOf" srcId="{0CF594A2-F611-4DF2-9821-6A4E90C00364}" destId="{3F3C8937-4FB2-48D3-A115-98C1BEF6C0AF}" srcOrd="3" destOrd="0" presId="urn:microsoft.com/office/officeart/2005/8/layout/hProcess11"/>
    <dgm:cxn modelId="{F88EA2BF-7B32-4575-827E-ED7287C675A1}" type="presParOf" srcId="{0CF594A2-F611-4DF2-9821-6A4E90C00364}" destId="{BBA196C6-5AC8-451A-99B2-E3B5C1DFFCF0}" srcOrd="4" destOrd="0" presId="urn:microsoft.com/office/officeart/2005/8/layout/hProcess11"/>
    <dgm:cxn modelId="{D76D1459-6240-46A1-9715-101F2A8813FE}" type="presParOf" srcId="{BBA196C6-5AC8-451A-99B2-E3B5C1DFFCF0}" destId="{C3EDD6D5-F7D3-4911-9E5A-CEA664EF7F92}" srcOrd="0" destOrd="0" presId="urn:microsoft.com/office/officeart/2005/8/layout/hProcess11"/>
    <dgm:cxn modelId="{94E9122E-EF26-44D4-B917-F8EC12C5A685}" type="presParOf" srcId="{BBA196C6-5AC8-451A-99B2-E3B5C1DFFCF0}" destId="{0F691EC7-EB93-4DC5-B6EE-E66FB4A1608D}" srcOrd="1" destOrd="0" presId="urn:microsoft.com/office/officeart/2005/8/layout/hProcess11"/>
    <dgm:cxn modelId="{FA99D589-4BEE-432B-B414-4DF2F0F26A90}" type="presParOf" srcId="{BBA196C6-5AC8-451A-99B2-E3B5C1DFFCF0}" destId="{3A31D128-9D41-41DB-9919-BF2D575A59AF}" srcOrd="2" destOrd="0" presId="urn:microsoft.com/office/officeart/2005/8/layout/hProcess11"/>
    <dgm:cxn modelId="{D6D4F72B-DFE6-43F9-9521-A9D0A9B6C643}" type="presParOf" srcId="{0CF594A2-F611-4DF2-9821-6A4E90C00364}" destId="{53DEB2A4-85E3-4F67-9B8A-7ABEB7EF81D9}" srcOrd="5" destOrd="0" presId="urn:microsoft.com/office/officeart/2005/8/layout/hProcess11"/>
    <dgm:cxn modelId="{A0D560D2-9E67-4870-9B6A-25D20D7CC850}" type="presParOf" srcId="{0CF594A2-F611-4DF2-9821-6A4E90C00364}" destId="{A65EACAA-295F-40FE-9247-479F810F3653}" srcOrd="6" destOrd="0" presId="urn:microsoft.com/office/officeart/2005/8/layout/hProcess11"/>
    <dgm:cxn modelId="{86A68E8D-4798-48A1-9B5F-143AEA7F553A}" type="presParOf" srcId="{A65EACAA-295F-40FE-9247-479F810F3653}" destId="{38623846-6C1E-4082-8F8C-4BBFCCCCE284}" srcOrd="0" destOrd="0" presId="urn:microsoft.com/office/officeart/2005/8/layout/hProcess11"/>
    <dgm:cxn modelId="{9DF3EAA0-5BF9-4637-866E-DF136CE8BBD6}" type="presParOf" srcId="{A65EACAA-295F-40FE-9247-479F810F3653}" destId="{670BFD02-AC39-4530-BA5C-1E7706842806}" srcOrd="1" destOrd="0" presId="urn:microsoft.com/office/officeart/2005/8/layout/hProcess11"/>
    <dgm:cxn modelId="{34D72D7E-FB6F-4E81-A5DC-31BBFC8A02C3}" type="presParOf" srcId="{A65EACAA-295F-40FE-9247-479F810F3653}" destId="{200D9130-303C-408C-84DB-4D2ACFD108B8}" srcOrd="2" destOrd="0" presId="urn:microsoft.com/office/officeart/2005/8/layout/hProcess11"/>
    <dgm:cxn modelId="{323DA016-2687-4C69-A2CA-28267BA38778}" type="presParOf" srcId="{0CF594A2-F611-4DF2-9821-6A4E90C00364}" destId="{ED8B4074-3C2F-4555-A237-82731E220AFA}" srcOrd="7" destOrd="0" presId="urn:microsoft.com/office/officeart/2005/8/layout/hProcess11"/>
    <dgm:cxn modelId="{ED4F8099-1B9F-40D7-B3EF-9CE5294A832C}" type="presParOf" srcId="{0CF594A2-F611-4DF2-9821-6A4E90C00364}" destId="{9E2B4B74-A0B4-432D-9AA4-9B40976CAF74}" srcOrd="8" destOrd="0" presId="urn:microsoft.com/office/officeart/2005/8/layout/hProcess11"/>
    <dgm:cxn modelId="{E040FAB7-3F1B-40C4-B560-C15AD7CD6AC0}" type="presParOf" srcId="{9E2B4B74-A0B4-432D-9AA4-9B40976CAF74}" destId="{E54EDA8F-46D4-4A1B-969C-9C40FAB0E297}" srcOrd="0" destOrd="0" presId="urn:microsoft.com/office/officeart/2005/8/layout/hProcess11"/>
    <dgm:cxn modelId="{63CCBAF5-419A-4308-BAA9-97BB778C0168}" type="presParOf" srcId="{9E2B4B74-A0B4-432D-9AA4-9B40976CAF74}" destId="{F0597643-E5F4-4E16-9485-6EB05C886F41}" srcOrd="1" destOrd="0" presId="urn:microsoft.com/office/officeart/2005/8/layout/hProcess11"/>
    <dgm:cxn modelId="{46D30161-0154-4116-AEF1-6A23E64D082F}" type="presParOf" srcId="{9E2B4B74-A0B4-432D-9AA4-9B40976CAF74}" destId="{38777871-17A3-4784-B476-B97024565DA2}" srcOrd="2" destOrd="0" presId="urn:microsoft.com/office/officeart/2005/8/layout/hProcess11"/>
    <dgm:cxn modelId="{F9E8814E-7DF3-4C5A-9B06-47CC4E1A73E1}" type="presParOf" srcId="{0CF594A2-F611-4DF2-9821-6A4E90C00364}" destId="{BF9E739C-18D1-410B-AFEA-093C9B31EC3F}" srcOrd="9" destOrd="0" presId="urn:microsoft.com/office/officeart/2005/8/layout/hProcess11"/>
    <dgm:cxn modelId="{4E1E224A-EAE9-4B98-8E79-C14C3A86F814}" type="presParOf" srcId="{0CF594A2-F611-4DF2-9821-6A4E90C00364}" destId="{B813E7FD-891F-4481-BB1E-52B1265B778C}" srcOrd="10" destOrd="0" presId="urn:microsoft.com/office/officeart/2005/8/layout/hProcess11"/>
    <dgm:cxn modelId="{BCDAA5ED-C9BF-4C21-A367-BA822744BE3A}" type="presParOf" srcId="{B813E7FD-891F-4481-BB1E-52B1265B778C}" destId="{4E093D9A-58EE-4A49-AD9B-546CB073EB1F}" srcOrd="0" destOrd="0" presId="urn:microsoft.com/office/officeart/2005/8/layout/hProcess11"/>
    <dgm:cxn modelId="{AA79BA9A-E638-4C3F-8F40-6677CBBEA71C}" type="presParOf" srcId="{B813E7FD-891F-4481-BB1E-52B1265B778C}" destId="{306C729E-E3BA-4ABB-A05A-B9607C3C2A2D}" srcOrd="1" destOrd="0" presId="urn:microsoft.com/office/officeart/2005/8/layout/hProcess11"/>
    <dgm:cxn modelId="{CAEA891B-FC7B-461B-A0F1-39A33DEAC277}" type="presParOf" srcId="{B813E7FD-891F-4481-BB1E-52B1265B778C}" destId="{12E26DAB-C0F1-471D-AA8D-4FE1169989D5}"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27466" cy="464503"/>
          </a:xfrm>
          <a:prstGeom prst="rect">
            <a:avLst/>
          </a:prstGeom>
        </p:spPr>
        <p:txBody>
          <a:bodyPr vert="horz" lIns="91200" tIns="45599" rIns="91200" bIns="4559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55953" y="1"/>
            <a:ext cx="3027466" cy="464503"/>
          </a:xfrm>
          <a:prstGeom prst="rect">
            <a:avLst/>
          </a:prstGeom>
        </p:spPr>
        <p:txBody>
          <a:bodyPr vert="horz" lIns="91200" tIns="45599" rIns="91200" bIns="45599" rtlCol="0"/>
          <a:lstStyle>
            <a:lvl1pPr algn="r" fontAlgn="auto">
              <a:spcBef>
                <a:spcPts val="0"/>
              </a:spcBef>
              <a:spcAft>
                <a:spcPts val="0"/>
              </a:spcAft>
              <a:defRPr sz="1200">
                <a:latin typeface="+mn-lt"/>
                <a:cs typeface="+mn-cs"/>
              </a:defRPr>
            </a:lvl1pPr>
          </a:lstStyle>
          <a:p>
            <a:pPr>
              <a:defRPr/>
            </a:pPr>
            <a:fld id="{0ED25893-A83F-48CE-B658-2412045A40A5}" type="datetimeFigureOut">
              <a:rPr lang="en-US"/>
              <a:pPr>
                <a:defRPr/>
              </a:pPr>
              <a:t>5/4/2016</a:t>
            </a:fld>
            <a:endParaRPr lang="en-US" dirty="0"/>
          </a:p>
        </p:txBody>
      </p:sp>
      <p:sp>
        <p:nvSpPr>
          <p:cNvPr id="4" name="Footer Placeholder 3"/>
          <p:cNvSpPr>
            <a:spLocks noGrp="1"/>
          </p:cNvSpPr>
          <p:nvPr>
            <p:ph type="ftr" sz="quarter" idx="2"/>
          </p:nvPr>
        </p:nvSpPr>
        <p:spPr>
          <a:xfrm>
            <a:off x="2" y="8817612"/>
            <a:ext cx="3027466" cy="464503"/>
          </a:xfrm>
          <a:prstGeom prst="rect">
            <a:avLst/>
          </a:prstGeom>
        </p:spPr>
        <p:txBody>
          <a:bodyPr vert="horz" lIns="91200" tIns="45599" rIns="91200" bIns="45599"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55953" y="8817612"/>
            <a:ext cx="3027466" cy="464503"/>
          </a:xfrm>
          <a:prstGeom prst="rect">
            <a:avLst/>
          </a:prstGeom>
        </p:spPr>
        <p:txBody>
          <a:bodyPr vert="horz" lIns="91200" tIns="45599" rIns="91200" bIns="45599" rtlCol="0" anchor="b"/>
          <a:lstStyle>
            <a:lvl1pPr algn="r" fontAlgn="auto">
              <a:spcBef>
                <a:spcPts val="0"/>
              </a:spcBef>
              <a:spcAft>
                <a:spcPts val="0"/>
              </a:spcAft>
              <a:defRPr sz="1200">
                <a:latin typeface="+mn-lt"/>
                <a:cs typeface="+mn-cs"/>
              </a:defRPr>
            </a:lvl1pPr>
          </a:lstStyle>
          <a:p>
            <a:pPr>
              <a:defRPr/>
            </a:pPr>
            <a:fld id="{491D3A1A-398C-4278-B50A-5F8985FF0309}" type="slidenum">
              <a:rPr lang="en-US"/>
              <a:pPr>
                <a:defRPr/>
              </a:pPr>
              <a:t>‹#›</a:t>
            </a:fld>
            <a:endParaRPr lang="en-US" dirty="0"/>
          </a:p>
        </p:txBody>
      </p:sp>
    </p:spTree>
    <p:extLst>
      <p:ext uri="{BB962C8B-B14F-4D97-AF65-F5344CB8AC3E}">
        <p14:creationId xmlns:p14="http://schemas.microsoft.com/office/powerpoint/2010/main" val="597374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27466" cy="464503"/>
          </a:xfrm>
          <a:prstGeom prst="rect">
            <a:avLst/>
          </a:prstGeom>
        </p:spPr>
        <p:txBody>
          <a:bodyPr vert="horz" lIns="92926" tIns="46464" rIns="92926" bIns="46464"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55953" y="1"/>
            <a:ext cx="3027466" cy="464503"/>
          </a:xfrm>
          <a:prstGeom prst="rect">
            <a:avLst/>
          </a:prstGeom>
        </p:spPr>
        <p:txBody>
          <a:bodyPr vert="horz" lIns="92926" tIns="46464" rIns="92926" bIns="46464" rtlCol="0"/>
          <a:lstStyle>
            <a:lvl1pPr algn="r" fontAlgn="auto">
              <a:spcBef>
                <a:spcPts val="0"/>
              </a:spcBef>
              <a:spcAft>
                <a:spcPts val="0"/>
              </a:spcAft>
              <a:defRPr sz="1200">
                <a:latin typeface="+mn-lt"/>
                <a:cs typeface="+mn-cs"/>
              </a:defRPr>
            </a:lvl1pPr>
          </a:lstStyle>
          <a:p>
            <a:pPr>
              <a:defRPr/>
            </a:pPr>
            <a:fld id="{6F5DD0C8-C8A1-48F2-871C-E859113BC4F1}" type="datetimeFigureOut">
              <a:rPr lang="en-US"/>
              <a:pPr>
                <a:defRPr/>
              </a:pPr>
              <a:t>5/4/2016</a:t>
            </a:fld>
            <a:endParaRPr lang="en-US" dirty="0"/>
          </a:p>
        </p:txBody>
      </p:sp>
      <p:sp>
        <p:nvSpPr>
          <p:cNvPr id="4" name="Slide Image Placeholder 3"/>
          <p:cNvSpPr>
            <a:spLocks noGrp="1" noRot="1" noChangeAspect="1"/>
          </p:cNvSpPr>
          <p:nvPr>
            <p:ph type="sldImg" idx="2"/>
          </p:nvPr>
        </p:nvSpPr>
        <p:spPr>
          <a:xfrm>
            <a:off x="398463" y="695325"/>
            <a:ext cx="6188075" cy="3481388"/>
          </a:xfrm>
          <a:prstGeom prst="rect">
            <a:avLst/>
          </a:prstGeom>
          <a:noFill/>
          <a:ln w="12700">
            <a:solidFill>
              <a:prstClr val="black"/>
            </a:solidFill>
          </a:ln>
        </p:spPr>
        <p:txBody>
          <a:bodyPr vert="horz" lIns="92926" tIns="46464" rIns="92926" bIns="46464" rtlCol="0" anchor="ctr"/>
          <a:lstStyle/>
          <a:p>
            <a:pPr lvl="0"/>
            <a:endParaRPr lang="en-US" noProof="0" dirty="0"/>
          </a:p>
        </p:txBody>
      </p:sp>
      <p:sp>
        <p:nvSpPr>
          <p:cNvPr id="5" name="Notes Placeholder 4"/>
          <p:cNvSpPr>
            <a:spLocks noGrp="1"/>
          </p:cNvSpPr>
          <p:nvPr>
            <p:ph type="body" sz="quarter" idx="3"/>
          </p:nvPr>
        </p:nvSpPr>
        <p:spPr>
          <a:xfrm>
            <a:off x="699133" y="4410392"/>
            <a:ext cx="5586735" cy="4177348"/>
          </a:xfrm>
          <a:prstGeom prst="rect">
            <a:avLst/>
          </a:prstGeom>
        </p:spPr>
        <p:txBody>
          <a:bodyPr vert="horz" lIns="92926" tIns="46464" rIns="92926" bIns="4646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2" y="8817612"/>
            <a:ext cx="3027466" cy="464503"/>
          </a:xfrm>
          <a:prstGeom prst="rect">
            <a:avLst/>
          </a:prstGeom>
        </p:spPr>
        <p:txBody>
          <a:bodyPr vert="horz" lIns="92926" tIns="46464" rIns="92926" bIns="46464"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55953" y="8817612"/>
            <a:ext cx="3027466" cy="464503"/>
          </a:xfrm>
          <a:prstGeom prst="rect">
            <a:avLst/>
          </a:prstGeom>
        </p:spPr>
        <p:txBody>
          <a:bodyPr vert="horz" lIns="92926" tIns="46464" rIns="92926" bIns="46464" rtlCol="0" anchor="b"/>
          <a:lstStyle>
            <a:lvl1pPr algn="r" fontAlgn="auto">
              <a:spcBef>
                <a:spcPts val="0"/>
              </a:spcBef>
              <a:spcAft>
                <a:spcPts val="0"/>
              </a:spcAft>
              <a:defRPr sz="1200">
                <a:latin typeface="+mn-lt"/>
                <a:cs typeface="+mn-cs"/>
              </a:defRPr>
            </a:lvl1pPr>
          </a:lstStyle>
          <a:p>
            <a:pPr>
              <a:defRPr/>
            </a:pPr>
            <a:fld id="{AC049336-6624-4A1E-9498-510DC43D0CD8}" type="slidenum">
              <a:rPr lang="en-US"/>
              <a:pPr>
                <a:defRPr/>
              </a:pPr>
              <a:t>‹#›</a:t>
            </a:fld>
            <a:endParaRPr lang="en-US" dirty="0"/>
          </a:p>
        </p:txBody>
      </p:sp>
    </p:spTree>
    <p:extLst>
      <p:ext uri="{BB962C8B-B14F-4D97-AF65-F5344CB8AC3E}">
        <p14:creationId xmlns:p14="http://schemas.microsoft.com/office/powerpoint/2010/main" val="4144155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altLang="en-US" baseline="0" dirty="0" smtClean="0"/>
          </a:p>
        </p:txBody>
      </p:sp>
      <p:sp>
        <p:nvSpPr>
          <p:cNvPr id="4" name="Slide Number Placeholder 3"/>
          <p:cNvSpPr>
            <a:spLocks noGrp="1"/>
          </p:cNvSpPr>
          <p:nvPr>
            <p:ph type="sldNum" sz="quarter" idx="5"/>
          </p:nvPr>
        </p:nvSpPr>
        <p:spPr/>
        <p:txBody>
          <a:bodyPr/>
          <a:lstStyle/>
          <a:p>
            <a:pPr>
              <a:defRPr/>
            </a:pPr>
            <a:fld id="{CBA20FFC-0C66-41FA-820D-8C3C4E7FBD77}" type="slidenum">
              <a:rPr lang="en-US" smtClean="0"/>
              <a:pPr>
                <a:defRPr/>
              </a:pPr>
              <a:t>1</a:t>
            </a:fld>
            <a:endParaRPr lang="en-US" dirty="0"/>
          </a:p>
        </p:txBody>
      </p:sp>
    </p:spTree>
    <p:extLst>
      <p:ext uri="{BB962C8B-B14F-4D97-AF65-F5344CB8AC3E}">
        <p14:creationId xmlns:p14="http://schemas.microsoft.com/office/powerpoint/2010/main" val="1759121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11</a:t>
            </a:fld>
            <a:endParaRPr lang="en-US" dirty="0"/>
          </a:p>
        </p:txBody>
      </p:sp>
    </p:spTree>
    <p:extLst>
      <p:ext uri="{BB962C8B-B14F-4D97-AF65-F5344CB8AC3E}">
        <p14:creationId xmlns:p14="http://schemas.microsoft.com/office/powerpoint/2010/main" val="3662707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12</a:t>
            </a:fld>
            <a:endParaRPr lang="en-US" dirty="0"/>
          </a:p>
        </p:txBody>
      </p:sp>
    </p:spTree>
    <p:extLst>
      <p:ext uri="{BB962C8B-B14F-4D97-AF65-F5344CB8AC3E}">
        <p14:creationId xmlns:p14="http://schemas.microsoft.com/office/powerpoint/2010/main" val="710571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14</a:t>
            </a:fld>
            <a:endParaRPr lang="en-US" dirty="0"/>
          </a:p>
        </p:txBody>
      </p:sp>
    </p:spTree>
    <p:extLst>
      <p:ext uri="{BB962C8B-B14F-4D97-AF65-F5344CB8AC3E}">
        <p14:creationId xmlns:p14="http://schemas.microsoft.com/office/powerpoint/2010/main" val="513634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15</a:t>
            </a:fld>
            <a:endParaRPr lang="en-US" dirty="0"/>
          </a:p>
        </p:txBody>
      </p:sp>
    </p:spTree>
    <p:extLst>
      <p:ext uri="{BB962C8B-B14F-4D97-AF65-F5344CB8AC3E}">
        <p14:creationId xmlns:p14="http://schemas.microsoft.com/office/powerpoint/2010/main" val="2309413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16</a:t>
            </a:fld>
            <a:endParaRPr lang="en-US" dirty="0"/>
          </a:p>
        </p:txBody>
      </p:sp>
    </p:spTree>
    <p:extLst>
      <p:ext uri="{BB962C8B-B14F-4D97-AF65-F5344CB8AC3E}">
        <p14:creationId xmlns:p14="http://schemas.microsoft.com/office/powerpoint/2010/main" val="891763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17</a:t>
            </a:fld>
            <a:endParaRPr lang="en-US" dirty="0"/>
          </a:p>
        </p:txBody>
      </p:sp>
    </p:spTree>
    <p:extLst>
      <p:ext uri="{BB962C8B-B14F-4D97-AF65-F5344CB8AC3E}">
        <p14:creationId xmlns:p14="http://schemas.microsoft.com/office/powerpoint/2010/main" val="513634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18</a:t>
            </a:fld>
            <a:endParaRPr lang="en-US" dirty="0"/>
          </a:p>
        </p:txBody>
      </p:sp>
    </p:spTree>
    <p:extLst>
      <p:ext uri="{BB962C8B-B14F-4D97-AF65-F5344CB8AC3E}">
        <p14:creationId xmlns:p14="http://schemas.microsoft.com/office/powerpoint/2010/main" val="1437227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19</a:t>
            </a:fld>
            <a:endParaRPr lang="en-US" dirty="0"/>
          </a:p>
        </p:txBody>
      </p:sp>
    </p:spTree>
    <p:extLst>
      <p:ext uri="{BB962C8B-B14F-4D97-AF65-F5344CB8AC3E}">
        <p14:creationId xmlns:p14="http://schemas.microsoft.com/office/powerpoint/2010/main" val="888615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20</a:t>
            </a:fld>
            <a:endParaRPr lang="en-US" dirty="0"/>
          </a:p>
        </p:txBody>
      </p:sp>
    </p:spTree>
    <p:extLst>
      <p:ext uri="{BB962C8B-B14F-4D97-AF65-F5344CB8AC3E}">
        <p14:creationId xmlns:p14="http://schemas.microsoft.com/office/powerpoint/2010/main" val="3754638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21</a:t>
            </a:fld>
            <a:endParaRPr lang="en-US" dirty="0"/>
          </a:p>
        </p:txBody>
      </p:sp>
    </p:spTree>
    <p:extLst>
      <p:ext uri="{BB962C8B-B14F-4D97-AF65-F5344CB8AC3E}">
        <p14:creationId xmlns:p14="http://schemas.microsoft.com/office/powerpoint/2010/main" val="2914716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2</a:t>
            </a:fld>
            <a:endParaRPr lang="en-US" dirty="0"/>
          </a:p>
        </p:txBody>
      </p:sp>
    </p:spTree>
    <p:extLst>
      <p:ext uri="{BB962C8B-B14F-4D97-AF65-F5344CB8AC3E}">
        <p14:creationId xmlns:p14="http://schemas.microsoft.com/office/powerpoint/2010/main" val="3723021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22</a:t>
            </a:fld>
            <a:endParaRPr lang="en-US" dirty="0"/>
          </a:p>
        </p:txBody>
      </p:sp>
    </p:spTree>
    <p:extLst>
      <p:ext uri="{BB962C8B-B14F-4D97-AF65-F5344CB8AC3E}">
        <p14:creationId xmlns:p14="http://schemas.microsoft.com/office/powerpoint/2010/main" val="2551600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23</a:t>
            </a:fld>
            <a:endParaRPr lang="en-US" dirty="0"/>
          </a:p>
        </p:txBody>
      </p:sp>
    </p:spTree>
    <p:extLst>
      <p:ext uri="{BB962C8B-B14F-4D97-AF65-F5344CB8AC3E}">
        <p14:creationId xmlns:p14="http://schemas.microsoft.com/office/powerpoint/2010/main" val="1745574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24</a:t>
            </a:fld>
            <a:endParaRPr lang="en-US" dirty="0"/>
          </a:p>
        </p:txBody>
      </p:sp>
    </p:spTree>
    <p:extLst>
      <p:ext uri="{BB962C8B-B14F-4D97-AF65-F5344CB8AC3E}">
        <p14:creationId xmlns:p14="http://schemas.microsoft.com/office/powerpoint/2010/main" val="1788076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25</a:t>
            </a:fld>
            <a:endParaRPr lang="en-US" dirty="0"/>
          </a:p>
        </p:txBody>
      </p:sp>
    </p:spTree>
    <p:extLst>
      <p:ext uri="{BB962C8B-B14F-4D97-AF65-F5344CB8AC3E}">
        <p14:creationId xmlns:p14="http://schemas.microsoft.com/office/powerpoint/2010/main" val="1804073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26</a:t>
            </a:fld>
            <a:endParaRPr lang="en-US" dirty="0"/>
          </a:p>
        </p:txBody>
      </p:sp>
    </p:spTree>
    <p:extLst>
      <p:ext uri="{BB962C8B-B14F-4D97-AF65-F5344CB8AC3E}">
        <p14:creationId xmlns:p14="http://schemas.microsoft.com/office/powerpoint/2010/main" val="2303189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27</a:t>
            </a:fld>
            <a:endParaRPr lang="en-US" dirty="0"/>
          </a:p>
        </p:txBody>
      </p:sp>
    </p:spTree>
    <p:extLst>
      <p:ext uri="{BB962C8B-B14F-4D97-AF65-F5344CB8AC3E}">
        <p14:creationId xmlns:p14="http://schemas.microsoft.com/office/powerpoint/2010/main" val="3817106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28</a:t>
            </a:fld>
            <a:endParaRPr lang="en-US" dirty="0"/>
          </a:p>
        </p:txBody>
      </p:sp>
    </p:spTree>
    <p:extLst>
      <p:ext uri="{BB962C8B-B14F-4D97-AF65-F5344CB8AC3E}">
        <p14:creationId xmlns:p14="http://schemas.microsoft.com/office/powerpoint/2010/main" val="1604304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29</a:t>
            </a:fld>
            <a:endParaRPr lang="en-US" dirty="0"/>
          </a:p>
        </p:txBody>
      </p:sp>
    </p:spTree>
    <p:extLst>
      <p:ext uri="{BB962C8B-B14F-4D97-AF65-F5344CB8AC3E}">
        <p14:creationId xmlns:p14="http://schemas.microsoft.com/office/powerpoint/2010/main" val="2775821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3</a:t>
            </a:fld>
            <a:endParaRPr lang="en-US" dirty="0"/>
          </a:p>
        </p:txBody>
      </p:sp>
    </p:spTree>
    <p:extLst>
      <p:ext uri="{BB962C8B-B14F-4D97-AF65-F5344CB8AC3E}">
        <p14:creationId xmlns:p14="http://schemas.microsoft.com/office/powerpoint/2010/main" val="3687570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5</a:t>
            </a:fld>
            <a:endParaRPr lang="en-US" dirty="0"/>
          </a:p>
        </p:txBody>
      </p:sp>
    </p:spTree>
    <p:extLst>
      <p:ext uri="{BB962C8B-B14F-4D97-AF65-F5344CB8AC3E}">
        <p14:creationId xmlns:p14="http://schemas.microsoft.com/office/powerpoint/2010/main" val="874657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6</a:t>
            </a:fld>
            <a:endParaRPr lang="en-US" dirty="0"/>
          </a:p>
        </p:txBody>
      </p:sp>
    </p:spTree>
    <p:extLst>
      <p:ext uri="{BB962C8B-B14F-4D97-AF65-F5344CB8AC3E}">
        <p14:creationId xmlns:p14="http://schemas.microsoft.com/office/powerpoint/2010/main" val="1543906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7</a:t>
            </a:fld>
            <a:endParaRPr lang="en-US" dirty="0"/>
          </a:p>
        </p:txBody>
      </p:sp>
    </p:spTree>
    <p:extLst>
      <p:ext uri="{BB962C8B-B14F-4D97-AF65-F5344CB8AC3E}">
        <p14:creationId xmlns:p14="http://schemas.microsoft.com/office/powerpoint/2010/main" val="584464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8</a:t>
            </a:fld>
            <a:endParaRPr lang="en-US" dirty="0"/>
          </a:p>
        </p:txBody>
      </p:sp>
    </p:spTree>
    <p:extLst>
      <p:ext uri="{BB962C8B-B14F-4D97-AF65-F5344CB8AC3E}">
        <p14:creationId xmlns:p14="http://schemas.microsoft.com/office/powerpoint/2010/main" val="1057576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205">
              <a:defRPr/>
            </a:pPr>
            <a:r>
              <a:rPr lang="en-US" dirty="0">
                <a:solidFill>
                  <a:schemeClr val="bg2"/>
                </a:solidFill>
              </a:rPr>
              <a:t>“EIA’s new collection uses several measures ” several ways include: purchase and sales transactions (method used by NEB), actual interchange between balancing authorities, implemented and scheduled interchange between balancing authorities, metered flow at border crossings.</a:t>
            </a:r>
            <a:endParaRPr lang="en-US" altLang="en-US" dirty="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9</a:t>
            </a:fld>
            <a:endParaRPr lang="en-US" dirty="0"/>
          </a:p>
        </p:txBody>
      </p:sp>
    </p:spTree>
    <p:extLst>
      <p:ext uri="{BB962C8B-B14F-4D97-AF65-F5344CB8AC3E}">
        <p14:creationId xmlns:p14="http://schemas.microsoft.com/office/powerpoint/2010/main" val="3239179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1167" indent="-285064" eaLnBrk="0" hangingPunct="0">
              <a:spcBef>
                <a:spcPct val="30000"/>
              </a:spcBef>
              <a:defRPr sz="1200">
                <a:solidFill>
                  <a:schemeClr val="tx1"/>
                </a:solidFill>
                <a:latin typeface="Calibri" pitchFamily="34" charset="0"/>
              </a:defRPr>
            </a:lvl2pPr>
            <a:lvl3pPr marL="1140257" indent="-228051" eaLnBrk="0" hangingPunct="0">
              <a:spcBef>
                <a:spcPct val="30000"/>
              </a:spcBef>
              <a:defRPr sz="1200">
                <a:solidFill>
                  <a:schemeClr val="tx1"/>
                </a:solidFill>
                <a:latin typeface="Calibri" pitchFamily="34" charset="0"/>
              </a:defRPr>
            </a:lvl3pPr>
            <a:lvl4pPr marL="1596360" indent="-228051" eaLnBrk="0" hangingPunct="0">
              <a:spcBef>
                <a:spcPct val="30000"/>
              </a:spcBef>
              <a:defRPr sz="1200">
                <a:solidFill>
                  <a:schemeClr val="tx1"/>
                </a:solidFill>
                <a:latin typeface="Calibri" pitchFamily="34" charset="0"/>
              </a:defRPr>
            </a:lvl4pPr>
            <a:lvl5pPr marL="2052462" indent="-228051" eaLnBrk="0" hangingPunct="0">
              <a:spcBef>
                <a:spcPct val="30000"/>
              </a:spcBef>
              <a:defRPr sz="1200">
                <a:solidFill>
                  <a:schemeClr val="tx1"/>
                </a:solidFill>
                <a:latin typeface="Calibri" pitchFamily="34" charset="0"/>
              </a:defRPr>
            </a:lvl5pPr>
            <a:lvl6pPr marL="2508565" indent="-228051" defTabSz="456103" eaLnBrk="0" fontAlgn="base" hangingPunct="0">
              <a:spcBef>
                <a:spcPct val="30000"/>
              </a:spcBef>
              <a:spcAft>
                <a:spcPct val="0"/>
              </a:spcAft>
              <a:defRPr sz="1200">
                <a:solidFill>
                  <a:schemeClr val="tx1"/>
                </a:solidFill>
                <a:latin typeface="Calibri" pitchFamily="34" charset="0"/>
              </a:defRPr>
            </a:lvl6pPr>
            <a:lvl7pPr marL="2964668" indent="-228051" defTabSz="456103" eaLnBrk="0" fontAlgn="base" hangingPunct="0">
              <a:spcBef>
                <a:spcPct val="30000"/>
              </a:spcBef>
              <a:spcAft>
                <a:spcPct val="0"/>
              </a:spcAft>
              <a:defRPr sz="1200">
                <a:solidFill>
                  <a:schemeClr val="tx1"/>
                </a:solidFill>
                <a:latin typeface="Calibri" pitchFamily="34" charset="0"/>
              </a:defRPr>
            </a:lvl7pPr>
            <a:lvl8pPr marL="3420770" indent="-228051" defTabSz="456103" eaLnBrk="0" fontAlgn="base" hangingPunct="0">
              <a:spcBef>
                <a:spcPct val="30000"/>
              </a:spcBef>
              <a:spcAft>
                <a:spcPct val="0"/>
              </a:spcAft>
              <a:defRPr sz="1200">
                <a:solidFill>
                  <a:schemeClr val="tx1"/>
                </a:solidFill>
                <a:latin typeface="Calibri" pitchFamily="34" charset="0"/>
              </a:defRPr>
            </a:lvl8pPr>
            <a:lvl9pPr marL="3876873" indent="-228051" defTabSz="45610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6EBDB68-4B11-41C0-A5CB-043F21C490C4}" type="slidenum">
              <a:rPr lang="en-US" altLang="en-US"/>
              <a:pPr eaLnBrk="1" hangingPunct="1">
                <a:spcBef>
                  <a:spcPct val="0"/>
                </a:spcBef>
              </a:pPr>
              <a:t>10</a:t>
            </a:fld>
            <a:endParaRPr lang="en-US" altLang="en-US"/>
          </a:p>
        </p:txBody>
      </p:sp>
    </p:spTree>
    <p:extLst>
      <p:ext uri="{BB962C8B-B14F-4D97-AF65-F5344CB8AC3E}">
        <p14:creationId xmlns:p14="http://schemas.microsoft.com/office/powerpoint/2010/main" val="2108235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1" y="4828781"/>
            <a:ext cx="811213"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chemeClr val="bg1"/>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57914" y="4904385"/>
            <a:ext cx="136922"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4828781"/>
            <a:ext cx="2082800"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chemeClr val="bg1"/>
                </a:solidFill>
                <a:latin typeface="Times New Roman" pitchFamily="18" charset="0"/>
                <a:cs typeface="Times New Roman" pitchFamily="18" charset="0"/>
              </a:rPr>
              <a:t>Independent Statistics &amp; Analysis</a:t>
            </a:r>
          </a:p>
        </p:txBody>
      </p:sp>
      <p:sp>
        <p:nvSpPr>
          <p:cNvPr id="2" name="Title 1"/>
          <p:cNvSpPr>
            <a:spLocks noGrp="1"/>
          </p:cNvSpPr>
          <p:nvPr>
            <p:ph type="title" hasCustomPrompt="1"/>
          </p:nvPr>
        </p:nvSpPr>
        <p:spPr>
          <a:xfrm>
            <a:off x="914400" y="387963"/>
            <a:ext cx="7772400" cy="10287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2800">
                <a:solidFill>
                  <a:srgbClr val="336587"/>
                </a:solidFill>
              </a:defRPr>
            </a:lvl1pPr>
          </a:lstStyle>
          <a:p>
            <a:r>
              <a:rPr lang="en-US" dirty="0" smtClean="0"/>
              <a:t>Title – Click to edit</a:t>
            </a:r>
            <a:endParaRPr lang="en-US" dirty="0"/>
          </a:p>
        </p:txBody>
      </p:sp>
      <p:sp>
        <p:nvSpPr>
          <p:cNvPr id="14" name="Text Placeholder 13"/>
          <p:cNvSpPr>
            <a:spLocks noGrp="1"/>
          </p:cNvSpPr>
          <p:nvPr>
            <p:ph type="body" sz="quarter" idx="10" hasCustomPrompt="1"/>
          </p:nvPr>
        </p:nvSpPr>
        <p:spPr>
          <a:xfrm>
            <a:off x="914400" y="2449935"/>
            <a:ext cx="7388352" cy="106299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6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10"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3" name="Title 1"/>
          <p:cNvSpPr>
            <a:spLocks noGrp="1"/>
          </p:cNvSpPr>
          <p:nvPr>
            <p:ph type="title" hasCustomPrompt="1"/>
          </p:nvPr>
        </p:nvSpPr>
        <p:spPr>
          <a:xfrm>
            <a:off x="685800" y="68579"/>
            <a:ext cx="8001000" cy="776247"/>
          </a:xfrm>
          <a:prstGeom prst="rect">
            <a:avLst/>
          </a:prstGeom>
        </p:spPr>
        <p:txBody>
          <a:bodyPr lIns="0" tIns="0" rIns="0" bIns="0" anchor="b" anchorCtr="0"/>
          <a:lstStyle>
            <a:lvl1pPr algn="l">
              <a:defRPr sz="2200">
                <a:solidFill>
                  <a:srgbClr val="336587"/>
                </a:solidFill>
              </a:defRPr>
            </a:lvl1pPr>
          </a:lstStyle>
          <a:p>
            <a:r>
              <a:rPr lang="en-US" dirty="0" smtClean="0"/>
              <a:t>Click to edit Master title style. You can have up to two lines of </a:t>
            </a:r>
            <a:br>
              <a:rPr lang="en-US" dirty="0" smtClean="0"/>
            </a:br>
            <a:r>
              <a:rPr lang="en-US" dirty="0" smtClean="0"/>
              <a:t>text.</a:t>
            </a:r>
            <a:endParaRPr lang="en-US" dirty="0"/>
          </a:p>
        </p:txBody>
      </p:sp>
      <p:sp>
        <p:nvSpPr>
          <p:cNvPr id="9"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4"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12" name="Footer Placeholder 2"/>
          <p:cNvSpPr>
            <a:spLocks noGrp="1"/>
          </p:cNvSpPr>
          <p:nvPr>
            <p:ph type="ftr" sz="quarter" idx="13"/>
          </p:nvPr>
        </p:nvSpPr>
        <p:spPr>
          <a:xfrm>
            <a:off x="2867024" y="4794649"/>
            <a:ext cx="4619625" cy="295275"/>
          </a:xfrm>
          <a:prstGeom prst="rect">
            <a:avLst/>
          </a:prstGeom>
        </p:spPr>
        <p:txBody>
          <a:bodyPr/>
          <a:lstStyle>
            <a:lvl1pPr>
              <a:defRPr>
                <a:solidFill>
                  <a:srgbClr val="336587"/>
                </a:solidFill>
              </a:defRPr>
            </a:lvl1pPr>
          </a:lstStyle>
          <a:p>
            <a:pPr>
              <a:defRPr/>
            </a:pPr>
            <a:r>
              <a:rPr lang="en-US" dirty="0" smtClean="0"/>
              <a:t>North American Cooperation on Energy Information                                                                         April 12, 2016</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9" name="Chart Placeholder 8"/>
          <p:cNvSpPr>
            <a:spLocks noGrp="1"/>
          </p:cNvSpPr>
          <p:nvPr>
            <p:ph type="chart" sz="quarter" idx="12"/>
          </p:nvPr>
        </p:nvSpPr>
        <p:spPr>
          <a:xfrm>
            <a:off x="685800" y="1311965"/>
            <a:ext cx="8001000" cy="3077154"/>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840140"/>
            <a:ext cx="4005072" cy="411480"/>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840140"/>
            <a:ext cx="3895344" cy="411480"/>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8"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1" name="Title 1"/>
          <p:cNvSpPr>
            <a:spLocks noGrp="1"/>
          </p:cNvSpPr>
          <p:nvPr>
            <p:ph type="title" hasCustomPrompt="1"/>
          </p:nvPr>
        </p:nvSpPr>
        <p:spPr>
          <a:xfrm>
            <a:off x="685800" y="68579"/>
            <a:ext cx="8001000" cy="766308"/>
          </a:xfrm>
          <a:prstGeom prst="rect">
            <a:avLst/>
          </a:prstGeom>
        </p:spPr>
        <p:txBody>
          <a:bodyPr lIns="0" tIns="0" rIns="0" bIns="0" anchor="b" anchorCtr="0"/>
          <a:lstStyle>
            <a:lvl1pPr algn="l">
              <a:defRPr sz="2200">
                <a:solidFill>
                  <a:srgbClr val="336587"/>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13" name="Text Placeholder 15"/>
          <p:cNvSpPr>
            <a:spLocks noGrp="1"/>
          </p:cNvSpPr>
          <p:nvPr>
            <p:ph type="body" sz="quarter" idx="18"/>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6"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19" name="Footer Placeholder 2"/>
          <p:cNvSpPr>
            <a:spLocks noGrp="1"/>
          </p:cNvSpPr>
          <p:nvPr>
            <p:ph type="ftr" sz="quarter" idx="19"/>
          </p:nvPr>
        </p:nvSpPr>
        <p:spPr>
          <a:xfrm>
            <a:off x="2867024" y="4794649"/>
            <a:ext cx="4619625" cy="295275"/>
          </a:xfrm>
          <a:prstGeom prst="rect">
            <a:avLst/>
          </a:prstGeom>
        </p:spPr>
        <p:txBody>
          <a:bodyPr/>
          <a:lstStyle>
            <a:lvl1pPr>
              <a:defRPr>
                <a:solidFill>
                  <a:srgbClr val="336587"/>
                </a:solidFill>
              </a:defRPr>
            </a:lvl1pPr>
          </a:lstStyle>
          <a:p>
            <a:pPr>
              <a:defRPr/>
            </a:pPr>
            <a:r>
              <a:rPr lang="en-US" dirty="0" smtClean="0"/>
              <a:t>North American Cooperation on Energy Information                                                                         April 12, 2016</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9" name="Chart Placeholder 8"/>
          <p:cNvSpPr>
            <a:spLocks noGrp="1"/>
          </p:cNvSpPr>
          <p:nvPr>
            <p:ph type="chart" sz="quarter" idx="12"/>
          </p:nvPr>
        </p:nvSpPr>
        <p:spPr>
          <a:xfrm>
            <a:off x="685800" y="1262271"/>
            <a:ext cx="8001000" cy="312685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6"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9" name="Title 1"/>
          <p:cNvSpPr>
            <a:spLocks noGrp="1"/>
          </p:cNvSpPr>
          <p:nvPr>
            <p:ph type="title"/>
          </p:nvPr>
        </p:nvSpPr>
        <p:spPr>
          <a:xfrm>
            <a:off x="685800" y="68579"/>
            <a:ext cx="8001000" cy="776247"/>
          </a:xfrm>
          <a:prstGeom prst="rect">
            <a:avLst/>
          </a:prstGeom>
        </p:spPr>
        <p:txBody>
          <a:bodyPr lIns="0" tIns="0" rIns="0" bIns="0" anchor="b" anchorCtr="0"/>
          <a:lstStyle>
            <a:lvl1pPr algn="l">
              <a:defRPr sz="2400">
                <a:solidFill>
                  <a:srgbClr val="336587"/>
                </a:solidFill>
              </a:defRPr>
            </a:lvl1pPr>
          </a:lstStyle>
          <a:p>
            <a:r>
              <a:rPr lang="en-US" dirty="0" smtClean="0"/>
              <a:t>Click to edit Master title style</a:t>
            </a:r>
            <a:endParaRPr lang="en-US" dirty="0"/>
          </a:p>
        </p:txBody>
      </p:sp>
      <p:sp>
        <p:nvSpPr>
          <p:cNvPr id="11"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5" name="Text Placeholder 11"/>
          <p:cNvSpPr>
            <a:spLocks noGrp="1"/>
          </p:cNvSpPr>
          <p:nvPr>
            <p:ph type="body" sz="quarter" idx="17"/>
          </p:nvPr>
        </p:nvSpPr>
        <p:spPr>
          <a:xfrm>
            <a:off x="685800" y="840140"/>
            <a:ext cx="4005072" cy="411480"/>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17" name="Footer Placeholder 2"/>
          <p:cNvSpPr>
            <a:spLocks noGrp="1"/>
          </p:cNvSpPr>
          <p:nvPr>
            <p:ph type="ftr" sz="quarter" idx="13"/>
          </p:nvPr>
        </p:nvSpPr>
        <p:spPr>
          <a:xfrm>
            <a:off x="2867024" y="4794649"/>
            <a:ext cx="4619625" cy="295275"/>
          </a:xfrm>
          <a:prstGeom prst="rect">
            <a:avLst/>
          </a:prstGeom>
        </p:spPr>
        <p:txBody>
          <a:bodyPr/>
          <a:lstStyle>
            <a:lvl1pPr>
              <a:defRPr>
                <a:solidFill>
                  <a:srgbClr val="336587"/>
                </a:solidFill>
              </a:defRPr>
            </a:lvl1pPr>
          </a:lstStyle>
          <a:p>
            <a:pPr>
              <a:defRPr/>
            </a:pPr>
            <a:r>
              <a:rPr lang="en-US" dirty="0" smtClean="0"/>
              <a:t>North American Cooperation on Energy Information                                                                         April 12, 2016</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685800" y="834888"/>
            <a:ext cx="8001000" cy="35542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15"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8" name="Title 1"/>
          <p:cNvSpPr>
            <a:spLocks noGrp="1"/>
          </p:cNvSpPr>
          <p:nvPr>
            <p:ph type="title" hasCustomPrompt="1"/>
          </p:nvPr>
        </p:nvSpPr>
        <p:spPr>
          <a:xfrm>
            <a:off x="685800" y="68579"/>
            <a:ext cx="8001000" cy="766308"/>
          </a:xfrm>
          <a:prstGeom prst="rect">
            <a:avLst/>
          </a:prstGeom>
        </p:spPr>
        <p:txBody>
          <a:bodyPr lIns="0" tIns="0" rIns="0" bIns="0" anchor="b" anchorCtr="0"/>
          <a:lstStyle>
            <a:lvl1pPr algn="l">
              <a:defRPr sz="2400">
                <a:solidFill>
                  <a:srgbClr val="336587"/>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10" name="Text Placeholder 15"/>
          <p:cNvSpPr>
            <a:spLocks noGrp="1"/>
          </p:cNvSpPr>
          <p:nvPr>
            <p:ph type="body" sz="quarter" idx="17"/>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16" name="Footer Placeholder 2"/>
          <p:cNvSpPr>
            <a:spLocks noGrp="1"/>
          </p:cNvSpPr>
          <p:nvPr>
            <p:ph type="ftr" sz="quarter" idx="13"/>
          </p:nvPr>
        </p:nvSpPr>
        <p:spPr>
          <a:xfrm>
            <a:off x="2867024" y="4794649"/>
            <a:ext cx="4619625" cy="295275"/>
          </a:xfrm>
          <a:prstGeom prst="rect">
            <a:avLst/>
          </a:prstGeom>
        </p:spPr>
        <p:txBody>
          <a:bodyPr/>
          <a:lstStyle>
            <a:lvl1pPr>
              <a:defRPr>
                <a:solidFill>
                  <a:srgbClr val="336587"/>
                </a:solidFill>
              </a:defRPr>
            </a:lvl1pPr>
          </a:lstStyle>
          <a:p>
            <a:pPr>
              <a:defRPr/>
            </a:pPr>
            <a:r>
              <a:rPr lang="en-US" dirty="0" smtClean="0"/>
              <a:t>North American Cooperation on Energy Information                                                                         April 12, 2016</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1"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10" name="Footer Placeholder 2"/>
          <p:cNvSpPr>
            <a:spLocks noGrp="1"/>
          </p:cNvSpPr>
          <p:nvPr>
            <p:ph type="ftr" sz="quarter" idx="13"/>
          </p:nvPr>
        </p:nvSpPr>
        <p:spPr>
          <a:xfrm>
            <a:off x="2867024" y="4794649"/>
            <a:ext cx="4619625" cy="295275"/>
          </a:xfrm>
          <a:prstGeom prst="rect">
            <a:avLst/>
          </a:prstGeom>
        </p:spPr>
        <p:txBody>
          <a:bodyPr/>
          <a:lstStyle>
            <a:lvl1pPr>
              <a:defRPr>
                <a:solidFill>
                  <a:srgbClr val="336587"/>
                </a:solidFill>
              </a:defRPr>
            </a:lvl1pPr>
          </a:lstStyle>
          <a:p>
            <a:pPr>
              <a:defRPr/>
            </a:pPr>
            <a:r>
              <a:rPr lang="en-US" dirty="0" smtClean="0"/>
              <a:t>North American Cooperation on Energy Information                                                                         April 12, 2016</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redits">
    <p:spTree>
      <p:nvGrpSpPr>
        <p:cNvPr id="1" name=""/>
        <p:cNvGrpSpPr/>
        <p:nvPr/>
      </p:nvGrpSpPr>
      <p:grpSpPr>
        <a:xfrm>
          <a:off x="0" y="0"/>
          <a:ext cx="0" cy="0"/>
          <a:chOff x="0" y="0"/>
          <a:chExt cx="0" cy="0"/>
        </a:xfrm>
      </p:grpSpPr>
      <p:sp>
        <p:nvSpPr>
          <p:cNvPr id="2" name="Title 1"/>
          <p:cNvSpPr>
            <a:spLocks noGrp="1"/>
          </p:cNvSpPr>
          <p:nvPr>
            <p:ph type="title"/>
          </p:nvPr>
        </p:nvSpPr>
        <p:spPr>
          <a:xfrm>
            <a:off x="685800" y="68579"/>
            <a:ext cx="8001000" cy="766307"/>
          </a:xfrm>
          <a:prstGeom prst="rect">
            <a:avLst/>
          </a:prstGeom>
        </p:spPr>
        <p:txBody>
          <a:bodyPr lIns="0" tIns="0" rIns="0" bIns="0" anchor="b" anchorCtr="0"/>
          <a:lstStyle>
            <a:lvl1pPr algn="l">
              <a:defRPr sz="2400" baseline="0">
                <a:solidFill>
                  <a:srgbClr val="336587"/>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834887"/>
            <a:ext cx="8001000" cy="3417072"/>
          </a:xfrm>
          <a:prstGeom prst="rect">
            <a:avLst/>
          </a:prstGeom>
        </p:spPr>
        <p:txBody>
          <a:bodyPr lIns="0" tIns="0" rIns="0" bIns="0"/>
          <a:lstStyle>
            <a:lvl1pPr marL="0" indent="0">
              <a:lnSpc>
                <a:spcPts val="1500"/>
              </a:lnSpc>
              <a:spcBef>
                <a:spcPts val="0"/>
              </a:spcBef>
              <a:spcAft>
                <a:spcPts val="0"/>
              </a:spcAft>
              <a:buNone/>
              <a:defRPr sz="1400" i="1">
                <a:latin typeface="+mj-lt"/>
              </a:defRPr>
            </a:lvl1pPr>
            <a:lvl2pPr marL="457200" indent="0">
              <a:spcAft>
                <a:spcPts val="400"/>
              </a:spcAft>
              <a:buNone/>
              <a:defRPr sz="1600"/>
            </a:lvl2pPr>
            <a:lvl3pPr marL="914400" indent="0">
              <a:spcAft>
                <a:spcPts val="400"/>
              </a:spcAft>
              <a:buNone/>
              <a:defRPr sz="1600"/>
            </a:lvl3pPr>
            <a:lvl4pPr marL="1371600" indent="0">
              <a:spcAft>
                <a:spcPts val="400"/>
              </a:spcAft>
              <a:buNone/>
              <a:defRPr sz="1600"/>
            </a:lvl4pPr>
            <a:lvl5pPr marL="1828800" indent="0">
              <a:spcAft>
                <a:spcPts val="400"/>
              </a:spcAft>
              <a:buFont typeface="Arial" pitchFamily="34" charset="0"/>
              <a:buNone/>
              <a:defRPr sz="1600"/>
            </a:lvl5pPr>
          </a:lstStyle>
          <a:p>
            <a:pPr lvl="0"/>
            <a:r>
              <a:rPr lang="en-US" smtClean="0"/>
              <a:t>Click to edit Master text styles</a:t>
            </a:r>
          </a:p>
        </p:txBody>
      </p:sp>
      <p:sp>
        <p:nvSpPr>
          <p:cNvPr id="11"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4"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13" name="Footer Placeholder 2"/>
          <p:cNvSpPr>
            <a:spLocks noGrp="1"/>
          </p:cNvSpPr>
          <p:nvPr>
            <p:ph type="ftr" sz="quarter" idx="13"/>
          </p:nvPr>
        </p:nvSpPr>
        <p:spPr>
          <a:xfrm>
            <a:off x="2867024" y="4794649"/>
            <a:ext cx="4619625" cy="295275"/>
          </a:xfrm>
          <a:prstGeom prst="rect">
            <a:avLst/>
          </a:prstGeom>
        </p:spPr>
        <p:txBody>
          <a:bodyPr/>
          <a:lstStyle>
            <a:lvl1pPr>
              <a:defRPr>
                <a:solidFill>
                  <a:srgbClr val="336587"/>
                </a:solidFill>
              </a:defRPr>
            </a:lvl1pPr>
          </a:lstStyle>
          <a:p>
            <a:pPr>
              <a:defRPr/>
            </a:pPr>
            <a:r>
              <a:rPr lang="en-US" dirty="0" smtClean="0"/>
              <a:t>North American Cooperation on Energy Information                                                                         April 12, 2016</a:t>
            </a:r>
            <a:endParaRPr lang="en-US" dirty="0"/>
          </a:p>
        </p:txBody>
      </p:sp>
    </p:spTree>
    <p:extLst>
      <p:ext uri="{BB962C8B-B14F-4D97-AF65-F5344CB8AC3E}">
        <p14:creationId xmlns:p14="http://schemas.microsoft.com/office/powerpoint/2010/main" val="392258870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9" y="4842273"/>
            <a:ext cx="276225" cy="205978"/>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 name="Title 1"/>
          <p:cNvSpPr>
            <a:spLocks noGrp="1"/>
          </p:cNvSpPr>
          <p:nvPr>
            <p:ph type="title"/>
          </p:nvPr>
        </p:nvSpPr>
        <p:spPr>
          <a:xfrm>
            <a:off x="685800" y="0"/>
            <a:ext cx="8001000" cy="685800"/>
          </a:xfrm>
          <a:prstGeom prst="rect">
            <a:avLst/>
          </a:prstGeom>
        </p:spPr>
        <p:txBody>
          <a:bodyPr lIns="0" tIns="0" rIns="0" bIns="45720" anchor="b" anchorCtr="0"/>
          <a:lstStyle>
            <a:lvl1pPr algn="l">
              <a:defRPr sz="2400">
                <a:solidFill>
                  <a:srgbClr val="336587"/>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pPr>
                <a:defRPr/>
              </a:pPr>
              <a:t>‹#›</a:t>
            </a:fld>
            <a:endParaRPr lang="en-US" dirty="0"/>
          </a:p>
        </p:txBody>
      </p:sp>
      <p:sp>
        <p:nvSpPr>
          <p:cNvPr id="10" name="Footer Placeholder 2"/>
          <p:cNvSpPr>
            <a:spLocks noGrp="1"/>
          </p:cNvSpPr>
          <p:nvPr>
            <p:ph type="ftr" sz="quarter" idx="13"/>
          </p:nvPr>
        </p:nvSpPr>
        <p:spPr>
          <a:xfrm>
            <a:off x="2867024" y="4794649"/>
            <a:ext cx="4619625" cy="295275"/>
          </a:xfrm>
          <a:prstGeom prst="rect">
            <a:avLst/>
          </a:prstGeom>
        </p:spPr>
        <p:txBody>
          <a:bodyPr/>
          <a:lstStyle>
            <a:lvl1pPr>
              <a:defRPr>
                <a:solidFill>
                  <a:srgbClr val="336587"/>
                </a:solidFill>
              </a:defRPr>
            </a:lvl1pPr>
          </a:lstStyle>
          <a:p>
            <a:pPr>
              <a:defRPr/>
            </a:pPr>
            <a:r>
              <a:rPr lang="en-US" dirty="0" smtClean="0"/>
              <a:t>North American Cooperation on Energy Information                                                                         April 12, 2016</a:t>
            </a:r>
            <a:endParaRPr lang="en-US" dirty="0"/>
          </a:p>
        </p:txBody>
      </p:sp>
    </p:spTree>
    <p:extLst>
      <p:ext uri="{BB962C8B-B14F-4D97-AF65-F5344CB8AC3E}">
        <p14:creationId xmlns:p14="http://schemas.microsoft.com/office/powerpoint/2010/main" val="20686054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9" y="4842273"/>
            <a:ext cx="276225" cy="205978"/>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 name="Title 1"/>
          <p:cNvSpPr>
            <a:spLocks noGrp="1"/>
          </p:cNvSpPr>
          <p:nvPr>
            <p:ph type="title"/>
          </p:nvPr>
        </p:nvSpPr>
        <p:spPr>
          <a:xfrm>
            <a:off x="685800" y="0"/>
            <a:ext cx="8001000" cy="685800"/>
          </a:xfrm>
          <a:prstGeom prst="rect">
            <a:avLst/>
          </a:prstGeom>
        </p:spPr>
        <p:txBody>
          <a:bodyPr lIns="0" tIns="0" rIns="0" bIns="45720" anchor="b" anchorCtr="0"/>
          <a:lstStyle>
            <a:lvl1pPr algn="l">
              <a:defRPr sz="2400">
                <a:solidFill>
                  <a:srgbClr val="336587"/>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a:xfrm>
            <a:off x="2867024" y="4794649"/>
            <a:ext cx="4619625" cy="295275"/>
          </a:xfrm>
          <a:prstGeom prst="rect">
            <a:avLst/>
          </a:prstGeom>
        </p:spPr>
        <p:txBody>
          <a:bodyPr/>
          <a:lstStyle>
            <a:lvl1pPr>
              <a:defRPr>
                <a:solidFill>
                  <a:srgbClr val="336587"/>
                </a:solidFill>
              </a:defRPr>
            </a:lvl1pPr>
          </a:lstStyle>
          <a:p>
            <a:pPr>
              <a:defRPr/>
            </a:pPr>
            <a:r>
              <a:rPr lang="en-US" dirty="0" smtClean="0"/>
              <a:t>North American Cooperation on Energy Information                                                                         April 12, 2016</a:t>
            </a:r>
            <a:endParaRPr lang="en-US" dirty="0"/>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pPr>
                <a:defRPr/>
              </a:pPr>
              <a:t>‹#›</a:t>
            </a:fld>
            <a:endParaRPr lang="en-US" dirty="0"/>
          </a:p>
        </p:txBody>
      </p:sp>
    </p:spTree>
    <p:extLst>
      <p:ext uri="{BB962C8B-B14F-4D97-AF65-F5344CB8AC3E}">
        <p14:creationId xmlns:p14="http://schemas.microsoft.com/office/powerpoint/2010/main" val="20686054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_*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9" y="4842273"/>
            <a:ext cx="276225" cy="205978"/>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 name="Title 1"/>
          <p:cNvSpPr>
            <a:spLocks noGrp="1"/>
          </p:cNvSpPr>
          <p:nvPr>
            <p:ph type="title"/>
          </p:nvPr>
        </p:nvSpPr>
        <p:spPr>
          <a:xfrm>
            <a:off x="685800" y="0"/>
            <a:ext cx="8001000" cy="685800"/>
          </a:xfrm>
          <a:prstGeom prst="rect">
            <a:avLst/>
          </a:prstGeom>
        </p:spPr>
        <p:txBody>
          <a:bodyPr lIns="0" tIns="0" rIns="0" bIns="45720" anchor="b" anchorCtr="0"/>
          <a:lstStyle>
            <a:lvl1pPr algn="l">
              <a:defRPr sz="2400">
                <a:solidFill>
                  <a:srgbClr val="336587"/>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pPr>
                <a:defRPr/>
              </a:pPr>
              <a:t>‹#›</a:t>
            </a:fld>
            <a:endParaRPr lang="en-US" dirty="0"/>
          </a:p>
        </p:txBody>
      </p:sp>
      <p:sp>
        <p:nvSpPr>
          <p:cNvPr id="10" name="Footer Placeholder 2"/>
          <p:cNvSpPr>
            <a:spLocks noGrp="1"/>
          </p:cNvSpPr>
          <p:nvPr>
            <p:ph type="ftr" sz="quarter" idx="13"/>
          </p:nvPr>
        </p:nvSpPr>
        <p:spPr>
          <a:xfrm>
            <a:off x="2867024" y="4794649"/>
            <a:ext cx="4619625" cy="295275"/>
          </a:xfrm>
          <a:prstGeom prst="rect">
            <a:avLst/>
          </a:prstGeom>
        </p:spPr>
        <p:txBody>
          <a:bodyPr/>
          <a:lstStyle>
            <a:lvl1pPr>
              <a:defRPr>
                <a:solidFill>
                  <a:srgbClr val="336587"/>
                </a:solidFill>
              </a:defRPr>
            </a:lvl1pPr>
          </a:lstStyle>
          <a:p>
            <a:pPr>
              <a:defRPr/>
            </a:pPr>
            <a:r>
              <a:rPr lang="en-US" dirty="0" smtClean="0"/>
              <a:t>North American Cooperation on Energy Information                                                                         April 12, 2016</a:t>
            </a:r>
            <a:endParaRPr lang="en-US" dirty="0"/>
          </a:p>
        </p:txBody>
      </p:sp>
    </p:spTree>
    <p:extLst>
      <p:ext uri="{BB962C8B-B14F-4D97-AF65-F5344CB8AC3E}">
        <p14:creationId xmlns:p14="http://schemas.microsoft.com/office/powerpoint/2010/main" val="2068605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cxnSp>
        <p:nvCxnSpPr>
          <p:cNvPr id="7" name="Straight Connector 10"/>
          <p:cNvCxnSpPr>
            <a:cxnSpLocks noChangeShapeType="1"/>
          </p:cNvCxnSpPr>
          <p:nvPr/>
        </p:nvCxnSpPr>
        <p:spPr bwMode="auto">
          <a:xfrm rot="10800000" flipH="1">
            <a:off x="608013" y="2384546"/>
            <a:ext cx="8050212" cy="0"/>
          </a:xfrm>
          <a:prstGeom prst="line">
            <a:avLst/>
          </a:prstGeom>
          <a:noFill/>
          <a:ln w="28575" algn="ctr">
            <a:solidFill>
              <a:srgbClr val="336587"/>
            </a:solidFill>
            <a:round/>
            <a:headEnd/>
            <a:tailEnd/>
          </a:ln>
        </p:spPr>
      </p:cxnSp>
      <p:sp>
        <p:nvSpPr>
          <p:cNvPr id="2" name="Title 1"/>
          <p:cNvSpPr>
            <a:spLocks noGrp="1"/>
          </p:cNvSpPr>
          <p:nvPr>
            <p:ph type="title"/>
          </p:nvPr>
        </p:nvSpPr>
        <p:spPr>
          <a:xfrm>
            <a:off x="914400" y="387963"/>
            <a:ext cx="7772400" cy="54864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2800">
                <a:solidFill>
                  <a:srgbClr val="336587"/>
                </a:solidFill>
              </a:defRPr>
            </a:lvl1pPr>
          </a:lstStyle>
          <a:p>
            <a:r>
              <a:rPr lang="en-US" dirty="0" smtClean="0"/>
              <a:t>Click to edit Master title style</a:t>
            </a:r>
            <a:endParaRPr lang="en-US" dirty="0"/>
          </a:p>
        </p:txBody>
      </p:sp>
      <p:sp>
        <p:nvSpPr>
          <p:cNvPr id="14" name="Text Placeholder 13"/>
          <p:cNvSpPr>
            <a:spLocks noGrp="1"/>
          </p:cNvSpPr>
          <p:nvPr>
            <p:ph type="body" sz="quarter" idx="10" hasCustomPrompt="1"/>
          </p:nvPr>
        </p:nvSpPr>
        <p:spPr>
          <a:xfrm>
            <a:off x="914400" y="2507085"/>
            <a:ext cx="7388352" cy="106299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6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991467"/>
            <a:ext cx="7388352" cy="630936"/>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0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pic>
        <p:nvPicPr>
          <p:cNvPr id="16" name="Picture 11" descr="icon_row-01.png"/>
          <p:cNvPicPr>
            <a:picLocks noChangeAspect="1"/>
          </p:cNvPicPr>
          <p:nvPr userDrawn="1"/>
        </p:nvPicPr>
        <p:blipFill>
          <a:blip r:embed="rId2" cstate="print"/>
          <a:srcRect/>
          <a:stretch>
            <a:fillRect/>
          </a:stretch>
        </p:blipFill>
        <p:spPr bwMode="auto">
          <a:xfrm>
            <a:off x="1041399" y="1873863"/>
            <a:ext cx="7164449" cy="363309"/>
          </a:xfrm>
          <a:prstGeom prst="rect">
            <a:avLst/>
          </a:prstGeom>
          <a:noFill/>
          <a:ln w="9525">
            <a:noFill/>
            <a:miter lim="800000"/>
            <a:headEnd/>
            <a:tailEnd/>
          </a:ln>
        </p:spPr>
      </p:pic>
      <p:sp>
        <p:nvSpPr>
          <p:cNvPr id="20" name="TextBox 19"/>
          <p:cNvSpPr txBox="1">
            <a:spLocks noChangeArrowheads="1"/>
          </p:cNvSpPr>
          <p:nvPr userDrawn="1"/>
        </p:nvSpPr>
        <p:spPr bwMode="auto">
          <a:xfrm>
            <a:off x="7924801" y="4828781"/>
            <a:ext cx="811213"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chemeClr val="bg1"/>
                </a:solidFill>
                <a:latin typeface="Times New Roman" pitchFamily="18" charset="0"/>
                <a:cs typeface="Times New Roman" pitchFamily="18" charset="0"/>
              </a:rPr>
              <a:t>www.eia.gov</a:t>
            </a:r>
          </a:p>
        </p:txBody>
      </p:sp>
      <p:cxnSp>
        <p:nvCxnSpPr>
          <p:cNvPr id="21" name="Straight Connector 12"/>
          <p:cNvCxnSpPr>
            <a:cxnSpLocks noChangeShapeType="1"/>
          </p:cNvCxnSpPr>
          <p:nvPr userDrawn="1"/>
        </p:nvCxnSpPr>
        <p:spPr bwMode="auto">
          <a:xfrm rot="5400000">
            <a:off x="7757914" y="4904385"/>
            <a:ext cx="136922" cy="0"/>
          </a:xfrm>
          <a:prstGeom prst="line">
            <a:avLst/>
          </a:prstGeom>
          <a:noFill/>
          <a:ln w="9525">
            <a:solidFill>
              <a:schemeClr val="bg1">
                <a:alpha val="39999"/>
              </a:schemeClr>
            </a:solidFill>
            <a:round/>
            <a:headEnd/>
            <a:tailEnd/>
          </a:ln>
        </p:spPr>
      </p:cxnSp>
      <p:sp>
        <p:nvSpPr>
          <p:cNvPr id="22" name="TextBox 14"/>
          <p:cNvSpPr txBox="1">
            <a:spLocks noChangeArrowheads="1"/>
          </p:cNvSpPr>
          <p:nvPr userDrawn="1"/>
        </p:nvSpPr>
        <p:spPr bwMode="auto">
          <a:xfrm>
            <a:off x="5672138" y="4828781"/>
            <a:ext cx="2082800"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chemeClr val="bg1"/>
                </a:solidFill>
                <a:latin typeface="Times New Roman" pitchFamily="18" charset="0"/>
                <a:cs typeface="Times New Roman" pitchFamily="18" charset="0"/>
              </a:rPr>
              <a:t>Independent Statistics &amp; Analysis</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4_*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9" y="4842273"/>
            <a:ext cx="276225" cy="205978"/>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 name="Title 1"/>
          <p:cNvSpPr>
            <a:spLocks noGrp="1"/>
          </p:cNvSpPr>
          <p:nvPr>
            <p:ph type="title"/>
          </p:nvPr>
        </p:nvSpPr>
        <p:spPr>
          <a:xfrm>
            <a:off x="685800" y="0"/>
            <a:ext cx="8001000" cy="685800"/>
          </a:xfrm>
          <a:prstGeom prst="rect">
            <a:avLst/>
          </a:prstGeom>
        </p:spPr>
        <p:txBody>
          <a:bodyPr lIns="0" tIns="0" rIns="0" bIns="45720" anchor="b" anchorCtr="0"/>
          <a:lstStyle>
            <a:lvl1pPr algn="l">
              <a:defRPr sz="2400">
                <a:solidFill>
                  <a:srgbClr val="336587"/>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pPr>
                <a:defRPr/>
              </a:pPr>
              <a:t>‹#›</a:t>
            </a:fld>
            <a:endParaRPr lang="en-US" dirty="0"/>
          </a:p>
        </p:txBody>
      </p:sp>
      <p:sp>
        <p:nvSpPr>
          <p:cNvPr id="10" name="Footer Placeholder 2"/>
          <p:cNvSpPr>
            <a:spLocks noGrp="1"/>
          </p:cNvSpPr>
          <p:nvPr>
            <p:ph type="ftr" sz="quarter" idx="13"/>
          </p:nvPr>
        </p:nvSpPr>
        <p:spPr>
          <a:xfrm>
            <a:off x="2867024" y="4794649"/>
            <a:ext cx="4619625" cy="295275"/>
          </a:xfrm>
          <a:prstGeom prst="rect">
            <a:avLst/>
          </a:prstGeom>
        </p:spPr>
        <p:txBody>
          <a:bodyPr/>
          <a:lstStyle>
            <a:lvl1pPr>
              <a:defRPr>
                <a:solidFill>
                  <a:srgbClr val="336587"/>
                </a:solidFill>
              </a:defRPr>
            </a:lvl1pPr>
          </a:lstStyle>
          <a:p>
            <a:pPr>
              <a:defRPr/>
            </a:pPr>
            <a:r>
              <a:rPr lang="en-US" dirty="0" smtClean="0"/>
              <a:t>North American Cooperation on Energy Information                                                                         April 12, 2016</a:t>
            </a:r>
            <a:endParaRPr lang="en-US" dirty="0"/>
          </a:p>
        </p:txBody>
      </p:sp>
    </p:spTree>
    <p:extLst>
      <p:ext uri="{BB962C8B-B14F-4D97-AF65-F5344CB8AC3E}">
        <p14:creationId xmlns:p14="http://schemas.microsoft.com/office/powerpoint/2010/main" val="20686054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9" y="4842273"/>
            <a:ext cx="276225" cy="205978"/>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 name="Title 1"/>
          <p:cNvSpPr>
            <a:spLocks noGrp="1"/>
          </p:cNvSpPr>
          <p:nvPr>
            <p:ph type="title"/>
          </p:nvPr>
        </p:nvSpPr>
        <p:spPr>
          <a:xfrm>
            <a:off x="685800" y="0"/>
            <a:ext cx="8001000" cy="685800"/>
          </a:xfrm>
          <a:prstGeom prst="rect">
            <a:avLst/>
          </a:prstGeom>
        </p:spPr>
        <p:txBody>
          <a:bodyPr lIns="0" tIns="0" rIns="0" bIns="0" anchor="b" anchorCtr="0"/>
          <a:lstStyle>
            <a:lvl1pPr algn="l">
              <a:defRPr sz="3400">
                <a:solidFill>
                  <a:srgbClr val="336587"/>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pPr>
                <a:defRPr/>
              </a:pPr>
              <a:t>‹#›</a:t>
            </a:fld>
            <a:endParaRPr lang="en-US" dirty="0"/>
          </a:p>
        </p:txBody>
      </p:sp>
      <p:sp>
        <p:nvSpPr>
          <p:cNvPr id="10" name="Footer Placeholder 2"/>
          <p:cNvSpPr>
            <a:spLocks noGrp="1"/>
          </p:cNvSpPr>
          <p:nvPr>
            <p:ph type="ftr" sz="quarter" idx="13"/>
          </p:nvPr>
        </p:nvSpPr>
        <p:spPr>
          <a:xfrm>
            <a:off x="2867024" y="4794649"/>
            <a:ext cx="4619625" cy="295275"/>
          </a:xfrm>
          <a:prstGeom prst="rect">
            <a:avLst/>
          </a:prstGeom>
        </p:spPr>
        <p:txBody>
          <a:bodyPr/>
          <a:lstStyle>
            <a:lvl1pPr>
              <a:defRPr>
                <a:solidFill>
                  <a:srgbClr val="336587"/>
                </a:solidFill>
              </a:defRPr>
            </a:lvl1pPr>
          </a:lstStyle>
          <a:p>
            <a:pPr>
              <a:defRPr/>
            </a:pPr>
            <a:r>
              <a:rPr lang="en-US" dirty="0" smtClean="0"/>
              <a:t>North American Cooperation on Energy Information                                                                         April 12, 2016</a:t>
            </a:r>
            <a:endParaRPr lang="en-US" dirty="0"/>
          </a:p>
        </p:txBody>
      </p:sp>
    </p:spTree>
    <p:extLst>
      <p:ext uri="{BB962C8B-B14F-4D97-AF65-F5344CB8AC3E}">
        <p14:creationId xmlns:p14="http://schemas.microsoft.com/office/powerpoint/2010/main" val="105480734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9" y="4842273"/>
            <a:ext cx="276225" cy="205978"/>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 name="Title 1"/>
          <p:cNvSpPr>
            <a:spLocks noGrp="1"/>
          </p:cNvSpPr>
          <p:nvPr>
            <p:ph type="title"/>
          </p:nvPr>
        </p:nvSpPr>
        <p:spPr>
          <a:xfrm>
            <a:off x="685800" y="0"/>
            <a:ext cx="8001000" cy="685800"/>
          </a:xfrm>
          <a:prstGeom prst="rect">
            <a:avLst/>
          </a:prstGeom>
        </p:spPr>
        <p:txBody>
          <a:bodyPr lIns="0" tIns="0" rIns="0" bIns="0" anchor="b" anchorCtr="0"/>
          <a:lstStyle>
            <a:lvl1pPr algn="l">
              <a:defRPr sz="3400">
                <a:solidFill>
                  <a:srgbClr val="336587"/>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pPr>
                <a:defRPr/>
              </a:pPr>
              <a:t>‹#›</a:t>
            </a:fld>
            <a:endParaRPr lang="en-US" dirty="0"/>
          </a:p>
        </p:txBody>
      </p:sp>
      <p:sp>
        <p:nvSpPr>
          <p:cNvPr id="10" name="Footer Placeholder 2"/>
          <p:cNvSpPr>
            <a:spLocks noGrp="1"/>
          </p:cNvSpPr>
          <p:nvPr>
            <p:ph type="ftr" sz="quarter" idx="13"/>
          </p:nvPr>
        </p:nvSpPr>
        <p:spPr>
          <a:xfrm>
            <a:off x="2867024" y="4794649"/>
            <a:ext cx="4619625" cy="295275"/>
          </a:xfrm>
          <a:prstGeom prst="rect">
            <a:avLst/>
          </a:prstGeom>
        </p:spPr>
        <p:txBody>
          <a:bodyPr/>
          <a:lstStyle>
            <a:lvl1pPr>
              <a:defRPr>
                <a:solidFill>
                  <a:srgbClr val="336587"/>
                </a:solidFill>
              </a:defRPr>
            </a:lvl1pPr>
          </a:lstStyle>
          <a:p>
            <a:pPr>
              <a:defRPr/>
            </a:pPr>
            <a:r>
              <a:rPr lang="en-US" dirty="0" smtClean="0"/>
              <a:t>North American Cooperation on Energy Information                                                                         April 12, 2016</a:t>
            </a:r>
            <a:endParaRPr lang="en-US" dirty="0"/>
          </a:p>
        </p:txBody>
      </p:sp>
    </p:spTree>
    <p:extLst>
      <p:ext uri="{BB962C8B-B14F-4D97-AF65-F5344CB8AC3E}">
        <p14:creationId xmlns:p14="http://schemas.microsoft.com/office/powerpoint/2010/main" val="105480734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9" y="4842273"/>
            <a:ext cx="276225" cy="205978"/>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 name="Title 1"/>
          <p:cNvSpPr>
            <a:spLocks noGrp="1"/>
          </p:cNvSpPr>
          <p:nvPr>
            <p:ph type="title"/>
          </p:nvPr>
        </p:nvSpPr>
        <p:spPr>
          <a:xfrm>
            <a:off x="685800" y="0"/>
            <a:ext cx="8001000" cy="685800"/>
          </a:xfrm>
          <a:prstGeom prst="rect">
            <a:avLst/>
          </a:prstGeom>
        </p:spPr>
        <p:txBody>
          <a:bodyPr lIns="0" tIns="0" rIns="0" bIns="0" anchor="b" anchorCtr="0"/>
          <a:lstStyle>
            <a:lvl1pPr algn="l">
              <a:defRPr sz="3400">
                <a:solidFill>
                  <a:srgbClr val="336587"/>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pPr>
                <a:defRPr/>
              </a:pPr>
              <a:t>‹#›</a:t>
            </a:fld>
            <a:endParaRPr lang="en-US" dirty="0"/>
          </a:p>
        </p:txBody>
      </p:sp>
      <p:sp>
        <p:nvSpPr>
          <p:cNvPr id="10" name="Footer Placeholder 2"/>
          <p:cNvSpPr>
            <a:spLocks noGrp="1"/>
          </p:cNvSpPr>
          <p:nvPr>
            <p:ph type="ftr" sz="quarter" idx="13"/>
          </p:nvPr>
        </p:nvSpPr>
        <p:spPr>
          <a:xfrm>
            <a:off x="2867024" y="4794649"/>
            <a:ext cx="4619625" cy="295275"/>
          </a:xfrm>
          <a:prstGeom prst="rect">
            <a:avLst/>
          </a:prstGeom>
        </p:spPr>
        <p:txBody>
          <a:bodyPr/>
          <a:lstStyle>
            <a:lvl1pPr>
              <a:defRPr>
                <a:solidFill>
                  <a:srgbClr val="336587"/>
                </a:solidFill>
              </a:defRPr>
            </a:lvl1pPr>
          </a:lstStyle>
          <a:p>
            <a:pPr>
              <a:defRPr/>
            </a:pPr>
            <a:r>
              <a:rPr lang="en-US" dirty="0" smtClean="0"/>
              <a:t>North American Cooperation on Energy Information                                                                         April 12, 2016</a:t>
            </a:r>
            <a:endParaRPr lang="en-US" dirty="0"/>
          </a:p>
        </p:txBody>
      </p:sp>
    </p:spTree>
    <p:extLst>
      <p:ext uri="{BB962C8B-B14F-4D97-AF65-F5344CB8AC3E}">
        <p14:creationId xmlns:p14="http://schemas.microsoft.com/office/powerpoint/2010/main" val="105480734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4_*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9" y="4842273"/>
            <a:ext cx="276225" cy="205978"/>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 name="Title 1"/>
          <p:cNvSpPr>
            <a:spLocks noGrp="1"/>
          </p:cNvSpPr>
          <p:nvPr>
            <p:ph type="title"/>
          </p:nvPr>
        </p:nvSpPr>
        <p:spPr>
          <a:xfrm>
            <a:off x="685800" y="0"/>
            <a:ext cx="8001000" cy="685800"/>
          </a:xfrm>
          <a:prstGeom prst="rect">
            <a:avLst/>
          </a:prstGeom>
        </p:spPr>
        <p:txBody>
          <a:bodyPr lIns="0" tIns="0" rIns="0" bIns="0" anchor="b" anchorCtr="0"/>
          <a:lstStyle>
            <a:lvl1pPr algn="l">
              <a:defRPr sz="3400">
                <a:solidFill>
                  <a:srgbClr val="336587"/>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pPr>
                <a:defRPr/>
              </a:pPr>
              <a:t>‹#›</a:t>
            </a:fld>
            <a:endParaRPr lang="en-US" dirty="0"/>
          </a:p>
        </p:txBody>
      </p:sp>
      <p:sp>
        <p:nvSpPr>
          <p:cNvPr id="10" name="Footer Placeholder 2"/>
          <p:cNvSpPr>
            <a:spLocks noGrp="1"/>
          </p:cNvSpPr>
          <p:nvPr>
            <p:ph type="ftr" sz="quarter" idx="13"/>
          </p:nvPr>
        </p:nvSpPr>
        <p:spPr>
          <a:xfrm>
            <a:off x="2867024" y="4794649"/>
            <a:ext cx="4619625" cy="295275"/>
          </a:xfrm>
          <a:prstGeom prst="rect">
            <a:avLst/>
          </a:prstGeom>
        </p:spPr>
        <p:txBody>
          <a:bodyPr/>
          <a:lstStyle>
            <a:lvl1pPr>
              <a:defRPr>
                <a:solidFill>
                  <a:srgbClr val="336587"/>
                </a:solidFill>
              </a:defRPr>
            </a:lvl1pPr>
          </a:lstStyle>
          <a:p>
            <a:pPr>
              <a:defRPr/>
            </a:pPr>
            <a:r>
              <a:rPr lang="en-US" dirty="0" smtClean="0"/>
              <a:t>North American Cooperation on Energy Information                                                                         April 12, 2016</a:t>
            </a:r>
            <a:endParaRPr lang="en-US" dirty="0"/>
          </a:p>
        </p:txBody>
      </p:sp>
    </p:spTree>
    <p:extLst>
      <p:ext uri="{BB962C8B-B14F-4D97-AF65-F5344CB8AC3E}">
        <p14:creationId xmlns:p14="http://schemas.microsoft.com/office/powerpoint/2010/main" val="10548073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5_*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9" y="4842273"/>
            <a:ext cx="276225" cy="205978"/>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 name="Title 1"/>
          <p:cNvSpPr>
            <a:spLocks noGrp="1"/>
          </p:cNvSpPr>
          <p:nvPr>
            <p:ph type="title"/>
          </p:nvPr>
        </p:nvSpPr>
        <p:spPr>
          <a:xfrm>
            <a:off x="685800" y="0"/>
            <a:ext cx="8001000" cy="685800"/>
          </a:xfrm>
          <a:prstGeom prst="rect">
            <a:avLst/>
          </a:prstGeom>
        </p:spPr>
        <p:txBody>
          <a:bodyPr lIns="0" tIns="0" rIns="0" bIns="0" anchor="b" anchorCtr="0"/>
          <a:lstStyle>
            <a:lvl1pPr algn="l">
              <a:defRPr sz="3400">
                <a:solidFill>
                  <a:srgbClr val="336587"/>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pPr>
                <a:defRPr/>
              </a:pPr>
              <a:t>‹#›</a:t>
            </a:fld>
            <a:endParaRPr lang="en-US" dirty="0"/>
          </a:p>
        </p:txBody>
      </p:sp>
      <p:sp>
        <p:nvSpPr>
          <p:cNvPr id="10" name="Footer Placeholder 2"/>
          <p:cNvSpPr>
            <a:spLocks noGrp="1"/>
          </p:cNvSpPr>
          <p:nvPr>
            <p:ph type="ftr" sz="quarter" idx="13"/>
          </p:nvPr>
        </p:nvSpPr>
        <p:spPr>
          <a:xfrm>
            <a:off x="2867024" y="4794649"/>
            <a:ext cx="4619625" cy="295275"/>
          </a:xfrm>
          <a:prstGeom prst="rect">
            <a:avLst/>
          </a:prstGeom>
        </p:spPr>
        <p:txBody>
          <a:bodyPr/>
          <a:lstStyle>
            <a:lvl1pPr>
              <a:defRPr>
                <a:solidFill>
                  <a:srgbClr val="336587"/>
                </a:solidFill>
              </a:defRPr>
            </a:lvl1pPr>
          </a:lstStyle>
          <a:p>
            <a:pPr>
              <a:defRPr/>
            </a:pPr>
            <a:r>
              <a:rPr lang="en-US" dirty="0" smtClean="0"/>
              <a:t>North American Cooperation on Energy Information                                                                         April 12, 2016</a:t>
            </a:r>
            <a:endParaRPr lang="en-US" dirty="0"/>
          </a:p>
        </p:txBody>
      </p:sp>
    </p:spTree>
    <p:extLst>
      <p:ext uri="{BB962C8B-B14F-4D97-AF65-F5344CB8AC3E}">
        <p14:creationId xmlns:p14="http://schemas.microsoft.com/office/powerpoint/2010/main" val="10548073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6_*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9" y="4842273"/>
            <a:ext cx="276225" cy="205978"/>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 name="Title 1"/>
          <p:cNvSpPr>
            <a:spLocks noGrp="1"/>
          </p:cNvSpPr>
          <p:nvPr>
            <p:ph type="title"/>
          </p:nvPr>
        </p:nvSpPr>
        <p:spPr>
          <a:xfrm>
            <a:off x="685800" y="0"/>
            <a:ext cx="8001000" cy="685800"/>
          </a:xfrm>
          <a:prstGeom prst="rect">
            <a:avLst/>
          </a:prstGeom>
        </p:spPr>
        <p:txBody>
          <a:bodyPr lIns="0" tIns="0" rIns="0" bIns="0" anchor="b" anchorCtr="0"/>
          <a:lstStyle>
            <a:lvl1pPr algn="l">
              <a:defRPr sz="3400">
                <a:solidFill>
                  <a:srgbClr val="336587"/>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pPr>
                <a:defRPr/>
              </a:pPr>
              <a:t>‹#›</a:t>
            </a:fld>
            <a:endParaRPr lang="en-US" dirty="0"/>
          </a:p>
        </p:txBody>
      </p:sp>
      <p:sp>
        <p:nvSpPr>
          <p:cNvPr id="10" name="Footer Placeholder 2"/>
          <p:cNvSpPr>
            <a:spLocks noGrp="1"/>
          </p:cNvSpPr>
          <p:nvPr>
            <p:ph type="ftr" sz="quarter" idx="13"/>
          </p:nvPr>
        </p:nvSpPr>
        <p:spPr>
          <a:xfrm>
            <a:off x="2867024" y="4794649"/>
            <a:ext cx="4619625" cy="295275"/>
          </a:xfrm>
          <a:prstGeom prst="rect">
            <a:avLst/>
          </a:prstGeom>
        </p:spPr>
        <p:txBody>
          <a:bodyPr/>
          <a:lstStyle>
            <a:lvl1pPr>
              <a:defRPr>
                <a:solidFill>
                  <a:srgbClr val="336587"/>
                </a:solidFill>
              </a:defRPr>
            </a:lvl1pPr>
          </a:lstStyle>
          <a:p>
            <a:pPr>
              <a:defRPr/>
            </a:pPr>
            <a:r>
              <a:rPr lang="en-US" dirty="0" smtClean="0"/>
              <a:t>North American Cooperation on Energy Information                                                                         April 12, 2016</a:t>
            </a:r>
            <a:endParaRPr lang="en-US" dirty="0"/>
          </a:p>
        </p:txBody>
      </p:sp>
    </p:spTree>
    <p:extLst>
      <p:ext uri="{BB962C8B-B14F-4D97-AF65-F5344CB8AC3E}">
        <p14:creationId xmlns:p14="http://schemas.microsoft.com/office/powerpoint/2010/main" val="105480734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7_*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9" y="4842273"/>
            <a:ext cx="276225" cy="205978"/>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 name="Title 1"/>
          <p:cNvSpPr>
            <a:spLocks noGrp="1"/>
          </p:cNvSpPr>
          <p:nvPr>
            <p:ph type="title"/>
          </p:nvPr>
        </p:nvSpPr>
        <p:spPr>
          <a:xfrm>
            <a:off x="685800" y="0"/>
            <a:ext cx="8001000" cy="685800"/>
          </a:xfrm>
          <a:prstGeom prst="rect">
            <a:avLst/>
          </a:prstGeom>
        </p:spPr>
        <p:txBody>
          <a:bodyPr lIns="0" tIns="0" rIns="0" bIns="0" anchor="b" anchorCtr="0"/>
          <a:lstStyle>
            <a:lvl1pPr algn="l">
              <a:defRPr sz="3400">
                <a:solidFill>
                  <a:srgbClr val="336587"/>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pPr>
                <a:defRPr/>
              </a:pPr>
              <a:t>‹#›</a:t>
            </a:fld>
            <a:endParaRPr lang="en-US" dirty="0"/>
          </a:p>
        </p:txBody>
      </p:sp>
      <p:sp>
        <p:nvSpPr>
          <p:cNvPr id="10" name="Footer Placeholder 2"/>
          <p:cNvSpPr>
            <a:spLocks noGrp="1"/>
          </p:cNvSpPr>
          <p:nvPr>
            <p:ph type="ftr" sz="quarter" idx="13"/>
          </p:nvPr>
        </p:nvSpPr>
        <p:spPr>
          <a:xfrm>
            <a:off x="2867024" y="4794649"/>
            <a:ext cx="4619625" cy="295275"/>
          </a:xfrm>
          <a:prstGeom prst="rect">
            <a:avLst/>
          </a:prstGeom>
        </p:spPr>
        <p:txBody>
          <a:bodyPr/>
          <a:lstStyle>
            <a:lvl1pPr>
              <a:defRPr>
                <a:solidFill>
                  <a:srgbClr val="336587"/>
                </a:solidFill>
              </a:defRPr>
            </a:lvl1pPr>
          </a:lstStyle>
          <a:p>
            <a:pPr>
              <a:defRPr/>
            </a:pPr>
            <a:r>
              <a:rPr lang="en-US" dirty="0" smtClean="0"/>
              <a:t>North American Cooperation on Energy Information                                                                         April 12, 2016</a:t>
            </a:r>
            <a:endParaRPr lang="en-US" dirty="0"/>
          </a:p>
        </p:txBody>
      </p:sp>
    </p:spTree>
    <p:extLst>
      <p:ext uri="{BB962C8B-B14F-4D97-AF65-F5344CB8AC3E}">
        <p14:creationId xmlns:p14="http://schemas.microsoft.com/office/powerpoint/2010/main" val="105480734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8_*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9" y="4842273"/>
            <a:ext cx="276225" cy="205978"/>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 name="Title 1"/>
          <p:cNvSpPr>
            <a:spLocks noGrp="1"/>
          </p:cNvSpPr>
          <p:nvPr>
            <p:ph type="title"/>
          </p:nvPr>
        </p:nvSpPr>
        <p:spPr>
          <a:xfrm>
            <a:off x="685800" y="0"/>
            <a:ext cx="8001000" cy="685800"/>
          </a:xfrm>
          <a:prstGeom prst="rect">
            <a:avLst/>
          </a:prstGeom>
        </p:spPr>
        <p:txBody>
          <a:bodyPr lIns="0" tIns="0" rIns="0" bIns="0" anchor="b" anchorCtr="0"/>
          <a:lstStyle>
            <a:lvl1pPr algn="l">
              <a:defRPr sz="3400">
                <a:solidFill>
                  <a:srgbClr val="336587"/>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pPr>
                <a:defRPr/>
              </a:pPr>
              <a:t>‹#›</a:t>
            </a:fld>
            <a:endParaRPr lang="en-US" dirty="0"/>
          </a:p>
        </p:txBody>
      </p:sp>
      <p:sp>
        <p:nvSpPr>
          <p:cNvPr id="10" name="Footer Placeholder 2"/>
          <p:cNvSpPr>
            <a:spLocks noGrp="1"/>
          </p:cNvSpPr>
          <p:nvPr>
            <p:ph type="ftr" sz="quarter" idx="13"/>
          </p:nvPr>
        </p:nvSpPr>
        <p:spPr>
          <a:xfrm>
            <a:off x="2867024" y="4794649"/>
            <a:ext cx="4619625" cy="295275"/>
          </a:xfrm>
          <a:prstGeom prst="rect">
            <a:avLst/>
          </a:prstGeom>
        </p:spPr>
        <p:txBody>
          <a:bodyPr/>
          <a:lstStyle>
            <a:lvl1pPr>
              <a:defRPr>
                <a:solidFill>
                  <a:srgbClr val="336587"/>
                </a:solidFill>
              </a:defRPr>
            </a:lvl1pPr>
          </a:lstStyle>
          <a:p>
            <a:pPr>
              <a:defRPr/>
            </a:pPr>
            <a:r>
              <a:rPr lang="en-US" dirty="0" smtClean="0"/>
              <a:t>North American Cooperation on Energy Information                                                                         April 12, 2016</a:t>
            </a:r>
            <a:endParaRPr lang="en-US" dirty="0"/>
          </a:p>
        </p:txBody>
      </p:sp>
    </p:spTree>
    <p:extLst>
      <p:ext uri="{BB962C8B-B14F-4D97-AF65-F5344CB8AC3E}">
        <p14:creationId xmlns:p14="http://schemas.microsoft.com/office/powerpoint/2010/main" val="105480734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5_*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9" y="4842273"/>
            <a:ext cx="276225" cy="205978"/>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 name="Title 1"/>
          <p:cNvSpPr>
            <a:spLocks noGrp="1"/>
          </p:cNvSpPr>
          <p:nvPr>
            <p:ph type="title"/>
          </p:nvPr>
        </p:nvSpPr>
        <p:spPr>
          <a:xfrm>
            <a:off x="685800" y="0"/>
            <a:ext cx="8001000" cy="685800"/>
          </a:xfrm>
          <a:prstGeom prst="rect">
            <a:avLst/>
          </a:prstGeom>
        </p:spPr>
        <p:txBody>
          <a:bodyPr lIns="0" tIns="0" rIns="0" bIns="45720" anchor="b" anchorCtr="0"/>
          <a:lstStyle>
            <a:lvl1pPr algn="l">
              <a:defRPr sz="2400">
                <a:solidFill>
                  <a:srgbClr val="336587"/>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pPr>
                <a:defRPr/>
              </a:pPr>
              <a:t>‹#›</a:t>
            </a:fld>
            <a:endParaRPr lang="en-US" dirty="0"/>
          </a:p>
        </p:txBody>
      </p:sp>
      <p:sp>
        <p:nvSpPr>
          <p:cNvPr id="10" name="Footer Placeholder 2"/>
          <p:cNvSpPr>
            <a:spLocks noGrp="1"/>
          </p:cNvSpPr>
          <p:nvPr>
            <p:ph type="ftr" sz="quarter" idx="13"/>
          </p:nvPr>
        </p:nvSpPr>
        <p:spPr>
          <a:xfrm>
            <a:off x="2867024" y="4794649"/>
            <a:ext cx="4619625" cy="295275"/>
          </a:xfrm>
          <a:prstGeom prst="rect">
            <a:avLst/>
          </a:prstGeom>
        </p:spPr>
        <p:txBody>
          <a:bodyPr/>
          <a:lstStyle>
            <a:lvl1pPr>
              <a:defRPr>
                <a:solidFill>
                  <a:srgbClr val="336587"/>
                </a:solidFill>
              </a:defRPr>
            </a:lvl1pPr>
          </a:lstStyle>
          <a:p>
            <a:pPr>
              <a:defRPr/>
            </a:pPr>
            <a:r>
              <a:rPr lang="en-US" dirty="0" smtClean="0"/>
              <a:t>North American Cooperation on Energy Information                                                                         April 12, 2016</a:t>
            </a:r>
            <a:endParaRPr lang="en-US" dirty="0"/>
          </a:p>
        </p:txBody>
      </p:sp>
    </p:spTree>
    <p:extLst>
      <p:ext uri="{BB962C8B-B14F-4D97-AF65-F5344CB8AC3E}">
        <p14:creationId xmlns:p14="http://schemas.microsoft.com/office/powerpoint/2010/main" val="206860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79"/>
            <a:ext cx="8001000" cy="761415"/>
          </a:xfrm>
          <a:prstGeom prst="rect">
            <a:avLst/>
          </a:prstGeom>
          <a:ln>
            <a:noFill/>
          </a:ln>
        </p:spPr>
        <p:txBody>
          <a:bodyPr lIns="0" tIns="0" rIns="0" bIns="0" anchor="b" anchorCtr="0"/>
          <a:lstStyle>
            <a:lvl1pPr algn="l">
              <a:defRPr sz="2600" baseline="0">
                <a:ln>
                  <a:noFill/>
                </a:ln>
                <a:solidFill>
                  <a:srgbClr val="336587"/>
                </a:solidFill>
              </a:defRPr>
            </a:lvl1pPr>
          </a:lstStyle>
          <a:p>
            <a:r>
              <a:rPr lang="en-US" dirty="0" smtClean="0"/>
              <a:t>Click to edit Master title style. You can have up to two lines of text</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1800"/>
            </a:lvl1pPr>
            <a:lvl2pPr marL="694944" indent="-237744">
              <a:spcAft>
                <a:spcPts val="400"/>
              </a:spcAft>
              <a:defRPr sz="1400"/>
            </a:lvl2pPr>
            <a:lvl3pPr marL="1088136" indent="-173736">
              <a:spcAft>
                <a:spcPts val="400"/>
              </a:spcAft>
              <a:defRPr sz="1400"/>
            </a:lvl3pPr>
            <a:lvl4pPr marL="1609344" indent="-237744">
              <a:spcAft>
                <a:spcPts val="400"/>
              </a:spcAft>
              <a:defRPr sz="1400"/>
            </a:lvl4pPr>
            <a:lvl5pPr marL="2002536" indent="-173736">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4"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3"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15" name="Footer Placeholder 2"/>
          <p:cNvSpPr>
            <a:spLocks noGrp="1"/>
          </p:cNvSpPr>
          <p:nvPr>
            <p:ph type="ftr" sz="quarter" idx="13"/>
          </p:nvPr>
        </p:nvSpPr>
        <p:spPr>
          <a:xfrm>
            <a:off x="2867024" y="4794649"/>
            <a:ext cx="4619625" cy="295275"/>
          </a:xfrm>
          <a:prstGeom prst="rect">
            <a:avLst/>
          </a:prstGeom>
        </p:spPr>
        <p:txBody>
          <a:bodyPr/>
          <a:lstStyle>
            <a:lvl1pPr>
              <a:defRPr>
                <a:solidFill>
                  <a:srgbClr val="336587"/>
                </a:solidFill>
              </a:defRPr>
            </a:lvl1pPr>
          </a:lstStyle>
          <a:p>
            <a:pPr>
              <a:defRPr/>
            </a:pPr>
            <a:r>
              <a:rPr lang="en-US" dirty="0" smtClean="0"/>
              <a:t>North American Cooperation on Energy Information                                                                         April 12, 2016</a:t>
            </a:r>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6_*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9" y="4842273"/>
            <a:ext cx="276225" cy="205978"/>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 name="Title 1"/>
          <p:cNvSpPr>
            <a:spLocks noGrp="1"/>
          </p:cNvSpPr>
          <p:nvPr>
            <p:ph type="title"/>
          </p:nvPr>
        </p:nvSpPr>
        <p:spPr>
          <a:xfrm>
            <a:off x="685800" y="0"/>
            <a:ext cx="8001000" cy="685800"/>
          </a:xfrm>
          <a:prstGeom prst="rect">
            <a:avLst/>
          </a:prstGeom>
        </p:spPr>
        <p:txBody>
          <a:bodyPr lIns="0" tIns="0" rIns="0" bIns="45720" anchor="b" anchorCtr="0"/>
          <a:lstStyle>
            <a:lvl1pPr algn="l">
              <a:defRPr sz="2400">
                <a:solidFill>
                  <a:srgbClr val="336587"/>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pPr>
                <a:defRPr/>
              </a:pPr>
              <a:t>‹#›</a:t>
            </a:fld>
            <a:endParaRPr lang="en-US" dirty="0"/>
          </a:p>
        </p:txBody>
      </p:sp>
      <p:sp>
        <p:nvSpPr>
          <p:cNvPr id="10" name="Footer Placeholder 2"/>
          <p:cNvSpPr>
            <a:spLocks noGrp="1"/>
          </p:cNvSpPr>
          <p:nvPr>
            <p:ph type="ftr" sz="quarter" idx="13"/>
          </p:nvPr>
        </p:nvSpPr>
        <p:spPr>
          <a:xfrm>
            <a:off x="2867024" y="4794649"/>
            <a:ext cx="4619625" cy="295275"/>
          </a:xfrm>
          <a:prstGeom prst="rect">
            <a:avLst/>
          </a:prstGeom>
        </p:spPr>
        <p:txBody>
          <a:bodyPr/>
          <a:lstStyle>
            <a:lvl1pPr>
              <a:defRPr>
                <a:solidFill>
                  <a:srgbClr val="336587"/>
                </a:solidFill>
              </a:defRPr>
            </a:lvl1pPr>
          </a:lstStyle>
          <a:p>
            <a:pPr>
              <a:defRPr/>
            </a:pPr>
            <a:r>
              <a:rPr lang="en-US" dirty="0" smtClean="0"/>
              <a:t>North American Cooperation on Energy Information                                                                         April 12, 2016</a:t>
            </a:r>
            <a:endParaRPr lang="en-US" dirty="0"/>
          </a:p>
        </p:txBody>
      </p:sp>
    </p:spTree>
    <p:extLst>
      <p:ext uri="{BB962C8B-B14F-4D97-AF65-F5344CB8AC3E}">
        <p14:creationId xmlns:p14="http://schemas.microsoft.com/office/powerpoint/2010/main" val="20686054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7_*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9" y="4842273"/>
            <a:ext cx="276225" cy="205978"/>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 name="Title 1"/>
          <p:cNvSpPr>
            <a:spLocks noGrp="1"/>
          </p:cNvSpPr>
          <p:nvPr>
            <p:ph type="title"/>
          </p:nvPr>
        </p:nvSpPr>
        <p:spPr>
          <a:xfrm>
            <a:off x="685800" y="0"/>
            <a:ext cx="8001000" cy="685800"/>
          </a:xfrm>
          <a:prstGeom prst="rect">
            <a:avLst/>
          </a:prstGeom>
        </p:spPr>
        <p:txBody>
          <a:bodyPr lIns="0" tIns="0" rIns="0" bIns="45720" anchor="b" anchorCtr="0"/>
          <a:lstStyle>
            <a:lvl1pPr algn="l">
              <a:defRPr sz="2400">
                <a:solidFill>
                  <a:srgbClr val="336587"/>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pPr>
                <a:defRPr/>
              </a:pPr>
              <a:t>‹#›</a:t>
            </a:fld>
            <a:endParaRPr lang="en-US" dirty="0"/>
          </a:p>
        </p:txBody>
      </p:sp>
      <p:sp>
        <p:nvSpPr>
          <p:cNvPr id="10" name="Footer Placeholder 2"/>
          <p:cNvSpPr>
            <a:spLocks noGrp="1"/>
          </p:cNvSpPr>
          <p:nvPr>
            <p:ph type="ftr" sz="quarter" idx="13"/>
          </p:nvPr>
        </p:nvSpPr>
        <p:spPr>
          <a:xfrm>
            <a:off x="2867024" y="4794649"/>
            <a:ext cx="4619625" cy="295275"/>
          </a:xfrm>
          <a:prstGeom prst="rect">
            <a:avLst/>
          </a:prstGeom>
        </p:spPr>
        <p:txBody>
          <a:bodyPr/>
          <a:lstStyle>
            <a:lvl1pPr>
              <a:defRPr>
                <a:solidFill>
                  <a:srgbClr val="336587"/>
                </a:solidFill>
              </a:defRPr>
            </a:lvl1pPr>
          </a:lstStyle>
          <a:p>
            <a:pPr>
              <a:defRPr/>
            </a:pPr>
            <a:r>
              <a:rPr lang="en-US" dirty="0" smtClean="0"/>
              <a:t>North American Cooperation on Energy Information                                                                         April 12, 2016</a:t>
            </a:r>
            <a:endParaRPr lang="en-US" dirty="0"/>
          </a:p>
        </p:txBody>
      </p:sp>
    </p:spTree>
    <p:extLst>
      <p:ext uri="{BB962C8B-B14F-4D97-AF65-F5344CB8AC3E}">
        <p14:creationId xmlns:p14="http://schemas.microsoft.com/office/powerpoint/2010/main" val="20686054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9_*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9" y="4842273"/>
            <a:ext cx="276225" cy="205978"/>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 name="Title 1"/>
          <p:cNvSpPr>
            <a:spLocks noGrp="1"/>
          </p:cNvSpPr>
          <p:nvPr>
            <p:ph type="title"/>
          </p:nvPr>
        </p:nvSpPr>
        <p:spPr>
          <a:xfrm>
            <a:off x="685800" y="0"/>
            <a:ext cx="8001000" cy="685800"/>
          </a:xfrm>
          <a:prstGeom prst="rect">
            <a:avLst/>
          </a:prstGeom>
        </p:spPr>
        <p:txBody>
          <a:bodyPr lIns="0" tIns="0" rIns="0" bIns="0" anchor="b" anchorCtr="0"/>
          <a:lstStyle>
            <a:lvl1pPr algn="l">
              <a:defRPr sz="3400">
                <a:solidFill>
                  <a:srgbClr val="336587"/>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pPr>
                <a:defRPr/>
              </a:pPr>
              <a:t>‹#›</a:t>
            </a:fld>
            <a:endParaRPr lang="en-US" dirty="0"/>
          </a:p>
        </p:txBody>
      </p:sp>
      <p:sp>
        <p:nvSpPr>
          <p:cNvPr id="10" name="Footer Placeholder 2"/>
          <p:cNvSpPr>
            <a:spLocks noGrp="1"/>
          </p:cNvSpPr>
          <p:nvPr>
            <p:ph type="ftr" sz="quarter" idx="13"/>
          </p:nvPr>
        </p:nvSpPr>
        <p:spPr>
          <a:xfrm>
            <a:off x="2867024" y="4794649"/>
            <a:ext cx="4619625" cy="295275"/>
          </a:xfrm>
          <a:prstGeom prst="rect">
            <a:avLst/>
          </a:prstGeom>
        </p:spPr>
        <p:txBody>
          <a:bodyPr/>
          <a:lstStyle>
            <a:lvl1pPr>
              <a:defRPr>
                <a:solidFill>
                  <a:srgbClr val="336587"/>
                </a:solidFill>
              </a:defRPr>
            </a:lvl1pPr>
          </a:lstStyle>
          <a:p>
            <a:pPr>
              <a:defRPr/>
            </a:pPr>
            <a:r>
              <a:rPr lang="en-US" dirty="0" smtClean="0"/>
              <a:t>North American Cooperation on Energy Information                                                                         April 12, 2016</a:t>
            </a:r>
            <a:endParaRPr lang="en-US" dirty="0"/>
          </a:p>
        </p:txBody>
      </p:sp>
    </p:spTree>
    <p:extLst>
      <p:ext uri="{BB962C8B-B14F-4D97-AF65-F5344CB8AC3E}">
        <p14:creationId xmlns:p14="http://schemas.microsoft.com/office/powerpoint/2010/main" val="105480734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0_*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9" y="4842273"/>
            <a:ext cx="276225" cy="205978"/>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 name="Title 1"/>
          <p:cNvSpPr>
            <a:spLocks noGrp="1"/>
          </p:cNvSpPr>
          <p:nvPr>
            <p:ph type="title"/>
          </p:nvPr>
        </p:nvSpPr>
        <p:spPr>
          <a:xfrm>
            <a:off x="685800" y="0"/>
            <a:ext cx="8001000" cy="685800"/>
          </a:xfrm>
          <a:prstGeom prst="rect">
            <a:avLst/>
          </a:prstGeom>
        </p:spPr>
        <p:txBody>
          <a:bodyPr lIns="0" tIns="0" rIns="0" bIns="0" anchor="b" anchorCtr="0"/>
          <a:lstStyle>
            <a:lvl1pPr algn="l">
              <a:defRPr sz="3400">
                <a:solidFill>
                  <a:srgbClr val="336587"/>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pPr>
                <a:defRPr/>
              </a:pPr>
              <a:t>‹#›</a:t>
            </a:fld>
            <a:endParaRPr lang="en-US" dirty="0"/>
          </a:p>
        </p:txBody>
      </p:sp>
      <p:sp>
        <p:nvSpPr>
          <p:cNvPr id="10" name="Footer Placeholder 2"/>
          <p:cNvSpPr>
            <a:spLocks noGrp="1"/>
          </p:cNvSpPr>
          <p:nvPr>
            <p:ph type="ftr" sz="quarter" idx="13"/>
          </p:nvPr>
        </p:nvSpPr>
        <p:spPr>
          <a:xfrm>
            <a:off x="2867024" y="4794649"/>
            <a:ext cx="4619625" cy="295275"/>
          </a:xfrm>
          <a:prstGeom prst="rect">
            <a:avLst/>
          </a:prstGeom>
        </p:spPr>
        <p:txBody>
          <a:bodyPr/>
          <a:lstStyle>
            <a:lvl1pPr>
              <a:defRPr>
                <a:solidFill>
                  <a:srgbClr val="336587"/>
                </a:solidFill>
              </a:defRPr>
            </a:lvl1pPr>
          </a:lstStyle>
          <a:p>
            <a:pPr>
              <a:defRPr/>
            </a:pPr>
            <a:r>
              <a:rPr lang="en-US" dirty="0" smtClean="0"/>
              <a:t>North American Cooperation on Energy Information                                                                         April 12, 2016</a:t>
            </a:r>
            <a:endParaRPr lang="en-US" dirty="0"/>
          </a:p>
        </p:txBody>
      </p:sp>
    </p:spTree>
    <p:extLst>
      <p:ext uri="{BB962C8B-B14F-4D97-AF65-F5344CB8AC3E}">
        <p14:creationId xmlns:p14="http://schemas.microsoft.com/office/powerpoint/2010/main" val="105480734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1_*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9" y="4842273"/>
            <a:ext cx="276225" cy="205978"/>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 name="Title 1"/>
          <p:cNvSpPr>
            <a:spLocks noGrp="1"/>
          </p:cNvSpPr>
          <p:nvPr>
            <p:ph type="title"/>
          </p:nvPr>
        </p:nvSpPr>
        <p:spPr>
          <a:xfrm>
            <a:off x="685800" y="0"/>
            <a:ext cx="8001000" cy="685800"/>
          </a:xfrm>
          <a:prstGeom prst="rect">
            <a:avLst/>
          </a:prstGeom>
        </p:spPr>
        <p:txBody>
          <a:bodyPr lIns="0" tIns="0" rIns="0" bIns="0" anchor="b" anchorCtr="0"/>
          <a:lstStyle>
            <a:lvl1pPr algn="l">
              <a:defRPr sz="3400">
                <a:solidFill>
                  <a:srgbClr val="336587"/>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pPr>
                <a:defRPr/>
              </a:pPr>
              <a:t>‹#›</a:t>
            </a:fld>
            <a:endParaRPr lang="en-US" dirty="0"/>
          </a:p>
        </p:txBody>
      </p:sp>
      <p:sp>
        <p:nvSpPr>
          <p:cNvPr id="10" name="Footer Placeholder 2"/>
          <p:cNvSpPr>
            <a:spLocks noGrp="1"/>
          </p:cNvSpPr>
          <p:nvPr>
            <p:ph type="ftr" sz="quarter" idx="13"/>
          </p:nvPr>
        </p:nvSpPr>
        <p:spPr>
          <a:xfrm>
            <a:off x="2867024" y="4794649"/>
            <a:ext cx="4619625" cy="295275"/>
          </a:xfrm>
          <a:prstGeom prst="rect">
            <a:avLst/>
          </a:prstGeom>
        </p:spPr>
        <p:txBody>
          <a:bodyPr/>
          <a:lstStyle>
            <a:lvl1pPr>
              <a:defRPr>
                <a:solidFill>
                  <a:srgbClr val="336587"/>
                </a:solidFill>
              </a:defRPr>
            </a:lvl1pPr>
          </a:lstStyle>
          <a:p>
            <a:pPr>
              <a:defRPr/>
            </a:pPr>
            <a:r>
              <a:rPr lang="en-US" dirty="0" smtClean="0"/>
              <a:t>North American Cooperation on Energy Information                                                                         April 12, 2016</a:t>
            </a:r>
            <a:endParaRPr lang="en-US" dirty="0"/>
          </a:p>
        </p:txBody>
      </p:sp>
    </p:spTree>
    <p:extLst>
      <p:ext uri="{BB962C8B-B14F-4D97-AF65-F5344CB8AC3E}">
        <p14:creationId xmlns:p14="http://schemas.microsoft.com/office/powerpoint/2010/main" val="105480734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2_*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9" y="4842273"/>
            <a:ext cx="276225" cy="205978"/>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 name="Title 1"/>
          <p:cNvSpPr>
            <a:spLocks noGrp="1"/>
          </p:cNvSpPr>
          <p:nvPr>
            <p:ph type="title"/>
          </p:nvPr>
        </p:nvSpPr>
        <p:spPr>
          <a:xfrm>
            <a:off x="685800" y="0"/>
            <a:ext cx="8001000" cy="685800"/>
          </a:xfrm>
          <a:prstGeom prst="rect">
            <a:avLst/>
          </a:prstGeom>
        </p:spPr>
        <p:txBody>
          <a:bodyPr lIns="0" tIns="0" rIns="0" bIns="0" anchor="b" anchorCtr="0"/>
          <a:lstStyle>
            <a:lvl1pPr algn="l">
              <a:defRPr sz="3400">
                <a:solidFill>
                  <a:srgbClr val="336587"/>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pPr>
                <a:defRPr/>
              </a:pPr>
              <a:t>‹#›</a:t>
            </a:fld>
            <a:endParaRPr lang="en-US" dirty="0"/>
          </a:p>
        </p:txBody>
      </p:sp>
      <p:sp>
        <p:nvSpPr>
          <p:cNvPr id="10" name="Footer Placeholder 2"/>
          <p:cNvSpPr>
            <a:spLocks noGrp="1"/>
          </p:cNvSpPr>
          <p:nvPr>
            <p:ph type="ftr" sz="quarter" idx="13"/>
          </p:nvPr>
        </p:nvSpPr>
        <p:spPr>
          <a:xfrm>
            <a:off x="2867024" y="4794649"/>
            <a:ext cx="4619625" cy="295275"/>
          </a:xfrm>
          <a:prstGeom prst="rect">
            <a:avLst/>
          </a:prstGeom>
        </p:spPr>
        <p:txBody>
          <a:bodyPr/>
          <a:lstStyle>
            <a:lvl1pPr>
              <a:defRPr>
                <a:solidFill>
                  <a:srgbClr val="336587"/>
                </a:solidFill>
              </a:defRPr>
            </a:lvl1pPr>
          </a:lstStyle>
          <a:p>
            <a:pPr>
              <a:defRPr/>
            </a:pPr>
            <a:r>
              <a:rPr lang="en-US" dirty="0" smtClean="0"/>
              <a:t>North American Cooperation on Energy Information                                                                         April 12, 2016</a:t>
            </a:r>
            <a:endParaRPr lang="en-US" dirty="0"/>
          </a:p>
        </p:txBody>
      </p:sp>
    </p:spTree>
    <p:extLst>
      <p:ext uri="{BB962C8B-B14F-4D97-AF65-F5344CB8AC3E}">
        <p14:creationId xmlns:p14="http://schemas.microsoft.com/office/powerpoint/2010/main" val="105480734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3_*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9" y="4842273"/>
            <a:ext cx="276225" cy="205978"/>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 name="Title 1"/>
          <p:cNvSpPr>
            <a:spLocks noGrp="1"/>
          </p:cNvSpPr>
          <p:nvPr>
            <p:ph type="title"/>
          </p:nvPr>
        </p:nvSpPr>
        <p:spPr>
          <a:xfrm>
            <a:off x="685800" y="0"/>
            <a:ext cx="8001000" cy="685800"/>
          </a:xfrm>
          <a:prstGeom prst="rect">
            <a:avLst/>
          </a:prstGeom>
        </p:spPr>
        <p:txBody>
          <a:bodyPr lIns="0" tIns="0" rIns="0" bIns="0" anchor="b" anchorCtr="0"/>
          <a:lstStyle>
            <a:lvl1pPr algn="l">
              <a:defRPr sz="3400">
                <a:solidFill>
                  <a:srgbClr val="336587"/>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pPr>
                <a:defRPr/>
              </a:pPr>
              <a:t>‹#›</a:t>
            </a:fld>
            <a:endParaRPr lang="en-US" dirty="0"/>
          </a:p>
        </p:txBody>
      </p:sp>
      <p:sp>
        <p:nvSpPr>
          <p:cNvPr id="10" name="Footer Placeholder 2"/>
          <p:cNvSpPr>
            <a:spLocks noGrp="1"/>
          </p:cNvSpPr>
          <p:nvPr>
            <p:ph type="ftr" sz="quarter" idx="13"/>
          </p:nvPr>
        </p:nvSpPr>
        <p:spPr>
          <a:xfrm>
            <a:off x="2867024" y="4794649"/>
            <a:ext cx="4619625" cy="295275"/>
          </a:xfrm>
          <a:prstGeom prst="rect">
            <a:avLst/>
          </a:prstGeom>
        </p:spPr>
        <p:txBody>
          <a:bodyPr/>
          <a:lstStyle>
            <a:lvl1pPr>
              <a:defRPr>
                <a:solidFill>
                  <a:srgbClr val="336587"/>
                </a:solidFill>
              </a:defRPr>
            </a:lvl1pPr>
          </a:lstStyle>
          <a:p>
            <a:pPr>
              <a:defRPr/>
            </a:pPr>
            <a:r>
              <a:rPr lang="en-US" dirty="0" smtClean="0"/>
              <a:t>North American Cooperation on Energy Information                                                                         April 12, 2016</a:t>
            </a:r>
            <a:endParaRPr lang="en-US" dirty="0"/>
          </a:p>
        </p:txBody>
      </p:sp>
    </p:spTree>
    <p:extLst>
      <p:ext uri="{BB962C8B-B14F-4D97-AF65-F5344CB8AC3E}">
        <p14:creationId xmlns:p14="http://schemas.microsoft.com/office/powerpoint/2010/main" val="105480734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4_*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9" y="4842273"/>
            <a:ext cx="276225" cy="205978"/>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 name="Title 1"/>
          <p:cNvSpPr>
            <a:spLocks noGrp="1"/>
          </p:cNvSpPr>
          <p:nvPr>
            <p:ph type="title"/>
          </p:nvPr>
        </p:nvSpPr>
        <p:spPr>
          <a:xfrm>
            <a:off x="685800" y="0"/>
            <a:ext cx="8001000" cy="685800"/>
          </a:xfrm>
          <a:prstGeom prst="rect">
            <a:avLst/>
          </a:prstGeom>
        </p:spPr>
        <p:txBody>
          <a:bodyPr lIns="0" tIns="0" rIns="0" bIns="0" anchor="b" anchorCtr="0"/>
          <a:lstStyle>
            <a:lvl1pPr algn="l">
              <a:defRPr sz="3400">
                <a:solidFill>
                  <a:srgbClr val="336587"/>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pPr>
                <a:defRPr/>
              </a:pPr>
              <a:t>‹#›</a:t>
            </a:fld>
            <a:endParaRPr lang="en-US" dirty="0"/>
          </a:p>
        </p:txBody>
      </p:sp>
      <p:sp>
        <p:nvSpPr>
          <p:cNvPr id="10" name="Footer Placeholder 2"/>
          <p:cNvSpPr>
            <a:spLocks noGrp="1"/>
          </p:cNvSpPr>
          <p:nvPr>
            <p:ph type="ftr" sz="quarter" idx="13"/>
          </p:nvPr>
        </p:nvSpPr>
        <p:spPr>
          <a:xfrm>
            <a:off x="2867024" y="4794649"/>
            <a:ext cx="4619625" cy="295275"/>
          </a:xfrm>
          <a:prstGeom prst="rect">
            <a:avLst/>
          </a:prstGeom>
        </p:spPr>
        <p:txBody>
          <a:bodyPr/>
          <a:lstStyle>
            <a:lvl1pPr>
              <a:defRPr>
                <a:solidFill>
                  <a:srgbClr val="336587"/>
                </a:solidFill>
              </a:defRPr>
            </a:lvl1pPr>
          </a:lstStyle>
          <a:p>
            <a:pPr>
              <a:defRPr/>
            </a:pPr>
            <a:r>
              <a:rPr lang="en-US" dirty="0" smtClean="0"/>
              <a:t>North American Cooperation on Energy Information                                                                         April 12, 2016</a:t>
            </a:r>
            <a:endParaRPr lang="en-US" dirty="0"/>
          </a:p>
        </p:txBody>
      </p:sp>
    </p:spTree>
    <p:extLst>
      <p:ext uri="{BB962C8B-B14F-4D97-AF65-F5344CB8AC3E}">
        <p14:creationId xmlns:p14="http://schemas.microsoft.com/office/powerpoint/2010/main" val="105480734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620000" cy="857250"/>
          </a:xfrm>
          <a:prstGeom prst="rect">
            <a:avLst/>
          </a:prstGeom>
        </p:spPr>
        <p:txBody>
          <a:bodyPr/>
          <a:lstStyle>
            <a:lvl1pPr>
              <a:defRPr>
                <a:solidFill>
                  <a:srgbClr val="336587"/>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50"/>
            <a:ext cx="7620000" cy="36004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6200000">
            <a:off x="7856538" y="1189038"/>
            <a:ext cx="1828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3B48D4E-24D1-4061-9453-83C021BEF1AD}" type="slidenum">
              <a:rPr lang="en-US" altLang="en-US"/>
              <a:pPr/>
              <a:t>‹#›</a:t>
            </a:fld>
            <a:endParaRPr lang="en-US" altLang="en-US"/>
          </a:p>
        </p:txBody>
      </p:sp>
      <p:sp>
        <p:nvSpPr>
          <p:cNvPr id="7" name="Footer Placeholder 2"/>
          <p:cNvSpPr>
            <a:spLocks noGrp="1"/>
          </p:cNvSpPr>
          <p:nvPr>
            <p:ph type="ftr" sz="quarter" idx="13"/>
          </p:nvPr>
        </p:nvSpPr>
        <p:spPr>
          <a:xfrm>
            <a:off x="2867024" y="4794649"/>
            <a:ext cx="4619625" cy="295275"/>
          </a:xfrm>
          <a:prstGeom prst="rect">
            <a:avLst/>
          </a:prstGeom>
        </p:spPr>
        <p:txBody>
          <a:bodyPr/>
          <a:lstStyle>
            <a:lvl1pPr>
              <a:defRPr>
                <a:solidFill>
                  <a:srgbClr val="336587"/>
                </a:solidFill>
              </a:defRPr>
            </a:lvl1pPr>
          </a:lstStyle>
          <a:p>
            <a:pPr>
              <a:defRPr/>
            </a:pPr>
            <a:r>
              <a:rPr lang="en-US" dirty="0" smtClean="0"/>
              <a:t>North American Cooperation on Energy Information                                                                         April 12, 2016</a:t>
            </a:r>
            <a:endParaRPr lang="en-US" dirty="0"/>
          </a:p>
        </p:txBody>
      </p:sp>
    </p:spTree>
    <p:extLst>
      <p:ext uri="{BB962C8B-B14F-4D97-AF65-F5344CB8AC3E}">
        <p14:creationId xmlns:p14="http://schemas.microsoft.com/office/powerpoint/2010/main" val="27137269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ng title and text">
    <p:spTree>
      <p:nvGrpSpPr>
        <p:cNvPr id="1" name=""/>
        <p:cNvGrpSpPr/>
        <p:nvPr/>
      </p:nvGrpSpPr>
      <p:grpSpPr>
        <a:xfrm>
          <a:off x="0" y="0"/>
          <a:ext cx="0" cy="0"/>
          <a:chOff x="0" y="0"/>
          <a:chExt cx="0" cy="0"/>
        </a:xfrm>
      </p:grpSpPr>
      <p:sp>
        <p:nvSpPr>
          <p:cNvPr id="4"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 name="Title 1"/>
          <p:cNvSpPr>
            <a:spLocks noGrp="1"/>
          </p:cNvSpPr>
          <p:nvPr>
            <p:ph type="title" hasCustomPrompt="1"/>
          </p:nvPr>
        </p:nvSpPr>
        <p:spPr>
          <a:xfrm>
            <a:off x="685800" y="69574"/>
            <a:ext cx="8001000" cy="765314"/>
          </a:xfrm>
          <a:prstGeom prst="rect">
            <a:avLst/>
          </a:prstGeom>
        </p:spPr>
        <p:txBody>
          <a:bodyPr lIns="0" tIns="0" rIns="0" bIns="0" anchor="b" anchorCtr="0"/>
          <a:lstStyle>
            <a:lvl1pPr algn="l">
              <a:defRPr sz="2200">
                <a:solidFill>
                  <a:srgbClr val="336587"/>
                </a:solidFill>
              </a:defRPr>
            </a:lvl1pPr>
          </a:lstStyle>
          <a:p>
            <a:r>
              <a:rPr lang="en-US" dirty="0" smtClean="0"/>
              <a:t>Click to edit Master title style. You can have up to two lines of text</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1800"/>
            </a:lvl1pPr>
            <a:lvl2pPr marL="694944" indent="-237744">
              <a:spcAft>
                <a:spcPts val="400"/>
              </a:spcAft>
              <a:defRPr sz="1400"/>
            </a:lvl2pPr>
            <a:lvl3pPr marL="1088136" indent="-173736">
              <a:spcAft>
                <a:spcPts val="400"/>
              </a:spcAft>
              <a:defRPr sz="1400"/>
            </a:lvl3pPr>
            <a:lvl4pPr marL="1609344" indent="-237744">
              <a:spcAft>
                <a:spcPts val="400"/>
              </a:spcAft>
              <a:defRPr sz="1400"/>
            </a:lvl4pPr>
            <a:lvl5pPr marL="2002536" indent="-173736">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3"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14" name="Footer Placeholder 2"/>
          <p:cNvSpPr>
            <a:spLocks noGrp="1"/>
          </p:cNvSpPr>
          <p:nvPr>
            <p:ph type="ftr" sz="quarter" idx="13"/>
          </p:nvPr>
        </p:nvSpPr>
        <p:spPr>
          <a:xfrm>
            <a:off x="2867024" y="4794649"/>
            <a:ext cx="4619625" cy="295275"/>
          </a:xfrm>
          <a:prstGeom prst="rect">
            <a:avLst/>
          </a:prstGeom>
        </p:spPr>
        <p:txBody>
          <a:bodyPr/>
          <a:lstStyle>
            <a:lvl1pPr>
              <a:defRPr>
                <a:solidFill>
                  <a:srgbClr val="336587"/>
                </a:solidFill>
              </a:defRPr>
            </a:lvl1pPr>
          </a:lstStyle>
          <a:p>
            <a:pPr>
              <a:defRPr/>
            </a:pPr>
            <a:r>
              <a:rPr lang="en-US" dirty="0" smtClean="0"/>
              <a:t>North American Cooperation on Energy Information                                                                         April 12, 2016</a:t>
            </a:r>
            <a:endParaRPr lang="en-US" dirty="0"/>
          </a:p>
        </p:txBody>
      </p:sp>
    </p:spTree>
    <p:extLst>
      <p:ext uri="{BB962C8B-B14F-4D97-AF65-F5344CB8AC3E}">
        <p14:creationId xmlns:p14="http://schemas.microsoft.com/office/powerpoint/2010/main" val="42349452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685800" y="891540"/>
            <a:ext cx="3931920" cy="3497580"/>
          </a:xfrm>
          <a:prstGeom prst="rect">
            <a:avLst/>
          </a:prstGeom>
        </p:spPr>
        <p:txBody>
          <a:bodyPr lIns="0" t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63440" y="891540"/>
            <a:ext cx="4023360" cy="3497580"/>
          </a:xfrm>
          <a:prstGeom prst="rect">
            <a:avLst/>
          </a:prstGeom>
        </p:spPr>
        <p:txBody>
          <a:bodyPr t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4" name="Title 1"/>
          <p:cNvSpPr>
            <a:spLocks noGrp="1"/>
          </p:cNvSpPr>
          <p:nvPr>
            <p:ph type="title" hasCustomPrompt="1"/>
          </p:nvPr>
        </p:nvSpPr>
        <p:spPr>
          <a:xfrm>
            <a:off x="685800" y="79513"/>
            <a:ext cx="8001000" cy="755374"/>
          </a:xfrm>
          <a:prstGeom prst="rect">
            <a:avLst/>
          </a:prstGeom>
        </p:spPr>
        <p:txBody>
          <a:bodyPr lIns="0" tIns="0" rIns="0" bIns="0" anchor="b" anchorCtr="0"/>
          <a:lstStyle>
            <a:lvl1pPr algn="l">
              <a:defRPr sz="2600">
                <a:solidFill>
                  <a:srgbClr val="336587"/>
                </a:solidFill>
              </a:defRPr>
            </a:lvl1pPr>
          </a:lstStyle>
          <a:p>
            <a:r>
              <a:rPr lang="en-US" dirty="0" smtClean="0"/>
              <a:t>Click to edit Master title style. You can have up to two lines of text.</a:t>
            </a:r>
            <a:endParaRPr lang="en-US" dirty="0"/>
          </a:p>
        </p:txBody>
      </p:sp>
      <p:sp>
        <p:nvSpPr>
          <p:cNvPr id="15"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8"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17" name="Footer Placeholder 2"/>
          <p:cNvSpPr>
            <a:spLocks noGrp="1"/>
          </p:cNvSpPr>
          <p:nvPr>
            <p:ph type="ftr" sz="quarter" idx="17"/>
          </p:nvPr>
        </p:nvSpPr>
        <p:spPr>
          <a:xfrm>
            <a:off x="2867024" y="4794649"/>
            <a:ext cx="4619625" cy="295275"/>
          </a:xfrm>
          <a:prstGeom prst="rect">
            <a:avLst/>
          </a:prstGeom>
        </p:spPr>
        <p:txBody>
          <a:bodyPr/>
          <a:lstStyle>
            <a:lvl1pPr>
              <a:defRPr>
                <a:solidFill>
                  <a:srgbClr val="336587"/>
                </a:solidFill>
              </a:defRPr>
            </a:lvl1pPr>
          </a:lstStyle>
          <a:p>
            <a:pPr>
              <a:defRPr/>
            </a:pPr>
            <a:r>
              <a:rPr lang="en-US" dirty="0" smtClean="0"/>
              <a:t>North American Cooperation on Energy Information                                                                         April 12, 2016</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12" name="Content Placeholder 10"/>
          <p:cNvSpPr>
            <a:spLocks noGrp="1"/>
          </p:cNvSpPr>
          <p:nvPr>
            <p:ph sz="quarter" idx="12"/>
          </p:nvPr>
        </p:nvSpPr>
        <p:spPr>
          <a:xfrm>
            <a:off x="685800" y="891540"/>
            <a:ext cx="3931920" cy="3497580"/>
          </a:xfrm>
          <a:prstGeom prst="rect">
            <a:avLst/>
          </a:prstGeom>
        </p:spPr>
        <p:txBody>
          <a:bodyPr lIns="0" t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2"/>
          <p:cNvSpPr>
            <a:spLocks noGrp="1"/>
          </p:cNvSpPr>
          <p:nvPr>
            <p:ph sz="quarter" idx="13"/>
          </p:nvPr>
        </p:nvSpPr>
        <p:spPr>
          <a:xfrm>
            <a:off x="4663440" y="891540"/>
            <a:ext cx="4023360" cy="3497580"/>
          </a:xfrm>
          <a:prstGeom prst="rect">
            <a:avLst/>
          </a:prstGeom>
        </p:spPr>
        <p:txBody>
          <a:bodyPr t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4"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6" name="Title 1"/>
          <p:cNvSpPr>
            <a:spLocks noGrp="1"/>
          </p:cNvSpPr>
          <p:nvPr>
            <p:ph type="title" hasCustomPrompt="1"/>
          </p:nvPr>
        </p:nvSpPr>
        <p:spPr>
          <a:xfrm>
            <a:off x="685800" y="69574"/>
            <a:ext cx="8001000" cy="765314"/>
          </a:xfrm>
          <a:prstGeom prst="rect">
            <a:avLst/>
          </a:prstGeom>
        </p:spPr>
        <p:txBody>
          <a:bodyPr lIns="0" tIns="0" rIns="0" bIns="0" anchor="b" anchorCtr="0"/>
          <a:lstStyle>
            <a:lvl1pPr algn="l">
              <a:defRPr sz="2200">
                <a:solidFill>
                  <a:srgbClr val="336587"/>
                </a:solidFill>
              </a:defRPr>
            </a:lvl1pPr>
          </a:lstStyle>
          <a:p>
            <a:r>
              <a:rPr lang="en-US" dirty="0" smtClean="0"/>
              <a:t>Click to edit Master title style. You can have up to two lines of text.</a:t>
            </a:r>
            <a:endParaRPr lang="en-US" dirty="0"/>
          </a:p>
        </p:txBody>
      </p:sp>
      <p:sp>
        <p:nvSpPr>
          <p:cNvPr id="18"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17" name="Footer Placeholder 2"/>
          <p:cNvSpPr>
            <a:spLocks noGrp="1"/>
          </p:cNvSpPr>
          <p:nvPr>
            <p:ph type="ftr" sz="quarter" idx="17"/>
          </p:nvPr>
        </p:nvSpPr>
        <p:spPr>
          <a:xfrm>
            <a:off x="2867024" y="4794649"/>
            <a:ext cx="4619625" cy="295275"/>
          </a:xfrm>
          <a:prstGeom prst="rect">
            <a:avLst/>
          </a:prstGeom>
        </p:spPr>
        <p:txBody>
          <a:bodyPr/>
          <a:lstStyle>
            <a:lvl1pPr>
              <a:defRPr>
                <a:solidFill>
                  <a:srgbClr val="336587"/>
                </a:solidFill>
              </a:defRPr>
            </a:lvl1pPr>
          </a:lstStyle>
          <a:p>
            <a:pPr>
              <a:defRPr/>
            </a:pPr>
            <a:r>
              <a:rPr lang="en-US" dirty="0" smtClean="0"/>
              <a:t>North American Cooperation on Energy Information                                                                         April 12, 2016</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 title and 2 labeled columns">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685800" y="1292087"/>
            <a:ext cx="3931920" cy="3097033"/>
          </a:xfrm>
          <a:prstGeom prst="rect">
            <a:avLst/>
          </a:prstGeom>
        </p:spPr>
        <p:txBody>
          <a:bodyPr l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63440" y="1292087"/>
            <a:ext cx="4023360" cy="3097033"/>
          </a:xfrm>
          <a:prstGeom prst="rect">
            <a:avLst/>
          </a:prstGeom>
        </p:spPr>
        <p:txBody>
          <a:bodyPr/>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1"/>
          <p:cNvSpPr>
            <a:spLocks noGrp="1"/>
          </p:cNvSpPr>
          <p:nvPr>
            <p:ph type="body" sz="quarter" idx="17"/>
          </p:nvPr>
        </p:nvSpPr>
        <p:spPr>
          <a:xfrm>
            <a:off x="685800" y="894520"/>
            <a:ext cx="3931920" cy="350851"/>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3"/>
          <p:cNvSpPr>
            <a:spLocks noGrp="1"/>
          </p:cNvSpPr>
          <p:nvPr>
            <p:ph type="body" sz="quarter" idx="18"/>
          </p:nvPr>
        </p:nvSpPr>
        <p:spPr>
          <a:xfrm>
            <a:off x="4663440" y="894520"/>
            <a:ext cx="4023360" cy="350851"/>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lgn="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8"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1" name="Title 1"/>
          <p:cNvSpPr>
            <a:spLocks noGrp="1"/>
          </p:cNvSpPr>
          <p:nvPr>
            <p:ph type="title"/>
          </p:nvPr>
        </p:nvSpPr>
        <p:spPr>
          <a:xfrm>
            <a:off x="685800" y="91440"/>
            <a:ext cx="8001000" cy="743448"/>
          </a:xfrm>
          <a:prstGeom prst="rect">
            <a:avLst/>
          </a:prstGeom>
        </p:spPr>
        <p:txBody>
          <a:bodyPr lIns="0" tIns="0" rIns="0" bIns="0" anchor="b" anchorCtr="0"/>
          <a:lstStyle>
            <a:lvl1pPr algn="l">
              <a:defRPr sz="2200">
                <a:solidFill>
                  <a:srgbClr val="336587"/>
                </a:solidFill>
              </a:defRPr>
            </a:lvl1pPr>
          </a:lstStyle>
          <a:p>
            <a:r>
              <a:rPr lang="en-US" dirty="0" smtClean="0"/>
              <a:t>Click to edit Master title style</a:t>
            </a:r>
            <a:endParaRPr lang="en-US" dirty="0"/>
          </a:p>
        </p:txBody>
      </p:sp>
      <p:sp>
        <p:nvSpPr>
          <p:cNvPr id="14"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9"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22" name="Footer Placeholder 2"/>
          <p:cNvSpPr>
            <a:spLocks noGrp="1"/>
          </p:cNvSpPr>
          <p:nvPr>
            <p:ph type="ftr" sz="quarter" idx="19"/>
          </p:nvPr>
        </p:nvSpPr>
        <p:spPr>
          <a:xfrm>
            <a:off x="2867024" y="4794649"/>
            <a:ext cx="4619625" cy="295275"/>
          </a:xfrm>
          <a:prstGeom prst="rect">
            <a:avLst/>
          </a:prstGeom>
        </p:spPr>
        <p:txBody>
          <a:bodyPr/>
          <a:lstStyle>
            <a:lvl1pPr>
              <a:defRPr>
                <a:solidFill>
                  <a:srgbClr val="336587"/>
                </a:solidFill>
              </a:defRPr>
            </a:lvl1pPr>
          </a:lstStyle>
          <a:p>
            <a:pPr>
              <a:defRPr/>
            </a:pPr>
            <a:r>
              <a:rPr lang="en-US" dirty="0" smtClean="0"/>
              <a:t>North American Cooperation on Energy Information                                                                         April 12, 2016</a:t>
            </a:r>
            <a:endParaRPr lang="en-US" dirty="0"/>
          </a:p>
        </p:txBody>
      </p:sp>
    </p:spTree>
    <p:extLst>
      <p:ext uri="{BB962C8B-B14F-4D97-AF65-F5344CB8AC3E}">
        <p14:creationId xmlns:p14="http://schemas.microsoft.com/office/powerpoint/2010/main" val="34941792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59636"/>
            <a:ext cx="8229600" cy="1117854"/>
          </a:xfrm>
          <a:prstGeom prst="rect">
            <a:avLst/>
          </a:prstGeom>
        </p:spPr>
        <p:txBody>
          <a:bodyPr anchor="b" anchorCtr="0"/>
          <a:lstStyle>
            <a:lvl1pPr algn="ctr">
              <a:defRPr sz="3600">
                <a:solidFill>
                  <a:srgbClr val="336587"/>
                </a:solidFill>
              </a:defRPr>
            </a:lvl1pPr>
          </a:lstStyle>
          <a:p>
            <a:r>
              <a:rPr lang="en-US" dirty="0" smtClean="0"/>
              <a:t>Section Title — click to edit</a:t>
            </a:r>
            <a:endParaRPr lang="en-US" dirty="0"/>
          </a:p>
        </p:txBody>
      </p:sp>
      <p:sp>
        <p:nvSpPr>
          <p:cNvPr id="9"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0"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13" name="Footer Placeholder 2"/>
          <p:cNvSpPr>
            <a:spLocks noGrp="1"/>
          </p:cNvSpPr>
          <p:nvPr>
            <p:ph type="ftr" sz="quarter" idx="13"/>
          </p:nvPr>
        </p:nvSpPr>
        <p:spPr>
          <a:xfrm>
            <a:off x="2867024" y="4794649"/>
            <a:ext cx="4619625" cy="295275"/>
          </a:xfrm>
          <a:prstGeom prst="rect">
            <a:avLst/>
          </a:prstGeom>
        </p:spPr>
        <p:txBody>
          <a:bodyPr/>
          <a:lstStyle>
            <a:lvl1pPr>
              <a:defRPr>
                <a:solidFill>
                  <a:srgbClr val="336587"/>
                </a:solidFill>
              </a:defRPr>
            </a:lvl1pPr>
          </a:lstStyle>
          <a:p>
            <a:pPr>
              <a:defRPr/>
            </a:pPr>
            <a:r>
              <a:rPr lang="en-US" dirty="0" smtClean="0"/>
              <a:t>North American Cooperation on Energy Information                                                                         April 12, 2016</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85800" y="68580"/>
            <a:ext cx="8001000" cy="766307"/>
          </a:xfrm>
          <a:prstGeom prst="rect">
            <a:avLst/>
          </a:prstGeom>
        </p:spPr>
        <p:txBody>
          <a:bodyPr lIns="0" tIns="0" rIns="0" bIns="0" anchor="b" anchorCtr="0"/>
          <a:lstStyle>
            <a:lvl1pPr algn="l">
              <a:defRPr sz="2600">
                <a:solidFill>
                  <a:srgbClr val="336587"/>
                </a:solidFill>
              </a:defRPr>
            </a:lvl1pPr>
          </a:lstStyle>
          <a:p>
            <a:r>
              <a:rPr lang="en-US" dirty="0" smtClean="0"/>
              <a:t>Click to edit Master title style. You can have up to two lines of text.</a:t>
            </a:r>
            <a:endParaRPr lang="en-US" dirty="0"/>
          </a:p>
        </p:txBody>
      </p:sp>
      <p:sp>
        <p:nvSpPr>
          <p:cNvPr id="11"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9"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4"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13" name="Footer Placeholder 2"/>
          <p:cNvSpPr>
            <a:spLocks noGrp="1"/>
          </p:cNvSpPr>
          <p:nvPr>
            <p:ph type="ftr" sz="quarter" idx="13"/>
          </p:nvPr>
        </p:nvSpPr>
        <p:spPr>
          <a:xfrm>
            <a:off x="2867024" y="4794649"/>
            <a:ext cx="4619625" cy="295275"/>
          </a:xfrm>
          <a:prstGeom prst="rect">
            <a:avLst/>
          </a:prstGeom>
        </p:spPr>
        <p:txBody>
          <a:bodyPr/>
          <a:lstStyle>
            <a:lvl1pPr>
              <a:defRPr>
                <a:solidFill>
                  <a:srgbClr val="336587"/>
                </a:solidFill>
              </a:defRPr>
            </a:lvl1pPr>
          </a:lstStyle>
          <a:p>
            <a:pPr>
              <a:defRPr/>
            </a:pPr>
            <a:r>
              <a:rPr lang="en-US" dirty="0" smtClean="0"/>
              <a:t>North American Cooperation on Energy Information                                                                         April 12, 2016</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pic>
        <p:nvPicPr>
          <p:cNvPr id="3" name="Picture 3"/>
          <p:cNvPicPr>
            <a:picLocks noChangeAspect="1" noChangeArrowheads="1"/>
          </p:cNvPicPr>
          <p:nvPr userDrawn="1"/>
        </p:nvPicPr>
        <p:blipFill>
          <a:blip r:embed="rId40" cstate="print">
            <a:extLst>
              <a:ext uri="{28A0092B-C50C-407E-A947-70E740481C1C}">
                <a14:useLocalDpi xmlns:a14="http://schemas.microsoft.com/office/drawing/2010/main" val="0"/>
              </a:ext>
            </a:extLst>
          </a:blip>
          <a:srcRect/>
          <a:stretch>
            <a:fillRect/>
          </a:stretch>
        </p:blipFill>
        <p:spPr bwMode="auto">
          <a:xfrm>
            <a:off x="19050" y="4829175"/>
            <a:ext cx="912495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a:spLocks noChangeArrowheads="1"/>
          </p:cNvSpPr>
          <p:nvPr userDrawn="1"/>
        </p:nvSpPr>
        <p:spPr bwMode="auto">
          <a:xfrm>
            <a:off x="0" y="1"/>
            <a:ext cx="9144000" cy="69056"/>
          </a:xfrm>
          <a:prstGeom prst="rect">
            <a:avLst/>
          </a:prstGeom>
          <a:solidFill>
            <a:srgbClr val="336587"/>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0" name="Footer Placeholder 2"/>
          <p:cNvSpPr>
            <a:spLocks noGrp="1"/>
          </p:cNvSpPr>
          <p:nvPr>
            <p:ph type="ftr" sz="quarter" idx="3"/>
          </p:nvPr>
        </p:nvSpPr>
        <p:spPr>
          <a:xfrm>
            <a:off x="2867024" y="4794649"/>
            <a:ext cx="4619625" cy="295275"/>
          </a:xfrm>
          <a:prstGeom prst="rect">
            <a:avLst/>
          </a:prstGeom>
        </p:spPr>
        <p:txBody>
          <a:bodyPr/>
          <a:lstStyle>
            <a:lvl1pPr>
              <a:defRPr sz="1000" b="0" i="1" baseline="0">
                <a:solidFill>
                  <a:srgbClr val="336587"/>
                </a:solidFill>
                <a:latin typeface="+mn-lt"/>
              </a:defRPr>
            </a:lvl1pPr>
          </a:lstStyle>
          <a:p>
            <a:pPr>
              <a:defRPr/>
            </a:pPr>
            <a:r>
              <a:rPr lang="en-US" dirty="0" smtClean="0"/>
              <a:t>North American Cooperation on Energy Information                                                                         April 12, 2016</a:t>
            </a:r>
            <a:endParaRPr lang="en-US" dirty="0"/>
          </a:p>
        </p:txBody>
      </p:sp>
    </p:spTree>
  </p:cSld>
  <p:clrMap bg1="lt1" tx1="dk1" bg2="lt2" tx2="dk2" accent1="accent1" accent2="accent2" accent3="accent3" accent4="accent4" accent5="accent5" accent6="accent6" hlink="hlink" folHlink="folHlink"/>
  <p:sldLayoutIdLst>
    <p:sldLayoutId id="2147485256" r:id="rId1"/>
    <p:sldLayoutId id="2147485257" r:id="rId2"/>
    <p:sldLayoutId id="2147485258" r:id="rId3"/>
    <p:sldLayoutId id="2147485272" r:id="rId4"/>
    <p:sldLayoutId id="2147485260" r:id="rId5"/>
    <p:sldLayoutId id="2147485261" r:id="rId6"/>
    <p:sldLayoutId id="2147485273" r:id="rId7"/>
    <p:sldLayoutId id="2147485262" r:id="rId8"/>
    <p:sldLayoutId id="2147485263" r:id="rId9"/>
    <p:sldLayoutId id="2147485264" r:id="rId10"/>
    <p:sldLayoutId id="2147485265" r:id="rId11"/>
    <p:sldLayoutId id="2147485266" r:id="rId12"/>
    <p:sldLayoutId id="2147485267" r:id="rId13"/>
    <p:sldLayoutId id="2147485268" r:id="rId14"/>
    <p:sldLayoutId id="2147485269" r:id="rId15"/>
    <p:sldLayoutId id="2147485274" r:id="rId16"/>
    <p:sldLayoutId id="2147485275" r:id="rId17"/>
    <p:sldLayoutId id="2147485276" r:id="rId18"/>
    <p:sldLayoutId id="2147485277" r:id="rId19"/>
    <p:sldLayoutId id="2147485278" r:id="rId20"/>
    <p:sldLayoutId id="2147485279" r:id="rId21"/>
    <p:sldLayoutId id="2147485280" r:id="rId22"/>
    <p:sldLayoutId id="2147485281" r:id="rId23"/>
    <p:sldLayoutId id="2147485282" r:id="rId24"/>
    <p:sldLayoutId id="2147485283" r:id="rId25"/>
    <p:sldLayoutId id="2147485284" r:id="rId26"/>
    <p:sldLayoutId id="2147485285" r:id="rId27"/>
    <p:sldLayoutId id="2147485286" r:id="rId28"/>
    <p:sldLayoutId id="2147485287" r:id="rId29"/>
    <p:sldLayoutId id="2147485288" r:id="rId30"/>
    <p:sldLayoutId id="2147485289" r:id="rId31"/>
    <p:sldLayoutId id="2147485290" r:id="rId32"/>
    <p:sldLayoutId id="2147485291" r:id="rId33"/>
    <p:sldLayoutId id="2147485292" r:id="rId34"/>
    <p:sldLayoutId id="2147485293" r:id="rId35"/>
    <p:sldLayoutId id="2147485294" r:id="rId36"/>
    <p:sldLayoutId id="2147485295" r:id="rId37"/>
    <p:sldLayoutId id="2147485296" r:id="rId38"/>
  </p:sldLayoutIdLst>
  <p:timing>
    <p:tnLst>
      <p:par>
        <p:cTn id="1" dur="indefinite" restart="never" nodeType="tmRoot"/>
      </p:par>
    </p:tnLst>
  </p:timing>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geoappext.nrcan.gc.ca/GeoCanViz/map/trilat/en/index.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Energy-Maps-Video-Eng-720.mp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nacei.org/"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100" y="398634"/>
            <a:ext cx="8896350" cy="1028700"/>
          </a:xfrm>
        </p:spPr>
        <p:txBody>
          <a:bodyPr/>
          <a:lstStyle/>
          <a:p>
            <a:r>
              <a:rPr lang="en-US" altLang="en-US" dirty="0">
                <a:latin typeface="Times New Roman" pitchFamily="18" charset="0"/>
                <a:cs typeface="Times New Roman" pitchFamily="18" charset="0"/>
              </a:rPr>
              <a:t>North American </a:t>
            </a:r>
            <a:r>
              <a:rPr lang="en-US" altLang="en-US" dirty="0" smtClean="0">
                <a:latin typeface="Times New Roman" pitchFamily="18" charset="0"/>
                <a:cs typeface="Times New Roman" pitchFamily="18" charset="0"/>
              </a:rPr>
              <a:t>Cooperation on </a:t>
            </a:r>
            <a:r>
              <a:rPr lang="en-US" altLang="en-US" dirty="0">
                <a:latin typeface="Times New Roman" pitchFamily="18" charset="0"/>
                <a:cs typeface="Times New Roman" pitchFamily="18" charset="0"/>
              </a:rPr>
              <a:t>Energy Information (NACEI)</a:t>
            </a:r>
            <a:endParaRPr lang="en-US" altLang="en-US" dirty="0"/>
          </a:p>
        </p:txBody>
      </p:sp>
      <p:sp>
        <p:nvSpPr>
          <p:cNvPr id="8" name="Text Placeholder 2"/>
          <p:cNvSpPr>
            <a:spLocks noGrp="1"/>
          </p:cNvSpPr>
          <p:nvPr>
            <p:ph type="body" sz="quarter" idx="10"/>
          </p:nvPr>
        </p:nvSpPr>
        <p:spPr>
          <a:xfrm>
            <a:off x="447675" y="2451195"/>
            <a:ext cx="7388352" cy="1062990"/>
          </a:xfrm>
        </p:spPr>
        <p:txBody>
          <a:bodyPr/>
          <a:lstStyle/>
          <a:p>
            <a:pPr>
              <a:defRPr/>
            </a:pPr>
            <a:endParaRPr lang="en-US" dirty="0" smtClean="0"/>
          </a:p>
          <a:p>
            <a:pPr>
              <a:defRPr/>
            </a:pPr>
            <a:r>
              <a:rPr lang="en-US" dirty="0" smtClean="0"/>
              <a:t>Oslo Group on Energy Data</a:t>
            </a:r>
          </a:p>
          <a:p>
            <a:pPr>
              <a:defRPr/>
            </a:pPr>
            <a:r>
              <a:rPr lang="en-US" dirty="0" smtClean="0"/>
              <a:t>May 12, 2016 </a:t>
            </a:r>
            <a:r>
              <a:rPr lang="en-US"/>
              <a:t>| </a:t>
            </a:r>
            <a:r>
              <a:rPr lang="en-US" smtClean="0"/>
              <a:t>Mexico</a:t>
            </a:r>
            <a:endParaRPr lang="en-US" dirty="0" smtClean="0"/>
          </a:p>
          <a:p>
            <a:pPr>
              <a:defRPr/>
            </a:pPr>
            <a:endParaRPr lang="en-US" dirty="0" smtClean="0"/>
          </a:p>
          <a:p>
            <a:pPr>
              <a:defRPr/>
            </a:pPr>
            <a:endParaRPr lang="en-US" dirty="0" smtClean="0"/>
          </a:p>
          <a:p>
            <a:pPr>
              <a:defRPr/>
            </a:pPr>
            <a:r>
              <a:rPr lang="en-US" dirty="0" smtClean="0"/>
              <a:t>Canada: Mike Scrim (</a:t>
            </a:r>
            <a:r>
              <a:rPr lang="en-US" dirty="0" err="1" smtClean="0"/>
              <a:t>StatCan</a:t>
            </a:r>
            <a:r>
              <a:rPr lang="en-US" dirty="0" smtClean="0"/>
              <a:t>) and James Zeni (</a:t>
            </a:r>
            <a:r>
              <a:rPr lang="en-US" dirty="0" err="1" smtClean="0"/>
              <a:t>Nrcan</a:t>
            </a:r>
            <a:r>
              <a:rPr lang="en-US" dirty="0" smtClean="0"/>
              <a:t>)</a:t>
            </a:r>
          </a:p>
          <a:p>
            <a:pPr>
              <a:defRPr/>
            </a:pPr>
            <a:r>
              <a:rPr lang="en-US" dirty="0" smtClean="0"/>
              <a:t>Mexico: Rafael </a:t>
            </a:r>
            <a:r>
              <a:rPr lang="en-US" dirty="0" err="1" smtClean="0"/>
              <a:t>Alexandri</a:t>
            </a:r>
            <a:r>
              <a:rPr lang="en-US" dirty="0" smtClean="0"/>
              <a:t> </a:t>
            </a:r>
            <a:r>
              <a:rPr lang="en-US" dirty="0" err="1" smtClean="0"/>
              <a:t>Rionda</a:t>
            </a:r>
            <a:r>
              <a:rPr lang="en-US" dirty="0" smtClean="0"/>
              <a:t> (SENER)</a:t>
            </a:r>
          </a:p>
          <a:p>
            <a:pPr>
              <a:defRPr/>
            </a:pPr>
            <a:r>
              <a:rPr lang="en-US" dirty="0" smtClean="0"/>
              <a:t>United States: Shirley Neff (EIA)</a:t>
            </a: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660" y="1559899"/>
            <a:ext cx="2097786" cy="743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415842" y="1562998"/>
            <a:ext cx="2097786" cy="740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www.nacei.org/images/hydr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5643" y="1574565"/>
            <a:ext cx="2097858" cy="7292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nacei.org/images/natural_ga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2543" y="1588474"/>
            <a:ext cx="2110482" cy="73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322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bwMode="auto">
          <a:xfrm>
            <a:off x="685800" y="69056"/>
            <a:ext cx="8001000" cy="595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200" dirty="0" smtClean="0">
                <a:latin typeface="Times New Roman" pitchFamily="18" charset="0"/>
                <a:cs typeface="Times New Roman" pitchFamily="18" charset="0"/>
              </a:rPr>
              <a:t>Hourly Electric System Operating Data</a:t>
            </a:r>
          </a:p>
        </p:txBody>
      </p:sp>
      <p:sp>
        <p:nvSpPr>
          <p:cNvPr id="104451" name="Text Placeholder 5"/>
          <p:cNvSpPr>
            <a:spLocks noGrp="1"/>
          </p:cNvSpPr>
          <p:nvPr>
            <p:ph type="body" sz="quarter" idx="12"/>
          </p:nvPr>
        </p:nvSpPr>
        <p:spPr bwMode="auto">
          <a:xfrm>
            <a:off x="685800" y="723900"/>
            <a:ext cx="3251200" cy="3548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36538" indent="-236538"/>
            <a:r>
              <a:rPr lang="en-US" altLang="en-US" sz="1200" dirty="0" smtClean="0">
                <a:cs typeface="Times New Roman" pitchFamily="18" charset="0"/>
              </a:rPr>
              <a:t>EIA has been collecting and will soon be posting publicly near real-time hourly data on the operation of the U.S. electric system</a:t>
            </a:r>
          </a:p>
          <a:p>
            <a:pPr marL="236538" indent="-236538"/>
            <a:r>
              <a:rPr lang="en-US" altLang="en-US" sz="1200" dirty="0" smtClean="0">
                <a:cs typeface="Times New Roman" pitchFamily="18" charset="0"/>
              </a:rPr>
              <a:t>Availability of data will inform investments in technologies and programs to take advantage of the time varying nature of electric system operations </a:t>
            </a:r>
          </a:p>
          <a:p>
            <a:pPr marL="236538" indent="-236538"/>
            <a:r>
              <a:rPr lang="en-US" altLang="en-US" sz="1200" dirty="0" smtClean="0">
                <a:cs typeface="Times New Roman" pitchFamily="18" charset="0"/>
              </a:rPr>
              <a:t>Data collection and a highly visible webpage will serve situational awareness, policy, and educational objectives</a:t>
            </a:r>
          </a:p>
          <a:p>
            <a:pPr marL="236538" indent="-236538"/>
            <a:r>
              <a:rPr lang="en-US" altLang="en-US" sz="1200" dirty="0" smtClean="0">
                <a:cs typeface="Times New Roman" pitchFamily="18" charset="0"/>
              </a:rPr>
              <a:t>Readily accessible long-term data series will support analysts interested in intra-day and seasonal patterns of demand</a:t>
            </a:r>
          </a:p>
          <a:p>
            <a:pPr marL="236538" indent="-236538"/>
            <a:r>
              <a:rPr lang="en-US" altLang="en-US" sz="1200" dirty="0" smtClean="0">
                <a:cs typeface="Times New Roman" pitchFamily="18" charset="0"/>
              </a:rPr>
              <a:t>Mexico has signed on to participate</a:t>
            </a:r>
            <a:r>
              <a:rPr lang="en-US" altLang="en-US" sz="1200" dirty="0">
                <a:cs typeface="Times New Roman" pitchFamily="18" charset="0"/>
              </a:rPr>
              <a:t>;</a:t>
            </a:r>
            <a:r>
              <a:rPr lang="en-US" altLang="en-US" sz="1200" dirty="0" smtClean="0">
                <a:cs typeface="Times New Roman" pitchFamily="18" charset="0"/>
              </a:rPr>
              <a:t> Canada to encourage provinces to do the same</a:t>
            </a:r>
          </a:p>
          <a:p>
            <a:pPr marL="236538" indent="-236538"/>
            <a:endParaRPr lang="en-US" altLang="en-US" sz="1200" dirty="0" smtClean="0">
              <a:cs typeface="Times New Roman" pitchFamily="18" charset="0"/>
            </a:endParaRPr>
          </a:p>
        </p:txBody>
      </p:sp>
      <p:pic>
        <p:nvPicPr>
          <p:cNvPr id="10445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9900" y="771524"/>
            <a:ext cx="4406900" cy="3833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10</a:t>
            </a:fld>
            <a:endParaRPr lang="en-US" dirty="0"/>
          </a:p>
        </p:txBody>
      </p:sp>
      <p:sp>
        <p:nvSpPr>
          <p:cNvPr id="7" name="Footer Placeholder 2"/>
          <p:cNvSpPr>
            <a:spLocks noGrp="1"/>
          </p:cNvSpPr>
          <p:nvPr>
            <p:ph type="ftr" sz="quarter" idx="13"/>
          </p:nvPr>
        </p:nvSpPr>
        <p:spPr>
          <a:xfrm>
            <a:off x="2867024" y="4794649"/>
            <a:ext cx="6276976" cy="295275"/>
          </a:xfrm>
          <a:prstGeom prst="rect">
            <a:avLst/>
          </a:prstGeom>
        </p:spPr>
        <p:txBody>
          <a:bodyPr/>
          <a:lstStyle>
            <a:lvl1pPr>
              <a:defRPr>
                <a:solidFill>
                  <a:srgbClr val="336587"/>
                </a:solidFill>
              </a:defRPr>
            </a:lvl1pPr>
          </a:lstStyle>
          <a:p>
            <a:pPr>
              <a:defRPr/>
            </a:pPr>
            <a:r>
              <a:rPr lang="en-US" dirty="0" smtClean="0"/>
              <a:t>North American Cooperation on Energy Information</a:t>
            </a:r>
            <a:endParaRPr lang="en-US" dirty="0"/>
          </a:p>
        </p:txBody>
      </p:sp>
    </p:spTree>
    <p:extLst>
      <p:ext uri="{BB962C8B-B14F-4D97-AF65-F5344CB8AC3E}">
        <p14:creationId xmlns:p14="http://schemas.microsoft.com/office/powerpoint/2010/main" val="1615020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Geographic Energy Information</a:t>
            </a:r>
            <a:endParaRPr lang="en-US" dirty="0"/>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11</a:t>
            </a:fld>
            <a:endParaRPr lang="en-US" dirty="0"/>
          </a:p>
        </p:txBody>
      </p:sp>
      <p:sp>
        <p:nvSpPr>
          <p:cNvPr id="5" name="Footer Placeholder 2"/>
          <p:cNvSpPr>
            <a:spLocks noGrp="1"/>
          </p:cNvSpPr>
          <p:nvPr>
            <p:ph type="ftr" sz="quarter" idx="13"/>
          </p:nvPr>
        </p:nvSpPr>
        <p:spPr>
          <a:xfrm>
            <a:off x="2867024" y="4794649"/>
            <a:ext cx="6276976" cy="295275"/>
          </a:xfrm>
          <a:prstGeom prst="rect">
            <a:avLst/>
          </a:prstGeom>
        </p:spPr>
        <p:txBody>
          <a:bodyPr/>
          <a:lstStyle>
            <a:lvl1pPr>
              <a:defRPr>
                <a:solidFill>
                  <a:srgbClr val="336587"/>
                </a:solidFill>
              </a:defRPr>
            </a:lvl1pPr>
          </a:lstStyle>
          <a:p>
            <a:pPr>
              <a:defRPr/>
            </a:pPr>
            <a:r>
              <a:rPr lang="en-US" dirty="0" smtClean="0"/>
              <a:t>North American Cooperation on Energy Information</a:t>
            </a:r>
            <a:endParaRPr lang="en-US" dirty="0"/>
          </a:p>
        </p:txBody>
      </p:sp>
    </p:spTree>
    <p:extLst>
      <p:ext uri="{BB962C8B-B14F-4D97-AF65-F5344CB8AC3E}">
        <p14:creationId xmlns:p14="http://schemas.microsoft.com/office/powerpoint/2010/main" val="3490040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bwMode="auto">
          <a:xfrm>
            <a:off x="590550" y="68579"/>
            <a:ext cx="8096250" cy="7614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tabLst>
                <a:tab pos="0" algn="l"/>
              </a:tabLst>
            </a:pPr>
            <a:r>
              <a:rPr lang="en-US" altLang="en-US" sz="2200" dirty="0">
                <a:cs typeface="Times New Roman" pitchFamily="18" charset="0"/>
              </a:rPr>
              <a:t>Geographic energy information: </a:t>
            </a:r>
            <a:r>
              <a:rPr lang="en-US" altLang="en-US" sz="2200" dirty="0" smtClean="0">
                <a:cs typeface="Times New Roman" pitchFamily="18" charset="0"/>
              </a:rPr>
              <a:t/>
            </a:r>
            <a:br>
              <a:rPr lang="en-US" altLang="en-US" sz="2200" dirty="0" smtClean="0">
                <a:cs typeface="Times New Roman" pitchFamily="18" charset="0"/>
              </a:rPr>
            </a:br>
            <a:r>
              <a:rPr lang="en-CA" altLang="en-US" sz="2200" dirty="0" smtClean="0">
                <a:latin typeface="Times New Roman" pitchFamily="18" charset="0"/>
                <a:cs typeface="Times New Roman" pitchFamily="18" charset="0"/>
              </a:rPr>
              <a:t>North </a:t>
            </a:r>
            <a:r>
              <a:rPr lang="en-CA" altLang="en-US" sz="2200" dirty="0">
                <a:latin typeface="Times New Roman" pitchFamily="18" charset="0"/>
                <a:cs typeface="Times New Roman" pitchFamily="18" charset="0"/>
              </a:rPr>
              <a:t>American Energy Maps now available via NACEI </a:t>
            </a:r>
            <a:r>
              <a:rPr lang="en-CA" altLang="en-US" sz="2200" dirty="0" smtClean="0">
                <a:latin typeface="Times New Roman" pitchFamily="18" charset="0"/>
                <a:cs typeface="Times New Roman" pitchFamily="18" charset="0"/>
              </a:rPr>
              <a:t>portal</a:t>
            </a:r>
          </a:p>
        </p:txBody>
      </p:sp>
      <p:sp>
        <p:nvSpPr>
          <p:cNvPr id="6" name="Content Placeholder 2"/>
          <p:cNvSpPr>
            <a:spLocks noGrp="1"/>
          </p:cNvSpPr>
          <p:nvPr>
            <p:ph type="body" sz="quarter" idx="12"/>
          </p:nvPr>
        </p:nvSpPr>
        <p:spPr>
          <a:xfrm>
            <a:off x="581025" y="901064"/>
            <a:ext cx="8105775" cy="3747135"/>
          </a:xfrm>
        </p:spPr>
        <p:txBody>
          <a:bodyPr vert="horz" wrap="square" lIns="91440" tIns="45720" rIns="91440" bIns="45720" numCol="1" anchor="t" anchorCtr="0" compatLnSpc="1">
            <a:prstTxWarp prst="textNoShape">
              <a:avLst/>
            </a:prstTxWarp>
            <a:noAutofit/>
          </a:bodyPr>
          <a:lstStyle/>
          <a:p>
            <a:pPr>
              <a:lnSpc>
                <a:spcPct val="80000"/>
              </a:lnSpc>
              <a:spcBef>
                <a:spcPts val="300"/>
              </a:spcBef>
              <a:spcAft>
                <a:spcPts val="300"/>
              </a:spcAft>
              <a:buFont typeface="Arial" panose="020B0604020202020204" pitchFamily="34" charset="0"/>
              <a:buChar char="•"/>
            </a:pPr>
            <a:r>
              <a:rPr lang="en-CA" altLang="en-US" sz="1400" dirty="0">
                <a:cs typeface="Times New Roman" pitchFamily="18" charset="0"/>
                <a:hlinkClick r:id="rId3"/>
              </a:rPr>
              <a:t>Interactive maps </a:t>
            </a:r>
            <a:r>
              <a:rPr lang="en-CA" altLang="en-US" sz="1400" dirty="0" smtClean="0">
                <a:cs typeface="Times New Roman" pitchFamily="18" charset="0"/>
              </a:rPr>
              <a:t>(</a:t>
            </a:r>
            <a:r>
              <a:rPr lang="en-CA" sz="1400" dirty="0">
                <a:hlinkClick r:id="rId4" action="ppaction://hlinkfile"/>
              </a:rPr>
              <a:t>Link to </a:t>
            </a:r>
            <a:r>
              <a:rPr lang="en-CA" sz="1400" dirty="0" smtClean="0">
                <a:hlinkClick r:id="rId4" action="ppaction://hlinkfile"/>
              </a:rPr>
              <a:t>video</a:t>
            </a:r>
            <a:r>
              <a:rPr lang="en-CA" sz="1400" dirty="0" smtClean="0"/>
              <a:t>)  </a:t>
            </a:r>
            <a:r>
              <a:rPr lang="en-CA" altLang="en-US" sz="1400" dirty="0" smtClean="0">
                <a:cs typeface="Times New Roman" pitchFamily="18" charset="0"/>
              </a:rPr>
              <a:t>are now available on each country’s </a:t>
            </a:r>
            <a:r>
              <a:rPr lang="en-CA" altLang="en-US" sz="1400" dirty="0">
                <a:cs typeface="Times New Roman" pitchFamily="18" charset="0"/>
              </a:rPr>
              <a:t>website using common underlying data and information with functionality to:</a:t>
            </a:r>
          </a:p>
          <a:p>
            <a:pPr marL="749808" lvl="1" indent="-285750">
              <a:spcBef>
                <a:spcPts val="300"/>
              </a:spcBef>
              <a:spcAft>
                <a:spcPts val="300"/>
              </a:spcAft>
            </a:pPr>
            <a:r>
              <a:rPr lang="en-CA" altLang="en-US" sz="1300" dirty="0">
                <a:cs typeface="Times New Roman" pitchFamily="18" charset="0"/>
              </a:rPr>
              <a:t>Display over 20 different elements</a:t>
            </a:r>
          </a:p>
          <a:p>
            <a:pPr marL="749808" lvl="1" indent="-285750">
              <a:spcBef>
                <a:spcPts val="300"/>
              </a:spcBef>
              <a:spcAft>
                <a:spcPts val="300"/>
              </a:spcAft>
            </a:pPr>
            <a:r>
              <a:rPr lang="en-CA" altLang="en-US" sz="1300" dirty="0">
                <a:cs typeface="Times New Roman" pitchFamily="18" charset="0"/>
              </a:rPr>
              <a:t>Obtain information on individual facilities</a:t>
            </a:r>
          </a:p>
          <a:p>
            <a:pPr marL="749808" lvl="1" indent="-285750">
              <a:spcBef>
                <a:spcPts val="300"/>
              </a:spcBef>
              <a:spcAft>
                <a:spcPts val="300"/>
              </a:spcAft>
            </a:pPr>
            <a:r>
              <a:rPr lang="en-CA" altLang="en-US" sz="1300" dirty="0">
                <a:cs typeface="Times New Roman" pitchFamily="18" charset="0"/>
              </a:rPr>
              <a:t>Change base\background map</a:t>
            </a:r>
          </a:p>
          <a:p>
            <a:pPr marL="749808" lvl="1" indent="-285750">
              <a:spcBef>
                <a:spcPts val="300"/>
              </a:spcBef>
              <a:spcAft>
                <a:spcPts val="300"/>
              </a:spcAft>
            </a:pPr>
            <a:r>
              <a:rPr lang="en-CA" altLang="en-US" sz="1300" dirty="0">
                <a:cs typeface="Times New Roman" pitchFamily="18" charset="0"/>
              </a:rPr>
              <a:t>Change zoom </a:t>
            </a:r>
            <a:r>
              <a:rPr lang="en-CA" altLang="en-US" sz="1300" dirty="0" smtClean="0">
                <a:cs typeface="Times New Roman" pitchFamily="18" charset="0"/>
              </a:rPr>
              <a:t>level</a:t>
            </a:r>
            <a:endParaRPr lang="en-CA" altLang="en-US" sz="1300" dirty="0">
              <a:cs typeface="Times New Roman" pitchFamily="18" charset="0"/>
            </a:endParaRPr>
          </a:p>
          <a:p>
            <a:pPr>
              <a:lnSpc>
                <a:spcPct val="80000"/>
              </a:lnSpc>
              <a:spcBef>
                <a:spcPts val="1000"/>
              </a:spcBef>
              <a:spcAft>
                <a:spcPts val="300"/>
              </a:spcAft>
            </a:pPr>
            <a:r>
              <a:rPr lang="en-CA" altLang="en-US" sz="1400" dirty="0" smtClean="0">
                <a:cs typeface="Times New Roman" pitchFamily="18" charset="0"/>
              </a:rPr>
              <a:t>Static maps are also available </a:t>
            </a:r>
            <a:r>
              <a:rPr lang="en-CA" altLang="en-US" sz="1400" dirty="0">
                <a:cs typeface="Times New Roman" pitchFamily="18" charset="0"/>
              </a:rPr>
              <a:t>with text, labels and </a:t>
            </a:r>
            <a:r>
              <a:rPr lang="en-CA" altLang="en-US" sz="1400" dirty="0" smtClean="0">
                <a:cs typeface="Times New Roman" pitchFamily="18" charset="0"/>
              </a:rPr>
              <a:t>legends </a:t>
            </a:r>
            <a:r>
              <a:rPr lang="en-CA" altLang="en-US" sz="1400" dirty="0">
                <a:cs typeface="Times New Roman" pitchFamily="18" charset="0"/>
              </a:rPr>
              <a:t>in 3 languages </a:t>
            </a:r>
            <a:r>
              <a:rPr lang="en-CA" altLang="en-US" sz="1400" dirty="0" smtClean="0">
                <a:cs typeface="Times New Roman" pitchFamily="18" charset="0"/>
              </a:rPr>
              <a:t>for:</a:t>
            </a:r>
            <a:endParaRPr lang="en-CA" altLang="en-US" sz="1400" dirty="0">
              <a:cs typeface="Times New Roman" pitchFamily="18" charset="0"/>
            </a:endParaRPr>
          </a:p>
          <a:p>
            <a:pPr marL="749808" lvl="1" indent="-285750">
              <a:spcBef>
                <a:spcPts val="300"/>
              </a:spcBef>
              <a:spcAft>
                <a:spcPts val="300"/>
              </a:spcAft>
            </a:pPr>
            <a:r>
              <a:rPr lang="en-CA" altLang="en-US" sz="1300" dirty="0">
                <a:cs typeface="Times New Roman" pitchFamily="18" charset="0"/>
              </a:rPr>
              <a:t>Natural Gas Processing </a:t>
            </a:r>
            <a:r>
              <a:rPr lang="en-CA" altLang="en-US" sz="1300" dirty="0" smtClean="0">
                <a:cs typeface="Times New Roman" pitchFamily="18" charset="0"/>
              </a:rPr>
              <a:t>Plants </a:t>
            </a:r>
            <a:endParaRPr lang="en-CA" altLang="en-US" sz="1300" dirty="0">
              <a:cs typeface="Times New Roman" pitchFamily="18" charset="0"/>
            </a:endParaRPr>
          </a:p>
          <a:p>
            <a:pPr marL="749808" lvl="1" indent="-285750">
              <a:spcBef>
                <a:spcPts val="300"/>
              </a:spcBef>
              <a:spcAft>
                <a:spcPts val="300"/>
              </a:spcAft>
            </a:pPr>
            <a:r>
              <a:rPr lang="en-CA" altLang="en-US" sz="1300" dirty="0">
                <a:cs typeface="Times New Roman" pitchFamily="18" charset="0"/>
              </a:rPr>
              <a:t>Liquefied Natural Gas Import and Export </a:t>
            </a:r>
            <a:r>
              <a:rPr lang="en-CA" altLang="en-US" sz="1300" dirty="0" smtClean="0">
                <a:cs typeface="Times New Roman" pitchFamily="18" charset="0"/>
              </a:rPr>
              <a:t>Terminals </a:t>
            </a:r>
            <a:endParaRPr lang="en-CA" altLang="en-US" sz="1300" dirty="0">
              <a:cs typeface="Times New Roman" pitchFamily="18" charset="0"/>
            </a:endParaRPr>
          </a:p>
          <a:p>
            <a:pPr marL="749808" lvl="1" indent="-285750">
              <a:spcBef>
                <a:spcPts val="300"/>
              </a:spcBef>
              <a:spcAft>
                <a:spcPts val="300"/>
              </a:spcAft>
            </a:pPr>
            <a:r>
              <a:rPr lang="en-CA" altLang="en-US" sz="1300" dirty="0">
                <a:cs typeface="Times New Roman" pitchFamily="18" charset="0"/>
              </a:rPr>
              <a:t>Refineries and </a:t>
            </a:r>
            <a:r>
              <a:rPr lang="en-CA" altLang="en-US" sz="1300" dirty="0" smtClean="0">
                <a:cs typeface="Times New Roman" pitchFamily="18" charset="0"/>
              </a:rPr>
              <a:t>Upgraders </a:t>
            </a:r>
            <a:endParaRPr lang="en-CA" altLang="en-US" sz="1300" dirty="0">
              <a:cs typeface="Times New Roman" pitchFamily="18" charset="0"/>
            </a:endParaRPr>
          </a:p>
          <a:p>
            <a:pPr marL="749808" lvl="1" indent="-285750">
              <a:spcBef>
                <a:spcPts val="300"/>
              </a:spcBef>
              <a:spcAft>
                <a:spcPts val="300"/>
              </a:spcAft>
            </a:pPr>
            <a:r>
              <a:rPr lang="en-CA" altLang="en-US" sz="1300" dirty="0">
                <a:cs typeface="Times New Roman" pitchFamily="18" charset="0"/>
              </a:rPr>
              <a:t>Electric Power </a:t>
            </a:r>
            <a:r>
              <a:rPr lang="en-CA" altLang="en-US" sz="1300" dirty="0" smtClean="0">
                <a:cs typeface="Times New Roman" pitchFamily="18" charset="0"/>
              </a:rPr>
              <a:t>Plants </a:t>
            </a:r>
            <a:endParaRPr lang="en-CA" altLang="en-US" sz="1300" dirty="0">
              <a:cs typeface="Times New Roman" pitchFamily="18" charset="0"/>
            </a:endParaRPr>
          </a:p>
          <a:p>
            <a:pPr marL="749808" lvl="1" indent="-285750">
              <a:spcBef>
                <a:spcPts val="300"/>
              </a:spcBef>
              <a:spcAft>
                <a:spcPts val="300"/>
              </a:spcAft>
            </a:pPr>
            <a:r>
              <a:rPr lang="en-CA" altLang="en-US" sz="1300" dirty="0" smtClean="0">
                <a:cs typeface="Times New Roman" pitchFamily="18" charset="0"/>
              </a:rPr>
              <a:t>Renewable Electric </a:t>
            </a:r>
            <a:r>
              <a:rPr lang="en-CA" altLang="en-US" sz="1300" dirty="0">
                <a:cs typeface="Times New Roman" pitchFamily="18" charset="0"/>
              </a:rPr>
              <a:t>Power </a:t>
            </a:r>
            <a:r>
              <a:rPr lang="en-CA" altLang="en-US" sz="1300" dirty="0" smtClean="0">
                <a:cs typeface="Times New Roman" pitchFamily="18" charset="0"/>
              </a:rPr>
              <a:t>Plants</a:t>
            </a:r>
            <a:endParaRPr lang="en-CA" altLang="en-US" sz="1300" dirty="0">
              <a:cs typeface="Times New Roman" pitchFamily="18" charset="0"/>
            </a:endParaRPr>
          </a:p>
          <a:p>
            <a:pPr>
              <a:lnSpc>
                <a:spcPct val="80000"/>
              </a:lnSpc>
              <a:spcBef>
                <a:spcPts val="1000"/>
              </a:spcBef>
              <a:spcAft>
                <a:spcPts val="300"/>
              </a:spcAft>
            </a:pPr>
            <a:r>
              <a:rPr lang="en-CA" altLang="en-US" sz="1400" dirty="0">
                <a:cs typeface="Times New Roman" pitchFamily="18" charset="0"/>
              </a:rPr>
              <a:t>Underlying data on energy infrastructure across North America available in Excel and </a:t>
            </a:r>
            <a:r>
              <a:rPr lang="en-CA" altLang="en-US" sz="1400" dirty="0" err="1">
                <a:cs typeface="Times New Roman" pitchFamily="18" charset="0"/>
              </a:rPr>
              <a:t>Shapefile</a:t>
            </a:r>
            <a:r>
              <a:rPr lang="en-CA" altLang="en-US" sz="1400" dirty="0">
                <a:cs typeface="Times New Roman" pitchFamily="18" charset="0"/>
              </a:rPr>
              <a:t> </a:t>
            </a:r>
            <a:r>
              <a:rPr lang="en-CA" altLang="en-US" sz="1400" dirty="0" smtClean="0">
                <a:cs typeface="Times New Roman" pitchFamily="18" charset="0"/>
              </a:rPr>
              <a:t>format</a:t>
            </a:r>
            <a:endParaRPr lang="en-CA" altLang="en-US" sz="1400" dirty="0">
              <a:cs typeface="Times New Roman" pitchFamily="18" charset="0"/>
            </a:endParaRPr>
          </a:p>
          <a:p>
            <a:pPr eaLnBrk="1" hangingPunct="1">
              <a:buFont typeface="Arial" panose="020B0604020202020204" pitchFamily="34" charset="0"/>
              <a:buChar char="•"/>
            </a:pPr>
            <a:endParaRPr lang="en-CA" altLang="en-US" sz="1300" dirty="0" smtClean="0">
              <a:cs typeface="Times New Roman" pitchFamily="18" charset="0"/>
            </a:endParaRPr>
          </a:p>
        </p:txBody>
      </p:sp>
      <p:sp>
        <p:nvSpPr>
          <p:cNvPr id="4" name="Slide Number Placeholder 3"/>
          <p:cNvSpPr>
            <a:spLocks noGrp="1"/>
          </p:cNvSpPr>
          <p:nvPr>
            <p:ph type="sldNum" sz="quarter" idx="4"/>
          </p:nvPr>
        </p:nvSpPr>
        <p:spPr/>
        <p:txBody>
          <a:bodyPr/>
          <a:lstStyle/>
          <a:p>
            <a:pPr>
              <a:defRPr/>
            </a:pPr>
            <a:fld id="{84948DD1-5963-4816-BE5A-05BCCCAC15E0}" type="slidenum">
              <a:rPr lang="en-US" smtClean="0"/>
              <a:pPr>
                <a:defRPr/>
              </a:pPr>
              <a:t>12</a:t>
            </a:fld>
            <a:endParaRPr lang="en-US" dirty="0"/>
          </a:p>
        </p:txBody>
      </p:sp>
      <p:sp>
        <p:nvSpPr>
          <p:cNvPr id="7" name="Footer Placeholder 2"/>
          <p:cNvSpPr>
            <a:spLocks noGrp="1"/>
          </p:cNvSpPr>
          <p:nvPr>
            <p:ph type="ftr" sz="quarter" idx="13"/>
          </p:nvPr>
        </p:nvSpPr>
        <p:spPr>
          <a:xfrm>
            <a:off x="2867024" y="4794649"/>
            <a:ext cx="6276976" cy="295275"/>
          </a:xfrm>
          <a:prstGeom prst="rect">
            <a:avLst/>
          </a:prstGeom>
        </p:spPr>
        <p:txBody>
          <a:bodyPr/>
          <a:lstStyle>
            <a:lvl1pPr>
              <a:defRPr>
                <a:solidFill>
                  <a:srgbClr val="336587"/>
                </a:solidFill>
              </a:defRPr>
            </a:lvl1pPr>
          </a:lstStyle>
          <a:p>
            <a:pPr>
              <a:defRPr/>
            </a:pPr>
            <a:r>
              <a:rPr lang="en-US" dirty="0" smtClean="0"/>
              <a:t>North American Cooperation on Energy Information</a:t>
            </a:r>
            <a:endParaRPr lang="en-US" dirty="0"/>
          </a:p>
        </p:txBody>
      </p:sp>
    </p:spTree>
    <p:extLst>
      <p:ext uri="{BB962C8B-B14F-4D97-AF65-F5344CB8AC3E}">
        <p14:creationId xmlns:p14="http://schemas.microsoft.com/office/powerpoint/2010/main" val="2621687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pPr marL="285750" indent="-285750">
              <a:spcBef>
                <a:spcPts val="1200"/>
              </a:spcBef>
              <a:buFont typeface="Arial" panose="020B0604020202020204" pitchFamily="34" charset="0"/>
              <a:buChar char="•"/>
            </a:pPr>
            <a:r>
              <a:rPr lang="en-CA" altLang="en-US" sz="1600" dirty="0">
                <a:cs typeface="Times New Roman" pitchFamily="18" charset="0"/>
              </a:rPr>
              <a:t>Continue validation of GIS data and expand energy infrastructure maps </a:t>
            </a:r>
            <a:r>
              <a:rPr lang="en-CA" sz="1600" dirty="0"/>
              <a:t>to include renewable energy resource layers and cross border pipeline and transmission line points</a:t>
            </a:r>
          </a:p>
          <a:p>
            <a:pPr marL="285750" indent="-285750">
              <a:spcBef>
                <a:spcPts val="1200"/>
              </a:spcBef>
              <a:buFont typeface="Arial" panose="020B0604020202020204" pitchFamily="34" charset="0"/>
              <a:buChar char="•"/>
            </a:pPr>
            <a:r>
              <a:rPr lang="en-CA" sz="1600" dirty="0"/>
              <a:t>Working towards goal of releasing expanded NA maps with new layers at Clean Energy Ministerial in San Francisco in early June</a:t>
            </a:r>
          </a:p>
          <a:p>
            <a:pPr marL="285750" indent="-285750">
              <a:spcBef>
                <a:spcPts val="1200"/>
              </a:spcBef>
              <a:buFont typeface="Arial" panose="020B0604020202020204" pitchFamily="34" charset="0"/>
              <a:buChar char="•"/>
            </a:pPr>
            <a:r>
              <a:rPr lang="en-CA" altLang="en-US" sz="1600" dirty="0">
                <a:cs typeface="Times New Roman" pitchFamily="18" charset="0"/>
              </a:rPr>
              <a:t>Develop a consolidated web map viewer that will be made available on the NACEI web portal</a:t>
            </a:r>
          </a:p>
          <a:p>
            <a:endParaRPr lang="en-CA" dirty="0"/>
          </a:p>
        </p:txBody>
      </p:sp>
      <p:sp>
        <p:nvSpPr>
          <p:cNvPr id="4" name="Text Placeholder 3"/>
          <p:cNvSpPr>
            <a:spLocks noGrp="1"/>
          </p:cNvSpPr>
          <p:nvPr>
            <p:ph type="body" sz="quarter" idx="16"/>
          </p:nvPr>
        </p:nvSpPr>
        <p:spPr/>
        <p:txBody>
          <a:bodyPr/>
          <a:lstStyle/>
          <a:p>
            <a:endParaRPr lang="en-CA"/>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pPr>
                <a:defRPr/>
              </a:pPr>
              <a:t>13</a:t>
            </a:fld>
            <a:endParaRPr lang="en-US" dirty="0"/>
          </a:p>
        </p:txBody>
      </p:sp>
      <p:sp>
        <p:nvSpPr>
          <p:cNvPr id="6" name="Footer Placeholder 5"/>
          <p:cNvSpPr>
            <a:spLocks noGrp="1"/>
          </p:cNvSpPr>
          <p:nvPr>
            <p:ph type="ftr" sz="quarter" idx="13"/>
          </p:nvPr>
        </p:nvSpPr>
        <p:spPr/>
        <p:txBody>
          <a:bodyPr/>
          <a:lstStyle/>
          <a:p>
            <a:pPr>
              <a:defRPr/>
            </a:pPr>
            <a:r>
              <a:rPr lang="en-US" dirty="0" smtClean="0"/>
              <a:t>North American Cooperation on Energy Information</a:t>
            </a:r>
            <a:endParaRPr lang="en-US" dirty="0"/>
          </a:p>
        </p:txBody>
      </p:sp>
      <p:sp>
        <p:nvSpPr>
          <p:cNvPr id="9" name="Title 1"/>
          <p:cNvSpPr>
            <a:spLocks noGrp="1"/>
          </p:cNvSpPr>
          <p:nvPr>
            <p:ph type="title"/>
          </p:nvPr>
        </p:nvSpPr>
        <p:spPr bwMode="auto">
          <a:xfrm>
            <a:off x="590550" y="68579"/>
            <a:ext cx="8096250" cy="7614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tabLst>
                <a:tab pos="0" algn="l"/>
              </a:tabLst>
            </a:pPr>
            <a:r>
              <a:rPr lang="en-US" altLang="en-US" sz="2200" dirty="0">
                <a:cs typeface="Times New Roman" pitchFamily="18" charset="0"/>
              </a:rPr>
              <a:t>Geographic energy information: </a:t>
            </a:r>
            <a:r>
              <a:rPr lang="en-US" altLang="en-US" sz="2200" dirty="0" smtClean="0">
                <a:cs typeface="Times New Roman" pitchFamily="18" charset="0"/>
              </a:rPr>
              <a:t/>
            </a:r>
            <a:br>
              <a:rPr lang="en-US" altLang="en-US" sz="2200" dirty="0" smtClean="0">
                <a:cs typeface="Times New Roman" pitchFamily="18" charset="0"/>
              </a:rPr>
            </a:br>
            <a:r>
              <a:rPr lang="en-CA" altLang="en-US" sz="2200" dirty="0" smtClean="0">
                <a:latin typeface="Times New Roman" pitchFamily="18" charset="0"/>
                <a:cs typeface="Times New Roman" pitchFamily="18" charset="0"/>
              </a:rPr>
              <a:t>Next steps for 2016</a:t>
            </a:r>
          </a:p>
        </p:txBody>
      </p:sp>
    </p:spTree>
    <p:extLst>
      <p:ext uri="{BB962C8B-B14F-4D97-AF65-F5344CB8AC3E}">
        <p14:creationId xmlns:p14="http://schemas.microsoft.com/office/powerpoint/2010/main" val="3876810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83561"/>
            <a:ext cx="8229600" cy="1117854"/>
          </a:xfrm>
        </p:spPr>
        <p:txBody>
          <a:bodyPr/>
          <a:lstStyle/>
          <a:p>
            <a:r>
              <a:rPr lang="en-US" dirty="0" smtClean="0"/>
              <a:t/>
            </a:r>
            <a:br>
              <a:rPr lang="en-US" dirty="0" smtClean="0"/>
            </a:br>
            <a:r>
              <a:rPr lang="en-US" dirty="0" smtClean="0"/>
              <a:t/>
            </a:r>
            <a:br>
              <a:rPr lang="en-US" dirty="0" smtClean="0"/>
            </a:br>
            <a:r>
              <a:rPr lang="en-US" dirty="0"/>
              <a:t/>
            </a:r>
            <a:br>
              <a:rPr lang="en-US" dirty="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C) Trilateral Energy </a:t>
            </a:r>
            <a:r>
              <a:rPr lang="en-US" dirty="0" smtClean="0"/>
              <a:t>Outlook</a:t>
            </a:r>
            <a:br>
              <a:rPr lang="en-US" dirty="0" smtClean="0"/>
            </a:br>
            <a:r>
              <a:rPr lang="en-US" dirty="0" smtClean="0"/>
              <a:t> </a:t>
            </a:r>
            <a:br>
              <a:rPr lang="en-US" dirty="0" smtClean="0"/>
            </a:br>
            <a:r>
              <a:rPr lang="en-US" dirty="0" smtClean="0"/>
              <a:t>D) Cross References for Energy Terminology</a:t>
            </a:r>
            <a:endParaRPr lang="en-US" dirty="0"/>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14</a:t>
            </a:fld>
            <a:endParaRPr lang="en-US" dirty="0"/>
          </a:p>
        </p:txBody>
      </p:sp>
      <p:sp>
        <p:nvSpPr>
          <p:cNvPr id="5" name="Footer Placeholder 2"/>
          <p:cNvSpPr>
            <a:spLocks noGrp="1"/>
          </p:cNvSpPr>
          <p:nvPr>
            <p:ph type="ftr" sz="quarter" idx="13"/>
          </p:nvPr>
        </p:nvSpPr>
        <p:spPr>
          <a:xfrm>
            <a:off x="2867024" y="4794649"/>
            <a:ext cx="6276976" cy="295275"/>
          </a:xfrm>
          <a:prstGeom prst="rect">
            <a:avLst/>
          </a:prstGeom>
        </p:spPr>
        <p:txBody>
          <a:bodyPr/>
          <a:lstStyle>
            <a:lvl1pPr>
              <a:defRPr>
                <a:solidFill>
                  <a:srgbClr val="336587"/>
                </a:solidFill>
              </a:defRPr>
            </a:lvl1pPr>
          </a:lstStyle>
          <a:p>
            <a:pPr>
              <a:defRPr/>
            </a:pPr>
            <a:r>
              <a:rPr lang="en-US" dirty="0" smtClean="0"/>
              <a:t>North American Cooperation on Energy Information</a:t>
            </a:r>
            <a:endParaRPr lang="en-US" dirty="0"/>
          </a:p>
        </p:txBody>
      </p:sp>
    </p:spTree>
    <p:extLst>
      <p:ext uri="{BB962C8B-B14F-4D97-AF65-F5344CB8AC3E}">
        <p14:creationId xmlns:p14="http://schemas.microsoft.com/office/powerpoint/2010/main" val="316129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bwMode="auto">
          <a:xfrm>
            <a:off x="571500" y="68580"/>
            <a:ext cx="8115300" cy="4695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CA" altLang="en-US" sz="2200" dirty="0" smtClean="0">
                <a:latin typeface="Times New Roman" pitchFamily="18" charset="0"/>
                <a:cs typeface="Times New Roman" pitchFamily="18" charset="0"/>
              </a:rPr>
              <a:t>Trilateral Outlook for Energy Supply &amp; Demand</a:t>
            </a:r>
          </a:p>
        </p:txBody>
      </p:sp>
      <p:sp>
        <p:nvSpPr>
          <p:cNvPr id="6" name="Content Placeholder 2"/>
          <p:cNvSpPr>
            <a:spLocks noGrp="1"/>
          </p:cNvSpPr>
          <p:nvPr>
            <p:ph type="body" sz="quarter" idx="12"/>
          </p:nvPr>
        </p:nvSpPr>
        <p:spPr bwMode="auto">
          <a:xfrm>
            <a:off x="3438524" y="862965"/>
            <a:ext cx="5248275" cy="338518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buFont typeface="Arial" panose="020B0604020202020204" pitchFamily="34" charset="0"/>
              <a:buChar char="•"/>
            </a:pPr>
            <a:r>
              <a:rPr lang="en-CA" altLang="en-US" sz="1600" dirty="0" smtClean="0">
                <a:cs typeface="Times New Roman" pitchFamily="18" charset="0"/>
              </a:rPr>
              <a:t>A report from the Trilateral Energy Outlook Project focused on identifying areas where further coordination and understanding could yield the greatest mutual benefit</a:t>
            </a:r>
          </a:p>
          <a:p>
            <a:pPr lvl="1" eaLnBrk="1" hangingPunct="1">
              <a:buFont typeface="Arial" panose="020B0604020202020204" pitchFamily="34" charset="0"/>
              <a:buChar char="•"/>
            </a:pPr>
            <a:r>
              <a:rPr lang="en-CA" altLang="en-US" sz="1600" dirty="0" smtClean="0">
                <a:cs typeface="Times New Roman" pitchFamily="18" charset="0"/>
              </a:rPr>
              <a:t>A comparison was developed of the respective modeling frameworks for each country's current official projections with a particular focus on understanding cross-border trade</a:t>
            </a:r>
          </a:p>
          <a:p>
            <a:pPr lvl="1" eaLnBrk="1" hangingPunct="1">
              <a:buFont typeface="Arial" panose="020B0604020202020204" pitchFamily="34" charset="0"/>
              <a:buChar char="•"/>
            </a:pPr>
            <a:r>
              <a:rPr lang="en-CA" altLang="en-US" sz="1600" dirty="0" smtClean="0">
                <a:cs typeface="Times New Roman" pitchFamily="18" charset="0"/>
              </a:rPr>
              <a:t>The results of using a common set of assumptions across all three countries, while maintaining the same respective models and methods used by each, produced national outlooks displayed to the left</a:t>
            </a:r>
          </a:p>
          <a:p>
            <a:pPr eaLnBrk="1" hangingPunct="1">
              <a:buFont typeface="Arial" panose="020B0604020202020204" pitchFamily="34" charset="0"/>
              <a:buChar char="•"/>
            </a:pPr>
            <a:endParaRPr lang="en-CA" altLang="en-US" sz="1600" dirty="0" smtClean="0">
              <a:cs typeface="Times New Roman" pitchFamily="18" charset="0"/>
            </a:endParaRPr>
          </a:p>
        </p:txBody>
      </p:sp>
      <p:sp>
        <p:nvSpPr>
          <p:cNvPr id="3" name="Slide Number Placeholder 2"/>
          <p:cNvSpPr>
            <a:spLocks noGrp="1"/>
          </p:cNvSpPr>
          <p:nvPr>
            <p:ph type="sldNum" sz="quarter" idx="4"/>
          </p:nvPr>
        </p:nvSpPr>
        <p:spPr/>
        <p:txBody>
          <a:bodyPr/>
          <a:lstStyle/>
          <a:p>
            <a:fld id="{93B48D4E-24D1-4061-9453-83C021BEF1AD}" type="slidenum">
              <a:rPr lang="en-US" altLang="en-US" smtClean="0"/>
              <a:pPr/>
              <a:t>15</a:t>
            </a:fld>
            <a:endParaRPr lang="en-US" altLang="en-US"/>
          </a:p>
        </p:txBody>
      </p:sp>
      <p:grpSp>
        <p:nvGrpSpPr>
          <p:cNvPr id="4" name="Group 3"/>
          <p:cNvGrpSpPr/>
          <p:nvPr/>
        </p:nvGrpSpPr>
        <p:grpSpPr>
          <a:xfrm>
            <a:off x="484188" y="500063"/>
            <a:ext cx="3109912" cy="3844529"/>
            <a:chOff x="246063" y="538163"/>
            <a:chExt cx="3109912" cy="3844529"/>
          </a:xfrm>
        </p:grpSpPr>
        <p:pic>
          <p:nvPicPr>
            <p:cNvPr id="10240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r="24554" b="19283"/>
            <a:stretch>
              <a:fillRect/>
            </a:stretch>
          </p:blipFill>
          <p:spPr bwMode="auto">
            <a:xfrm>
              <a:off x="303213" y="538163"/>
              <a:ext cx="3046412" cy="1312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0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r="24883" b="19754"/>
            <a:stretch>
              <a:fillRect/>
            </a:stretch>
          </p:blipFill>
          <p:spPr bwMode="auto">
            <a:xfrm>
              <a:off x="246063" y="1850230"/>
              <a:ext cx="3109912" cy="1228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05"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r="27299" b="17851"/>
            <a:stretch>
              <a:fillRect/>
            </a:stretch>
          </p:blipFill>
          <p:spPr bwMode="auto">
            <a:xfrm>
              <a:off x="303213" y="3078957"/>
              <a:ext cx="2870200" cy="1303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Text Placeholder 4"/>
          <p:cNvSpPr>
            <a:spLocks noGrp="1"/>
          </p:cNvSpPr>
          <p:nvPr>
            <p:ph type="body" sz="quarter" idx="16"/>
          </p:nvPr>
        </p:nvSpPr>
        <p:spPr>
          <a:xfrm>
            <a:off x="685800" y="4382692"/>
            <a:ext cx="8001000" cy="280748"/>
          </a:xfrm>
        </p:spPr>
        <p:txBody>
          <a:bodyPr/>
          <a:lstStyle/>
          <a:p>
            <a:r>
              <a:rPr lang="en-US" dirty="0" smtClean="0"/>
              <a:t>Note: </a:t>
            </a:r>
            <a:r>
              <a:rPr lang="en-US" dirty="0"/>
              <a:t>Estimates were provided by each country using a limited set of common assumptions and do not necessarily reflect the countries’ own individual outlooks; combined results do not reflect an integrated </a:t>
            </a:r>
            <a:r>
              <a:rPr lang="en-US" dirty="0" smtClean="0"/>
              <a:t>tri-country </a:t>
            </a:r>
            <a:r>
              <a:rPr lang="en-US" dirty="0"/>
              <a:t>model and may contain unresolved inconsistencies. </a:t>
            </a:r>
          </a:p>
        </p:txBody>
      </p:sp>
      <p:sp>
        <p:nvSpPr>
          <p:cNvPr id="11" name="Footer Placeholder 2"/>
          <p:cNvSpPr>
            <a:spLocks noGrp="1"/>
          </p:cNvSpPr>
          <p:nvPr>
            <p:ph type="ftr" sz="quarter" idx="13"/>
          </p:nvPr>
        </p:nvSpPr>
        <p:spPr>
          <a:xfrm>
            <a:off x="2867024" y="4794649"/>
            <a:ext cx="6276976" cy="295275"/>
          </a:xfrm>
          <a:prstGeom prst="rect">
            <a:avLst/>
          </a:prstGeom>
        </p:spPr>
        <p:txBody>
          <a:bodyPr/>
          <a:lstStyle>
            <a:lvl1pPr>
              <a:defRPr>
                <a:solidFill>
                  <a:srgbClr val="336587"/>
                </a:solidFill>
              </a:defRPr>
            </a:lvl1pPr>
          </a:lstStyle>
          <a:p>
            <a:pPr>
              <a:defRPr/>
            </a:pPr>
            <a:r>
              <a:rPr lang="en-US" dirty="0" smtClean="0"/>
              <a:t>North American Cooperation on Energy Information</a:t>
            </a:r>
            <a:endParaRPr lang="en-US" dirty="0"/>
          </a:p>
        </p:txBody>
      </p:sp>
    </p:spTree>
    <p:extLst>
      <p:ext uri="{BB962C8B-B14F-4D97-AF65-F5344CB8AC3E}">
        <p14:creationId xmlns:p14="http://schemas.microsoft.com/office/powerpoint/2010/main" val="3553933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bwMode="auto">
          <a:xfrm>
            <a:off x="609600" y="68579"/>
            <a:ext cx="8077200" cy="6136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r>
              <a:rPr lang="en-US" altLang="en-US" sz="2200" dirty="0" smtClean="0">
                <a:cs typeface="Times New Roman" pitchFamily="18" charset="0"/>
              </a:rPr>
              <a:t>Cross </a:t>
            </a:r>
            <a:r>
              <a:rPr lang="en-US" altLang="en-US" sz="2200" dirty="0">
                <a:cs typeface="Times New Roman" pitchFamily="18" charset="0"/>
              </a:rPr>
              <a:t>reference for energy terminology</a:t>
            </a:r>
          </a:p>
        </p:txBody>
      </p:sp>
      <p:sp>
        <p:nvSpPr>
          <p:cNvPr id="3" name="Slide Number Placeholder 2"/>
          <p:cNvSpPr>
            <a:spLocks noGrp="1"/>
          </p:cNvSpPr>
          <p:nvPr>
            <p:ph type="sldNum" sz="quarter" idx="4"/>
          </p:nvPr>
        </p:nvSpPr>
        <p:spPr/>
        <p:txBody>
          <a:bodyPr/>
          <a:lstStyle/>
          <a:p>
            <a:fld id="{93B48D4E-24D1-4061-9453-83C021BEF1AD}" type="slidenum">
              <a:rPr lang="en-US" altLang="en-US" smtClean="0"/>
              <a:pPr/>
              <a:t>16</a:t>
            </a:fld>
            <a:endParaRPr lang="en-US" altLang="en-US"/>
          </a:p>
        </p:txBody>
      </p:sp>
      <p:pic>
        <p:nvPicPr>
          <p:cNvPr id="9523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9175" y="682228"/>
            <a:ext cx="6943724" cy="3746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2"/>
          <p:cNvSpPr>
            <a:spLocks noGrp="1"/>
          </p:cNvSpPr>
          <p:nvPr>
            <p:ph type="ftr" sz="quarter" idx="13"/>
          </p:nvPr>
        </p:nvSpPr>
        <p:spPr>
          <a:xfrm>
            <a:off x="2867024" y="4794649"/>
            <a:ext cx="6276976" cy="295275"/>
          </a:xfrm>
          <a:prstGeom prst="rect">
            <a:avLst/>
          </a:prstGeom>
        </p:spPr>
        <p:txBody>
          <a:bodyPr/>
          <a:lstStyle>
            <a:lvl1pPr>
              <a:defRPr>
                <a:solidFill>
                  <a:srgbClr val="336587"/>
                </a:solidFill>
              </a:defRPr>
            </a:lvl1pPr>
          </a:lstStyle>
          <a:p>
            <a:pPr>
              <a:defRPr/>
            </a:pPr>
            <a:r>
              <a:rPr lang="en-US" dirty="0" smtClean="0"/>
              <a:t>North American Cooperation on Energy Information</a:t>
            </a:r>
            <a:endParaRPr lang="en-US" dirty="0"/>
          </a:p>
        </p:txBody>
      </p:sp>
    </p:spTree>
    <p:extLst>
      <p:ext uri="{BB962C8B-B14F-4D97-AF65-F5344CB8AC3E}">
        <p14:creationId xmlns:p14="http://schemas.microsoft.com/office/powerpoint/2010/main" val="3822991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17</a:t>
            </a:fld>
            <a:endParaRPr lang="en-US" dirty="0"/>
          </a:p>
        </p:txBody>
      </p:sp>
      <p:sp>
        <p:nvSpPr>
          <p:cNvPr id="5" name="Footer Placeholder 2"/>
          <p:cNvSpPr>
            <a:spLocks noGrp="1"/>
          </p:cNvSpPr>
          <p:nvPr>
            <p:ph type="ftr" sz="quarter" idx="13"/>
          </p:nvPr>
        </p:nvSpPr>
        <p:spPr>
          <a:xfrm>
            <a:off x="2867024" y="4794649"/>
            <a:ext cx="6276976" cy="295275"/>
          </a:xfrm>
          <a:prstGeom prst="rect">
            <a:avLst/>
          </a:prstGeom>
        </p:spPr>
        <p:txBody>
          <a:bodyPr/>
          <a:lstStyle>
            <a:lvl1pPr>
              <a:defRPr>
                <a:solidFill>
                  <a:srgbClr val="336587"/>
                </a:solidFill>
              </a:defRPr>
            </a:lvl1pPr>
          </a:lstStyle>
          <a:p>
            <a:pPr>
              <a:defRPr/>
            </a:pPr>
            <a:r>
              <a:rPr lang="en-US" dirty="0" smtClean="0"/>
              <a:t>North American Cooperation on Energy Information</a:t>
            </a:r>
            <a:endParaRPr lang="en-US" dirty="0"/>
          </a:p>
        </p:txBody>
      </p:sp>
      <p:sp>
        <p:nvSpPr>
          <p:cNvPr id="4" name="Title 3"/>
          <p:cNvSpPr>
            <a:spLocks noGrp="1"/>
          </p:cNvSpPr>
          <p:nvPr>
            <p:ph type="title"/>
          </p:nvPr>
        </p:nvSpPr>
        <p:spPr/>
        <p:txBody>
          <a:bodyPr/>
          <a:lstStyle/>
          <a:p>
            <a:r>
              <a:rPr lang="en-CA" dirty="0" smtClean="0"/>
              <a:t>Lead Agencies and Partners</a:t>
            </a:r>
            <a:endParaRPr lang="en-CA" dirty="0"/>
          </a:p>
        </p:txBody>
      </p:sp>
    </p:spTree>
    <p:extLst>
      <p:ext uri="{BB962C8B-B14F-4D97-AF65-F5344CB8AC3E}">
        <p14:creationId xmlns:p14="http://schemas.microsoft.com/office/powerpoint/2010/main" val="19828724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bwMode="auto">
          <a:xfrm>
            <a:off x="581025" y="68580"/>
            <a:ext cx="8105775" cy="7663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CA" altLang="en-US" sz="2200" dirty="0" smtClean="0">
                <a:latin typeface="Times New Roman" pitchFamily="18" charset="0"/>
                <a:cs typeface="Times New Roman" pitchFamily="18" charset="0"/>
              </a:rPr>
              <a:t/>
            </a:r>
            <a:br>
              <a:rPr lang="en-CA" altLang="en-US" sz="2200" dirty="0" smtClean="0">
                <a:latin typeface="Times New Roman" pitchFamily="18" charset="0"/>
                <a:cs typeface="Times New Roman" pitchFamily="18" charset="0"/>
              </a:rPr>
            </a:br>
            <a:r>
              <a:rPr lang="en-CA" altLang="en-US" sz="2200" dirty="0" smtClean="0">
                <a:latin typeface="Times New Roman" pitchFamily="18" charset="0"/>
                <a:cs typeface="Times New Roman" pitchFamily="18" charset="0"/>
              </a:rPr>
              <a:t>Lead Agencies</a:t>
            </a:r>
          </a:p>
        </p:txBody>
      </p:sp>
      <p:sp>
        <p:nvSpPr>
          <p:cNvPr id="3" name="Slide Number Placeholder 2"/>
          <p:cNvSpPr>
            <a:spLocks noGrp="1"/>
          </p:cNvSpPr>
          <p:nvPr>
            <p:ph type="sldNum" sz="quarter" idx="4"/>
          </p:nvPr>
        </p:nvSpPr>
        <p:spPr/>
        <p:txBody>
          <a:bodyPr/>
          <a:lstStyle/>
          <a:p>
            <a:fld id="{93B48D4E-24D1-4061-9453-83C021BEF1AD}" type="slidenum">
              <a:rPr lang="en-US" altLang="en-US" smtClean="0"/>
              <a:pPr/>
              <a:t>18</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4069448425"/>
              </p:ext>
            </p:extLst>
          </p:nvPr>
        </p:nvGraphicFramePr>
        <p:xfrm>
          <a:off x="638175" y="872729"/>
          <a:ext cx="7829549" cy="3635483"/>
        </p:xfrm>
        <a:graphic>
          <a:graphicData uri="http://schemas.openxmlformats.org/drawingml/2006/table">
            <a:tbl>
              <a:tblPr/>
              <a:tblGrid>
                <a:gridCol w="2609850"/>
                <a:gridCol w="2723254"/>
                <a:gridCol w="2496445"/>
              </a:tblGrid>
              <a:tr h="251469">
                <a:tc>
                  <a:txBody>
                    <a:bodyPr/>
                    <a:lstStyle>
                      <a:lvl1pPr eaLnBrk="0" hangingPunct="0">
                        <a:spcBef>
                          <a:spcPct val="20000"/>
                        </a:spcBef>
                        <a:defRPr sz="2200" i="1">
                          <a:solidFill>
                            <a:srgbClr val="333333"/>
                          </a:solidFill>
                          <a:latin typeface="Times New Roman" pitchFamily="18" charset="0"/>
                          <a:cs typeface="Times New Roman" pitchFamily="18" charset="0"/>
                        </a:defRPr>
                      </a:lvl1pPr>
                      <a:lvl2pPr marL="742950" indent="-285750" eaLnBrk="0" hangingPunct="0">
                        <a:spcBef>
                          <a:spcPct val="20000"/>
                        </a:spcBef>
                        <a:defRPr sz="2200" i="1">
                          <a:solidFill>
                            <a:srgbClr val="333333"/>
                          </a:solidFill>
                          <a:latin typeface="Times New Roman" pitchFamily="18" charset="0"/>
                          <a:cs typeface="Times New Roman" pitchFamily="18" charset="0"/>
                        </a:defRPr>
                      </a:lvl2pPr>
                      <a:lvl3pPr marL="1143000" indent="-228600" eaLnBrk="0" hangingPunct="0">
                        <a:spcBef>
                          <a:spcPct val="20000"/>
                        </a:spcBef>
                        <a:defRPr sz="2200" i="1">
                          <a:solidFill>
                            <a:srgbClr val="333333"/>
                          </a:solidFill>
                          <a:latin typeface="Times New Roman" pitchFamily="18" charset="0"/>
                          <a:cs typeface="Times New Roman" pitchFamily="18" charset="0"/>
                        </a:defRPr>
                      </a:lvl3pPr>
                      <a:lvl4pPr marL="1600200" indent="-228600" eaLnBrk="0" hangingPunct="0">
                        <a:spcBef>
                          <a:spcPct val="20000"/>
                        </a:spcBef>
                        <a:defRPr sz="2200" i="1">
                          <a:solidFill>
                            <a:srgbClr val="333333"/>
                          </a:solidFill>
                          <a:latin typeface="Times New Roman" pitchFamily="18" charset="0"/>
                          <a:cs typeface="Times New Roman" pitchFamily="18" charset="0"/>
                        </a:defRPr>
                      </a:lvl4pPr>
                      <a:lvl5pPr marL="2057400" indent="-228600" eaLnBrk="0" hangingPunct="0">
                        <a:spcBef>
                          <a:spcPct val="20000"/>
                        </a:spcBef>
                        <a:defRPr sz="2200" i="1">
                          <a:solidFill>
                            <a:srgbClr val="333333"/>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CA" altLang="en-US" sz="1200" b="1" i="0" u="none" strike="noStrike" cap="none" normalizeH="0" baseline="0" dirty="0" smtClean="0">
                          <a:ln>
                            <a:noFill/>
                          </a:ln>
                          <a:solidFill>
                            <a:srgbClr val="FFFFFF"/>
                          </a:solidFill>
                          <a:effectLst/>
                          <a:latin typeface="Arial" charset="0"/>
                          <a:cs typeface="Arial" charset="0"/>
                        </a:rPr>
                        <a:t>Canada</a:t>
                      </a: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86879"/>
                    </a:solidFill>
                  </a:tcPr>
                </a:tc>
                <a:tc>
                  <a:txBody>
                    <a:bodyPr/>
                    <a:lstStyle>
                      <a:lvl1pPr eaLnBrk="0" hangingPunct="0">
                        <a:spcBef>
                          <a:spcPct val="20000"/>
                        </a:spcBef>
                        <a:defRPr sz="2200" i="1">
                          <a:solidFill>
                            <a:srgbClr val="333333"/>
                          </a:solidFill>
                          <a:latin typeface="Times New Roman" pitchFamily="18" charset="0"/>
                          <a:cs typeface="Times New Roman" pitchFamily="18" charset="0"/>
                        </a:defRPr>
                      </a:lvl1pPr>
                      <a:lvl2pPr marL="742950" indent="-285750" eaLnBrk="0" hangingPunct="0">
                        <a:spcBef>
                          <a:spcPct val="20000"/>
                        </a:spcBef>
                        <a:defRPr sz="2200" i="1">
                          <a:solidFill>
                            <a:srgbClr val="333333"/>
                          </a:solidFill>
                          <a:latin typeface="Times New Roman" pitchFamily="18" charset="0"/>
                          <a:cs typeface="Times New Roman" pitchFamily="18" charset="0"/>
                        </a:defRPr>
                      </a:lvl2pPr>
                      <a:lvl3pPr marL="1143000" indent="-228600" eaLnBrk="0" hangingPunct="0">
                        <a:spcBef>
                          <a:spcPct val="20000"/>
                        </a:spcBef>
                        <a:defRPr sz="2200" i="1">
                          <a:solidFill>
                            <a:srgbClr val="333333"/>
                          </a:solidFill>
                          <a:latin typeface="Times New Roman" pitchFamily="18" charset="0"/>
                          <a:cs typeface="Times New Roman" pitchFamily="18" charset="0"/>
                        </a:defRPr>
                      </a:lvl3pPr>
                      <a:lvl4pPr marL="1600200" indent="-228600" eaLnBrk="0" hangingPunct="0">
                        <a:spcBef>
                          <a:spcPct val="20000"/>
                        </a:spcBef>
                        <a:defRPr sz="2200" i="1">
                          <a:solidFill>
                            <a:srgbClr val="333333"/>
                          </a:solidFill>
                          <a:latin typeface="Times New Roman" pitchFamily="18" charset="0"/>
                          <a:cs typeface="Times New Roman" pitchFamily="18" charset="0"/>
                        </a:defRPr>
                      </a:lvl4pPr>
                      <a:lvl5pPr marL="2057400" indent="-228600" eaLnBrk="0" hangingPunct="0">
                        <a:spcBef>
                          <a:spcPct val="20000"/>
                        </a:spcBef>
                        <a:defRPr sz="2200" i="1">
                          <a:solidFill>
                            <a:srgbClr val="333333"/>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CA" altLang="en-US" sz="1200" b="1" i="0" u="none" strike="noStrike" cap="none" normalizeH="0" baseline="0" smtClean="0">
                          <a:ln>
                            <a:noFill/>
                          </a:ln>
                          <a:solidFill>
                            <a:srgbClr val="FFFFFF"/>
                          </a:solidFill>
                          <a:effectLst/>
                          <a:latin typeface="Arial" charset="0"/>
                          <a:cs typeface="Arial" charset="0"/>
                        </a:rPr>
                        <a:t>Mexico</a:t>
                      </a: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86879"/>
                    </a:solidFill>
                  </a:tcPr>
                </a:tc>
                <a:tc>
                  <a:txBody>
                    <a:bodyPr/>
                    <a:lstStyle>
                      <a:lvl1pPr eaLnBrk="0" hangingPunct="0">
                        <a:spcBef>
                          <a:spcPct val="20000"/>
                        </a:spcBef>
                        <a:defRPr sz="2200" i="1">
                          <a:solidFill>
                            <a:srgbClr val="333333"/>
                          </a:solidFill>
                          <a:latin typeface="Times New Roman" pitchFamily="18" charset="0"/>
                          <a:cs typeface="Times New Roman" pitchFamily="18" charset="0"/>
                        </a:defRPr>
                      </a:lvl1pPr>
                      <a:lvl2pPr marL="742950" indent="-285750" eaLnBrk="0" hangingPunct="0">
                        <a:spcBef>
                          <a:spcPct val="20000"/>
                        </a:spcBef>
                        <a:defRPr sz="2200" i="1">
                          <a:solidFill>
                            <a:srgbClr val="333333"/>
                          </a:solidFill>
                          <a:latin typeface="Times New Roman" pitchFamily="18" charset="0"/>
                          <a:cs typeface="Times New Roman" pitchFamily="18" charset="0"/>
                        </a:defRPr>
                      </a:lvl2pPr>
                      <a:lvl3pPr marL="1143000" indent="-228600" eaLnBrk="0" hangingPunct="0">
                        <a:spcBef>
                          <a:spcPct val="20000"/>
                        </a:spcBef>
                        <a:defRPr sz="2200" i="1">
                          <a:solidFill>
                            <a:srgbClr val="333333"/>
                          </a:solidFill>
                          <a:latin typeface="Times New Roman" pitchFamily="18" charset="0"/>
                          <a:cs typeface="Times New Roman" pitchFamily="18" charset="0"/>
                        </a:defRPr>
                      </a:lvl3pPr>
                      <a:lvl4pPr marL="1600200" indent="-228600" eaLnBrk="0" hangingPunct="0">
                        <a:spcBef>
                          <a:spcPct val="20000"/>
                        </a:spcBef>
                        <a:defRPr sz="2200" i="1">
                          <a:solidFill>
                            <a:srgbClr val="333333"/>
                          </a:solidFill>
                          <a:latin typeface="Times New Roman" pitchFamily="18" charset="0"/>
                          <a:cs typeface="Times New Roman" pitchFamily="18" charset="0"/>
                        </a:defRPr>
                      </a:lvl4pPr>
                      <a:lvl5pPr marL="2057400" indent="-228600" eaLnBrk="0" hangingPunct="0">
                        <a:spcBef>
                          <a:spcPct val="20000"/>
                        </a:spcBef>
                        <a:defRPr sz="2200" i="1">
                          <a:solidFill>
                            <a:srgbClr val="333333"/>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CA" altLang="en-US" sz="1200" b="1" i="0" u="none" strike="noStrike" cap="none" normalizeH="0" baseline="0" smtClean="0">
                          <a:ln>
                            <a:noFill/>
                          </a:ln>
                          <a:solidFill>
                            <a:srgbClr val="FFFFFF"/>
                          </a:solidFill>
                          <a:effectLst/>
                          <a:latin typeface="Arial" charset="0"/>
                          <a:cs typeface="Arial" charset="0"/>
                        </a:rPr>
                        <a:t>United States</a:t>
                      </a: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86879"/>
                    </a:solidFill>
                  </a:tcPr>
                </a:tc>
              </a:tr>
              <a:tr h="434579">
                <a:tc>
                  <a:txBody>
                    <a:bodyPr/>
                    <a:lstStyle>
                      <a:lvl1pPr eaLnBrk="0" hangingPunct="0">
                        <a:spcBef>
                          <a:spcPct val="20000"/>
                        </a:spcBef>
                        <a:defRPr sz="2200" i="1">
                          <a:solidFill>
                            <a:srgbClr val="333333"/>
                          </a:solidFill>
                          <a:latin typeface="Times New Roman" pitchFamily="18" charset="0"/>
                          <a:cs typeface="Times New Roman" pitchFamily="18" charset="0"/>
                        </a:defRPr>
                      </a:lvl1pPr>
                      <a:lvl2pPr marL="742950" indent="-285750" eaLnBrk="0" hangingPunct="0">
                        <a:spcBef>
                          <a:spcPct val="20000"/>
                        </a:spcBef>
                        <a:defRPr sz="2200" i="1">
                          <a:solidFill>
                            <a:srgbClr val="333333"/>
                          </a:solidFill>
                          <a:latin typeface="Times New Roman" pitchFamily="18" charset="0"/>
                          <a:cs typeface="Times New Roman" pitchFamily="18" charset="0"/>
                        </a:defRPr>
                      </a:lvl2pPr>
                      <a:lvl3pPr marL="1143000" indent="-228600" eaLnBrk="0" hangingPunct="0">
                        <a:spcBef>
                          <a:spcPct val="20000"/>
                        </a:spcBef>
                        <a:defRPr sz="2200" i="1">
                          <a:solidFill>
                            <a:srgbClr val="333333"/>
                          </a:solidFill>
                          <a:latin typeface="Times New Roman" pitchFamily="18" charset="0"/>
                          <a:cs typeface="Times New Roman" pitchFamily="18" charset="0"/>
                        </a:defRPr>
                      </a:lvl3pPr>
                      <a:lvl4pPr marL="1600200" indent="-228600" eaLnBrk="0" hangingPunct="0">
                        <a:spcBef>
                          <a:spcPct val="20000"/>
                        </a:spcBef>
                        <a:defRPr sz="2200" i="1">
                          <a:solidFill>
                            <a:srgbClr val="333333"/>
                          </a:solidFill>
                          <a:latin typeface="Times New Roman" pitchFamily="18" charset="0"/>
                          <a:cs typeface="Times New Roman" pitchFamily="18" charset="0"/>
                        </a:defRPr>
                      </a:lvl4pPr>
                      <a:lvl5pPr marL="2057400" indent="-228600" eaLnBrk="0" hangingPunct="0">
                        <a:spcBef>
                          <a:spcPct val="20000"/>
                        </a:spcBef>
                        <a:defRPr sz="2200" i="1">
                          <a:solidFill>
                            <a:srgbClr val="333333"/>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CA" altLang="en-US" sz="1200" b="1" i="0" u="none" strike="noStrike" cap="none" normalizeH="0" baseline="0" dirty="0" smtClean="0">
                          <a:ln>
                            <a:noFill/>
                          </a:ln>
                          <a:solidFill>
                            <a:srgbClr val="000000"/>
                          </a:solidFill>
                          <a:effectLst/>
                          <a:latin typeface="Arial" charset="0"/>
                          <a:cs typeface="Arial" charset="0"/>
                        </a:rPr>
                        <a:t>Department of Natural Resources</a:t>
                      </a:r>
                      <a:endParaRPr kumimoji="0" lang="en-CA" altLang="en-US" sz="1200" b="0" i="0" u="none" strike="noStrike" cap="none" normalizeH="0" baseline="0" dirty="0" smtClean="0">
                        <a:ln>
                          <a:noFill/>
                        </a:ln>
                        <a:solidFill>
                          <a:srgbClr val="000000"/>
                        </a:solidFill>
                        <a:effectLst/>
                        <a:latin typeface="Arial" charset="0"/>
                        <a:cs typeface="Arial" charset="0"/>
                      </a:endParaRP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F0"/>
                    </a:solidFill>
                  </a:tcPr>
                </a:tc>
                <a:tc>
                  <a:txBody>
                    <a:bodyPr/>
                    <a:lstStyle>
                      <a:lvl1pPr eaLnBrk="0" hangingPunct="0">
                        <a:spcBef>
                          <a:spcPct val="20000"/>
                        </a:spcBef>
                        <a:defRPr sz="2200" i="1">
                          <a:solidFill>
                            <a:srgbClr val="333333"/>
                          </a:solidFill>
                          <a:latin typeface="Times New Roman" pitchFamily="18" charset="0"/>
                          <a:cs typeface="Times New Roman" pitchFamily="18" charset="0"/>
                        </a:defRPr>
                      </a:lvl1pPr>
                      <a:lvl2pPr marL="742950" indent="-285750" eaLnBrk="0" hangingPunct="0">
                        <a:spcBef>
                          <a:spcPct val="20000"/>
                        </a:spcBef>
                        <a:defRPr sz="2200" i="1">
                          <a:solidFill>
                            <a:srgbClr val="333333"/>
                          </a:solidFill>
                          <a:latin typeface="Times New Roman" pitchFamily="18" charset="0"/>
                          <a:cs typeface="Times New Roman" pitchFamily="18" charset="0"/>
                        </a:defRPr>
                      </a:lvl2pPr>
                      <a:lvl3pPr marL="1143000" indent="-228600" eaLnBrk="0" hangingPunct="0">
                        <a:spcBef>
                          <a:spcPct val="20000"/>
                        </a:spcBef>
                        <a:defRPr sz="2200" i="1">
                          <a:solidFill>
                            <a:srgbClr val="333333"/>
                          </a:solidFill>
                          <a:latin typeface="Times New Roman" pitchFamily="18" charset="0"/>
                          <a:cs typeface="Times New Roman" pitchFamily="18" charset="0"/>
                        </a:defRPr>
                      </a:lvl3pPr>
                      <a:lvl4pPr marL="1600200" indent="-228600" eaLnBrk="0" hangingPunct="0">
                        <a:spcBef>
                          <a:spcPct val="20000"/>
                        </a:spcBef>
                        <a:defRPr sz="2200" i="1">
                          <a:solidFill>
                            <a:srgbClr val="333333"/>
                          </a:solidFill>
                          <a:latin typeface="Times New Roman" pitchFamily="18" charset="0"/>
                          <a:cs typeface="Times New Roman" pitchFamily="18" charset="0"/>
                        </a:defRPr>
                      </a:lvl4pPr>
                      <a:lvl5pPr marL="2057400" indent="-228600" eaLnBrk="0" hangingPunct="0">
                        <a:spcBef>
                          <a:spcPct val="20000"/>
                        </a:spcBef>
                        <a:defRPr sz="2200" i="1">
                          <a:solidFill>
                            <a:srgbClr val="333333"/>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CA" altLang="en-US" sz="1200" b="1" i="0" u="none" strike="noStrike" cap="none" normalizeH="0" baseline="0" dirty="0" smtClean="0">
                          <a:ln>
                            <a:noFill/>
                          </a:ln>
                          <a:solidFill>
                            <a:srgbClr val="000000"/>
                          </a:solidFill>
                          <a:effectLst/>
                          <a:latin typeface="Arial" charset="0"/>
                          <a:cs typeface="Arial" charset="0"/>
                        </a:rPr>
                        <a:t>Secretariat of Energy</a:t>
                      </a:r>
                      <a:endParaRPr kumimoji="0" lang="en-CA" altLang="en-US" sz="1200" b="0" i="0" u="none" strike="noStrike" cap="none" normalizeH="0" baseline="0" dirty="0" smtClean="0">
                        <a:ln>
                          <a:noFill/>
                        </a:ln>
                        <a:solidFill>
                          <a:srgbClr val="000000"/>
                        </a:solidFill>
                        <a:effectLst/>
                        <a:latin typeface="Arial" charset="0"/>
                        <a:cs typeface="Arial" charset="0"/>
                      </a:endParaRP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F0"/>
                    </a:solidFill>
                  </a:tcPr>
                </a:tc>
                <a:tc>
                  <a:txBody>
                    <a:bodyPr/>
                    <a:lstStyle>
                      <a:lvl1pPr eaLnBrk="0" hangingPunct="0">
                        <a:spcBef>
                          <a:spcPct val="20000"/>
                        </a:spcBef>
                        <a:defRPr sz="2200" i="1">
                          <a:solidFill>
                            <a:srgbClr val="333333"/>
                          </a:solidFill>
                          <a:latin typeface="Times New Roman" pitchFamily="18" charset="0"/>
                          <a:cs typeface="Times New Roman" pitchFamily="18" charset="0"/>
                        </a:defRPr>
                      </a:lvl1pPr>
                      <a:lvl2pPr marL="742950" indent="-285750" eaLnBrk="0" hangingPunct="0">
                        <a:spcBef>
                          <a:spcPct val="20000"/>
                        </a:spcBef>
                        <a:defRPr sz="2200" i="1">
                          <a:solidFill>
                            <a:srgbClr val="333333"/>
                          </a:solidFill>
                          <a:latin typeface="Times New Roman" pitchFamily="18" charset="0"/>
                          <a:cs typeface="Times New Roman" pitchFamily="18" charset="0"/>
                        </a:defRPr>
                      </a:lvl2pPr>
                      <a:lvl3pPr marL="1143000" indent="-228600" eaLnBrk="0" hangingPunct="0">
                        <a:spcBef>
                          <a:spcPct val="20000"/>
                        </a:spcBef>
                        <a:defRPr sz="2200" i="1">
                          <a:solidFill>
                            <a:srgbClr val="333333"/>
                          </a:solidFill>
                          <a:latin typeface="Times New Roman" pitchFamily="18" charset="0"/>
                          <a:cs typeface="Times New Roman" pitchFamily="18" charset="0"/>
                        </a:defRPr>
                      </a:lvl3pPr>
                      <a:lvl4pPr marL="1600200" indent="-228600" eaLnBrk="0" hangingPunct="0">
                        <a:spcBef>
                          <a:spcPct val="20000"/>
                        </a:spcBef>
                        <a:defRPr sz="2200" i="1">
                          <a:solidFill>
                            <a:srgbClr val="333333"/>
                          </a:solidFill>
                          <a:latin typeface="Times New Roman" pitchFamily="18" charset="0"/>
                          <a:cs typeface="Times New Roman" pitchFamily="18" charset="0"/>
                        </a:defRPr>
                      </a:lvl4pPr>
                      <a:lvl5pPr marL="2057400" indent="-228600" eaLnBrk="0" hangingPunct="0">
                        <a:spcBef>
                          <a:spcPct val="20000"/>
                        </a:spcBef>
                        <a:defRPr sz="2200" i="1">
                          <a:solidFill>
                            <a:srgbClr val="333333"/>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CA" altLang="en-US" sz="1200" b="1" i="0" u="none" strike="noStrike" cap="none" normalizeH="0" baseline="0" smtClean="0">
                          <a:ln>
                            <a:noFill/>
                          </a:ln>
                          <a:solidFill>
                            <a:srgbClr val="000000"/>
                          </a:solidFill>
                          <a:effectLst/>
                          <a:latin typeface="Arial" charset="0"/>
                          <a:cs typeface="Arial" charset="0"/>
                        </a:rPr>
                        <a:t>Department of Energy</a:t>
                      </a:r>
                      <a:endParaRPr kumimoji="0" lang="en-CA" altLang="en-US" sz="1200" b="0" i="0" u="none" strike="noStrike" cap="none" normalizeH="0" baseline="0" smtClean="0">
                        <a:ln>
                          <a:noFill/>
                        </a:ln>
                        <a:solidFill>
                          <a:srgbClr val="000000"/>
                        </a:solidFill>
                        <a:effectLst/>
                        <a:latin typeface="Arial" charset="0"/>
                        <a:cs typeface="Arial" charset="0"/>
                      </a:endParaRP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F0"/>
                    </a:solidFill>
                  </a:tcPr>
                </a:tc>
              </a:tr>
              <a:tr h="800109">
                <a:tc>
                  <a:txBody>
                    <a:bodyPr/>
                    <a:lstStyle>
                      <a:lvl1pPr eaLnBrk="0" hangingPunct="0">
                        <a:spcBef>
                          <a:spcPct val="20000"/>
                        </a:spcBef>
                        <a:defRPr sz="2200" i="1">
                          <a:solidFill>
                            <a:srgbClr val="333333"/>
                          </a:solidFill>
                          <a:latin typeface="Times New Roman" pitchFamily="18" charset="0"/>
                          <a:cs typeface="Times New Roman" pitchFamily="18" charset="0"/>
                        </a:defRPr>
                      </a:lvl1pPr>
                      <a:lvl2pPr marL="742950" indent="-285750" eaLnBrk="0" hangingPunct="0">
                        <a:spcBef>
                          <a:spcPct val="20000"/>
                        </a:spcBef>
                        <a:defRPr sz="2200" i="1">
                          <a:solidFill>
                            <a:srgbClr val="333333"/>
                          </a:solidFill>
                          <a:latin typeface="Times New Roman" pitchFamily="18" charset="0"/>
                          <a:cs typeface="Times New Roman" pitchFamily="18" charset="0"/>
                        </a:defRPr>
                      </a:lvl2pPr>
                      <a:lvl3pPr marL="1143000" indent="-228600" eaLnBrk="0" hangingPunct="0">
                        <a:spcBef>
                          <a:spcPct val="20000"/>
                        </a:spcBef>
                        <a:defRPr sz="2200" i="1">
                          <a:solidFill>
                            <a:srgbClr val="333333"/>
                          </a:solidFill>
                          <a:latin typeface="Times New Roman" pitchFamily="18" charset="0"/>
                          <a:cs typeface="Times New Roman" pitchFamily="18" charset="0"/>
                        </a:defRPr>
                      </a:lvl3pPr>
                      <a:lvl4pPr marL="1600200" indent="-228600" eaLnBrk="0" hangingPunct="0">
                        <a:spcBef>
                          <a:spcPct val="20000"/>
                        </a:spcBef>
                        <a:defRPr sz="2200" i="1">
                          <a:solidFill>
                            <a:srgbClr val="333333"/>
                          </a:solidFill>
                          <a:latin typeface="Times New Roman" pitchFamily="18" charset="0"/>
                          <a:cs typeface="Times New Roman" pitchFamily="18" charset="0"/>
                        </a:defRPr>
                      </a:lvl4pPr>
                      <a:lvl5pPr marL="2057400" indent="-228600" eaLnBrk="0" hangingPunct="0">
                        <a:spcBef>
                          <a:spcPct val="20000"/>
                        </a:spcBef>
                        <a:defRPr sz="2200" i="1">
                          <a:solidFill>
                            <a:srgbClr val="333333"/>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dirty="0" smtClean="0">
                        <a:ln>
                          <a:noFill/>
                        </a:ln>
                        <a:solidFill>
                          <a:srgbClr val="000000"/>
                        </a:solidFill>
                        <a:effectLst/>
                        <a:latin typeface="Arial" charset="0"/>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CA" altLang="en-US" sz="1200" b="0" i="0" u="none" strike="noStrike" cap="none" normalizeH="0" baseline="0" dirty="0" smtClean="0">
                          <a:ln>
                            <a:noFill/>
                          </a:ln>
                          <a:solidFill>
                            <a:srgbClr val="000000"/>
                          </a:solidFill>
                          <a:effectLst/>
                          <a:latin typeface="Arial" charset="0"/>
                          <a:cs typeface="Arial" charset="0"/>
                        </a:rPr>
                        <a:t>Minister James </a:t>
                      </a:r>
                      <a:r>
                        <a:rPr kumimoji="0" lang="en-CA" altLang="en-US" sz="1200" b="0" i="0" u="none" strike="noStrike" cap="none" normalizeH="0" baseline="0" dirty="0" err="1" smtClean="0">
                          <a:ln>
                            <a:noFill/>
                          </a:ln>
                          <a:solidFill>
                            <a:srgbClr val="000000"/>
                          </a:solidFill>
                          <a:effectLst/>
                          <a:latin typeface="Arial" charset="0"/>
                          <a:cs typeface="Arial" charset="0"/>
                        </a:rPr>
                        <a:t>Carr</a:t>
                      </a:r>
                      <a:endParaRPr kumimoji="0" lang="en-CA" altLang="en-US" sz="1200" b="0" i="0" u="none" strike="noStrike" cap="none" normalizeH="0" baseline="0" dirty="0" smtClean="0">
                        <a:ln>
                          <a:noFill/>
                        </a:ln>
                        <a:solidFill>
                          <a:srgbClr val="000000"/>
                        </a:solidFill>
                        <a:effectLst/>
                        <a:latin typeface="Arial" charset="0"/>
                        <a:cs typeface="Arial" charset="0"/>
                      </a:endParaRP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8"/>
                    </a:solidFill>
                  </a:tcPr>
                </a:tc>
                <a:tc>
                  <a:txBody>
                    <a:bodyPr/>
                    <a:lstStyle>
                      <a:lvl1pPr eaLnBrk="0" hangingPunct="0">
                        <a:spcBef>
                          <a:spcPct val="20000"/>
                        </a:spcBef>
                        <a:defRPr sz="2200" i="1">
                          <a:solidFill>
                            <a:srgbClr val="333333"/>
                          </a:solidFill>
                          <a:latin typeface="Times New Roman" pitchFamily="18" charset="0"/>
                          <a:cs typeface="Times New Roman" pitchFamily="18" charset="0"/>
                        </a:defRPr>
                      </a:lvl1pPr>
                      <a:lvl2pPr marL="742950" indent="-285750" eaLnBrk="0" hangingPunct="0">
                        <a:spcBef>
                          <a:spcPct val="20000"/>
                        </a:spcBef>
                        <a:defRPr sz="2200" i="1">
                          <a:solidFill>
                            <a:srgbClr val="333333"/>
                          </a:solidFill>
                          <a:latin typeface="Times New Roman" pitchFamily="18" charset="0"/>
                          <a:cs typeface="Times New Roman" pitchFamily="18" charset="0"/>
                        </a:defRPr>
                      </a:lvl2pPr>
                      <a:lvl3pPr marL="1143000" indent="-228600" eaLnBrk="0" hangingPunct="0">
                        <a:spcBef>
                          <a:spcPct val="20000"/>
                        </a:spcBef>
                        <a:defRPr sz="2200" i="1">
                          <a:solidFill>
                            <a:srgbClr val="333333"/>
                          </a:solidFill>
                          <a:latin typeface="Times New Roman" pitchFamily="18" charset="0"/>
                          <a:cs typeface="Times New Roman" pitchFamily="18" charset="0"/>
                        </a:defRPr>
                      </a:lvl3pPr>
                      <a:lvl4pPr marL="1600200" indent="-228600" eaLnBrk="0" hangingPunct="0">
                        <a:spcBef>
                          <a:spcPct val="20000"/>
                        </a:spcBef>
                        <a:defRPr sz="2200" i="1">
                          <a:solidFill>
                            <a:srgbClr val="333333"/>
                          </a:solidFill>
                          <a:latin typeface="Times New Roman" pitchFamily="18" charset="0"/>
                          <a:cs typeface="Times New Roman" pitchFamily="18" charset="0"/>
                        </a:defRPr>
                      </a:lvl4pPr>
                      <a:lvl5pPr marL="2057400" indent="-228600" eaLnBrk="0" hangingPunct="0">
                        <a:spcBef>
                          <a:spcPct val="20000"/>
                        </a:spcBef>
                        <a:defRPr sz="2200" i="1">
                          <a:solidFill>
                            <a:srgbClr val="333333"/>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smtClean="0">
                        <a:ln>
                          <a:noFill/>
                        </a:ln>
                        <a:solidFill>
                          <a:srgbClr val="000000"/>
                        </a:solidFill>
                        <a:effectLst/>
                        <a:latin typeface="Arial" charset="0"/>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CA" altLang="en-US" sz="1200" b="0" i="0" u="none" strike="noStrike" cap="none" normalizeH="0" baseline="0" smtClean="0">
                          <a:ln>
                            <a:noFill/>
                          </a:ln>
                          <a:solidFill>
                            <a:srgbClr val="000000"/>
                          </a:solidFill>
                          <a:effectLst/>
                          <a:latin typeface="Arial" charset="0"/>
                          <a:cs typeface="Arial" charset="0"/>
                        </a:rPr>
                        <a:t>Secretary Joaquín Caldwell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smtClean="0">
                        <a:ln>
                          <a:noFill/>
                        </a:ln>
                        <a:solidFill>
                          <a:srgbClr val="000000"/>
                        </a:solidFill>
                        <a:effectLst/>
                        <a:latin typeface="Arial" charset="0"/>
                        <a:cs typeface="Arial" charset="0"/>
                      </a:endParaRP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8"/>
                    </a:solidFill>
                  </a:tcPr>
                </a:tc>
                <a:tc>
                  <a:txBody>
                    <a:bodyPr/>
                    <a:lstStyle>
                      <a:lvl1pPr eaLnBrk="0" hangingPunct="0">
                        <a:spcBef>
                          <a:spcPct val="20000"/>
                        </a:spcBef>
                        <a:defRPr sz="2200" i="1">
                          <a:solidFill>
                            <a:srgbClr val="333333"/>
                          </a:solidFill>
                          <a:latin typeface="Times New Roman" pitchFamily="18" charset="0"/>
                          <a:cs typeface="Times New Roman" pitchFamily="18" charset="0"/>
                        </a:defRPr>
                      </a:lvl1pPr>
                      <a:lvl2pPr marL="742950" indent="-285750" eaLnBrk="0" hangingPunct="0">
                        <a:spcBef>
                          <a:spcPct val="20000"/>
                        </a:spcBef>
                        <a:defRPr sz="2200" i="1">
                          <a:solidFill>
                            <a:srgbClr val="333333"/>
                          </a:solidFill>
                          <a:latin typeface="Times New Roman" pitchFamily="18" charset="0"/>
                          <a:cs typeface="Times New Roman" pitchFamily="18" charset="0"/>
                        </a:defRPr>
                      </a:lvl2pPr>
                      <a:lvl3pPr marL="1143000" indent="-228600" eaLnBrk="0" hangingPunct="0">
                        <a:spcBef>
                          <a:spcPct val="20000"/>
                        </a:spcBef>
                        <a:defRPr sz="2200" i="1">
                          <a:solidFill>
                            <a:srgbClr val="333333"/>
                          </a:solidFill>
                          <a:latin typeface="Times New Roman" pitchFamily="18" charset="0"/>
                          <a:cs typeface="Times New Roman" pitchFamily="18" charset="0"/>
                        </a:defRPr>
                      </a:lvl3pPr>
                      <a:lvl4pPr marL="1600200" indent="-228600" eaLnBrk="0" hangingPunct="0">
                        <a:spcBef>
                          <a:spcPct val="20000"/>
                        </a:spcBef>
                        <a:defRPr sz="2200" i="1">
                          <a:solidFill>
                            <a:srgbClr val="333333"/>
                          </a:solidFill>
                          <a:latin typeface="Times New Roman" pitchFamily="18" charset="0"/>
                          <a:cs typeface="Times New Roman" pitchFamily="18" charset="0"/>
                        </a:defRPr>
                      </a:lvl4pPr>
                      <a:lvl5pPr marL="2057400" indent="-228600" eaLnBrk="0" hangingPunct="0">
                        <a:spcBef>
                          <a:spcPct val="20000"/>
                        </a:spcBef>
                        <a:defRPr sz="2200" i="1">
                          <a:solidFill>
                            <a:srgbClr val="333333"/>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smtClean="0">
                        <a:ln>
                          <a:noFill/>
                        </a:ln>
                        <a:solidFill>
                          <a:srgbClr val="000000"/>
                        </a:solidFill>
                        <a:effectLst/>
                        <a:latin typeface="Arial" charset="0"/>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CA" altLang="en-US" sz="1200" b="0" i="0" u="none" strike="noStrike" cap="none" normalizeH="0" baseline="0" smtClean="0">
                          <a:ln>
                            <a:noFill/>
                          </a:ln>
                          <a:solidFill>
                            <a:srgbClr val="000000"/>
                          </a:solidFill>
                          <a:effectLst/>
                          <a:latin typeface="Arial" charset="0"/>
                          <a:cs typeface="Arial" charset="0"/>
                        </a:rPr>
                        <a:t>Secretary Ernest Moniz 	</a:t>
                      </a: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8"/>
                    </a:solidFill>
                  </a:tcPr>
                </a:tc>
              </a:tr>
              <a:tr h="1165869">
                <a:tc>
                  <a:txBody>
                    <a:bodyPr/>
                    <a:lstStyle>
                      <a:lvl1pPr eaLnBrk="0" hangingPunct="0">
                        <a:spcBef>
                          <a:spcPct val="20000"/>
                        </a:spcBef>
                        <a:defRPr sz="2200" i="1">
                          <a:solidFill>
                            <a:srgbClr val="333333"/>
                          </a:solidFill>
                          <a:latin typeface="Times New Roman" pitchFamily="18" charset="0"/>
                          <a:cs typeface="Times New Roman" pitchFamily="18" charset="0"/>
                        </a:defRPr>
                      </a:lvl1pPr>
                      <a:lvl2pPr marL="742950" indent="-285750" eaLnBrk="0" hangingPunct="0">
                        <a:spcBef>
                          <a:spcPct val="20000"/>
                        </a:spcBef>
                        <a:defRPr sz="2200" i="1">
                          <a:solidFill>
                            <a:srgbClr val="333333"/>
                          </a:solidFill>
                          <a:latin typeface="Times New Roman" pitchFamily="18" charset="0"/>
                          <a:cs typeface="Times New Roman" pitchFamily="18" charset="0"/>
                        </a:defRPr>
                      </a:lvl2pPr>
                      <a:lvl3pPr marL="1143000" indent="-228600" eaLnBrk="0" hangingPunct="0">
                        <a:spcBef>
                          <a:spcPct val="20000"/>
                        </a:spcBef>
                        <a:defRPr sz="2200" i="1">
                          <a:solidFill>
                            <a:srgbClr val="333333"/>
                          </a:solidFill>
                          <a:latin typeface="Times New Roman" pitchFamily="18" charset="0"/>
                          <a:cs typeface="Times New Roman" pitchFamily="18" charset="0"/>
                        </a:defRPr>
                      </a:lvl3pPr>
                      <a:lvl4pPr marL="1600200" indent="-228600" eaLnBrk="0" hangingPunct="0">
                        <a:spcBef>
                          <a:spcPct val="20000"/>
                        </a:spcBef>
                        <a:defRPr sz="2200" i="1">
                          <a:solidFill>
                            <a:srgbClr val="333333"/>
                          </a:solidFill>
                          <a:latin typeface="Times New Roman" pitchFamily="18" charset="0"/>
                          <a:cs typeface="Times New Roman" pitchFamily="18" charset="0"/>
                        </a:defRPr>
                      </a:lvl4pPr>
                      <a:lvl5pPr marL="2057400" indent="-228600" eaLnBrk="0" hangingPunct="0">
                        <a:spcBef>
                          <a:spcPct val="20000"/>
                        </a:spcBef>
                        <a:defRPr sz="2200" i="1">
                          <a:solidFill>
                            <a:srgbClr val="333333"/>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dirty="0" smtClean="0">
                        <a:ln>
                          <a:noFill/>
                        </a:ln>
                        <a:solidFill>
                          <a:srgbClr val="000000"/>
                        </a:solidFill>
                        <a:effectLst/>
                        <a:latin typeface="Arial" charset="0"/>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CA" altLang="en-US" sz="1200" b="0" i="0" u="none" strike="noStrike" cap="none" normalizeH="0" baseline="0" dirty="0" smtClean="0">
                          <a:ln>
                            <a:noFill/>
                          </a:ln>
                          <a:solidFill>
                            <a:srgbClr val="000000"/>
                          </a:solidFill>
                          <a:effectLst/>
                          <a:latin typeface="Arial" charset="0"/>
                          <a:cs typeface="Arial" charset="0"/>
                        </a:rPr>
                        <a:t>Jay Khosla, Assistant Deputy Minister for the Energy Sector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dirty="0" smtClean="0">
                        <a:ln>
                          <a:noFill/>
                        </a:ln>
                        <a:solidFill>
                          <a:srgbClr val="000000"/>
                        </a:solidFill>
                        <a:effectLst/>
                        <a:latin typeface="Arial" charset="0"/>
                        <a:cs typeface="Arial" charset="0"/>
                      </a:endParaRP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F0"/>
                    </a:solidFill>
                  </a:tcPr>
                </a:tc>
                <a:tc>
                  <a:txBody>
                    <a:bodyPr/>
                    <a:lstStyle>
                      <a:lvl1pPr eaLnBrk="0" hangingPunct="0">
                        <a:spcBef>
                          <a:spcPct val="20000"/>
                        </a:spcBef>
                        <a:defRPr sz="2200" i="1">
                          <a:solidFill>
                            <a:srgbClr val="333333"/>
                          </a:solidFill>
                          <a:latin typeface="Times New Roman" pitchFamily="18" charset="0"/>
                          <a:cs typeface="Times New Roman" pitchFamily="18" charset="0"/>
                        </a:defRPr>
                      </a:lvl1pPr>
                      <a:lvl2pPr marL="742950" indent="-285750" eaLnBrk="0" hangingPunct="0">
                        <a:spcBef>
                          <a:spcPct val="20000"/>
                        </a:spcBef>
                        <a:defRPr sz="2200" i="1">
                          <a:solidFill>
                            <a:srgbClr val="333333"/>
                          </a:solidFill>
                          <a:latin typeface="Times New Roman" pitchFamily="18" charset="0"/>
                          <a:cs typeface="Times New Roman" pitchFamily="18" charset="0"/>
                        </a:defRPr>
                      </a:lvl2pPr>
                      <a:lvl3pPr marL="1143000" indent="-228600" eaLnBrk="0" hangingPunct="0">
                        <a:spcBef>
                          <a:spcPct val="20000"/>
                        </a:spcBef>
                        <a:defRPr sz="2200" i="1">
                          <a:solidFill>
                            <a:srgbClr val="333333"/>
                          </a:solidFill>
                          <a:latin typeface="Times New Roman" pitchFamily="18" charset="0"/>
                          <a:cs typeface="Times New Roman" pitchFamily="18" charset="0"/>
                        </a:defRPr>
                      </a:lvl3pPr>
                      <a:lvl4pPr marL="1600200" indent="-228600" eaLnBrk="0" hangingPunct="0">
                        <a:spcBef>
                          <a:spcPct val="20000"/>
                        </a:spcBef>
                        <a:defRPr sz="2200" i="1">
                          <a:solidFill>
                            <a:srgbClr val="333333"/>
                          </a:solidFill>
                          <a:latin typeface="Times New Roman" pitchFamily="18" charset="0"/>
                          <a:cs typeface="Times New Roman" pitchFamily="18" charset="0"/>
                        </a:defRPr>
                      </a:lvl4pPr>
                      <a:lvl5pPr marL="2057400" indent="-228600" eaLnBrk="0" hangingPunct="0">
                        <a:spcBef>
                          <a:spcPct val="20000"/>
                        </a:spcBef>
                        <a:defRPr sz="2200" i="1">
                          <a:solidFill>
                            <a:srgbClr val="333333"/>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dirty="0" smtClean="0">
                        <a:ln>
                          <a:noFill/>
                        </a:ln>
                        <a:solidFill>
                          <a:srgbClr val="000000"/>
                        </a:solidFill>
                        <a:effectLst/>
                        <a:latin typeface="Arial" charset="0"/>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CA" altLang="en-US" sz="1200" b="0" i="0" u="none" strike="noStrike" cap="none" normalizeH="0" baseline="0" dirty="0" smtClean="0">
                          <a:ln>
                            <a:noFill/>
                          </a:ln>
                          <a:solidFill>
                            <a:srgbClr val="000000"/>
                          </a:solidFill>
                          <a:effectLst/>
                          <a:latin typeface="Arial" charset="0"/>
                          <a:cs typeface="Arial" charset="0"/>
                        </a:rPr>
                        <a:t>Leonardo </a:t>
                      </a:r>
                      <a:r>
                        <a:rPr kumimoji="0" lang="en-CA" altLang="en-US" sz="1200" b="0" i="0" u="none" strike="noStrike" cap="none" normalizeH="0" baseline="0" dirty="0" err="1" smtClean="0">
                          <a:ln>
                            <a:noFill/>
                          </a:ln>
                          <a:solidFill>
                            <a:srgbClr val="000000"/>
                          </a:solidFill>
                          <a:effectLst/>
                          <a:latin typeface="Arial" charset="0"/>
                          <a:cs typeface="Arial" charset="0"/>
                        </a:rPr>
                        <a:t>Beltrán</a:t>
                      </a:r>
                      <a:r>
                        <a:rPr kumimoji="0" lang="en-CA" altLang="en-US" sz="1200" b="0" i="0" u="none" strike="noStrike" cap="none" normalizeH="0" baseline="0" dirty="0" smtClean="0">
                          <a:ln>
                            <a:noFill/>
                          </a:ln>
                          <a:solidFill>
                            <a:srgbClr val="000000"/>
                          </a:solidFill>
                          <a:effectLst/>
                          <a:latin typeface="Arial" charset="0"/>
                          <a:cs typeface="Arial" charset="0"/>
                        </a:rPr>
                        <a:t> Rodriguez, Deputy Secretary for Planning and Energy Transition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dirty="0" smtClean="0">
                        <a:ln>
                          <a:noFill/>
                        </a:ln>
                        <a:solidFill>
                          <a:srgbClr val="000000"/>
                        </a:solidFill>
                        <a:effectLst/>
                        <a:latin typeface="Arial" charset="0"/>
                        <a:cs typeface="Arial" charset="0"/>
                      </a:endParaRP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F0"/>
                    </a:solidFill>
                  </a:tcPr>
                </a:tc>
                <a:tc>
                  <a:txBody>
                    <a:bodyPr/>
                    <a:lstStyle>
                      <a:lvl1pPr eaLnBrk="0" hangingPunct="0">
                        <a:spcBef>
                          <a:spcPct val="20000"/>
                        </a:spcBef>
                        <a:defRPr sz="2200" i="1">
                          <a:solidFill>
                            <a:srgbClr val="333333"/>
                          </a:solidFill>
                          <a:latin typeface="Times New Roman" pitchFamily="18" charset="0"/>
                          <a:cs typeface="Times New Roman" pitchFamily="18" charset="0"/>
                        </a:defRPr>
                      </a:lvl1pPr>
                      <a:lvl2pPr marL="742950" indent="-285750" eaLnBrk="0" hangingPunct="0">
                        <a:spcBef>
                          <a:spcPct val="20000"/>
                        </a:spcBef>
                        <a:defRPr sz="2200" i="1">
                          <a:solidFill>
                            <a:srgbClr val="333333"/>
                          </a:solidFill>
                          <a:latin typeface="Times New Roman" pitchFamily="18" charset="0"/>
                          <a:cs typeface="Times New Roman" pitchFamily="18" charset="0"/>
                        </a:defRPr>
                      </a:lvl2pPr>
                      <a:lvl3pPr marL="1143000" indent="-228600" eaLnBrk="0" hangingPunct="0">
                        <a:spcBef>
                          <a:spcPct val="20000"/>
                        </a:spcBef>
                        <a:defRPr sz="2200" i="1">
                          <a:solidFill>
                            <a:srgbClr val="333333"/>
                          </a:solidFill>
                          <a:latin typeface="Times New Roman" pitchFamily="18" charset="0"/>
                          <a:cs typeface="Times New Roman" pitchFamily="18" charset="0"/>
                        </a:defRPr>
                      </a:lvl3pPr>
                      <a:lvl4pPr marL="1600200" indent="-228600" eaLnBrk="0" hangingPunct="0">
                        <a:spcBef>
                          <a:spcPct val="20000"/>
                        </a:spcBef>
                        <a:defRPr sz="2200" i="1">
                          <a:solidFill>
                            <a:srgbClr val="333333"/>
                          </a:solidFill>
                          <a:latin typeface="Times New Roman" pitchFamily="18" charset="0"/>
                          <a:cs typeface="Times New Roman" pitchFamily="18" charset="0"/>
                        </a:defRPr>
                      </a:lvl4pPr>
                      <a:lvl5pPr marL="2057400" indent="-228600" eaLnBrk="0" hangingPunct="0">
                        <a:spcBef>
                          <a:spcPct val="20000"/>
                        </a:spcBef>
                        <a:defRPr sz="2200" i="1">
                          <a:solidFill>
                            <a:srgbClr val="333333"/>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dirty="0" smtClean="0">
                        <a:ln>
                          <a:noFill/>
                        </a:ln>
                        <a:solidFill>
                          <a:srgbClr val="000000"/>
                        </a:solidFill>
                        <a:effectLst/>
                        <a:latin typeface="Arial" charset="0"/>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CA" altLang="en-US" sz="1200" b="0" i="0" u="none" strike="noStrike" cap="none" normalizeH="0" baseline="0" dirty="0" smtClean="0">
                          <a:ln>
                            <a:noFill/>
                          </a:ln>
                          <a:solidFill>
                            <a:srgbClr val="000000"/>
                          </a:solidFill>
                          <a:effectLst/>
                          <a:latin typeface="Arial" charset="0"/>
                          <a:cs typeface="Arial" charset="0"/>
                        </a:rPr>
                        <a:t>Adam Sieminski, Administrator of U.S. Energy Information Administration (EIA)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dirty="0" smtClean="0">
                        <a:ln>
                          <a:noFill/>
                        </a:ln>
                        <a:solidFill>
                          <a:srgbClr val="000000"/>
                        </a:solidFill>
                        <a:effectLst/>
                        <a:latin typeface="Arial" charset="0"/>
                        <a:cs typeface="Arial" charset="0"/>
                      </a:endParaRP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F0"/>
                    </a:solidFill>
                  </a:tcPr>
                </a:tc>
              </a:tr>
              <a:tr h="983456">
                <a:tc>
                  <a:txBody>
                    <a:bodyPr/>
                    <a:lstStyle>
                      <a:lvl1pPr eaLnBrk="0" hangingPunct="0">
                        <a:spcBef>
                          <a:spcPct val="20000"/>
                        </a:spcBef>
                        <a:defRPr sz="2200" i="1">
                          <a:solidFill>
                            <a:srgbClr val="333333"/>
                          </a:solidFill>
                          <a:latin typeface="Times New Roman" pitchFamily="18" charset="0"/>
                          <a:cs typeface="Times New Roman" pitchFamily="18" charset="0"/>
                        </a:defRPr>
                      </a:lvl1pPr>
                      <a:lvl2pPr marL="742950" indent="-285750" eaLnBrk="0" hangingPunct="0">
                        <a:spcBef>
                          <a:spcPct val="20000"/>
                        </a:spcBef>
                        <a:defRPr sz="2200" i="1">
                          <a:solidFill>
                            <a:srgbClr val="333333"/>
                          </a:solidFill>
                          <a:latin typeface="Times New Roman" pitchFamily="18" charset="0"/>
                          <a:cs typeface="Times New Roman" pitchFamily="18" charset="0"/>
                        </a:defRPr>
                      </a:lvl2pPr>
                      <a:lvl3pPr marL="1143000" indent="-228600" eaLnBrk="0" hangingPunct="0">
                        <a:spcBef>
                          <a:spcPct val="20000"/>
                        </a:spcBef>
                        <a:defRPr sz="2200" i="1">
                          <a:solidFill>
                            <a:srgbClr val="333333"/>
                          </a:solidFill>
                          <a:latin typeface="Times New Roman" pitchFamily="18" charset="0"/>
                          <a:cs typeface="Times New Roman" pitchFamily="18" charset="0"/>
                        </a:defRPr>
                      </a:lvl3pPr>
                      <a:lvl4pPr marL="1600200" indent="-228600" eaLnBrk="0" hangingPunct="0">
                        <a:spcBef>
                          <a:spcPct val="20000"/>
                        </a:spcBef>
                        <a:defRPr sz="2200" i="1">
                          <a:solidFill>
                            <a:srgbClr val="333333"/>
                          </a:solidFill>
                          <a:latin typeface="Times New Roman" pitchFamily="18" charset="0"/>
                          <a:cs typeface="Times New Roman" pitchFamily="18" charset="0"/>
                        </a:defRPr>
                      </a:lvl4pPr>
                      <a:lvl5pPr marL="2057400" indent="-228600" eaLnBrk="0" hangingPunct="0">
                        <a:spcBef>
                          <a:spcPct val="20000"/>
                        </a:spcBef>
                        <a:defRPr sz="2200" i="1">
                          <a:solidFill>
                            <a:srgbClr val="333333"/>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CA" altLang="en-US" sz="1200" b="0" i="0" u="none" strike="noStrike" cap="none" normalizeH="0" baseline="0" dirty="0" smtClean="0">
                          <a:ln>
                            <a:noFill/>
                          </a:ln>
                          <a:solidFill>
                            <a:srgbClr val="000000"/>
                          </a:solidFill>
                          <a:effectLst/>
                          <a:latin typeface="Arial" charset="0"/>
                          <a:cs typeface="Arial" charset="0"/>
                        </a:rPr>
                        <a:t>James </a:t>
                      </a:r>
                      <a:r>
                        <a:rPr kumimoji="0" lang="en-CA" altLang="en-US" sz="1200" b="0" i="0" u="none" strike="noStrike" cap="none" normalizeH="0" baseline="0" dirty="0" err="1" smtClean="0">
                          <a:ln>
                            <a:noFill/>
                          </a:ln>
                          <a:solidFill>
                            <a:srgbClr val="000000"/>
                          </a:solidFill>
                          <a:effectLst/>
                          <a:latin typeface="Arial" charset="0"/>
                          <a:cs typeface="Arial" charset="0"/>
                        </a:rPr>
                        <a:t>Zeni</a:t>
                      </a:r>
                      <a:r>
                        <a:rPr kumimoji="0" lang="en-CA" altLang="en-US" sz="1200" b="0" i="0" u="none" strike="noStrike" cap="none" normalizeH="0" baseline="0" dirty="0" smtClean="0">
                          <a:ln>
                            <a:noFill/>
                          </a:ln>
                          <a:solidFill>
                            <a:srgbClr val="000000"/>
                          </a:solidFill>
                          <a:effectLst/>
                          <a:latin typeface="Arial" charset="0"/>
                          <a:cs typeface="Arial" charset="0"/>
                        </a:rPr>
                        <a:t>, Chief of Economic Analysis &amp; Statistical Information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dirty="0" smtClean="0">
                        <a:ln>
                          <a:noFill/>
                        </a:ln>
                        <a:solidFill>
                          <a:srgbClr val="000000"/>
                        </a:solidFill>
                        <a:effectLst/>
                        <a:latin typeface="Arial" charset="0"/>
                        <a:cs typeface="Arial" charset="0"/>
                      </a:endParaRP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8"/>
                    </a:solidFill>
                  </a:tcPr>
                </a:tc>
                <a:tc>
                  <a:txBody>
                    <a:bodyPr/>
                    <a:lstStyle>
                      <a:lvl1pPr eaLnBrk="0" hangingPunct="0">
                        <a:spcBef>
                          <a:spcPct val="20000"/>
                        </a:spcBef>
                        <a:defRPr sz="2200" i="1">
                          <a:solidFill>
                            <a:srgbClr val="333333"/>
                          </a:solidFill>
                          <a:latin typeface="Times New Roman" pitchFamily="18" charset="0"/>
                          <a:cs typeface="Times New Roman" pitchFamily="18" charset="0"/>
                        </a:defRPr>
                      </a:lvl1pPr>
                      <a:lvl2pPr marL="742950" indent="-285750" eaLnBrk="0" hangingPunct="0">
                        <a:spcBef>
                          <a:spcPct val="20000"/>
                        </a:spcBef>
                        <a:defRPr sz="2200" i="1">
                          <a:solidFill>
                            <a:srgbClr val="333333"/>
                          </a:solidFill>
                          <a:latin typeface="Times New Roman" pitchFamily="18" charset="0"/>
                          <a:cs typeface="Times New Roman" pitchFamily="18" charset="0"/>
                        </a:defRPr>
                      </a:lvl2pPr>
                      <a:lvl3pPr marL="1143000" indent="-228600" eaLnBrk="0" hangingPunct="0">
                        <a:spcBef>
                          <a:spcPct val="20000"/>
                        </a:spcBef>
                        <a:defRPr sz="2200" i="1">
                          <a:solidFill>
                            <a:srgbClr val="333333"/>
                          </a:solidFill>
                          <a:latin typeface="Times New Roman" pitchFamily="18" charset="0"/>
                          <a:cs typeface="Times New Roman" pitchFamily="18" charset="0"/>
                        </a:defRPr>
                      </a:lvl3pPr>
                      <a:lvl4pPr marL="1600200" indent="-228600" eaLnBrk="0" hangingPunct="0">
                        <a:spcBef>
                          <a:spcPct val="20000"/>
                        </a:spcBef>
                        <a:defRPr sz="2200" i="1">
                          <a:solidFill>
                            <a:srgbClr val="333333"/>
                          </a:solidFill>
                          <a:latin typeface="Times New Roman" pitchFamily="18" charset="0"/>
                          <a:cs typeface="Times New Roman" pitchFamily="18" charset="0"/>
                        </a:defRPr>
                      </a:lvl4pPr>
                      <a:lvl5pPr marL="2057400" indent="-228600" eaLnBrk="0" hangingPunct="0">
                        <a:spcBef>
                          <a:spcPct val="20000"/>
                        </a:spcBef>
                        <a:defRPr sz="2200" i="1">
                          <a:solidFill>
                            <a:srgbClr val="333333"/>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CA" altLang="en-US" sz="1200" b="0" i="0" u="none" strike="noStrike" cap="none" normalizeH="0" baseline="0" smtClean="0">
                          <a:ln>
                            <a:noFill/>
                          </a:ln>
                          <a:solidFill>
                            <a:srgbClr val="000000"/>
                          </a:solidFill>
                          <a:effectLst/>
                          <a:latin typeface="Arial" charset="0"/>
                          <a:cs typeface="Arial" charset="0"/>
                        </a:rPr>
                        <a:t>Rafael Alexandri Rionda, General Director for Planning and Energy Information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smtClean="0">
                        <a:ln>
                          <a:noFill/>
                        </a:ln>
                        <a:solidFill>
                          <a:srgbClr val="000000"/>
                        </a:solidFill>
                        <a:effectLst/>
                        <a:latin typeface="Arial" charset="0"/>
                        <a:cs typeface="Arial" charset="0"/>
                      </a:endParaRP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8"/>
                    </a:solidFill>
                  </a:tcPr>
                </a:tc>
                <a:tc>
                  <a:txBody>
                    <a:bodyPr/>
                    <a:lstStyle>
                      <a:lvl1pPr eaLnBrk="0" hangingPunct="0">
                        <a:spcBef>
                          <a:spcPct val="20000"/>
                        </a:spcBef>
                        <a:defRPr sz="2200" i="1">
                          <a:solidFill>
                            <a:srgbClr val="333333"/>
                          </a:solidFill>
                          <a:latin typeface="Times New Roman" pitchFamily="18" charset="0"/>
                          <a:cs typeface="Times New Roman" pitchFamily="18" charset="0"/>
                        </a:defRPr>
                      </a:lvl1pPr>
                      <a:lvl2pPr marL="742950" indent="-285750" eaLnBrk="0" hangingPunct="0">
                        <a:spcBef>
                          <a:spcPct val="20000"/>
                        </a:spcBef>
                        <a:defRPr sz="2200" i="1">
                          <a:solidFill>
                            <a:srgbClr val="333333"/>
                          </a:solidFill>
                          <a:latin typeface="Times New Roman" pitchFamily="18" charset="0"/>
                          <a:cs typeface="Times New Roman" pitchFamily="18" charset="0"/>
                        </a:defRPr>
                      </a:lvl2pPr>
                      <a:lvl3pPr marL="1143000" indent="-228600" eaLnBrk="0" hangingPunct="0">
                        <a:spcBef>
                          <a:spcPct val="20000"/>
                        </a:spcBef>
                        <a:defRPr sz="2200" i="1">
                          <a:solidFill>
                            <a:srgbClr val="333333"/>
                          </a:solidFill>
                          <a:latin typeface="Times New Roman" pitchFamily="18" charset="0"/>
                          <a:cs typeface="Times New Roman" pitchFamily="18" charset="0"/>
                        </a:defRPr>
                      </a:lvl3pPr>
                      <a:lvl4pPr marL="1600200" indent="-228600" eaLnBrk="0" hangingPunct="0">
                        <a:spcBef>
                          <a:spcPct val="20000"/>
                        </a:spcBef>
                        <a:defRPr sz="2200" i="1">
                          <a:solidFill>
                            <a:srgbClr val="333333"/>
                          </a:solidFill>
                          <a:latin typeface="Times New Roman" pitchFamily="18" charset="0"/>
                          <a:cs typeface="Times New Roman" pitchFamily="18" charset="0"/>
                        </a:defRPr>
                      </a:lvl4pPr>
                      <a:lvl5pPr marL="2057400" indent="-228600" eaLnBrk="0" hangingPunct="0">
                        <a:spcBef>
                          <a:spcPct val="20000"/>
                        </a:spcBef>
                        <a:defRPr sz="2200" i="1">
                          <a:solidFill>
                            <a:srgbClr val="333333"/>
                          </a:solidFill>
                          <a:latin typeface="Times New Roman" pitchFamily="18" charset="0"/>
                          <a:cs typeface="Times New Roman" pitchFamily="18" charset="0"/>
                        </a:defRPr>
                      </a:lvl5pPr>
                      <a:lvl6pPr marL="25146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6pPr>
                      <a:lvl7pPr marL="29718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7pPr>
                      <a:lvl8pPr marL="34290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8pPr>
                      <a:lvl9pPr marL="3886200" indent="-228600" defTabSz="457200" eaLnBrk="0" fontAlgn="base" hangingPunct="0">
                        <a:spcBef>
                          <a:spcPct val="20000"/>
                        </a:spcBef>
                        <a:spcAft>
                          <a:spcPct val="0"/>
                        </a:spcAft>
                        <a:defRPr sz="2200" i="1">
                          <a:solidFill>
                            <a:srgbClr val="333333"/>
                          </a:solidFill>
                          <a:latin typeface="Times New Roman" pitchFamily="18" charset="0"/>
                          <a:cs typeface="Times New Roman"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CA" altLang="en-US" sz="1200" b="0" i="0" u="none" strike="noStrike" cap="none" normalizeH="0" baseline="0" dirty="0" smtClean="0">
                          <a:ln>
                            <a:noFill/>
                          </a:ln>
                          <a:solidFill>
                            <a:srgbClr val="000000"/>
                          </a:solidFill>
                          <a:effectLst/>
                          <a:latin typeface="Arial" charset="0"/>
                          <a:cs typeface="Arial" charset="0"/>
                        </a:rPr>
                        <a:t>Shirley Neff, Senior Adviser to the Administrator of EIA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dirty="0" smtClean="0">
                        <a:ln>
                          <a:noFill/>
                        </a:ln>
                        <a:solidFill>
                          <a:srgbClr val="000000"/>
                        </a:solidFill>
                        <a:effectLst/>
                        <a:latin typeface="Arial" charset="0"/>
                        <a:cs typeface="Arial" charset="0"/>
                      </a:endParaRP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8"/>
                    </a:solidFill>
                  </a:tcPr>
                </a:tc>
              </a:tr>
            </a:tbl>
          </a:graphicData>
        </a:graphic>
      </p:graphicFrame>
      <p:sp>
        <p:nvSpPr>
          <p:cNvPr id="6" name="Footer Placeholder 2"/>
          <p:cNvSpPr>
            <a:spLocks noGrp="1"/>
          </p:cNvSpPr>
          <p:nvPr>
            <p:ph type="ftr" sz="quarter" idx="13"/>
          </p:nvPr>
        </p:nvSpPr>
        <p:spPr>
          <a:xfrm>
            <a:off x="2867024" y="4794649"/>
            <a:ext cx="6276976" cy="295275"/>
          </a:xfrm>
          <a:prstGeom prst="rect">
            <a:avLst/>
          </a:prstGeom>
        </p:spPr>
        <p:txBody>
          <a:bodyPr/>
          <a:lstStyle>
            <a:lvl1pPr>
              <a:defRPr>
                <a:solidFill>
                  <a:srgbClr val="336587"/>
                </a:solidFill>
              </a:defRPr>
            </a:lvl1pPr>
          </a:lstStyle>
          <a:p>
            <a:pPr>
              <a:defRPr/>
            </a:pPr>
            <a:r>
              <a:rPr lang="en-US" dirty="0" smtClean="0"/>
              <a:t>North American Cooperation on Energy Information</a:t>
            </a:r>
            <a:endParaRPr lang="en-US" dirty="0"/>
          </a:p>
        </p:txBody>
      </p:sp>
    </p:spTree>
    <p:extLst>
      <p:ext uri="{BB962C8B-B14F-4D97-AF65-F5344CB8AC3E}">
        <p14:creationId xmlns:p14="http://schemas.microsoft.com/office/powerpoint/2010/main" val="15056616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bwMode="auto">
          <a:xfrm>
            <a:off x="571500" y="68579"/>
            <a:ext cx="8115300" cy="7614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CA" altLang="en-US" sz="2200" dirty="0" smtClean="0">
                <a:latin typeface="Times New Roman" pitchFamily="18" charset="0"/>
                <a:cs typeface="Times New Roman" pitchFamily="18" charset="0"/>
              </a:rPr>
              <a:t/>
            </a:r>
            <a:br>
              <a:rPr lang="en-CA" altLang="en-US" sz="2200" dirty="0" smtClean="0">
                <a:latin typeface="Times New Roman" pitchFamily="18" charset="0"/>
                <a:cs typeface="Times New Roman" pitchFamily="18" charset="0"/>
              </a:rPr>
            </a:br>
            <a:r>
              <a:rPr lang="en-CA" altLang="en-US" sz="2200" dirty="0" smtClean="0">
                <a:latin typeface="Times New Roman" pitchFamily="18" charset="0"/>
                <a:cs typeface="Times New Roman" pitchFamily="18" charset="0"/>
              </a:rPr>
              <a:t>Partners</a:t>
            </a:r>
          </a:p>
        </p:txBody>
      </p:sp>
      <p:sp>
        <p:nvSpPr>
          <p:cNvPr id="3" name="Content Placeholder 2"/>
          <p:cNvSpPr>
            <a:spLocks noGrp="1"/>
          </p:cNvSpPr>
          <p:nvPr>
            <p:ph type="body" sz="quarter" idx="12"/>
          </p:nvPr>
        </p:nvSpPr>
        <p:spPr>
          <a:xfrm>
            <a:off x="466725" y="1005840"/>
            <a:ext cx="3667125" cy="3634740"/>
          </a:xfrm>
        </p:spPr>
        <p:txBody>
          <a:bodyPr vert="horz" wrap="square" lIns="91440" tIns="45720" rIns="91440" bIns="45720" numCol="1" anchor="t" anchorCtr="0" compatLnSpc="1">
            <a:prstTxWarp prst="textNoShape">
              <a:avLst/>
            </a:prstTxWarp>
            <a:normAutofit/>
          </a:bodyPr>
          <a:lstStyle/>
          <a:p>
            <a:pPr marL="114300" indent="0" eaLnBrk="1" hangingPunct="1">
              <a:buNone/>
            </a:pPr>
            <a:r>
              <a:rPr lang="en-CA" altLang="en-US" sz="1400" i="0" dirty="0" smtClean="0">
                <a:cs typeface="Times New Roman" pitchFamily="18" charset="0"/>
              </a:rPr>
              <a:t>United States </a:t>
            </a:r>
          </a:p>
          <a:p>
            <a:pPr marL="573088" lvl="1" indent="-171450">
              <a:spcBef>
                <a:spcPts val="300"/>
              </a:spcBef>
              <a:buFont typeface="Arial" panose="020B0604020202020204" pitchFamily="34" charset="0"/>
              <a:buChar char="•"/>
            </a:pPr>
            <a:r>
              <a:rPr lang="en-CA" altLang="en-US" sz="1200" i="0" dirty="0" smtClean="0">
                <a:cs typeface="Times New Roman" pitchFamily="18" charset="0"/>
              </a:rPr>
              <a:t>Department of Energy </a:t>
            </a:r>
          </a:p>
          <a:p>
            <a:pPr marL="982663" lvl="2" indent="-171450">
              <a:spcBef>
                <a:spcPts val="300"/>
              </a:spcBef>
              <a:buFont typeface="Arial" panose="020B0604020202020204" pitchFamily="34" charset="0"/>
              <a:buChar char="−"/>
            </a:pPr>
            <a:r>
              <a:rPr lang="en-CA" altLang="en-US" sz="1200" i="0" dirty="0" smtClean="0">
                <a:cs typeface="Times New Roman" pitchFamily="18" charset="0"/>
              </a:rPr>
              <a:t>Energy Information Administration </a:t>
            </a:r>
          </a:p>
          <a:p>
            <a:pPr marL="982663" lvl="2" indent="-171450">
              <a:spcBef>
                <a:spcPts val="300"/>
              </a:spcBef>
              <a:buFont typeface="Arial" panose="020B0604020202020204" pitchFamily="34" charset="0"/>
              <a:buChar char="−"/>
            </a:pPr>
            <a:r>
              <a:rPr lang="en-CA" altLang="en-US" sz="1200" dirty="0" smtClean="0">
                <a:cs typeface="Times New Roman" pitchFamily="18" charset="0"/>
              </a:rPr>
              <a:t>Office of Fossil Energy</a:t>
            </a:r>
            <a:endParaRPr lang="en-CA" altLang="en-US" sz="1200" i="0" dirty="0" smtClean="0">
              <a:cs typeface="Times New Roman" pitchFamily="18" charset="0"/>
            </a:endParaRPr>
          </a:p>
          <a:p>
            <a:pPr marL="569913" lvl="1" indent="-169863">
              <a:spcBef>
                <a:spcPts val="300"/>
              </a:spcBef>
              <a:buFont typeface="Arial" panose="020B0604020202020204" pitchFamily="34" charset="0"/>
              <a:buChar char="•"/>
            </a:pPr>
            <a:r>
              <a:rPr lang="en-CA" altLang="en-US" sz="1200" i="0" dirty="0" smtClean="0">
                <a:cs typeface="Times New Roman" pitchFamily="18" charset="0"/>
              </a:rPr>
              <a:t>U.S. Census Bureau</a:t>
            </a:r>
          </a:p>
          <a:p>
            <a:pPr marL="114300" indent="0" eaLnBrk="1" hangingPunct="1">
              <a:buNone/>
            </a:pPr>
            <a:r>
              <a:rPr lang="en-CA" altLang="en-US" sz="1400" i="0" dirty="0" smtClean="0">
                <a:cs typeface="Times New Roman" pitchFamily="18" charset="0"/>
              </a:rPr>
              <a:t>Canada </a:t>
            </a:r>
          </a:p>
          <a:p>
            <a:pPr marL="573469" lvl="1" indent="-171450">
              <a:spcBef>
                <a:spcPts val="300"/>
              </a:spcBef>
              <a:buFont typeface="Arial" panose="020B0604020202020204" pitchFamily="34" charset="0"/>
              <a:buChar char="•"/>
            </a:pPr>
            <a:r>
              <a:rPr lang="en-CA" altLang="en-US" sz="1200" i="0" dirty="0" smtClean="0">
                <a:cs typeface="Times New Roman" pitchFamily="18" charset="0"/>
              </a:rPr>
              <a:t>Natural Resources Canada</a:t>
            </a:r>
          </a:p>
          <a:p>
            <a:pPr marL="573469" lvl="1" indent="-171450">
              <a:spcBef>
                <a:spcPts val="300"/>
              </a:spcBef>
              <a:buFont typeface="Arial" panose="020B0604020202020204" pitchFamily="34" charset="0"/>
              <a:buChar char="•"/>
            </a:pPr>
            <a:r>
              <a:rPr lang="en-CA" altLang="en-US" sz="1200" i="0" dirty="0" smtClean="0">
                <a:cs typeface="Times New Roman" pitchFamily="18" charset="0"/>
              </a:rPr>
              <a:t>National Energy Board </a:t>
            </a:r>
          </a:p>
          <a:p>
            <a:pPr marL="573469" lvl="1" indent="-171450">
              <a:spcBef>
                <a:spcPts val="300"/>
              </a:spcBef>
              <a:buFont typeface="Arial" panose="020B0604020202020204" pitchFamily="34" charset="0"/>
              <a:buChar char="•"/>
            </a:pPr>
            <a:r>
              <a:rPr lang="en-CA" altLang="en-US" sz="1200" i="0" dirty="0" smtClean="0">
                <a:cs typeface="Times New Roman" pitchFamily="18" charset="0"/>
              </a:rPr>
              <a:t>Statistics Canada </a:t>
            </a:r>
          </a:p>
          <a:p>
            <a:pPr eaLnBrk="1" hangingPunct="1"/>
            <a:endParaRPr lang="en-CA" altLang="en-US" sz="1200" i="0" dirty="0" smtClean="0">
              <a:cs typeface="Times New Roman" pitchFamily="18" charset="0"/>
            </a:endParaRPr>
          </a:p>
        </p:txBody>
      </p:sp>
      <p:sp>
        <p:nvSpPr>
          <p:cNvPr id="106500" name="Rectangle 3"/>
          <p:cNvSpPr>
            <a:spLocks noChangeArrowheads="1"/>
          </p:cNvSpPr>
          <p:nvPr/>
        </p:nvSpPr>
        <p:spPr bwMode="auto">
          <a:xfrm>
            <a:off x="5054600" y="3094435"/>
            <a:ext cx="45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lvl="1" eaLnBrk="1" hangingPunct="1">
              <a:spcBef>
                <a:spcPct val="20000"/>
              </a:spcBef>
              <a:buClr>
                <a:srgbClr val="486879"/>
              </a:buClr>
              <a:buFont typeface="Wingdings" pitchFamily="2" charset="2"/>
              <a:buChar char="§"/>
            </a:pPr>
            <a:endParaRPr lang="en-CA" altLang="en-US">
              <a:latin typeface="Myriad Pro" pitchFamily="34" charset="0"/>
            </a:endParaRPr>
          </a:p>
        </p:txBody>
      </p:sp>
      <p:sp>
        <p:nvSpPr>
          <p:cNvPr id="5" name="TextBox 4"/>
          <p:cNvSpPr txBox="1"/>
          <p:nvPr/>
        </p:nvSpPr>
        <p:spPr>
          <a:xfrm>
            <a:off x="4086224" y="1038619"/>
            <a:ext cx="4800601" cy="2495555"/>
          </a:xfrm>
          <a:prstGeom prst="rect">
            <a:avLst/>
          </a:prstGeom>
          <a:noFill/>
        </p:spPr>
        <p:txBody>
          <a:bodyPr wrap="square" numCol="2">
            <a:spAutoFit/>
          </a:bodyPr>
          <a:lstStyle/>
          <a:p>
            <a:pPr marL="228600" lvl="1">
              <a:spcBef>
                <a:spcPts val="1600"/>
              </a:spcBef>
              <a:spcAft>
                <a:spcPts val="600"/>
              </a:spcAft>
              <a:buClr>
                <a:schemeClr val="tx1"/>
              </a:buClr>
              <a:defRPr/>
            </a:pPr>
            <a:r>
              <a:rPr lang="en-CA" sz="1400" dirty="0" smtClean="0">
                <a:latin typeface="+mn-lt"/>
                <a:ea typeface="Myriad Pro"/>
                <a:cs typeface="Myriad Pro"/>
              </a:rPr>
              <a:t>Mexico</a:t>
            </a:r>
          </a:p>
          <a:p>
            <a:pPr marL="742950" lvl="1" indent="-228600">
              <a:spcBef>
                <a:spcPts val="300"/>
              </a:spcBef>
              <a:spcAft>
                <a:spcPts val="400"/>
              </a:spcAft>
              <a:buClr>
                <a:schemeClr val="tx1"/>
              </a:buClr>
              <a:buFont typeface="Arial" panose="020B0604020202020204" pitchFamily="34" charset="0"/>
              <a:buChar char="•"/>
              <a:defRPr/>
            </a:pPr>
            <a:r>
              <a:rPr lang="en-CA" sz="1200" dirty="0" smtClean="0">
                <a:latin typeface="+mn-lt"/>
                <a:ea typeface="Myriad Pro"/>
                <a:cs typeface="Myriad Pro"/>
              </a:rPr>
              <a:t>Secretariat </a:t>
            </a:r>
            <a:r>
              <a:rPr lang="en-CA" sz="1200" dirty="0">
                <a:latin typeface="+mn-lt"/>
                <a:ea typeface="Myriad Pro"/>
                <a:cs typeface="Myriad Pro"/>
              </a:rPr>
              <a:t>of Energy </a:t>
            </a:r>
          </a:p>
          <a:p>
            <a:pPr marL="742950" lvl="1" indent="-228600">
              <a:spcBef>
                <a:spcPts val="300"/>
              </a:spcBef>
              <a:spcAft>
                <a:spcPts val="400"/>
              </a:spcAft>
              <a:buClr>
                <a:schemeClr val="tx1"/>
              </a:buClr>
              <a:buFont typeface="Arial" panose="020B0604020202020204" pitchFamily="34" charset="0"/>
              <a:buChar char="•"/>
              <a:defRPr/>
            </a:pPr>
            <a:r>
              <a:rPr lang="en-CA" sz="1200" dirty="0">
                <a:latin typeface="+mn-lt"/>
                <a:ea typeface="Myriad Pro"/>
                <a:cs typeface="Myriad Pro"/>
              </a:rPr>
              <a:t>National Hydrocarbons Commission </a:t>
            </a:r>
          </a:p>
          <a:p>
            <a:pPr marL="742950" lvl="1" indent="-228600">
              <a:spcBef>
                <a:spcPts val="300"/>
              </a:spcBef>
              <a:spcAft>
                <a:spcPts val="400"/>
              </a:spcAft>
              <a:buClr>
                <a:schemeClr val="tx1"/>
              </a:buClr>
              <a:buFont typeface="Arial" panose="020B0604020202020204" pitchFamily="34" charset="0"/>
              <a:buChar char="•"/>
              <a:defRPr/>
            </a:pPr>
            <a:r>
              <a:rPr lang="en-CA" sz="1200" dirty="0">
                <a:latin typeface="+mn-lt"/>
                <a:ea typeface="Myriad Pro"/>
                <a:cs typeface="Myriad Pro"/>
              </a:rPr>
              <a:t>National Statistics and Geography Institute </a:t>
            </a:r>
          </a:p>
          <a:p>
            <a:pPr marL="742950" lvl="1" indent="-228600">
              <a:spcBef>
                <a:spcPts val="300"/>
              </a:spcBef>
              <a:spcAft>
                <a:spcPts val="400"/>
              </a:spcAft>
              <a:buClr>
                <a:schemeClr val="tx1"/>
              </a:buClr>
              <a:buFont typeface="Arial" panose="020B0604020202020204" pitchFamily="34" charset="0"/>
              <a:buChar char="•"/>
              <a:defRPr/>
            </a:pPr>
            <a:r>
              <a:rPr lang="en-CA" sz="1200" dirty="0">
                <a:latin typeface="+mn-lt"/>
                <a:ea typeface="Myriad Pro"/>
                <a:cs typeface="Myriad Pro"/>
              </a:rPr>
              <a:t>National Energy Control Center </a:t>
            </a:r>
          </a:p>
          <a:p>
            <a:pPr marL="742950" lvl="1" indent="-228600">
              <a:spcBef>
                <a:spcPts val="300"/>
              </a:spcBef>
              <a:spcAft>
                <a:spcPts val="400"/>
              </a:spcAft>
              <a:buClr>
                <a:schemeClr val="tx1"/>
              </a:buClr>
              <a:buFont typeface="Arial" panose="020B0604020202020204" pitchFamily="34" charset="0"/>
              <a:buChar char="•"/>
              <a:defRPr/>
            </a:pPr>
            <a:r>
              <a:rPr lang="en-CA" sz="1200" dirty="0">
                <a:latin typeface="+mn-lt"/>
                <a:ea typeface="Myriad Pro"/>
                <a:cs typeface="Myriad Pro"/>
              </a:rPr>
              <a:t>Federal </a:t>
            </a:r>
            <a:r>
              <a:rPr lang="en-CA" sz="1200" dirty="0" smtClean="0">
                <a:latin typeface="+mn-lt"/>
                <a:ea typeface="Myriad Pro"/>
                <a:cs typeface="Myriad Pro"/>
              </a:rPr>
              <a:t>Electricity Commission</a:t>
            </a:r>
            <a:endParaRPr lang="en-CA" sz="1200" dirty="0">
              <a:latin typeface="+mn-lt"/>
              <a:ea typeface="Myriad Pro"/>
              <a:cs typeface="Myriad Pro"/>
            </a:endParaRPr>
          </a:p>
          <a:p>
            <a:pPr marL="742950" lvl="1" indent="-228600">
              <a:spcBef>
                <a:spcPts val="300"/>
              </a:spcBef>
              <a:spcAft>
                <a:spcPts val="400"/>
              </a:spcAft>
              <a:buClr>
                <a:schemeClr val="tx1"/>
              </a:buClr>
              <a:defRPr/>
            </a:pPr>
            <a:endParaRPr lang="en-CA" sz="1200" dirty="0">
              <a:latin typeface="+mn-lt"/>
              <a:ea typeface="Myriad Pro"/>
              <a:cs typeface="Myriad Pro"/>
            </a:endParaRPr>
          </a:p>
          <a:p>
            <a:pPr marL="742950" lvl="1" indent="-228600">
              <a:spcBef>
                <a:spcPts val="300"/>
              </a:spcBef>
              <a:spcAft>
                <a:spcPts val="400"/>
              </a:spcAft>
              <a:buClr>
                <a:schemeClr val="tx1"/>
              </a:buClr>
              <a:buFont typeface="Arial" panose="020B0604020202020204" pitchFamily="34" charset="0"/>
              <a:buChar char="•"/>
              <a:defRPr/>
            </a:pPr>
            <a:r>
              <a:rPr lang="en-CA" sz="1200" dirty="0">
                <a:latin typeface="+mn-lt"/>
                <a:ea typeface="Myriad Pro"/>
                <a:cs typeface="Myriad Pro"/>
              </a:rPr>
              <a:t>National Electricity Control Center </a:t>
            </a:r>
          </a:p>
          <a:p>
            <a:pPr marL="742950" lvl="1" indent="-228600">
              <a:spcBef>
                <a:spcPts val="300"/>
              </a:spcBef>
              <a:spcAft>
                <a:spcPts val="400"/>
              </a:spcAft>
              <a:buClr>
                <a:schemeClr val="tx1"/>
              </a:buClr>
              <a:buFont typeface="Arial" panose="020B0604020202020204" pitchFamily="34" charset="0"/>
              <a:buChar char="•"/>
              <a:defRPr/>
            </a:pPr>
            <a:r>
              <a:rPr lang="en-CA" sz="1200" dirty="0">
                <a:latin typeface="+mn-lt"/>
                <a:ea typeface="Myriad Pro"/>
                <a:cs typeface="Myriad Pro"/>
              </a:rPr>
              <a:t>National Natural Gas Control Center </a:t>
            </a:r>
          </a:p>
          <a:p>
            <a:pPr marL="742950" lvl="1" indent="-228600">
              <a:spcBef>
                <a:spcPts val="300"/>
              </a:spcBef>
              <a:spcAft>
                <a:spcPts val="400"/>
              </a:spcAft>
              <a:buClr>
                <a:schemeClr val="tx1"/>
              </a:buClr>
              <a:buFont typeface="Arial" panose="020B0604020202020204" pitchFamily="34" charset="0"/>
              <a:buChar char="•"/>
              <a:defRPr/>
            </a:pPr>
            <a:r>
              <a:rPr lang="en-CA" sz="1200" dirty="0">
                <a:latin typeface="+mn-lt"/>
                <a:ea typeface="Myriad Pro"/>
                <a:cs typeface="Myriad Pro"/>
              </a:rPr>
              <a:t>Energy Regulatory Commission </a:t>
            </a:r>
          </a:p>
          <a:p>
            <a:pPr marL="742950" lvl="1" indent="-228600">
              <a:spcBef>
                <a:spcPts val="300"/>
              </a:spcBef>
              <a:spcAft>
                <a:spcPts val="400"/>
              </a:spcAft>
              <a:buClr>
                <a:schemeClr val="tx1"/>
              </a:buClr>
              <a:buFont typeface="Arial" panose="020B0604020202020204" pitchFamily="34" charset="0"/>
              <a:buChar char="•"/>
              <a:defRPr/>
            </a:pPr>
            <a:r>
              <a:rPr lang="en-CA" sz="1200" dirty="0">
                <a:latin typeface="+mn-lt"/>
                <a:ea typeface="Myriad Pro"/>
                <a:cs typeface="Myriad Pro"/>
              </a:rPr>
              <a:t>PEMEX </a:t>
            </a:r>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19</a:t>
            </a:fld>
            <a:endParaRPr lang="en-US" dirty="0"/>
          </a:p>
        </p:txBody>
      </p:sp>
      <p:sp>
        <p:nvSpPr>
          <p:cNvPr id="8" name="Footer Placeholder 2"/>
          <p:cNvSpPr>
            <a:spLocks noGrp="1"/>
          </p:cNvSpPr>
          <p:nvPr>
            <p:ph type="ftr" sz="quarter" idx="13"/>
          </p:nvPr>
        </p:nvSpPr>
        <p:spPr>
          <a:xfrm>
            <a:off x="2867024" y="4794649"/>
            <a:ext cx="6276976" cy="295275"/>
          </a:xfrm>
          <a:prstGeom prst="rect">
            <a:avLst/>
          </a:prstGeom>
        </p:spPr>
        <p:txBody>
          <a:bodyPr/>
          <a:lstStyle>
            <a:lvl1pPr>
              <a:defRPr>
                <a:solidFill>
                  <a:srgbClr val="336587"/>
                </a:solidFill>
              </a:defRPr>
            </a:lvl1pPr>
          </a:lstStyle>
          <a:p>
            <a:pPr>
              <a:defRPr/>
            </a:pPr>
            <a:r>
              <a:rPr lang="en-US" dirty="0" smtClean="0"/>
              <a:t>North American Cooperation on Energy Information</a:t>
            </a:r>
            <a:endParaRPr lang="en-US" dirty="0"/>
          </a:p>
        </p:txBody>
      </p:sp>
    </p:spTree>
    <p:extLst>
      <p:ext uri="{BB962C8B-B14F-4D97-AF65-F5344CB8AC3E}">
        <p14:creationId xmlns:p14="http://schemas.microsoft.com/office/powerpoint/2010/main" val="4261803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bwMode="auto">
          <a:xfrm>
            <a:off x="590550" y="219074"/>
            <a:ext cx="8277225" cy="6109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200" dirty="0" smtClean="0">
                <a:latin typeface="Times New Roman" pitchFamily="18" charset="0"/>
                <a:cs typeface="Times New Roman" pitchFamily="18" charset="0"/>
              </a:rPr>
              <a:t>Goals of trilateral cooperation on energy information</a:t>
            </a:r>
          </a:p>
        </p:txBody>
      </p:sp>
      <p:sp>
        <p:nvSpPr>
          <p:cNvPr id="89091" name="Content Placeholder 2"/>
          <p:cNvSpPr>
            <a:spLocks noGrp="1"/>
          </p:cNvSpPr>
          <p:nvPr>
            <p:ph type="body" sz="quarter" idx="12"/>
          </p:nvPr>
        </p:nvSpPr>
        <p:spPr bwMode="auto">
          <a:xfrm>
            <a:off x="685800" y="767715"/>
            <a:ext cx="8001000" cy="383286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eaLnBrk="1" hangingPunct="1">
              <a:buFont typeface="+mj-lt"/>
              <a:buAutoNum type="alphaUcPeriod"/>
            </a:pPr>
            <a:r>
              <a:rPr lang="en-US" altLang="en-US" sz="1600" dirty="0" smtClean="0">
                <a:cs typeface="Times New Roman" pitchFamily="18" charset="0"/>
              </a:rPr>
              <a:t>Energy trade statistics</a:t>
            </a:r>
          </a:p>
          <a:p>
            <a:pPr marL="571500" lvl="1" indent="0" eaLnBrk="1" hangingPunct="1">
              <a:buNone/>
            </a:pPr>
            <a:r>
              <a:rPr lang="en-US" altLang="en-US" sz="1600" dirty="0" smtClean="0">
                <a:cs typeface="Times New Roman" pitchFamily="18" charset="0"/>
              </a:rPr>
              <a:t>Consistent energy trade data across and within jurisdictions; harmonized methods and definitions; aligned international reporting practices</a:t>
            </a:r>
          </a:p>
          <a:p>
            <a:pPr marL="342900" indent="-342900" eaLnBrk="1" hangingPunct="1">
              <a:buFont typeface="+mj-lt"/>
              <a:buAutoNum type="alphaUcPeriod"/>
            </a:pPr>
            <a:r>
              <a:rPr lang="en-US" altLang="en-US" sz="1600" dirty="0" smtClean="0">
                <a:cs typeface="Times New Roman" pitchFamily="18" charset="0"/>
              </a:rPr>
              <a:t>Geographic energy information</a:t>
            </a:r>
          </a:p>
          <a:p>
            <a:pPr marL="571500" lvl="1" indent="0" eaLnBrk="1" hangingPunct="1">
              <a:buNone/>
            </a:pPr>
            <a:r>
              <a:rPr lang="en-US" altLang="en-US" sz="1600" dirty="0" smtClean="0">
                <a:cs typeface="Times New Roman" pitchFamily="18" charset="0"/>
              </a:rPr>
              <a:t>Fully integrated maps of North American energy infrastructure</a:t>
            </a:r>
          </a:p>
          <a:p>
            <a:pPr marL="342900" indent="-342900" eaLnBrk="1" hangingPunct="1">
              <a:buFont typeface="+mj-lt"/>
              <a:buAutoNum type="alphaUcPeriod"/>
            </a:pPr>
            <a:r>
              <a:rPr lang="en-US" altLang="en-US" sz="1600" dirty="0" smtClean="0">
                <a:cs typeface="Times New Roman" pitchFamily="18" charset="0"/>
              </a:rPr>
              <a:t>Outlooks for energy supply and demand</a:t>
            </a:r>
          </a:p>
          <a:p>
            <a:pPr marL="571500" lvl="1" indent="0" eaLnBrk="1" hangingPunct="1">
              <a:buNone/>
            </a:pPr>
            <a:r>
              <a:rPr lang="en-US" altLang="en-US" sz="1600" dirty="0" smtClean="0">
                <a:cs typeface="Times New Roman" pitchFamily="18" charset="0"/>
              </a:rPr>
              <a:t>Process for exchanging views and projections of cross-border energy flows</a:t>
            </a:r>
          </a:p>
          <a:p>
            <a:pPr marL="342900" indent="-342900" eaLnBrk="1" hangingPunct="1">
              <a:buFont typeface="+mj-lt"/>
              <a:buAutoNum type="alphaUcPeriod"/>
            </a:pPr>
            <a:r>
              <a:rPr lang="en-US" altLang="en-US" sz="1600" dirty="0" smtClean="0">
                <a:cs typeface="Times New Roman" pitchFamily="18" charset="0"/>
              </a:rPr>
              <a:t>Cross reference for energy terminology</a:t>
            </a:r>
          </a:p>
          <a:p>
            <a:pPr marL="571500" lvl="1" indent="0" eaLnBrk="1" hangingPunct="1">
              <a:buNone/>
            </a:pPr>
            <a:r>
              <a:rPr lang="en-US" altLang="en-US" sz="1600" dirty="0" smtClean="0">
                <a:cs typeface="Times New Roman" pitchFamily="18" charset="0"/>
              </a:rPr>
              <a:t>Catalogue of concepts, terms and definitions consistent across North America and translated into each country’s official language(s)</a:t>
            </a:r>
          </a:p>
        </p:txBody>
      </p:sp>
      <p:sp>
        <p:nvSpPr>
          <p:cNvPr id="7" name="Slide Number Placeholder 6"/>
          <p:cNvSpPr>
            <a:spLocks noGrp="1"/>
          </p:cNvSpPr>
          <p:nvPr>
            <p:ph type="sldNum" sz="quarter" idx="4"/>
          </p:nvPr>
        </p:nvSpPr>
        <p:spPr/>
        <p:txBody>
          <a:bodyPr/>
          <a:lstStyle/>
          <a:p>
            <a:pPr>
              <a:defRPr/>
            </a:pPr>
            <a:fld id="{84948DD1-5963-4816-BE5A-05BCCCAC15E0}" type="slidenum">
              <a:rPr lang="en-US" smtClean="0"/>
              <a:pPr>
                <a:defRPr/>
              </a:pPr>
              <a:t>2</a:t>
            </a:fld>
            <a:endParaRPr lang="en-US" dirty="0"/>
          </a:p>
        </p:txBody>
      </p:sp>
      <p:sp>
        <p:nvSpPr>
          <p:cNvPr id="8" name="Footer Placeholder 2"/>
          <p:cNvSpPr>
            <a:spLocks noGrp="1"/>
          </p:cNvSpPr>
          <p:nvPr>
            <p:ph type="ftr" sz="quarter" idx="13"/>
          </p:nvPr>
        </p:nvSpPr>
        <p:spPr>
          <a:xfrm>
            <a:off x="2867024" y="4794649"/>
            <a:ext cx="6276976" cy="295275"/>
          </a:xfrm>
          <a:prstGeom prst="rect">
            <a:avLst/>
          </a:prstGeom>
        </p:spPr>
        <p:txBody>
          <a:bodyPr/>
          <a:lstStyle>
            <a:lvl1pPr>
              <a:defRPr>
                <a:solidFill>
                  <a:srgbClr val="336587"/>
                </a:solidFill>
              </a:defRPr>
            </a:lvl1pPr>
          </a:lstStyle>
          <a:p>
            <a:pPr>
              <a:defRPr/>
            </a:pPr>
            <a:r>
              <a:rPr lang="en-US" dirty="0" smtClean="0"/>
              <a:t>North American Cooperation on Energy Information</a:t>
            </a:r>
            <a:endParaRPr lang="en-US" dirty="0"/>
          </a:p>
        </p:txBody>
      </p:sp>
    </p:spTree>
    <p:extLst>
      <p:ext uri="{BB962C8B-B14F-4D97-AF65-F5344CB8AC3E}">
        <p14:creationId xmlns:p14="http://schemas.microsoft.com/office/powerpoint/2010/main" val="3550016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Supplemental Slides</a:t>
            </a:r>
            <a:endParaRPr lang="en-US" dirty="0"/>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20</a:t>
            </a:fld>
            <a:endParaRPr lang="en-US" dirty="0"/>
          </a:p>
        </p:txBody>
      </p:sp>
      <p:sp>
        <p:nvSpPr>
          <p:cNvPr id="5" name="Footer Placeholder 2"/>
          <p:cNvSpPr>
            <a:spLocks noGrp="1"/>
          </p:cNvSpPr>
          <p:nvPr>
            <p:ph type="ftr" sz="quarter" idx="13"/>
          </p:nvPr>
        </p:nvSpPr>
        <p:spPr>
          <a:xfrm>
            <a:off x="2867024" y="4794649"/>
            <a:ext cx="6276976" cy="295275"/>
          </a:xfrm>
          <a:prstGeom prst="rect">
            <a:avLst/>
          </a:prstGeom>
        </p:spPr>
        <p:txBody>
          <a:bodyPr/>
          <a:lstStyle>
            <a:lvl1pPr>
              <a:defRPr>
                <a:solidFill>
                  <a:srgbClr val="336587"/>
                </a:solidFill>
              </a:defRPr>
            </a:lvl1pPr>
          </a:lstStyle>
          <a:p>
            <a:pPr>
              <a:defRPr/>
            </a:pPr>
            <a:r>
              <a:rPr lang="en-US" dirty="0" smtClean="0"/>
              <a:t>North American Cooperation on Energy Information</a:t>
            </a:r>
            <a:endParaRPr lang="en-US" dirty="0"/>
          </a:p>
        </p:txBody>
      </p:sp>
    </p:spTree>
    <p:extLst>
      <p:ext uri="{BB962C8B-B14F-4D97-AF65-F5344CB8AC3E}">
        <p14:creationId xmlns:p14="http://schemas.microsoft.com/office/powerpoint/2010/main" val="438191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bwMode="auto">
          <a:xfrm>
            <a:off x="600075" y="68580"/>
            <a:ext cx="8086725" cy="7663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200" dirty="0" smtClean="0">
                <a:cs typeface="Times New Roman" pitchFamily="18" charset="0"/>
              </a:rPr>
              <a:t>Geographic </a:t>
            </a:r>
            <a:r>
              <a:rPr lang="en-US" altLang="en-US" sz="2200" dirty="0">
                <a:cs typeface="Times New Roman" pitchFamily="18" charset="0"/>
              </a:rPr>
              <a:t>energy information: </a:t>
            </a:r>
            <a:r>
              <a:rPr lang="en-CA" altLang="en-US" sz="2200" dirty="0" smtClean="0">
                <a:latin typeface="Times New Roman" pitchFamily="18" charset="0"/>
                <a:cs typeface="Times New Roman" pitchFamily="18" charset="0"/>
              </a:rPr>
              <a:t>North American Energy Maps contain multiple elements of information	</a:t>
            </a:r>
          </a:p>
        </p:txBody>
      </p:sp>
      <p:sp>
        <p:nvSpPr>
          <p:cNvPr id="3" name="Slide Number Placeholder 2"/>
          <p:cNvSpPr>
            <a:spLocks noGrp="1"/>
          </p:cNvSpPr>
          <p:nvPr>
            <p:ph type="sldNum" sz="quarter" idx="4"/>
          </p:nvPr>
        </p:nvSpPr>
        <p:spPr/>
        <p:txBody>
          <a:bodyPr/>
          <a:lstStyle/>
          <a:p>
            <a:fld id="{93B48D4E-24D1-4061-9453-83C021BEF1AD}" type="slidenum">
              <a:rPr lang="en-US" altLang="en-US" smtClean="0"/>
              <a:pPr/>
              <a:t>21</a:t>
            </a:fld>
            <a:endParaRPr lang="en-US" altLang="en-US"/>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27"/>
          <a:stretch/>
        </p:blipFill>
        <p:spPr bwMode="auto">
          <a:xfrm>
            <a:off x="714375" y="876299"/>
            <a:ext cx="4943475"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865"/>
          <a:stretch/>
        </p:blipFill>
        <p:spPr bwMode="auto">
          <a:xfrm>
            <a:off x="5782503" y="857250"/>
            <a:ext cx="2778868" cy="3752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2"/>
          <p:cNvSpPr>
            <a:spLocks noGrp="1"/>
          </p:cNvSpPr>
          <p:nvPr>
            <p:ph type="ftr" sz="quarter" idx="13"/>
          </p:nvPr>
        </p:nvSpPr>
        <p:spPr>
          <a:xfrm>
            <a:off x="2867024" y="4794649"/>
            <a:ext cx="6276976" cy="295275"/>
          </a:xfrm>
          <a:prstGeom prst="rect">
            <a:avLst/>
          </a:prstGeom>
        </p:spPr>
        <p:txBody>
          <a:bodyPr/>
          <a:lstStyle>
            <a:lvl1pPr>
              <a:defRPr>
                <a:solidFill>
                  <a:srgbClr val="336587"/>
                </a:solidFill>
              </a:defRPr>
            </a:lvl1pPr>
          </a:lstStyle>
          <a:p>
            <a:pPr>
              <a:defRPr/>
            </a:pPr>
            <a:r>
              <a:rPr lang="en-US" dirty="0" smtClean="0"/>
              <a:t>North American Cooperation on Energy Information</a:t>
            </a:r>
            <a:endParaRPr lang="en-US" dirty="0"/>
          </a:p>
        </p:txBody>
      </p:sp>
    </p:spTree>
    <p:extLst>
      <p:ext uri="{BB962C8B-B14F-4D97-AF65-F5344CB8AC3E}">
        <p14:creationId xmlns:p14="http://schemas.microsoft.com/office/powerpoint/2010/main" val="11199599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bwMode="auto">
          <a:xfrm>
            <a:off x="609600" y="68580"/>
            <a:ext cx="8077200" cy="7663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200" dirty="0" smtClean="0">
                <a:cs typeface="Times New Roman" pitchFamily="18" charset="0"/>
              </a:rPr>
              <a:t>Geographic </a:t>
            </a:r>
            <a:r>
              <a:rPr lang="en-US" altLang="en-US" sz="2200" dirty="0">
                <a:cs typeface="Times New Roman" pitchFamily="18" charset="0"/>
              </a:rPr>
              <a:t>energy information: </a:t>
            </a:r>
            <a:r>
              <a:rPr lang="en-US" altLang="en-US" sz="2200" dirty="0" smtClean="0">
                <a:cs typeface="Times New Roman" pitchFamily="18" charset="0"/>
              </a:rPr>
              <a:t/>
            </a:r>
            <a:br>
              <a:rPr lang="en-US" altLang="en-US" sz="2200" dirty="0" smtClean="0">
                <a:cs typeface="Times New Roman" pitchFamily="18" charset="0"/>
              </a:rPr>
            </a:br>
            <a:r>
              <a:rPr lang="en-CA" altLang="en-US" sz="2200" dirty="0" smtClean="0">
                <a:latin typeface="Times New Roman" pitchFamily="18" charset="0"/>
                <a:cs typeface="Times New Roman" pitchFamily="18" charset="0"/>
              </a:rPr>
              <a:t>Renewable Power Plants, 1 MW or more</a:t>
            </a:r>
            <a:endParaRPr lang="en-US" altLang="en-US" sz="2200" dirty="0" smtClean="0">
              <a:latin typeface="Times New Roman" pitchFamily="18" charset="0"/>
              <a:cs typeface="Times New Roman" pitchFamily="18" charset="0"/>
            </a:endParaRPr>
          </a:p>
        </p:txBody>
      </p:sp>
      <p:sp>
        <p:nvSpPr>
          <p:cNvPr id="3" name="Slide Number Placeholder 2"/>
          <p:cNvSpPr>
            <a:spLocks noGrp="1"/>
          </p:cNvSpPr>
          <p:nvPr>
            <p:ph type="sldNum" sz="quarter" idx="4"/>
          </p:nvPr>
        </p:nvSpPr>
        <p:spPr/>
        <p:txBody>
          <a:bodyPr/>
          <a:lstStyle/>
          <a:p>
            <a:fld id="{93B48D4E-24D1-4061-9453-83C021BEF1AD}" type="slidenum">
              <a:rPr lang="en-US" altLang="en-US" smtClean="0"/>
              <a:pPr/>
              <a:t>22</a:t>
            </a:fld>
            <a:endParaRPr lang="en-US" altLang="en-US"/>
          </a:p>
        </p:txBody>
      </p:sp>
      <p:grpSp>
        <p:nvGrpSpPr>
          <p:cNvPr id="98307" name="Group 4"/>
          <p:cNvGrpSpPr>
            <a:grpSpLocks/>
          </p:cNvGrpSpPr>
          <p:nvPr/>
        </p:nvGrpSpPr>
        <p:grpSpPr bwMode="auto">
          <a:xfrm>
            <a:off x="647700" y="800100"/>
            <a:ext cx="7572375" cy="3757613"/>
            <a:chOff x="914400" y="609600"/>
            <a:chExt cx="7752806" cy="5467350"/>
          </a:xfrm>
        </p:grpSpPr>
        <p:pic>
          <p:nvPicPr>
            <p:cNvPr id="983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609600"/>
              <a:ext cx="7203807" cy="546735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9830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3810000"/>
              <a:ext cx="2037806" cy="225606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sp>
        <p:nvSpPr>
          <p:cNvPr id="8" name="Footer Placeholder 2"/>
          <p:cNvSpPr>
            <a:spLocks noGrp="1"/>
          </p:cNvSpPr>
          <p:nvPr>
            <p:ph type="ftr" sz="quarter" idx="13"/>
          </p:nvPr>
        </p:nvSpPr>
        <p:spPr>
          <a:xfrm>
            <a:off x="2867024" y="4794649"/>
            <a:ext cx="6276976" cy="295275"/>
          </a:xfrm>
          <a:prstGeom prst="rect">
            <a:avLst/>
          </a:prstGeom>
        </p:spPr>
        <p:txBody>
          <a:bodyPr/>
          <a:lstStyle>
            <a:lvl1pPr>
              <a:defRPr>
                <a:solidFill>
                  <a:srgbClr val="336587"/>
                </a:solidFill>
              </a:defRPr>
            </a:lvl1pPr>
          </a:lstStyle>
          <a:p>
            <a:pPr>
              <a:defRPr/>
            </a:pPr>
            <a:r>
              <a:rPr lang="en-US" dirty="0" smtClean="0"/>
              <a:t>North American Cooperation on Energy Information</a:t>
            </a:r>
            <a:endParaRPr lang="en-US" dirty="0"/>
          </a:p>
        </p:txBody>
      </p:sp>
    </p:spTree>
    <p:extLst>
      <p:ext uri="{BB962C8B-B14F-4D97-AF65-F5344CB8AC3E}">
        <p14:creationId xmlns:p14="http://schemas.microsoft.com/office/powerpoint/2010/main" val="1694736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bwMode="auto">
          <a:xfrm>
            <a:off x="581025" y="68580"/>
            <a:ext cx="8105775" cy="7663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200" dirty="0" smtClean="0">
                <a:cs typeface="Times New Roman" pitchFamily="18" charset="0"/>
              </a:rPr>
              <a:t>Geographic </a:t>
            </a:r>
            <a:r>
              <a:rPr lang="en-US" altLang="en-US" sz="2200" dirty="0">
                <a:cs typeface="Times New Roman" pitchFamily="18" charset="0"/>
              </a:rPr>
              <a:t>energy information: </a:t>
            </a:r>
            <a:r>
              <a:rPr lang="en-US" altLang="en-US" sz="2200" dirty="0" smtClean="0">
                <a:cs typeface="Times New Roman" pitchFamily="18" charset="0"/>
              </a:rPr>
              <a:t/>
            </a:r>
            <a:br>
              <a:rPr lang="en-US" altLang="en-US" sz="2200" dirty="0" smtClean="0">
                <a:cs typeface="Times New Roman" pitchFamily="18" charset="0"/>
              </a:rPr>
            </a:br>
            <a:r>
              <a:rPr lang="en-CA" altLang="en-US" sz="2200" dirty="0" smtClean="0">
                <a:latin typeface="Times New Roman" pitchFamily="18" charset="0"/>
                <a:cs typeface="Times New Roman" pitchFamily="18" charset="0"/>
              </a:rPr>
              <a:t>Tools </a:t>
            </a:r>
            <a:r>
              <a:rPr lang="en-CA" altLang="en-US" sz="2200" dirty="0">
                <a:latin typeface="Times New Roman" pitchFamily="18" charset="0"/>
                <a:cs typeface="Times New Roman" pitchFamily="18" charset="0"/>
              </a:rPr>
              <a:t>to display detailed view and individual facility </a:t>
            </a:r>
            <a:r>
              <a:rPr lang="en-CA" altLang="en-US" sz="2200" dirty="0" smtClean="0">
                <a:latin typeface="Times New Roman" pitchFamily="18" charset="0"/>
                <a:cs typeface="Times New Roman" pitchFamily="18" charset="0"/>
              </a:rPr>
              <a:t>information</a:t>
            </a:r>
            <a:endParaRPr lang="en-US" altLang="en-US" sz="2200" dirty="0" smtClean="0">
              <a:latin typeface="Times New Roman" pitchFamily="18" charset="0"/>
              <a:cs typeface="Times New Roman" pitchFamily="18" charset="0"/>
            </a:endParaRPr>
          </a:p>
        </p:txBody>
      </p:sp>
      <p:sp>
        <p:nvSpPr>
          <p:cNvPr id="3" name="Slide Number Placeholder 2"/>
          <p:cNvSpPr>
            <a:spLocks noGrp="1"/>
          </p:cNvSpPr>
          <p:nvPr>
            <p:ph type="sldNum" sz="quarter" idx="4"/>
          </p:nvPr>
        </p:nvSpPr>
        <p:spPr/>
        <p:txBody>
          <a:bodyPr/>
          <a:lstStyle/>
          <a:p>
            <a:fld id="{93B48D4E-24D1-4061-9453-83C021BEF1AD}" type="slidenum">
              <a:rPr lang="en-US" altLang="en-US" smtClean="0"/>
              <a:pPr/>
              <a:t>23</a:t>
            </a:fld>
            <a:endParaRPr lang="en-US" altLang="en-US"/>
          </a:p>
        </p:txBody>
      </p:sp>
      <p:grpSp>
        <p:nvGrpSpPr>
          <p:cNvPr id="10" name="Group 2"/>
          <p:cNvGrpSpPr>
            <a:grpSpLocks/>
          </p:cNvGrpSpPr>
          <p:nvPr/>
        </p:nvGrpSpPr>
        <p:grpSpPr bwMode="auto">
          <a:xfrm>
            <a:off x="847725" y="942974"/>
            <a:ext cx="7410449" cy="3657785"/>
            <a:chOff x="1455420" y="1257300"/>
            <a:chExt cx="6697980" cy="4914900"/>
          </a:xfrm>
        </p:grpSpPr>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5420" y="1257300"/>
              <a:ext cx="6697980" cy="4914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4512" y="3587641"/>
              <a:ext cx="1758122" cy="2582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5422" y="1257300"/>
              <a:ext cx="1768225" cy="2542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7" descr="C:\Users\jop\AppData\Local\Microsoft\Windows\Temporary Internet Files\Content.IE5\AZPKOJI1\Arrow-Down-Downwards-12264-larg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34540" y="3817140"/>
              <a:ext cx="213554" cy="45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C:\Users\jop\AppData\Local\Microsoft\Windows\Temporary Internet Files\Content.IE5\AZPKOJI1\Arrow-Down-Downwards-12264-larg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V="1">
              <a:off x="6492240" y="3137581"/>
              <a:ext cx="213554" cy="45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Footer Placeholder 2"/>
          <p:cNvSpPr>
            <a:spLocks noGrp="1"/>
          </p:cNvSpPr>
          <p:nvPr>
            <p:ph type="ftr" sz="quarter" idx="13"/>
          </p:nvPr>
        </p:nvSpPr>
        <p:spPr>
          <a:xfrm>
            <a:off x="2867024" y="4794649"/>
            <a:ext cx="6276976" cy="295275"/>
          </a:xfrm>
          <a:prstGeom prst="rect">
            <a:avLst/>
          </a:prstGeom>
        </p:spPr>
        <p:txBody>
          <a:bodyPr/>
          <a:lstStyle>
            <a:lvl1pPr>
              <a:defRPr>
                <a:solidFill>
                  <a:srgbClr val="336587"/>
                </a:solidFill>
              </a:defRPr>
            </a:lvl1pPr>
          </a:lstStyle>
          <a:p>
            <a:pPr>
              <a:defRPr/>
            </a:pPr>
            <a:r>
              <a:rPr lang="en-US" dirty="0" smtClean="0"/>
              <a:t>North American Cooperation on Energy Information</a:t>
            </a:r>
            <a:endParaRPr lang="en-US" dirty="0"/>
          </a:p>
        </p:txBody>
      </p:sp>
    </p:spTree>
    <p:extLst>
      <p:ext uri="{BB962C8B-B14F-4D97-AF65-F5344CB8AC3E}">
        <p14:creationId xmlns:p14="http://schemas.microsoft.com/office/powerpoint/2010/main" val="1681116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bwMode="auto">
          <a:xfrm>
            <a:off x="571500" y="68579"/>
            <a:ext cx="8115300" cy="7614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CA" altLang="en-US" sz="2200" dirty="0" smtClean="0">
                <a:latin typeface="Times New Roman" pitchFamily="18" charset="0"/>
                <a:cs typeface="Times New Roman" pitchFamily="18" charset="0"/>
              </a:rPr>
              <a:t/>
            </a:r>
            <a:br>
              <a:rPr lang="en-CA" altLang="en-US" sz="2200" dirty="0" smtClean="0">
                <a:latin typeface="Times New Roman" pitchFamily="18" charset="0"/>
                <a:cs typeface="Times New Roman" pitchFamily="18" charset="0"/>
              </a:rPr>
            </a:br>
            <a:r>
              <a:rPr lang="en-CA" altLang="en-US" sz="2200" dirty="0" smtClean="0">
                <a:latin typeface="Times New Roman" pitchFamily="18" charset="0"/>
                <a:cs typeface="Times New Roman" pitchFamily="18" charset="0"/>
              </a:rPr>
              <a:t>Map Data Files</a:t>
            </a:r>
            <a:endParaRPr lang="en-US" altLang="en-US" sz="2200" dirty="0" smtClean="0">
              <a:latin typeface="Times New Roman" pitchFamily="18" charset="0"/>
              <a:cs typeface="Times New Roman" pitchFamily="18" charset="0"/>
            </a:endParaRPr>
          </a:p>
        </p:txBody>
      </p:sp>
      <p:sp>
        <p:nvSpPr>
          <p:cNvPr id="2" name="Text Placeholder 1"/>
          <p:cNvSpPr>
            <a:spLocks noGrp="1"/>
          </p:cNvSpPr>
          <p:nvPr>
            <p:ph type="body" sz="quarter" idx="12"/>
          </p:nvPr>
        </p:nvSpPr>
        <p:spPr>
          <a:xfrm>
            <a:off x="685800" y="891540"/>
            <a:ext cx="4057650" cy="3634740"/>
          </a:xfrm>
        </p:spPr>
        <p:txBody>
          <a:bodyPr/>
          <a:lstStyle/>
          <a:p>
            <a:r>
              <a:rPr lang="en-US" altLang="en-US" sz="1600" dirty="0">
                <a:solidFill>
                  <a:srgbClr val="333333"/>
                </a:solidFill>
                <a:cs typeface="Times New Roman" pitchFamily="18" charset="0"/>
              </a:rPr>
              <a:t>Shapefiles and spreadsheet files available on the individual elements and </a:t>
            </a:r>
            <a:r>
              <a:rPr lang="en-US" altLang="en-US" sz="1600" dirty="0" smtClean="0">
                <a:solidFill>
                  <a:srgbClr val="333333"/>
                </a:solidFill>
                <a:cs typeface="Times New Roman" pitchFamily="18" charset="0"/>
              </a:rPr>
              <a:t>by country</a:t>
            </a:r>
          </a:p>
          <a:p>
            <a:r>
              <a:rPr lang="en-US" altLang="en-US" sz="1600" dirty="0" smtClean="0">
                <a:solidFill>
                  <a:srgbClr val="333333"/>
                </a:solidFill>
                <a:cs typeface="Times New Roman" pitchFamily="18" charset="0"/>
              </a:rPr>
              <a:t>Provides flexibility </a:t>
            </a:r>
            <a:r>
              <a:rPr lang="en-US" altLang="en-US" sz="1600" dirty="0">
                <a:solidFill>
                  <a:srgbClr val="333333"/>
                </a:solidFill>
                <a:cs typeface="Times New Roman" pitchFamily="18" charset="0"/>
              </a:rPr>
              <a:t>to public users to select </a:t>
            </a:r>
            <a:r>
              <a:rPr lang="en-US" altLang="en-US" sz="1600" dirty="0" smtClean="0">
                <a:solidFill>
                  <a:srgbClr val="333333"/>
                </a:solidFill>
                <a:cs typeface="Times New Roman" pitchFamily="18" charset="0"/>
              </a:rPr>
              <a:t>any or all datasets </a:t>
            </a:r>
            <a:endParaRPr lang="en-US" altLang="en-US" sz="1600" dirty="0">
              <a:solidFill>
                <a:srgbClr val="333333"/>
              </a:solidFill>
              <a:cs typeface="Times New Roman" pitchFamily="18" charset="0"/>
            </a:endParaRPr>
          </a:p>
          <a:p>
            <a:r>
              <a:rPr lang="en-US" altLang="en-US" sz="1600" dirty="0">
                <a:solidFill>
                  <a:srgbClr val="333333"/>
                </a:solidFill>
                <a:cs typeface="Times New Roman" pitchFamily="18" charset="0"/>
              </a:rPr>
              <a:t>Uniform table and file structure allows for easy merging and </a:t>
            </a:r>
            <a:r>
              <a:rPr lang="en-US" altLang="en-US" sz="1600" dirty="0" smtClean="0">
                <a:solidFill>
                  <a:srgbClr val="333333"/>
                </a:solidFill>
                <a:cs typeface="Times New Roman" pitchFamily="18" charset="0"/>
              </a:rPr>
              <a:t>comparing</a:t>
            </a:r>
            <a:endParaRPr lang="en-US" altLang="en-US" sz="1600" i="1" dirty="0">
              <a:solidFill>
                <a:srgbClr val="333333"/>
              </a:solidFill>
              <a:cs typeface="Times New Roman" pitchFamily="18" charset="0"/>
            </a:endParaRPr>
          </a:p>
          <a:p>
            <a:r>
              <a:rPr lang="en-US" altLang="en-US" sz="1600" dirty="0" smtClean="0">
                <a:solidFill>
                  <a:srgbClr val="333333"/>
                </a:solidFill>
                <a:cs typeface="Times New Roman" pitchFamily="18" charset="0"/>
              </a:rPr>
              <a:t>Updating </a:t>
            </a:r>
            <a:r>
              <a:rPr lang="en-US" altLang="en-US" sz="1600" dirty="0">
                <a:solidFill>
                  <a:srgbClr val="333333"/>
                </a:solidFill>
                <a:cs typeface="Times New Roman" pitchFamily="18" charset="0"/>
              </a:rPr>
              <a:t>country level data </a:t>
            </a:r>
            <a:r>
              <a:rPr lang="en-US" altLang="en-US" sz="1600" dirty="0" smtClean="0">
                <a:solidFill>
                  <a:srgbClr val="333333"/>
                </a:solidFill>
                <a:cs typeface="Times New Roman" pitchFamily="18" charset="0"/>
              </a:rPr>
              <a:t>by element will be more frequent and easier </a:t>
            </a:r>
            <a:r>
              <a:rPr lang="en-US" altLang="en-US" sz="1600" dirty="0">
                <a:solidFill>
                  <a:srgbClr val="333333"/>
                </a:solidFill>
                <a:cs typeface="Times New Roman" pitchFamily="18" charset="0"/>
              </a:rPr>
              <a:t>for </a:t>
            </a:r>
            <a:r>
              <a:rPr lang="en-US" altLang="en-US" sz="1600" dirty="0" smtClean="0">
                <a:solidFill>
                  <a:srgbClr val="333333"/>
                </a:solidFill>
                <a:cs typeface="Times New Roman" pitchFamily="18" charset="0"/>
              </a:rPr>
              <a:t>developers</a:t>
            </a:r>
            <a:endParaRPr lang="en-US" altLang="en-US" sz="1600" dirty="0">
              <a:solidFill>
                <a:srgbClr val="333333"/>
              </a:solidFill>
              <a:cs typeface="Times New Roman" pitchFamily="18" charset="0"/>
            </a:endParaRPr>
          </a:p>
          <a:p>
            <a:endParaRPr lang="en-US" sz="1600" dirty="0"/>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pPr>
                <a:defRPr/>
              </a:pPr>
              <a:t>24</a:t>
            </a:fld>
            <a:endParaRPr lang="en-US" dirty="0"/>
          </a:p>
        </p:txBody>
      </p:sp>
      <p:sp>
        <p:nvSpPr>
          <p:cNvPr id="7" name="Footer Placeholder 2"/>
          <p:cNvSpPr>
            <a:spLocks noGrp="1"/>
          </p:cNvSpPr>
          <p:nvPr>
            <p:ph type="ftr" sz="quarter" idx="13"/>
          </p:nvPr>
        </p:nvSpPr>
        <p:spPr>
          <a:xfrm>
            <a:off x="2867024" y="4794649"/>
            <a:ext cx="6276976" cy="295275"/>
          </a:xfrm>
          <a:prstGeom prst="rect">
            <a:avLst/>
          </a:prstGeom>
        </p:spPr>
        <p:txBody>
          <a:bodyPr/>
          <a:lstStyle>
            <a:lvl1pPr>
              <a:defRPr>
                <a:solidFill>
                  <a:srgbClr val="336587"/>
                </a:solidFill>
              </a:defRPr>
            </a:lvl1pPr>
          </a:lstStyle>
          <a:p>
            <a:pPr>
              <a:defRPr/>
            </a:pPr>
            <a:r>
              <a:rPr lang="en-US" dirty="0" smtClean="0"/>
              <a:t>North American Cooperation on Energy Information</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2136" y="790574"/>
            <a:ext cx="3937051" cy="2490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54245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CA" altLang="en-US" sz="2200" dirty="0" smtClean="0">
                <a:latin typeface="Times New Roman" pitchFamily="18" charset="0"/>
                <a:cs typeface="Times New Roman" pitchFamily="18" charset="0"/>
              </a:rPr>
              <a:t/>
            </a:r>
            <a:br>
              <a:rPr lang="en-CA" altLang="en-US" sz="2200" dirty="0" smtClean="0">
                <a:latin typeface="Times New Roman" pitchFamily="18" charset="0"/>
                <a:cs typeface="Times New Roman" pitchFamily="18" charset="0"/>
              </a:rPr>
            </a:br>
            <a:r>
              <a:rPr lang="en-CA" altLang="en-US" sz="2200" dirty="0" smtClean="0">
                <a:latin typeface="Times New Roman" pitchFamily="18" charset="0"/>
                <a:cs typeface="Times New Roman" pitchFamily="18" charset="0"/>
              </a:rPr>
              <a:t>Static map of North American Natural gas processing plants</a:t>
            </a:r>
            <a:endParaRPr lang="en-US" altLang="en-US" sz="2200" dirty="0" smtClean="0">
              <a:latin typeface="Times New Roman" pitchFamily="18" charset="0"/>
              <a:cs typeface="Times New Roman" pitchFamily="18" charset="0"/>
            </a:endParaRPr>
          </a:p>
        </p:txBody>
      </p:sp>
      <p:pic>
        <p:nvPicPr>
          <p:cNvPr id="10649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64"/>
          <a:stretch/>
        </p:blipFill>
        <p:spPr bwMode="auto">
          <a:xfrm>
            <a:off x="1552575" y="933449"/>
            <a:ext cx="5953125"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p:txBody>
          <a:bodyPr/>
          <a:lstStyle/>
          <a:p>
            <a:pPr>
              <a:defRPr/>
            </a:pPr>
            <a:fld id="{84948DD1-5963-4816-BE5A-05BCCCAC15E0}" type="slidenum">
              <a:rPr lang="en-US" smtClean="0"/>
              <a:pPr>
                <a:defRPr/>
              </a:pPr>
              <a:t>25</a:t>
            </a:fld>
            <a:endParaRPr lang="en-US" dirty="0"/>
          </a:p>
        </p:txBody>
      </p:sp>
      <p:sp>
        <p:nvSpPr>
          <p:cNvPr id="6" name="Footer Placeholder 2"/>
          <p:cNvSpPr>
            <a:spLocks noGrp="1"/>
          </p:cNvSpPr>
          <p:nvPr>
            <p:ph type="ftr" sz="quarter" idx="13"/>
          </p:nvPr>
        </p:nvSpPr>
        <p:spPr>
          <a:xfrm>
            <a:off x="2867024" y="4794649"/>
            <a:ext cx="6276976" cy="295275"/>
          </a:xfrm>
          <a:prstGeom prst="rect">
            <a:avLst/>
          </a:prstGeom>
        </p:spPr>
        <p:txBody>
          <a:bodyPr/>
          <a:lstStyle>
            <a:lvl1pPr>
              <a:defRPr>
                <a:solidFill>
                  <a:srgbClr val="336587"/>
                </a:solidFill>
              </a:defRPr>
            </a:lvl1pPr>
          </a:lstStyle>
          <a:p>
            <a:pPr>
              <a:defRPr/>
            </a:pPr>
            <a:r>
              <a:rPr lang="en-US" dirty="0" smtClean="0"/>
              <a:t>North American Cooperation on Energy Information</a:t>
            </a:r>
            <a:endParaRPr lang="en-US" dirty="0"/>
          </a:p>
        </p:txBody>
      </p:sp>
    </p:spTree>
    <p:extLst>
      <p:ext uri="{BB962C8B-B14F-4D97-AF65-F5344CB8AC3E}">
        <p14:creationId xmlns:p14="http://schemas.microsoft.com/office/powerpoint/2010/main" val="2694541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7663" y="892969"/>
            <a:ext cx="5952744" cy="3640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7523" name="Title 1"/>
          <p:cNvSpPr>
            <a:spLocks noGrp="1"/>
          </p:cNvSpPr>
          <p:nvPr>
            <p:ph type="title"/>
          </p:nvPr>
        </p:nvSpPr>
        <p:spPr bwMode="auto">
          <a:xfrm>
            <a:off x="619125" y="68580"/>
            <a:ext cx="8067675" cy="7663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CA" altLang="en-US" sz="2200" dirty="0" smtClean="0">
                <a:latin typeface="Times New Roman" pitchFamily="18" charset="0"/>
                <a:cs typeface="Times New Roman" pitchFamily="18" charset="0"/>
              </a:rPr>
              <a:t>Static map of North American Liquefied natural gas import and export terminals</a:t>
            </a:r>
            <a:endParaRPr lang="en-US" altLang="en-US" sz="2200" dirty="0" smtClean="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pPr>
              <a:defRPr/>
            </a:pPr>
            <a:fld id="{84948DD1-5963-4816-BE5A-05BCCCAC15E0}" type="slidenum">
              <a:rPr lang="en-US" smtClean="0"/>
              <a:pPr>
                <a:defRPr/>
              </a:pPr>
              <a:t>26</a:t>
            </a:fld>
            <a:endParaRPr lang="en-US" dirty="0"/>
          </a:p>
        </p:txBody>
      </p:sp>
      <p:sp>
        <p:nvSpPr>
          <p:cNvPr id="6" name="Footer Placeholder 2"/>
          <p:cNvSpPr>
            <a:spLocks noGrp="1"/>
          </p:cNvSpPr>
          <p:nvPr>
            <p:ph type="ftr" sz="quarter" idx="13"/>
          </p:nvPr>
        </p:nvSpPr>
        <p:spPr>
          <a:xfrm>
            <a:off x="2867024" y="4794649"/>
            <a:ext cx="6276976" cy="295275"/>
          </a:xfrm>
          <a:prstGeom prst="rect">
            <a:avLst/>
          </a:prstGeom>
        </p:spPr>
        <p:txBody>
          <a:bodyPr/>
          <a:lstStyle>
            <a:lvl1pPr>
              <a:defRPr>
                <a:solidFill>
                  <a:srgbClr val="336587"/>
                </a:solidFill>
              </a:defRPr>
            </a:lvl1pPr>
          </a:lstStyle>
          <a:p>
            <a:pPr>
              <a:defRPr/>
            </a:pPr>
            <a:r>
              <a:rPr lang="en-US" dirty="0" smtClean="0"/>
              <a:t>North American Cooperation on Energy Information</a:t>
            </a:r>
            <a:endParaRPr lang="en-US" dirty="0"/>
          </a:p>
        </p:txBody>
      </p:sp>
    </p:spTree>
    <p:extLst>
      <p:ext uri="{BB962C8B-B14F-4D97-AF65-F5344CB8AC3E}">
        <p14:creationId xmlns:p14="http://schemas.microsoft.com/office/powerpoint/2010/main" val="11021183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3525" y="914400"/>
            <a:ext cx="6067425" cy="3642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8547" name="Title 1"/>
          <p:cNvSpPr>
            <a:spLocks noGrp="1"/>
          </p:cNvSpPr>
          <p:nvPr>
            <p:ph type="title"/>
          </p:nvPr>
        </p:nvSpPr>
        <p:spPr bwMode="auto">
          <a:xfrm>
            <a:off x="581025" y="68580"/>
            <a:ext cx="8105775" cy="7663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CA" altLang="en-US" sz="2200" dirty="0" smtClean="0">
                <a:latin typeface="Times New Roman" pitchFamily="18" charset="0"/>
                <a:cs typeface="Times New Roman" pitchFamily="18" charset="0"/>
              </a:rPr>
              <a:t>Static map of North American Refineries (including asphalt and upgrader facilities)</a:t>
            </a:r>
            <a:endParaRPr lang="en-US" altLang="en-US" sz="2200" dirty="0" smtClean="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pPr>
              <a:defRPr/>
            </a:pPr>
            <a:fld id="{84948DD1-5963-4816-BE5A-05BCCCAC15E0}" type="slidenum">
              <a:rPr lang="en-US" smtClean="0"/>
              <a:pPr>
                <a:defRPr/>
              </a:pPr>
              <a:t>27</a:t>
            </a:fld>
            <a:endParaRPr lang="en-US" dirty="0"/>
          </a:p>
        </p:txBody>
      </p:sp>
      <p:sp>
        <p:nvSpPr>
          <p:cNvPr id="6" name="Footer Placeholder 2"/>
          <p:cNvSpPr>
            <a:spLocks noGrp="1"/>
          </p:cNvSpPr>
          <p:nvPr>
            <p:ph type="ftr" sz="quarter" idx="13"/>
          </p:nvPr>
        </p:nvSpPr>
        <p:spPr>
          <a:xfrm>
            <a:off x="2867024" y="4794649"/>
            <a:ext cx="6276976" cy="295275"/>
          </a:xfrm>
          <a:prstGeom prst="rect">
            <a:avLst/>
          </a:prstGeom>
        </p:spPr>
        <p:txBody>
          <a:bodyPr/>
          <a:lstStyle>
            <a:lvl1pPr>
              <a:defRPr>
                <a:solidFill>
                  <a:srgbClr val="336587"/>
                </a:solidFill>
              </a:defRPr>
            </a:lvl1pPr>
          </a:lstStyle>
          <a:p>
            <a:pPr>
              <a:defRPr/>
            </a:pPr>
            <a:r>
              <a:rPr lang="en-US" dirty="0" smtClean="0"/>
              <a:t>North American Cooperation on Energy Information</a:t>
            </a:r>
            <a:endParaRPr lang="en-US" dirty="0"/>
          </a:p>
        </p:txBody>
      </p:sp>
    </p:spTree>
    <p:extLst>
      <p:ext uri="{BB962C8B-B14F-4D97-AF65-F5344CB8AC3E}">
        <p14:creationId xmlns:p14="http://schemas.microsoft.com/office/powerpoint/2010/main" val="11558655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7326" y="806054"/>
            <a:ext cx="6029324"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9571" name="Title 1"/>
          <p:cNvSpPr>
            <a:spLocks noGrp="1"/>
          </p:cNvSpPr>
          <p:nvPr>
            <p:ph type="title"/>
          </p:nvPr>
        </p:nvSpPr>
        <p:spPr bwMode="auto">
          <a:xfrm>
            <a:off x="590550" y="68580"/>
            <a:ext cx="8096250" cy="7663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CA" altLang="en-US" sz="2200" dirty="0" smtClean="0">
                <a:latin typeface="Times New Roman" pitchFamily="18" charset="0"/>
                <a:cs typeface="Times New Roman" pitchFamily="18" charset="0"/>
              </a:rPr>
              <a:t>Static map of North American Electric Power Plants (100 MW or more)</a:t>
            </a:r>
            <a:endParaRPr lang="en-US" altLang="en-US" sz="2200" dirty="0" smtClean="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pPr>
              <a:defRPr/>
            </a:pPr>
            <a:fld id="{84948DD1-5963-4816-BE5A-05BCCCAC15E0}" type="slidenum">
              <a:rPr lang="en-US" smtClean="0"/>
              <a:pPr>
                <a:defRPr/>
              </a:pPr>
              <a:t>28</a:t>
            </a:fld>
            <a:endParaRPr lang="en-US" dirty="0"/>
          </a:p>
        </p:txBody>
      </p:sp>
      <p:sp>
        <p:nvSpPr>
          <p:cNvPr id="6" name="Footer Placeholder 2"/>
          <p:cNvSpPr>
            <a:spLocks noGrp="1"/>
          </p:cNvSpPr>
          <p:nvPr>
            <p:ph type="ftr" sz="quarter" idx="13"/>
          </p:nvPr>
        </p:nvSpPr>
        <p:spPr>
          <a:xfrm>
            <a:off x="2867024" y="4794649"/>
            <a:ext cx="6276976" cy="295275"/>
          </a:xfrm>
          <a:prstGeom prst="rect">
            <a:avLst/>
          </a:prstGeom>
        </p:spPr>
        <p:txBody>
          <a:bodyPr/>
          <a:lstStyle>
            <a:lvl1pPr>
              <a:defRPr>
                <a:solidFill>
                  <a:srgbClr val="336587"/>
                </a:solidFill>
              </a:defRPr>
            </a:lvl1pPr>
          </a:lstStyle>
          <a:p>
            <a:pPr>
              <a:defRPr/>
            </a:pPr>
            <a:r>
              <a:rPr lang="en-US" dirty="0" smtClean="0"/>
              <a:t>North American Cooperation on Energy Information</a:t>
            </a:r>
            <a:endParaRPr lang="en-US" dirty="0"/>
          </a:p>
        </p:txBody>
      </p:sp>
    </p:spTree>
    <p:extLst>
      <p:ext uri="{BB962C8B-B14F-4D97-AF65-F5344CB8AC3E}">
        <p14:creationId xmlns:p14="http://schemas.microsoft.com/office/powerpoint/2010/main" val="27841833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6849" y="914400"/>
            <a:ext cx="6124575" cy="3643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0595" name="Title 1"/>
          <p:cNvSpPr>
            <a:spLocks noGrp="1"/>
          </p:cNvSpPr>
          <p:nvPr>
            <p:ph type="title"/>
          </p:nvPr>
        </p:nvSpPr>
        <p:spPr bwMode="auto">
          <a:xfrm>
            <a:off x="619125" y="68580"/>
            <a:ext cx="8067675" cy="7663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CA" altLang="en-US" sz="2200" dirty="0" smtClean="0">
                <a:latin typeface="Times New Roman" pitchFamily="18" charset="0"/>
                <a:cs typeface="Times New Roman" pitchFamily="18" charset="0"/>
              </a:rPr>
              <a:t>Static map of North American Renewable electric power plants </a:t>
            </a:r>
            <a:br>
              <a:rPr lang="en-CA" altLang="en-US" sz="2200" dirty="0" smtClean="0">
                <a:latin typeface="Times New Roman" pitchFamily="18" charset="0"/>
                <a:cs typeface="Times New Roman" pitchFamily="18" charset="0"/>
              </a:rPr>
            </a:br>
            <a:r>
              <a:rPr lang="en-CA" altLang="en-US" sz="2200" dirty="0" smtClean="0">
                <a:latin typeface="Times New Roman" pitchFamily="18" charset="0"/>
                <a:cs typeface="Times New Roman" pitchFamily="18" charset="0"/>
              </a:rPr>
              <a:t>(1 MW or more)</a:t>
            </a:r>
            <a:endParaRPr lang="en-US" altLang="en-US" sz="2200" dirty="0" smtClean="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pPr>
              <a:defRPr/>
            </a:pPr>
            <a:fld id="{84948DD1-5963-4816-BE5A-05BCCCAC15E0}" type="slidenum">
              <a:rPr lang="en-US" smtClean="0"/>
              <a:pPr>
                <a:defRPr/>
              </a:pPr>
              <a:t>29</a:t>
            </a:fld>
            <a:endParaRPr lang="en-US" dirty="0"/>
          </a:p>
        </p:txBody>
      </p:sp>
      <p:sp>
        <p:nvSpPr>
          <p:cNvPr id="6" name="Footer Placeholder 2"/>
          <p:cNvSpPr>
            <a:spLocks noGrp="1"/>
          </p:cNvSpPr>
          <p:nvPr>
            <p:ph type="ftr" sz="quarter" idx="13"/>
          </p:nvPr>
        </p:nvSpPr>
        <p:spPr>
          <a:xfrm>
            <a:off x="2867024" y="4794649"/>
            <a:ext cx="6276976" cy="295275"/>
          </a:xfrm>
          <a:prstGeom prst="rect">
            <a:avLst/>
          </a:prstGeom>
        </p:spPr>
        <p:txBody>
          <a:bodyPr/>
          <a:lstStyle>
            <a:lvl1pPr>
              <a:defRPr>
                <a:solidFill>
                  <a:srgbClr val="336587"/>
                </a:solidFill>
              </a:defRPr>
            </a:lvl1pPr>
          </a:lstStyle>
          <a:p>
            <a:pPr>
              <a:defRPr/>
            </a:pPr>
            <a:r>
              <a:rPr lang="en-US" dirty="0" smtClean="0"/>
              <a:t>North American Cooperation on Energy Information</a:t>
            </a:r>
            <a:endParaRPr lang="en-US" dirty="0"/>
          </a:p>
        </p:txBody>
      </p:sp>
    </p:spTree>
    <p:extLst>
      <p:ext uri="{BB962C8B-B14F-4D97-AF65-F5344CB8AC3E}">
        <p14:creationId xmlns:p14="http://schemas.microsoft.com/office/powerpoint/2010/main" val="1535685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bwMode="auto">
          <a:xfrm>
            <a:off x="609600" y="68579"/>
            <a:ext cx="8077200" cy="7614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CA" altLang="en-US" sz="2200" dirty="0" smtClean="0">
                <a:latin typeface="Times New Roman" pitchFamily="18" charset="0"/>
                <a:cs typeface="Times New Roman" pitchFamily="18" charset="0"/>
              </a:rPr>
              <a:t/>
            </a:r>
            <a:br>
              <a:rPr lang="en-CA" altLang="en-US" sz="2200" dirty="0" smtClean="0">
                <a:latin typeface="Times New Roman" pitchFamily="18" charset="0"/>
                <a:cs typeface="Times New Roman" pitchFamily="18" charset="0"/>
              </a:rPr>
            </a:br>
            <a:r>
              <a:rPr lang="en-CA" altLang="en-US" sz="2200" dirty="0" smtClean="0">
                <a:latin typeface="Times New Roman" pitchFamily="18" charset="0"/>
                <a:cs typeface="Times New Roman" pitchFamily="18" charset="0"/>
              </a:rPr>
              <a:t>Milestones in cooperation</a:t>
            </a:r>
          </a:p>
        </p:txBody>
      </p:sp>
      <p:sp>
        <p:nvSpPr>
          <p:cNvPr id="7" name="Slide Number Placeholder 6"/>
          <p:cNvSpPr>
            <a:spLocks noGrp="1"/>
          </p:cNvSpPr>
          <p:nvPr>
            <p:ph type="sldNum" sz="quarter" idx="4"/>
          </p:nvPr>
        </p:nvSpPr>
        <p:spPr/>
        <p:txBody>
          <a:bodyPr/>
          <a:lstStyle/>
          <a:p>
            <a:pPr>
              <a:defRPr/>
            </a:pPr>
            <a:fld id="{84948DD1-5963-4816-BE5A-05BCCCAC15E0}" type="slidenum">
              <a:rPr lang="en-US" smtClean="0"/>
              <a:pPr>
                <a:defRPr/>
              </a:pPr>
              <a:t>3</a:t>
            </a:fld>
            <a:endParaRPr lang="en-US" dirty="0"/>
          </a:p>
        </p:txBody>
      </p:sp>
      <p:graphicFrame>
        <p:nvGraphicFramePr>
          <p:cNvPr id="4" name="Diagram 3"/>
          <p:cNvGraphicFramePr/>
          <p:nvPr>
            <p:extLst>
              <p:ext uri="{D42A27DB-BD31-4B8C-83A1-F6EECF244321}">
                <p14:modId xmlns:p14="http://schemas.microsoft.com/office/powerpoint/2010/main" val="3570199883"/>
              </p:ext>
            </p:extLst>
          </p:nvPr>
        </p:nvGraphicFramePr>
        <p:xfrm>
          <a:off x="571500" y="1333501"/>
          <a:ext cx="8105775" cy="2228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228850" y="2288143"/>
            <a:ext cx="304800" cy="307777"/>
          </a:xfrm>
          <a:prstGeom prst="rect">
            <a:avLst/>
          </a:prstGeom>
          <a:noFill/>
        </p:spPr>
        <p:txBody>
          <a:bodyPr wrap="square" rtlCol="0">
            <a:spAutoFit/>
          </a:bodyPr>
          <a:lstStyle/>
          <a:p>
            <a:r>
              <a:rPr lang="en-US" sz="1400" dirty="0"/>
              <a:t>2</a:t>
            </a:r>
          </a:p>
        </p:txBody>
      </p:sp>
      <p:sp>
        <p:nvSpPr>
          <p:cNvPr id="14" name="TextBox 13"/>
          <p:cNvSpPr txBox="1"/>
          <p:nvPr/>
        </p:nvSpPr>
        <p:spPr>
          <a:xfrm>
            <a:off x="1009650" y="2307193"/>
            <a:ext cx="304800" cy="307777"/>
          </a:xfrm>
          <a:prstGeom prst="rect">
            <a:avLst/>
          </a:prstGeom>
          <a:noFill/>
        </p:spPr>
        <p:txBody>
          <a:bodyPr wrap="square" rtlCol="0">
            <a:spAutoFit/>
          </a:bodyPr>
          <a:lstStyle/>
          <a:p>
            <a:r>
              <a:rPr lang="en-US" sz="1400" dirty="0" smtClean="0"/>
              <a:t>1</a:t>
            </a:r>
            <a:endParaRPr lang="en-US" sz="1400" dirty="0"/>
          </a:p>
        </p:txBody>
      </p:sp>
      <p:sp>
        <p:nvSpPr>
          <p:cNvPr id="16" name="TextBox 15"/>
          <p:cNvSpPr txBox="1"/>
          <p:nvPr/>
        </p:nvSpPr>
        <p:spPr>
          <a:xfrm>
            <a:off x="3409950" y="2286000"/>
            <a:ext cx="304800" cy="307777"/>
          </a:xfrm>
          <a:prstGeom prst="rect">
            <a:avLst/>
          </a:prstGeom>
          <a:noFill/>
        </p:spPr>
        <p:txBody>
          <a:bodyPr wrap="square" rtlCol="0">
            <a:spAutoFit/>
          </a:bodyPr>
          <a:lstStyle/>
          <a:p>
            <a:r>
              <a:rPr lang="en-US" sz="1400" dirty="0"/>
              <a:t>3</a:t>
            </a:r>
          </a:p>
        </p:txBody>
      </p:sp>
      <p:sp>
        <p:nvSpPr>
          <p:cNvPr id="19" name="TextBox 18"/>
          <p:cNvSpPr txBox="1"/>
          <p:nvPr/>
        </p:nvSpPr>
        <p:spPr>
          <a:xfrm>
            <a:off x="4476750" y="2288143"/>
            <a:ext cx="390525" cy="307777"/>
          </a:xfrm>
          <a:prstGeom prst="rect">
            <a:avLst/>
          </a:prstGeom>
          <a:noFill/>
        </p:spPr>
        <p:txBody>
          <a:bodyPr wrap="square" rtlCol="0">
            <a:spAutoFit/>
          </a:bodyPr>
          <a:lstStyle/>
          <a:p>
            <a:r>
              <a:rPr lang="en-US" sz="1400" dirty="0" smtClean="0"/>
              <a:t>4</a:t>
            </a:r>
            <a:endParaRPr lang="en-US" sz="1400" dirty="0"/>
          </a:p>
        </p:txBody>
      </p:sp>
      <p:sp>
        <p:nvSpPr>
          <p:cNvPr id="20" name="Footer Placeholder 2"/>
          <p:cNvSpPr>
            <a:spLocks noGrp="1"/>
          </p:cNvSpPr>
          <p:nvPr>
            <p:ph type="ftr" sz="quarter" idx="13"/>
          </p:nvPr>
        </p:nvSpPr>
        <p:spPr>
          <a:xfrm>
            <a:off x="2867024" y="4794649"/>
            <a:ext cx="6276976" cy="295275"/>
          </a:xfrm>
          <a:prstGeom prst="rect">
            <a:avLst/>
          </a:prstGeom>
        </p:spPr>
        <p:txBody>
          <a:bodyPr/>
          <a:lstStyle>
            <a:lvl1pPr>
              <a:defRPr>
                <a:solidFill>
                  <a:srgbClr val="336587"/>
                </a:solidFill>
              </a:defRPr>
            </a:lvl1pPr>
          </a:lstStyle>
          <a:p>
            <a:pPr>
              <a:defRPr/>
            </a:pPr>
            <a:r>
              <a:rPr lang="en-US" dirty="0" smtClean="0"/>
              <a:t>North American Cooperation on Energy Information</a:t>
            </a:r>
            <a:endParaRPr lang="en-US" dirty="0"/>
          </a:p>
        </p:txBody>
      </p:sp>
      <p:sp>
        <p:nvSpPr>
          <p:cNvPr id="13" name="Oval 12"/>
          <p:cNvSpPr/>
          <p:nvPr/>
        </p:nvSpPr>
        <p:spPr>
          <a:xfrm>
            <a:off x="5657850" y="2257425"/>
            <a:ext cx="381001" cy="364092"/>
          </a:xfrm>
          <a:prstGeom prst="ellipse">
            <a:avLst/>
          </a:prstGeom>
          <a:ln>
            <a:solidFill>
              <a:srgbClr val="336587"/>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TextBox 16"/>
          <p:cNvSpPr txBox="1"/>
          <p:nvPr/>
        </p:nvSpPr>
        <p:spPr>
          <a:xfrm>
            <a:off x="5712305" y="2297669"/>
            <a:ext cx="326545" cy="307777"/>
          </a:xfrm>
          <a:prstGeom prst="rect">
            <a:avLst/>
          </a:prstGeom>
          <a:noFill/>
        </p:spPr>
        <p:txBody>
          <a:bodyPr wrap="square" rtlCol="0">
            <a:spAutoFit/>
          </a:bodyPr>
          <a:lstStyle/>
          <a:p>
            <a:r>
              <a:rPr lang="en-US" sz="1400" dirty="0" smtClean="0"/>
              <a:t>5</a:t>
            </a:r>
            <a:endParaRPr lang="en-US" sz="1400" dirty="0"/>
          </a:p>
        </p:txBody>
      </p:sp>
      <p:sp>
        <p:nvSpPr>
          <p:cNvPr id="23" name="Oval 22"/>
          <p:cNvSpPr/>
          <p:nvPr/>
        </p:nvSpPr>
        <p:spPr>
          <a:xfrm>
            <a:off x="7038975" y="2273379"/>
            <a:ext cx="367561" cy="357663"/>
          </a:xfrm>
          <a:prstGeom prst="ellipse">
            <a:avLst/>
          </a:prstGeom>
          <a:ln>
            <a:solidFill>
              <a:srgbClr val="336587"/>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TextBox 17"/>
          <p:cNvSpPr txBox="1"/>
          <p:nvPr/>
        </p:nvSpPr>
        <p:spPr>
          <a:xfrm>
            <a:off x="7089405" y="2307193"/>
            <a:ext cx="304800" cy="307777"/>
          </a:xfrm>
          <a:prstGeom prst="rect">
            <a:avLst/>
          </a:prstGeom>
          <a:noFill/>
        </p:spPr>
        <p:txBody>
          <a:bodyPr wrap="square" rtlCol="0">
            <a:spAutoFit/>
          </a:bodyPr>
          <a:lstStyle/>
          <a:p>
            <a:r>
              <a:rPr lang="en-US" sz="1400" dirty="0" smtClean="0"/>
              <a:t>6</a:t>
            </a:r>
            <a:endParaRPr lang="en-US" sz="1400" dirty="0"/>
          </a:p>
        </p:txBody>
      </p:sp>
    </p:spTree>
    <p:extLst>
      <p:ext uri="{BB962C8B-B14F-4D97-AF65-F5344CB8AC3E}">
        <p14:creationId xmlns:p14="http://schemas.microsoft.com/office/powerpoint/2010/main" val="3999125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New Trilateral website: </a:t>
            </a:r>
            <a:r>
              <a:rPr lang="en-CA" dirty="0" smtClean="0">
                <a:hlinkClick r:id="rId2"/>
              </a:rPr>
              <a:t>www.nacei.org</a:t>
            </a:r>
            <a:r>
              <a:rPr lang="en-CA" dirty="0" smtClean="0"/>
              <a:t> </a:t>
            </a:r>
            <a:endParaRPr lang="en-CA" dirty="0"/>
          </a:p>
        </p:txBody>
      </p:sp>
      <p:sp>
        <p:nvSpPr>
          <p:cNvPr id="3" name="Text Placeholder 2"/>
          <p:cNvSpPr>
            <a:spLocks noGrp="1"/>
          </p:cNvSpPr>
          <p:nvPr>
            <p:ph type="body" sz="quarter" idx="12"/>
          </p:nvPr>
        </p:nvSpPr>
        <p:spPr>
          <a:xfrm>
            <a:off x="542925" y="962025"/>
            <a:ext cx="3876674" cy="3497580"/>
          </a:xfrm>
        </p:spPr>
        <p:txBody>
          <a:bodyPr/>
          <a:lstStyle/>
          <a:p>
            <a:r>
              <a:rPr lang="en-CA" altLang="en-US" sz="1400" dirty="0" smtClean="0">
                <a:cs typeface="Times New Roman" pitchFamily="18" charset="0"/>
              </a:rPr>
              <a:t>Hosted </a:t>
            </a:r>
            <a:r>
              <a:rPr lang="en-CA" altLang="en-US" sz="1400" dirty="0">
                <a:cs typeface="Times New Roman" pitchFamily="18" charset="0"/>
              </a:rPr>
              <a:t>by U.S. </a:t>
            </a:r>
            <a:r>
              <a:rPr lang="en-CA" altLang="en-US" sz="1400" dirty="0" smtClean="0">
                <a:cs typeface="Times New Roman" pitchFamily="18" charset="0"/>
              </a:rPr>
              <a:t>EIA and launched </a:t>
            </a:r>
            <a:r>
              <a:rPr lang="en-CA" altLang="en-US" sz="1400" dirty="0">
                <a:cs typeface="Times New Roman" pitchFamily="18" charset="0"/>
              </a:rPr>
              <a:t>on </a:t>
            </a:r>
            <a:r>
              <a:rPr lang="en-CA" altLang="en-US" sz="1400" dirty="0" smtClean="0">
                <a:cs typeface="Times New Roman" pitchFamily="18" charset="0"/>
              </a:rPr>
              <a:t>February 12, 2016 </a:t>
            </a:r>
            <a:r>
              <a:rPr lang="en-CA" altLang="en-US" sz="1400" dirty="0">
                <a:cs typeface="Times New Roman" pitchFamily="18" charset="0"/>
              </a:rPr>
              <a:t>at North American Energy Ministerial </a:t>
            </a:r>
            <a:r>
              <a:rPr lang="en-CA" altLang="en-US" sz="1400" dirty="0" smtClean="0">
                <a:cs typeface="Times New Roman" pitchFamily="18" charset="0"/>
              </a:rPr>
              <a:t>in Winnipeg</a:t>
            </a:r>
          </a:p>
          <a:p>
            <a:r>
              <a:rPr lang="en-CA" altLang="en-US" sz="1400" dirty="0" smtClean="0">
                <a:cs typeface="Times New Roman" pitchFamily="18" charset="0"/>
              </a:rPr>
              <a:t>Currently </a:t>
            </a:r>
            <a:r>
              <a:rPr lang="en-CA" altLang="en-US" sz="1400" dirty="0">
                <a:cs typeface="Times New Roman" pitchFamily="18" charset="0"/>
              </a:rPr>
              <a:t>provides access to each of the three Trilateral country’s </a:t>
            </a:r>
            <a:r>
              <a:rPr lang="en-CA" altLang="en-US" sz="1400" dirty="0" smtClean="0">
                <a:cs typeface="Times New Roman" pitchFamily="18" charset="0"/>
              </a:rPr>
              <a:t>websites</a:t>
            </a:r>
          </a:p>
          <a:p>
            <a:r>
              <a:rPr lang="en-CA" altLang="en-US" sz="1400" dirty="0" smtClean="0">
                <a:cs typeface="Times New Roman" pitchFamily="18" charset="0"/>
              </a:rPr>
              <a:t>Over </a:t>
            </a:r>
            <a:r>
              <a:rPr lang="en-CA" altLang="en-US" sz="1400" dirty="0">
                <a:cs typeface="Times New Roman" pitchFamily="18" charset="0"/>
              </a:rPr>
              <a:t>coming months, </a:t>
            </a:r>
            <a:r>
              <a:rPr lang="en-CA" altLang="en-US" sz="1400" dirty="0" smtClean="0">
                <a:cs typeface="Times New Roman" pitchFamily="18" charset="0"/>
              </a:rPr>
              <a:t>migrate </a:t>
            </a:r>
            <a:r>
              <a:rPr lang="en-CA" altLang="en-US" sz="1400" dirty="0">
                <a:cs typeface="Times New Roman" pitchFamily="18" charset="0"/>
              </a:rPr>
              <a:t>all information products </a:t>
            </a:r>
            <a:r>
              <a:rPr lang="en-CA" altLang="en-US" sz="1400" dirty="0" smtClean="0">
                <a:cs typeface="Times New Roman" pitchFamily="18" charset="0"/>
              </a:rPr>
              <a:t>onto NACEI portal in three </a:t>
            </a:r>
            <a:r>
              <a:rPr lang="en-CA" altLang="en-US" sz="1400" dirty="0">
                <a:cs typeface="Times New Roman" pitchFamily="18" charset="0"/>
              </a:rPr>
              <a:t>official languages </a:t>
            </a:r>
            <a:r>
              <a:rPr lang="en-CA" altLang="en-US" sz="1400" dirty="0" smtClean="0">
                <a:cs typeface="Times New Roman" pitchFamily="18" charset="0"/>
              </a:rPr>
              <a:t>(English, French and Spanish) for </a:t>
            </a:r>
            <a:r>
              <a:rPr lang="en-CA" altLang="en-US" sz="1400" dirty="0">
                <a:cs typeface="Times New Roman" pitchFamily="18" charset="0"/>
              </a:rPr>
              <a:t>easier access and </a:t>
            </a:r>
            <a:r>
              <a:rPr lang="en-CA" altLang="en-US" sz="1400" dirty="0" smtClean="0">
                <a:cs typeface="Times New Roman" pitchFamily="18" charset="0"/>
              </a:rPr>
              <a:t>maintenance</a:t>
            </a:r>
          </a:p>
          <a:p>
            <a:r>
              <a:rPr lang="en-CA" altLang="en-US" sz="1400" dirty="0">
                <a:cs typeface="Times New Roman" pitchFamily="18" charset="0"/>
              </a:rPr>
              <a:t>M</a:t>
            </a:r>
            <a:r>
              <a:rPr lang="en-CA" altLang="en-US" sz="1400" dirty="0" smtClean="0">
                <a:cs typeface="Times New Roman" pitchFamily="18" charset="0"/>
              </a:rPr>
              <a:t>ake </a:t>
            </a:r>
            <a:r>
              <a:rPr lang="en-CA" altLang="en-US" sz="1400" dirty="0">
                <a:cs typeface="Times New Roman" pitchFamily="18" charset="0"/>
              </a:rPr>
              <a:t>use of open data development for efficient updating of data series</a:t>
            </a:r>
          </a:p>
          <a:p>
            <a:endParaRPr lang="en-CA" altLang="en-US" sz="1600" dirty="0" smtClean="0">
              <a:cs typeface="Times New Roman" pitchFamily="18" charset="0"/>
            </a:endParaRPr>
          </a:p>
          <a:p>
            <a:pPr marL="0" indent="0">
              <a:buNone/>
            </a:pPr>
            <a:endParaRPr lang="en-CA" altLang="en-US" sz="1600" dirty="0" smtClean="0">
              <a:cs typeface="Times New Roman" pitchFamily="18" charset="0"/>
            </a:endParaRPr>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pPr>
                <a:defRPr/>
              </a:pPr>
              <a:t>4</a:t>
            </a:fld>
            <a:endParaRPr lang="en-US" dirty="0"/>
          </a:p>
        </p:txBody>
      </p:sp>
      <p:sp>
        <p:nvSpPr>
          <p:cNvPr id="6" name="Footer Placeholder 5"/>
          <p:cNvSpPr>
            <a:spLocks noGrp="1"/>
          </p:cNvSpPr>
          <p:nvPr>
            <p:ph type="ftr" sz="quarter" idx="13"/>
          </p:nvPr>
        </p:nvSpPr>
        <p:spPr/>
        <p:txBody>
          <a:bodyPr/>
          <a:lstStyle/>
          <a:p>
            <a:pPr>
              <a:defRPr/>
            </a:pPr>
            <a:r>
              <a:rPr lang="en-US" dirty="0" smtClean="0"/>
              <a:t>North American Cooperation on Energy Information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675" y="1072220"/>
            <a:ext cx="3571873" cy="3690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1623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Energy Trade Data Statistics</a:t>
            </a:r>
            <a:endParaRPr lang="en-US" dirty="0"/>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5</a:t>
            </a:fld>
            <a:endParaRPr lang="en-US" dirty="0"/>
          </a:p>
        </p:txBody>
      </p:sp>
      <p:sp>
        <p:nvSpPr>
          <p:cNvPr id="5" name="Footer Placeholder 2"/>
          <p:cNvSpPr>
            <a:spLocks noGrp="1"/>
          </p:cNvSpPr>
          <p:nvPr>
            <p:ph type="ftr" sz="quarter" idx="13"/>
          </p:nvPr>
        </p:nvSpPr>
        <p:spPr>
          <a:xfrm>
            <a:off x="2867024" y="4794649"/>
            <a:ext cx="6276976" cy="295275"/>
          </a:xfrm>
          <a:prstGeom prst="rect">
            <a:avLst/>
          </a:prstGeom>
        </p:spPr>
        <p:txBody>
          <a:bodyPr/>
          <a:lstStyle>
            <a:lvl1pPr>
              <a:defRPr>
                <a:solidFill>
                  <a:srgbClr val="336587"/>
                </a:solidFill>
              </a:defRPr>
            </a:lvl1pPr>
          </a:lstStyle>
          <a:p>
            <a:pPr>
              <a:defRPr/>
            </a:pPr>
            <a:r>
              <a:rPr lang="en-US" dirty="0" smtClean="0"/>
              <a:t>North American Cooperation on Energy Information</a:t>
            </a:r>
            <a:endParaRPr lang="en-US" dirty="0"/>
          </a:p>
        </p:txBody>
      </p:sp>
    </p:spTree>
    <p:extLst>
      <p:ext uri="{BB962C8B-B14F-4D97-AF65-F5344CB8AC3E}">
        <p14:creationId xmlns:p14="http://schemas.microsoft.com/office/powerpoint/2010/main" val="3746864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bwMode="auto">
          <a:xfrm>
            <a:off x="552451" y="68579"/>
            <a:ext cx="8134350" cy="7614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CA" altLang="en-US" sz="2200" dirty="0" smtClean="0">
                <a:latin typeface="Times New Roman" pitchFamily="18" charset="0"/>
                <a:cs typeface="Times New Roman" pitchFamily="18" charset="0"/>
              </a:rPr>
              <a:t/>
            </a:r>
            <a:br>
              <a:rPr lang="en-CA" altLang="en-US" sz="2200" dirty="0" smtClean="0">
                <a:latin typeface="Times New Roman" pitchFamily="18" charset="0"/>
                <a:cs typeface="Times New Roman" pitchFamily="18" charset="0"/>
              </a:rPr>
            </a:br>
            <a:r>
              <a:rPr lang="en-CA" altLang="en-US" sz="2200" dirty="0" smtClean="0">
                <a:latin typeface="Times New Roman" pitchFamily="18" charset="0"/>
                <a:cs typeface="Times New Roman" pitchFamily="18" charset="0"/>
              </a:rPr>
              <a:t>Energy Trade Data Statistics: Summary </a:t>
            </a:r>
          </a:p>
        </p:txBody>
      </p:sp>
      <p:sp>
        <p:nvSpPr>
          <p:cNvPr id="91139" name="Content Placeholder 2"/>
          <p:cNvSpPr>
            <a:spLocks noGrp="1"/>
          </p:cNvSpPr>
          <p:nvPr>
            <p:ph type="body" sz="quarter" idx="12"/>
          </p:nvPr>
        </p:nvSpPr>
        <p:spPr bwMode="auto">
          <a:xfrm>
            <a:off x="581025" y="891540"/>
            <a:ext cx="8305800" cy="36347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1600" dirty="0" smtClean="0">
                <a:solidFill>
                  <a:schemeClr val="tx1"/>
                </a:solidFill>
                <a:cs typeface="Times New Roman" pitchFamily="18" charset="0"/>
              </a:rPr>
              <a:t>Tables and graphs </a:t>
            </a:r>
            <a:r>
              <a:rPr lang="en-CA" altLang="en-US" sz="1600" dirty="0" smtClean="0">
                <a:cs typeface="Times New Roman" pitchFamily="18" charset="0"/>
              </a:rPr>
              <a:t>presenting respective country energy trade data for easy comparison have been compiled and a tool for systematic and efficient refreshing of data tables is in development</a:t>
            </a:r>
          </a:p>
          <a:p>
            <a:pPr eaLnBrk="1" hangingPunct="1"/>
            <a:r>
              <a:rPr lang="en-CA" altLang="en-US" sz="1600" dirty="0" smtClean="0">
                <a:cs typeface="Times New Roman" pitchFamily="18" charset="0"/>
              </a:rPr>
              <a:t>Graphical examples demonstrating variations in data series have been posted</a:t>
            </a:r>
          </a:p>
          <a:p>
            <a:pPr eaLnBrk="1" hangingPunct="1"/>
            <a:r>
              <a:rPr lang="en-CA" altLang="en-US" sz="1600" dirty="0" smtClean="0">
                <a:cs typeface="Times New Roman" pitchFamily="18" charset="0"/>
              </a:rPr>
              <a:t>Guide detailing the specific methodologies for each country’s energy trade data series has been developed</a:t>
            </a:r>
          </a:p>
          <a:p>
            <a:pPr eaLnBrk="1" hangingPunct="1"/>
            <a:r>
              <a:rPr lang="en-CA" altLang="en-US" sz="1600" dirty="0" smtClean="0">
                <a:cs typeface="Times New Roman" pitchFamily="18" charset="0"/>
              </a:rPr>
              <a:t>Glossary cross referencing terminology used by the Trilateral countries and the International Energy Agency (IEA) and the United Nations (IRES) has been developed for ease of analysis and to help identify opportunities for harmonization</a:t>
            </a:r>
          </a:p>
          <a:p>
            <a:pPr eaLnBrk="1" hangingPunct="1"/>
            <a:r>
              <a:rPr lang="en-CA" altLang="en-US" sz="1600" dirty="0" smtClean="0">
                <a:cs typeface="Times New Roman" pitchFamily="18" charset="0"/>
              </a:rPr>
              <a:t>Commodity sub-working groups (liquids, natural gas, electricity) have been established and dialogue has been initiated for targeted adjustment and improvements.</a:t>
            </a:r>
          </a:p>
          <a:p>
            <a:pPr eaLnBrk="1" hangingPunct="1">
              <a:buFont typeface="Wingdings" pitchFamily="2" charset="2"/>
              <a:buChar char="§"/>
            </a:pPr>
            <a:endParaRPr lang="en-CA" altLang="en-US" sz="1600" dirty="0" smtClean="0">
              <a:cs typeface="Times New Roman" pitchFamily="18" charset="0"/>
            </a:endParaRPr>
          </a:p>
          <a:p>
            <a:pPr eaLnBrk="1" hangingPunct="1">
              <a:buFont typeface="Wingdings" pitchFamily="2" charset="2"/>
              <a:buChar char="§"/>
            </a:pPr>
            <a:endParaRPr lang="en-CA" altLang="en-US" sz="1600" dirty="0" smtClean="0">
              <a:cs typeface="Times New Roman" pitchFamily="18" charset="0"/>
            </a:endParaRPr>
          </a:p>
        </p:txBody>
      </p:sp>
      <p:sp>
        <p:nvSpPr>
          <p:cNvPr id="4" name="Slide Number Placeholder 3"/>
          <p:cNvSpPr>
            <a:spLocks noGrp="1"/>
          </p:cNvSpPr>
          <p:nvPr>
            <p:ph type="sldNum" sz="quarter" idx="4"/>
          </p:nvPr>
        </p:nvSpPr>
        <p:spPr/>
        <p:txBody>
          <a:bodyPr/>
          <a:lstStyle/>
          <a:p>
            <a:pPr>
              <a:defRPr/>
            </a:pPr>
            <a:fld id="{84948DD1-5963-4816-BE5A-05BCCCAC15E0}" type="slidenum">
              <a:rPr lang="en-US" smtClean="0"/>
              <a:pPr>
                <a:defRPr/>
              </a:pPr>
              <a:t>6</a:t>
            </a:fld>
            <a:endParaRPr lang="en-US" dirty="0"/>
          </a:p>
        </p:txBody>
      </p:sp>
      <p:sp>
        <p:nvSpPr>
          <p:cNvPr id="6" name="Footer Placeholder 2"/>
          <p:cNvSpPr>
            <a:spLocks noGrp="1"/>
          </p:cNvSpPr>
          <p:nvPr>
            <p:ph type="ftr" sz="quarter" idx="13"/>
          </p:nvPr>
        </p:nvSpPr>
        <p:spPr>
          <a:xfrm>
            <a:off x="2867024" y="4794649"/>
            <a:ext cx="6276976" cy="295275"/>
          </a:xfrm>
          <a:prstGeom prst="rect">
            <a:avLst/>
          </a:prstGeom>
        </p:spPr>
        <p:txBody>
          <a:bodyPr/>
          <a:lstStyle>
            <a:lvl1pPr>
              <a:defRPr>
                <a:solidFill>
                  <a:srgbClr val="336587"/>
                </a:solidFill>
              </a:defRPr>
            </a:lvl1pPr>
          </a:lstStyle>
          <a:p>
            <a:pPr>
              <a:defRPr/>
            </a:pPr>
            <a:r>
              <a:rPr lang="en-US" dirty="0" smtClean="0"/>
              <a:t>North American Cooperation on Energy Information</a:t>
            </a:r>
            <a:endParaRPr lang="en-US" dirty="0"/>
          </a:p>
        </p:txBody>
      </p:sp>
    </p:spTree>
    <p:extLst>
      <p:ext uri="{BB962C8B-B14F-4D97-AF65-F5344CB8AC3E}">
        <p14:creationId xmlns:p14="http://schemas.microsoft.com/office/powerpoint/2010/main" val="1348922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bwMode="auto">
          <a:xfrm>
            <a:off x="585788" y="69574"/>
            <a:ext cx="8101012" cy="7653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dirty="0" smtClean="0">
                <a:latin typeface="Times New Roman" pitchFamily="18" charset="0"/>
                <a:cs typeface="Times New Roman" pitchFamily="18" charset="0"/>
              </a:rPr>
              <a:t/>
            </a:r>
            <a:br>
              <a:rPr lang="en-CA" altLang="en-US" dirty="0" smtClean="0">
                <a:latin typeface="Times New Roman" pitchFamily="18" charset="0"/>
                <a:cs typeface="Times New Roman" pitchFamily="18" charset="0"/>
              </a:rPr>
            </a:br>
            <a:r>
              <a:rPr lang="en-CA" altLang="en-US" dirty="0" smtClean="0">
                <a:latin typeface="Times New Roman" pitchFamily="18" charset="0"/>
                <a:cs typeface="Times New Roman" pitchFamily="18" charset="0"/>
              </a:rPr>
              <a:t>Energy </a:t>
            </a:r>
            <a:r>
              <a:rPr lang="en-CA" altLang="en-US" dirty="0">
                <a:latin typeface="Times New Roman" pitchFamily="18" charset="0"/>
                <a:cs typeface="Times New Roman" pitchFamily="18" charset="0"/>
              </a:rPr>
              <a:t>Trade Data </a:t>
            </a:r>
            <a:r>
              <a:rPr lang="en-CA" altLang="en-US" dirty="0" smtClean="0">
                <a:latin typeface="Times New Roman" pitchFamily="18" charset="0"/>
                <a:cs typeface="Times New Roman" pitchFamily="18" charset="0"/>
              </a:rPr>
              <a:t>Statistics: Crude oil and condensate</a:t>
            </a:r>
          </a:p>
        </p:txBody>
      </p:sp>
      <p:sp>
        <p:nvSpPr>
          <p:cNvPr id="5" name="Text Placeholder 4"/>
          <p:cNvSpPr>
            <a:spLocks noGrp="1"/>
          </p:cNvSpPr>
          <p:nvPr>
            <p:ph type="body" sz="quarter" idx="12"/>
          </p:nvPr>
        </p:nvSpPr>
        <p:spPr>
          <a:xfrm>
            <a:off x="4713287" y="891540"/>
            <a:ext cx="4078287" cy="3634740"/>
          </a:xfrm>
        </p:spPr>
        <p:txBody>
          <a:bodyPr/>
          <a:lstStyle/>
          <a:p>
            <a:pPr marL="0" indent="0">
              <a:buNone/>
            </a:pPr>
            <a:r>
              <a:rPr lang="en-US" sz="1600" dirty="0" smtClean="0"/>
              <a:t>Variations exist between U.S., Mexican, and Canadian </a:t>
            </a:r>
            <a:r>
              <a:rPr lang="en-US" sz="1600" dirty="0"/>
              <a:t>data sets and </a:t>
            </a:r>
            <a:r>
              <a:rPr lang="en-US" sz="1600" dirty="0" smtClean="0"/>
              <a:t>the </a:t>
            </a:r>
            <a:r>
              <a:rPr lang="en-US" sz="1600" dirty="0"/>
              <a:t>graphs demonstrate visually the need for harmonization across the </a:t>
            </a:r>
            <a:r>
              <a:rPr lang="en-US" sz="1600" dirty="0" smtClean="0"/>
              <a:t>three countries.</a:t>
            </a:r>
          </a:p>
          <a:p>
            <a:pPr marL="0" indent="0">
              <a:buNone/>
            </a:pPr>
            <a:r>
              <a:rPr lang="en-US" sz="1600" i="1" dirty="0" smtClean="0"/>
              <a:t>Conduct systematic comparison of crude oil and equivalents definitions by statistical data source and associated data series, supported by cross reference glossary, to facilitate understanding and ensure coherence in reporting and dissemination.</a:t>
            </a:r>
            <a:endParaRPr lang="en-US" sz="1600" i="1" dirty="0"/>
          </a:p>
        </p:txBody>
      </p:sp>
      <p:sp>
        <p:nvSpPr>
          <p:cNvPr id="8" name="Slide Number Placeholder 7"/>
          <p:cNvSpPr>
            <a:spLocks noGrp="1"/>
          </p:cNvSpPr>
          <p:nvPr>
            <p:ph type="sldNum" sz="quarter" idx="4"/>
          </p:nvPr>
        </p:nvSpPr>
        <p:spPr/>
        <p:txBody>
          <a:bodyPr/>
          <a:lstStyle/>
          <a:p>
            <a:pPr>
              <a:defRPr/>
            </a:pPr>
            <a:fld id="{84948DD1-5963-4816-BE5A-05BCCCAC15E0}" type="slidenum">
              <a:rPr lang="en-US" smtClean="0"/>
              <a:pPr>
                <a:defRPr/>
              </a:pPr>
              <a:t>7</a:t>
            </a:fld>
            <a:endParaRPr lang="en-US" dirty="0"/>
          </a:p>
        </p:txBody>
      </p:sp>
      <p:sp>
        <p:nvSpPr>
          <p:cNvPr id="9" name="Footer Placeholder 2"/>
          <p:cNvSpPr>
            <a:spLocks noGrp="1"/>
          </p:cNvSpPr>
          <p:nvPr>
            <p:ph type="ftr" sz="quarter" idx="13"/>
          </p:nvPr>
        </p:nvSpPr>
        <p:spPr>
          <a:xfrm>
            <a:off x="2867024" y="4794649"/>
            <a:ext cx="6276976" cy="295275"/>
          </a:xfrm>
          <a:prstGeom prst="rect">
            <a:avLst/>
          </a:prstGeom>
        </p:spPr>
        <p:txBody>
          <a:bodyPr/>
          <a:lstStyle>
            <a:lvl1pPr>
              <a:defRPr>
                <a:solidFill>
                  <a:srgbClr val="336587"/>
                </a:solidFill>
              </a:defRPr>
            </a:lvl1pPr>
          </a:lstStyle>
          <a:p>
            <a:pPr>
              <a:defRPr/>
            </a:pPr>
            <a:r>
              <a:rPr lang="en-US" dirty="0" smtClean="0"/>
              <a:t>North American Cooperation on Energy Information</a:t>
            </a:r>
            <a:endParaRPr lang="en-US" dirty="0"/>
          </a:p>
        </p:txBody>
      </p:sp>
      <p:pic>
        <p:nvPicPr>
          <p:cNvPr id="10" name="Picture 9" descr="C:\Users\sprefont\Downloads\chart (10).png"/>
          <p:cNvPicPr/>
          <p:nvPr/>
        </p:nvPicPr>
        <p:blipFill rotWithShape="1">
          <a:blip r:embed="rId3">
            <a:extLst>
              <a:ext uri="{28A0092B-C50C-407E-A947-70E740481C1C}">
                <a14:useLocalDpi xmlns:a14="http://schemas.microsoft.com/office/drawing/2010/main" val="0"/>
              </a:ext>
            </a:extLst>
          </a:blip>
          <a:srcRect b="15948"/>
          <a:stretch/>
        </p:blipFill>
        <p:spPr bwMode="auto">
          <a:xfrm>
            <a:off x="324484" y="800325"/>
            <a:ext cx="4320000" cy="1800000"/>
          </a:xfrm>
          <a:prstGeom prst="rect">
            <a:avLst/>
          </a:prstGeom>
          <a:noFill/>
          <a:ln>
            <a:noFill/>
          </a:ln>
        </p:spPr>
      </p:pic>
      <p:pic>
        <p:nvPicPr>
          <p:cNvPr id="11" name="Picture 10" descr="C:\Users\sprefont\Downloads\chart (8).png"/>
          <p:cNvPicPr/>
          <p:nvPr/>
        </p:nvPicPr>
        <p:blipFill rotWithShape="1">
          <a:blip r:embed="rId4">
            <a:extLst>
              <a:ext uri="{28A0092B-C50C-407E-A947-70E740481C1C}">
                <a14:useLocalDpi xmlns:a14="http://schemas.microsoft.com/office/drawing/2010/main" val="0"/>
              </a:ext>
            </a:extLst>
          </a:blip>
          <a:srcRect b="15751"/>
          <a:stretch/>
        </p:blipFill>
        <p:spPr bwMode="auto">
          <a:xfrm>
            <a:off x="324484" y="2741612"/>
            <a:ext cx="4320000" cy="1800000"/>
          </a:xfrm>
          <a:prstGeom prst="rect">
            <a:avLst/>
          </a:prstGeom>
          <a:noFill/>
          <a:ln>
            <a:noFill/>
          </a:ln>
        </p:spPr>
      </p:pic>
    </p:spTree>
    <p:extLst>
      <p:ext uri="{BB962C8B-B14F-4D97-AF65-F5344CB8AC3E}">
        <p14:creationId xmlns:p14="http://schemas.microsoft.com/office/powerpoint/2010/main" val="4163015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bwMode="auto">
          <a:xfrm>
            <a:off x="609600" y="69574"/>
            <a:ext cx="8077200" cy="7653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latin typeface="Times New Roman" pitchFamily="18" charset="0"/>
                <a:cs typeface="Times New Roman" pitchFamily="18" charset="0"/>
              </a:rPr>
              <a:t/>
            </a:r>
            <a:br>
              <a:rPr lang="en-US" altLang="en-US" dirty="0" smtClean="0">
                <a:latin typeface="Times New Roman" pitchFamily="18" charset="0"/>
                <a:cs typeface="Times New Roman" pitchFamily="18" charset="0"/>
              </a:rPr>
            </a:br>
            <a:r>
              <a:rPr lang="en-CA" altLang="en-US" dirty="0" smtClean="0">
                <a:latin typeface="Times New Roman" pitchFamily="18" charset="0"/>
                <a:cs typeface="Times New Roman" pitchFamily="18" charset="0"/>
              </a:rPr>
              <a:t>Energy </a:t>
            </a:r>
            <a:r>
              <a:rPr lang="en-CA" altLang="en-US" dirty="0">
                <a:latin typeface="Times New Roman" pitchFamily="18" charset="0"/>
                <a:cs typeface="Times New Roman" pitchFamily="18" charset="0"/>
              </a:rPr>
              <a:t>Trade Data </a:t>
            </a:r>
            <a:r>
              <a:rPr lang="en-CA" altLang="en-US" dirty="0" smtClean="0">
                <a:latin typeface="Times New Roman" pitchFamily="18" charset="0"/>
                <a:cs typeface="Times New Roman" pitchFamily="18" charset="0"/>
              </a:rPr>
              <a:t>Statistics</a:t>
            </a:r>
            <a:r>
              <a:rPr lang="en-US" altLang="en-US" dirty="0" smtClean="0">
                <a:latin typeface="Times New Roman" pitchFamily="18" charset="0"/>
                <a:cs typeface="Times New Roman" pitchFamily="18" charset="0"/>
              </a:rPr>
              <a:t>: Natural Gas</a:t>
            </a:r>
          </a:p>
        </p:txBody>
      </p:sp>
      <p:sp>
        <p:nvSpPr>
          <p:cNvPr id="5" name="Text Placeholder 4"/>
          <p:cNvSpPr>
            <a:spLocks noGrp="1"/>
          </p:cNvSpPr>
          <p:nvPr>
            <p:ph type="body" sz="quarter" idx="12"/>
          </p:nvPr>
        </p:nvSpPr>
        <p:spPr>
          <a:xfrm>
            <a:off x="4886325" y="891540"/>
            <a:ext cx="4114800" cy="3832860"/>
          </a:xfrm>
        </p:spPr>
        <p:txBody>
          <a:bodyPr/>
          <a:lstStyle/>
          <a:p>
            <a:pPr marL="0" lvl="1" indent="0">
              <a:spcBef>
                <a:spcPts val="1600"/>
              </a:spcBef>
              <a:spcAft>
                <a:spcPts val="600"/>
              </a:spcAft>
              <a:buNone/>
            </a:pPr>
            <a:r>
              <a:rPr lang="en-CA" altLang="en-US" sz="1600" dirty="0" smtClean="0">
                <a:solidFill>
                  <a:srgbClr val="333333"/>
                </a:solidFill>
                <a:cs typeface="Times New Roman" pitchFamily="18" charset="0"/>
              </a:rPr>
              <a:t>Close alignment for Canada to U.S. flow, </a:t>
            </a:r>
            <a:r>
              <a:rPr lang="en-CA" altLang="en-US" sz="1600" dirty="0">
                <a:solidFill>
                  <a:srgbClr val="333333"/>
                </a:solidFill>
                <a:cs typeface="Times New Roman" pitchFamily="18" charset="0"/>
              </a:rPr>
              <a:t>between the U.S. Energy Information Administration (EIA) and the Canada </a:t>
            </a:r>
            <a:r>
              <a:rPr lang="en-US" altLang="en-US" sz="1600" dirty="0">
                <a:solidFill>
                  <a:srgbClr val="333333"/>
                </a:solidFill>
                <a:cs typeface="Times New Roman" pitchFamily="18" charset="0"/>
              </a:rPr>
              <a:t>National Energy Board (</a:t>
            </a:r>
            <a:r>
              <a:rPr lang="en-CA" altLang="en-US" sz="1600" dirty="0" smtClean="0">
                <a:solidFill>
                  <a:srgbClr val="333333"/>
                </a:solidFill>
                <a:cs typeface="Times New Roman" pitchFamily="18" charset="0"/>
              </a:rPr>
              <a:t>NEB), some adjustment applied by Statistics Canada to NEB data.</a:t>
            </a:r>
          </a:p>
          <a:p>
            <a:pPr marL="0" lvl="1" indent="0">
              <a:spcBef>
                <a:spcPts val="1600"/>
              </a:spcBef>
              <a:spcAft>
                <a:spcPts val="600"/>
              </a:spcAft>
              <a:buNone/>
            </a:pPr>
            <a:r>
              <a:rPr lang="en-CA" altLang="en-US" sz="1600" dirty="0" smtClean="0">
                <a:solidFill>
                  <a:srgbClr val="333333"/>
                </a:solidFill>
                <a:cs typeface="Times New Roman" pitchFamily="18" charset="0"/>
              </a:rPr>
              <a:t>More discrepancy between EIA and NEB for U.S. to Canada flows, however closer match between Statistics Canada and NEB. </a:t>
            </a:r>
          </a:p>
          <a:p>
            <a:pPr marL="0" lvl="1" indent="0">
              <a:spcBef>
                <a:spcPts val="1600"/>
              </a:spcBef>
              <a:spcAft>
                <a:spcPts val="600"/>
              </a:spcAft>
              <a:buNone/>
            </a:pPr>
            <a:r>
              <a:rPr lang="en-CA" altLang="en-US" sz="1600" i="1" dirty="0" smtClean="0">
                <a:solidFill>
                  <a:srgbClr val="333333"/>
                </a:solidFill>
                <a:cs typeface="Times New Roman" pitchFamily="18" charset="0"/>
              </a:rPr>
              <a:t>Micro-level data analysis, by border crossing, to be organized by EIA to verify </a:t>
            </a:r>
            <a:r>
              <a:rPr lang="en-US" sz="1600" i="1" dirty="0" smtClean="0">
                <a:solidFill>
                  <a:schemeClr val="bg2"/>
                </a:solidFill>
              </a:rPr>
              <a:t>U.S</a:t>
            </a:r>
            <a:r>
              <a:rPr lang="en-US" sz="1600" i="1" dirty="0">
                <a:solidFill>
                  <a:schemeClr val="bg2"/>
                </a:solidFill>
              </a:rPr>
              <a:t>.-Canada, and U.S.-</a:t>
            </a:r>
            <a:r>
              <a:rPr lang="en-US" sz="1600" i="1" dirty="0" smtClean="0">
                <a:solidFill>
                  <a:schemeClr val="bg2"/>
                </a:solidFill>
              </a:rPr>
              <a:t>Mexico</a:t>
            </a:r>
            <a:r>
              <a:rPr lang="en-US" sz="1600" i="1" dirty="0">
                <a:solidFill>
                  <a:schemeClr val="bg2"/>
                </a:solidFill>
              </a:rPr>
              <a:t> </a:t>
            </a:r>
            <a:r>
              <a:rPr lang="en-US" sz="1600" i="1" dirty="0" smtClean="0">
                <a:solidFill>
                  <a:schemeClr val="bg2"/>
                </a:solidFill>
              </a:rPr>
              <a:t>flows.</a:t>
            </a:r>
            <a:endParaRPr lang="en-CA" altLang="en-US" sz="1600" i="1" dirty="0" smtClean="0">
              <a:solidFill>
                <a:srgbClr val="333333"/>
              </a:solidFill>
              <a:cs typeface="Times New Roman" pitchFamily="18" charset="0"/>
            </a:endParaRPr>
          </a:p>
          <a:p>
            <a:endParaRPr lang="en-US" sz="1600" dirty="0"/>
          </a:p>
        </p:txBody>
      </p:sp>
      <p:sp>
        <p:nvSpPr>
          <p:cNvPr id="4" name="Text Placeholder 3"/>
          <p:cNvSpPr>
            <a:spLocks noGrp="1"/>
          </p:cNvSpPr>
          <p:nvPr>
            <p:ph type="body" sz="quarter" idx="16"/>
          </p:nvPr>
        </p:nvSpPr>
        <p:spPr>
          <a:xfrm>
            <a:off x="419100" y="4355882"/>
            <a:ext cx="8001000" cy="421858"/>
          </a:xfrm>
        </p:spPr>
        <p:txBody>
          <a:bodyPr/>
          <a:lstStyle/>
          <a:p>
            <a:r>
              <a:rPr lang="en-US" dirty="0" smtClean="0"/>
              <a:t>Note: Prior to the energy reform in Mexico, PEMEX was the sole data source. There are now multiple entities involved in gas trade. SENER recognizes the need to develop a survey.</a:t>
            </a:r>
            <a:endParaRPr lang="en-US" dirty="0"/>
          </a:p>
        </p:txBody>
      </p:sp>
      <p:sp>
        <p:nvSpPr>
          <p:cNvPr id="3" name="Slide Number Placeholder 2"/>
          <p:cNvSpPr>
            <a:spLocks noGrp="1"/>
          </p:cNvSpPr>
          <p:nvPr>
            <p:ph type="sldNum" sz="quarter" idx="4"/>
          </p:nvPr>
        </p:nvSpPr>
        <p:spPr/>
        <p:txBody>
          <a:bodyPr/>
          <a:lstStyle/>
          <a:p>
            <a:fld id="{93B48D4E-24D1-4061-9453-83C021BEF1AD}" type="slidenum">
              <a:rPr lang="en-US" altLang="en-US" smtClean="0"/>
              <a:pPr/>
              <a:t>8</a:t>
            </a:fld>
            <a:endParaRPr lang="en-US" altLang="en-US"/>
          </a:p>
        </p:txBody>
      </p:sp>
      <p:sp>
        <p:nvSpPr>
          <p:cNvPr id="9" name="Footer Placeholder 2"/>
          <p:cNvSpPr>
            <a:spLocks noGrp="1"/>
          </p:cNvSpPr>
          <p:nvPr>
            <p:ph type="ftr" sz="quarter" idx="13"/>
          </p:nvPr>
        </p:nvSpPr>
        <p:spPr>
          <a:xfrm>
            <a:off x="2867024" y="4794649"/>
            <a:ext cx="6276976" cy="295275"/>
          </a:xfrm>
          <a:prstGeom prst="rect">
            <a:avLst/>
          </a:prstGeom>
        </p:spPr>
        <p:txBody>
          <a:bodyPr/>
          <a:lstStyle>
            <a:lvl1pPr>
              <a:defRPr>
                <a:solidFill>
                  <a:srgbClr val="336587"/>
                </a:solidFill>
              </a:defRPr>
            </a:lvl1pPr>
          </a:lstStyle>
          <a:p>
            <a:pPr>
              <a:defRPr/>
            </a:pPr>
            <a:r>
              <a:rPr lang="en-US" dirty="0" smtClean="0"/>
              <a:t>North American Cooperation on Energy Information</a:t>
            </a:r>
            <a:endParaRPr lang="en-US" dirty="0"/>
          </a:p>
        </p:txBody>
      </p:sp>
      <p:pic>
        <p:nvPicPr>
          <p:cNvPr id="10" name="Picture 9" descr="C:\Users\sprefont\Downloads\chart (13).png"/>
          <p:cNvPicPr/>
          <p:nvPr/>
        </p:nvPicPr>
        <p:blipFill rotWithShape="1">
          <a:blip r:embed="rId3">
            <a:extLst>
              <a:ext uri="{28A0092B-C50C-407E-A947-70E740481C1C}">
                <a14:useLocalDpi xmlns:a14="http://schemas.microsoft.com/office/drawing/2010/main" val="0"/>
              </a:ext>
            </a:extLst>
          </a:blip>
          <a:srcRect b="16778"/>
          <a:stretch/>
        </p:blipFill>
        <p:spPr bwMode="auto">
          <a:xfrm>
            <a:off x="347663" y="808039"/>
            <a:ext cx="4320000" cy="1800000"/>
          </a:xfrm>
          <a:prstGeom prst="rect">
            <a:avLst/>
          </a:prstGeom>
          <a:noFill/>
          <a:ln>
            <a:noFill/>
          </a:ln>
        </p:spPr>
      </p:pic>
      <p:pic>
        <p:nvPicPr>
          <p:cNvPr id="11" name="Picture 10" descr="C:\Users\sprefont\Downloads\chart (12).png"/>
          <p:cNvPicPr/>
          <p:nvPr/>
        </p:nvPicPr>
        <p:blipFill rotWithShape="1">
          <a:blip r:embed="rId4">
            <a:extLst>
              <a:ext uri="{28A0092B-C50C-407E-A947-70E740481C1C}">
                <a14:useLocalDpi xmlns:a14="http://schemas.microsoft.com/office/drawing/2010/main" val="0"/>
              </a:ext>
            </a:extLst>
          </a:blip>
          <a:srcRect b="16079"/>
          <a:stretch/>
        </p:blipFill>
        <p:spPr bwMode="auto">
          <a:xfrm>
            <a:off x="347663" y="2686050"/>
            <a:ext cx="4320000" cy="1800000"/>
          </a:xfrm>
          <a:prstGeom prst="rect">
            <a:avLst/>
          </a:prstGeom>
          <a:noFill/>
          <a:ln>
            <a:noFill/>
          </a:ln>
        </p:spPr>
      </p:pic>
    </p:spTree>
    <p:extLst>
      <p:ext uri="{BB962C8B-B14F-4D97-AF65-F5344CB8AC3E}">
        <p14:creationId xmlns:p14="http://schemas.microsoft.com/office/powerpoint/2010/main" val="922329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bwMode="auto">
          <a:xfrm>
            <a:off x="600075" y="68579"/>
            <a:ext cx="8086725" cy="7614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200" dirty="0" smtClean="0">
                <a:latin typeface="Times New Roman" pitchFamily="18" charset="0"/>
                <a:cs typeface="Times New Roman" pitchFamily="18" charset="0"/>
              </a:rPr>
              <a:t/>
            </a:r>
            <a:br>
              <a:rPr lang="en-US" altLang="en-US" sz="2200" dirty="0" smtClean="0">
                <a:latin typeface="Times New Roman" pitchFamily="18" charset="0"/>
                <a:cs typeface="Times New Roman" pitchFamily="18" charset="0"/>
              </a:rPr>
            </a:br>
            <a:r>
              <a:rPr lang="en-CA" altLang="en-US" sz="2200" dirty="0" smtClean="0">
                <a:latin typeface="Times New Roman" pitchFamily="18" charset="0"/>
                <a:cs typeface="Times New Roman" pitchFamily="18" charset="0"/>
              </a:rPr>
              <a:t>Energy </a:t>
            </a:r>
            <a:r>
              <a:rPr lang="en-CA" altLang="en-US" sz="2200" dirty="0">
                <a:latin typeface="Times New Roman" pitchFamily="18" charset="0"/>
                <a:cs typeface="Times New Roman" pitchFamily="18" charset="0"/>
              </a:rPr>
              <a:t>Trade Data Statistics</a:t>
            </a:r>
            <a:r>
              <a:rPr lang="en-US" altLang="en-US" sz="2200" dirty="0">
                <a:latin typeface="Times New Roman" pitchFamily="18" charset="0"/>
                <a:cs typeface="Times New Roman" pitchFamily="18" charset="0"/>
              </a:rPr>
              <a:t>: </a:t>
            </a:r>
            <a:r>
              <a:rPr lang="en-US" altLang="en-US" sz="2200" dirty="0" smtClean="0">
                <a:latin typeface="Times New Roman" pitchFamily="18" charset="0"/>
                <a:cs typeface="Times New Roman" pitchFamily="18" charset="0"/>
              </a:rPr>
              <a:t>Electricity</a:t>
            </a:r>
          </a:p>
        </p:txBody>
      </p:sp>
      <p:sp>
        <p:nvSpPr>
          <p:cNvPr id="3" name="Content Placeholder 2"/>
          <p:cNvSpPr>
            <a:spLocks noGrp="1"/>
          </p:cNvSpPr>
          <p:nvPr>
            <p:ph type="body" sz="quarter" idx="12"/>
          </p:nvPr>
        </p:nvSpPr>
        <p:spPr>
          <a:xfrm>
            <a:off x="4867275" y="891540"/>
            <a:ext cx="4019550" cy="3634740"/>
          </a:xfrm>
        </p:spPr>
        <p:txBody>
          <a:bodyPr vert="horz" wrap="square" lIns="91440" tIns="45720" rIns="91440" bIns="45720" numCol="1" anchor="t" anchorCtr="0" compatLnSpc="1">
            <a:prstTxWarp prst="textNoShape">
              <a:avLst/>
            </a:prstTxWarp>
            <a:noAutofit/>
          </a:bodyPr>
          <a:lstStyle/>
          <a:p>
            <a:pPr marL="0" indent="0">
              <a:buNone/>
            </a:pPr>
            <a:r>
              <a:rPr lang="en-US" altLang="en-US" sz="1400" dirty="0" smtClean="0">
                <a:solidFill>
                  <a:srgbClr val="333333"/>
                </a:solidFill>
                <a:cs typeface="Times New Roman" pitchFamily="18" charset="0"/>
              </a:rPr>
              <a:t>Electricity </a:t>
            </a:r>
            <a:r>
              <a:rPr lang="en-US" altLang="en-US" sz="1400" dirty="0">
                <a:solidFill>
                  <a:srgbClr val="333333"/>
                </a:solidFill>
                <a:cs typeface="Times New Roman" pitchFamily="18" charset="0"/>
              </a:rPr>
              <a:t>flow data from Canada to the United States </a:t>
            </a:r>
            <a:r>
              <a:rPr lang="en-US" altLang="en-US" sz="1400" dirty="0" smtClean="0">
                <a:solidFill>
                  <a:srgbClr val="333333"/>
                </a:solidFill>
                <a:cs typeface="Times New Roman" pitchFamily="18" charset="0"/>
              </a:rPr>
              <a:t>is fairly </a:t>
            </a:r>
            <a:r>
              <a:rPr lang="en-US" altLang="en-US" sz="1400" dirty="0">
                <a:solidFill>
                  <a:srgbClr val="333333"/>
                </a:solidFill>
                <a:cs typeface="Times New Roman" pitchFamily="18" charset="0"/>
              </a:rPr>
              <a:t>consistent because it is primarily based on NEB </a:t>
            </a:r>
            <a:r>
              <a:rPr lang="en-US" altLang="en-US" sz="1400" dirty="0" smtClean="0">
                <a:solidFill>
                  <a:srgbClr val="333333"/>
                </a:solidFill>
                <a:cs typeface="Times New Roman" pitchFamily="18" charset="0"/>
              </a:rPr>
              <a:t>data. EIA </a:t>
            </a:r>
            <a:r>
              <a:rPr lang="en-US" altLang="en-US" sz="1400" dirty="0">
                <a:solidFill>
                  <a:srgbClr val="333333"/>
                </a:solidFill>
                <a:cs typeface="Times New Roman" pitchFamily="18" charset="0"/>
              </a:rPr>
              <a:t>is collecting and </a:t>
            </a:r>
            <a:r>
              <a:rPr lang="en-US" altLang="en-US" sz="1400" dirty="0">
                <a:solidFill>
                  <a:schemeClr val="bg2"/>
                </a:solidFill>
                <a:cs typeface="Times New Roman" pitchFamily="18" charset="0"/>
              </a:rPr>
              <a:t>testing its own electricity import/export information </a:t>
            </a:r>
            <a:r>
              <a:rPr lang="en-US" altLang="en-US" sz="1400" dirty="0" smtClean="0">
                <a:solidFill>
                  <a:schemeClr val="bg2"/>
                </a:solidFill>
                <a:cs typeface="Times New Roman" pitchFamily="18" charset="0"/>
              </a:rPr>
              <a:t>collection.</a:t>
            </a:r>
            <a:endParaRPr lang="en-US" sz="1400" dirty="0" smtClean="0">
              <a:solidFill>
                <a:schemeClr val="bg2"/>
              </a:solidFill>
            </a:endParaRPr>
          </a:p>
          <a:p>
            <a:pPr marL="0" lvl="0" indent="0">
              <a:buNone/>
            </a:pPr>
            <a:r>
              <a:rPr lang="en-US" sz="1400" dirty="0" smtClean="0">
                <a:solidFill>
                  <a:schemeClr val="bg2"/>
                </a:solidFill>
              </a:rPr>
              <a:t>Electricity </a:t>
            </a:r>
            <a:r>
              <a:rPr lang="en-US" sz="1400" dirty="0">
                <a:solidFill>
                  <a:schemeClr val="bg2"/>
                </a:solidFill>
              </a:rPr>
              <a:t>flow data from Mexico to the United States </a:t>
            </a:r>
            <a:r>
              <a:rPr lang="en-US" sz="1400" dirty="0" smtClean="0">
                <a:solidFill>
                  <a:schemeClr val="bg2"/>
                </a:solidFill>
              </a:rPr>
              <a:t>is fairly </a:t>
            </a:r>
            <a:r>
              <a:rPr lang="en-US" sz="1400" dirty="0">
                <a:solidFill>
                  <a:schemeClr val="bg2"/>
                </a:solidFill>
              </a:rPr>
              <a:t>consistent because it is primarily based on actual interchange </a:t>
            </a:r>
            <a:r>
              <a:rPr lang="en-US" sz="1400" dirty="0" smtClean="0">
                <a:solidFill>
                  <a:schemeClr val="bg2"/>
                </a:solidFill>
              </a:rPr>
              <a:t>data. Mexican import </a:t>
            </a:r>
            <a:r>
              <a:rPr lang="en-US" sz="1400" dirty="0">
                <a:solidFill>
                  <a:schemeClr val="bg2"/>
                </a:solidFill>
              </a:rPr>
              <a:t>data </a:t>
            </a:r>
            <a:r>
              <a:rPr lang="en-US" sz="1400" dirty="0" smtClean="0">
                <a:solidFill>
                  <a:schemeClr val="bg2"/>
                </a:solidFill>
              </a:rPr>
              <a:t>is augmented with </a:t>
            </a:r>
            <a:r>
              <a:rPr lang="en-US" sz="1400" dirty="0">
                <a:solidFill>
                  <a:schemeClr val="bg2"/>
                </a:solidFill>
              </a:rPr>
              <a:t>other import data not captured by actual </a:t>
            </a:r>
            <a:r>
              <a:rPr lang="en-US" sz="1400" dirty="0" smtClean="0">
                <a:solidFill>
                  <a:schemeClr val="bg2"/>
                </a:solidFill>
              </a:rPr>
              <a:t>interchange. </a:t>
            </a:r>
          </a:p>
          <a:p>
            <a:pPr marL="0" lvl="0" indent="0">
              <a:buNone/>
            </a:pPr>
            <a:r>
              <a:rPr lang="en-US" sz="1400" i="1" dirty="0" smtClean="0">
                <a:solidFill>
                  <a:schemeClr val="bg2"/>
                </a:solidFill>
              </a:rPr>
              <a:t>EIA’s new collection uses several measures and will likely be the closest of all sources to a census for all flows. Data set will be used for micro-level analysis and verification between U.S.-Canada, and U.S.-Mexico.</a:t>
            </a:r>
            <a:endParaRPr lang="en-US" altLang="en-US" sz="1400" i="1" dirty="0" smtClean="0">
              <a:cs typeface="Times New Roman" pitchFamily="18" charset="0"/>
            </a:endParaRPr>
          </a:p>
          <a:p>
            <a:pPr marL="0" indent="0" eaLnBrk="1" hangingPunct="1"/>
            <a:endParaRPr lang="en-US" altLang="en-US" sz="1400" dirty="0" smtClean="0">
              <a:cs typeface="Times New Roman" pitchFamily="18" charset="0"/>
            </a:endParaRPr>
          </a:p>
          <a:p>
            <a:pPr marL="0" indent="0" eaLnBrk="1" hangingPunct="1">
              <a:buFontTx/>
              <a:buNone/>
            </a:pPr>
            <a:r>
              <a:rPr lang="en-US" altLang="en-US" sz="1400" dirty="0" smtClean="0">
                <a:cs typeface="Times New Roman" pitchFamily="18" charset="0"/>
              </a:rPr>
              <a:t> </a:t>
            </a:r>
          </a:p>
          <a:p>
            <a:pPr marL="0" indent="0" eaLnBrk="1" hangingPunct="1">
              <a:buFontTx/>
              <a:buNone/>
            </a:pPr>
            <a:endParaRPr lang="en-US" altLang="en-US" sz="1400" dirty="0" smtClean="0">
              <a:cs typeface="Times New Roman" pitchFamily="18" charset="0"/>
            </a:endParaRPr>
          </a:p>
        </p:txBody>
      </p:sp>
      <p:sp>
        <p:nvSpPr>
          <p:cNvPr id="4" name="Slide Number Placeholder 3"/>
          <p:cNvSpPr>
            <a:spLocks noGrp="1"/>
          </p:cNvSpPr>
          <p:nvPr>
            <p:ph type="sldNum" sz="quarter" idx="4"/>
          </p:nvPr>
        </p:nvSpPr>
        <p:spPr/>
        <p:txBody>
          <a:bodyPr/>
          <a:lstStyle/>
          <a:p>
            <a:fld id="{93B48D4E-24D1-4061-9453-83C021BEF1AD}" type="slidenum">
              <a:rPr lang="en-US" altLang="en-US" smtClean="0"/>
              <a:pPr/>
              <a:t>9</a:t>
            </a:fld>
            <a:endParaRPr lang="en-US" altLang="en-US"/>
          </a:p>
        </p:txBody>
      </p:sp>
      <p:sp>
        <p:nvSpPr>
          <p:cNvPr id="8" name="Footer Placeholder 2"/>
          <p:cNvSpPr>
            <a:spLocks noGrp="1"/>
          </p:cNvSpPr>
          <p:nvPr>
            <p:ph type="ftr" sz="quarter" idx="13"/>
          </p:nvPr>
        </p:nvSpPr>
        <p:spPr>
          <a:xfrm>
            <a:off x="2867024" y="4794649"/>
            <a:ext cx="6276976" cy="295275"/>
          </a:xfrm>
          <a:prstGeom prst="rect">
            <a:avLst/>
          </a:prstGeom>
        </p:spPr>
        <p:txBody>
          <a:bodyPr/>
          <a:lstStyle>
            <a:lvl1pPr>
              <a:defRPr>
                <a:solidFill>
                  <a:srgbClr val="336587"/>
                </a:solidFill>
              </a:defRPr>
            </a:lvl1pPr>
          </a:lstStyle>
          <a:p>
            <a:pPr>
              <a:defRPr/>
            </a:pPr>
            <a:r>
              <a:rPr lang="en-US" dirty="0" smtClean="0"/>
              <a:t>North American Cooperation on Energy Information</a:t>
            </a:r>
            <a:endParaRPr lang="en-US" dirty="0"/>
          </a:p>
        </p:txBody>
      </p:sp>
      <p:pic>
        <p:nvPicPr>
          <p:cNvPr id="9" name="Picture 8" descr="C:\Users\sprefont\Downloads\chart (4).png"/>
          <p:cNvPicPr/>
          <p:nvPr/>
        </p:nvPicPr>
        <p:blipFill rotWithShape="1">
          <a:blip r:embed="rId3">
            <a:extLst>
              <a:ext uri="{28A0092B-C50C-407E-A947-70E740481C1C}">
                <a14:useLocalDpi xmlns:a14="http://schemas.microsoft.com/office/drawing/2010/main" val="0"/>
              </a:ext>
            </a:extLst>
          </a:blip>
          <a:srcRect b="16806"/>
          <a:stretch/>
        </p:blipFill>
        <p:spPr bwMode="auto">
          <a:xfrm>
            <a:off x="395287" y="811213"/>
            <a:ext cx="4320000" cy="1800000"/>
          </a:xfrm>
          <a:prstGeom prst="rect">
            <a:avLst/>
          </a:prstGeom>
          <a:noFill/>
          <a:ln>
            <a:noFill/>
          </a:ln>
        </p:spPr>
      </p:pic>
      <p:pic>
        <p:nvPicPr>
          <p:cNvPr id="10" name="Picture 9" descr="C:\Users\sprefont\Downloads\chart (7).png"/>
          <p:cNvPicPr/>
          <p:nvPr/>
        </p:nvPicPr>
        <p:blipFill rotWithShape="1">
          <a:blip r:embed="rId4">
            <a:extLst>
              <a:ext uri="{28A0092B-C50C-407E-A947-70E740481C1C}">
                <a14:useLocalDpi xmlns:a14="http://schemas.microsoft.com/office/drawing/2010/main" val="0"/>
              </a:ext>
            </a:extLst>
          </a:blip>
          <a:srcRect b="17041"/>
          <a:stretch/>
        </p:blipFill>
        <p:spPr bwMode="auto">
          <a:xfrm>
            <a:off x="395287" y="2706688"/>
            <a:ext cx="4320000" cy="1800000"/>
          </a:xfrm>
          <a:prstGeom prst="rect">
            <a:avLst/>
          </a:prstGeom>
          <a:noFill/>
          <a:ln>
            <a:noFill/>
          </a:ln>
        </p:spPr>
      </p:pic>
    </p:spTree>
    <p:extLst>
      <p:ext uri="{BB962C8B-B14F-4D97-AF65-F5344CB8AC3E}">
        <p14:creationId xmlns:p14="http://schemas.microsoft.com/office/powerpoint/2010/main" val="23542647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77c93141-c424-4e81-8da5-66da954c0f03"/>
</p:tagLst>
</file>

<file path=ppt/theme/theme1.xml><?xml version="1.0" encoding="utf-8"?>
<a:theme xmlns:a="http://schemas.openxmlformats.org/drawingml/2006/main" name="EIA_template_16x9">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EIA_template_16x9</Template>
  <TotalTime>1191</TotalTime>
  <Words>1580</Words>
  <Application>Microsoft Office PowerPoint</Application>
  <PresentationFormat>Näytössä katseltava esitys (16:9)</PresentationFormat>
  <Paragraphs>236</Paragraphs>
  <Slides>29</Slides>
  <Notes>27</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29</vt:i4>
      </vt:variant>
    </vt:vector>
  </HeadingPairs>
  <TitlesOfParts>
    <vt:vector size="35" baseType="lpstr">
      <vt:lpstr>Arial</vt:lpstr>
      <vt:lpstr>Calibri</vt:lpstr>
      <vt:lpstr>Myriad Pro</vt:lpstr>
      <vt:lpstr>Times New Roman</vt:lpstr>
      <vt:lpstr>Wingdings</vt:lpstr>
      <vt:lpstr>EIA_template_16x9</vt:lpstr>
      <vt:lpstr>North American Cooperation on Energy Information (NACEI)</vt:lpstr>
      <vt:lpstr>Goals of trilateral cooperation on energy information</vt:lpstr>
      <vt:lpstr> Milestones in cooperation</vt:lpstr>
      <vt:lpstr>New Trilateral website: www.nacei.org </vt:lpstr>
      <vt:lpstr>A) Energy Trade Data Statistics</vt:lpstr>
      <vt:lpstr> Energy Trade Data Statistics: Summary </vt:lpstr>
      <vt:lpstr> Energy Trade Data Statistics: Crude oil and condensate</vt:lpstr>
      <vt:lpstr> Energy Trade Data Statistics: Natural Gas</vt:lpstr>
      <vt:lpstr> Energy Trade Data Statistics: Electricity</vt:lpstr>
      <vt:lpstr>Hourly Electric System Operating Data</vt:lpstr>
      <vt:lpstr>B) Geographic Energy Information</vt:lpstr>
      <vt:lpstr>Geographic energy information:  North American Energy Maps now available via NACEI portal</vt:lpstr>
      <vt:lpstr>Geographic energy information:  Next steps for 2016</vt:lpstr>
      <vt:lpstr>        C) Trilateral Energy Outlook   D) Cross References for Energy Terminology</vt:lpstr>
      <vt:lpstr>Trilateral Outlook for Energy Supply &amp; Demand</vt:lpstr>
      <vt:lpstr>Cross reference for energy terminology</vt:lpstr>
      <vt:lpstr>Lead Agencies and Partners</vt:lpstr>
      <vt:lpstr> Lead Agencies</vt:lpstr>
      <vt:lpstr> Partners</vt:lpstr>
      <vt:lpstr>Supplemental Slides</vt:lpstr>
      <vt:lpstr>Geographic energy information: North American Energy Maps contain multiple elements of information </vt:lpstr>
      <vt:lpstr>Geographic energy information:  Renewable Power Plants, 1 MW or more</vt:lpstr>
      <vt:lpstr>Geographic energy information:  Tools to display detailed view and individual facility information</vt:lpstr>
      <vt:lpstr> Map Data Files</vt:lpstr>
      <vt:lpstr> Static map of North American Natural gas processing plants</vt:lpstr>
      <vt:lpstr>Static map of North American Liquefied natural gas import and export terminals</vt:lpstr>
      <vt:lpstr>Static map of North American Refineries (including asphalt and upgrader facilities)</vt:lpstr>
      <vt:lpstr>Static map of North American Electric Power Plants (100 MW or more)</vt:lpstr>
      <vt:lpstr>Static map of North American Renewable electric power plants  (1 MW or more)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the Residential Energy Consumption Survey (RECS):  Cities Pilot Successes</dc:title>
  <dc:creator>Wilson, Keisha (CONTR)</dc:creator>
  <cp:lastModifiedBy>Ville Maljanen</cp:lastModifiedBy>
  <cp:revision>141</cp:revision>
  <cp:lastPrinted>2016-05-03T11:34:37Z</cp:lastPrinted>
  <dcterms:created xsi:type="dcterms:W3CDTF">2016-01-08T15:17:32Z</dcterms:created>
  <dcterms:modified xsi:type="dcterms:W3CDTF">2016-05-04T14:03:11Z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-1181653525</vt:i4>
  </property>
  <property fmtid="{D5CDD505-2E9C-101B-9397-08002B2CF9AE}" pid="3" name="_NewReviewCycle">
    <vt:lpwstr/>
  </property>
  <property fmtid="{D5CDD505-2E9C-101B-9397-08002B2CF9AE}" pid="4" name="_EmailSubject">
    <vt:lpwstr>Session 10 - Presentation for WG</vt:lpwstr>
  </property>
  <property fmtid="{D5CDD505-2E9C-101B-9397-08002B2CF9AE}" pid="5" name="_AuthorEmail">
    <vt:lpwstr>michael.scrim@canada.ca</vt:lpwstr>
  </property>
  <property fmtid="{D5CDD505-2E9C-101B-9397-08002B2CF9AE}" pid="6" name="_AuthorEmailDisplayName">
    <vt:lpwstr>Scrim, Michael (STATCAN)</vt:lpwstr>
  </property>
</Properties>
</file>