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80" r:id="rId3"/>
    <p:sldId id="297" r:id="rId4"/>
    <p:sldId id="270" r:id="rId5"/>
    <p:sldId id="291" r:id="rId6"/>
    <p:sldId id="289" r:id="rId7"/>
    <p:sldId id="292" r:id="rId8"/>
    <p:sldId id="295" r:id="rId9"/>
    <p:sldId id="277" r:id="rId10"/>
    <p:sldId id="272" r:id="rId11"/>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ang Alexis" initials="M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9" autoAdjust="0"/>
    <p:restoredTop sz="96201" autoAdjust="0"/>
  </p:normalViewPr>
  <p:slideViewPr>
    <p:cSldViewPr snapToGrid="0">
      <p:cViewPr varScale="1">
        <p:scale>
          <a:sx n="81" d="100"/>
          <a:sy n="81" d="100"/>
        </p:scale>
        <p:origin x="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9T09:45:04.235" idx="6">
    <p:pos x="7531" y="119"/>
    <p:text>Merci de choisir une image ou de retenir celle qui vous sied</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F11304-F8C9-407D-9685-252AD1ECE8E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4CD17AFD-D72C-4EC9-9C22-EF4DE9CC23CE}"/>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BC0A226-7574-4969-B147-F0E7CA6344FE}" type="datetimeFigureOut">
              <a:rPr lang="fr-FR" smtClean="0"/>
              <a:t>14/09/2022</a:t>
            </a:fld>
            <a:endParaRPr lang="fr-FR"/>
          </a:p>
        </p:txBody>
      </p:sp>
      <p:sp>
        <p:nvSpPr>
          <p:cNvPr id="4" name="Footer Placeholder 3">
            <a:extLst>
              <a:ext uri="{FF2B5EF4-FFF2-40B4-BE49-F238E27FC236}">
                <a16:creationId xmlns:a16="http://schemas.microsoft.com/office/drawing/2014/main" id="{43711FBD-A45B-4773-8053-14BD39311268}"/>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fr-FR"/>
              <a:t>2</a:t>
            </a:r>
          </a:p>
        </p:txBody>
      </p:sp>
      <p:sp>
        <p:nvSpPr>
          <p:cNvPr id="5" name="Slide Number Placeholder 4">
            <a:extLst>
              <a:ext uri="{FF2B5EF4-FFF2-40B4-BE49-F238E27FC236}">
                <a16:creationId xmlns:a16="http://schemas.microsoft.com/office/drawing/2014/main" id="{C225F66B-D5AF-4C84-B570-4870B0DF4DB7}"/>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33D6DF4-1C8C-4032-AFBA-C6498382F78E}" type="slidenum">
              <a:rPr lang="fr-FR" smtClean="0"/>
              <a:t>‹#›</a:t>
            </a:fld>
            <a:endParaRPr lang="fr-FR"/>
          </a:p>
        </p:txBody>
      </p:sp>
    </p:spTree>
    <p:extLst>
      <p:ext uri="{BB962C8B-B14F-4D97-AF65-F5344CB8AC3E}">
        <p14:creationId xmlns:p14="http://schemas.microsoft.com/office/powerpoint/2010/main" val="41422920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6D0644B-7BE1-4146-A8F7-83FEAC3C00AD}" type="datetimeFigureOut">
              <a:rPr lang="fr-FR" smtClean="0"/>
              <a:t>14/09/2022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fr-FR"/>
              <a:t>2</a:t>
            </a: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B664926-4281-4FD0-AFEC-8EEC161C8620}" type="slidenum">
              <a:rPr lang="fr-FR" smtClean="0"/>
              <a:t>‹#›</a:t>
            </a:fld>
            <a:endParaRPr lang="fr-FR"/>
          </a:p>
        </p:txBody>
      </p:sp>
    </p:spTree>
    <p:extLst>
      <p:ext uri="{BB962C8B-B14F-4D97-AF65-F5344CB8AC3E}">
        <p14:creationId xmlns:p14="http://schemas.microsoft.com/office/powerpoint/2010/main" val="4835007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fr-FR"/>
              <a:t>2</a:t>
            </a:r>
          </a:p>
        </p:txBody>
      </p:sp>
      <p:sp>
        <p:nvSpPr>
          <p:cNvPr id="5" name="Espace réservé du numéro de diapositive 4"/>
          <p:cNvSpPr>
            <a:spLocks noGrp="1"/>
          </p:cNvSpPr>
          <p:nvPr>
            <p:ph type="sldNum" sz="quarter" idx="11"/>
          </p:nvPr>
        </p:nvSpPr>
        <p:spPr/>
        <p:txBody>
          <a:bodyPr/>
          <a:lstStyle/>
          <a:p>
            <a:fld id="{6B664926-4281-4FD0-AFEC-8EEC161C8620}" type="slidenum">
              <a:rPr lang="fr-FR" smtClean="0"/>
              <a:t>4</a:t>
            </a:fld>
            <a:endParaRPr lang="fr-FR"/>
          </a:p>
        </p:txBody>
      </p:sp>
    </p:spTree>
    <p:extLst>
      <p:ext uri="{BB962C8B-B14F-4D97-AF65-F5344CB8AC3E}">
        <p14:creationId xmlns:p14="http://schemas.microsoft.com/office/powerpoint/2010/main" val="20163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672147-5BC8-4F48-9A6B-8DEB868B17CC}" type="slidenum">
              <a:rPr lang="fr-FR" smtClean="0"/>
              <a:t>5</a:t>
            </a:fld>
            <a:endParaRPr lang="fr-FR"/>
          </a:p>
        </p:txBody>
      </p:sp>
      <p:sp>
        <p:nvSpPr>
          <p:cNvPr id="5" name="Footer Placeholder 4">
            <a:extLst>
              <a:ext uri="{FF2B5EF4-FFF2-40B4-BE49-F238E27FC236}">
                <a16:creationId xmlns:a16="http://schemas.microsoft.com/office/drawing/2014/main" id="{B742C29C-702C-471E-B715-2D8B8030B989}"/>
              </a:ext>
            </a:extLst>
          </p:cNvPr>
          <p:cNvSpPr>
            <a:spLocks noGrp="1"/>
          </p:cNvSpPr>
          <p:nvPr>
            <p:ph type="ftr" sz="quarter" idx="4"/>
          </p:nvPr>
        </p:nvSpPr>
        <p:spPr/>
        <p:txBody>
          <a:bodyPr/>
          <a:lstStyle/>
          <a:p>
            <a:r>
              <a:rPr lang="fr-FR"/>
              <a:t>2</a:t>
            </a:r>
          </a:p>
        </p:txBody>
      </p:sp>
    </p:spTree>
    <p:extLst>
      <p:ext uri="{BB962C8B-B14F-4D97-AF65-F5344CB8AC3E}">
        <p14:creationId xmlns:p14="http://schemas.microsoft.com/office/powerpoint/2010/main" val="308744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672147-5BC8-4F48-9A6B-8DEB868B17CC}" type="slidenum">
              <a:rPr lang="fr-FR" smtClean="0"/>
              <a:t>6</a:t>
            </a:fld>
            <a:endParaRPr lang="fr-FR"/>
          </a:p>
        </p:txBody>
      </p:sp>
      <p:sp>
        <p:nvSpPr>
          <p:cNvPr id="5" name="Footer Placeholder 4">
            <a:extLst>
              <a:ext uri="{FF2B5EF4-FFF2-40B4-BE49-F238E27FC236}">
                <a16:creationId xmlns:a16="http://schemas.microsoft.com/office/drawing/2014/main" id="{E17B6E3F-E28E-4CA4-9D5C-9287FFD0FF19}"/>
              </a:ext>
            </a:extLst>
          </p:cNvPr>
          <p:cNvSpPr>
            <a:spLocks noGrp="1"/>
          </p:cNvSpPr>
          <p:nvPr>
            <p:ph type="ftr" sz="quarter" idx="4"/>
          </p:nvPr>
        </p:nvSpPr>
        <p:spPr/>
        <p:txBody>
          <a:bodyPr/>
          <a:lstStyle/>
          <a:p>
            <a:r>
              <a:rPr lang="fr-FR"/>
              <a:t>2</a:t>
            </a:r>
          </a:p>
        </p:txBody>
      </p:sp>
    </p:spTree>
    <p:extLst>
      <p:ext uri="{BB962C8B-B14F-4D97-AF65-F5344CB8AC3E}">
        <p14:creationId xmlns:p14="http://schemas.microsoft.com/office/powerpoint/2010/main" val="427780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672147-5BC8-4F48-9A6B-8DEB868B17CC}" type="slidenum">
              <a:rPr lang="fr-FR" smtClean="0"/>
              <a:t>7</a:t>
            </a:fld>
            <a:endParaRPr lang="fr-FR"/>
          </a:p>
        </p:txBody>
      </p:sp>
      <p:sp>
        <p:nvSpPr>
          <p:cNvPr id="5" name="Footer Placeholder 4">
            <a:extLst>
              <a:ext uri="{FF2B5EF4-FFF2-40B4-BE49-F238E27FC236}">
                <a16:creationId xmlns:a16="http://schemas.microsoft.com/office/drawing/2014/main" id="{0E753C7A-B063-4783-8D22-87BFAE99DD1F}"/>
              </a:ext>
            </a:extLst>
          </p:cNvPr>
          <p:cNvSpPr>
            <a:spLocks noGrp="1"/>
          </p:cNvSpPr>
          <p:nvPr>
            <p:ph type="ftr" sz="quarter" idx="4"/>
          </p:nvPr>
        </p:nvSpPr>
        <p:spPr/>
        <p:txBody>
          <a:bodyPr/>
          <a:lstStyle/>
          <a:p>
            <a:r>
              <a:rPr lang="fr-FR"/>
              <a:t>2</a:t>
            </a:r>
          </a:p>
        </p:txBody>
      </p:sp>
    </p:spTree>
    <p:extLst>
      <p:ext uri="{BB962C8B-B14F-4D97-AF65-F5344CB8AC3E}">
        <p14:creationId xmlns:p14="http://schemas.microsoft.com/office/powerpoint/2010/main" val="57759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672147-5BC8-4F48-9A6B-8DEB868B17CC}" type="slidenum">
              <a:rPr lang="fr-FR" smtClean="0"/>
              <a:t>8</a:t>
            </a:fld>
            <a:endParaRPr lang="fr-FR"/>
          </a:p>
        </p:txBody>
      </p:sp>
      <p:sp>
        <p:nvSpPr>
          <p:cNvPr id="5" name="Footer Placeholder 4">
            <a:extLst>
              <a:ext uri="{FF2B5EF4-FFF2-40B4-BE49-F238E27FC236}">
                <a16:creationId xmlns:a16="http://schemas.microsoft.com/office/drawing/2014/main" id="{B93AE82B-E5F0-40C1-AD9B-B21E0B043F1F}"/>
              </a:ext>
            </a:extLst>
          </p:cNvPr>
          <p:cNvSpPr>
            <a:spLocks noGrp="1"/>
          </p:cNvSpPr>
          <p:nvPr>
            <p:ph type="ftr" sz="quarter" idx="4"/>
          </p:nvPr>
        </p:nvSpPr>
        <p:spPr/>
        <p:txBody>
          <a:bodyPr/>
          <a:lstStyle/>
          <a:p>
            <a:r>
              <a:rPr lang="fr-FR"/>
              <a:t>2</a:t>
            </a:r>
          </a:p>
        </p:txBody>
      </p:sp>
    </p:spTree>
    <p:extLst>
      <p:ext uri="{BB962C8B-B14F-4D97-AF65-F5344CB8AC3E}">
        <p14:creationId xmlns:p14="http://schemas.microsoft.com/office/powerpoint/2010/main" val="52793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Footer Placeholder 3"/>
          <p:cNvSpPr>
            <a:spLocks noGrp="1"/>
          </p:cNvSpPr>
          <p:nvPr>
            <p:ph type="ftr" sz="quarter" idx="4"/>
          </p:nvPr>
        </p:nvSpPr>
        <p:spPr/>
        <p:txBody>
          <a:bodyPr/>
          <a:lstStyle/>
          <a:p>
            <a:pPr>
              <a:defRPr/>
            </a:pPr>
            <a:r>
              <a:rPr lang="fr-FR"/>
              <a:t>2</a:t>
            </a:r>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9ABC2B-AF60-41AF-A05A-134BDBD4E2D3}" type="slidenum">
              <a:rPr lang="fr-FR" altLang="fr-FR" smtClean="0">
                <a:latin typeface="Calibri" panose="020F0502020204030204" pitchFamily="34" charset="0"/>
              </a:rPr>
              <a:pPr/>
              <a:t>10</a:t>
            </a:fld>
            <a:endParaRPr lang="fr-FR" altLang="fr-FR">
              <a:latin typeface="Calibri" panose="020F0502020204030204" pitchFamily="34" charset="0"/>
            </a:endParaRPr>
          </a:p>
        </p:txBody>
      </p:sp>
    </p:spTree>
    <p:extLst>
      <p:ext uri="{BB962C8B-B14F-4D97-AF65-F5344CB8AC3E}">
        <p14:creationId xmlns:p14="http://schemas.microsoft.com/office/powerpoint/2010/main" val="138407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0A3D6C4-7682-4D92-A739-F1C0DDF0177E}" type="datetime1">
              <a:rPr lang="fr-FR" smtClean="0"/>
              <a:t>14/09/2022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353222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ADFD45-D901-4AD6-9B3B-2F7968F9FEE6}" type="datetime1">
              <a:rPr lang="fr-FR" smtClean="0"/>
              <a:t>14/09/2022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76540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99C29D-9B7C-4D63-961A-BDAB91BC607C}" type="datetime1">
              <a:rPr lang="fr-FR" smtClean="0"/>
              <a:t>14/09/2022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38929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0682FD9-1C86-4987-B649-DDC961986AC5}" type="datetime1">
              <a:rPr lang="fr-FR" smtClean="0"/>
              <a:t>14/09/2022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33304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6430F7C2-19E1-463F-A391-99FBB5113362}" type="datetime1">
              <a:rPr lang="fr-FR" smtClean="0"/>
              <a:t>14/09/2022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202775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F6D2C0-E350-4A6A-94A2-4F8BC34B7309}" type="datetime1">
              <a:rPr lang="fr-FR" smtClean="0"/>
              <a:t>14/09/2022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242227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595F572-F7C6-4E7B-8C54-2E900F70ABBA}" type="datetime1">
              <a:rPr lang="fr-FR" smtClean="0"/>
              <a:t>14/09/2022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86750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8B80C35-87CE-4337-8E40-90B7A320A111}" type="datetime1">
              <a:rPr lang="fr-FR" smtClean="0"/>
              <a:t>14/09/2022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51706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1130C3-8164-477E-9F56-5CAD6C1C5197}" type="datetime1">
              <a:rPr lang="fr-FR" smtClean="0"/>
              <a:t>14/09/2022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399366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8E397E-1760-42C5-A7D4-2128E52D4E99}" type="datetime1">
              <a:rPr lang="fr-FR" smtClean="0"/>
              <a:t>14/09/2022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10290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0B0D41A-7D2F-4A00-9363-E54924C3F47A}" type="datetime1">
              <a:rPr lang="fr-FR" smtClean="0"/>
              <a:t>14/09/2022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577E3F-9F8B-4652-9C79-442205DA71AA}" type="slidenum">
              <a:rPr lang="fr-FR" smtClean="0"/>
              <a:t>‹#›</a:t>
            </a:fld>
            <a:endParaRPr lang="fr-FR"/>
          </a:p>
        </p:txBody>
      </p:sp>
    </p:spTree>
    <p:extLst>
      <p:ext uri="{BB962C8B-B14F-4D97-AF65-F5344CB8AC3E}">
        <p14:creationId xmlns:p14="http://schemas.microsoft.com/office/powerpoint/2010/main" val="125176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D32AC-C3D6-4E2D-81BF-F12903F63B49}" type="datetime1">
              <a:rPr lang="fr-FR" smtClean="0"/>
              <a:t>14/09/2022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77E3F-9F8B-4652-9C79-442205DA71AA}" type="slidenum">
              <a:rPr lang="fr-FR" smtClean="0"/>
              <a:t>‹#›</a:t>
            </a:fld>
            <a:endParaRPr lang="fr-FR"/>
          </a:p>
        </p:txBody>
      </p:sp>
    </p:spTree>
    <p:extLst>
      <p:ext uri="{BB962C8B-B14F-4D97-AF65-F5344CB8AC3E}">
        <p14:creationId xmlns:p14="http://schemas.microsoft.com/office/powerpoint/2010/main" val="151541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83200" y="1545575"/>
            <a:ext cx="6800827" cy="1759998"/>
          </a:xfrm>
        </p:spPr>
        <p:txBody>
          <a:bodyPr vert="horz" lIns="91440" tIns="45720" rIns="91440" bIns="45720" rtlCol="0" anchor="b">
            <a:normAutofit/>
          </a:bodyPr>
          <a:lstStyle/>
          <a:p>
            <a:r>
              <a:rPr lang="en-US" sz="3700" kern="1200" dirty="0">
                <a:solidFill>
                  <a:schemeClr val="tx1"/>
                </a:solidFill>
                <a:effectLst>
                  <a:glow rad="63500">
                    <a:srgbClr val="FFFF00">
                      <a:alpha val="40000"/>
                    </a:srgbClr>
                  </a:glow>
                  <a:outerShdw blurRad="50800" dist="38100" algn="l" rotWithShape="0">
                    <a:schemeClr val="tx1">
                      <a:alpha val="40000"/>
                    </a:schemeClr>
                  </a:outerShdw>
                </a:effectLst>
                <a:latin typeface="+mj-lt"/>
                <a:ea typeface="+mj-ea"/>
                <a:cs typeface="+mj-cs"/>
              </a:rPr>
              <a:t>SIDE EVEN OF THE UNITED NATIONS GENERAL ASSEMBLY</a:t>
            </a:r>
          </a:p>
        </p:txBody>
      </p:sp>
      <p:sp>
        <p:nvSpPr>
          <p:cNvPr id="28" name="Rectangle 2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ous-titre 2"/>
          <p:cNvSpPr>
            <a:spLocks noGrp="1"/>
          </p:cNvSpPr>
          <p:nvPr>
            <p:ph type="subTitle" idx="1"/>
          </p:nvPr>
        </p:nvSpPr>
        <p:spPr>
          <a:xfrm>
            <a:off x="483200" y="3791684"/>
            <a:ext cx="7072169" cy="2071249"/>
          </a:xfrm>
        </p:spPr>
        <p:txBody>
          <a:bodyPr vert="horz" lIns="91440" tIns="45720" rIns="91440" bIns="45720" rtlCol="0" anchor="t">
            <a:normAutofit/>
          </a:bodyPr>
          <a:lstStyle/>
          <a:p>
            <a:endParaRPr lang="en-US" sz="2000" kern="1200" dirty="0">
              <a:solidFill>
                <a:srgbClr val="FFFFFF"/>
              </a:solidFill>
              <a:latin typeface="+mn-lt"/>
              <a:ea typeface="+mn-ea"/>
              <a:cs typeface="+mn-cs"/>
            </a:endParaRPr>
          </a:p>
          <a:p>
            <a:r>
              <a:rPr lang="en-US" sz="2000" b="1" kern="1200" dirty="0">
                <a:solidFill>
                  <a:srgbClr val="FFFFFF"/>
                </a:solidFill>
                <a:latin typeface="+mn-lt"/>
                <a:ea typeface="+mn-ea"/>
                <a:cs typeface="+mn-cs"/>
              </a:rPr>
              <a:t>CAMEROON DELEGATION’S PRSENTATION</a:t>
            </a:r>
          </a:p>
          <a:p>
            <a:r>
              <a:rPr lang="en-US" sz="2000" kern="1200" dirty="0">
                <a:solidFill>
                  <a:srgbClr val="FFFFFF"/>
                </a:solidFill>
                <a:latin typeface="+mn-lt"/>
                <a:ea typeface="+mn-ea"/>
                <a:cs typeface="+mn-cs"/>
              </a:rPr>
              <a:t>TOPIC:</a:t>
            </a:r>
          </a:p>
          <a:p>
            <a:r>
              <a:rPr lang="en-US" sz="2000" kern="1200" dirty="0">
                <a:solidFill>
                  <a:srgbClr val="FFFFFF"/>
                </a:solidFill>
                <a:latin typeface="+mn-lt"/>
                <a:ea typeface="+mn-ea"/>
                <a:cs typeface="+mn-cs"/>
              </a:rPr>
              <a:t> IMPLEMENTATION OF THE «</a:t>
            </a:r>
            <a:r>
              <a:rPr lang="en-US" sz="2000" b="1" kern="1200" dirty="0">
                <a:solidFill>
                  <a:srgbClr val="FFFFFF"/>
                </a:solidFill>
                <a:latin typeface="+mn-lt"/>
                <a:ea typeface="+mn-ea"/>
                <a:cs typeface="+mn-cs"/>
              </a:rPr>
              <a:t> UNITED NATIONS LEGAL IDENTITY AGENDA» </a:t>
            </a:r>
            <a:r>
              <a:rPr lang="en-US" sz="2000" kern="1200" dirty="0">
                <a:solidFill>
                  <a:srgbClr val="FFFFFF"/>
                </a:solidFill>
                <a:latin typeface="+mn-lt"/>
                <a:ea typeface="+mn-ea"/>
                <a:cs typeface="+mn-cs"/>
              </a:rPr>
              <a:t>IN CAMEROON</a:t>
            </a:r>
          </a:p>
        </p:txBody>
      </p:sp>
      <p:pic>
        <p:nvPicPr>
          <p:cNvPr id="7" name="Picture 6" descr="Logo&#10;&#10;Description automatically generated">
            <a:extLst>
              <a:ext uri="{FF2B5EF4-FFF2-40B4-BE49-F238E27FC236}">
                <a16:creationId xmlns:a16="http://schemas.microsoft.com/office/drawing/2014/main" id="{95D86AFF-EDC5-46A1-A2E0-FC3C74C4B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841" y="876185"/>
            <a:ext cx="3789322" cy="4552390"/>
          </a:xfrm>
          <a:prstGeom prst="rect">
            <a:avLst/>
          </a:prstGeom>
        </p:spPr>
      </p:pic>
      <p:sp>
        <p:nvSpPr>
          <p:cNvPr id="34" name="Rectangle 3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ous-titre 2"/>
          <p:cNvSpPr txBox="1">
            <a:spLocks/>
          </p:cNvSpPr>
          <p:nvPr/>
        </p:nvSpPr>
        <p:spPr>
          <a:xfrm>
            <a:off x="7076207" y="6011244"/>
            <a:ext cx="5160818" cy="44441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solidFill>
                  <a:srgbClr val="FFFFFF"/>
                </a:solidFill>
              </a:rPr>
              <a:t>New  York, </a:t>
            </a:r>
            <a:r>
              <a:rPr lang="en-US" sz="2800" b="1" dirty="0">
                <a:solidFill>
                  <a:srgbClr val="FFFFFF"/>
                </a:solidFill>
              </a:rPr>
              <a:t>September</a:t>
            </a:r>
            <a:r>
              <a:rPr lang="fr-FR" sz="2800" b="1" dirty="0">
                <a:solidFill>
                  <a:srgbClr val="FFFFFF"/>
                </a:solidFill>
              </a:rPr>
              <a:t> 15th 2022</a:t>
            </a:r>
          </a:p>
        </p:txBody>
      </p:sp>
      <p:sp>
        <p:nvSpPr>
          <p:cNvPr id="10" name="Slide Number Placeholder 9">
            <a:extLst>
              <a:ext uri="{FF2B5EF4-FFF2-40B4-BE49-F238E27FC236}">
                <a16:creationId xmlns:a16="http://schemas.microsoft.com/office/drawing/2014/main" id="{F9BEDDC0-BCE8-4BA4-9DEA-8D1418A011F1}"/>
              </a:ext>
            </a:extLst>
          </p:cNvPr>
          <p:cNvSpPr>
            <a:spLocks noGrp="1"/>
          </p:cNvSpPr>
          <p:nvPr>
            <p:ph type="sldNum" sz="quarter" idx="12"/>
          </p:nvPr>
        </p:nvSpPr>
        <p:spPr/>
        <p:txBody>
          <a:bodyPr/>
          <a:lstStyle/>
          <a:p>
            <a:fld id="{69577E3F-9F8B-4652-9C79-442205DA71AA}" type="slidenum">
              <a:rPr lang="fr-FR" smtClean="0"/>
              <a:t>1</a:t>
            </a:fld>
            <a:endParaRPr lang="fr-FR"/>
          </a:p>
        </p:txBody>
      </p:sp>
    </p:spTree>
    <p:extLst>
      <p:ext uri="{BB962C8B-B14F-4D97-AF65-F5344CB8AC3E}">
        <p14:creationId xmlns:p14="http://schemas.microsoft.com/office/powerpoint/2010/main" val="3973352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28" grpId="0" animBg="1"/>
      <p:bldP spid="30" grpId="0" animBg="1"/>
      <p:bldP spid="32" grpId="0" animBg="1"/>
      <p:bldP spid="3" grpId="0" build="p"/>
      <p:bldP spid="34" grpId="0" animBg="1"/>
      <p:bldP spid="4"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Connecteur droit 162"/>
          <p:cNvCxnSpPr/>
          <p:nvPr/>
        </p:nvCxnSpPr>
        <p:spPr bwMode="auto">
          <a:xfrm flipH="1">
            <a:off x="7089776" y="1568149"/>
            <a:ext cx="1587" cy="100806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9310690" y="6286501"/>
            <a:ext cx="9366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tx1"/>
              </a:solidFill>
            </a:endParaRPr>
          </a:p>
        </p:txBody>
      </p:sp>
      <p:sp>
        <p:nvSpPr>
          <p:cNvPr id="165" name="Titre 1"/>
          <p:cNvSpPr>
            <a:spLocks noGrp="1"/>
          </p:cNvSpPr>
          <p:nvPr>
            <p:ph type="title"/>
          </p:nvPr>
        </p:nvSpPr>
        <p:spPr>
          <a:xfrm>
            <a:off x="1862722" y="86473"/>
            <a:ext cx="8229600" cy="785813"/>
          </a:xfrm>
        </p:spPr>
        <p:txBody>
          <a:bodyPr/>
          <a:lstStyle/>
          <a:p>
            <a:pPr algn="ctr" eaLnBrk="1" hangingPunct="1"/>
            <a:r>
              <a:rPr lang="fr-FR" altLang="fr-FR" sz="2000" b="1" dirty="0">
                <a:latin typeface="Tahoma" panose="020B0604030504040204" pitchFamily="34" charset="0"/>
                <a:ea typeface="Tahoma" panose="020B0604030504040204" pitchFamily="34" charset="0"/>
                <a:cs typeface="Tahoma" panose="020B0604030504040204" pitchFamily="34" charset="0"/>
              </a:rPr>
              <a:t>IV.2 FUNCTIONAL DIAGRAM</a:t>
            </a:r>
            <a:endParaRPr lang="fr-FR" altLang="fr-FR" sz="2000" b="1" u="sng"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cxnSp>
        <p:nvCxnSpPr>
          <p:cNvPr id="166" name="Connecteur droit 165"/>
          <p:cNvCxnSpPr/>
          <p:nvPr/>
        </p:nvCxnSpPr>
        <p:spPr>
          <a:xfrm>
            <a:off x="7067551" y="2969487"/>
            <a:ext cx="22225" cy="252167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Connecteur droit 166"/>
          <p:cNvCxnSpPr/>
          <p:nvPr/>
        </p:nvCxnSpPr>
        <p:spPr>
          <a:xfrm>
            <a:off x="7135814" y="2927459"/>
            <a:ext cx="0" cy="19588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p:nvPr/>
        </p:nvCxnSpPr>
        <p:spPr>
          <a:xfrm>
            <a:off x="7019645" y="2969490"/>
            <a:ext cx="12980" cy="132469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Connecteur droit 168"/>
          <p:cNvCxnSpPr/>
          <p:nvPr/>
        </p:nvCxnSpPr>
        <p:spPr>
          <a:xfrm>
            <a:off x="6972300" y="2969490"/>
            <a:ext cx="6350" cy="67541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Connecteur droit 169"/>
          <p:cNvCxnSpPr/>
          <p:nvPr/>
        </p:nvCxnSpPr>
        <p:spPr>
          <a:xfrm>
            <a:off x="5105725" y="2969490"/>
            <a:ext cx="15021" cy="320517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Connecteur droit 170"/>
          <p:cNvCxnSpPr/>
          <p:nvPr/>
        </p:nvCxnSpPr>
        <p:spPr>
          <a:xfrm>
            <a:off x="5061898" y="2969490"/>
            <a:ext cx="0" cy="234885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flipV="1">
            <a:off x="4985930" y="3733893"/>
            <a:ext cx="687387"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3" name="AutoShape 6"/>
          <p:cNvSpPr>
            <a:spLocks noChangeArrowheads="1"/>
          </p:cNvSpPr>
          <p:nvPr/>
        </p:nvSpPr>
        <p:spPr bwMode="auto">
          <a:xfrm rot="16200000">
            <a:off x="4778821" y="-1065247"/>
            <a:ext cx="797822" cy="4469359"/>
          </a:xfrm>
          <a:prstGeom prst="roundRect">
            <a:avLst>
              <a:gd name="adj" fmla="val 16667"/>
            </a:avLst>
          </a:prstGeom>
          <a:gradFill>
            <a:gsLst>
              <a:gs pos="0">
                <a:srgbClr val="00B050"/>
              </a:gs>
              <a:gs pos="64000">
                <a:srgbClr val="FF0000"/>
              </a:gs>
              <a:gs pos="100000">
                <a:srgbClr val="FF0000">
                  <a:alpha val="21000"/>
                </a:srgbClr>
              </a:gs>
              <a:gs pos="100000">
                <a:srgbClr val="FFFF00"/>
              </a:gs>
            </a:gsLst>
            <a:lin ang="5400000" scaled="1"/>
          </a:gradFill>
          <a:ln w="9525">
            <a:solidFill>
              <a:srgbClr val="000000">
                <a:alpha val="50000"/>
              </a:srgbClr>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518" b="1" dirty="0">
                <a:latin typeface="Century Gothic" panose="020B0502020202020204" pitchFamily="34" charset="0"/>
                <a:cs typeface="Segoe UI Semibold" panose="020B0702040204020203" pitchFamily="34" charset="0"/>
              </a:rPr>
              <a:t>MINDDEVEL</a:t>
            </a:r>
            <a:endParaRPr lang="fr-FR" altLang="fr-FR" sz="1063" b="1" dirty="0">
              <a:latin typeface="Century Gothic" panose="020B0502020202020204" pitchFamily="34" charset="0"/>
              <a:cs typeface="Segoe UI Semibold" panose="020B0702040204020203" pitchFamily="34" charset="0"/>
            </a:endParaRPr>
          </a:p>
          <a:p>
            <a:pPr algn="ctr">
              <a:defRPr/>
            </a:pPr>
            <a:r>
              <a:rPr lang="fr-FR" altLang="fr-FR" sz="1063" dirty="0">
                <a:latin typeface="Segoe UI Semibold" panose="020B0702040204020203" pitchFamily="34" charset="0"/>
                <a:cs typeface="Segoe UI Semibold" panose="020B0702040204020203" pitchFamily="34" charset="0"/>
              </a:rPr>
              <a:t>Application de la législation et de la règlementation sur l’état civil </a:t>
            </a:r>
            <a:endParaRPr lang="fr-FR" altLang="fr-FR" sz="835" dirty="0">
              <a:latin typeface="Segoe UI Semibold" panose="020B0702040204020203" pitchFamily="34" charset="0"/>
              <a:cs typeface="Segoe UI Semibold" panose="020B0702040204020203" pitchFamily="34" charset="0"/>
            </a:endParaRPr>
          </a:p>
        </p:txBody>
      </p:sp>
      <p:sp>
        <p:nvSpPr>
          <p:cNvPr id="174" name="AutoShape 6"/>
          <p:cNvSpPr>
            <a:spLocks noChangeArrowheads="1"/>
          </p:cNvSpPr>
          <p:nvPr/>
        </p:nvSpPr>
        <p:spPr bwMode="auto">
          <a:xfrm>
            <a:off x="2831137" y="822401"/>
            <a:ext cx="4677420" cy="687845"/>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defRPr/>
            </a:pPr>
            <a:r>
              <a:rPr lang="fr-FR" altLang="fr-FR" sz="1518" b="1" dirty="0">
                <a:latin typeface="Segoe UI Semibold" panose="020B0702040204020203" pitchFamily="34" charset="0"/>
                <a:cs typeface="Segoe UI Semibold" panose="020B0702040204020203" pitchFamily="34" charset="0"/>
              </a:rPr>
              <a:t>MINISTRY OF DECENTRALISATION AND LOCAL DEVELOPMENT</a:t>
            </a:r>
            <a:endParaRPr lang="fr-FR" altLang="fr-FR" sz="1063" b="1" dirty="0">
              <a:latin typeface="Segoe UI Semibold" panose="020B0702040204020203" pitchFamily="34" charset="0"/>
              <a:cs typeface="Segoe UI Semibold" panose="020B0702040204020203" pitchFamily="34" charset="0"/>
            </a:endParaRPr>
          </a:p>
        </p:txBody>
      </p:sp>
      <p:sp>
        <p:nvSpPr>
          <p:cNvPr id="175" name="AutoShape 8"/>
          <p:cNvSpPr>
            <a:spLocks noChangeArrowheads="1"/>
          </p:cNvSpPr>
          <p:nvPr/>
        </p:nvSpPr>
        <p:spPr bwMode="auto">
          <a:xfrm>
            <a:off x="1004875" y="5910419"/>
            <a:ext cx="3324723" cy="574759"/>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759"/>
              </a:spcAft>
              <a:defRPr/>
            </a:pPr>
            <a:endParaRPr lang="fr-FR" altLang="fr-FR" sz="1200" b="1" dirty="0">
              <a:latin typeface="Century Gothic" panose="020B0502020202020204" pitchFamily="34" charset="0"/>
              <a:cs typeface="Segoe UI Semibold" panose="020B0702040204020203" pitchFamily="34" charset="0"/>
            </a:endParaRPr>
          </a:p>
        </p:txBody>
      </p:sp>
      <p:sp>
        <p:nvSpPr>
          <p:cNvPr id="176" name="AutoShape 9"/>
          <p:cNvSpPr>
            <a:spLocks noChangeArrowheads="1"/>
          </p:cNvSpPr>
          <p:nvPr/>
        </p:nvSpPr>
        <p:spPr bwMode="auto">
          <a:xfrm>
            <a:off x="1528787" y="1568149"/>
            <a:ext cx="2781824" cy="523850"/>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defRPr/>
            </a:pPr>
            <a:r>
              <a:rPr lang="fr-FR" altLang="fr-FR" sz="1518" b="1" dirty="0">
                <a:latin typeface="Segoe UI Semibold" panose="020B0702040204020203" pitchFamily="34" charset="0"/>
                <a:cs typeface="Segoe UI Semibold" panose="020B0702040204020203" pitchFamily="34" charset="0"/>
              </a:rPr>
              <a:t>HEALTH FACILITIES</a:t>
            </a:r>
          </a:p>
          <a:p>
            <a:pPr algn="ctr">
              <a:spcAft>
                <a:spcPts val="759"/>
              </a:spcAft>
              <a:defRPr/>
            </a:pPr>
            <a:r>
              <a:rPr lang="en-US" altLang="fr-FR" sz="1100" dirty="0">
                <a:latin typeface="Segoe UI Light" panose="020B0502040204020203" pitchFamily="34" charset="0"/>
                <a:cs typeface="Segoe UI Light" panose="020B0502040204020203" pitchFamily="34" charset="0"/>
              </a:rPr>
              <a:t>Birth and Death Notification </a:t>
            </a:r>
            <a:endParaRPr lang="en-US" altLang="fr-FR" sz="2000" dirty="0">
              <a:latin typeface="Segoe UI Light" panose="020B0502040204020203" pitchFamily="34" charset="0"/>
              <a:cs typeface="Segoe UI Light" panose="020B0502040204020203" pitchFamily="34" charset="0"/>
            </a:endParaRPr>
          </a:p>
        </p:txBody>
      </p:sp>
      <p:grpSp>
        <p:nvGrpSpPr>
          <p:cNvPr id="177" name="Group 10"/>
          <p:cNvGrpSpPr>
            <a:grpSpLocks/>
          </p:cNvGrpSpPr>
          <p:nvPr/>
        </p:nvGrpSpPr>
        <p:grpSpPr bwMode="auto">
          <a:xfrm>
            <a:off x="4411305" y="1957151"/>
            <a:ext cx="2758167" cy="1012337"/>
            <a:chOff x="2297" y="2864"/>
            <a:chExt cx="4093" cy="2505"/>
          </a:xfrm>
        </p:grpSpPr>
        <p:sp>
          <p:nvSpPr>
            <p:cNvPr id="178" name="AutoShape 11"/>
            <p:cNvSpPr>
              <a:spLocks noChangeArrowheads="1"/>
            </p:cNvSpPr>
            <p:nvPr/>
          </p:nvSpPr>
          <p:spPr bwMode="auto">
            <a:xfrm>
              <a:off x="2297" y="2864"/>
              <a:ext cx="4093" cy="2505"/>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200"/>
                </a:lnSpc>
                <a:spcAft>
                  <a:spcPts val="759"/>
                </a:spcAft>
                <a:defRPr/>
              </a:pPr>
              <a:r>
                <a:rPr lang="fr-FR" altLang="fr-FR" sz="1600" dirty="0">
                  <a:latin typeface="Segoe UI Semibold" panose="020B0702040204020203" pitchFamily="34" charset="0"/>
                  <a:cs typeface="Segoe UI Semibold" panose="020B0702040204020203" pitchFamily="34" charset="0"/>
                </a:rPr>
                <a:t>NATIONAL BUREAU OF CIVIL REGISTRATION</a:t>
              </a:r>
            </a:p>
          </p:txBody>
        </p:sp>
        <p:sp>
          <p:nvSpPr>
            <p:cNvPr id="179" name="AutoShape 12"/>
            <p:cNvSpPr>
              <a:spLocks noChangeArrowheads="1"/>
            </p:cNvSpPr>
            <p:nvPr/>
          </p:nvSpPr>
          <p:spPr bwMode="auto">
            <a:xfrm>
              <a:off x="2422" y="4141"/>
              <a:ext cx="3878" cy="1124"/>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366" dirty="0">
                <a:latin typeface="Segoe UI Semibold" panose="020B0702040204020203" pitchFamily="34" charset="0"/>
                <a:cs typeface="Segoe UI Semibold" panose="020B0702040204020203" pitchFamily="34" charset="0"/>
              </a:endParaRPr>
            </a:p>
          </p:txBody>
        </p:sp>
      </p:grpSp>
      <p:sp>
        <p:nvSpPr>
          <p:cNvPr id="180" name="AutoShape 15"/>
          <p:cNvSpPr>
            <a:spLocks noChangeArrowheads="1"/>
          </p:cNvSpPr>
          <p:nvPr/>
        </p:nvSpPr>
        <p:spPr bwMode="auto">
          <a:xfrm>
            <a:off x="542605" y="4378035"/>
            <a:ext cx="4034434" cy="721654"/>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835"/>
              </a:lnSpc>
              <a:spcAft>
                <a:spcPts val="759"/>
              </a:spcAft>
              <a:defRPr/>
            </a:pPr>
            <a:endParaRPr lang="fr-FR" altLang="fr-FR" sz="1000" dirty="0">
              <a:latin typeface="Segoe UI Semibold" panose="020B0702040204020203" pitchFamily="34" charset="0"/>
              <a:cs typeface="Segoe UI Semibold" panose="020B0702040204020203" pitchFamily="34" charset="0"/>
            </a:endParaRPr>
          </a:p>
        </p:txBody>
      </p:sp>
      <p:grpSp>
        <p:nvGrpSpPr>
          <p:cNvPr id="181" name="Group 16"/>
          <p:cNvGrpSpPr>
            <a:grpSpLocks/>
          </p:cNvGrpSpPr>
          <p:nvPr/>
        </p:nvGrpSpPr>
        <p:grpSpPr bwMode="auto">
          <a:xfrm>
            <a:off x="4795277" y="4252299"/>
            <a:ext cx="2224368" cy="935391"/>
            <a:chOff x="-788" y="10474"/>
            <a:chExt cx="3506" cy="2163"/>
          </a:xfrm>
        </p:grpSpPr>
        <p:sp>
          <p:nvSpPr>
            <p:cNvPr id="182" name="AutoShape 17"/>
            <p:cNvSpPr>
              <a:spLocks noChangeArrowheads="1"/>
            </p:cNvSpPr>
            <p:nvPr/>
          </p:nvSpPr>
          <p:spPr bwMode="auto">
            <a:xfrm>
              <a:off x="-788" y="10474"/>
              <a:ext cx="3506" cy="216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spcAft>
                  <a:spcPts val="759"/>
                </a:spcAft>
                <a:defRPr/>
              </a:pPr>
              <a:endParaRPr lang="fr-FR" altLang="fr-FR" sz="1600" dirty="0">
                <a:latin typeface="Segoe UI Semibold" panose="020B0702040204020203" pitchFamily="34" charset="0"/>
                <a:cs typeface="Segoe UI Semibold" panose="020B0702040204020203" pitchFamily="34" charset="0"/>
              </a:endParaRPr>
            </a:p>
          </p:txBody>
        </p:sp>
        <p:sp>
          <p:nvSpPr>
            <p:cNvPr id="183" name="AutoShape 18"/>
            <p:cNvSpPr>
              <a:spLocks noChangeArrowheads="1"/>
            </p:cNvSpPr>
            <p:nvPr/>
          </p:nvSpPr>
          <p:spPr bwMode="auto">
            <a:xfrm>
              <a:off x="-673" y="11564"/>
              <a:ext cx="3326" cy="828"/>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fr-FR" sz="1100" b="1" dirty="0">
                  <a:latin typeface="Segoe UI Light" panose="020B0502040204020203" pitchFamily="34" charset="0"/>
                  <a:cs typeface="Segoe UI Light" panose="020B0502040204020203" pitchFamily="34" charset="0"/>
                </a:rPr>
                <a:t>Publication of Statistics</a:t>
              </a:r>
              <a:endParaRPr lang="en-US" altLang="fr-FR" dirty="0">
                <a:latin typeface="Segoe UI Light" panose="020B0502040204020203" pitchFamily="34" charset="0"/>
                <a:cs typeface="Segoe UI Light" panose="020B0502040204020203" pitchFamily="34" charset="0"/>
              </a:endParaRPr>
            </a:p>
          </p:txBody>
        </p:sp>
      </p:grpSp>
      <p:sp>
        <p:nvSpPr>
          <p:cNvPr id="184" name="AutoShape 19"/>
          <p:cNvSpPr>
            <a:spLocks noChangeArrowheads="1"/>
          </p:cNvSpPr>
          <p:nvPr/>
        </p:nvSpPr>
        <p:spPr bwMode="auto">
          <a:xfrm>
            <a:off x="7700846" y="1720375"/>
            <a:ext cx="3833652" cy="726039"/>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185" name="AutoShape 20"/>
          <p:cNvSpPr>
            <a:spLocks noChangeArrowheads="1"/>
          </p:cNvSpPr>
          <p:nvPr/>
        </p:nvSpPr>
        <p:spPr bwMode="auto">
          <a:xfrm>
            <a:off x="7968959" y="4478404"/>
            <a:ext cx="3654708" cy="60468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186" name="AutoShape 21"/>
          <p:cNvSpPr>
            <a:spLocks noChangeArrowheads="1"/>
          </p:cNvSpPr>
          <p:nvPr/>
        </p:nvSpPr>
        <p:spPr bwMode="auto">
          <a:xfrm>
            <a:off x="7972598" y="5148440"/>
            <a:ext cx="3561900" cy="439521"/>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187" name="AutoShape 22"/>
          <p:cNvSpPr>
            <a:spLocks noChangeArrowheads="1"/>
          </p:cNvSpPr>
          <p:nvPr/>
        </p:nvSpPr>
        <p:spPr bwMode="auto">
          <a:xfrm>
            <a:off x="7840362" y="3886705"/>
            <a:ext cx="3694137" cy="566598"/>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cxnSp>
        <p:nvCxnSpPr>
          <p:cNvPr id="188" name="AutoShape 23"/>
          <p:cNvCxnSpPr>
            <a:cxnSpLocks noChangeShapeType="1"/>
            <a:endCxn id="178" idx="0"/>
          </p:cNvCxnSpPr>
          <p:nvPr/>
        </p:nvCxnSpPr>
        <p:spPr bwMode="auto">
          <a:xfrm>
            <a:off x="5790085" y="1568149"/>
            <a:ext cx="0" cy="3890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9" name="AutoShape 24"/>
          <p:cNvCxnSpPr>
            <a:cxnSpLocks noChangeShapeType="1"/>
          </p:cNvCxnSpPr>
          <p:nvPr/>
        </p:nvCxnSpPr>
        <p:spPr bwMode="auto">
          <a:xfrm flipH="1">
            <a:off x="3636082" y="2092000"/>
            <a:ext cx="4853" cy="95909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0" name="AutoShape 25"/>
          <p:cNvCxnSpPr>
            <a:cxnSpLocks noChangeShapeType="1"/>
          </p:cNvCxnSpPr>
          <p:nvPr/>
        </p:nvCxnSpPr>
        <p:spPr bwMode="auto">
          <a:xfrm flipH="1">
            <a:off x="2936077" y="2616627"/>
            <a:ext cx="4246" cy="4445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1" name="AutoShape 26"/>
          <p:cNvCxnSpPr>
            <a:cxnSpLocks noChangeShapeType="1"/>
          </p:cNvCxnSpPr>
          <p:nvPr/>
        </p:nvCxnSpPr>
        <p:spPr bwMode="auto">
          <a:xfrm flipV="1">
            <a:off x="5673620" y="2969488"/>
            <a:ext cx="0" cy="7748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2" name="AutoShape 27"/>
          <p:cNvCxnSpPr>
            <a:cxnSpLocks noChangeShapeType="1"/>
          </p:cNvCxnSpPr>
          <p:nvPr/>
        </p:nvCxnSpPr>
        <p:spPr bwMode="auto">
          <a:xfrm flipV="1">
            <a:off x="2882697" y="4073537"/>
            <a:ext cx="0" cy="220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3" name="AutoShape 28"/>
          <p:cNvCxnSpPr>
            <a:cxnSpLocks noChangeShapeType="1"/>
          </p:cNvCxnSpPr>
          <p:nvPr/>
        </p:nvCxnSpPr>
        <p:spPr bwMode="auto">
          <a:xfrm flipH="1">
            <a:off x="4354716" y="6176803"/>
            <a:ext cx="74307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 name="AutoShape 29"/>
          <p:cNvCxnSpPr>
            <a:cxnSpLocks noChangeShapeType="1"/>
          </p:cNvCxnSpPr>
          <p:nvPr/>
        </p:nvCxnSpPr>
        <p:spPr bwMode="auto">
          <a:xfrm flipV="1">
            <a:off x="5977522" y="2969488"/>
            <a:ext cx="0" cy="124200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5" name="AutoShape 28"/>
          <p:cNvCxnSpPr>
            <a:cxnSpLocks noChangeShapeType="1"/>
            <a:endCxn id="209" idx="1"/>
          </p:cNvCxnSpPr>
          <p:nvPr/>
        </p:nvCxnSpPr>
        <p:spPr bwMode="auto">
          <a:xfrm>
            <a:off x="7175538" y="2804461"/>
            <a:ext cx="6666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6" name="AutoShape 28"/>
          <p:cNvCxnSpPr>
            <a:cxnSpLocks noChangeShapeType="1"/>
          </p:cNvCxnSpPr>
          <p:nvPr/>
        </p:nvCxnSpPr>
        <p:spPr bwMode="auto">
          <a:xfrm flipV="1">
            <a:off x="7175538" y="2113842"/>
            <a:ext cx="506808" cy="279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7" name="AutoShape 28"/>
          <p:cNvCxnSpPr>
            <a:cxnSpLocks noChangeShapeType="1"/>
          </p:cNvCxnSpPr>
          <p:nvPr/>
        </p:nvCxnSpPr>
        <p:spPr bwMode="auto">
          <a:xfrm>
            <a:off x="6974150" y="3643731"/>
            <a:ext cx="868031" cy="4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8" name="AutoShape 28"/>
          <p:cNvCxnSpPr>
            <a:cxnSpLocks noChangeShapeType="1"/>
          </p:cNvCxnSpPr>
          <p:nvPr/>
        </p:nvCxnSpPr>
        <p:spPr bwMode="auto">
          <a:xfrm flipV="1">
            <a:off x="7023891" y="4281808"/>
            <a:ext cx="845314" cy="77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9" name="AutoShape 28"/>
          <p:cNvCxnSpPr>
            <a:cxnSpLocks noChangeShapeType="1"/>
          </p:cNvCxnSpPr>
          <p:nvPr/>
        </p:nvCxnSpPr>
        <p:spPr bwMode="auto">
          <a:xfrm flipV="1">
            <a:off x="7131257" y="4877188"/>
            <a:ext cx="841948" cy="124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0" name="AutoShape 28"/>
          <p:cNvCxnSpPr>
            <a:cxnSpLocks noChangeShapeType="1"/>
          </p:cNvCxnSpPr>
          <p:nvPr/>
        </p:nvCxnSpPr>
        <p:spPr bwMode="auto">
          <a:xfrm flipV="1">
            <a:off x="7089402" y="5468657"/>
            <a:ext cx="880163" cy="128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1" name="AutoShape 28"/>
          <p:cNvCxnSpPr>
            <a:cxnSpLocks noChangeShapeType="1"/>
          </p:cNvCxnSpPr>
          <p:nvPr/>
        </p:nvCxnSpPr>
        <p:spPr bwMode="auto">
          <a:xfrm flipH="1">
            <a:off x="4310611" y="5299222"/>
            <a:ext cx="75156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2" name="AutoShape 14"/>
          <p:cNvSpPr>
            <a:spLocks noChangeArrowheads="1"/>
          </p:cNvSpPr>
          <p:nvPr/>
        </p:nvSpPr>
        <p:spPr bwMode="auto">
          <a:xfrm>
            <a:off x="2882697" y="3033609"/>
            <a:ext cx="2093951" cy="1325300"/>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400" b="1" dirty="0">
                <a:latin typeface="Segoe UI Semibold" panose="020B0702040204020203" pitchFamily="34" charset="0"/>
                <a:cs typeface="Segoe UI Semibold" panose="020B0702040204020203" pitchFamily="34" charset="0"/>
              </a:rPr>
              <a:t>PRIMARY CIVIL REGISTRATION CENTERS</a:t>
            </a:r>
          </a:p>
          <a:p>
            <a:pPr>
              <a:lnSpc>
                <a:spcPts val="1100"/>
              </a:lnSpc>
              <a:defRPr/>
            </a:pPr>
            <a:r>
              <a:rPr lang="en-US" altLang="fr-FR" sz="1000" dirty="0">
                <a:latin typeface="Century Gothic" panose="020B0502020202020204" pitchFamily="34" charset="0"/>
                <a:cs typeface="Segoe UI Semibold" panose="020B0702040204020203" pitchFamily="34" charset="0"/>
              </a:rPr>
              <a:t>City Halls,, Diplomatic Missions and Consulates</a:t>
            </a:r>
            <a:r>
              <a:rPr lang="fr-FR" altLang="fr-FR" sz="1000" dirty="0">
                <a:latin typeface="Century Gothic" panose="020B0502020202020204" pitchFamily="34" charset="0"/>
                <a:cs typeface="Segoe UI Semibold" panose="020B0702040204020203" pitchFamily="34" charset="0"/>
              </a:rPr>
              <a:t>… </a:t>
            </a:r>
          </a:p>
          <a:p>
            <a:pPr>
              <a:lnSpc>
                <a:spcPts val="1100"/>
              </a:lnSpc>
              <a:defRPr/>
            </a:pPr>
            <a:r>
              <a:rPr lang="fr-FR" altLang="fr-FR" sz="1000" b="1" dirty="0">
                <a:latin typeface="Century Gothic" panose="020B0502020202020204" pitchFamily="34" charset="0"/>
                <a:cs typeface="Segoe UI Semibold" panose="020B0702040204020203" pitchFamily="34" charset="0"/>
              </a:rPr>
              <a:t>Vital Events Registration</a:t>
            </a:r>
            <a:endParaRPr lang="fr-FR" altLang="fr-FR" sz="1822" b="1" dirty="0">
              <a:latin typeface="Segoe UI Semibold" panose="020B0702040204020203" pitchFamily="34" charset="0"/>
              <a:cs typeface="Segoe UI Semibold" panose="020B0702040204020203" pitchFamily="34" charset="0"/>
            </a:endParaRPr>
          </a:p>
        </p:txBody>
      </p:sp>
      <p:cxnSp>
        <p:nvCxnSpPr>
          <p:cNvPr id="203" name="AutoShape 27"/>
          <p:cNvCxnSpPr>
            <a:cxnSpLocks noChangeShapeType="1"/>
          </p:cNvCxnSpPr>
          <p:nvPr/>
        </p:nvCxnSpPr>
        <p:spPr bwMode="auto">
          <a:xfrm>
            <a:off x="2455050" y="3538805"/>
            <a:ext cx="29480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 name="AutoShape 25"/>
          <p:cNvCxnSpPr>
            <a:cxnSpLocks noChangeShapeType="1"/>
          </p:cNvCxnSpPr>
          <p:nvPr/>
        </p:nvCxnSpPr>
        <p:spPr bwMode="auto">
          <a:xfrm>
            <a:off x="2668570" y="3315742"/>
            <a:ext cx="21412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 name="AutoShape 28"/>
          <p:cNvCxnSpPr>
            <a:cxnSpLocks noChangeShapeType="1"/>
          </p:cNvCxnSpPr>
          <p:nvPr/>
        </p:nvCxnSpPr>
        <p:spPr bwMode="auto">
          <a:xfrm>
            <a:off x="7062712" y="6422702"/>
            <a:ext cx="109793" cy="19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6" name="AutoShape 13"/>
          <p:cNvSpPr>
            <a:spLocks noChangeArrowheads="1"/>
          </p:cNvSpPr>
          <p:nvPr/>
        </p:nvSpPr>
        <p:spPr bwMode="auto">
          <a:xfrm>
            <a:off x="144547" y="2753419"/>
            <a:ext cx="2203744" cy="56232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100"/>
              </a:lnSpc>
              <a:defRPr/>
            </a:pPr>
            <a:r>
              <a:rPr lang="fr-FR" altLang="fr-FR" sz="1200" b="1" dirty="0">
                <a:latin typeface="Segoe UI Semibold" panose="020B0702040204020203" pitchFamily="34" charset="0"/>
                <a:cs typeface="Segoe UI Semibold" panose="020B0702040204020203" pitchFamily="34" charset="0"/>
              </a:rPr>
              <a:t>JAILS</a:t>
            </a:r>
          </a:p>
          <a:p>
            <a:pPr algn="ctr">
              <a:spcAft>
                <a:spcPts val="759"/>
              </a:spcAft>
              <a:defRPr/>
            </a:pPr>
            <a:r>
              <a:rPr lang="en-US" altLang="fr-FR" sz="1100" dirty="0">
                <a:latin typeface="Segoe UI Light" panose="020B0502040204020203" pitchFamily="34" charset="0"/>
                <a:cs typeface="Segoe UI Light" panose="020B0502040204020203" pitchFamily="34" charset="0"/>
              </a:rPr>
              <a:t>Birth and Death Notification </a:t>
            </a:r>
            <a:endParaRPr lang="en-US" altLang="fr-FR" sz="2000" dirty="0">
              <a:latin typeface="Segoe UI Light" panose="020B0502040204020203" pitchFamily="34" charset="0"/>
              <a:cs typeface="Segoe UI Light" panose="020B0502040204020203" pitchFamily="34" charset="0"/>
            </a:endParaRPr>
          </a:p>
        </p:txBody>
      </p:sp>
      <p:sp>
        <p:nvSpPr>
          <p:cNvPr id="207" name="AutoShape 13"/>
          <p:cNvSpPr>
            <a:spLocks noChangeArrowheads="1"/>
          </p:cNvSpPr>
          <p:nvPr/>
        </p:nvSpPr>
        <p:spPr bwMode="auto">
          <a:xfrm>
            <a:off x="263439" y="2196148"/>
            <a:ext cx="2676884" cy="485766"/>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900"/>
              </a:lnSpc>
              <a:spcAft>
                <a:spcPts val="759"/>
              </a:spcAft>
              <a:defRPr/>
            </a:pPr>
            <a:endParaRPr lang="fr-FR" altLang="fr-FR" sz="1600" dirty="0">
              <a:latin typeface="Segoe UI Light" panose="020B0502040204020203" pitchFamily="34" charset="0"/>
              <a:cs typeface="Segoe UI Light" panose="020B0502040204020203" pitchFamily="34" charset="0"/>
            </a:endParaRPr>
          </a:p>
        </p:txBody>
      </p:sp>
      <p:sp>
        <p:nvSpPr>
          <p:cNvPr id="208" name="AutoShape 14"/>
          <p:cNvSpPr>
            <a:spLocks noChangeArrowheads="1"/>
          </p:cNvSpPr>
          <p:nvPr/>
        </p:nvSpPr>
        <p:spPr bwMode="auto">
          <a:xfrm>
            <a:off x="236142" y="3371313"/>
            <a:ext cx="2229220" cy="865052"/>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200" b="1" dirty="0">
                <a:latin typeface="Segoe UI Semibold" panose="020B0702040204020203" pitchFamily="34" charset="0"/>
                <a:cs typeface="Segoe UI Semibold" panose="020B0702040204020203" pitchFamily="34" charset="0"/>
              </a:rPr>
              <a:t>SECONDARY CIVIL REGISTRATION CENTERS</a:t>
            </a:r>
          </a:p>
          <a:p>
            <a:pPr algn="ctr">
              <a:spcAft>
                <a:spcPts val="759"/>
              </a:spcAft>
              <a:defRPr/>
            </a:pPr>
            <a:r>
              <a:rPr lang="en-US" altLang="fr-FR" sz="1200" dirty="0">
                <a:latin typeface="Segoe UI Light" panose="020B0502040204020203" pitchFamily="34" charset="0"/>
                <a:cs typeface="Segoe UI Light" panose="020B0502040204020203" pitchFamily="34" charset="0"/>
              </a:rPr>
              <a:t>Reception and Processing of Physical Files</a:t>
            </a:r>
            <a:endParaRPr lang="en-US" altLang="fr-FR" sz="2400" dirty="0">
              <a:latin typeface="Segoe UI Light" panose="020B0502040204020203" pitchFamily="34" charset="0"/>
              <a:cs typeface="Segoe UI Light" panose="020B0502040204020203" pitchFamily="34" charset="0"/>
            </a:endParaRPr>
          </a:p>
        </p:txBody>
      </p:sp>
      <p:sp>
        <p:nvSpPr>
          <p:cNvPr id="209" name="AutoShape 39"/>
          <p:cNvSpPr>
            <a:spLocks noChangeArrowheads="1"/>
          </p:cNvSpPr>
          <p:nvPr/>
        </p:nvSpPr>
        <p:spPr bwMode="auto">
          <a:xfrm>
            <a:off x="7842251" y="2530847"/>
            <a:ext cx="3692248" cy="53181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p:txBody>
      </p:sp>
      <p:sp>
        <p:nvSpPr>
          <p:cNvPr id="210" name="AutoShape 19"/>
          <p:cNvSpPr>
            <a:spLocks noChangeArrowheads="1"/>
          </p:cNvSpPr>
          <p:nvPr/>
        </p:nvSpPr>
        <p:spPr bwMode="auto">
          <a:xfrm>
            <a:off x="7702550" y="1188480"/>
            <a:ext cx="3831948" cy="476249"/>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a:p>
            <a:pPr algn="ctr">
              <a:spcAft>
                <a:spcPts val="759"/>
              </a:spcAft>
              <a:defRPr/>
            </a:pPr>
            <a:endParaRPr lang="fr-FR" altLang="fr-FR" sz="1366" dirty="0">
              <a:latin typeface="Segoe UI Semibold" panose="020B0702040204020203" pitchFamily="34" charset="0"/>
              <a:cs typeface="Segoe UI Semibold" panose="020B0702040204020203" pitchFamily="34" charset="0"/>
            </a:endParaRPr>
          </a:p>
        </p:txBody>
      </p:sp>
      <p:cxnSp>
        <p:nvCxnSpPr>
          <p:cNvPr id="211" name="AutoShape 28"/>
          <p:cNvCxnSpPr>
            <a:cxnSpLocks noChangeShapeType="1"/>
          </p:cNvCxnSpPr>
          <p:nvPr/>
        </p:nvCxnSpPr>
        <p:spPr bwMode="auto">
          <a:xfrm flipV="1">
            <a:off x="7078193" y="1559859"/>
            <a:ext cx="631454" cy="127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2" name="AutoShape 20"/>
          <p:cNvSpPr>
            <a:spLocks noChangeArrowheads="1"/>
          </p:cNvSpPr>
          <p:nvPr/>
        </p:nvSpPr>
        <p:spPr bwMode="auto">
          <a:xfrm>
            <a:off x="7969251" y="5676893"/>
            <a:ext cx="3565524" cy="415924"/>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p:txBody>
      </p:sp>
      <p:sp>
        <p:nvSpPr>
          <p:cNvPr id="213" name="AutoShape 20"/>
          <p:cNvSpPr>
            <a:spLocks noChangeArrowheads="1"/>
          </p:cNvSpPr>
          <p:nvPr/>
        </p:nvSpPr>
        <p:spPr bwMode="auto">
          <a:xfrm>
            <a:off x="636494" y="5081581"/>
            <a:ext cx="3673569" cy="73850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366" dirty="0">
              <a:latin typeface="Century Gothic" panose="020B0502020202020204" pitchFamily="34" charset="0"/>
              <a:cs typeface="Segoe UI Semibold" panose="020B0702040204020203" pitchFamily="34" charset="0"/>
            </a:endParaRPr>
          </a:p>
        </p:txBody>
      </p:sp>
      <p:sp>
        <p:nvSpPr>
          <p:cNvPr id="214" name="AutoShape 20"/>
          <p:cNvSpPr>
            <a:spLocks noChangeArrowheads="1"/>
          </p:cNvSpPr>
          <p:nvPr/>
        </p:nvSpPr>
        <p:spPr bwMode="auto">
          <a:xfrm>
            <a:off x="7175501" y="6151555"/>
            <a:ext cx="4359274" cy="56991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200" dirty="0">
                <a:latin typeface="Segoe UI Semibold" panose="020B0702040204020203" pitchFamily="34" charset="0"/>
                <a:cs typeface="Segoe UI Semibold" panose="020B0702040204020203" pitchFamily="34" charset="0"/>
              </a:rPr>
              <a:t>BANKS AND INSURANCES</a:t>
            </a:r>
          </a:p>
          <a:p>
            <a:pPr algn="ctr">
              <a:defRPr/>
            </a:pPr>
            <a:r>
              <a:rPr lang="en-US" altLang="fr-FR" sz="1100" dirty="0">
                <a:latin typeface="Segoe UI Light" panose="020B0502040204020203" pitchFamily="34" charset="0"/>
                <a:cs typeface="Segoe UI Light" panose="020B0502040204020203" pitchFamily="34" charset="0"/>
              </a:rPr>
              <a:t>Clients Management</a:t>
            </a:r>
          </a:p>
        </p:txBody>
      </p:sp>
      <p:sp>
        <p:nvSpPr>
          <p:cNvPr id="215" name="AutoShape 20"/>
          <p:cNvSpPr>
            <a:spLocks noChangeArrowheads="1"/>
          </p:cNvSpPr>
          <p:nvPr/>
        </p:nvSpPr>
        <p:spPr bwMode="auto">
          <a:xfrm>
            <a:off x="7794625" y="3118128"/>
            <a:ext cx="3739874" cy="751363"/>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cxnSp>
        <p:nvCxnSpPr>
          <p:cNvPr id="216" name="Connecteur droit 215"/>
          <p:cNvCxnSpPr/>
          <p:nvPr/>
        </p:nvCxnSpPr>
        <p:spPr>
          <a:xfrm flipH="1" flipV="1">
            <a:off x="2357672" y="2834573"/>
            <a:ext cx="311150"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flipH="1" flipV="1">
            <a:off x="2667237" y="2834573"/>
            <a:ext cx="1587" cy="48101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9" name="ZoneTexte 218"/>
          <p:cNvSpPr txBox="1"/>
          <p:nvPr/>
        </p:nvSpPr>
        <p:spPr>
          <a:xfrm>
            <a:off x="1016745" y="5628107"/>
            <a:ext cx="2913065" cy="204095"/>
          </a:xfrm>
          <a:prstGeom prst="rect">
            <a:avLst/>
          </a:prstGeom>
          <a:noFill/>
        </p:spPr>
        <p:txBody>
          <a:bodyPr wrap="square">
            <a:spAutoFit/>
          </a:bodyPr>
          <a:lstStyle/>
          <a:p>
            <a:pPr algn="ctr">
              <a:lnSpc>
                <a:spcPts val="759"/>
              </a:lnSpc>
              <a:defRPr/>
            </a:pPr>
            <a:r>
              <a:rPr lang="en-US" sz="1200" dirty="0">
                <a:latin typeface="Segoe UI Light" panose="020B0502040204020203" pitchFamily="34" charset="0"/>
                <a:ea typeface="Segoe UI Historic" panose="020B0502040204020203" pitchFamily="34" charset="0"/>
                <a:cs typeface="Segoe UI Light" panose="020B0502040204020203" pitchFamily="34" charset="0"/>
              </a:rPr>
              <a:t>Population census and survey</a:t>
            </a:r>
          </a:p>
        </p:txBody>
      </p:sp>
      <p:sp>
        <p:nvSpPr>
          <p:cNvPr id="220" name="ZoneTexte 219"/>
          <p:cNvSpPr txBox="1"/>
          <p:nvPr/>
        </p:nvSpPr>
        <p:spPr>
          <a:xfrm>
            <a:off x="4363851" y="2550562"/>
            <a:ext cx="2876660" cy="400110"/>
          </a:xfrm>
          <a:prstGeom prst="rect">
            <a:avLst/>
          </a:prstGeom>
          <a:noFill/>
        </p:spPr>
        <p:txBody>
          <a:bodyPr wrap="square">
            <a:spAutoFit/>
          </a:bodyPr>
          <a:lstStyle/>
          <a:p>
            <a:pPr algn="ctr">
              <a:lnSpc>
                <a:spcPts val="1200"/>
              </a:lnSpc>
              <a:defRPr/>
            </a:pPr>
            <a:r>
              <a:rPr lang="en-US" altLang="fr-FR" sz="1100" b="1" dirty="0">
                <a:latin typeface="Segoe UI Light" panose="020B0502040204020203" pitchFamily="34" charset="0"/>
                <a:cs typeface="Segoe UI Light" panose="020B0502040204020203" pitchFamily="34" charset="0"/>
              </a:rPr>
              <a:t>Creation and Maintenance of National Population Registry</a:t>
            </a:r>
            <a:endParaRPr lang="en-US" sz="1100" dirty="0">
              <a:latin typeface="Segoe UI Light" panose="020B0502040204020203" pitchFamily="34" charset="0"/>
              <a:cs typeface="Segoe UI Light" panose="020B0502040204020203" pitchFamily="34" charset="0"/>
            </a:endParaRPr>
          </a:p>
        </p:txBody>
      </p:sp>
      <p:sp>
        <p:nvSpPr>
          <p:cNvPr id="221" name="ZoneTexte 220"/>
          <p:cNvSpPr txBox="1"/>
          <p:nvPr/>
        </p:nvSpPr>
        <p:spPr>
          <a:xfrm>
            <a:off x="-66650" y="2196147"/>
            <a:ext cx="3190874" cy="276999"/>
          </a:xfrm>
          <a:prstGeom prst="rect">
            <a:avLst/>
          </a:prstGeom>
          <a:noFill/>
        </p:spPr>
        <p:txBody>
          <a:bodyPr wrap="square">
            <a:spAutoFit/>
          </a:bodyPr>
          <a:lstStyle/>
          <a:p>
            <a:pPr algn="ctr">
              <a:defRPr/>
            </a:pPr>
            <a:r>
              <a:rPr lang="fr-FR" altLang="fr-FR" sz="1200" b="1" dirty="0">
                <a:latin typeface="Segoe UI Semibold" panose="020B0702040204020203" pitchFamily="34" charset="0"/>
                <a:cs typeface="Segoe UI Semibold" panose="020B0702040204020203" pitchFamily="34" charset="0"/>
              </a:rPr>
              <a:t>COMMUNITIES</a:t>
            </a:r>
          </a:p>
        </p:txBody>
      </p:sp>
      <p:sp>
        <p:nvSpPr>
          <p:cNvPr id="222" name="ZoneTexte 221"/>
          <p:cNvSpPr txBox="1"/>
          <p:nvPr/>
        </p:nvSpPr>
        <p:spPr>
          <a:xfrm>
            <a:off x="8823997" y="5870709"/>
            <a:ext cx="2200275" cy="561692"/>
          </a:xfrm>
          <a:prstGeom prst="rect">
            <a:avLst/>
          </a:prstGeom>
          <a:noFill/>
        </p:spPr>
        <p:txBody>
          <a:bodyPr>
            <a:spAutoFit/>
          </a:bodyPr>
          <a:lstStyle/>
          <a:p>
            <a:pPr>
              <a:defRPr/>
            </a:pPr>
            <a:r>
              <a:rPr lang="en-US" altLang="fr-FR" sz="1050" dirty="0">
                <a:latin typeface="Segoe UI Light" panose="020B0502040204020203" pitchFamily="34" charset="0"/>
                <a:cs typeface="Segoe UI Light" panose="020B0502040204020203" pitchFamily="34" charset="0"/>
              </a:rPr>
              <a:t>Management of Social Security</a:t>
            </a:r>
          </a:p>
          <a:p>
            <a:pPr>
              <a:defRPr/>
            </a:pPr>
            <a:endParaRPr lang="fr-FR" sz="2000" dirty="0">
              <a:latin typeface="Segoe UI Light" panose="020B0502040204020203" pitchFamily="34" charset="0"/>
              <a:cs typeface="Segoe UI Light" panose="020B0502040204020203" pitchFamily="34" charset="0"/>
            </a:endParaRPr>
          </a:p>
        </p:txBody>
      </p:sp>
      <p:cxnSp>
        <p:nvCxnSpPr>
          <p:cNvPr id="223" name="Connecteur droit 222"/>
          <p:cNvCxnSpPr/>
          <p:nvPr/>
        </p:nvCxnSpPr>
        <p:spPr>
          <a:xfrm>
            <a:off x="7032625" y="2969490"/>
            <a:ext cx="30087" cy="345418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4" name="ZoneTexte 223"/>
          <p:cNvSpPr txBox="1"/>
          <p:nvPr/>
        </p:nvSpPr>
        <p:spPr>
          <a:xfrm>
            <a:off x="1061816" y="6175758"/>
            <a:ext cx="3276516" cy="630942"/>
          </a:xfrm>
          <a:prstGeom prst="rect">
            <a:avLst/>
          </a:prstGeom>
          <a:noFill/>
        </p:spPr>
        <p:txBody>
          <a:bodyPr wrap="square">
            <a:spAutoFit/>
          </a:bodyPr>
          <a:lstStyle/>
          <a:p>
            <a:pPr algn="ctr">
              <a:defRPr/>
            </a:pPr>
            <a:r>
              <a:rPr lang="en-US" altLang="fr-FR" sz="1100" dirty="0">
                <a:latin typeface="Segoe UI Light" panose="020B0502040204020203" pitchFamily="34" charset="0"/>
                <a:ea typeface="Segoe UI Symbol" panose="020B0502040204020203" pitchFamily="34" charset="0"/>
                <a:cs typeface="Segoe UI Light" panose="020B0502040204020203" pitchFamily="34" charset="0"/>
              </a:rPr>
              <a:t>Maintenance of registry for residents</a:t>
            </a:r>
          </a:p>
          <a:p>
            <a:pPr>
              <a:defRPr/>
            </a:pPr>
            <a:endParaRPr lang="fr-FR" sz="2400" dirty="0"/>
          </a:p>
        </p:txBody>
      </p:sp>
      <p:sp>
        <p:nvSpPr>
          <p:cNvPr id="225" name="Espace réservé du numéro de diapositive 1"/>
          <p:cNvSpPr>
            <a:spLocks noGrp="1"/>
          </p:cNvSpPr>
          <p:nvPr>
            <p:ph type="sldNum" sz="quarter" idx="12"/>
          </p:nvPr>
        </p:nvSpPr>
        <p:spPr>
          <a:xfrm>
            <a:off x="8610600" y="6356351"/>
            <a:ext cx="2743200" cy="365125"/>
          </a:xfrm>
        </p:spPr>
        <p:txBody>
          <a:bodyPr/>
          <a:lstStyle/>
          <a:p>
            <a:fld id="{69577E3F-9F8B-4652-9C79-442205DA71AA}" type="slidenum">
              <a:rPr lang="fr-FR" smtClean="0"/>
              <a:t>10</a:t>
            </a:fld>
            <a:endParaRPr lang="fr-FR" dirty="0"/>
          </a:p>
        </p:txBody>
      </p:sp>
      <p:pic>
        <p:nvPicPr>
          <p:cNvPr id="226"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90" y="114674"/>
            <a:ext cx="1265148" cy="1519915"/>
          </a:xfrm>
          <a:prstGeom prst="rect">
            <a:avLst/>
          </a:prstGeom>
          <a:effectLst>
            <a:outerShdw blurRad="330200" dist="38100" dir="5400000" algn="t" rotWithShape="0">
              <a:prstClr val="black">
                <a:alpha val="40000"/>
              </a:prstClr>
            </a:outerShdw>
          </a:effectLst>
        </p:spPr>
      </p:pic>
      <p:sp>
        <p:nvSpPr>
          <p:cNvPr id="227" name="ZoneTexte 226"/>
          <p:cNvSpPr txBox="1"/>
          <p:nvPr/>
        </p:nvSpPr>
        <p:spPr>
          <a:xfrm>
            <a:off x="519117" y="4715415"/>
            <a:ext cx="4211861" cy="246221"/>
          </a:xfrm>
          <a:prstGeom prst="rect">
            <a:avLst/>
          </a:prstGeom>
          <a:noFill/>
        </p:spPr>
        <p:txBody>
          <a:bodyPr wrap="square">
            <a:spAutoFit/>
          </a:bodyPr>
          <a:lstStyle/>
          <a:p>
            <a:pPr>
              <a:defRPr/>
            </a:pPr>
            <a:r>
              <a:rPr lang="fr-FR" altLang="fr-FR" sz="1000" dirty="0">
                <a:latin typeface="Segoe UI Light" panose="020B0502040204020203" pitchFamily="34" charset="0"/>
                <a:cs typeface="Segoe UI Light" panose="020B0502040204020203" pitchFamily="34" charset="0"/>
              </a:rPr>
              <a:t> </a:t>
            </a:r>
            <a:r>
              <a:rPr lang="en-US" altLang="fr-FR" sz="1000" dirty="0">
                <a:latin typeface="Segoe UI Light" panose="020B0502040204020203" pitchFamily="34" charset="0"/>
                <a:cs typeface="Segoe UI Light" panose="020B0502040204020203" pitchFamily="34" charset="0"/>
              </a:rPr>
              <a:t>Divorces, separations, adoptions, recognitions, legitimations</a:t>
            </a:r>
            <a:endParaRPr lang="en-US" sz="1000" dirty="0">
              <a:latin typeface="Segoe UI Light" panose="020B0502040204020203" pitchFamily="34" charset="0"/>
              <a:cs typeface="Segoe UI Light" panose="020B0502040204020203" pitchFamily="34" charset="0"/>
            </a:endParaRPr>
          </a:p>
        </p:txBody>
      </p:sp>
      <p:sp>
        <p:nvSpPr>
          <p:cNvPr id="228" name="ZoneTexte 227"/>
          <p:cNvSpPr txBox="1"/>
          <p:nvPr/>
        </p:nvSpPr>
        <p:spPr>
          <a:xfrm>
            <a:off x="911072" y="4510146"/>
            <a:ext cx="3515500" cy="209929"/>
          </a:xfrm>
          <a:prstGeom prst="rect">
            <a:avLst/>
          </a:prstGeom>
          <a:noFill/>
        </p:spPr>
        <p:txBody>
          <a:bodyPr wrap="square">
            <a:spAutoFit/>
          </a:bodyPr>
          <a:lstStyle/>
          <a:p>
            <a:pPr algn="ctr">
              <a:lnSpc>
                <a:spcPts val="835"/>
              </a:lnSpc>
              <a:defRPr/>
            </a:pPr>
            <a:r>
              <a:rPr lang="fr-FR" altLang="fr-FR" sz="1400" b="1" dirty="0">
                <a:latin typeface="Segoe UI Semibold" panose="020B0702040204020203" pitchFamily="34" charset="0"/>
                <a:cs typeface="Segoe UI Semibold" panose="020B0702040204020203" pitchFamily="34" charset="0"/>
              </a:rPr>
              <a:t>TRIBUNALS</a:t>
            </a:r>
          </a:p>
        </p:txBody>
      </p:sp>
      <p:sp>
        <p:nvSpPr>
          <p:cNvPr id="229" name="ZoneTexte 228"/>
          <p:cNvSpPr txBox="1"/>
          <p:nvPr/>
        </p:nvSpPr>
        <p:spPr>
          <a:xfrm>
            <a:off x="981138" y="5859127"/>
            <a:ext cx="3515500" cy="307777"/>
          </a:xfrm>
          <a:prstGeom prst="rect">
            <a:avLst/>
          </a:prstGeom>
          <a:noFill/>
        </p:spPr>
        <p:txBody>
          <a:bodyPr wrap="square">
            <a:spAutoFit/>
          </a:bodyPr>
          <a:lstStyle/>
          <a:p>
            <a:pPr algn="ctr">
              <a:spcAft>
                <a:spcPts val="759"/>
              </a:spcAft>
              <a:defRPr/>
            </a:pPr>
            <a:r>
              <a:rPr lang="fr-FR" altLang="fr-FR" sz="1400" b="1" dirty="0">
                <a:latin typeface="Segoe UI Semibold" panose="020B0702040204020203" pitchFamily="34" charset="0"/>
                <a:cs typeface="Segoe UI Semibold" panose="020B0702040204020203" pitchFamily="34" charset="0"/>
              </a:rPr>
              <a:t>POPULATION REGISTRY</a:t>
            </a:r>
          </a:p>
        </p:txBody>
      </p:sp>
      <p:sp>
        <p:nvSpPr>
          <p:cNvPr id="230" name="ZoneTexte 229"/>
          <p:cNvSpPr txBox="1"/>
          <p:nvPr/>
        </p:nvSpPr>
        <p:spPr>
          <a:xfrm>
            <a:off x="814098" y="5165347"/>
            <a:ext cx="3515500" cy="451406"/>
          </a:xfrm>
          <a:prstGeom prst="rect">
            <a:avLst/>
          </a:prstGeom>
          <a:noFill/>
        </p:spPr>
        <p:txBody>
          <a:bodyPr wrap="square">
            <a:spAutoFit/>
          </a:bodyPr>
          <a:lstStyle/>
          <a:p>
            <a:pPr algn="ctr">
              <a:lnSpc>
                <a:spcPts val="1400"/>
              </a:lnSpc>
              <a:defRPr/>
            </a:pPr>
            <a:r>
              <a:rPr lang="fr-FR" altLang="fr-FR" sz="1400" b="1" dirty="0">
                <a:latin typeface="Segoe UI Semibold" panose="020B0702040204020203" pitchFamily="34" charset="0"/>
                <a:cs typeface="Segoe UI Semibold" panose="020B0702040204020203" pitchFamily="34" charset="0"/>
              </a:rPr>
              <a:t>CENTRAL BUREAU OF CENSUSES AND POPULATION SURVEY</a:t>
            </a:r>
            <a:endParaRPr lang="fr-FR" altLang="fr-FR" sz="1400" dirty="0">
              <a:latin typeface="Segoe UI Semibold" panose="020B0702040204020203" pitchFamily="34" charset="0"/>
              <a:cs typeface="Segoe UI Semibold" panose="020B0702040204020203" pitchFamily="34" charset="0"/>
            </a:endParaRPr>
          </a:p>
        </p:txBody>
      </p:sp>
      <p:sp>
        <p:nvSpPr>
          <p:cNvPr id="231" name="ZoneTexte 230"/>
          <p:cNvSpPr txBox="1"/>
          <p:nvPr/>
        </p:nvSpPr>
        <p:spPr>
          <a:xfrm>
            <a:off x="2942756" y="1210389"/>
            <a:ext cx="4469645" cy="246221"/>
          </a:xfrm>
          <a:prstGeom prst="rect">
            <a:avLst/>
          </a:prstGeom>
          <a:noFill/>
        </p:spPr>
        <p:txBody>
          <a:bodyPr wrap="square">
            <a:spAutoFit/>
          </a:bodyPr>
          <a:lstStyle/>
          <a:p>
            <a:pPr algn="ctr">
              <a:lnSpc>
                <a:spcPts val="1200"/>
              </a:lnSpc>
              <a:defRPr/>
            </a:pPr>
            <a:r>
              <a:rPr lang="en-US" altLang="fr-FR" sz="1200" dirty="0">
                <a:latin typeface="Segoe UI Light" panose="020B0502040204020203" pitchFamily="34" charset="0"/>
                <a:cs typeface="Segoe UI Light" panose="020B0502040204020203" pitchFamily="34" charset="0"/>
              </a:rPr>
              <a:t>Enforcement of Civil Registration Legislation and Regulations</a:t>
            </a:r>
            <a:endParaRPr lang="en-US" altLang="fr-FR" sz="1000" dirty="0">
              <a:latin typeface="Segoe UI Light" panose="020B0502040204020203" pitchFamily="34" charset="0"/>
              <a:cs typeface="Segoe UI Light" panose="020B0502040204020203" pitchFamily="34" charset="0"/>
            </a:endParaRPr>
          </a:p>
        </p:txBody>
      </p:sp>
      <p:sp>
        <p:nvSpPr>
          <p:cNvPr id="232" name="ZoneTexte 231"/>
          <p:cNvSpPr txBox="1"/>
          <p:nvPr/>
        </p:nvSpPr>
        <p:spPr>
          <a:xfrm>
            <a:off x="8069125" y="1192207"/>
            <a:ext cx="319087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FINANCES</a:t>
            </a:r>
            <a:endParaRPr lang="fr-FR" sz="1400" dirty="0"/>
          </a:p>
        </p:txBody>
      </p:sp>
      <p:sp>
        <p:nvSpPr>
          <p:cNvPr id="233" name="ZoneTexte 232"/>
          <p:cNvSpPr txBox="1"/>
          <p:nvPr/>
        </p:nvSpPr>
        <p:spPr>
          <a:xfrm>
            <a:off x="8092937" y="2232007"/>
            <a:ext cx="3190874" cy="261610"/>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Governance of Schools and Universities</a:t>
            </a:r>
          </a:p>
        </p:txBody>
      </p:sp>
      <p:sp>
        <p:nvSpPr>
          <p:cNvPr id="234" name="ZoneTexte 233"/>
          <p:cNvSpPr txBox="1"/>
          <p:nvPr/>
        </p:nvSpPr>
        <p:spPr>
          <a:xfrm>
            <a:off x="7874138" y="1708508"/>
            <a:ext cx="3479662" cy="492443"/>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EDUCATION</a:t>
            </a:r>
            <a:br>
              <a:rPr lang="fr-FR" altLang="fr-FR" sz="1200" dirty="0">
                <a:latin typeface="Segoe UI Semibold" panose="020B0702040204020203" pitchFamily="34" charset="0"/>
                <a:cs typeface="Segoe UI Semibold" panose="020B0702040204020203" pitchFamily="34" charset="0"/>
              </a:rPr>
            </a:br>
            <a:endParaRPr lang="fr-FR" sz="1400" dirty="0"/>
          </a:p>
        </p:txBody>
      </p:sp>
      <p:sp>
        <p:nvSpPr>
          <p:cNvPr id="235" name="ZoneTexte 234"/>
          <p:cNvSpPr txBox="1"/>
          <p:nvPr/>
        </p:nvSpPr>
        <p:spPr>
          <a:xfrm>
            <a:off x="7740478" y="1887125"/>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SECONDARY EDUCATION</a:t>
            </a:r>
            <a:endParaRPr lang="fr-FR" sz="1400" dirty="0"/>
          </a:p>
        </p:txBody>
      </p:sp>
      <p:sp>
        <p:nvSpPr>
          <p:cNvPr id="236" name="ZoneTexte 235"/>
          <p:cNvSpPr txBox="1"/>
          <p:nvPr/>
        </p:nvSpPr>
        <p:spPr>
          <a:xfrm>
            <a:off x="194192" y="2405068"/>
            <a:ext cx="2799123" cy="326243"/>
          </a:xfrm>
          <a:prstGeom prst="rect">
            <a:avLst/>
          </a:prstGeom>
          <a:noFill/>
        </p:spPr>
        <p:txBody>
          <a:bodyPr wrap="square">
            <a:spAutoFit/>
          </a:bodyPr>
          <a:lstStyle/>
          <a:p>
            <a:pPr algn="ctr">
              <a:lnSpc>
                <a:spcPts val="900"/>
              </a:lnSpc>
              <a:spcAft>
                <a:spcPts val="759"/>
              </a:spcAft>
              <a:defRPr/>
            </a:pPr>
            <a:r>
              <a:rPr lang="en-US" altLang="fr-FR" sz="1100" dirty="0">
                <a:latin typeface="Segoe UI Light" panose="020B0502040204020203" pitchFamily="34" charset="0"/>
                <a:cs typeface="Segoe UI Light" panose="020B0502040204020203" pitchFamily="34" charset="0"/>
              </a:rPr>
              <a:t>Traditional Birth, Deaths and Marriages Notification </a:t>
            </a:r>
            <a:endParaRPr lang="en-US" altLang="fr-FR" sz="2000" dirty="0">
              <a:latin typeface="Segoe UI Light" panose="020B0502040204020203" pitchFamily="34" charset="0"/>
              <a:cs typeface="Segoe UI Light" panose="020B0502040204020203" pitchFamily="34" charset="0"/>
            </a:endParaRPr>
          </a:p>
        </p:txBody>
      </p:sp>
      <p:sp>
        <p:nvSpPr>
          <p:cNvPr id="237" name="ZoneTexte 236"/>
          <p:cNvSpPr txBox="1"/>
          <p:nvPr/>
        </p:nvSpPr>
        <p:spPr>
          <a:xfrm>
            <a:off x="8069125" y="1412392"/>
            <a:ext cx="3190874" cy="261610"/>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Governance for stipends and pensions</a:t>
            </a:r>
          </a:p>
        </p:txBody>
      </p:sp>
      <p:sp>
        <p:nvSpPr>
          <p:cNvPr id="238" name="ZoneTexte 237"/>
          <p:cNvSpPr txBox="1"/>
          <p:nvPr/>
        </p:nvSpPr>
        <p:spPr>
          <a:xfrm>
            <a:off x="8252145" y="5148528"/>
            <a:ext cx="319087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CAMEROON ELECTIONS</a:t>
            </a:r>
            <a:endParaRPr lang="fr-FR" sz="1400" dirty="0"/>
          </a:p>
        </p:txBody>
      </p:sp>
      <p:sp>
        <p:nvSpPr>
          <p:cNvPr id="239" name="ZoneTexte 238"/>
          <p:cNvSpPr txBox="1"/>
          <p:nvPr/>
        </p:nvSpPr>
        <p:spPr>
          <a:xfrm>
            <a:off x="8252145" y="5310981"/>
            <a:ext cx="3190874" cy="261610"/>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Electoral Governance</a:t>
            </a:r>
          </a:p>
        </p:txBody>
      </p:sp>
      <p:sp>
        <p:nvSpPr>
          <p:cNvPr id="240" name="ZoneTexte 239"/>
          <p:cNvSpPr txBox="1"/>
          <p:nvPr/>
        </p:nvSpPr>
        <p:spPr>
          <a:xfrm>
            <a:off x="7883371" y="5697202"/>
            <a:ext cx="374035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SOCIAL SECURITY</a:t>
            </a:r>
            <a:endParaRPr lang="fr-FR" sz="1400" dirty="0"/>
          </a:p>
        </p:txBody>
      </p:sp>
      <p:sp>
        <p:nvSpPr>
          <p:cNvPr id="241" name="ZoneTexte 240"/>
          <p:cNvSpPr txBox="1"/>
          <p:nvPr/>
        </p:nvSpPr>
        <p:spPr>
          <a:xfrm>
            <a:off x="4484371" y="4345967"/>
            <a:ext cx="2876660" cy="415114"/>
          </a:xfrm>
          <a:prstGeom prst="rect">
            <a:avLst/>
          </a:prstGeom>
          <a:noFill/>
        </p:spPr>
        <p:txBody>
          <a:bodyPr wrap="square">
            <a:spAutoFit/>
          </a:bodyPr>
          <a:lstStyle/>
          <a:p>
            <a:pPr algn="ctr">
              <a:lnSpc>
                <a:spcPts val="800"/>
              </a:lnSpc>
              <a:spcAft>
                <a:spcPts val="759"/>
              </a:spcAft>
              <a:defRPr/>
            </a:pPr>
            <a:r>
              <a:rPr lang="fr-FR" altLang="fr-FR" sz="1400" dirty="0">
                <a:latin typeface="Segoe UI Semibold" panose="020B0702040204020203" pitchFamily="34" charset="0"/>
                <a:cs typeface="Segoe UI Semibold" panose="020B0702040204020203" pitchFamily="34" charset="0"/>
              </a:rPr>
              <a:t>NATIONAL IINSTITUTE </a:t>
            </a:r>
          </a:p>
          <a:p>
            <a:pPr algn="ctr">
              <a:lnSpc>
                <a:spcPts val="800"/>
              </a:lnSpc>
              <a:spcAft>
                <a:spcPts val="759"/>
              </a:spcAft>
              <a:defRPr/>
            </a:pPr>
            <a:r>
              <a:rPr lang="fr-FR" altLang="fr-FR" sz="1400" dirty="0">
                <a:latin typeface="Segoe UI Semibold" panose="020B0702040204020203" pitchFamily="34" charset="0"/>
                <a:cs typeface="Segoe UI Semibold" panose="020B0702040204020203" pitchFamily="34" charset="0"/>
              </a:rPr>
              <a:t>OF STATISTICS </a:t>
            </a:r>
          </a:p>
        </p:txBody>
      </p:sp>
      <p:sp>
        <p:nvSpPr>
          <p:cNvPr id="242" name="ZoneTexte 241"/>
          <p:cNvSpPr txBox="1"/>
          <p:nvPr/>
        </p:nvSpPr>
        <p:spPr>
          <a:xfrm>
            <a:off x="7839324" y="4015283"/>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TRANSPORT</a:t>
            </a:r>
            <a:endParaRPr lang="fr-FR" sz="1400" dirty="0"/>
          </a:p>
        </p:txBody>
      </p:sp>
      <p:sp>
        <p:nvSpPr>
          <p:cNvPr id="243" name="ZoneTexte 242"/>
          <p:cNvSpPr txBox="1"/>
          <p:nvPr/>
        </p:nvSpPr>
        <p:spPr>
          <a:xfrm>
            <a:off x="7840362" y="4211441"/>
            <a:ext cx="3895794" cy="261610"/>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Delivery of Transport Permits</a:t>
            </a:r>
          </a:p>
        </p:txBody>
      </p:sp>
      <p:sp>
        <p:nvSpPr>
          <p:cNvPr id="244" name="ZoneTexte 243"/>
          <p:cNvSpPr txBox="1"/>
          <p:nvPr/>
        </p:nvSpPr>
        <p:spPr>
          <a:xfrm>
            <a:off x="7869205" y="4586892"/>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GENERAL DELEGATION OF NATIONAL SECURITY</a:t>
            </a:r>
            <a:endParaRPr lang="fr-FR" sz="1400" dirty="0"/>
          </a:p>
        </p:txBody>
      </p:sp>
      <p:sp>
        <p:nvSpPr>
          <p:cNvPr id="245" name="ZoneTexte 244"/>
          <p:cNvSpPr txBox="1"/>
          <p:nvPr/>
        </p:nvSpPr>
        <p:spPr>
          <a:xfrm>
            <a:off x="7976238" y="4811425"/>
            <a:ext cx="3895794" cy="261610"/>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Delivery of ID documents and Passports</a:t>
            </a:r>
          </a:p>
        </p:txBody>
      </p:sp>
      <p:sp>
        <p:nvSpPr>
          <p:cNvPr id="246" name="ZoneTexte 245"/>
          <p:cNvSpPr txBox="1"/>
          <p:nvPr/>
        </p:nvSpPr>
        <p:spPr>
          <a:xfrm>
            <a:off x="7693871" y="3098434"/>
            <a:ext cx="3895794" cy="425758"/>
          </a:xfrm>
          <a:prstGeom prst="rect">
            <a:avLst/>
          </a:prstGeom>
          <a:noFill/>
        </p:spPr>
        <p:txBody>
          <a:bodyPr wrap="square">
            <a:spAutoFit/>
          </a:bodyPr>
          <a:lstStyle/>
          <a:p>
            <a:pPr algn="ctr">
              <a:lnSpc>
                <a:spcPts val="1300"/>
              </a:lnSpc>
              <a:defRPr/>
            </a:pPr>
            <a:r>
              <a:rPr lang="fr-FR" altLang="fr-FR" sz="1200" dirty="0">
                <a:latin typeface="Segoe UI Semibold" panose="020B0702040204020203" pitchFamily="34" charset="0"/>
                <a:cs typeface="Segoe UI Semibold" panose="020B0702040204020203" pitchFamily="34" charset="0"/>
              </a:rPr>
              <a:t>MINISTRY OF PUBLIC FUNCTION AND ADMINISTRATIVE REFORMS</a:t>
            </a:r>
            <a:endParaRPr lang="fr-FR" sz="1400" dirty="0"/>
          </a:p>
        </p:txBody>
      </p:sp>
      <p:sp>
        <p:nvSpPr>
          <p:cNvPr id="247" name="ZoneTexte 246"/>
          <p:cNvSpPr txBox="1"/>
          <p:nvPr/>
        </p:nvSpPr>
        <p:spPr>
          <a:xfrm>
            <a:off x="7767666" y="3461705"/>
            <a:ext cx="3895794" cy="430887"/>
          </a:xfrm>
          <a:prstGeom prst="rect">
            <a:avLst/>
          </a:prstGeom>
          <a:noFill/>
        </p:spPr>
        <p:txBody>
          <a:bodyPr wrap="square">
            <a:spAutoFit/>
          </a:bodyPr>
          <a:lstStyle/>
          <a:p>
            <a:pPr algn="ctr">
              <a:defRPr/>
            </a:pPr>
            <a:r>
              <a:rPr lang="en-US" altLang="fr-FR" sz="1100" dirty="0">
                <a:latin typeface="Segoe UI Light" panose="020B0502040204020203" pitchFamily="34" charset="0"/>
                <a:cs typeface="Segoe UI Light" panose="020B0502040204020203" pitchFamily="34" charset="0"/>
              </a:rPr>
              <a:t>Governance of administrative concours and government officials' careers</a:t>
            </a:r>
          </a:p>
        </p:txBody>
      </p:sp>
      <p:sp>
        <p:nvSpPr>
          <p:cNvPr id="248" name="ZoneTexte 247"/>
          <p:cNvSpPr txBox="1"/>
          <p:nvPr/>
        </p:nvSpPr>
        <p:spPr>
          <a:xfrm>
            <a:off x="7740478" y="2513430"/>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SOCIAL AFFAIRS</a:t>
            </a:r>
            <a:endParaRPr lang="fr-FR" sz="1400" dirty="0"/>
          </a:p>
        </p:txBody>
      </p:sp>
      <p:sp>
        <p:nvSpPr>
          <p:cNvPr id="249" name="ZoneTexte 248"/>
          <p:cNvSpPr txBox="1"/>
          <p:nvPr/>
        </p:nvSpPr>
        <p:spPr>
          <a:xfrm>
            <a:off x="7727873" y="2712963"/>
            <a:ext cx="3895794" cy="233397"/>
          </a:xfrm>
          <a:prstGeom prst="rect">
            <a:avLst/>
          </a:prstGeom>
          <a:noFill/>
        </p:spPr>
        <p:txBody>
          <a:bodyPr wrap="square">
            <a:spAutoFit/>
          </a:bodyPr>
          <a:lstStyle/>
          <a:p>
            <a:pPr algn="ctr">
              <a:lnSpc>
                <a:spcPts val="1100"/>
              </a:lnSpc>
              <a:defRPr/>
            </a:pPr>
            <a:r>
              <a:rPr lang="en-US" altLang="fr-FR" sz="1100" dirty="0">
                <a:latin typeface="Segoe UI Light" panose="020B0502040204020203" pitchFamily="34" charset="0"/>
                <a:cs typeface="Segoe UI Light" panose="020B0502040204020203" pitchFamily="34" charset="0"/>
              </a:rPr>
              <a:t>Birth notifications for found and/or abandoned babies </a:t>
            </a:r>
          </a:p>
        </p:txBody>
      </p:sp>
      <p:sp>
        <p:nvSpPr>
          <p:cNvPr id="250" name="ZoneTexte 249"/>
          <p:cNvSpPr txBox="1"/>
          <p:nvPr/>
        </p:nvSpPr>
        <p:spPr>
          <a:xfrm>
            <a:off x="7740478" y="2074318"/>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MINISTRY OF HIGHER EDUCATION</a:t>
            </a:r>
            <a:endParaRPr lang="fr-FR" sz="1400" dirty="0"/>
          </a:p>
        </p:txBody>
      </p:sp>
    </p:spTree>
    <p:extLst>
      <p:ext uri="{BB962C8B-B14F-4D97-AF65-F5344CB8AC3E}">
        <p14:creationId xmlns:p14="http://schemas.microsoft.com/office/powerpoint/2010/main" val="39291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heel(1)">
                                      <p:cBhvr>
                                        <p:cTn id="7" dur="2000"/>
                                        <p:tgtEl>
                                          <p:spTgt spid="1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heel(1)">
                                      <p:cBhvr>
                                        <p:cTn id="10" dur="2000"/>
                                        <p:tgtEl>
                                          <p:spTgt spid="165"/>
                                        </p:tgtEl>
                                      </p:cBhvr>
                                    </p:animEffect>
                                  </p:childTnLst>
                                </p:cTn>
                              </p:par>
                              <p:par>
                                <p:cTn id="11" presetID="21" presetClass="entr" presetSubtype="1"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heel(1)">
                                      <p:cBhvr>
                                        <p:cTn id="13" dur="2000"/>
                                        <p:tgtEl>
                                          <p:spTgt spid="166"/>
                                        </p:tgtEl>
                                      </p:cBhvr>
                                    </p:animEffect>
                                  </p:childTnLst>
                                </p:cTn>
                              </p:par>
                              <p:par>
                                <p:cTn id="14" presetID="21" presetClass="entr" presetSubtype="1"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wheel(1)">
                                      <p:cBhvr>
                                        <p:cTn id="16" dur="2000"/>
                                        <p:tgtEl>
                                          <p:spTgt spid="167"/>
                                        </p:tgtEl>
                                      </p:cBhvr>
                                    </p:animEffect>
                                  </p:childTnLst>
                                </p:cTn>
                              </p:par>
                              <p:par>
                                <p:cTn id="17" presetID="21" presetClass="entr" presetSubtype="1"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wheel(1)">
                                      <p:cBhvr>
                                        <p:cTn id="19" dur="2000"/>
                                        <p:tgtEl>
                                          <p:spTgt spid="168"/>
                                        </p:tgtEl>
                                      </p:cBhvr>
                                    </p:animEffect>
                                  </p:childTnLst>
                                </p:cTn>
                              </p:par>
                              <p:par>
                                <p:cTn id="20" presetID="21" presetClass="entr" presetSubtype="1" fill="hold"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wheel(1)">
                                      <p:cBhvr>
                                        <p:cTn id="22" dur="2000"/>
                                        <p:tgtEl>
                                          <p:spTgt spid="169"/>
                                        </p:tgtEl>
                                      </p:cBhvr>
                                    </p:animEffect>
                                  </p:childTnLst>
                                </p:cTn>
                              </p:par>
                              <p:par>
                                <p:cTn id="23" presetID="21" presetClass="entr" presetSubtype="1"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wheel(1)">
                                      <p:cBhvr>
                                        <p:cTn id="25" dur="2000"/>
                                        <p:tgtEl>
                                          <p:spTgt spid="170"/>
                                        </p:tgtEl>
                                      </p:cBhvr>
                                    </p:animEffect>
                                  </p:childTnLst>
                                </p:cTn>
                              </p:par>
                              <p:par>
                                <p:cTn id="26" presetID="21" presetClass="entr" presetSubtype="1" fill="hold" nodeType="with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wheel(1)">
                                      <p:cBhvr>
                                        <p:cTn id="28" dur="2000"/>
                                        <p:tgtEl>
                                          <p:spTgt spid="171"/>
                                        </p:tgtEl>
                                      </p:cBhvr>
                                    </p:animEffect>
                                  </p:childTnLst>
                                </p:cTn>
                              </p:par>
                              <p:par>
                                <p:cTn id="29" presetID="21" presetClass="entr" presetSubtype="1"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wheel(1)">
                                      <p:cBhvr>
                                        <p:cTn id="31" dur="2000"/>
                                        <p:tgtEl>
                                          <p:spTgt spid="172"/>
                                        </p:tgtEl>
                                      </p:cBhvr>
                                    </p:animEffect>
                                  </p:childTnLst>
                                </p:cTn>
                              </p:par>
                              <p:par>
                                <p:cTn id="32" presetID="21" presetClass="entr" presetSubtype="1" fill="hold" nodeType="withEffect">
                                  <p:stCondLst>
                                    <p:cond delay="0"/>
                                  </p:stCondLst>
                                  <p:childTnLst>
                                    <p:set>
                                      <p:cBhvr>
                                        <p:cTn id="33" dur="1" fill="hold">
                                          <p:stCondLst>
                                            <p:cond delay="0"/>
                                          </p:stCondLst>
                                        </p:cTn>
                                        <p:tgtEl>
                                          <p:spTgt spid="216"/>
                                        </p:tgtEl>
                                        <p:attrNameLst>
                                          <p:attrName>style.visibility</p:attrName>
                                        </p:attrNameLst>
                                      </p:cBhvr>
                                      <p:to>
                                        <p:strVal val="visible"/>
                                      </p:to>
                                    </p:set>
                                    <p:animEffect transition="in" filter="wheel(1)">
                                      <p:cBhvr>
                                        <p:cTn id="34" dur="2000"/>
                                        <p:tgtEl>
                                          <p:spTgt spid="216"/>
                                        </p:tgtEl>
                                      </p:cBhvr>
                                    </p:animEffect>
                                  </p:childTnLst>
                                </p:cTn>
                              </p:par>
                              <p:par>
                                <p:cTn id="35" presetID="21" presetClass="entr" presetSubtype="1" fill="hold" nodeType="with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heel(1)">
                                      <p:cBhvr>
                                        <p:cTn id="37" dur="2000"/>
                                        <p:tgtEl>
                                          <p:spTgt spid="21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wheel(1)">
                                      <p:cBhvr>
                                        <p:cTn id="40" dur="2000"/>
                                        <p:tgtEl>
                                          <p:spTgt spid="21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wheel(1)">
                                      <p:cBhvr>
                                        <p:cTn id="43" dur="2000"/>
                                        <p:tgtEl>
                                          <p:spTgt spid="220"/>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21"/>
                                        </p:tgtEl>
                                        <p:attrNameLst>
                                          <p:attrName>style.visibility</p:attrName>
                                        </p:attrNameLst>
                                      </p:cBhvr>
                                      <p:to>
                                        <p:strVal val="visible"/>
                                      </p:to>
                                    </p:set>
                                    <p:animEffect transition="in" filter="wheel(1)">
                                      <p:cBhvr>
                                        <p:cTn id="46" dur="2000"/>
                                        <p:tgtEl>
                                          <p:spTgt spid="22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22"/>
                                        </p:tgtEl>
                                        <p:attrNameLst>
                                          <p:attrName>style.visibility</p:attrName>
                                        </p:attrNameLst>
                                      </p:cBhvr>
                                      <p:to>
                                        <p:strVal val="visible"/>
                                      </p:to>
                                    </p:set>
                                    <p:animEffect transition="in" filter="wheel(1)">
                                      <p:cBhvr>
                                        <p:cTn id="49" dur="2000"/>
                                        <p:tgtEl>
                                          <p:spTgt spid="222"/>
                                        </p:tgtEl>
                                      </p:cBhvr>
                                    </p:animEffect>
                                  </p:childTnLst>
                                </p:cTn>
                              </p:par>
                              <p:par>
                                <p:cTn id="50" presetID="21" presetClass="entr" presetSubtype="1" fill="hold" nodeType="withEffect">
                                  <p:stCondLst>
                                    <p:cond delay="0"/>
                                  </p:stCondLst>
                                  <p:childTnLst>
                                    <p:set>
                                      <p:cBhvr>
                                        <p:cTn id="51" dur="1" fill="hold">
                                          <p:stCondLst>
                                            <p:cond delay="0"/>
                                          </p:stCondLst>
                                        </p:cTn>
                                        <p:tgtEl>
                                          <p:spTgt spid="223"/>
                                        </p:tgtEl>
                                        <p:attrNameLst>
                                          <p:attrName>style.visibility</p:attrName>
                                        </p:attrNameLst>
                                      </p:cBhvr>
                                      <p:to>
                                        <p:strVal val="visible"/>
                                      </p:to>
                                    </p:set>
                                    <p:animEffect transition="in" filter="wheel(1)">
                                      <p:cBhvr>
                                        <p:cTn id="52" dur="2000"/>
                                        <p:tgtEl>
                                          <p:spTgt spid="223"/>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24"/>
                                        </p:tgtEl>
                                        <p:attrNameLst>
                                          <p:attrName>style.visibility</p:attrName>
                                        </p:attrNameLst>
                                      </p:cBhvr>
                                      <p:to>
                                        <p:strVal val="visible"/>
                                      </p:to>
                                    </p:set>
                                    <p:animEffect transition="in" filter="wheel(1)">
                                      <p:cBhvr>
                                        <p:cTn id="55" dur="2000"/>
                                        <p:tgtEl>
                                          <p:spTgt spid="224"/>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wheel(1)">
                                      <p:cBhvr>
                                        <p:cTn id="58" dur="2000"/>
                                        <p:tgtEl>
                                          <p:spTgt spid="225"/>
                                        </p:tgtEl>
                                      </p:cBhvr>
                                    </p:animEffect>
                                  </p:childTnLst>
                                </p:cTn>
                              </p:par>
                              <p:par>
                                <p:cTn id="59" presetID="21" presetClass="entr" presetSubtype="1" fill="hold"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wheel(1)">
                                      <p:cBhvr>
                                        <p:cTn id="61" dur="2000"/>
                                        <p:tgtEl>
                                          <p:spTgt spid="226"/>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27"/>
                                        </p:tgtEl>
                                        <p:attrNameLst>
                                          <p:attrName>style.visibility</p:attrName>
                                        </p:attrNameLst>
                                      </p:cBhvr>
                                      <p:to>
                                        <p:strVal val="visible"/>
                                      </p:to>
                                    </p:set>
                                    <p:animEffect transition="in" filter="wheel(1)">
                                      <p:cBhvr>
                                        <p:cTn id="64" dur="2000"/>
                                        <p:tgtEl>
                                          <p:spTgt spid="227"/>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28"/>
                                        </p:tgtEl>
                                        <p:attrNameLst>
                                          <p:attrName>style.visibility</p:attrName>
                                        </p:attrNameLst>
                                      </p:cBhvr>
                                      <p:to>
                                        <p:strVal val="visible"/>
                                      </p:to>
                                    </p:set>
                                    <p:animEffect transition="in" filter="wheel(1)">
                                      <p:cBhvr>
                                        <p:cTn id="67" dur="2000"/>
                                        <p:tgtEl>
                                          <p:spTgt spid="22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29"/>
                                        </p:tgtEl>
                                        <p:attrNameLst>
                                          <p:attrName>style.visibility</p:attrName>
                                        </p:attrNameLst>
                                      </p:cBhvr>
                                      <p:to>
                                        <p:strVal val="visible"/>
                                      </p:to>
                                    </p:set>
                                    <p:animEffect transition="in" filter="wheel(1)">
                                      <p:cBhvr>
                                        <p:cTn id="70" dur="2000"/>
                                        <p:tgtEl>
                                          <p:spTgt spid="229"/>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30"/>
                                        </p:tgtEl>
                                        <p:attrNameLst>
                                          <p:attrName>style.visibility</p:attrName>
                                        </p:attrNameLst>
                                      </p:cBhvr>
                                      <p:to>
                                        <p:strVal val="visible"/>
                                      </p:to>
                                    </p:set>
                                    <p:animEffect transition="in" filter="wheel(1)">
                                      <p:cBhvr>
                                        <p:cTn id="73" dur="2000"/>
                                        <p:tgtEl>
                                          <p:spTgt spid="230"/>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231"/>
                                        </p:tgtEl>
                                        <p:attrNameLst>
                                          <p:attrName>style.visibility</p:attrName>
                                        </p:attrNameLst>
                                      </p:cBhvr>
                                      <p:to>
                                        <p:strVal val="visible"/>
                                      </p:to>
                                    </p:set>
                                    <p:animEffect transition="in" filter="wheel(1)">
                                      <p:cBhvr>
                                        <p:cTn id="76" dur="2000"/>
                                        <p:tgtEl>
                                          <p:spTgt spid="231"/>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232"/>
                                        </p:tgtEl>
                                        <p:attrNameLst>
                                          <p:attrName>style.visibility</p:attrName>
                                        </p:attrNameLst>
                                      </p:cBhvr>
                                      <p:to>
                                        <p:strVal val="visible"/>
                                      </p:to>
                                    </p:set>
                                    <p:animEffect transition="in" filter="wheel(1)">
                                      <p:cBhvr>
                                        <p:cTn id="79" dur="2000"/>
                                        <p:tgtEl>
                                          <p:spTgt spid="232"/>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wheel(1)">
                                      <p:cBhvr>
                                        <p:cTn id="82" dur="2000"/>
                                        <p:tgtEl>
                                          <p:spTgt spid="233"/>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234"/>
                                        </p:tgtEl>
                                        <p:attrNameLst>
                                          <p:attrName>style.visibility</p:attrName>
                                        </p:attrNameLst>
                                      </p:cBhvr>
                                      <p:to>
                                        <p:strVal val="visible"/>
                                      </p:to>
                                    </p:set>
                                    <p:animEffect transition="in" filter="wheel(1)">
                                      <p:cBhvr>
                                        <p:cTn id="85" dur="2000"/>
                                        <p:tgtEl>
                                          <p:spTgt spid="234"/>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235"/>
                                        </p:tgtEl>
                                        <p:attrNameLst>
                                          <p:attrName>style.visibility</p:attrName>
                                        </p:attrNameLst>
                                      </p:cBhvr>
                                      <p:to>
                                        <p:strVal val="visible"/>
                                      </p:to>
                                    </p:set>
                                    <p:animEffect transition="in" filter="wheel(1)">
                                      <p:cBhvr>
                                        <p:cTn id="88" dur="2000"/>
                                        <p:tgtEl>
                                          <p:spTgt spid="235"/>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236"/>
                                        </p:tgtEl>
                                        <p:attrNameLst>
                                          <p:attrName>style.visibility</p:attrName>
                                        </p:attrNameLst>
                                      </p:cBhvr>
                                      <p:to>
                                        <p:strVal val="visible"/>
                                      </p:to>
                                    </p:set>
                                    <p:animEffect transition="in" filter="wheel(1)">
                                      <p:cBhvr>
                                        <p:cTn id="91" dur="2000"/>
                                        <p:tgtEl>
                                          <p:spTgt spid="236"/>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heel(1)">
                                      <p:cBhvr>
                                        <p:cTn id="94" dur="2000"/>
                                        <p:tgtEl>
                                          <p:spTgt spid="237"/>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238"/>
                                        </p:tgtEl>
                                        <p:attrNameLst>
                                          <p:attrName>style.visibility</p:attrName>
                                        </p:attrNameLst>
                                      </p:cBhvr>
                                      <p:to>
                                        <p:strVal val="visible"/>
                                      </p:to>
                                    </p:set>
                                    <p:animEffect transition="in" filter="wheel(1)">
                                      <p:cBhvr>
                                        <p:cTn id="97" dur="2000"/>
                                        <p:tgtEl>
                                          <p:spTgt spid="238"/>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239"/>
                                        </p:tgtEl>
                                        <p:attrNameLst>
                                          <p:attrName>style.visibility</p:attrName>
                                        </p:attrNameLst>
                                      </p:cBhvr>
                                      <p:to>
                                        <p:strVal val="visible"/>
                                      </p:to>
                                    </p:set>
                                    <p:animEffect transition="in" filter="wheel(1)">
                                      <p:cBhvr>
                                        <p:cTn id="100" dur="2000"/>
                                        <p:tgtEl>
                                          <p:spTgt spid="239"/>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240"/>
                                        </p:tgtEl>
                                        <p:attrNameLst>
                                          <p:attrName>style.visibility</p:attrName>
                                        </p:attrNameLst>
                                      </p:cBhvr>
                                      <p:to>
                                        <p:strVal val="visible"/>
                                      </p:to>
                                    </p:set>
                                    <p:animEffect transition="in" filter="wheel(1)">
                                      <p:cBhvr>
                                        <p:cTn id="103" dur="2000"/>
                                        <p:tgtEl>
                                          <p:spTgt spid="240"/>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241"/>
                                        </p:tgtEl>
                                        <p:attrNameLst>
                                          <p:attrName>style.visibility</p:attrName>
                                        </p:attrNameLst>
                                      </p:cBhvr>
                                      <p:to>
                                        <p:strVal val="visible"/>
                                      </p:to>
                                    </p:set>
                                    <p:animEffect transition="in" filter="wheel(1)">
                                      <p:cBhvr>
                                        <p:cTn id="106" dur="2000"/>
                                        <p:tgtEl>
                                          <p:spTgt spid="241"/>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242"/>
                                        </p:tgtEl>
                                        <p:attrNameLst>
                                          <p:attrName>style.visibility</p:attrName>
                                        </p:attrNameLst>
                                      </p:cBhvr>
                                      <p:to>
                                        <p:strVal val="visible"/>
                                      </p:to>
                                    </p:set>
                                    <p:animEffect transition="in" filter="wheel(1)">
                                      <p:cBhvr>
                                        <p:cTn id="109" dur="2000"/>
                                        <p:tgtEl>
                                          <p:spTgt spid="242"/>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243"/>
                                        </p:tgtEl>
                                        <p:attrNameLst>
                                          <p:attrName>style.visibility</p:attrName>
                                        </p:attrNameLst>
                                      </p:cBhvr>
                                      <p:to>
                                        <p:strVal val="visible"/>
                                      </p:to>
                                    </p:set>
                                    <p:animEffect transition="in" filter="wheel(1)">
                                      <p:cBhvr>
                                        <p:cTn id="112" dur="2000"/>
                                        <p:tgtEl>
                                          <p:spTgt spid="243"/>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244"/>
                                        </p:tgtEl>
                                        <p:attrNameLst>
                                          <p:attrName>style.visibility</p:attrName>
                                        </p:attrNameLst>
                                      </p:cBhvr>
                                      <p:to>
                                        <p:strVal val="visible"/>
                                      </p:to>
                                    </p:set>
                                    <p:animEffect transition="in" filter="wheel(1)">
                                      <p:cBhvr>
                                        <p:cTn id="115" dur="2000"/>
                                        <p:tgtEl>
                                          <p:spTgt spid="244"/>
                                        </p:tgtEl>
                                      </p:cBhvr>
                                    </p:animEffect>
                                  </p:childTnLst>
                                </p:cTn>
                              </p:par>
                              <p:par>
                                <p:cTn id="116" presetID="21" presetClass="entr" presetSubtype="1" fill="hold" grpId="0" nodeType="withEffect">
                                  <p:stCondLst>
                                    <p:cond delay="0"/>
                                  </p:stCondLst>
                                  <p:childTnLst>
                                    <p:set>
                                      <p:cBhvr>
                                        <p:cTn id="117" dur="1" fill="hold">
                                          <p:stCondLst>
                                            <p:cond delay="0"/>
                                          </p:stCondLst>
                                        </p:cTn>
                                        <p:tgtEl>
                                          <p:spTgt spid="245"/>
                                        </p:tgtEl>
                                        <p:attrNameLst>
                                          <p:attrName>style.visibility</p:attrName>
                                        </p:attrNameLst>
                                      </p:cBhvr>
                                      <p:to>
                                        <p:strVal val="visible"/>
                                      </p:to>
                                    </p:set>
                                    <p:animEffect transition="in" filter="wheel(1)">
                                      <p:cBhvr>
                                        <p:cTn id="118" dur="2000"/>
                                        <p:tgtEl>
                                          <p:spTgt spid="245"/>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246"/>
                                        </p:tgtEl>
                                        <p:attrNameLst>
                                          <p:attrName>style.visibility</p:attrName>
                                        </p:attrNameLst>
                                      </p:cBhvr>
                                      <p:to>
                                        <p:strVal val="visible"/>
                                      </p:to>
                                    </p:set>
                                    <p:animEffect transition="in" filter="wheel(1)">
                                      <p:cBhvr>
                                        <p:cTn id="121" dur="2000"/>
                                        <p:tgtEl>
                                          <p:spTgt spid="246"/>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247"/>
                                        </p:tgtEl>
                                        <p:attrNameLst>
                                          <p:attrName>style.visibility</p:attrName>
                                        </p:attrNameLst>
                                      </p:cBhvr>
                                      <p:to>
                                        <p:strVal val="visible"/>
                                      </p:to>
                                    </p:set>
                                    <p:animEffect transition="in" filter="wheel(1)">
                                      <p:cBhvr>
                                        <p:cTn id="124" dur="2000"/>
                                        <p:tgtEl>
                                          <p:spTgt spid="247"/>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248"/>
                                        </p:tgtEl>
                                        <p:attrNameLst>
                                          <p:attrName>style.visibility</p:attrName>
                                        </p:attrNameLst>
                                      </p:cBhvr>
                                      <p:to>
                                        <p:strVal val="visible"/>
                                      </p:to>
                                    </p:set>
                                    <p:animEffect transition="in" filter="wheel(1)">
                                      <p:cBhvr>
                                        <p:cTn id="127" dur="2000"/>
                                        <p:tgtEl>
                                          <p:spTgt spid="248"/>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249"/>
                                        </p:tgtEl>
                                        <p:attrNameLst>
                                          <p:attrName>style.visibility</p:attrName>
                                        </p:attrNameLst>
                                      </p:cBhvr>
                                      <p:to>
                                        <p:strVal val="visible"/>
                                      </p:to>
                                    </p:set>
                                    <p:animEffect transition="in" filter="wheel(1)">
                                      <p:cBhvr>
                                        <p:cTn id="130" dur="2000"/>
                                        <p:tgtEl>
                                          <p:spTgt spid="249"/>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250"/>
                                        </p:tgtEl>
                                        <p:attrNameLst>
                                          <p:attrName>style.visibility</p:attrName>
                                        </p:attrNameLst>
                                      </p:cBhvr>
                                      <p:to>
                                        <p:strVal val="visible"/>
                                      </p:to>
                                    </p:set>
                                    <p:animEffect transition="in" filter="wheel(1)">
                                      <p:cBhvr>
                                        <p:cTn id="133" dur="2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p:bldP spid="219" grpId="0"/>
      <p:bldP spid="220" grpId="0"/>
      <p:bldP spid="221" grpId="0"/>
      <p:bldP spid="222" grpId="0"/>
      <p:bldP spid="224" grpId="0"/>
      <p:bldP spid="225" grpId="0"/>
      <p:bldP spid="227" grpId="0"/>
      <p:bldP spid="228" grpId="0"/>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47" grpId="0"/>
      <p:bldP spid="248" grpId="0"/>
      <p:bldP spid="249" grpId="0"/>
      <p:bldP spid="2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941615" y="498998"/>
            <a:ext cx="9266691" cy="720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M" altLang="fr-FR" sz="2400" b="1" dirty="0">
                <a:latin typeface="Tahoma" panose="020B0604030504040204" pitchFamily="34" charset="0"/>
                <a:ea typeface="Tahoma" panose="020B0604030504040204" pitchFamily="34" charset="0"/>
                <a:cs typeface="Tahoma" panose="020B0604030504040204" pitchFamily="34" charset="0"/>
              </a:rPr>
              <a:t>PRESENTATION OVERVIEW</a:t>
            </a:r>
            <a:endParaRPr lang="fr-FR" alt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4">
            <a:extLst>
              <a:ext uri="{FF2B5EF4-FFF2-40B4-BE49-F238E27FC236}">
                <a16:creationId xmlns:a16="http://schemas.microsoft.com/office/drawing/2014/main" id="{C0F58FBF-F6E2-41A0-B059-22DD22079194}"/>
              </a:ext>
            </a:extLst>
          </p:cNvPr>
          <p:cNvSpPr>
            <a:spLocks noGrp="1"/>
          </p:cNvSpPr>
          <p:nvPr>
            <p:ph type="sldNum" sz="quarter" idx="12"/>
          </p:nvPr>
        </p:nvSpPr>
        <p:spPr>
          <a:xfrm>
            <a:off x="8610600" y="6356351"/>
            <a:ext cx="2743200" cy="365125"/>
          </a:xfrm>
        </p:spPr>
        <p:txBody>
          <a:bodyPr/>
          <a:lstStyle/>
          <a:p>
            <a:fld id="{69577E3F-9F8B-4652-9C79-442205DA71AA}" type="slidenum">
              <a:rPr lang="fr-FR" smtClean="0"/>
              <a:t>2</a:t>
            </a:fld>
            <a:endParaRPr lang="fr-FR"/>
          </a:p>
        </p:txBody>
      </p:sp>
      <p:sp>
        <p:nvSpPr>
          <p:cNvPr id="20" name="Titre 1"/>
          <p:cNvSpPr txBox="1">
            <a:spLocks/>
          </p:cNvSpPr>
          <p:nvPr/>
        </p:nvSpPr>
        <p:spPr>
          <a:xfrm>
            <a:off x="3732948" y="1630383"/>
            <a:ext cx="9433040" cy="2012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INTRODUCTION</a:t>
            </a:r>
          </a:p>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fr-FR" altLang="fr-FR" sz="20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8" name="Titre 1"/>
          <p:cNvSpPr txBox="1">
            <a:spLocks/>
          </p:cNvSpPr>
          <p:nvPr/>
        </p:nvSpPr>
        <p:spPr>
          <a:xfrm>
            <a:off x="3732948" y="2330583"/>
            <a:ext cx="8459052" cy="2012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fr-FR" altLang="fr-FR" sz="20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CIVIL REGISTRATION REFORM STRATEGY IN CAMEROON</a:t>
            </a:r>
          </a:p>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fr-FR" altLang="fr-FR" sz="20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9" name="Titre 1"/>
          <p:cNvSpPr txBox="1">
            <a:spLocks/>
          </p:cNvSpPr>
          <p:nvPr/>
        </p:nvSpPr>
        <p:spPr>
          <a:xfrm>
            <a:off x="3732949" y="2976412"/>
            <a:ext cx="8459052" cy="2012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fr-FR" sz="2000" b="1" dirty="0">
                <a:latin typeface="Tahoma" panose="020B0604030504040204" pitchFamily="34" charset="0"/>
                <a:ea typeface="Tahoma" panose="020B0604030504040204" pitchFamily="34" charset="0"/>
                <a:cs typeface="Tahoma" panose="020B0604030504040204" pitchFamily="34" charset="0"/>
              </a:rPr>
              <a:t>MAIN MEASURES IMPLEMENTAED BY CAMEROOON TOWARDS THE IMPLEMENTATION OF THE UNITED NATIONS’ LEGAL IDENTITY AGENDA</a:t>
            </a: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30" name="Titre 1"/>
          <p:cNvSpPr txBox="1">
            <a:spLocks/>
          </p:cNvSpPr>
          <p:nvPr/>
        </p:nvSpPr>
        <p:spPr>
          <a:xfrm>
            <a:off x="3732949" y="3851082"/>
            <a:ext cx="10293651" cy="2012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CHALLENGES AND WAYS FORWARD</a:t>
            </a:r>
          </a:p>
        </p:txBody>
      </p:sp>
      <p:pic>
        <p:nvPicPr>
          <p:cNvPr id="31"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66" y="2462938"/>
            <a:ext cx="1265148" cy="1519915"/>
          </a:xfrm>
          <a:prstGeom prst="rect">
            <a:avLst/>
          </a:prstGeom>
          <a:effectLst>
            <a:outerShdw blurRad="330200" dist="38100" dir="5400000" algn="t" rotWithShape="0">
              <a:prstClr val="black">
                <a:alpha val="40000"/>
              </a:prstClr>
            </a:outerShdw>
          </a:effectLst>
        </p:spPr>
      </p:pic>
      <p:sp>
        <p:nvSpPr>
          <p:cNvPr id="32" name="Ellipse 31"/>
          <p:cNvSpPr/>
          <p:nvPr/>
        </p:nvSpPr>
        <p:spPr>
          <a:xfrm>
            <a:off x="1179740" y="5969762"/>
            <a:ext cx="373288" cy="35621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J:\EVEGA\preview.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303448" y="6084852"/>
            <a:ext cx="158577" cy="158577"/>
          </a:xfrm>
          <a:prstGeom prst="rect">
            <a:avLst/>
          </a:prstGeom>
          <a:noFill/>
          <a:extLst>
            <a:ext uri="{909E8E84-426E-40DD-AFC4-6F175D3DCCD1}">
              <a14:hiddenFill xmlns:a14="http://schemas.microsoft.com/office/drawing/2010/main">
                <a:solidFill>
                  <a:srgbClr val="FFFFFF"/>
                </a:solidFill>
              </a14:hiddenFill>
            </a:ext>
          </a:extLst>
        </p:spPr>
      </p:pic>
      <p:sp>
        <p:nvSpPr>
          <p:cNvPr id="34" name="Ellipse 33"/>
          <p:cNvSpPr/>
          <p:nvPr/>
        </p:nvSpPr>
        <p:spPr>
          <a:xfrm>
            <a:off x="486788" y="5967349"/>
            <a:ext cx="373288" cy="35621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descr="J:\EVEGA\preview.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377" y="6056403"/>
            <a:ext cx="178109" cy="178109"/>
          </a:xfrm>
          <a:prstGeom prst="rect">
            <a:avLst/>
          </a:prstGeom>
          <a:noFill/>
          <a:extLst>
            <a:ext uri="{909E8E84-426E-40DD-AFC4-6F175D3DCCD1}">
              <a14:hiddenFill xmlns:a14="http://schemas.microsoft.com/office/drawing/2010/main">
                <a:solidFill>
                  <a:srgbClr val="FFFFFF"/>
                </a:solidFill>
              </a14:hiddenFill>
            </a:ext>
          </a:extLst>
        </p:spPr>
      </p:pic>
      <p:sp>
        <p:nvSpPr>
          <p:cNvPr id="36" name="Ellipse 35"/>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37" name="Ellipse 36"/>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38" name="Ellipse 37"/>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39" name="Rectangle à coins arrondis 38"/>
          <p:cNvSpPr/>
          <p:nvPr/>
        </p:nvSpPr>
        <p:spPr>
          <a:xfrm>
            <a:off x="4592481" y="1158468"/>
            <a:ext cx="1496290" cy="45719"/>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à coins arrondis 39"/>
          <p:cNvSpPr/>
          <p:nvPr/>
        </p:nvSpPr>
        <p:spPr>
          <a:xfrm>
            <a:off x="4592481" y="472668"/>
            <a:ext cx="1496290" cy="45719"/>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81275" y="1752600"/>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81275" y="2636824"/>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584516" y="3693861"/>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581275" y="4568531"/>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ZoneTexte 44"/>
          <p:cNvSpPr txBox="1"/>
          <p:nvPr/>
        </p:nvSpPr>
        <p:spPr>
          <a:xfrm>
            <a:off x="2668946" y="1752600"/>
            <a:ext cx="583779" cy="584775"/>
          </a:xfrm>
          <a:prstGeom prst="rect">
            <a:avLst/>
          </a:prstGeom>
          <a:noFill/>
        </p:spPr>
        <p:txBody>
          <a:bodyPr wrap="square" rtlCol="0">
            <a:spAutoFit/>
          </a:bodyPr>
          <a:lstStyle/>
          <a:p>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I</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6" name="ZoneTexte 45"/>
          <p:cNvSpPr txBox="1"/>
          <p:nvPr/>
        </p:nvSpPr>
        <p:spPr>
          <a:xfrm>
            <a:off x="2570654" y="2621523"/>
            <a:ext cx="583779" cy="584775"/>
          </a:xfrm>
          <a:prstGeom prst="rect">
            <a:avLst/>
          </a:prstGeom>
          <a:noFill/>
        </p:spPr>
        <p:txBody>
          <a:bodyPr wrap="square" rtlCol="0">
            <a:spAutoFit/>
          </a:bodyPr>
          <a:lstStyle/>
          <a:p>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7" name="ZoneTexte 46"/>
          <p:cNvSpPr txBox="1"/>
          <p:nvPr/>
        </p:nvSpPr>
        <p:spPr>
          <a:xfrm>
            <a:off x="2554419" y="3771070"/>
            <a:ext cx="682071" cy="461665"/>
          </a:xfrm>
          <a:prstGeom prst="rect">
            <a:avLst/>
          </a:prstGeom>
          <a:noFill/>
        </p:spPr>
        <p:txBody>
          <a:bodyPr wrap="square" rtlCol="0">
            <a:spAutoFit/>
          </a:bodyPr>
          <a:lstStyle/>
          <a:p>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III</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ZoneTexte 47"/>
          <p:cNvSpPr txBox="1"/>
          <p:nvPr/>
        </p:nvSpPr>
        <p:spPr>
          <a:xfrm>
            <a:off x="2584516" y="4657468"/>
            <a:ext cx="583779" cy="461665"/>
          </a:xfrm>
          <a:prstGeom prst="rect">
            <a:avLst/>
          </a:prstGeom>
          <a:noFill/>
        </p:spPr>
        <p:txBody>
          <a:bodyPr wrap="square" rtlCol="0">
            <a:spAutoFit/>
          </a:bodyPr>
          <a:lstStyle/>
          <a:p>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IV</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76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anim calcmode="lin" valueType="num">
                                      <p:cBhvr>
                                        <p:cTn id="80" dur="1000" fill="hold"/>
                                        <p:tgtEl>
                                          <p:spTgt spid="37"/>
                                        </p:tgtEl>
                                        <p:attrNameLst>
                                          <p:attrName>ppt_x</p:attrName>
                                        </p:attrNameLst>
                                      </p:cBhvr>
                                      <p:tavLst>
                                        <p:tav tm="0">
                                          <p:val>
                                            <p:strVal val="#ppt_x"/>
                                          </p:val>
                                        </p:tav>
                                        <p:tav tm="100000">
                                          <p:val>
                                            <p:strVal val="#ppt_x"/>
                                          </p:val>
                                        </p:tav>
                                      </p:tavLst>
                                    </p:anim>
                                    <p:anim calcmode="lin" valueType="num">
                                      <p:cBhvr>
                                        <p:cTn id="81" dur="1000" fill="hold"/>
                                        <p:tgtEl>
                                          <p:spTgt spid="37"/>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8" grpId="0"/>
      <p:bldP spid="29" grpId="0"/>
      <p:bldP spid="30" grpId="0"/>
      <p:bldP spid="32" grpId="0" animBg="1"/>
      <p:bldP spid="34" grpId="0" animBg="1"/>
      <p:bldP spid="36"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title"/>
          </p:nvPr>
        </p:nvSpPr>
        <p:spPr>
          <a:xfrm>
            <a:off x="1836737" y="115889"/>
            <a:ext cx="9266691" cy="1021005"/>
          </a:xfrm>
        </p:spPr>
        <p:txBody>
          <a:bodyPr>
            <a:noAutofit/>
          </a:bodyPr>
          <a:lstStyle/>
          <a:p>
            <a:pPr algn="ctr" eaLnBrk="1" hangingPunct="1">
              <a:lnSpc>
                <a:spcPct val="150000"/>
              </a:lnSpc>
            </a:pPr>
            <a:r>
              <a:rPr lang="fr-CM" altLang="fr-FR" sz="2000" b="1" dirty="0">
                <a:latin typeface="Tahoma" panose="020B0604030504040204" pitchFamily="34" charset="0"/>
                <a:ea typeface="Tahoma" panose="020B0604030504040204" pitchFamily="34" charset="0"/>
                <a:cs typeface="Tahoma" panose="020B0604030504040204" pitchFamily="34" charset="0"/>
              </a:rPr>
              <a:t>I- INTRODUCTION</a:t>
            </a:r>
            <a:br>
              <a:rPr lang="fr-CM" altLang="fr-FR" sz="2000" b="1" dirty="0">
                <a:latin typeface="Tahoma" panose="020B0604030504040204" pitchFamily="34" charset="0"/>
                <a:ea typeface="Tahoma" panose="020B0604030504040204" pitchFamily="34" charset="0"/>
                <a:cs typeface="Tahoma" panose="020B0604030504040204" pitchFamily="34" charset="0"/>
              </a:rPr>
            </a:b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3077" name="TextBox 5"/>
          <p:cNvSpPr txBox="1">
            <a:spLocks noChangeArrowheads="1"/>
          </p:cNvSpPr>
          <p:nvPr/>
        </p:nvSpPr>
        <p:spPr bwMode="auto">
          <a:xfrm>
            <a:off x="6714365" y="626391"/>
            <a:ext cx="5232836" cy="5453224"/>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2" indent="-285752" algn="just">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Size: </a:t>
            </a:r>
            <a:r>
              <a:rPr lang="en-US" altLang="fr-FR" sz="1600" b="1" dirty="0">
                <a:latin typeface="Tahoma" panose="020B0604030504040204" pitchFamily="34" charset="0"/>
                <a:ea typeface="Tahoma" panose="020B0604030504040204" pitchFamily="34" charset="0"/>
                <a:cs typeface="Tahoma" panose="020B0604030504040204" pitchFamily="34" charset="0"/>
              </a:rPr>
              <a:t>4 75 650 Km</a:t>
            </a:r>
            <a:r>
              <a:rPr lang="en-US" altLang="fr-FR" sz="1600" b="1" dirty="0">
                <a:ea typeface="Tahoma" panose="020B0604030504040204" pitchFamily="34" charset="0"/>
                <a:cs typeface="Tahoma" panose="020B0604030504040204" pitchFamily="34" charset="0"/>
              </a:rPr>
              <a:t>²</a:t>
            </a:r>
            <a:r>
              <a:rPr lang="en-US" altLang="fr-FR" sz="1600" dirty="0">
                <a:latin typeface="Tahoma" panose="020B0604030504040204" pitchFamily="34" charset="0"/>
                <a:ea typeface="Tahoma" panose="020B0604030504040204" pitchFamily="34" charset="0"/>
                <a:cs typeface="Tahoma" panose="020B0604030504040204" pitchFamily="34" charset="0"/>
              </a:rPr>
              <a:t>;</a:t>
            </a:r>
          </a:p>
          <a:p>
            <a:pPr marL="285752" indent="-285752" algn="just">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Population estimates in 2021 : </a:t>
            </a:r>
            <a:r>
              <a:rPr lang="en-US" altLang="fr-FR" sz="1600" b="1" dirty="0">
                <a:latin typeface="Tahoma" panose="020B0604030504040204" pitchFamily="34" charset="0"/>
                <a:ea typeface="Tahoma" panose="020B0604030504040204" pitchFamily="34" charset="0"/>
                <a:cs typeface="Tahoma" panose="020B0604030504040204" pitchFamily="34" charset="0"/>
              </a:rPr>
              <a:t>28 500 000 </a:t>
            </a:r>
            <a:r>
              <a:rPr lang="en-US" altLang="fr-FR" sz="1600" dirty="0">
                <a:latin typeface="Tahoma" panose="020B0604030504040204" pitchFamily="34" charset="0"/>
                <a:ea typeface="Tahoma" panose="020B0604030504040204" pitchFamily="34" charset="0"/>
                <a:cs typeface="Tahoma" panose="020B0604030504040204" pitchFamily="34" charset="0"/>
              </a:rPr>
              <a:t>habitants ;</a:t>
            </a:r>
          </a:p>
          <a:p>
            <a:pPr marL="285752" indent="-285752" algn="just">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Administrative Organization of Cameroon: </a:t>
            </a:r>
            <a:r>
              <a:rPr lang="en-US" altLang="fr-FR" sz="1600" b="1" dirty="0">
                <a:latin typeface="Tahoma" panose="020B0604030504040204" pitchFamily="34" charset="0"/>
                <a:ea typeface="Tahoma" panose="020B0604030504040204" pitchFamily="34" charset="0"/>
                <a:cs typeface="Tahoma" panose="020B0604030504040204" pitchFamily="34" charset="0"/>
              </a:rPr>
              <a:t>10</a:t>
            </a:r>
            <a:r>
              <a:rPr lang="en-US" altLang="fr-FR" sz="1600" dirty="0">
                <a:latin typeface="Tahoma" panose="020B0604030504040204" pitchFamily="34" charset="0"/>
                <a:ea typeface="Tahoma" panose="020B0604030504040204" pitchFamily="34" charset="0"/>
                <a:cs typeface="Tahoma" panose="020B0604030504040204" pitchFamily="34" charset="0"/>
              </a:rPr>
              <a:t>  regions, </a:t>
            </a:r>
            <a:r>
              <a:rPr lang="en-US" altLang="fr-FR" sz="1600" b="1" dirty="0">
                <a:latin typeface="Tahoma" panose="020B0604030504040204" pitchFamily="34" charset="0"/>
                <a:ea typeface="Tahoma" panose="020B0604030504040204" pitchFamily="34" charset="0"/>
                <a:cs typeface="Tahoma" panose="020B0604030504040204" pitchFamily="34" charset="0"/>
              </a:rPr>
              <a:t>54</a:t>
            </a:r>
            <a:r>
              <a:rPr lang="en-US" altLang="fr-FR" sz="1600" dirty="0">
                <a:latin typeface="Tahoma" panose="020B0604030504040204" pitchFamily="34" charset="0"/>
                <a:ea typeface="Tahoma" panose="020B0604030504040204" pitchFamily="34" charset="0"/>
                <a:cs typeface="Tahoma" panose="020B0604030504040204" pitchFamily="34" charset="0"/>
              </a:rPr>
              <a:t> departments, </a:t>
            </a:r>
            <a:r>
              <a:rPr lang="en-US" altLang="fr-FR" sz="1600" b="1" dirty="0">
                <a:latin typeface="Tahoma" panose="020B0604030504040204" pitchFamily="34" charset="0"/>
                <a:ea typeface="Tahoma" panose="020B0604030504040204" pitchFamily="34" charset="0"/>
                <a:cs typeface="Tahoma" panose="020B0604030504040204" pitchFamily="34" charset="0"/>
              </a:rPr>
              <a:t>360</a:t>
            </a:r>
            <a:r>
              <a:rPr lang="en-US" altLang="fr-FR" sz="1600" dirty="0">
                <a:latin typeface="Tahoma" panose="020B0604030504040204" pitchFamily="34" charset="0"/>
                <a:ea typeface="Tahoma" panose="020B0604030504040204" pitchFamily="34" charset="0"/>
                <a:cs typeface="Tahoma" panose="020B0604030504040204" pitchFamily="34" charset="0"/>
              </a:rPr>
              <a:t> arrondissements et communes ;</a:t>
            </a:r>
          </a:p>
          <a:p>
            <a:pPr marL="285752" indent="-285752" algn="just">
              <a:lnSpc>
                <a:spcPts val="2100"/>
              </a:lnSpc>
              <a:spcBef>
                <a:spcPct val="0"/>
              </a:spcBef>
              <a:buFontTx/>
              <a:buChar char="-"/>
              <a:defRPr/>
            </a:pPr>
            <a:r>
              <a:rPr lang="en-US" altLang="fr-FR" sz="1600" b="1" dirty="0">
                <a:latin typeface="Tahoma" panose="020B0604030504040204" pitchFamily="34" charset="0"/>
                <a:ea typeface="Tahoma" panose="020B0604030504040204" pitchFamily="34" charset="0"/>
                <a:cs typeface="Tahoma" panose="020B0604030504040204" pitchFamily="34" charset="0"/>
              </a:rPr>
              <a:t>3154</a:t>
            </a:r>
            <a:r>
              <a:rPr lang="en-US" altLang="fr-FR" sz="1600" dirty="0">
                <a:latin typeface="Tahoma" panose="020B0604030504040204" pitchFamily="34" charset="0"/>
                <a:ea typeface="Tahoma" panose="020B0604030504040204" pitchFamily="34" charset="0"/>
                <a:cs typeface="Tahoma" panose="020B0604030504040204" pitchFamily="34" charset="0"/>
              </a:rPr>
              <a:t> Civil Registration centers;</a:t>
            </a:r>
          </a:p>
          <a:p>
            <a:pPr marL="1028709" lvl="1" algn="just">
              <a:lnSpc>
                <a:spcPts val="2100"/>
              </a:lnSpc>
              <a:spcBef>
                <a:spcPct val="0"/>
              </a:spcBef>
              <a:buFont typeface="Wingdings" panose="05000000000000000000" pitchFamily="2" charset="2"/>
              <a:buChar char="Ø"/>
              <a:defRPr/>
            </a:pPr>
            <a:r>
              <a:rPr lang="en-US" altLang="fr-FR" sz="1600" b="1" dirty="0">
                <a:latin typeface="Tahoma" panose="020B0604030504040204" pitchFamily="34" charset="0"/>
                <a:ea typeface="Tahoma" panose="020B0604030504040204" pitchFamily="34" charset="0"/>
                <a:cs typeface="Tahoma" panose="020B0604030504040204" pitchFamily="34" charset="0"/>
              </a:rPr>
              <a:t>374</a:t>
            </a:r>
            <a:r>
              <a:rPr lang="en-US" altLang="fr-FR" sz="1600" dirty="0">
                <a:latin typeface="Tahoma" panose="020B0604030504040204" pitchFamily="34" charset="0"/>
                <a:ea typeface="Tahoma" panose="020B0604030504040204" pitchFamily="34" charset="0"/>
                <a:cs typeface="Tahoma" panose="020B0604030504040204" pitchFamily="34" charset="0"/>
              </a:rPr>
              <a:t> principal Civil Registration centers within the national territory;</a:t>
            </a:r>
          </a:p>
          <a:p>
            <a:pPr marL="1028709" lvl="1" algn="just">
              <a:lnSpc>
                <a:spcPts val="2100"/>
              </a:lnSpc>
              <a:spcBef>
                <a:spcPct val="0"/>
              </a:spcBef>
              <a:buFont typeface="Wingdings" panose="05000000000000000000" pitchFamily="2" charset="2"/>
              <a:buChar char="Ø"/>
              <a:defRPr/>
            </a:pPr>
            <a:r>
              <a:rPr lang="en-US" altLang="fr-FR" sz="1600" b="1" dirty="0">
                <a:latin typeface="Tahoma" panose="020B0604030504040204" pitchFamily="34" charset="0"/>
                <a:ea typeface="Tahoma" panose="020B0604030504040204" pitchFamily="34" charset="0"/>
                <a:cs typeface="Tahoma" panose="020B0604030504040204" pitchFamily="34" charset="0"/>
              </a:rPr>
              <a:t>46</a:t>
            </a:r>
            <a:r>
              <a:rPr lang="en-US" altLang="fr-FR" sz="1600" dirty="0">
                <a:latin typeface="Tahoma" panose="020B0604030504040204" pitchFamily="34" charset="0"/>
                <a:ea typeface="Tahoma" panose="020B0604030504040204" pitchFamily="34" charset="0"/>
                <a:cs typeface="Tahoma" panose="020B0604030504040204" pitchFamily="34" charset="0"/>
              </a:rPr>
              <a:t> principal Civil Registration centers within diplomatic missions and consulates;</a:t>
            </a:r>
          </a:p>
          <a:p>
            <a:pPr marL="1028709" lvl="1" algn="just">
              <a:lnSpc>
                <a:spcPts val="2100"/>
              </a:lnSpc>
              <a:spcBef>
                <a:spcPct val="0"/>
              </a:spcBef>
              <a:buFont typeface="Wingdings" panose="05000000000000000000" pitchFamily="2" charset="2"/>
              <a:buChar char="Ø"/>
              <a:defRPr/>
            </a:pPr>
            <a:r>
              <a:rPr lang="en-US" altLang="fr-FR" sz="1600" b="1" dirty="0">
                <a:latin typeface="Tahoma" panose="020B0604030504040204" pitchFamily="34" charset="0"/>
                <a:ea typeface="Tahoma" panose="020B0604030504040204" pitchFamily="34" charset="0"/>
                <a:cs typeface="Tahoma" panose="020B0604030504040204" pitchFamily="34" charset="0"/>
              </a:rPr>
              <a:t>2734</a:t>
            </a:r>
            <a:r>
              <a:rPr lang="en-US" altLang="fr-FR" sz="1600" dirty="0">
                <a:latin typeface="Tahoma" panose="020B0604030504040204" pitchFamily="34" charset="0"/>
                <a:ea typeface="Tahoma" panose="020B0604030504040204" pitchFamily="34" charset="0"/>
                <a:cs typeface="Tahoma" panose="020B0604030504040204" pitchFamily="34" charset="0"/>
              </a:rPr>
              <a:t> secondary Civil Registration centers within the national territory;</a:t>
            </a:r>
          </a:p>
          <a:p>
            <a:pPr marL="285752" indent="-285752" algn="just">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Under 5 years old birth registration rate in 2018</a:t>
            </a:r>
            <a:r>
              <a:rPr lang="en-US" altLang="fr-FR" sz="1600" b="1" dirty="0">
                <a:latin typeface="Tahoma" panose="020B0604030504040204" pitchFamily="34" charset="0"/>
                <a:ea typeface="Tahoma" panose="020B0604030504040204" pitchFamily="34" charset="0"/>
                <a:cs typeface="Tahoma" panose="020B0604030504040204" pitchFamily="34" charset="0"/>
              </a:rPr>
              <a:t>: 62 % </a:t>
            </a:r>
            <a:r>
              <a:rPr lang="en-US" altLang="fr-FR" sz="1600" dirty="0">
                <a:latin typeface="Tahoma" panose="020B0604030504040204" pitchFamily="34" charset="0"/>
                <a:ea typeface="Tahoma" panose="020B0604030504040204" pitchFamily="34" charset="0"/>
                <a:cs typeface="Tahoma" panose="020B0604030504040204" pitchFamily="34" charset="0"/>
              </a:rPr>
              <a:t>( Source: </a:t>
            </a:r>
            <a:r>
              <a:rPr lang="en-US" altLang="fr-FR" sz="1600" i="1" dirty="0">
                <a:latin typeface="Tahoma" panose="020B0604030504040204" pitchFamily="34" charset="0"/>
                <a:ea typeface="Tahoma" panose="020B0604030504040204" pitchFamily="34" charset="0"/>
                <a:cs typeface="Tahoma" panose="020B0604030504040204" pitchFamily="34" charset="0"/>
              </a:rPr>
              <a:t>EDS 2018</a:t>
            </a:r>
            <a:r>
              <a:rPr lang="en-US" altLang="fr-FR" sz="1600" dirty="0">
                <a:latin typeface="Tahoma" panose="020B0604030504040204" pitchFamily="34" charset="0"/>
                <a:ea typeface="Tahoma" panose="020B0604030504040204" pitchFamily="34" charset="0"/>
                <a:cs typeface="Tahoma" panose="020B0604030504040204" pitchFamily="34" charset="0"/>
              </a:rPr>
              <a:t>) ;</a:t>
            </a:r>
          </a:p>
          <a:p>
            <a:pPr marL="285752" indent="-285752">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Under 5 years old birth registration rate in 2019 </a:t>
            </a:r>
            <a:r>
              <a:rPr lang="en-US" altLang="fr-FR" sz="1600" b="1" dirty="0">
                <a:latin typeface="Tahoma" panose="020B0604030504040204" pitchFamily="34" charset="0"/>
                <a:ea typeface="Tahoma" panose="020B0604030504040204" pitchFamily="34" charset="0"/>
                <a:cs typeface="Tahoma" panose="020B0604030504040204" pitchFamily="34" charset="0"/>
              </a:rPr>
              <a:t>: 69 % </a:t>
            </a:r>
            <a:r>
              <a:rPr lang="en-US" altLang="fr-FR" sz="1600" dirty="0">
                <a:latin typeface="Tahoma" panose="020B0604030504040204" pitchFamily="34" charset="0"/>
                <a:ea typeface="Tahoma" panose="020B0604030504040204" pitchFamily="34" charset="0"/>
                <a:cs typeface="Tahoma" panose="020B0604030504040204" pitchFamily="34" charset="0"/>
              </a:rPr>
              <a:t>( Source: </a:t>
            </a:r>
            <a:r>
              <a:rPr lang="en-US" altLang="fr-FR" sz="1600" i="1" dirty="0">
                <a:latin typeface="Tahoma" panose="020B0604030504040204" pitchFamily="34" charset="0"/>
                <a:ea typeface="Tahoma" panose="020B0604030504040204" pitchFamily="34" charset="0"/>
                <a:cs typeface="Tahoma" panose="020B0604030504040204" pitchFamily="34" charset="0"/>
              </a:rPr>
              <a:t>BUNEC</a:t>
            </a:r>
            <a:r>
              <a:rPr lang="en-US" altLang="fr-FR" sz="1600" dirty="0">
                <a:latin typeface="Tahoma" panose="020B0604030504040204" pitchFamily="34" charset="0"/>
                <a:ea typeface="Tahoma" panose="020B0604030504040204" pitchFamily="34" charset="0"/>
                <a:cs typeface="Tahoma" panose="020B0604030504040204" pitchFamily="34" charset="0"/>
              </a:rPr>
              <a:t>) ;</a:t>
            </a:r>
          </a:p>
          <a:p>
            <a:pPr marL="285752" indent="-285752">
              <a:lnSpc>
                <a:spcPts val="2100"/>
              </a:lnSpc>
              <a:spcBef>
                <a:spcPct val="0"/>
              </a:spcBef>
              <a:buFontTx/>
              <a:buChar char="-"/>
              <a:defRPr/>
            </a:pPr>
            <a:r>
              <a:rPr lang="en-US" altLang="fr-FR" sz="1600" dirty="0">
                <a:latin typeface="Tahoma" panose="020B0604030504040204" pitchFamily="34" charset="0"/>
                <a:ea typeface="Tahoma" panose="020B0604030504040204" pitchFamily="34" charset="0"/>
                <a:cs typeface="Tahoma" panose="020B0604030504040204" pitchFamily="34" charset="0"/>
              </a:rPr>
              <a:t>Death registration rate: less than </a:t>
            </a:r>
            <a:r>
              <a:rPr lang="en-US" altLang="fr-FR" sz="1600" b="1" dirty="0">
                <a:latin typeface="Tahoma" panose="020B0604030504040204" pitchFamily="34" charset="0"/>
                <a:ea typeface="Tahoma" panose="020B0604030504040204" pitchFamily="34" charset="0"/>
                <a:cs typeface="Tahoma" panose="020B0604030504040204" pitchFamily="34" charset="0"/>
              </a:rPr>
              <a:t>10%</a:t>
            </a:r>
            <a:r>
              <a:rPr lang="en-US" altLang="fr-FR" sz="1600" dirty="0">
                <a:latin typeface="Tahoma" panose="020B0604030504040204" pitchFamily="34" charset="0"/>
                <a:ea typeface="Tahoma" panose="020B0604030504040204" pitchFamily="34" charset="0"/>
                <a:cs typeface="Tahoma" panose="020B0604030504040204" pitchFamily="34" charset="0"/>
              </a:rPr>
              <a:t> (</a:t>
            </a:r>
            <a:r>
              <a:rPr lang="en-US" altLang="fr-FR" sz="1600" i="1" dirty="0">
                <a:latin typeface="Tahoma" panose="020B0604030504040204" pitchFamily="34" charset="0"/>
                <a:ea typeface="Tahoma" panose="020B0604030504040204" pitchFamily="34" charset="0"/>
                <a:cs typeface="Tahoma" panose="020B0604030504040204" pitchFamily="34" charset="0"/>
              </a:rPr>
              <a:t>Estimations BUNEC 2019</a:t>
            </a:r>
            <a:r>
              <a:rPr lang="en-US" altLang="fr-FR" sz="1600" dirty="0">
                <a:latin typeface="Tahoma" panose="020B0604030504040204" pitchFamily="34" charset="0"/>
                <a:ea typeface="Tahoma" panose="020B0604030504040204" pitchFamily="34" charset="0"/>
                <a:cs typeface="Tahoma" panose="020B0604030504040204" pitchFamily="34" charset="0"/>
              </a:rPr>
              <a:t>) ;</a:t>
            </a:r>
          </a:p>
          <a:p>
            <a:pPr>
              <a:lnSpc>
                <a:spcPts val="2100"/>
              </a:lnSpc>
              <a:spcBef>
                <a:spcPct val="0"/>
              </a:spcBef>
              <a:buNone/>
              <a:defRPr/>
            </a:pPr>
            <a:endParaRPr lang="fr-FR" altLang="fr-FR"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C0F58FBF-F6E2-41A0-B059-22DD22079194}"/>
              </a:ext>
            </a:extLst>
          </p:cNvPr>
          <p:cNvSpPr>
            <a:spLocks noGrp="1"/>
          </p:cNvSpPr>
          <p:nvPr>
            <p:ph type="sldNum" sz="quarter" idx="12"/>
          </p:nvPr>
        </p:nvSpPr>
        <p:spPr/>
        <p:txBody>
          <a:bodyPr/>
          <a:lstStyle/>
          <a:p>
            <a:fld id="{69577E3F-9F8B-4652-9C79-442205DA71AA}" type="slidenum">
              <a:rPr lang="fr-FR" smtClean="0"/>
              <a:t>3</a:t>
            </a:fld>
            <a:endParaRPr lang="fr-FR"/>
          </a:p>
        </p:txBody>
      </p:sp>
      <p:sp>
        <p:nvSpPr>
          <p:cNvPr id="14" name="Ellipse 13"/>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15" name="Ellipse 14"/>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16" name="Ellipse 15"/>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grpSp>
        <p:nvGrpSpPr>
          <p:cNvPr id="17" name="Group 3">
            <a:extLst>
              <a:ext uri="{FF2B5EF4-FFF2-40B4-BE49-F238E27FC236}">
                <a16:creationId xmlns:a16="http://schemas.microsoft.com/office/drawing/2014/main" id="{BE590882-A1EB-4DAA-9A6E-2DB39EDC277C}"/>
              </a:ext>
            </a:extLst>
          </p:cNvPr>
          <p:cNvGrpSpPr/>
          <p:nvPr/>
        </p:nvGrpSpPr>
        <p:grpSpPr>
          <a:xfrm>
            <a:off x="1497539" y="774700"/>
            <a:ext cx="5068128" cy="5673921"/>
            <a:chOff x="1582593" y="915491"/>
            <a:chExt cx="4941828" cy="5131667"/>
          </a:xfrm>
        </p:grpSpPr>
        <p:pic>
          <p:nvPicPr>
            <p:cNvPr id="1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593" y="915491"/>
              <a:ext cx="4941828" cy="513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avec flèche 18"/>
            <p:cNvCxnSpPr/>
            <p:nvPr/>
          </p:nvCxnSpPr>
          <p:spPr>
            <a:xfrm flipV="1">
              <a:off x="2850778" y="3227636"/>
              <a:ext cx="757237" cy="936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ZoneTexte 10"/>
            <p:cNvSpPr txBox="1">
              <a:spLocks noChangeArrowheads="1"/>
            </p:cNvSpPr>
            <p:nvPr/>
          </p:nvSpPr>
          <p:spPr bwMode="auto">
            <a:xfrm>
              <a:off x="1893143" y="4165547"/>
              <a:ext cx="1511300" cy="3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M" altLang="fr-FR" b="1" dirty="0" err="1">
                  <a:solidFill>
                    <a:schemeClr val="bg1"/>
                  </a:solidFill>
                </a:rPr>
                <a:t>Cameroon</a:t>
              </a:r>
              <a:endParaRPr lang="fr-FR" altLang="fr-FR" b="1" dirty="0">
                <a:solidFill>
                  <a:schemeClr val="bg1"/>
                </a:solidFill>
              </a:endParaRPr>
            </a:p>
          </p:txBody>
        </p:sp>
      </p:grpSp>
      <p:pic>
        <p:nvPicPr>
          <p:cNvPr id="13"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90" y="114674"/>
            <a:ext cx="1265148" cy="1519915"/>
          </a:xfrm>
          <a:prstGeom prst="rect">
            <a:avLst/>
          </a:prstGeom>
          <a:effectLst>
            <a:outerShdw blurRad="330200" dist="38100" dir="5400000" algn="t" rotWithShape="0">
              <a:prstClr val="black">
                <a:alpha val="40000"/>
              </a:prstClr>
            </a:outerShdw>
          </a:effectLst>
        </p:spPr>
      </p:pic>
    </p:spTree>
    <p:extLst>
      <p:ext uri="{BB962C8B-B14F-4D97-AF65-F5344CB8AC3E}">
        <p14:creationId xmlns:p14="http://schemas.microsoft.com/office/powerpoint/2010/main" val="12950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1000"/>
                                        <p:tgtEl>
                                          <p:spTgt spid="3077"/>
                                        </p:tgtEl>
                                      </p:cBhvr>
                                    </p:animEffect>
                                    <p:anim calcmode="lin" valueType="num">
                                      <p:cBhvr>
                                        <p:cTn id="20" dur="1000" fill="hold"/>
                                        <p:tgtEl>
                                          <p:spTgt spid="3077"/>
                                        </p:tgtEl>
                                        <p:attrNameLst>
                                          <p:attrName>ppt_x</p:attrName>
                                        </p:attrNameLst>
                                      </p:cBhvr>
                                      <p:tavLst>
                                        <p:tav tm="0">
                                          <p:val>
                                            <p:strVal val="#ppt_x"/>
                                          </p:val>
                                        </p:tav>
                                        <p:tav tm="100000">
                                          <p:val>
                                            <p:strVal val="#ppt_x"/>
                                          </p:val>
                                        </p:tav>
                                      </p:tavLst>
                                    </p:anim>
                                    <p:anim calcmode="lin" valueType="num">
                                      <p:cBhvr>
                                        <p:cTn id="21"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7623" y="319967"/>
            <a:ext cx="7665027" cy="516554"/>
          </a:xfrm>
        </p:spPr>
        <p:txBody>
          <a:bodyPr>
            <a:normAutofit/>
          </a:bodyPr>
          <a:lstStyle/>
          <a:p>
            <a:pPr algn="ctr"/>
            <a:r>
              <a:rPr lang="fr-FR" sz="2000" b="1" dirty="0">
                <a:latin typeface="Tahoma" panose="020B0604030504040204" pitchFamily="34" charset="0"/>
                <a:ea typeface="Tahoma" panose="020B0604030504040204" pitchFamily="34" charset="0"/>
                <a:cs typeface="Tahoma" panose="020B0604030504040204" pitchFamily="34" charset="0"/>
              </a:rPr>
              <a:t>II</a:t>
            </a:r>
          </a:p>
        </p:txBody>
      </p:sp>
      <p:sp>
        <p:nvSpPr>
          <p:cNvPr id="8" name="Slide Number Placeholder 7">
            <a:extLst>
              <a:ext uri="{FF2B5EF4-FFF2-40B4-BE49-F238E27FC236}">
                <a16:creationId xmlns:a16="http://schemas.microsoft.com/office/drawing/2014/main" id="{A59AC19F-AE86-49D6-B778-DF60791DA182}"/>
              </a:ext>
            </a:extLst>
          </p:cNvPr>
          <p:cNvSpPr>
            <a:spLocks noGrp="1"/>
          </p:cNvSpPr>
          <p:nvPr>
            <p:ph type="sldNum" sz="quarter" idx="12"/>
          </p:nvPr>
        </p:nvSpPr>
        <p:spPr/>
        <p:txBody>
          <a:bodyPr/>
          <a:lstStyle/>
          <a:p>
            <a:fld id="{69577E3F-9F8B-4652-9C79-442205DA71AA}" type="slidenum">
              <a:rPr lang="fr-FR" smtClean="0"/>
              <a:t>4</a:t>
            </a:fld>
            <a:endParaRPr lang="fr-FR"/>
          </a:p>
        </p:txBody>
      </p:sp>
      <p:pic>
        <p:nvPicPr>
          <p:cNvPr id="6"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90" y="114675"/>
            <a:ext cx="1265148" cy="1238402"/>
          </a:xfrm>
          <a:prstGeom prst="rect">
            <a:avLst/>
          </a:prstGeom>
          <a:effectLst>
            <a:outerShdw blurRad="330200" dist="38100" dir="5400000" algn="t" rotWithShape="0">
              <a:prstClr val="black">
                <a:alpha val="40000"/>
              </a:prstClr>
            </a:outerShdw>
          </a:effectLst>
        </p:spPr>
      </p:pic>
      <p:sp>
        <p:nvSpPr>
          <p:cNvPr id="9" name="Ellipse 8"/>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10" name="Ellipse 9"/>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sp>
        <p:nvSpPr>
          <p:cNvPr id="11" name="Ellipse 10"/>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en-US" dirty="0"/>
          </a:p>
        </p:txBody>
      </p:sp>
      <p:pic>
        <p:nvPicPr>
          <p:cNvPr id="5" name="Picture 4">
            <a:extLst>
              <a:ext uri="{FF2B5EF4-FFF2-40B4-BE49-F238E27FC236}">
                <a16:creationId xmlns:a16="http://schemas.microsoft.com/office/drawing/2014/main" id="{0DF376F9-1205-49ED-867A-7DAD3AD14F10}"/>
              </a:ext>
            </a:extLst>
          </p:cNvPr>
          <p:cNvPicPr>
            <a:picLocks noChangeAspect="1"/>
          </p:cNvPicPr>
          <p:nvPr/>
        </p:nvPicPr>
        <p:blipFill>
          <a:blip r:embed="rId4"/>
          <a:stretch>
            <a:fillRect/>
          </a:stretch>
        </p:blipFill>
        <p:spPr>
          <a:xfrm>
            <a:off x="8956610" y="578244"/>
            <a:ext cx="2971800" cy="3429000"/>
          </a:xfrm>
          <a:prstGeom prst="rect">
            <a:avLst/>
          </a:prstGeom>
        </p:spPr>
      </p:pic>
      <p:sp>
        <p:nvSpPr>
          <p:cNvPr id="12" name="Espace réservé du contenu 2"/>
          <p:cNvSpPr txBox="1">
            <a:spLocks/>
          </p:cNvSpPr>
          <p:nvPr/>
        </p:nvSpPr>
        <p:spPr>
          <a:xfrm>
            <a:off x="517590" y="1392209"/>
            <a:ext cx="8093010" cy="3913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r>
              <a:rPr lang="en-US" sz="2000" b="1" dirty="0">
                <a:latin typeface="Tahoma" panose="020B0604030504040204" pitchFamily="34" charset="0"/>
                <a:ea typeface="Tahoma" panose="020B0604030504040204" pitchFamily="34" charset="0"/>
                <a:cs typeface="Tahoma" panose="020B0604030504040204" pitchFamily="34" charset="0"/>
              </a:rPr>
              <a:t>CIVIL REGISTRATION REFORM STRATEGY IN CAMEROON</a:t>
            </a:r>
          </a:p>
          <a:p>
            <a:pPr>
              <a:lnSpc>
                <a:spcPct val="150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SDGs 2030 </a:t>
            </a:r>
          </a:p>
          <a:p>
            <a:pPr lvl="1">
              <a:lnSpc>
                <a:spcPct val="150000"/>
              </a:lnSpc>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Goal </a:t>
            </a:r>
            <a:r>
              <a:rPr lang="en-US" sz="2000" b="1" dirty="0">
                <a:latin typeface="Tahoma" panose="020B0604030504040204" pitchFamily="34" charset="0"/>
                <a:ea typeface="Tahoma" panose="020B0604030504040204" pitchFamily="34" charset="0"/>
                <a:cs typeface="Tahoma" panose="020B0604030504040204" pitchFamily="34" charset="0"/>
              </a:rPr>
              <a:t>16.9</a:t>
            </a:r>
            <a:r>
              <a:rPr lang="en-US" sz="2000" dirty="0">
                <a:latin typeface="Tahoma" panose="020B0604030504040204" pitchFamily="34" charset="0"/>
                <a:ea typeface="Tahoma" panose="020B0604030504040204" pitchFamily="34" charset="0"/>
                <a:cs typeface="Tahoma" panose="020B0604030504040204" pitchFamily="34" charset="0"/>
              </a:rPr>
              <a:t> : legal identity for all </a:t>
            </a:r>
          </a:p>
          <a:p>
            <a:pPr>
              <a:lnSpc>
                <a:spcPct val="150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African Union 2063 Agenda</a:t>
            </a:r>
          </a:p>
          <a:p>
            <a:pPr>
              <a:lnSpc>
                <a:spcPct val="150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APAI – CRVS Program</a:t>
            </a:r>
            <a:endParaRPr lang="en-US" sz="2000" b="1"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National Development Strategy </a:t>
            </a:r>
            <a:r>
              <a:rPr lang="en-US" sz="2000" b="1" dirty="0">
                <a:latin typeface="Tahoma" panose="020B0604030504040204" pitchFamily="34" charset="0"/>
                <a:ea typeface="Tahoma" panose="020B0604030504040204" pitchFamily="34" charset="0"/>
                <a:cs typeface="Tahoma" panose="020B0604030504040204" pitchFamily="34" charset="0"/>
              </a:rPr>
              <a:t>( SND 30)</a:t>
            </a:r>
          </a:p>
          <a:p>
            <a:pPr lvl="1">
              <a:lnSpc>
                <a:spcPct val="150000"/>
              </a:lnSpc>
              <a:spcBef>
                <a:spcPts val="0"/>
              </a:spcBef>
            </a:pPr>
            <a:r>
              <a:rPr lang="en-US" sz="2000" b="1" dirty="0">
                <a:latin typeface="Tahoma" panose="020B0604030504040204" pitchFamily="34" charset="0"/>
                <a:ea typeface="Tahoma" panose="020B0604030504040204" pitchFamily="34" charset="0"/>
                <a:cs typeface="Tahoma" panose="020B0604030504040204" pitchFamily="34" charset="0"/>
              </a:rPr>
              <a:t>Pilar 4 : </a:t>
            </a:r>
            <a:r>
              <a:rPr lang="en-US" sz="2000" dirty="0">
                <a:latin typeface="Tahoma" panose="020B0604030504040204" pitchFamily="34" charset="0"/>
                <a:ea typeface="Tahoma" panose="020B0604030504040204" pitchFamily="34" charset="0"/>
                <a:cs typeface="Tahoma" panose="020B0604030504040204" pitchFamily="34" charset="0"/>
              </a:rPr>
              <a:t>development of human capital and wellbeing </a:t>
            </a:r>
          </a:p>
          <a:p>
            <a:pPr lvl="1">
              <a:lnSpc>
                <a:spcPct val="150000"/>
              </a:lnSpc>
              <a:spcBef>
                <a:spcPts val="0"/>
              </a:spcBef>
            </a:pPr>
            <a:r>
              <a:rPr lang="en-US" sz="2000" b="1" dirty="0">
                <a:latin typeface="Tahoma" panose="020B0604030504040204" pitchFamily="34" charset="0"/>
                <a:ea typeface="Tahoma" panose="020B0604030504040204" pitchFamily="34" charset="0"/>
                <a:cs typeface="Tahoma" panose="020B0604030504040204" pitchFamily="34" charset="0"/>
              </a:rPr>
              <a:t>Pilar : </a:t>
            </a:r>
            <a:r>
              <a:rPr lang="en-US" sz="2000" dirty="0">
                <a:latin typeface="Tahoma" panose="020B0604030504040204" pitchFamily="34" charset="0"/>
                <a:ea typeface="Tahoma" panose="020B0604030504040204" pitchFamily="34" charset="0"/>
                <a:cs typeface="Tahoma" panose="020B0604030504040204" pitchFamily="34" charset="0"/>
              </a:rPr>
              <a:t>governance, decentralization and strategic </a:t>
            </a:r>
          </a:p>
          <a:p>
            <a:pPr marL="0" indent="0">
              <a:lnSpc>
                <a:spcPct val="150000"/>
              </a:lnSpc>
              <a:spcBef>
                <a:spcPts val="0"/>
              </a:spcBef>
              <a:buFont typeface="Arial" panose="020B0604020202020204" pitchFamily="34" charset="0"/>
              <a:buNone/>
            </a:pPr>
            <a:r>
              <a:rPr lang="en-US" altLang="fr-FR" sz="2000" kern="0" dirty="0">
                <a:latin typeface="Tahoma" panose="020B0604030504040204" pitchFamily="34" charset="0"/>
                <a:ea typeface="Tahoma" panose="020B0604030504040204" pitchFamily="34" charset="0"/>
                <a:cs typeface="Tahoma" panose="020B0604030504040204" pitchFamily="34" charset="0"/>
              </a:rPr>
              <a:t>-  Emergence of Cameroon in year 2035; 	</a:t>
            </a: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57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down)">
                                      <p:cBhvr>
                                        <p:cTn id="18" dur="500"/>
                                        <p:tgtEl>
                                          <p:spTgt spid="12">
                                            <p:txEl>
                                              <p:pRg st="0" end="0"/>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wipe(down)">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ipe(down)">
                                      <p:cBhvr>
                                        <p:cTn id="30" dur="5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wipe(down)">
                                      <p:cBhvr>
                                        <p:cTn id="35" dur="500"/>
                                        <p:tgtEl>
                                          <p:spTgt spid="12">
                                            <p:txEl>
                                              <p:pRg st="4" end="4"/>
                                            </p:tx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wipe(down)">
                                      <p:cBhvr>
                                        <p:cTn id="39" dur="500"/>
                                        <p:tgtEl>
                                          <p:spTgt spid="12">
                                            <p:txEl>
                                              <p:pRg st="5" end="5"/>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down)">
                                      <p:cBhvr>
                                        <p:cTn id="42" dur="500"/>
                                        <p:tgtEl>
                                          <p:spTgt spid="12">
                                            <p:txEl>
                                              <p:pRg st="6" end="6"/>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xEl>
                                              <p:pRg st="7" end="7"/>
                                            </p:txEl>
                                          </p:spTgt>
                                        </p:tgtEl>
                                        <p:attrNameLst>
                                          <p:attrName>style.visibility</p:attrName>
                                        </p:attrNameLst>
                                      </p:cBhvr>
                                      <p:to>
                                        <p:strVal val="visible"/>
                                      </p:to>
                                    </p:set>
                                    <p:animEffect transition="in" filter="wipe(down)">
                                      <p:cBhvr>
                                        <p:cTn id="45" dur="500"/>
                                        <p:tgtEl>
                                          <p:spTgt spid="1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xEl>
                                              <p:pRg st="8" end="8"/>
                                            </p:txEl>
                                          </p:spTgt>
                                        </p:tgtEl>
                                        <p:attrNameLst>
                                          <p:attrName>style.visibility</p:attrName>
                                        </p:attrNameLst>
                                      </p:cBhvr>
                                      <p:to>
                                        <p:strVal val="visible"/>
                                      </p:to>
                                    </p:set>
                                    <p:animEffect transition="in" filter="wipe(down)">
                                      <p:cBhvr>
                                        <p:cTn id="50"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2">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2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re 1"/>
          <p:cNvSpPr>
            <a:spLocks noGrp="1"/>
          </p:cNvSpPr>
          <p:nvPr>
            <p:ph type="title"/>
          </p:nvPr>
        </p:nvSpPr>
        <p:spPr>
          <a:xfrm>
            <a:off x="4184542" y="226398"/>
            <a:ext cx="7363990" cy="1325563"/>
          </a:xfrm>
        </p:spPr>
        <p:txBody>
          <a:bodyPr>
            <a:normAutofit/>
          </a:bodyPr>
          <a:lstStyle/>
          <a:p>
            <a:pPr algn="ctr"/>
            <a:r>
              <a:rPr lang="fr-FR" sz="2100" b="1" dirty="0">
                <a:latin typeface="Tahoma" panose="020B0604030504040204" pitchFamily="34" charset="0"/>
                <a:ea typeface="Tahoma" panose="020B0604030504040204" pitchFamily="34" charset="0"/>
                <a:cs typeface="Tahoma" panose="020B0604030504040204" pitchFamily="34" charset="0"/>
              </a:rPr>
              <a:t>II. MAIN MEASURES IMPLEMENTAED BY CAMEROOON TOWARDS THE IMPLEMENTATION OF THE UNITED NATIONS LEGAL IDENTITY AGENDA</a:t>
            </a:r>
          </a:p>
        </p:txBody>
      </p:sp>
      <p:pic>
        <p:nvPicPr>
          <p:cNvPr id="5" name="Picture 4">
            <a:extLst>
              <a:ext uri="{FF2B5EF4-FFF2-40B4-BE49-F238E27FC236}">
                <a16:creationId xmlns:a16="http://schemas.microsoft.com/office/drawing/2014/main" id="{D836BCEB-90A7-4E94-A1A8-944BFB98EEC8}"/>
              </a:ext>
            </a:extLst>
          </p:cNvPr>
          <p:cNvPicPr>
            <a:picLocks noChangeAspect="1"/>
          </p:cNvPicPr>
          <p:nvPr/>
        </p:nvPicPr>
        <p:blipFill rotWithShape="1">
          <a:blip r:embed="rId3"/>
          <a:srcRect l="20835" r="12667" b="4"/>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Picture 3">
            <a:extLst>
              <a:ext uri="{FF2B5EF4-FFF2-40B4-BE49-F238E27FC236}">
                <a16:creationId xmlns:a16="http://schemas.microsoft.com/office/drawing/2014/main" id="{5F2D0723-8228-4B08-9D5B-6ECF27350D4B}"/>
              </a:ext>
            </a:extLst>
          </p:cNvPr>
          <p:cNvPicPr>
            <a:picLocks noChangeAspect="1"/>
          </p:cNvPicPr>
          <p:nvPr/>
        </p:nvPicPr>
        <p:blipFill rotWithShape="1">
          <a:blip r:embed="rId4"/>
          <a:srcRect l="9170" r="24333" b="4"/>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8" name="Slide Number Placeholder 7">
            <a:extLst>
              <a:ext uri="{FF2B5EF4-FFF2-40B4-BE49-F238E27FC236}">
                <a16:creationId xmlns:a16="http://schemas.microsoft.com/office/drawing/2014/main" id="{CC513A75-4E4C-4FB5-A6AC-08239244EF10}"/>
              </a:ext>
            </a:extLst>
          </p:cNvPr>
          <p:cNvSpPr>
            <a:spLocks noGrp="1"/>
          </p:cNvSpPr>
          <p:nvPr>
            <p:ph type="sldNum" sz="quarter" idx="12"/>
          </p:nvPr>
        </p:nvSpPr>
        <p:spPr>
          <a:xfrm>
            <a:off x="10439400" y="6356350"/>
            <a:ext cx="914400" cy="365125"/>
          </a:xfrm>
        </p:spPr>
        <p:txBody>
          <a:bodyPr>
            <a:normAutofit/>
          </a:bodyPr>
          <a:lstStyle/>
          <a:p>
            <a:pPr>
              <a:spcAft>
                <a:spcPts val="600"/>
              </a:spcAft>
            </a:pPr>
            <a:fld id="{69577E3F-9F8B-4652-9C79-442205DA71AA}" type="slidenum">
              <a:rPr lang="fr-FR" smtClean="0"/>
              <a:pPr>
                <a:spcAft>
                  <a:spcPts val="600"/>
                </a:spcAft>
              </a:pPr>
              <a:t>5</a:t>
            </a:fld>
            <a:endParaRPr lang="fr-FR"/>
          </a:p>
        </p:txBody>
      </p:sp>
      <p:sp>
        <p:nvSpPr>
          <p:cNvPr id="9" name="Ellipse 8"/>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0" name="Ellipse 9"/>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1" name="Ellipse 10"/>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2" name="Espace réservé du contenu 2"/>
          <p:cNvSpPr txBox="1">
            <a:spLocks/>
          </p:cNvSpPr>
          <p:nvPr/>
        </p:nvSpPr>
        <p:spPr>
          <a:xfrm>
            <a:off x="4244339" y="1551961"/>
            <a:ext cx="7169259" cy="5809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900" b="1" dirty="0">
                <a:latin typeface="Tahoma" panose="020B0604030504040204" pitchFamily="34" charset="0"/>
                <a:ea typeface="Tahoma" panose="020B0604030504040204" pitchFamily="34" charset="0"/>
                <a:cs typeface="Tahoma" panose="020B0604030504040204" pitchFamily="34" charset="0"/>
              </a:rPr>
              <a:t>  II.1. Improvement of vital events registration.</a:t>
            </a:r>
          </a:p>
          <a:p>
            <a:pPr marL="0" algn="just">
              <a:lnSpc>
                <a:spcPct val="100000"/>
              </a:lnSpc>
              <a:spcBef>
                <a:spcPts val="0"/>
              </a:spcBef>
              <a:buFontTx/>
              <a:buChar char="-"/>
            </a:pPr>
            <a:r>
              <a:rPr lang="en-US" sz="1900" dirty="0">
                <a:latin typeface="Tahoma" panose="020B0604030504040204" pitchFamily="34" charset="0"/>
                <a:ea typeface="Tahoma" panose="020B0604030504040204" pitchFamily="34" charset="0"/>
                <a:cs typeface="Tahoma" panose="020B0604030504040204" pitchFamily="34" charset="0"/>
              </a:rPr>
              <a:t>law N° 2011/011 modifying and completing certain articles of decree N° 81-02 from 29 June 1981 regarding the organization of the civil registry and various others regarding the state of physical person (extension of the allowed registration time for both birth and death from 30 to 90 days );</a:t>
            </a:r>
          </a:p>
          <a:p>
            <a:pPr marL="0" algn="just">
              <a:lnSpc>
                <a:spcPct val="100000"/>
              </a:lnSpc>
              <a:spcBef>
                <a:spcPts val="0"/>
              </a:spcBef>
              <a:buFontTx/>
              <a:buChar char="-"/>
            </a:pPr>
            <a:r>
              <a:rPr lang="en-US" sz="1900" dirty="0">
                <a:latin typeface="Tahoma" panose="020B0604030504040204" pitchFamily="34" charset="0"/>
                <a:ea typeface="Tahoma" panose="020B0604030504040204" pitchFamily="34" charset="0"/>
                <a:cs typeface="Tahoma" panose="020B0604030504040204" pitchFamily="34" charset="0"/>
              </a:rPr>
              <a:t> improvement of the functionality and efficiency of civil registration offices increasing from 60% in 2016 to 72,3% in 2021;</a:t>
            </a:r>
          </a:p>
          <a:p>
            <a:pPr marL="0" algn="just">
              <a:lnSpc>
                <a:spcPct val="100000"/>
              </a:lnSpc>
              <a:spcBef>
                <a:spcPts val="0"/>
              </a:spcBef>
              <a:buFontTx/>
              <a:buChar char="-"/>
            </a:pPr>
            <a:r>
              <a:rPr lang="en-US" sz="1900" dirty="0">
                <a:latin typeface="Tahoma" panose="020B0604030504040204" pitchFamily="34" charset="0"/>
                <a:ea typeface="Tahoma" panose="020B0604030504040204" pitchFamily="34" charset="0"/>
                <a:cs typeface="Tahoma" panose="020B0604030504040204" pitchFamily="34" charset="0"/>
              </a:rPr>
              <a:t>Implementation of the digitization road map of the civil registration system and processes through conducting two (02) pilots for </a:t>
            </a:r>
            <a:r>
              <a:rPr lang="en-US" sz="1900" dirty="0" err="1">
                <a:latin typeface="Tahoma" panose="020B0604030504040204" pitchFamily="34" charset="0"/>
                <a:ea typeface="Tahoma" panose="020B0604030504040204" pitchFamily="34" charset="0"/>
                <a:cs typeface="Tahoma" panose="020B0604030504040204" pitchFamily="34" charset="0"/>
              </a:rPr>
              <a:t>numerization</a:t>
            </a:r>
            <a:r>
              <a:rPr lang="en-US" sz="1900" dirty="0">
                <a:latin typeface="Tahoma" panose="020B0604030504040204" pitchFamily="34" charset="0"/>
                <a:ea typeface="Tahoma" panose="020B0604030504040204" pitchFamily="34" charset="0"/>
                <a:cs typeface="Tahoma" panose="020B0604030504040204" pitchFamily="34" charset="0"/>
              </a:rPr>
              <a:t> and digitization;</a:t>
            </a:r>
          </a:p>
          <a:p>
            <a:pPr marL="0" algn="just">
              <a:lnSpc>
                <a:spcPct val="100000"/>
              </a:lnSpc>
              <a:spcBef>
                <a:spcPts val="0"/>
              </a:spcBef>
              <a:buFontTx/>
              <a:buChar char="-"/>
            </a:pPr>
            <a:r>
              <a:rPr lang="en-US" sz="1900" dirty="0">
                <a:latin typeface="Tahoma" panose="020B0604030504040204" pitchFamily="34" charset="0"/>
                <a:ea typeface="Tahoma" panose="020B0604030504040204" pitchFamily="34" charset="0"/>
                <a:cs typeface="Tahoma" panose="020B0604030504040204" pitchFamily="34" charset="0"/>
              </a:rPr>
              <a:t>facilitation of the organization of campaigns settling judicial resolutions in order to establish birth certificates in cases of late registration;</a:t>
            </a:r>
          </a:p>
          <a:p>
            <a:pPr marL="0" algn="just">
              <a:lnSpc>
                <a:spcPct val="100000"/>
              </a:lnSpc>
              <a:spcBef>
                <a:spcPts val="0"/>
              </a:spcBef>
              <a:buFontTx/>
              <a:buChar char="-"/>
            </a:pPr>
            <a:r>
              <a:rPr lang="en-US" sz="1900" dirty="0">
                <a:latin typeface="Tahoma" panose="020B0604030504040204" pitchFamily="34" charset="0"/>
                <a:ea typeface="Tahoma" panose="020B0604030504040204" pitchFamily="34" charset="0"/>
                <a:cs typeface="Tahoma" panose="020B0604030504040204" pitchFamily="34" charset="0"/>
              </a:rPr>
              <a:t>Activities t ensure resilience of CRVS system conducted during the COVID – 19 pandemic.</a:t>
            </a:r>
          </a:p>
          <a:p>
            <a:pPr marL="0" algn="just">
              <a:lnSpc>
                <a:spcPct val="100000"/>
              </a:lnSpc>
              <a:spcBef>
                <a:spcPts val="0"/>
              </a:spcBef>
              <a:buFontTx/>
              <a:buChar char="-"/>
            </a:pPr>
            <a:endParaRPr lang="fr-FR" sz="1900" dirty="0">
              <a:latin typeface="Tahoma" panose="020B0604030504040204" pitchFamily="34" charset="0"/>
              <a:ea typeface="Tahoma" panose="020B0604030504040204" pitchFamily="34" charset="0"/>
              <a:cs typeface="Tahoma" panose="020B0604030504040204" pitchFamily="34" charset="0"/>
            </a:endParaRPr>
          </a:p>
          <a:p>
            <a:pPr marL="0" algn="just">
              <a:lnSpc>
                <a:spcPct val="100000"/>
              </a:lnSpc>
              <a:spcBef>
                <a:spcPts val="0"/>
              </a:spcBef>
              <a:buFontTx/>
              <a:buChar char="-"/>
            </a:pPr>
            <a:endParaRPr lang="fr-FR" sz="1900" dirty="0">
              <a:latin typeface="Tahoma" panose="020B0604030504040204" pitchFamily="34" charset="0"/>
              <a:ea typeface="Tahoma" panose="020B0604030504040204" pitchFamily="34" charset="0"/>
              <a:cs typeface="Tahoma" panose="020B0604030504040204" pitchFamily="34" charset="0"/>
            </a:endParaRPr>
          </a:p>
          <a:p>
            <a:pPr marL="0" algn="just">
              <a:lnSpc>
                <a:spcPct val="100000"/>
              </a:lnSpc>
              <a:spcBef>
                <a:spcPts val="0"/>
              </a:spcBef>
              <a:buFontTx/>
              <a:buChar char="-"/>
            </a:pPr>
            <a:endParaRPr lang="fr-FR" sz="19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algn="just">
              <a:lnSpc>
                <a:spcPct val="100000"/>
              </a:lnSpc>
              <a:spcBef>
                <a:spcPts val="0"/>
              </a:spcBef>
              <a:buFontTx/>
              <a:buChar char="-"/>
            </a:pPr>
            <a:endParaRPr lang="fr-FR"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921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wipe(down)">
                                      <p:cBhvr>
                                        <p:cTn id="25" dur="500"/>
                                        <p:tgtEl>
                                          <p:spTgt spid="12">
                                            <p:txEl>
                                              <p:pRg st="3" end="3"/>
                                            </p:txEl>
                                          </p:spTgt>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wipe(down)">
                                      <p:cBhvr>
                                        <p:cTn id="29" dur="500"/>
                                        <p:tgtEl>
                                          <p:spTgt spid="12">
                                            <p:txEl>
                                              <p:pRg st="4" end="4"/>
                                            </p:txEl>
                                          </p:spTgt>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wipe(down)">
                                      <p:cBhvr>
                                        <p:cTn id="3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D323733E-02A6-49A8-98F2-EDB9A22E331F}"/>
              </a:ext>
            </a:extLst>
          </p:cNvPr>
          <p:cNvPicPr>
            <a:picLocks noChangeAspect="1"/>
          </p:cNvPicPr>
          <p:nvPr/>
        </p:nvPicPr>
        <p:blipFill rotWithShape="1">
          <a:blip r:embed="rId3"/>
          <a:srcRect l="1664"/>
          <a:stretch/>
        </p:blipFill>
        <p:spPr>
          <a:xfrm>
            <a:off x="0"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6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p:cNvSpPr>
            <a:spLocks noGrp="1"/>
          </p:cNvSpPr>
          <p:nvPr>
            <p:ph type="title"/>
          </p:nvPr>
        </p:nvSpPr>
        <p:spPr>
          <a:xfrm>
            <a:off x="5491055" y="893873"/>
            <a:ext cx="6364952" cy="1325563"/>
          </a:xfrm>
        </p:spPr>
        <p:txBody>
          <a:bodyPr>
            <a:noAutofit/>
          </a:bodyPr>
          <a:lstStyle/>
          <a:p>
            <a:r>
              <a:rPr lang="fr-FR" sz="2400" b="1" dirty="0">
                <a:latin typeface="Tahoma" panose="020B0604030504040204" pitchFamily="34" charset="0"/>
                <a:ea typeface="Tahoma" panose="020B0604030504040204" pitchFamily="34" charset="0"/>
                <a:cs typeface="Tahoma" panose="020B0604030504040204" pitchFamily="34" charset="0"/>
              </a:rPr>
              <a:t>II-2  </a:t>
            </a:r>
            <a:r>
              <a:rPr lang="en-US" sz="2400" b="1" dirty="0">
                <a:latin typeface="Tahoma" panose="020B0604030504040204" pitchFamily="34" charset="0"/>
                <a:ea typeface="Tahoma" panose="020B0604030504040204" pitchFamily="34" charset="0"/>
                <a:cs typeface="Tahoma" panose="020B0604030504040204" pitchFamily="34" charset="0"/>
              </a:rPr>
              <a:t>Sensitization and Mobilization of the various actors of Civil Registration</a:t>
            </a:r>
            <a:r>
              <a:rPr lang="fr-FR" sz="2400" b="1" dirty="0">
                <a:latin typeface="Tahoma" panose="020B0604030504040204" pitchFamily="34" charset="0"/>
                <a:ea typeface="Tahoma" panose="020B0604030504040204" pitchFamily="34" charset="0"/>
                <a:cs typeface="Tahoma" panose="020B0604030504040204" pitchFamily="34" charset="0"/>
              </a:rPr>
              <a:t>.</a:t>
            </a:r>
            <a:br>
              <a:rPr lang="fr-FR" sz="2400" b="1" dirty="0">
                <a:latin typeface="Tahoma" panose="020B0604030504040204" pitchFamily="34" charset="0"/>
                <a:ea typeface="Tahoma" panose="020B0604030504040204" pitchFamily="34" charset="0"/>
                <a:cs typeface="Tahoma" panose="020B0604030504040204" pitchFamily="34" charset="0"/>
              </a:rPr>
            </a:b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7">
            <a:extLst>
              <a:ext uri="{FF2B5EF4-FFF2-40B4-BE49-F238E27FC236}">
                <a16:creationId xmlns:a16="http://schemas.microsoft.com/office/drawing/2014/main" id="{6BE64441-7675-4FC2-A35A-ACFF59E9FA48}"/>
              </a:ext>
            </a:extLst>
          </p:cNvPr>
          <p:cNvSpPr>
            <a:spLocks noGrp="1"/>
          </p:cNvSpPr>
          <p:nvPr>
            <p:ph type="sldNum" sz="quarter" idx="12"/>
          </p:nvPr>
        </p:nvSpPr>
        <p:spPr>
          <a:xfrm>
            <a:off x="10047382" y="6356350"/>
            <a:ext cx="1306417" cy="365125"/>
          </a:xfrm>
        </p:spPr>
        <p:txBody>
          <a:bodyPr>
            <a:normAutofit/>
          </a:bodyPr>
          <a:lstStyle/>
          <a:p>
            <a:pPr>
              <a:spcAft>
                <a:spcPts val="600"/>
              </a:spcAft>
            </a:pPr>
            <a:fld id="{69577E3F-9F8B-4652-9C79-442205DA71AA}" type="slidenum">
              <a:rPr lang="fr-FR"/>
              <a:pPr>
                <a:spcAft>
                  <a:spcPts val="600"/>
                </a:spcAft>
              </a:pPr>
              <a:t>6</a:t>
            </a:fld>
            <a:endParaRPr lang="fr-FR"/>
          </a:p>
        </p:txBody>
      </p:sp>
      <p:sp>
        <p:nvSpPr>
          <p:cNvPr id="9" name="Ellipse 8"/>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0" name="Ellipse 9"/>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1" name="Ellipse 10"/>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3" name="Espace réservé du contenu 2"/>
          <p:cNvSpPr txBox="1">
            <a:spLocks/>
          </p:cNvSpPr>
          <p:nvPr/>
        </p:nvSpPr>
        <p:spPr>
          <a:xfrm>
            <a:off x="5264150" y="1764089"/>
            <a:ext cx="6333598" cy="5501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Font typeface="Arial" panose="020B0604020202020204" pitchFamily="34" charset="0"/>
              <a:buNone/>
            </a:pPr>
            <a:endParaRPr lang="fr-FR" sz="22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2500"/>
              </a:lnSpc>
              <a:spcBef>
                <a:spcPts val="600"/>
              </a:spcBef>
              <a:buFontTx/>
              <a:buChar char="-"/>
            </a:pPr>
            <a:r>
              <a:rPr lang="en-US" sz="2200" dirty="0">
                <a:latin typeface="Tahoma" panose="020B0604030504040204" pitchFamily="34" charset="0"/>
                <a:ea typeface="Tahoma" panose="020B0604030504040204" pitchFamily="34" charset="0"/>
                <a:cs typeface="Tahoma" panose="020B0604030504040204" pitchFamily="34" charset="0"/>
              </a:rPr>
              <a:t>Constant sensitization of the general public on the importance of civil registration, taking in consideration the minorities, particularly the </a:t>
            </a:r>
            <a:r>
              <a:rPr lang="en-US" sz="2200" dirty="0" err="1">
                <a:latin typeface="Tahoma" panose="020B0604030504040204" pitchFamily="34" charset="0"/>
                <a:ea typeface="Tahoma" panose="020B0604030504040204" pitchFamily="34" charset="0"/>
                <a:cs typeface="Tahoma" panose="020B0604030504040204" pitchFamily="34" charset="0"/>
              </a:rPr>
              <a:t>Mbororos</a:t>
            </a:r>
            <a:r>
              <a:rPr lang="en-US" sz="2200" dirty="0">
                <a:latin typeface="Tahoma" panose="020B0604030504040204" pitchFamily="34" charset="0"/>
                <a:ea typeface="Tahoma" panose="020B0604030504040204" pitchFamily="34" charset="0"/>
                <a:cs typeface="Tahoma" panose="020B0604030504040204" pitchFamily="34" charset="0"/>
              </a:rPr>
              <a:t> and the </a:t>
            </a:r>
            <a:r>
              <a:rPr lang="en-US" sz="2200" dirty="0" err="1">
                <a:latin typeface="Tahoma" panose="020B0604030504040204" pitchFamily="34" charset="0"/>
                <a:ea typeface="Tahoma" panose="020B0604030504040204" pitchFamily="34" charset="0"/>
                <a:cs typeface="Tahoma" panose="020B0604030504040204" pitchFamily="34" charset="0"/>
              </a:rPr>
              <a:t>Pygmées</a:t>
            </a:r>
            <a:r>
              <a:rPr lang="en-US" sz="2200" dirty="0">
                <a:latin typeface="Tahoma" panose="020B0604030504040204" pitchFamily="34" charset="0"/>
                <a:ea typeface="Tahoma" panose="020B0604030504040204" pitchFamily="34" charset="0"/>
                <a:cs typeface="Tahoma" panose="020B0604030504040204" pitchFamily="34" charset="0"/>
              </a:rPr>
              <a:t>,  as well as various actors of the civil registration system (Parliamentarians</a:t>
            </a:r>
            <a:r>
              <a:rPr lang="en-US" sz="2200" i="1" dirty="0">
                <a:latin typeface="Tahoma" panose="020B0604030504040204" pitchFamily="34" charset="0"/>
                <a:ea typeface="Tahoma" panose="020B0604030504040204" pitchFamily="34" charset="0"/>
                <a:cs typeface="Tahoma" panose="020B0604030504040204" pitchFamily="34" charset="0"/>
              </a:rPr>
              <a:t>, Jurors, Administrative Authorities, Municipals, Traditional and Civil Society Organizations</a:t>
            </a:r>
            <a:r>
              <a:rPr lang="en-US" sz="2200" dirty="0">
                <a:latin typeface="Tahoma" panose="020B0604030504040204" pitchFamily="34" charset="0"/>
                <a:ea typeface="Tahoma" panose="020B0604030504040204" pitchFamily="34" charset="0"/>
                <a:cs typeface="Tahoma" panose="020B0604030504040204" pitchFamily="34" charset="0"/>
              </a:rPr>
              <a:t>);</a:t>
            </a:r>
          </a:p>
          <a:p>
            <a:pPr marL="465142" indent="-285752" algn="just">
              <a:lnSpc>
                <a:spcPts val="2500"/>
              </a:lnSpc>
              <a:spcBef>
                <a:spcPts val="600"/>
              </a:spcBef>
              <a:buFontTx/>
              <a:buChar char="-"/>
            </a:pPr>
            <a:r>
              <a:rPr lang="en-US" sz="2200" dirty="0">
                <a:latin typeface="Tahoma" panose="020B0604030504040204" pitchFamily="34" charset="0"/>
                <a:ea typeface="Tahoma" panose="020B0604030504040204" pitchFamily="34" charset="0"/>
                <a:cs typeface="Tahoma" panose="020B0604030504040204" pitchFamily="34" charset="0"/>
              </a:rPr>
              <a:t>Capacity Strengthening for Civil Registration staff (Officers and Secretaries of Civil Registration);</a:t>
            </a:r>
          </a:p>
          <a:p>
            <a:pPr marL="465142" indent="-285752" algn="just">
              <a:lnSpc>
                <a:spcPts val="2500"/>
              </a:lnSpc>
              <a:spcBef>
                <a:spcPts val="600"/>
              </a:spcBef>
              <a:buFontTx/>
              <a:buChar char="-"/>
            </a:pPr>
            <a:endParaRPr lang="fr-FR" sz="22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2500"/>
              </a:lnSpc>
              <a:spcBef>
                <a:spcPts val="600"/>
              </a:spcBef>
              <a:buFontTx/>
              <a:buChar char="-"/>
            </a:pPr>
            <a:endParaRPr lang="fr-FR"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026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wipe(down)">
                                      <p:cBhvr>
                                        <p:cTn id="13" dur="500"/>
                                        <p:tgtEl>
                                          <p:spTgt spid="13">
                                            <p:txEl>
                                              <p:pRg st="1" end="1"/>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88236" y="674674"/>
            <a:ext cx="6717806" cy="1325563"/>
          </a:xfrm>
        </p:spPr>
        <p:txBody>
          <a:bodyPr>
            <a:noAutofit/>
          </a:bodyPr>
          <a:lstStyle/>
          <a:p>
            <a:pPr algn="ctr">
              <a:lnSpc>
                <a:spcPct val="100000"/>
              </a:lnSpc>
              <a:spcBef>
                <a:spcPts val="600"/>
              </a:spcBef>
            </a:pPr>
            <a:r>
              <a:rPr lang="fr-FR" sz="2000" b="1" dirty="0">
                <a:latin typeface="Tahoma" panose="020B0604030504040204" pitchFamily="34" charset="0"/>
                <a:ea typeface="Tahoma" panose="020B0604030504040204" pitchFamily="34" charset="0"/>
                <a:cs typeface="Tahoma" panose="020B0604030504040204" pitchFamily="34" charset="0"/>
              </a:rPr>
              <a:t>II. 3Interoperability of Civil Registration </a:t>
            </a:r>
            <a:r>
              <a:rPr lang="fr-FR" sz="2000" b="1" dirty="0" err="1">
                <a:latin typeface="Tahoma" panose="020B0604030504040204" pitchFamily="34" charset="0"/>
                <a:ea typeface="Tahoma" panose="020B0604030504040204" pitchFamily="34" charset="0"/>
                <a:cs typeface="Tahoma" panose="020B0604030504040204" pitchFamily="34" charset="0"/>
              </a:rPr>
              <a:t>with</a:t>
            </a:r>
            <a:r>
              <a:rPr lang="fr-FR" sz="2000" b="1" dirty="0">
                <a:latin typeface="Tahoma" panose="020B0604030504040204" pitchFamily="34" charset="0"/>
                <a:ea typeface="Tahoma" panose="020B0604030504040204" pitchFamily="34" charset="0"/>
                <a:cs typeface="Tahoma" panose="020B0604030504040204" pitchFamily="34" charset="0"/>
              </a:rPr>
              <a:t> </a:t>
            </a:r>
            <a:r>
              <a:rPr lang="fr-FR" sz="2000" b="1" dirty="0" err="1">
                <a:latin typeface="Tahoma" panose="020B0604030504040204" pitchFamily="34" charset="0"/>
                <a:ea typeface="Tahoma" panose="020B0604030504040204" pitchFamily="34" charset="0"/>
                <a:cs typeface="Tahoma" panose="020B0604030504040204" pitchFamily="34" charset="0"/>
              </a:rPr>
              <a:t>other</a:t>
            </a:r>
            <a:r>
              <a:rPr lang="fr-FR" sz="2000" b="1" dirty="0">
                <a:latin typeface="Tahoma" panose="020B0604030504040204" pitchFamily="34" charset="0"/>
                <a:ea typeface="Tahoma" panose="020B0604030504040204" pitchFamily="34" charset="0"/>
                <a:cs typeface="Tahoma" panose="020B0604030504040204" pitchFamily="34" charset="0"/>
              </a:rPr>
              <a:t> </a:t>
            </a:r>
            <a:r>
              <a:rPr lang="fr-FR" sz="2000" b="1" dirty="0" err="1">
                <a:latin typeface="Tahoma" panose="020B0604030504040204" pitchFamily="34" charset="0"/>
                <a:ea typeface="Tahoma" panose="020B0604030504040204" pitchFamily="34" charset="0"/>
                <a:cs typeface="Tahoma" panose="020B0604030504040204" pitchFamily="34" charset="0"/>
              </a:rPr>
              <a:t>systems</a:t>
            </a:r>
            <a:br>
              <a:rPr lang="fr-FR" sz="2000" b="1" dirty="0">
                <a:latin typeface="Tahoma" panose="020B0604030504040204" pitchFamily="34" charset="0"/>
                <a:ea typeface="Tahoma" panose="020B0604030504040204" pitchFamily="34" charset="0"/>
                <a:cs typeface="Tahoma" panose="020B0604030504040204" pitchFamily="34" charset="0"/>
              </a:rPr>
            </a:br>
            <a:r>
              <a:rPr lang="fr-FR" sz="2000" b="1" dirty="0">
                <a:latin typeface="Tahoma" panose="020B0604030504040204" pitchFamily="34" charset="0"/>
                <a:ea typeface="Tahoma" panose="020B0604030504040204" pitchFamily="34" charset="0"/>
                <a:cs typeface="Tahoma" panose="020B0604030504040204" pitchFamily="34" charset="0"/>
              </a:rPr>
              <a:t>(</a:t>
            </a:r>
            <a:r>
              <a:rPr lang="fr-FR" sz="2000" b="1" dirty="0" err="1">
                <a:latin typeface="Tahoma" panose="020B0604030504040204" pitchFamily="34" charset="0"/>
                <a:ea typeface="Tahoma" panose="020B0604030504040204" pitchFamily="34" charset="0"/>
                <a:cs typeface="Tahoma" panose="020B0604030504040204" pitchFamily="34" charset="0"/>
              </a:rPr>
              <a:t>Health</a:t>
            </a:r>
            <a:r>
              <a:rPr lang="fr-FR" sz="2000" b="1" dirty="0">
                <a:latin typeface="Tahoma" panose="020B0604030504040204" pitchFamily="34" charset="0"/>
                <a:ea typeface="Tahoma" panose="020B0604030504040204" pitchFamily="34" charset="0"/>
                <a:cs typeface="Tahoma" panose="020B0604030504040204" pitchFamily="34" charset="0"/>
              </a:rPr>
              <a:t>, National Security, Justice) </a:t>
            </a:r>
            <a:br>
              <a:rPr lang="fr-FR" sz="2000" b="1" dirty="0">
                <a:latin typeface="Tahoma" panose="020B0604030504040204" pitchFamily="34" charset="0"/>
                <a:ea typeface="Tahoma" panose="020B0604030504040204" pitchFamily="34" charset="0"/>
                <a:cs typeface="Tahoma" panose="020B0604030504040204" pitchFamily="34" charset="0"/>
              </a:rPr>
            </a:b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95DDA25-9A8D-47E3-884F-C156B02E8ABB}"/>
              </a:ext>
            </a:extLst>
          </p:cNvPr>
          <p:cNvSpPr>
            <a:spLocks noGrp="1"/>
          </p:cNvSpPr>
          <p:nvPr>
            <p:ph type="sldNum" sz="quarter" idx="12"/>
          </p:nvPr>
        </p:nvSpPr>
        <p:spPr>
          <a:xfrm>
            <a:off x="8610600" y="6356349"/>
            <a:ext cx="2743200" cy="365125"/>
          </a:xfrm>
        </p:spPr>
        <p:txBody>
          <a:bodyPr>
            <a:normAutofit/>
          </a:bodyPr>
          <a:lstStyle/>
          <a:p>
            <a:pPr>
              <a:spcAft>
                <a:spcPts val="600"/>
              </a:spcAft>
            </a:pPr>
            <a:fld id="{69577E3F-9F8B-4652-9C79-442205DA71AA}" type="slidenum">
              <a:rPr lang="fr-FR">
                <a:solidFill>
                  <a:srgbClr val="FFFFFF"/>
                </a:solidFill>
              </a:rPr>
              <a:pPr>
                <a:spcAft>
                  <a:spcPts val="600"/>
                </a:spcAft>
              </a:pPr>
              <a:t>7</a:t>
            </a:fld>
            <a:endParaRPr lang="fr-FR">
              <a:solidFill>
                <a:srgbClr val="FFFFFF"/>
              </a:solidFill>
            </a:endParaRPr>
          </a:p>
        </p:txBody>
      </p:sp>
      <p:sp>
        <p:nvSpPr>
          <p:cNvPr id="8" name="Ellipse 7"/>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9" name="Ellipse 8"/>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0" name="Ellipse 9"/>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pic>
        <p:nvPicPr>
          <p:cNvPr id="7" name="Picture 6">
            <a:extLst>
              <a:ext uri="{FF2B5EF4-FFF2-40B4-BE49-F238E27FC236}">
                <a16:creationId xmlns:a16="http://schemas.microsoft.com/office/drawing/2014/main" id="{EB9AC925-7C9C-4FE8-813F-85526F8746D5}"/>
              </a:ext>
            </a:extLst>
          </p:cNvPr>
          <p:cNvPicPr>
            <a:picLocks noChangeAspect="1"/>
          </p:cNvPicPr>
          <p:nvPr/>
        </p:nvPicPr>
        <p:blipFill>
          <a:blip r:embed="rId3"/>
          <a:stretch>
            <a:fillRect/>
          </a:stretch>
        </p:blipFill>
        <p:spPr>
          <a:xfrm>
            <a:off x="7219784" y="74633"/>
            <a:ext cx="4860897" cy="2580198"/>
          </a:xfrm>
          <a:prstGeom prst="rect">
            <a:avLst/>
          </a:prstGeom>
        </p:spPr>
      </p:pic>
      <p:pic>
        <p:nvPicPr>
          <p:cNvPr id="11" name="Picture 10">
            <a:extLst>
              <a:ext uri="{FF2B5EF4-FFF2-40B4-BE49-F238E27FC236}">
                <a16:creationId xmlns:a16="http://schemas.microsoft.com/office/drawing/2014/main" id="{F05500CE-9E5F-4E73-BD16-4C824A848122}"/>
              </a:ext>
            </a:extLst>
          </p:cNvPr>
          <p:cNvPicPr>
            <a:picLocks noChangeAspect="1"/>
          </p:cNvPicPr>
          <p:nvPr/>
        </p:nvPicPr>
        <p:blipFill>
          <a:blip r:embed="rId4"/>
          <a:stretch>
            <a:fillRect/>
          </a:stretch>
        </p:blipFill>
        <p:spPr>
          <a:xfrm>
            <a:off x="7196704" y="2740840"/>
            <a:ext cx="4883977" cy="4117160"/>
          </a:xfrm>
          <a:prstGeom prst="rect">
            <a:avLst/>
          </a:prstGeom>
        </p:spPr>
      </p:pic>
      <p:sp>
        <p:nvSpPr>
          <p:cNvPr id="13" name="Espace réservé du contenu 2"/>
          <p:cNvSpPr txBox="1">
            <a:spLocks/>
          </p:cNvSpPr>
          <p:nvPr/>
        </p:nvSpPr>
        <p:spPr>
          <a:xfrm>
            <a:off x="236855" y="1138669"/>
            <a:ext cx="6620568" cy="5393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endParaRPr lang="fr-FR" sz="2200" b="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Font typeface="Arial" panose="020B0604020202020204" pitchFamily="34" charset="0"/>
              <a:buNone/>
            </a:pPr>
            <a:endParaRPr lang="fr-FR" sz="2200"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600"/>
              </a:spcBef>
              <a:buFontTx/>
              <a:buChar char="-"/>
            </a:pPr>
            <a:r>
              <a:rPr lang="en-US" sz="2200" dirty="0">
                <a:latin typeface="Tahoma" panose="020B0604030504040204" pitchFamily="34" charset="0"/>
                <a:ea typeface="Tahoma" panose="020B0604030504040204" pitchFamily="34" charset="0"/>
                <a:cs typeface="Tahoma" panose="020B0604030504040204" pitchFamily="34" charset="0"/>
              </a:rPr>
              <a:t>Implementation of a Memorandum of Understanding between the National Bureau for Civil Registration and the Ministry of Public Health pertaining to the quality and efficacy improvement of health information and civil registration system;</a:t>
            </a:r>
          </a:p>
          <a:p>
            <a:pPr algn="just">
              <a:lnSpc>
                <a:spcPct val="100000"/>
              </a:lnSpc>
              <a:spcBef>
                <a:spcPts val="600"/>
              </a:spcBef>
              <a:buFontTx/>
              <a:buChar char="-"/>
            </a:pPr>
            <a:r>
              <a:rPr lang="en-US" sz="2200" dirty="0">
                <a:latin typeface="Tahoma" panose="020B0604030504040204" pitchFamily="34" charset="0"/>
                <a:ea typeface="Tahoma" panose="020B0604030504040204" pitchFamily="34" charset="0"/>
                <a:cs typeface="Tahoma" panose="020B0604030504040204" pitchFamily="34" charset="0"/>
              </a:rPr>
              <a:t>Opening of civil registration offices in over 100 health facilities; </a:t>
            </a:r>
          </a:p>
          <a:p>
            <a:pPr algn="just">
              <a:lnSpc>
                <a:spcPct val="100000"/>
              </a:lnSpc>
              <a:spcBef>
                <a:spcPts val="600"/>
              </a:spcBef>
              <a:buFontTx/>
              <a:buChar char="-"/>
            </a:pPr>
            <a:r>
              <a:rPr lang="en-US" sz="2200" dirty="0">
                <a:latin typeface="Tahoma" panose="020B0604030504040204" pitchFamily="34" charset="0"/>
                <a:ea typeface="Tahoma" panose="020B0604030504040204" pitchFamily="34" charset="0"/>
                <a:cs typeface="Tahoma" panose="020B0604030504040204" pitchFamily="34" charset="0"/>
              </a:rPr>
              <a:t>Development of connection / API between the District Health Information System (DHIS2) et le Integrated System for Civil Registration (SIGEC), in order to systematically notify births occurring in health facilities for the immediate registration by the civil registration centers.</a:t>
            </a:r>
          </a:p>
          <a:p>
            <a:pPr marL="0" indent="0" algn="just">
              <a:lnSpc>
                <a:spcPct val="150000"/>
              </a:lnSpc>
              <a:spcBef>
                <a:spcPts val="600"/>
              </a:spcBef>
              <a:buFont typeface="Arial" panose="020B0604020202020204" pitchFamily="34" charset="0"/>
              <a:buNone/>
            </a:pPr>
            <a:endParaRPr lang="fr-FR" sz="22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ct val="150000"/>
              </a:lnSpc>
              <a:spcBef>
                <a:spcPts val="600"/>
              </a:spcBef>
              <a:buFontTx/>
              <a:buChar char="-"/>
            </a:pPr>
            <a:endParaRPr lang="fr-FR"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797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wipe(down)">
                                      <p:cBhvr>
                                        <p:cTn id="13" dur="500"/>
                                        <p:tgtEl>
                                          <p:spTgt spid="13">
                                            <p:txEl>
                                              <p:pRg st="2" end="2"/>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wipe(down)">
                                      <p:cBhvr>
                                        <p:cTn id="2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re 1"/>
          <p:cNvSpPr>
            <a:spLocks noGrp="1"/>
          </p:cNvSpPr>
          <p:nvPr>
            <p:ph type="title"/>
          </p:nvPr>
        </p:nvSpPr>
        <p:spPr>
          <a:xfrm>
            <a:off x="4184542" y="1"/>
            <a:ext cx="7363990" cy="1124294"/>
          </a:xfrm>
        </p:spPr>
        <p:txBody>
          <a:bodyPr>
            <a:normAutofit/>
          </a:bodyPr>
          <a:lstStyle/>
          <a:p>
            <a:pPr algn="ctr"/>
            <a:r>
              <a:rPr lang="fr-FR" sz="3600" b="1" dirty="0">
                <a:latin typeface="Tahoma" panose="020B0604030504040204" pitchFamily="34" charset="0"/>
                <a:ea typeface="Tahoma" panose="020B0604030504040204" pitchFamily="34" charset="0"/>
                <a:cs typeface="Tahoma" panose="020B0604030504040204" pitchFamily="34" charset="0"/>
              </a:rPr>
              <a:t>II-4</a:t>
            </a:r>
          </a:p>
        </p:txBody>
      </p:sp>
      <p:sp>
        <p:nvSpPr>
          <p:cNvPr id="5" name="Slide Number Placeholder 4">
            <a:extLst>
              <a:ext uri="{FF2B5EF4-FFF2-40B4-BE49-F238E27FC236}">
                <a16:creationId xmlns:a16="http://schemas.microsoft.com/office/drawing/2014/main" id="{6E8A039E-DB38-4526-9E10-6CD66A0F1A3B}"/>
              </a:ext>
            </a:extLst>
          </p:cNvPr>
          <p:cNvSpPr>
            <a:spLocks noGrp="1"/>
          </p:cNvSpPr>
          <p:nvPr>
            <p:ph type="sldNum" sz="quarter" idx="12"/>
          </p:nvPr>
        </p:nvSpPr>
        <p:spPr>
          <a:xfrm>
            <a:off x="10439400" y="6356350"/>
            <a:ext cx="914400" cy="365125"/>
          </a:xfrm>
        </p:spPr>
        <p:txBody>
          <a:bodyPr>
            <a:normAutofit/>
          </a:bodyPr>
          <a:lstStyle/>
          <a:p>
            <a:pPr>
              <a:spcAft>
                <a:spcPts val="600"/>
              </a:spcAft>
            </a:pPr>
            <a:fld id="{69577E3F-9F8B-4652-9C79-442205DA71AA}" type="slidenum">
              <a:rPr lang="fr-FR" smtClean="0"/>
              <a:pPr>
                <a:spcAft>
                  <a:spcPts val="600"/>
                </a:spcAft>
              </a:pPr>
              <a:t>8</a:t>
            </a:fld>
            <a:endParaRPr lang="fr-FR"/>
          </a:p>
        </p:txBody>
      </p:sp>
      <p:sp>
        <p:nvSpPr>
          <p:cNvPr id="8" name="Ellipse 7"/>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9" name="Ellipse 8"/>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sp>
        <p:nvSpPr>
          <p:cNvPr id="10" name="Ellipse 9"/>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dirty="0"/>
              <a:t> </a:t>
            </a:r>
            <a:endParaRPr lang="en-US"/>
          </a:p>
        </p:txBody>
      </p:sp>
      <p:pic>
        <p:nvPicPr>
          <p:cNvPr id="7" name="Picture 6">
            <a:extLst>
              <a:ext uri="{FF2B5EF4-FFF2-40B4-BE49-F238E27FC236}">
                <a16:creationId xmlns:a16="http://schemas.microsoft.com/office/drawing/2014/main" id="{5EE909E0-36DF-4440-AF16-C1B7F206251D}"/>
              </a:ext>
            </a:extLst>
          </p:cNvPr>
          <p:cNvPicPr>
            <a:picLocks noChangeAspect="1"/>
          </p:cNvPicPr>
          <p:nvPr/>
        </p:nvPicPr>
        <p:blipFill>
          <a:blip r:embed="rId3"/>
          <a:stretch>
            <a:fillRect/>
          </a:stretch>
        </p:blipFill>
        <p:spPr>
          <a:xfrm>
            <a:off x="473393" y="1124295"/>
            <a:ext cx="3711149" cy="5103812"/>
          </a:xfrm>
          <a:prstGeom prst="rect">
            <a:avLst/>
          </a:prstGeom>
        </p:spPr>
      </p:pic>
      <p:sp>
        <p:nvSpPr>
          <p:cNvPr id="11" name="Espace réservé du contenu 2"/>
          <p:cNvSpPr txBox="1">
            <a:spLocks/>
          </p:cNvSpPr>
          <p:nvPr/>
        </p:nvSpPr>
        <p:spPr>
          <a:xfrm>
            <a:off x="4384667" y="805029"/>
            <a:ext cx="7308331" cy="5149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harmonization and implementation of birth notification and death declaration as well as cause of death information forms in health facilities in line with international best practices;</a:t>
            </a:r>
          </a:p>
          <a:p>
            <a:pPr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harmonization of judicial fees for civil registration.</a:t>
            </a:r>
          </a:p>
          <a:p>
            <a:pPr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sustained integration of birth registration during public health campaigns;</a:t>
            </a:r>
          </a:p>
          <a:p>
            <a:pPr algn="just">
              <a:lnSpc>
                <a:spcPts val="1900"/>
              </a:lnSpc>
              <a:spcBef>
                <a:spcPts val="600"/>
              </a:spcBef>
              <a:buFontTx/>
              <a:buChar char="-"/>
            </a:pPr>
            <a:endParaRPr lang="en-US" sz="200" dirty="0">
              <a:latin typeface="Tahoma" panose="020B0604030504040204" pitchFamily="34" charset="0"/>
              <a:ea typeface="Tahoma" panose="020B0604030504040204" pitchFamily="34" charset="0"/>
              <a:cs typeface="Tahoma" panose="020B0604030504040204" pitchFamily="34" charset="0"/>
            </a:endParaRPr>
          </a:p>
          <a:p>
            <a:pPr marL="179390" indent="0" algn="ctr">
              <a:lnSpc>
                <a:spcPts val="1900"/>
              </a:lnSpc>
              <a:spcBef>
                <a:spcPts val="600"/>
              </a:spcBef>
              <a:buFont typeface="Arial" panose="020B0604020202020204" pitchFamily="34" charset="0"/>
              <a:buNone/>
            </a:pPr>
            <a:r>
              <a:rPr lang="en-US" sz="1800" b="1" dirty="0">
                <a:latin typeface="Tahoma" panose="020B0604030504040204" pitchFamily="34" charset="0"/>
                <a:ea typeface="Tahoma" panose="020B0604030504040204" pitchFamily="34" charset="0"/>
                <a:cs typeface="Tahoma" panose="020B0604030504040204" pitchFamily="34" charset="0"/>
              </a:rPr>
              <a:t>II.4. Coordination and leadership  for the CRVS ID system in Cameroun : </a:t>
            </a:r>
          </a:p>
          <a:p>
            <a:pPr marL="179390" indent="0">
              <a:lnSpc>
                <a:spcPts val="1900"/>
              </a:lnSpc>
              <a:spcBef>
                <a:spcPts val="600"/>
              </a:spcBef>
              <a:buFont typeface="Arial" panose="020B0604020202020204" pitchFamily="34" charset="0"/>
              <a:buNone/>
            </a:pPr>
            <a:r>
              <a:rPr lang="en-US" sz="1800" dirty="0">
                <a:latin typeface="Tahoma" panose="020B0604030504040204" pitchFamily="34" charset="0"/>
                <a:ea typeface="Tahoma" panose="020B0604030504040204" pitchFamily="34" charset="0"/>
                <a:cs typeface="Tahoma" panose="020B0604030504040204" pitchFamily="34" charset="0"/>
              </a:rPr>
              <a:t>-   Implementation of a ministerial unit responsible for the enforcement of the civil registration laws and regulations;  </a:t>
            </a:r>
            <a:endParaRPr lang="en-US" sz="600" b="1"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Functioning of a Committee for Piloting of Civil Registration Program Rehabilitation in Cameroon (PRE2C);</a:t>
            </a:r>
          </a:p>
          <a:p>
            <a:pPr marL="465142" indent="-285752"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Creation and implementation of the National Civil Registration Bureau (BUNEC);</a:t>
            </a:r>
          </a:p>
          <a:p>
            <a:pPr marL="465142" indent="-285752"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Implementation of an administrations concertation cadre regarding unique personal identification number (NIPU), including services responsible for ID;</a:t>
            </a:r>
          </a:p>
          <a:p>
            <a:pPr marL="465142" indent="-285752" algn="just">
              <a:lnSpc>
                <a:spcPts val="1900"/>
              </a:lnSpc>
              <a:spcBef>
                <a:spcPts val="600"/>
              </a:spcBef>
              <a:buFontTx/>
              <a:buChar char="-"/>
            </a:pPr>
            <a:r>
              <a:rPr lang="en-US" sz="1800" dirty="0">
                <a:latin typeface="Tahoma" panose="020B0604030504040204" pitchFamily="34" charset="0"/>
                <a:ea typeface="Tahoma" panose="020B0604030504040204" pitchFamily="34" charset="0"/>
                <a:cs typeface="Tahoma" panose="020B0604030504040204" pitchFamily="34" charset="0"/>
              </a:rPr>
              <a:t>Implementation of coordination platforms for the CRVS stakeholders at central/national and regional levels.</a:t>
            </a:r>
          </a:p>
          <a:p>
            <a:pPr marL="465142" indent="-285752" algn="just">
              <a:lnSpc>
                <a:spcPts val="1900"/>
              </a:lnSpc>
              <a:spcBef>
                <a:spcPts val="600"/>
              </a:spcBef>
              <a:buFontTx/>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19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179390" indent="0" algn="just">
              <a:lnSpc>
                <a:spcPts val="1900"/>
              </a:lnSpc>
              <a:spcBef>
                <a:spcPts val="600"/>
              </a:spcBef>
              <a:buFont typeface="Arial" panose="020B0604020202020204" pitchFamily="34" charset="0"/>
              <a:buNone/>
            </a:pPr>
            <a:endParaRPr lang="fr-FR"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24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down)">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down)">
                                      <p:cBhvr>
                                        <p:cTn id="31" dur="500"/>
                                        <p:tgtEl>
                                          <p:spTgt spid="11">
                                            <p:txEl>
                                              <p:pRg st="5" end="5"/>
                                            </p:txEl>
                                          </p:spTgt>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down)">
                                      <p:cBhvr>
                                        <p:cTn id="35" dur="500"/>
                                        <p:tgtEl>
                                          <p:spTgt spid="11">
                                            <p:txEl>
                                              <p:pRg st="6" end="6"/>
                                            </p:txEl>
                                          </p:spTgt>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wipe(down)">
                                      <p:cBhvr>
                                        <p:cTn id="39" dur="500"/>
                                        <p:tgtEl>
                                          <p:spTgt spid="11">
                                            <p:txEl>
                                              <p:pRg st="7" end="7"/>
                                            </p:txEl>
                                          </p:spTgt>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wipe(down)">
                                      <p:cBhvr>
                                        <p:cTn id="43" dur="500"/>
                                        <p:tgtEl>
                                          <p:spTgt spid="11">
                                            <p:txEl>
                                              <p:pRg st="8" end="8"/>
                                            </p:txEl>
                                          </p:spTgt>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Effect transition="in" filter="wipe(down)">
                                      <p:cBhvr>
                                        <p:cTn id="4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1" y="365125"/>
            <a:ext cx="5393360" cy="1325563"/>
          </a:xfrm>
        </p:spPr>
        <p:txBody>
          <a:bodyPr>
            <a:normAutofit fontScale="90000"/>
          </a:bodyPr>
          <a:lstStyle/>
          <a:p>
            <a:r>
              <a:rPr lang="fr-FR" b="1" dirty="0">
                <a:latin typeface="Tahoma" panose="020B0604030504040204" pitchFamily="34" charset="0"/>
                <a:ea typeface="Tahoma" panose="020B0604030504040204" pitchFamily="34" charset="0"/>
                <a:cs typeface="Tahoma" panose="020B0604030504040204" pitchFamily="34" charset="0"/>
              </a:rPr>
              <a:t>IV. CHALLENGES AND WAYS FORWARD</a:t>
            </a:r>
            <a:br>
              <a:rPr lang="fr-FR" b="1" dirty="0">
                <a:latin typeface="Tahoma" panose="020B0604030504040204" pitchFamily="34" charset="0"/>
                <a:ea typeface="Tahoma" panose="020B0604030504040204" pitchFamily="34" charset="0"/>
                <a:cs typeface="Tahoma" panose="020B0604030504040204" pitchFamily="34" charset="0"/>
              </a:rPr>
            </a:b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22" name="Freeform: Shape 1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4" name="Picture 3">
            <a:extLst>
              <a:ext uri="{FF2B5EF4-FFF2-40B4-BE49-F238E27FC236}">
                <a16:creationId xmlns:a16="http://schemas.microsoft.com/office/drawing/2014/main" id="{EC677F46-A22E-495B-8E4D-F31E41F8DACC}"/>
              </a:ext>
            </a:extLst>
          </p:cNvPr>
          <p:cNvPicPr>
            <a:picLocks noChangeAspect="1"/>
          </p:cNvPicPr>
          <p:nvPr/>
        </p:nvPicPr>
        <p:blipFill>
          <a:blip r:embed="rId2"/>
          <a:stretch>
            <a:fillRect/>
          </a:stretch>
        </p:blipFill>
        <p:spPr>
          <a:xfrm>
            <a:off x="9508504" y="558913"/>
            <a:ext cx="2362294"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Picture 4">
            <a:extLst>
              <a:ext uri="{FF2B5EF4-FFF2-40B4-BE49-F238E27FC236}">
                <a16:creationId xmlns:a16="http://schemas.microsoft.com/office/drawing/2014/main" id="{DCA0DD8F-5639-4B78-B619-9FD8BB6C8776}"/>
              </a:ext>
            </a:extLst>
          </p:cNvPr>
          <p:cNvPicPr>
            <a:picLocks noChangeAspect="1"/>
          </p:cNvPicPr>
          <p:nvPr/>
        </p:nvPicPr>
        <p:blipFill>
          <a:blip r:embed="rId3"/>
          <a:stretch>
            <a:fillRect/>
          </a:stretch>
        </p:blipFill>
        <p:spPr>
          <a:xfrm>
            <a:off x="9298727" y="3867783"/>
            <a:ext cx="2743199" cy="2672717"/>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8" name="Slide Number Placeholder 7">
            <a:extLst>
              <a:ext uri="{FF2B5EF4-FFF2-40B4-BE49-F238E27FC236}">
                <a16:creationId xmlns:a16="http://schemas.microsoft.com/office/drawing/2014/main" id="{C62A8858-6C2D-422A-86F5-9D2CC3A13412}"/>
              </a:ext>
            </a:extLst>
          </p:cNvPr>
          <p:cNvSpPr>
            <a:spLocks noGrp="1"/>
          </p:cNvSpPr>
          <p:nvPr>
            <p:ph type="sldNum" sz="quarter" idx="12"/>
          </p:nvPr>
        </p:nvSpPr>
        <p:spPr>
          <a:xfrm>
            <a:off x="8610600" y="6356350"/>
            <a:ext cx="2743200" cy="365125"/>
          </a:xfrm>
        </p:spPr>
        <p:txBody>
          <a:bodyPr>
            <a:normAutofit/>
          </a:bodyPr>
          <a:lstStyle/>
          <a:p>
            <a:pPr>
              <a:spcAft>
                <a:spcPts val="600"/>
              </a:spcAft>
            </a:pPr>
            <a:fld id="{69577E3F-9F8B-4652-9C79-442205DA71AA}" type="slidenum">
              <a:rPr lang="fr-FR" smtClean="0"/>
              <a:pPr>
                <a:spcAft>
                  <a:spcPts val="600"/>
                </a:spcAft>
              </a:pPr>
              <a:t>9</a:t>
            </a:fld>
            <a:endParaRPr lang="fr-FR"/>
          </a:p>
        </p:txBody>
      </p:sp>
      <p:sp>
        <p:nvSpPr>
          <p:cNvPr id="23" name="Arc 2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Ellipse 5"/>
          <p:cNvSpPr/>
          <p:nvPr/>
        </p:nvSpPr>
        <p:spPr>
          <a:xfrm>
            <a:off x="11324698" y="6317218"/>
            <a:ext cx="177800" cy="177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 </a:t>
            </a:r>
            <a:endParaRPr lang="en-US"/>
          </a:p>
        </p:txBody>
      </p:sp>
      <p:sp>
        <p:nvSpPr>
          <p:cNvPr id="9" name="Ellipse 8"/>
          <p:cNvSpPr/>
          <p:nvPr/>
        </p:nvSpPr>
        <p:spPr>
          <a:xfrm>
            <a:off x="10969098" y="6317218"/>
            <a:ext cx="177800" cy="17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 </a:t>
            </a:r>
            <a:endParaRPr lang="en-US"/>
          </a:p>
        </p:txBody>
      </p:sp>
      <p:sp>
        <p:nvSpPr>
          <p:cNvPr id="10" name="Ellipse 9"/>
          <p:cNvSpPr/>
          <p:nvPr/>
        </p:nvSpPr>
        <p:spPr>
          <a:xfrm>
            <a:off x="11692998" y="6323568"/>
            <a:ext cx="177800" cy="177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t> </a:t>
            </a:r>
            <a:endParaRPr lang="en-US"/>
          </a:p>
        </p:txBody>
      </p:sp>
      <p:sp>
        <p:nvSpPr>
          <p:cNvPr id="18" name="Espace réservé du contenu 2"/>
          <p:cNvSpPr>
            <a:spLocks noGrp="1"/>
          </p:cNvSpPr>
          <p:nvPr>
            <p:ph idx="1"/>
          </p:nvPr>
        </p:nvSpPr>
        <p:spPr>
          <a:xfrm>
            <a:off x="340092" y="1825624"/>
            <a:ext cx="5825335" cy="5197456"/>
          </a:xfrm>
        </p:spPr>
        <p:txBody>
          <a:bodyPr>
            <a:noAutofit/>
          </a:bodyPr>
          <a:lstStyle/>
          <a:p>
            <a:pPr marL="0" indent="0" algn="ctr">
              <a:lnSpc>
                <a:spcPts val="2000"/>
              </a:lnSpc>
              <a:spcBef>
                <a:spcPts val="0"/>
              </a:spcBef>
              <a:buNone/>
            </a:pPr>
            <a:r>
              <a:rPr lang="fr-FR" sz="2000" b="1" dirty="0">
                <a:latin typeface="Tahoma" panose="020B0604030504040204" pitchFamily="34" charset="0"/>
                <a:ea typeface="Tahoma" panose="020B0604030504040204" pitchFamily="34" charset="0"/>
                <a:cs typeface="Tahoma" panose="020B0604030504040204" pitchFamily="34" charset="0"/>
              </a:rPr>
              <a:t>IV.1. Challenges</a:t>
            </a:r>
          </a:p>
          <a:p>
            <a:pPr marL="176215" indent="-176215" algn="just">
              <a:lnSpc>
                <a:spcPts val="2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Need for adequate mobilization of financial resources; </a:t>
            </a:r>
          </a:p>
          <a:p>
            <a:pPr marL="176215" indent="-176215" algn="just">
              <a:lnSpc>
                <a:spcPts val="2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Comprehensive information towards the implementation of a dynamic, interoperable, resilient, proactive and agile system;</a:t>
            </a:r>
          </a:p>
          <a:p>
            <a:pPr marL="176215" indent="-176215" algn="just">
              <a:lnSpc>
                <a:spcPts val="2000"/>
              </a:lnSpc>
              <a:spcBef>
                <a:spcPts val="0"/>
              </a:spcBef>
              <a:buFontTx/>
              <a:buChar char="-"/>
            </a:pPr>
            <a:r>
              <a:rPr lang="en-US" sz="2000" dirty="0">
                <a:latin typeface="Tahoma" panose="020B0604030504040204" pitchFamily="34" charset="0"/>
                <a:ea typeface="Tahoma" panose="020B0604030504040204" pitchFamily="34" charset="0"/>
                <a:cs typeface="Tahoma" panose="020B0604030504040204" pitchFamily="34" charset="0"/>
              </a:rPr>
              <a:t>Creation and maintenance of a complete national civil registry / population registry.</a:t>
            </a:r>
          </a:p>
          <a:p>
            <a:pPr marL="176215" indent="-176215" algn="just">
              <a:lnSpc>
                <a:spcPts val="2000"/>
              </a:lnSpc>
              <a:spcBef>
                <a:spcPts val="0"/>
              </a:spcBef>
              <a:buFontTx/>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ctr">
              <a:lnSpc>
                <a:spcPts val="2000"/>
              </a:lnSpc>
              <a:spcBef>
                <a:spcPts val="0"/>
              </a:spcBef>
              <a:buNone/>
            </a:pPr>
            <a:r>
              <a:rPr lang="en-US" sz="2000" b="1" dirty="0">
                <a:latin typeface="Tahoma" panose="020B0604030504040204" pitchFamily="34" charset="0"/>
                <a:ea typeface="Tahoma" panose="020B0604030504040204" pitchFamily="34" charset="0"/>
                <a:cs typeface="Tahoma" panose="020B0604030504040204" pitchFamily="34" charset="0"/>
              </a:rPr>
              <a:t>IV.2. Ways Forward</a:t>
            </a:r>
            <a:endParaRPr lang="en-US" sz="1000" b="1" dirty="0">
              <a:latin typeface="Tahoma" panose="020B0604030504040204" pitchFamily="34" charset="0"/>
              <a:ea typeface="Tahoma" panose="020B0604030504040204" pitchFamily="34" charset="0"/>
              <a:cs typeface="Tahoma" panose="020B0604030504040204" pitchFamily="34" charset="0"/>
            </a:endParaRPr>
          </a:p>
          <a:p>
            <a:pPr marL="0" indent="0">
              <a:lnSpc>
                <a:spcPts val="2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 Finalization of the CRVS legal and regulatory review process which will ensure integration of IT requirements and necessary measures for personal data protection;</a:t>
            </a:r>
            <a:endParaRPr lang="en-US" sz="20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ts val="2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 Implementation of a robust Civil Registration System </a:t>
            </a:r>
            <a:r>
              <a:rPr lang="en-US" altLang="fr-FR" sz="2000" dirty="0">
                <a:latin typeface="Tahoma" panose="020B0604030504040204" pitchFamily="34" charset="0"/>
                <a:ea typeface="Tahoma" panose="020B0604030504040204" pitchFamily="34" charset="0"/>
                <a:cs typeface="Tahoma" panose="020B0604030504040204" pitchFamily="34" charset="0"/>
              </a:rPr>
              <a:t>that will also allow a holistic, dynamic and integrated production of Vital Statistics, as illustrated in the following diagram: </a:t>
            </a:r>
          </a:p>
          <a:p>
            <a:pPr marL="0" indent="0">
              <a:lnSpc>
                <a:spcPts val="2000"/>
              </a:lnSpc>
              <a:spcBef>
                <a:spcPts val="0"/>
              </a:spcBef>
              <a:buNone/>
            </a:pPr>
            <a:br>
              <a:rPr lang="fr-FR" altLang="fr-FR" sz="2000" dirty="0">
                <a:latin typeface="Tahoma" panose="020B0604030504040204" pitchFamily="34" charset="0"/>
                <a:ea typeface="Tahoma" panose="020B0604030504040204" pitchFamily="34" charset="0"/>
                <a:cs typeface="Tahoma" panose="020B0604030504040204" pitchFamily="34" charset="0"/>
              </a:rPr>
            </a:b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74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down)">
                                      <p:cBhvr>
                                        <p:cTn id="13" dur="500"/>
                                        <p:tgtEl>
                                          <p:spTgt spid="18">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down)">
                                      <p:cBhvr>
                                        <p:cTn id="17" dur="500"/>
                                        <p:tgtEl>
                                          <p:spTgt spid="18">
                                            <p:txEl>
                                              <p:pRg st="1" end="1"/>
                                            </p:tx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down)">
                                      <p:cBhvr>
                                        <p:cTn id="21" dur="500"/>
                                        <p:tgtEl>
                                          <p:spTgt spid="18">
                                            <p:txEl>
                                              <p:pRg st="2" end="2"/>
                                            </p:txEl>
                                          </p:spTgt>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wipe(down)">
                                      <p:cBhvr>
                                        <p:cTn id="25" dur="500"/>
                                        <p:tgtEl>
                                          <p:spTgt spid="18">
                                            <p:txEl>
                                              <p:pRg st="3" end="3"/>
                                            </p:txEl>
                                          </p:spTgt>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animEffect transition="in" filter="wipe(down)">
                                      <p:cBhvr>
                                        <p:cTn id="29" dur="500"/>
                                        <p:tgtEl>
                                          <p:spTgt spid="18">
                                            <p:txEl>
                                              <p:pRg st="5" end="5"/>
                                            </p:txEl>
                                          </p:spTgt>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animEffect transition="in" filter="wipe(down)">
                                      <p:cBhvr>
                                        <p:cTn id="33" dur="500"/>
                                        <p:tgtEl>
                                          <p:spTgt spid="18">
                                            <p:txEl>
                                              <p:pRg st="6" end="6"/>
                                            </p:txEl>
                                          </p:spTgt>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wipe(down)">
                                      <p:cBhvr>
                                        <p:cTn id="37" dur="500"/>
                                        <p:tgtEl>
                                          <p:spTgt spid="18">
                                            <p:txEl>
                                              <p:pRg st="7" end="7"/>
                                            </p:txEl>
                                          </p:spTgt>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18">
                                            <p:txEl>
                                              <p:pRg st="8" end="8"/>
                                            </p:txEl>
                                          </p:spTgt>
                                        </p:tgtEl>
                                        <p:attrNameLst>
                                          <p:attrName>style.visibility</p:attrName>
                                        </p:attrNameLst>
                                      </p:cBhvr>
                                      <p:to>
                                        <p:strVal val="visible"/>
                                      </p:to>
                                    </p:set>
                                    <p:animEffect transition="in" filter="wipe(down)">
                                      <p:cBhvr>
                                        <p:cTn id="41"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1109</Words>
  <Application>Microsoft Office PowerPoint</Application>
  <PresentationFormat>Widescreen</PresentationFormat>
  <Paragraphs>174</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Segoe UI Light</vt:lpstr>
      <vt:lpstr>Segoe UI Semibold</vt:lpstr>
      <vt:lpstr>Tahoma</vt:lpstr>
      <vt:lpstr>Wingdings</vt:lpstr>
      <vt:lpstr>Thème Office</vt:lpstr>
      <vt:lpstr>SIDE EVEN OF THE UNITED NATIONS GENERAL ASSEMBLY</vt:lpstr>
      <vt:lpstr>PowerPoint Presentation</vt:lpstr>
      <vt:lpstr>I- INTRODUCTION </vt:lpstr>
      <vt:lpstr>II</vt:lpstr>
      <vt:lpstr>II. MAIN MEASURES IMPLEMENTAED BY CAMEROOON TOWARDS THE IMPLEMENTATION OF THE UNITED NATIONS LEGAL IDENTITY AGENDA</vt:lpstr>
      <vt:lpstr>II-2  Sensitization and Mobilization of the various actors of Civil Registration. </vt:lpstr>
      <vt:lpstr>II. 3Interoperability of Civil Registration with other systems (Health, National Security, Justice)  </vt:lpstr>
      <vt:lpstr>II-4</vt:lpstr>
      <vt:lpstr>IV. CHALLENGES AND WAYS FORWARD </vt:lpstr>
      <vt:lpstr>IV.2 FUNCTIONAL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Romain Santon</cp:lastModifiedBy>
  <cp:revision>222</cp:revision>
  <cp:lastPrinted>2022-09-12T06:54:35Z</cp:lastPrinted>
  <dcterms:created xsi:type="dcterms:W3CDTF">2022-08-29T07:17:53Z</dcterms:created>
  <dcterms:modified xsi:type="dcterms:W3CDTF">2022-09-14T11:10:43Z</dcterms:modified>
</cp:coreProperties>
</file>