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27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3.xml" ContentType="application/vnd.openxmlformats-officedocument.theme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5.xml" ContentType="application/vnd.openxmlformats-officedocument.drawingml.chart+xml"/>
  <Override PartName="/ppt/charts/colors1.xml" ContentType="application/vnd.ms-office.chartcolorstyle+xml"/>
  <Override PartName="/ppt/charts/chart1.xml" ContentType="application/vnd.openxmlformats-officedocument.drawingml.chart+xml"/>
  <Override PartName="/ppt/theme/theme5.xml" ContentType="application/vnd.openxmlformats-officedocument.theme+xml"/>
  <Override PartName="/ppt/theme/theme4.xml" ContentType="application/vnd.openxmlformats-officedocument.theme+xml"/>
  <Override PartName="/ppt/diagrams/layout1.xml" ContentType="application/vnd.openxmlformats-officedocument.drawingml.diagramLayout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4" r:id="rId2"/>
    <p:sldMasterId id="2147483672" r:id="rId3"/>
  </p:sldMasterIdLst>
  <p:notesMasterIdLst>
    <p:notesMasterId r:id="rId36"/>
  </p:notesMasterIdLst>
  <p:handoutMasterIdLst>
    <p:handoutMasterId r:id="rId37"/>
  </p:handoutMasterIdLst>
  <p:sldIdLst>
    <p:sldId id="256" r:id="rId4"/>
    <p:sldId id="324" r:id="rId5"/>
    <p:sldId id="325" r:id="rId6"/>
    <p:sldId id="299" r:id="rId7"/>
    <p:sldId id="303" r:id="rId8"/>
    <p:sldId id="300" r:id="rId9"/>
    <p:sldId id="302" r:id="rId10"/>
    <p:sldId id="304" r:id="rId11"/>
    <p:sldId id="305" r:id="rId12"/>
    <p:sldId id="306" r:id="rId13"/>
    <p:sldId id="326" r:id="rId14"/>
    <p:sldId id="307" r:id="rId15"/>
    <p:sldId id="308" r:id="rId16"/>
    <p:sldId id="290" r:id="rId17"/>
    <p:sldId id="288" r:id="rId18"/>
    <p:sldId id="289" r:id="rId19"/>
    <p:sldId id="323" r:id="rId20"/>
    <p:sldId id="293" r:id="rId21"/>
    <p:sldId id="309" r:id="rId22"/>
    <p:sldId id="296" r:id="rId23"/>
    <p:sldId id="282" r:id="rId24"/>
    <p:sldId id="328" r:id="rId25"/>
    <p:sldId id="313" r:id="rId26"/>
    <p:sldId id="310" r:id="rId27"/>
    <p:sldId id="311" r:id="rId28"/>
    <p:sldId id="312" r:id="rId29"/>
    <p:sldId id="314" r:id="rId30"/>
    <p:sldId id="315" r:id="rId31"/>
    <p:sldId id="318" r:id="rId32"/>
    <p:sldId id="321" r:id="rId33"/>
    <p:sldId id="298" r:id="rId34"/>
    <p:sldId id="329" r:id="rId35"/>
  </p:sldIdLst>
  <p:sldSz cx="9144000" cy="5143500" type="screen16x9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A6BA"/>
    <a:srgbClr val="40A7CC"/>
    <a:srgbClr val="4BC1BB"/>
    <a:srgbClr val="3EC7CE"/>
    <a:srgbClr val="63A9A1"/>
    <a:srgbClr val="49B4C3"/>
    <a:srgbClr val="57A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133" autoAdjust="0"/>
    <p:restoredTop sz="76184" autoAdjust="0"/>
  </p:normalViewPr>
  <p:slideViewPr>
    <p:cSldViewPr>
      <p:cViewPr varScale="1">
        <p:scale>
          <a:sx n="102" d="100"/>
          <a:sy n="102" d="100"/>
        </p:scale>
        <p:origin x="70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microsoft.com/office/2015/10/relationships/revisionInfo" Target="revisionInfo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45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customXml" Target="../customXml/item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customXml" Target="../customXml/item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DMFILE05\NATACC\Public\Common\Sector%20Accounts\Sector_Accounts_General\S11003%20Foreign%20Multi-Nationals\NIE2018\Graphs%20liaison%20grou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MFILE06\BOP\Public\Common\Bop_Share\Results_All\National_Release_Data\Q12016\Presentation_data_Q12016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DMFILE05\NATACC\Public\Common\Sector%20Accounts\Publication_Oct_19\Graphs_Oct_2019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DMFILE05\NATACC\Public\Common\Sector%20Accounts\Publication_Oct_19\Graphs_Oct_2019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DMFILE05\NATACC\Public\Common\Sector%20Accounts\Publication_Oct_19\Graphs_Oct_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1432716926914E-2"/>
          <c:y val="9.6368853619949166E-2"/>
          <c:w val="0.92524359334619055"/>
          <c:h val="0.82907116366548572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'Value of LCU data'!$C$1</c:f>
              <c:strCache>
                <c:ptCount val="1"/>
                <c:pt idx="0">
                  <c:v>LCU contribution to total by value (approx)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'Value of LCU data'!$B$2:$B$6</c:f>
              <c:strCache>
                <c:ptCount val="5"/>
                <c:pt idx="0">
                  <c:v>MIP Turnover</c:v>
                </c:pt>
                <c:pt idx="1">
                  <c:v>Trade Export</c:v>
                </c:pt>
                <c:pt idx="2">
                  <c:v>Trade Import</c:v>
                </c:pt>
                <c:pt idx="3">
                  <c:v>BOP Service Exports</c:v>
                </c:pt>
                <c:pt idx="4">
                  <c:v>BOP Service Imports</c:v>
                </c:pt>
              </c:strCache>
            </c:strRef>
          </c:cat>
          <c:val>
            <c:numRef>
              <c:f>'Value of LCU data'!$C$2:$C$6</c:f>
              <c:numCache>
                <c:formatCode>0%</c:formatCode>
                <c:ptCount val="5"/>
                <c:pt idx="0">
                  <c:v>0.7</c:v>
                </c:pt>
                <c:pt idx="1">
                  <c:v>0.6</c:v>
                </c:pt>
                <c:pt idx="2">
                  <c:v>0.2</c:v>
                </c:pt>
                <c:pt idx="3">
                  <c:v>0.4</c:v>
                </c:pt>
                <c:pt idx="4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1C-4156-9B2B-4C13DAF5CC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0734080"/>
        <c:axId val="250814464"/>
      </c:barChart>
      <c:catAx>
        <c:axId val="250734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2">
                    <a:lumMod val="75000"/>
                  </a:schemeClr>
                </a:solidFill>
              </a:defRPr>
            </a:pPr>
            <a:endParaRPr lang="en-US"/>
          </a:p>
        </c:txPr>
        <c:crossAx val="250814464"/>
        <c:crosses val="autoZero"/>
        <c:auto val="1"/>
        <c:lblAlgn val="ctr"/>
        <c:lblOffset val="100"/>
        <c:noMultiLvlLbl val="0"/>
      </c:catAx>
      <c:valAx>
        <c:axId val="2508144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spPr>
          <a:ln>
            <a:solidFill>
              <a:schemeClr val="accent1"/>
            </a:solidFill>
          </a:ln>
        </c:spPr>
        <c:txPr>
          <a:bodyPr/>
          <a:lstStyle/>
          <a:p>
            <a:pPr>
              <a:defRPr>
                <a:solidFill>
                  <a:schemeClr val="bg2">
                    <a:lumMod val="75000"/>
                  </a:schemeClr>
                </a:solidFill>
              </a:defRPr>
            </a:pPr>
            <a:endParaRPr lang="en-US"/>
          </a:p>
        </c:txPr>
        <c:crossAx val="250734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GVA Domestic and Foreign €m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Sheet2!$C$1</c:f>
              <c:strCache>
                <c:ptCount val="1"/>
                <c:pt idx="0">
                  <c:v>DOM</c:v>
                </c:pt>
              </c:strCache>
            </c:strRef>
          </c:tx>
          <c:invertIfNegative val="0"/>
          <c:cat>
            <c:strRef>
              <c:f>Sheet2!$B$2:$B$13</c:f>
              <c:strCache>
                <c:ptCount val="12"/>
                <c:pt idx="0">
                  <c:v>Agriculture, forestry and fishing (A)</c:v>
                </c:pt>
                <c:pt idx="1">
                  <c:v>Mining, industry (B-E)</c:v>
                </c:pt>
                <c:pt idx="2">
                  <c:v>Construction (F)</c:v>
                </c:pt>
                <c:pt idx="3">
                  <c:v>Wholesale and retail trade; repair of motor vehicles and motorcycles (G)</c:v>
                </c:pt>
                <c:pt idx="4">
                  <c:v>Transportation and storage (H)</c:v>
                </c:pt>
                <c:pt idx="5">
                  <c:v>Accommodation and food service activities (I)</c:v>
                </c:pt>
                <c:pt idx="6">
                  <c:v>Information and communication (J)</c:v>
                </c:pt>
                <c:pt idx="7">
                  <c:v>Financial and insurance activities (K)</c:v>
                </c:pt>
                <c:pt idx="8">
                  <c:v>Other services (L, N, R, S)</c:v>
                </c:pt>
                <c:pt idx="9">
                  <c:v>Professional, scientific and technical activities (M)</c:v>
                </c:pt>
                <c:pt idx="10">
                  <c:v>Public administration and defence; compulsory social security (O)</c:v>
                </c:pt>
                <c:pt idx="11">
                  <c:v>Education and Health (P-Q)</c:v>
                </c:pt>
              </c:strCache>
            </c:strRef>
          </c:cat>
          <c:val>
            <c:numRef>
              <c:f>Sheet2!$C$2:$C$13</c:f>
              <c:numCache>
                <c:formatCode>#,##0</c:formatCode>
                <c:ptCount val="12"/>
                <c:pt idx="0">
                  <c:v>2940</c:v>
                </c:pt>
                <c:pt idx="1">
                  <c:v>15780</c:v>
                </c:pt>
                <c:pt idx="2">
                  <c:v>8134</c:v>
                </c:pt>
                <c:pt idx="3">
                  <c:v>13235</c:v>
                </c:pt>
                <c:pt idx="4">
                  <c:v>6526</c:v>
                </c:pt>
                <c:pt idx="5">
                  <c:v>4988</c:v>
                </c:pt>
                <c:pt idx="6">
                  <c:v>4998</c:v>
                </c:pt>
                <c:pt idx="7">
                  <c:v>9069</c:v>
                </c:pt>
                <c:pt idx="8">
                  <c:v>27993</c:v>
                </c:pt>
                <c:pt idx="9">
                  <c:v>8325</c:v>
                </c:pt>
                <c:pt idx="10">
                  <c:v>8832</c:v>
                </c:pt>
                <c:pt idx="11">
                  <c:v>22802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55-4D20-87AD-090B321EA38E}"/>
            </c:ext>
          </c:extLst>
        </c:ser>
        <c:ser>
          <c:idx val="1"/>
          <c:order val="1"/>
          <c:tx>
            <c:strRef>
              <c:f>Sheet2!$D$1</c:f>
              <c:strCache>
                <c:ptCount val="1"/>
                <c:pt idx="0">
                  <c:v>FGN</c:v>
                </c:pt>
              </c:strCache>
            </c:strRef>
          </c:tx>
          <c:invertIfNegative val="0"/>
          <c:cat>
            <c:strRef>
              <c:f>Sheet2!$B$2:$B$13</c:f>
              <c:strCache>
                <c:ptCount val="12"/>
                <c:pt idx="0">
                  <c:v>Agriculture, forestry and fishing (A)</c:v>
                </c:pt>
                <c:pt idx="1">
                  <c:v>Mining, industry (B-E)</c:v>
                </c:pt>
                <c:pt idx="2">
                  <c:v>Construction (F)</c:v>
                </c:pt>
                <c:pt idx="3">
                  <c:v>Wholesale and retail trade; repair of motor vehicles and motorcycles (G)</c:v>
                </c:pt>
                <c:pt idx="4">
                  <c:v>Transportation and storage (H)</c:v>
                </c:pt>
                <c:pt idx="5">
                  <c:v>Accommodation and food service activities (I)</c:v>
                </c:pt>
                <c:pt idx="6">
                  <c:v>Information and communication (J)</c:v>
                </c:pt>
                <c:pt idx="7">
                  <c:v>Financial and insurance activities (K)</c:v>
                </c:pt>
                <c:pt idx="8">
                  <c:v>Other services (L, N, R, S)</c:v>
                </c:pt>
                <c:pt idx="9">
                  <c:v>Professional, scientific and technical activities (M)</c:v>
                </c:pt>
                <c:pt idx="10">
                  <c:v>Public administration and defence; compulsory social security (O)</c:v>
                </c:pt>
                <c:pt idx="11">
                  <c:v>Education and Health (P-Q)</c:v>
                </c:pt>
              </c:strCache>
            </c:strRef>
          </c:cat>
          <c:val>
            <c:numRef>
              <c:f>Sheet2!$D$2:$D$13</c:f>
              <c:numCache>
                <c:formatCode>#,##0</c:formatCode>
                <c:ptCount val="12"/>
                <c:pt idx="0" formatCode="General">
                  <c:v>33</c:v>
                </c:pt>
                <c:pt idx="1">
                  <c:v>94878</c:v>
                </c:pt>
                <c:pt idx="2" formatCode="General">
                  <c:v>444</c:v>
                </c:pt>
                <c:pt idx="3">
                  <c:v>9364</c:v>
                </c:pt>
                <c:pt idx="4">
                  <c:v>1041</c:v>
                </c:pt>
                <c:pt idx="5" formatCode="General">
                  <c:v>403</c:v>
                </c:pt>
                <c:pt idx="6">
                  <c:v>31767</c:v>
                </c:pt>
                <c:pt idx="7">
                  <c:v>12631</c:v>
                </c:pt>
                <c:pt idx="8">
                  <c:v>14337</c:v>
                </c:pt>
                <c:pt idx="9">
                  <c:v>4229</c:v>
                </c:pt>
                <c:pt idx="10" formatCode="General">
                  <c:v>0</c:v>
                </c:pt>
                <c:pt idx="11" formatCode="General">
                  <c:v>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55-4D20-87AD-090B321EA3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3205504"/>
        <c:axId val="123207040"/>
      </c:barChart>
      <c:catAx>
        <c:axId val="12320550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23207040"/>
        <c:crosses val="autoZero"/>
        <c:auto val="1"/>
        <c:lblAlgn val="ctr"/>
        <c:lblOffset val="100"/>
        <c:noMultiLvlLbl val="0"/>
      </c:catAx>
      <c:valAx>
        <c:axId val="123207040"/>
        <c:scaling>
          <c:orientation val="minMax"/>
        </c:scaling>
        <c:delete val="0"/>
        <c:axPos val="t"/>
        <c:majorGridlines/>
        <c:numFmt formatCode="#,##0" sourceLinked="1"/>
        <c:majorTickMark val="out"/>
        <c:minorTickMark val="none"/>
        <c:tickLblPos val="nextTo"/>
        <c:crossAx val="1232055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600">
          <a:solidFill>
            <a:srgbClr val="111111"/>
          </a:solidFill>
          <a:latin typeface="Roboto Slab Ligh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defTabSz="914400" rtl="0" eaLnBrk="1" latinLnBrk="0" hangingPunct="1">
              <a:spcBef>
                <a:spcPct val="0"/>
              </a:spcBef>
              <a:buNone/>
              <a:defRPr sz="3200">
                <a:solidFill>
                  <a:schemeClr val="bg2">
                    <a:lumMod val="75000"/>
                  </a:schemeClr>
                </a:solidFill>
                <a:latin typeface="+mj-lt"/>
              </a:defRPr>
            </a:pPr>
            <a:r>
              <a:rPr lang="en-US" sz="3200" b="0" kern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Balance Sheet Impact</a:t>
            </a:r>
            <a:r>
              <a:rPr lang="en-US" sz="3200" b="0" kern="1200" baseline="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Capital </a:t>
            </a:r>
            <a:endParaRPr lang="en-US" sz="3200" b="0" kern="12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8140274132400117"/>
          <c:y val="5.123456790123456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376618547681539"/>
          <c:y val="0.28079877515310586"/>
          <c:w val="0.77540048118985128"/>
          <c:h val="0.565258384368620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Sheet1!$G$17</c:f>
              <c:strCache>
                <c:ptCount val="1"/>
                <c:pt idx="0">
                  <c:v>Gross Stocks</c:v>
                </c:pt>
              </c:strCache>
            </c:strRef>
          </c:tx>
          <c:invertIfNegative val="0"/>
          <c:cat>
            <c:numRef>
              <c:f>Sheet1!$H$16:$L$16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Sheet1!$H$17:$L$17</c:f>
              <c:numCache>
                <c:formatCode>General</c:formatCode>
                <c:ptCount val="5"/>
                <c:pt idx="0">
                  <c:v>676</c:v>
                </c:pt>
                <c:pt idx="1">
                  <c:v>696</c:v>
                </c:pt>
                <c:pt idx="2">
                  <c:v>714</c:v>
                </c:pt>
                <c:pt idx="3">
                  <c:v>748</c:v>
                </c:pt>
                <c:pt idx="4">
                  <c:v>1054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9F-442F-8660-06C731619A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425728"/>
        <c:axId val="234427520"/>
      </c:barChart>
      <c:catAx>
        <c:axId val="234425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800" b="1">
                <a:solidFill>
                  <a:schemeClr val="bg2">
                    <a:lumMod val="75000"/>
                  </a:schemeClr>
                </a:solidFill>
              </a:defRPr>
            </a:pPr>
            <a:endParaRPr lang="en-US"/>
          </a:p>
        </c:txPr>
        <c:crossAx val="234427520"/>
        <c:crosses val="autoZero"/>
        <c:auto val="1"/>
        <c:lblAlgn val="ctr"/>
        <c:lblOffset val="100"/>
        <c:noMultiLvlLbl val="0"/>
      </c:catAx>
      <c:valAx>
        <c:axId val="234427520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 b="0">
                    <a:solidFill>
                      <a:schemeClr val="bg2">
                        <a:lumMod val="75000"/>
                      </a:schemeClr>
                    </a:solidFill>
                  </a:defRPr>
                </a:pPr>
                <a:r>
                  <a:rPr lang="en-IE" sz="1800" b="0" dirty="0">
                    <a:solidFill>
                      <a:schemeClr val="bg2">
                        <a:lumMod val="75000"/>
                      </a:schemeClr>
                    </a:solidFill>
                  </a:rPr>
                  <a:t>€billion</a:t>
                </a:r>
              </a:p>
            </c:rich>
          </c:tx>
          <c:layout>
            <c:manualLayout>
              <c:xMode val="edge"/>
              <c:yMode val="edge"/>
              <c:x val="1.1189705453484982E-2"/>
              <c:y val="0.4841114027413240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600" b="1">
                <a:solidFill>
                  <a:schemeClr val="bg2">
                    <a:lumMod val="75000"/>
                  </a:schemeClr>
                </a:solidFill>
              </a:defRPr>
            </a:pPr>
            <a:endParaRPr lang="en-US"/>
          </a:p>
        </c:txPr>
        <c:crossAx val="234425728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81255314910967"/>
          <c:y val="5.3756099577179403E-2"/>
          <c:w val="0.80345523434120558"/>
          <c:h val="0.6840435016728017"/>
        </c:manualLayout>
      </c:layout>
      <c:lineChart>
        <c:grouping val="standard"/>
        <c:varyColors val="0"/>
        <c:ser>
          <c:idx val="0"/>
          <c:order val="0"/>
          <c:tx>
            <c:strRef>
              <c:f>'Revisions Data for slides'!$A$10</c:f>
              <c:strCache>
                <c:ptCount val="1"/>
                <c:pt idx="0">
                  <c:v>Net IIP, March 2016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'Revisions Data for slides'!$B$3:$Q$3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'Revisions Data for slides'!$B$10:$Q$10</c:f>
              <c:numCache>
                <c:formatCode>#,##0</c:formatCode>
                <c:ptCount val="16"/>
                <c:pt idx="0">
                  <c:v>-8896</c:v>
                </c:pt>
                <c:pt idx="1">
                  <c:v>-20159</c:v>
                </c:pt>
                <c:pt idx="2">
                  <c:v>-28488.881334999998</c:v>
                </c:pt>
                <c:pt idx="3">
                  <c:v>-34240.952508000002</c:v>
                </c:pt>
                <c:pt idx="4">
                  <c:v>-34763.006936999998</c:v>
                </c:pt>
                <c:pt idx="5">
                  <c:v>-64692.051611999996</c:v>
                </c:pt>
                <c:pt idx="6">
                  <c:v>-36315.755563999999</c:v>
                </c:pt>
                <c:pt idx="7">
                  <c:v>-49708.372693999998</c:v>
                </c:pt>
                <c:pt idx="8">
                  <c:v>-163893.63428</c:v>
                </c:pt>
                <c:pt idx="9">
                  <c:v>-180325.47541499999</c:v>
                </c:pt>
                <c:pt idx="10">
                  <c:v>-171529.12838899999</c:v>
                </c:pt>
                <c:pt idx="11">
                  <c:v>-218622.03303799999</c:v>
                </c:pt>
                <c:pt idx="12">
                  <c:v>-226402</c:v>
                </c:pt>
                <c:pt idx="13">
                  <c:v>-222379</c:v>
                </c:pt>
                <c:pt idx="14">
                  <c:v>-197102</c:v>
                </c:pt>
                <c:pt idx="15">
                  <c:v>-149432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BE-42CD-8FE1-A8D418E95A37}"/>
            </c:ext>
          </c:extLst>
        </c:ser>
        <c:ser>
          <c:idx val="1"/>
          <c:order val="1"/>
          <c:tx>
            <c:strRef>
              <c:f>'Revisions Data for slides'!$A$11</c:f>
              <c:strCache>
                <c:ptCount val="1"/>
                <c:pt idx="0">
                  <c:v>Net IIP, July 2016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'Revisions Data for slides'!$B$3:$Q$3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'Revisions Data for slides'!$B$11:$Q$11</c:f>
              <c:numCache>
                <c:formatCode>#,##0</c:formatCode>
                <c:ptCount val="16"/>
                <c:pt idx="0">
                  <c:v>-8896</c:v>
                </c:pt>
                <c:pt idx="1">
                  <c:v>-20159</c:v>
                </c:pt>
                <c:pt idx="2">
                  <c:v>-28488.881334999998</c:v>
                </c:pt>
                <c:pt idx="3">
                  <c:v>-34240.952508000002</c:v>
                </c:pt>
                <c:pt idx="4">
                  <c:v>-34763.006936999998</c:v>
                </c:pt>
                <c:pt idx="5">
                  <c:v>-78687.062879999983</c:v>
                </c:pt>
                <c:pt idx="6">
                  <c:v>-47655.534844000009</c:v>
                </c:pt>
                <c:pt idx="7">
                  <c:v>-61891.982962000009</c:v>
                </c:pt>
                <c:pt idx="8">
                  <c:v>-178967.52368299995</c:v>
                </c:pt>
                <c:pt idx="9">
                  <c:v>-196732.17253599997</c:v>
                </c:pt>
                <c:pt idx="10" formatCode="General">
                  <c:v>-190409.18458099995</c:v>
                </c:pt>
                <c:pt idx="11" formatCode="General">
                  <c:v>-237975.93126599991</c:v>
                </c:pt>
                <c:pt idx="12">
                  <c:v>-240525</c:v>
                </c:pt>
                <c:pt idx="13">
                  <c:v>-236548</c:v>
                </c:pt>
                <c:pt idx="14">
                  <c:v>-312430</c:v>
                </c:pt>
                <c:pt idx="15">
                  <c:v>-531259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BE-42CD-8FE1-A8D418E95A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1590144"/>
        <c:axId val="401591680"/>
      </c:lineChart>
      <c:catAx>
        <c:axId val="401590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chemeClr val="bg2">
                <a:lumMod val="60000"/>
                <a:lumOff val="40000"/>
              </a:schemeClr>
            </a:solidFill>
          </a:ln>
        </c:spPr>
        <c:txPr>
          <a:bodyPr rot="-2700000"/>
          <a:lstStyle/>
          <a:p>
            <a:pPr>
              <a:defRPr sz="1800" b="1">
                <a:solidFill>
                  <a:schemeClr val="bg2">
                    <a:lumMod val="75000"/>
                  </a:schemeClr>
                </a:solidFill>
              </a:defRPr>
            </a:pPr>
            <a:endParaRPr lang="en-US"/>
          </a:p>
        </c:txPr>
        <c:crossAx val="401591680"/>
        <c:crosses val="autoZero"/>
        <c:auto val="1"/>
        <c:lblAlgn val="ctr"/>
        <c:lblOffset val="100"/>
        <c:noMultiLvlLbl val="0"/>
      </c:catAx>
      <c:valAx>
        <c:axId val="401591680"/>
        <c:scaling>
          <c:orientation val="minMax"/>
        </c:scaling>
        <c:delete val="0"/>
        <c:axPos val="l"/>
        <c:majorGridlines>
          <c:spPr>
            <a:ln>
              <a:solidFill>
                <a:schemeClr val="bg2">
                  <a:lumMod val="60000"/>
                  <a:lumOff val="4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800" b="0">
                    <a:solidFill>
                      <a:schemeClr val="bg2">
                        <a:lumMod val="75000"/>
                      </a:schemeClr>
                    </a:solidFill>
                  </a:defRPr>
                </a:pPr>
                <a:r>
                  <a:rPr lang="en-IE" sz="1800" b="0" dirty="0">
                    <a:solidFill>
                      <a:schemeClr val="bg2">
                        <a:lumMod val="75000"/>
                      </a:schemeClr>
                    </a:solidFill>
                  </a:rPr>
                  <a:t>€million</a:t>
                </a:r>
              </a:p>
            </c:rich>
          </c:tx>
          <c:layout>
            <c:manualLayout>
              <c:xMode val="edge"/>
              <c:yMode val="edge"/>
              <c:x val="1.6508715771099275E-2"/>
              <c:y val="5.7393960258820806E-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ln>
            <a:solidFill>
              <a:schemeClr val="bg2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sz="1800" b="1">
                <a:solidFill>
                  <a:schemeClr val="bg2">
                    <a:lumMod val="75000"/>
                  </a:schemeClr>
                </a:solidFill>
              </a:defRPr>
            </a:pPr>
            <a:endParaRPr lang="en-US"/>
          </a:p>
        </c:txPr>
        <c:crossAx val="401590144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7362688595685658"/>
          <c:y val="0.89041233018193378"/>
          <c:w val="0.56994660477778469"/>
          <c:h val="6.359224243708235E-2"/>
        </c:manualLayout>
      </c:layout>
      <c:overlay val="0"/>
      <c:spPr>
        <a:ln>
          <a:solidFill>
            <a:schemeClr val="bg2">
              <a:lumMod val="75000"/>
            </a:schemeClr>
          </a:solidFill>
        </a:ln>
      </c:spPr>
      <c:txPr>
        <a:bodyPr/>
        <a:lstStyle/>
        <a:p>
          <a:pPr>
            <a:defRPr sz="1800" b="1">
              <a:solidFill>
                <a:schemeClr val="bg2">
                  <a:lumMod val="7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>
                <a:solidFill>
                  <a:schemeClr val="bg1"/>
                </a:solidFill>
              </a:rPr>
              <a:t>Part of a more general trend not an isolated incident….R&amp;D Imports – IPP</a:t>
            </a:r>
          </a:p>
        </c:rich>
      </c:tx>
      <c:layout>
        <c:manualLayout>
          <c:xMode val="edge"/>
          <c:yMode val="edge"/>
          <c:x val="7.6956931093645153E-2"/>
          <c:y val="1.5794264982166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358740821663625E-2"/>
          <c:y val="2.8923195930137115E-2"/>
          <c:w val="0.73299453193350828"/>
          <c:h val="0.8903204286964129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Unpivoted!$C$15</c:f>
              <c:strCache>
                <c:ptCount val="1"/>
                <c:pt idx="0">
                  <c:v>R&amp;D Imports - IPP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Unpivoted!$B$16:$B$23</c:f>
              <c:strCach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strCache>
            </c:strRef>
          </c:cat>
          <c:val>
            <c:numRef>
              <c:f>Unpivoted!$C$16:$C$23</c:f>
              <c:numCache>
                <c:formatCode>General</c:formatCode>
                <c:ptCount val="8"/>
                <c:pt idx="0">
                  <c:v>6013</c:v>
                </c:pt>
                <c:pt idx="1">
                  <c:v>8704</c:v>
                </c:pt>
                <c:pt idx="2">
                  <c:v>28158</c:v>
                </c:pt>
                <c:pt idx="3">
                  <c:v>58052</c:v>
                </c:pt>
                <c:pt idx="4">
                  <c:v>55157</c:v>
                </c:pt>
                <c:pt idx="5">
                  <c:v>37443</c:v>
                </c:pt>
                <c:pt idx="6">
                  <c:v>116004</c:v>
                </c:pt>
                <c:pt idx="7">
                  <c:v>79374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F9-479E-AF90-0C6DEB6A0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82980624"/>
        <c:axId val="882979312"/>
        <c:axId val="883430440"/>
      </c:bar3DChart>
      <c:catAx>
        <c:axId val="882980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2979312"/>
        <c:crosses val="autoZero"/>
        <c:auto val="1"/>
        <c:lblAlgn val="ctr"/>
        <c:lblOffset val="100"/>
        <c:noMultiLvlLbl val="0"/>
      </c:catAx>
      <c:valAx>
        <c:axId val="882979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2980624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2.4928854058950716E-2"/>
                <c:y val="0.14313208426639307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IE" sz="1400">
                      <a:solidFill>
                        <a:schemeClr val="bg1"/>
                      </a:solidFill>
                    </a:rPr>
                    <a:t>€bn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erAx>
        <c:axId val="883430440"/>
        <c:scaling>
          <c:orientation val="minMax"/>
        </c:scaling>
        <c:delete val="1"/>
        <c:axPos val="b"/>
        <c:majorTickMark val="none"/>
        <c:minorTickMark val="none"/>
        <c:tickLblPos val="nextTo"/>
        <c:crossAx val="882979312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36500315994035"/>
          <c:y val="0.10440013244142464"/>
          <c:w val="0.77134598887919559"/>
          <c:h val="0.69914106765914896"/>
        </c:manualLayout>
      </c:layout>
      <c:barChart>
        <c:barDir val="col"/>
        <c:grouping val="clustered"/>
        <c:varyColors val="0"/>
        <c:ser>
          <c:idx val="2"/>
          <c:order val="1"/>
          <c:tx>
            <c:strRef>
              <c:f>'GDP Constant Net Exp TDD'!$D$1</c:f>
              <c:strCache>
                <c:ptCount val="1"/>
                <c:pt idx="0">
                  <c:v>Exports</c:v>
                </c:pt>
              </c:strCache>
            </c:strRef>
          </c:tx>
          <c:invertIfNegative val="0"/>
          <c:cat>
            <c:numRef>
              <c:f>'GDP Constant Net Exp TDD'!$A$2:$A$7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'GDP Constant Net Exp TDD'!$D$2:$D$7</c:f>
              <c:numCache>
                <c:formatCode>_-* #,##0_-;\-* #,##0_-;_-* "-"??_-;_-@_-</c:formatCode>
                <c:ptCount val="6"/>
                <c:pt idx="0">
                  <c:v>176872.75546991205</c:v>
                </c:pt>
                <c:pt idx="1">
                  <c:v>181959.20177004213</c:v>
                </c:pt>
                <c:pt idx="2">
                  <c:v>186297.88686102798</c:v>
                </c:pt>
                <c:pt idx="3">
                  <c:v>192091.42400918531</c:v>
                </c:pt>
                <c:pt idx="4">
                  <c:v>219789.99999999997</c:v>
                </c:pt>
                <c:pt idx="5">
                  <c:v>295373.28719878494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21-4B20-9F15-64B758217ACB}"/>
            </c:ext>
          </c:extLst>
        </c:ser>
        <c:ser>
          <c:idx val="3"/>
          <c:order val="2"/>
          <c:tx>
            <c:strRef>
              <c:f>'GDP Constant Net Exp TDD'!$E$1</c:f>
              <c:strCache>
                <c:ptCount val="1"/>
                <c:pt idx="0">
                  <c:v>Imports</c:v>
                </c:pt>
              </c:strCache>
            </c:strRef>
          </c:tx>
          <c:invertIfNegative val="0"/>
          <c:cat>
            <c:numRef>
              <c:f>'GDP Constant Net Exp TDD'!$A$2:$A$7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'GDP Constant Net Exp TDD'!$E$2:$E$7</c:f>
              <c:numCache>
                <c:formatCode>_-* #,##0_-;\-* #,##0_-;_-* "-"??_-;_-@_-</c:formatCode>
                <c:ptCount val="6"/>
                <c:pt idx="0">
                  <c:v>146860.48764846686</c:v>
                </c:pt>
                <c:pt idx="1">
                  <c:v>150704.81140268926</c:v>
                </c:pt>
                <c:pt idx="2">
                  <c:v>158825.18035920177</c:v>
                </c:pt>
                <c:pt idx="3">
                  <c:v>160576.87456981849</c:v>
                </c:pt>
                <c:pt idx="4">
                  <c:v>185181.99999999997</c:v>
                </c:pt>
                <c:pt idx="5">
                  <c:v>225340.62782674891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21-4B20-9F15-64B758217A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531072"/>
        <c:axId val="234528768"/>
      </c:barChart>
      <c:lineChart>
        <c:grouping val="standard"/>
        <c:varyColors val="0"/>
        <c:ser>
          <c:idx val="0"/>
          <c:order val="0"/>
          <c:tx>
            <c:strRef>
              <c:f>'GDP Constant Net Exp TDD'!$B$1</c:f>
              <c:strCache>
                <c:ptCount val="1"/>
                <c:pt idx="0">
                  <c:v>Net Exp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'GDP Constant Net Exp TDD'!$A$2:$A$7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'GDP Constant Net Exp TDD'!$B$2:$B$7</c:f>
              <c:numCache>
                <c:formatCode>_-* #,##0.0_-;\-* #,##0.0_-;_-* "-"??_-;_-@_-</c:formatCode>
                <c:ptCount val="6"/>
                <c:pt idx="0">
                  <c:v>100</c:v>
                </c:pt>
                <c:pt idx="1">
                  <c:v>104.13871605204096</c:v>
                </c:pt>
                <c:pt idx="2">
                  <c:v>91.538255840152303</c:v>
                </c:pt>
                <c:pt idx="3">
                  <c:v>105.00555848314858</c:v>
                </c:pt>
                <c:pt idx="4">
                  <c:v>115.3128454200683</c:v>
                </c:pt>
                <c:pt idx="5">
                  <c:v>233.34677602068561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921-4B20-9F15-64B758217ACB}"/>
            </c:ext>
          </c:extLst>
        </c:ser>
        <c:ser>
          <c:idx val="1"/>
          <c:order val="3"/>
          <c:tx>
            <c:v>TDD</c:v>
          </c:tx>
          <c:spPr>
            <a:ln w="38100"/>
          </c:spPr>
          <c:marker>
            <c:symbol val="none"/>
          </c:marker>
          <c:cat>
            <c:numRef>
              <c:f>'GDP Constant Net Exp TDD'!$A$2:$A$7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'GDP Constant Net Exp TDD'!$C$2:$C$7</c:f>
              <c:numCache>
                <c:formatCode>0.00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101.30822285341519</c:v>
                </c:pt>
                <c:pt idx="3">
                  <c:v>99.367470804635303</c:v>
                </c:pt>
                <c:pt idx="4">
                  <c:v>107.07885823133272</c:v>
                </c:pt>
                <c:pt idx="5">
                  <c:v>117.71942774608061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921-4B20-9F15-64B758217A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525056"/>
        <c:axId val="234526592"/>
      </c:lineChart>
      <c:catAx>
        <c:axId val="234525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chemeClr val="accent1"/>
            </a:solidFill>
          </a:ln>
        </c:spPr>
        <c:txPr>
          <a:bodyPr/>
          <a:lstStyle/>
          <a:p>
            <a:pPr>
              <a:defRPr b="1">
                <a:solidFill>
                  <a:schemeClr val="bg2"/>
                </a:solidFill>
              </a:defRPr>
            </a:pPr>
            <a:endParaRPr lang="en-US"/>
          </a:p>
        </c:txPr>
        <c:crossAx val="234526592"/>
        <c:crosses val="autoZero"/>
        <c:auto val="1"/>
        <c:lblAlgn val="ctr"/>
        <c:lblOffset val="100"/>
        <c:noMultiLvlLbl val="0"/>
      </c:catAx>
      <c:valAx>
        <c:axId val="234526592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 rtl="0">
                  <a:defRPr lang="en-IE" sz="1600" b="0" i="0" u="none" strike="noStrike" kern="1200" baseline="0" dirty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 sz="1600" b="0" i="0" u="none" strike="noStrike" kern="1200" baseline="0" dirty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rPr>
                  <a:t>2010 = 100</a:t>
                </a:r>
              </a:p>
            </c:rich>
          </c:tx>
          <c:layout>
            <c:manualLayout>
              <c:xMode val="edge"/>
              <c:yMode val="edge"/>
              <c:x val="7.2282496844612897E-3"/>
              <c:y val="8.2701702734783861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>
            <a:solidFill>
              <a:schemeClr val="accent1"/>
            </a:solidFill>
          </a:ln>
        </c:spPr>
        <c:txPr>
          <a:bodyPr/>
          <a:lstStyle/>
          <a:p>
            <a:pPr>
              <a:defRPr b="1">
                <a:solidFill>
                  <a:schemeClr val="bg2"/>
                </a:solidFill>
              </a:defRPr>
            </a:pPr>
            <a:endParaRPr lang="en-US"/>
          </a:p>
        </c:txPr>
        <c:crossAx val="234525056"/>
        <c:crosses val="autoZero"/>
        <c:crossBetween val="between"/>
      </c:valAx>
      <c:valAx>
        <c:axId val="23452876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600" b="0">
                    <a:solidFill>
                      <a:schemeClr val="bg2"/>
                    </a:solidFill>
                  </a:defRPr>
                </a:pPr>
                <a:r>
                  <a:rPr lang="en-IE" sz="1600" b="0" dirty="0">
                    <a:solidFill>
                      <a:schemeClr val="bg2"/>
                    </a:solidFill>
                  </a:rPr>
                  <a:t>€billion</a:t>
                </a:r>
              </a:p>
            </c:rich>
          </c:tx>
          <c:layout>
            <c:manualLayout>
              <c:xMode val="edge"/>
              <c:yMode val="edge"/>
              <c:x val="0.95229355208255551"/>
              <c:y val="8.975062712330209E-2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>
            <a:solidFill>
              <a:schemeClr val="accent1"/>
            </a:solidFill>
          </a:ln>
        </c:spPr>
        <c:txPr>
          <a:bodyPr/>
          <a:lstStyle/>
          <a:p>
            <a:pPr>
              <a:defRPr b="1">
                <a:solidFill>
                  <a:schemeClr val="bg2"/>
                </a:solidFill>
              </a:defRPr>
            </a:pPr>
            <a:endParaRPr lang="en-US"/>
          </a:p>
        </c:txPr>
        <c:crossAx val="234531072"/>
        <c:crosses val="max"/>
        <c:crossBetween val="between"/>
        <c:majorUnit val="70000"/>
        <c:dispUnits>
          <c:builtInUnit val="thousands"/>
        </c:dispUnits>
      </c:valAx>
      <c:catAx>
        <c:axId val="234531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4528768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23664982124026293"/>
          <c:y val="0.91006280734889111"/>
          <c:w val="0.5210241894798574"/>
          <c:h val="6.4410058239143017E-2"/>
        </c:manualLayout>
      </c:layout>
      <c:overlay val="0"/>
      <c:spPr>
        <a:ln>
          <a:solidFill>
            <a:schemeClr val="bg2"/>
          </a:solidFill>
        </a:ln>
      </c:spPr>
      <c:txPr>
        <a:bodyPr/>
        <a:lstStyle/>
        <a:p>
          <a:pPr>
            <a:defRPr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IE" sz="2000" dirty="0"/>
              <a:t>Trend in Irish and EU Household Savings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5486147627012539"/>
          <c:y val="0.15220541876709862"/>
          <c:w val="0.75069862779949492"/>
          <c:h val="0.6843407349561856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'Household Data'!$E$4</c:f>
              <c:strCache>
                <c:ptCount val="1"/>
                <c:pt idx="0">
                  <c:v>GDI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'Household Data'!$D$6:$D$16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'Household Data'!$E$6:$E$16</c:f>
              <c:numCache>
                <c:formatCode>_-* #,##0_-;\-* #,##0_-;_-* "-"??_-;_-@_-</c:formatCode>
                <c:ptCount val="11"/>
                <c:pt idx="0">
                  <c:v>79.582079382884558</c:v>
                </c:pt>
                <c:pt idx="1">
                  <c:v>85.762619748491801</c:v>
                </c:pt>
                <c:pt idx="2">
                  <c:v>92.93861628040473</c:v>
                </c:pt>
                <c:pt idx="3">
                  <c:v>98.501978627146343</c:v>
                </c:pt>
                <c:pt idx="4">
                  <c:v>91.223365827458849</c:v>
                </c:pt>
                <c:pt idx="5">
                  <c:v>87.460201927750433</c:v>
                </c:pt>
                <c:pt idx="6">
                  <c:v>84.938005532273763</c:v>
                </c:pt>
                <c:pt idx="7">
                  <c:v>87.568665723107245</c:v>
                </c:pt>
                <c:pt idx="8">
                  <c:v>87.148597177108513</c:v>
                </c:pt>
                <c:pt idx="9">
                  <c:v>90.399498447164774</c:v>
                </c:pt>
                <c:pt idx="10">
                  <c:v>95.254221261909507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E2-4D17-9467-077C6F304EBA}"/>
            </c:ext>
          </c:extLst>
        </c:ser>
        <c:ser>
          <c:idx val="2"/>
          <c:order val="1"/>
          <c:tx>
            <c:strRef>
              <c:f>'Household Data'!$F$4</c:f>
              <c:strCache>
                <c:ptCount val="1"/>
                <c:pt idx="0">
                  <c:v>PCE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numRef>
              <c:f>'Household Data'!$D$6:$D$16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'Household Data'!$F$6:$F$16</c:f>
              <c:numCache>
                <c:formatCode>_-* #,##0_-;\-* #,##0_-;_-* "-"??_-;_-@_-</c:formatCode>
                <c:ptCount val="11"/>
                <c:pt idx="0">
                  <c:v>74.67471381628647</c:v>
                </c:pt>
                <c:pt idx="1">
                  <c:v>81.673158072055912</c:v>
                </c:pt>
                <c:pt idx="2">
                  <c:v>89.722145677945818</c:v>
                </c:pt>
                <c:pt idx="3">
                  <c:v>91.165174919108424</c:v>
                </c:pt>
                <c:pt idx="4">
                  <c:v>80.374817916732454</c:v>
                </c:pt>
                <c:pt idx="5">
                  <c:v>78.78546852846732</c:v>
                </c:pt>
                <c:pt idx="6">
                  <c:v>78.725572982717807</c:v>
                </c:pt>
                <c:pt idx="7">
                  <c:v>78.96171266322014</c:v>
                </c:pt>
                <c:pt idx="8">
                  <c:v>79.940264941347237</c:v>
                </c:pt>
                <c:pt idx="9">
                  <c:v>82.565920119015985</c:v>
                </c:pt>
                <c:pt idx="10">
                  <c:v>87.26022926980059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E2-4D17-9467-077C6F304E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0728704"/>
        <c:axId val="394857088"/>
      </c:barChart>
      <c:lineChart>
        <c:grouping val="standard"/>
        <c:varyColors val="0"/>
        <c:ser>
          <c:idx val="0"/>
          <c:order val="2"/>
          <c:tx>
            <c:strRef>
              <c:f>'Household Data'!$G$4</c:f>
              <c:strCache>
                <c:ptCount val="1"/>
                <c:pt idx="0">
                  <c:v>Saving Ratio</c:v>
                </c:pt>
              </c:strCache>
            </c:strRef>
          </c:tx>
          <c:spPr>
            <a:ln w="47625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'Household Data'!$D$6:$D$16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'Household Data'!$G$6:$G$16</c:f>
              <c:numCache>
                <c:formatCode>0.0%</c:formatCode>
                <c:ptCount val="11"/>
                <c:pt idx="0">
                  <c:v>9.0032760434518161E-2</c:v>
                </c:pt>
                <c:pt idx="1">
                  <c:v>7.6380811074155605E-2</c:v>
                </c:pt>
                <c:pt idx="2">
                  <c:v>6.5642209334844853E-2</c:v>
                </c:pt>
                <c:pt idx="3">
                  <c:v>0.10263480284321966</c:v>
                </c:pt>
                <c:pt idx="4">
                  <c:v>0.14299528576223447</c:v>
                </c:pt>
                <c:pt idx="5">
                  <c:v>0.12199306423708901</c:v>
                </c:pt>
                <c:pt idx="6">
                  <c:v>9.4587866766956033E-2</c:v>
                </c:pt>
                <c:pt idx="7">
                  <c:v>0.11775750471076116</c:v>
                </c:pt>
                <c:pt idx="8">
                  <c:v>0.10309879193122103</c:v>
                </c:pt>
                <c:pt idx="9">
                  <c:v>0.10898269790812629</c:v>
                </c:pt>
                <c:pt idx="10">
                  <c:v>0.10737637174462999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0E2-4D17-9467-077C6F304EBA}"/>
            </c:ext>
          </c:extLst>
        </c:ser>
        <c:ser>
          <c:idx val="3"/>
          <c:order val="3"/>
          <c:tx>
            <c:strRef>
              <c:f>'Household Data'!$H$4</c:f>
              <c:strCache>
                <c:ptCount val="1"/>
                <c:pt idx="0">
                  <c:v>EU Saving Ratio</c:v>
                </c:pt>
              </c:strCache>
            </c:strRef>
          </c:tx>
          <c:spPr>
            <a:ln w="53975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'Household Data'!$D$6:$D$16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'Household Data'!$H$6:$H$16</c:f>
              <c:numCache>
                <c:formatCode>0.0%</c:formatCode>
                <c:ptCount val="11"/>
                <c:pt idx="0">
                  <c:v>0.114</c:v>
                </c:pt>
                <c:pt idx="1">
                  <c:v>0.10929999999999999</c:v>
                </c:pt>
                <c:pt idx="2">
                  <c:v>0.10730000000000001</c:v>
                </c:pt>
                <c:pt idx="3">
                  <c:v>0.10779999999999999</c:v>
                </c:pt>
                <c:pt idx="4">
                  <c:v>0.12890000000000001</c:v>
                </c:pt>
                <c:pt idx="5">
                  <c:v>0.11939999999999999</c:v>
                </c:pt>
                <c:pt idx="6">
                  <c:v>0.11259999999999999</c:v>
                </c:pt>
                <c:pt idx="7">
                  <c:v>0.10859999999999999</c:v>
                </c:pt>
                <c:pt idx="8">
                  <c:v>0.10890000000000001</c:v>
                </c:pt>
                <c:pt idx="9">
                  <c:v>0.10279999999999999</c:v>
                </c:pt>
                <c:pt idx="10">
                  <c:v>0.1013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0E2-4D17-9467-077C6F304E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5559680"/>
        <c:axId val="395561216"/>
      </c:lineChart>
      <c:catAx>
        <c:axId val="390728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94857088"/>
        <c:crosses val="autoZero"/>
        <c:auto val="1"/>
        <c:lblAlgn val="ctr"/>
        <c:lblOffset val="100"/>
        <c:noMultiLvlLbl val="0"/>
      </c:catAx>
      <c:valAx>
        <c:axId val="39485708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IE" sz="1400"/>
                  <a:t>€billions</a:t>
                </a:r>
              </a:p>
            </c:rich>
          </c:tx>
          <c:layout>
            <c:manualLayout>
              <c:xMode val="edge"/>
              <c:yMode val="edge"/>
              <c:x val="2.4136142822931743E-2"/>
              <c:y val="9.1221716522930846E-2"/>
            </c:manualLayout>
          </c:layout>
          <c:overlay val="0"/>
        </c:title>
        <c:numFmt formatCode="_-* #,##0_-;\-* #,##0_-;_-* &quot;-&quot;??_-;_-@_-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90728704"/>
        <c:crosses val="autoZero"/>
        <c:crossBetween val="midCat"/>
      </c:valAx>
      <c:catAx>
        <c:axId val="395559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5561216"/>
        <c:crosses val="autoZero"/>
        <c:auto val="1"/>
        <c:lblAlgn val="ctr"/>
        <c:lblOffset val="100"/>
        <c:noMultiLvlLbl val="0"/>
      </c:catAx>
      <c:valAx>
        <c:axId val="395561216"/>
        <c:scaling>
          <c:orientation val="minMax"/>
          <c:min val="0"/>
        </c:scaling>
        <c:delete val="0"/>
        <c:axPos val="r"/>
        <c:title>
          <c:tx>
            <c:rich>
              <a:bodyPr rot="0" vert="horz"/>
              <a:lstStyle/>
              <a:p>
                <a:pPr algn="ctr"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IE" sz="1600"/>
                  <a:t>Ratio</a:t>
                </a:r>
              </a:p>
            </c:rich>
          </c:tx>
          <c:layout>
            <c:manualLayout>
              <c:xMode val="edge"/>
              <c:yMode val="edge"/>
              <c:x val="0.91155560939497937"/>
              <c:y val="7.1739389383838753E-2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95559680"/>
        <c:crosses val="max"/>
        <c:crossBetween val="between"/>
      </c:valAx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2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GVA </a:t>
            </a:r>
          </a:p>
          <a:p>
            <a:pPr>
              <a:defRPr/>
            </a:pPr>
            <a:r>
              <a:rPr lang="en-US"/>
              <a:t>2017</a:t>
            </a:r>
          </a:p>
          <a:p>
            <a:pPr>
              <a:defRPr/>
            </a:pPr>
            <a:r>
              <a:rPr lang="en-US"/>
              <a:t>S.1</a:t>
            </a:r>
          </a:p>
        </c:rich>
      </c:tx>
      <c:layout>
        <c:manualLayout>
          <c:xMode val="edge"/>
          <c:yMode val="edge"/>
          <c:x val="4.3887168918983123E-2"/>
          <c:y val="0.1056828953330826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3998969600850909"/>
          <c:y val="0.17717468845484347"/>
          <c:w val="0.45570589464287409"/>
          <c:h val="0.72601766122315281"/>
        </c:manualLayout>
      </c:layout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-5.1258796379832668E-2"/>
                  <c:y val="-7.68602875149692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73-455F-8816-33C8AAD78D6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'LCU inS12017'!$A$19:$C$19</c:f>
              <c:strCache>
                <c:ptCount val="3"/>
                <c:pt idx="0">
                  <c:v>Dom</c:v>
                </c:pt>
                <c:pt idx="1">
                  <c:v>LCU</c:v>
                </c:pt>
                <c:pt idx="2">
                  <c:v>Oth Fgn</c:v>
                </c:pt>
              </c:strCache>
            </c:strRef>
          </c:cat>
          <c:val>
            <c:numRef>
              <c:f>'LCU inS12017'!$A$20:$C$20</c:f>
              <c:numCache>
                <c:formatCode>"€"#,##0"bn";\-"€"#,##0"bn"</c:formatCode>
                <c:ptCount val="3"/>
                <c:pt idx="0">
                  <c:v>124.54016120950784</c:v>
                </c:pt>
                <c:pt idx="1">
                  <c:v>100.56155778498473</c:v>
                </c:pt>
                <c:pt idx="2">
                  <c:v>53.593530676267534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73-455F-8816-33C8AAD78D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</c:spPr>
  <c:txPr>
    <a:bodyPr/>
    <a:lstStyle/>
    <a:p>
      <a:pPr>
        <a:defRPr sz="1800">
          <a:solidFill>
            <a:srgbClr val="111111"/>
          </a:solidFill>
          <a:latin typeface="Roboto Slab Light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GOS 2017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Dom, €</a:t>
                    </a:r>
                    <a:r>
                      <a:rPr lang="en-US"/>
                      <a:t>56 bn, </a:t>
                    </a:r>
                    <a:r>
                      <a:rPr lang="en-US" dirty="0"/>
                      <a:t>30%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63-43D9-9101-95620DD59385}"/>
                </c:ext>
              </c:extLst>
            </c:dLbl>
            <c:dLbl>
              <c:idx val="1"/>
              <c:layout>
                <c:manualLayout>
                  <c:x val="-9.8348149342650834E-2"/>
                  <c:y val="-7.18602248309013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63-43D9-9101-95620DD59385}"/>
                </c:ext>
              </c:extLst>
            </c:dLbl>
            <c:dLbl>
              <c:idx val="2"/>
              <c:layout>
                <c:manualLayout>
                  <c:x val="-0.10537073778237677"/>
                  <c:y val="2.695559670352154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563-43D9-9101-95620DD5938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'LCU inS12017'!$B$29:$D$29</c:f>
              <c:strCache>
                <c:ptCount val="3"/>
                <c:pt idx="0">
                  <c:v>Dom</c:v>
                </c:pt>
                <c:pt idx="1">
                  <c:v>LCU</c:v>
                </c:pt>
                <c:pt idx="2">
                  <c:v>Oth Fgn</c:v>
                </c:pt>
              </c:strCache>
            </c:strRef>
          </c:cat>
          <c:val>
            <c:numRef>
              <c:f>'LCU inS12017'!$B$30:$D$30</c:f>
              <c:numCache>
                <c:formatCode>"€"#,##0"bn";\-"€"#,##0"bn"</c:formatCode>
                <c:ptCount val="3"/>
                <c:pt idx="0" formatCode="&quot;€&quot;#,##0_);\(&quot;€&quot;#,##0\)">
                  <c:v>57.351184249086529</c:v>
                </c:pt>
                <c:pt idx="1">
                  <c:v>96.08469890024621</c:v>
                </c:pt>
                <c:pt idx="2">
                  <c:v>35.657396060549033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63-43D9-9101-95620DD593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chemeClr val="accent6">
        <a:lumMod val="40000"/>
        <a:lumOff val="60000"/>
      </a:schemeClr>
    </a:solidFill>
  </c:spPr>
  <c:txPr>
    <a:bodyPr/>
    <a:lstStyle/>
    <a:p>
      <a:pPr>
        <a:defRPr sz="1800">
          <a:solidFill>
            <a:srgbClr val="111111"/>
          </a:solidFill>
          <a:latin typeface="Roboto Slab Light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CoE 2017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11358148538928776"/>
                  <c:y val="-0.1877479563202655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8A-4D49-8726-B3C634F9AEFF}"/>
                </c:ext>
              </c:extLst>
            </c:dLbl>
            <c:dLbl>
              <c:idx val="1"/>
              <c:layout>
                <c:manualLayout>
                  <c:x val="-3.7285621841105496E-2"/>
                  <c:y val="0.2892844923390920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8A-4D49-8726-B3C634F9AEFF}"/>
                </c:ext>
              </c:extLst>
            </c:dLbl>
            <c:dLbl>
              <c:idx val="2"/>
              <c:layout>
                <c:manualLayout>
                  <c:x val="-0.14723803953429251"/>
                  <c:y val="2.84468567227258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8A-4D49-8726-B3C634F9AEFF}"/>
                </c:ext>
              </c:extLst>
            </c:dLbl>
            <c:dLbl>
              <c:idx val="4"/>
              <c:layout>
                <c:manualLayout>
                  <c:x val="-0.16058394160583941"/>
                  <c:y val="2.19780219780219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8A-4D49-8726-B3C634F9AEFF}"/>
                </c:ext>
              </c:extLst>
            </c:dLbl>
            <c:dLbl>
              <c:idx val="5"/>
              <c:layout>
                <c:manualLayout>
                  <c:x val="-5.1094890510948905E-2"/>
                  <c:y val="-2.56410256410256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8A-4D49-8726-B3C634F9AEFF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'LCU inS12017'!$B$23:$D$23</c:f>
              <c:strCache>
                <c:ptCount val="3"/>
                <c:pt idx="0">
                  <c:v>Dom</c:v>
                </c:pt>
                <c:pt idx="1">
                  <c:v>LCU</c:v>
                </c:pt>
                <c:pt idx="2">
                  <c:v>Oth Fgn</c:v>
                </c:pt>
              </c:strCache>
            </c:strRef>
          </c:cat>
          <c:val>
            <c:numRef>
              <c:f>'LCU inS12017'!$B$24:$D$24</c:f>
              <c:numCache>
                <c:formatCode>"€"#,##0"bn";\-"€"#,##0"bn"</c:formatCode>
                <c:ptCount val="3"/>
                <c:pt idx="0">
                  <c:v>65.73985355086117</c:v>
                </c:pt>
                <c:pt idx="1">
                  <c:v>4.4768588847385216</c:v>
                </c:pt>
                <c:pt idx="2">
                  <c:v>17.936134615718505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78A-4D49-8726-B3C634F9AE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chemeClr val="accent6">
        <a:lumMod val="40000"/>
        <a:lumOff val="60000"/>
      </a:schemeClr>
    </a:solidFill>
  </c:spPr>
  <c:txPr>
    <a:bodyPr/>
    <a:lstStyle/>
    <a:p>
      <a:pPr>
        <a:defRPr sz="1800">
          <a:solidFill>
            <a:srgbClr val="111111"/>
          </a:solidFill>
          <a:latin typeface="Roboto Slab Light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B0DB2B-70BF-4CCD-A1AD-F93E3DE0DB5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4D4100B-AD62-4D09-8E1E-09C53BEDEDA1}">
      <dgm:prSet phldrT="[Text]" custT="1"/>
      <dgm:spPr>
        <a:ln>
          <a:solidFill>
            <a:schemeClr val="bg2"/>
          </a:solidFill>
        </a:ln>
      </dgm:spPr>
      <dgm:t>
        <a:bodyPr/>
        <a:lstStyle/>
        <a:p>
          <a:r>
            <a:rPr lang="en-IE" sz="2000" b="1" dirty="0"/>
            <a:t>Increased Capital Assets</a:t>
          </a:r>
        </a:p>
      </dgm:t>
    </dgm:pt>
    <dgm:pt modelId="{BA701CFC-1DD5-4795-86C8-E5ED46F5456B}" type="parTrans" cxnId="{9FB1F9BE-5FD0-487A-B486-FB5C45E8C27C}">
      <dgm:prSet/>
      <dgm:spPr/>
      <dgm:t>
        <a:bodyPr/>
        <a:lstStyle/>
        <a:p>
          <a:endParaRPr lang="en-IE"/>
        </a:p>
      </dgm:t>
    </dgm:pt>
    <dgm:pt modelId="{451BDAEA-9E93-43C7-A3FB-CD2A50DE483B}" type="sibTrans" cxnId="{9FB1F9BE-5FD0-487A-B486-FB5C45E8C27C}">
      <dgm:prSet/>
      <dgm:spPr/>
      <dgm:t>
        <a:bodyPr/>
        <a:lstStyle/>
        <a:p>
          <a:endParaRPr lang="en-IE"/>
        </a:p>
      </dgm:t>
    </dgm:pt>
    <dgm:pt modelId="{EE2751E1-7DC4-4887-A6BA-FCBE5CE95193}">
      <dgm:prSet phldrT="[Text]" custT="1"/>
      <dgm:spPr>
        <a:ln>
          <a:solidFill>
            <a:schemeClr val="bg2"/>
          </a:solidFill>
        </a:ln>
      </dgm:spPr>
      <dgm:t>
        <a:bodyPr/>
        <a:lstStyle/>
        <a:p>
          <a:r>
            <a:rPr lang="en-IE" sz="2000" b="1" dirty="0"/>
            <a:t>Increased Production of Goods and Services</a:t>
          </a:r>
        </a:p>
      </dgm:t>
    </dgm:pt>
    <dgm:pt modelId="{CBE99EAB-E0AF-4C02-BBF1-0E25E24328EB}" type="parTrans" cxnId="{75C8B749-AFD9-4625-A5E2-3E920A368588}">
      <dgm:prSet/>
      <dgm:spPr/>
      <dgm:t>
        <a:bodyPr/>
        <a:lstStyle/>
        <a:p>
          <a:endParaRPr lang="en-IE"/>
        </a:p>
      </dgm:t>
    </dgm:pt>
    <dgm:pt modelId="{5B1E3045-ECD3-4F85-8AE9-EACCE8BBE3AC}" type="sibTrans" cxnId="{75C8B749-AFD9-4625-A5E2-3E920A368588}">
      <dgm:prSet/>
      <dgm:spPr/>
      <dgm:t>
        <a:bodyPr/>
        <a:lstStyle/>
        <a:p>
          <a:endParaRPr lang="en-IE"/>
        </a:p>
      </dgm:t>
    </dgm:pt>
    <dgm:pt modelId="{AD681CEC-0F2F-4424-8530-844DE2120D25}">
      <dgm:prSet phldrT="[Text]" custT="1"/>
      <dgm:spPr>
        <a:ln>
          <a:solidFill>
            <a:schemeClr val="bg2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IE" sz="2000" b="1" dirty="0"/>
            <a:t>Increased Depreciation </a:t>
          </a:r>
        </a:p>
      </dgm:t>
    </dgm:pt>
    <dgm:pt modelId="{A0105EBC-16C2-4651-92FF-20809D4DCC69}" type="parTrans" cxnId="{4779D1E2-1A9C-43BD-A5A4-54D3B9240943}">
      <dgm:prSet/>
      <dgm:spPr/>
      <dgm:t>
        <a:bodyPr/>
        <a:lstStyle/>
        <a:p>
          <a:endParaRPr lang="en-IE"/>
        </a:p>
      </dgm:t>
    </dgm:pt>
    <dgm:pt modelId="{7CE3E80B-D4F7-419F-88BB-F685D8BD6AA7}" type="sibTrans" cxnId="{4779D1E2-1A9C-43BD-A5A4-54D3B9240943}">
      <dgm:prSet/>
      <dgm:spPr/>
      <dgm:t>
        <a:bodyPr/>
        <a:lstStyle/>
        <a:p>
          <a:endParaRPr lang="en-IE"/>
        </a:p>
      </dgm:t>
    </dgm:pt>
    <dgm:pt modelId="{875D06BE-1315-4FDD-BEE9-00EF8D82C2AA}">
      <dgm:prSet phldrT="[Text]" custT="1"/>
      <dgm:spPr>
        <a:ln>
          <a:solidFill>
            <a:schemeClr val="bg2"/>
          </a:solidFill>
        </a:ln>
      </dgm:spPr>
      <dgm:t>
        <a:bodyPr/>
        <a:lstStyle/>
        <a:p>
          <a:r>
            <a:rPr lang="en-IE" sz="2000" b="1" dirty="0"/>
            <a:t>Increased Profits</a:t>
          </a:r>
        </a:p>
      </dgm:t>
    </dgm:pt>
    <dgm:pt modelId="{55C291DD-0365-4A34-AF74-F68D09472B99}" type="parTrans" cxnId="{3EBBEFD2-FF61-4757-B008-CA3A8374A53F}">
      <dgm:prSet/>
      <dgm:spPr/>
      <dgm:t>
        <a:bodyPr/>
        <a:lstStyle/>
        <a:p>
          <a:endParaRPr lang="en-IE"/>
        </a:p>
      </dgm:t>
    </dgm:pt>
    <dgm:pt modelId="{C0EB85B3-271D-45B4-ADB3-AFAF60DA6604}" type="sibTrans" cxnId="{3EBBEFD2-FF61-4757-B008-CA3A8374A53F}">
      <dgm:prSet/>
      <dgm:spPr/>
      <dgm:t>
        <a:bodyPr/>
        <a:lstStyle/>
        <a:p>
          <a:endParaRPr lang="en-IE"/>
        </a:p>
      </dgm:t>
    </dgm:pt>
    <dgm:pt modelId="{60690837-C485-4CF2-874B-A06ACD91B1ED}">
      <dgm:prSet phldrT="[Text]" custT="1"/>
      <dgm:spPr>
        <a:ln>
          <a:solidFill>
            <a:schemeClr val="bg2"/>
          </a:solidFill>
        </a:ln>
      </dgm:spPr>
      <dgm:t>
        <a:bodyPr/>
        <a:lstStyle/>
        <a:p>
          <a:r>
            <a:rPr lang="en-IE" sz="2000" b="1" dirty="0"/>
            <a:t>Increased Exports</a:t>
          </a:r>
        </a:p>
      </dgm:t>
    </dgm:pt>
    <dgm:pt modelId="{1393D6D6-65BF-4730-9D7A-43A9F2964342}" type="parTrans" cxnId="{120E7A78-9A24-446E-9D89-EA16D00D4F4D}">
      <dgm:prSet/>
      <dgm:spPr/>
      <dgm:t>
        <a:bodyPr/>
        <a:lstStyle/>
        <a:p>
          <a:endParaRPr lang="en-IE"/>
        </a:p>
      </dgm:t>
    </dgm:pt>
    <dgm:pt modelId="{ECEEA6D8-0DB5-488E-BD2A-6DCC22D0CAE0}" type="sibTrans" cxnId="{120E7A78-9A24-446E-9D89-EA16D00D4F4D}">
      <dgm:prSet/>
      <dgm:spPr/>
      <dgm:t>
        <a:bodyPr/>
        <a:lstStyle/>
        <a:p>
          <a:endParaRPr lang="en-IE"/>
        </a:p>
      </dgm:t>
    </dgm:pt>
    <dgm:pt modelId="{2FD097AB-2B88-4645-B768-B6A74B15C81C}" type="pres">
      <dgm:prSet presAssocID="{26B0DB2B-70BF-4CCD-A1AD-F93E3DE0DB56}" presName="CompostProcess" presStyleCnt="0">
        <dgm:presLayoutVars>
          <dgm:dir/>
          <dgm:resizeHandles val="exact"/>
        </dgm:presLayoutVars>
      </dgm:prSet>
      <dgm:spPr/>
    </dgm:pt>
    <dgm:pt modelId="{A4D137EB-1A3D-480C-BAA5-A48ACCCB5DB4}" type="pres">
      <dgm:prSet presAssocID="{26B0DB2B-70BF-4CCD-A1AD-F93E3DE0DB56}" presName="arrow" presStyleLbl="bgShp" presStyleIdx="0" presStyleCnt="1" custScaleX="117647" custLinFactNeighborX="1875" custLinFactNeighborY="1515"/>
      <dgm:spPr>
        <a:solidFill>
          <a:schemeClr val="bg2">
            <a:lumMod val="40000"/>
            <a:lumOff val="60000"/>
          </a:schemeClr>
        </a:solidFill>
      </dgm:spPr>
    </dgm:pt>
    <dgm:pt modelId="{2F6D384A-4A67-4D89-B4C3-5408523999D2}" type="pres">
      <dgm:prSet presAssocID="{26B0DB2B-70BF-4CCD-A1AD-F93E3DE0DB56}" presName="linearProcess" presStyleCnt="0"/>
      <dgm:spPr/>
    </dgm:pt>
    <dgm:pt modelId="{12E5F84C-A8E3-4E92-92DE-A264479B8019}" type="pres">
      <dgm:prSet presAssocID="{C4D4100B-AD62-4D09-8E1E-09C53BEDEDA1}" presName="textNode" presStyleLbl="node1" presStyleIdx="0" presStyleCnt="5" custScaleX="179332" custLinFactNeighborX="19310" custLinFactNeighborY="3283">
        <dgm:presLayoutVars>
          <dgm:bulletEnabled val="1"/>
        </dgm:presLayoutVars>
      </dgm:prSet>
      <dgm:spPr/>
    </dgm:pt>
    <dgm:pt modelId="{1C0CD556-5613-49CB-9A12-4C87FE1922CB}" type="pres">
      <dgm:prSet presAssocID="{451BDAEA-9E93-43C7-A3FB-CD2A50DE483B}" presName="sibTrans" presStyleCnt="0"/>
      <dgm:spPr/>
    </dgm:pt>
    <dgm:pt modelId="{BDB3C133-F1B3-40DA-A232-BBCDC6AB9CDC}" type="pres">
      <dgm:prSet presAssocID="{EE2751E1-7DC4-4887-A6BA-FCBE5CE95193}" presName="textNode" presStyleLbl="node1" presStyleIdx="1" presStyleCnt="5" custScaleX="181886" custLinFactNeighborX="-85722" custLinFactNeighborY="758">
        <dgm:presLayoutVars>
          <dgm:bulletEnabled val="1"/>
        </dgm:presLayoutVars>
      </dgm:prSet>
      <dgm:spPr/>
    </dgm:pt>
    <dgm:pt modelId="{5E1BCF2A-E3E5-464F-9F8D-F4E5130703DC}" type="pres">
      <dgm:prSet presAssocID="{5B1E3045-ECD3-4F85-8AE9-EACCE8BBE3AC}" presName="sibTrans" presStyleCnt="0"/>
      <dgm:spPr/>
    </dgm:pt>
    <dgm:pt modelId="{E7853FAC-E9C7-47A0-A0BE-29D4C27532FB}" type="pres">
      <dgm:prSet presAssocID="{60690837-C485-4CF2-874B-A06ACD91B1ED}" presName="textNode" presStyleLbl="node1" presStyleIdx="2" presStyleCnt="5" custScaleX="156252" custLinFactX="-6461" custLinFactNeighborX="-100000" custLinFactNeighborY="758">
        <dgm:presLayoutVars>
          <dgm:bulletEnabled val="1"/>
        </dgm:presLayoutVars>
      </dgm:prSet>
      <dgm:spPr/>
    </dgm:pt>
    <dgm:pt modelId="{892FE529-7875-40FD-AA94-67484ECBE18E}" type="pres">
      <dgm:prSet presAssocID="{ECEEA6D8-0DB5-488E-BD2A-6DCC22D0CAE0}" presName="sibTrans" presStyleCnt="0"/>
      <dgm:spPr/>
    </dgm:pt>
    <dgm:pt modelId="{8EA8CE34-A3E1-4D57-B7E9-0DF3C01C7B59}" type="pres">
      <dgm:prSet presAssocID="{AD681CEC-0F2F-4424-8530-844DE2120D25}" presName="textNode" presStyleLbl="node1" presStyleIdx="3" presStyleCnt="5" custScaleX="211373" custLinFactX="-17641" custLinFactNeighborX="-100000" custLinFactNeighborY="758">
        <dgm:presLayoutVars>
          <dgm:bulletEnabled val="1"/>
        </dgm:presLayoutVars>
      </dgm:prSet>
      <dgm:spPr/>
    </dgm:pt>
    <dgm:pt modelId="{82B482C2-E14E-4E2D-97E7-D849D37EEA4B}" type="pres">
      <dgm:prSet presAssocID="{7CE3E80B-D4F7-419F-88BB-F685D8BD6AA7}" presName="sibTrans" presStyleCnt="0"/>
      <dgm:spPr/>
    </dgm:pt>
    <dgm:pt modelId="{60BA0C2D-BC25-420C-B905-F9A8BA4FF6C1}" type="pres">
      <dgm:prSet presAssocID="{875D06BE-1315-4FDD-BEE9-00EF8D82C2AA}" presName="textNode" presStyleLbl="node1" presStyleIdx="4" presStyleCnt="5" custScaleX="177954" custLinFactX="-30980" custLinFactNeighborX="-100000" custLinFactNeighborY="758">
        <dgm:presLayoutVars>
          <dgm:bulletEnabled val="1"/>
        </dgm:presLayoutVars>
      </dgm:prSet>
      <dgm:spPr/>
    </dgm:pt>
  </dgm:ptLst>
  <dgm:cxnLst>
    <dgm:cxn modelId="{F41E6823-2520-4CE9-A24D-D6079A18C656}" type="presOf" srcId="{60690837-C485-4CF2-874B-A06ACD91B1ED}" destId="{E7853FAC-E9C7-47A0-A0BE-29D4C27532FB}" srcOrd="0" destOrd="0" presId="urn:microsoft.com/office/officeart/2005/8/layout/hProcess9"/>
    <dgm:cxn modelId="{EDB7CF5E-87A8-46F2-BB16-64089C1A40AD}" type="presOf" srcId="{AD681CEC-0F2F-4424-8530-844DE2120D25}" destId="{8EA8CE34-A3E1-4D57-B7E9-0DF3C01C7B59}" srcOrd="0" destOrd="0" presId="urn:microsoft.com/office/officeart/2005/8/layout/hProcess9"/>
    <dgm:cxn modelId="{75C8B749-AFD9-4625-A5E2-3E920A368588}" srcId="{26B0DB2B-70BF-4CCD-A1AD-F93E3DE0DB56}" destId="{EE2751E1-7DC4-4887-A6BA-FCBE5CE95193}" srcOrd="1" destOrd="0" parTransId="{CBE99EAB-E0AF-4C02-BBF1-0E25E24328EB}" sibTransId="{5B1E3045-ECD3-4F85-8AE9-EACCE8BBE3AC}"/>
    <dgm:cxn modelId="{102F0F74-01AD-4583-BE7E-1A5E8340739E}" type="presOf" srcId="{C4D4100B-AD62-4D09-8E1E-09C53BEDEDA1}" destId="{12E5F84C-A8E3-4E92-92DE-A264479B8019}" srcOrd="0" destOrd="0" presId="urn:microsoft.com/office/officeart/2005/8/layout/hProcess9"/>
    <dgm:cxn modelId="{120E7A78-9A24-446E-9D89-EA16D00D4F4D}" srcId="{26B0DB2B-70BF-4CCD-A1AD-F93E3DE0DB56}" destId="{60690837-C485-4CF2-874B-A06ACD91B1ED}" srcOrd="2" destOrd="0" parTransId="{1393D6D6-65BF-4730-9D7A-43A9F2964342}" sibTransId="{ECEEA6D8-0DB5-488E-BD2A-6DCC22D0CAE0}"/>
    <dgm:cxn modelId="{E18818AE-6BDD-4FC6-9CFD-FD70155D4871}" type="presOf" srcId="{875D06BE-1315-4FDD-BEE9-00EF8D82C2AA}" destId="{60BA0C2D-BC25-420C-B905-F9A8BA4FF6C1}" srcOrd="0" destOrd="0" presId="urn:microsoft.com/office/officeart/2005/8/layout/hProcess9"/>
    <dgm:cxn modelId="{9FB1F9BE-5FD0-487A-B486-FB5C45E8C27C}" srcId="{26B0DB2B-70BF-4CCD-A1AD-F93E3DE0DB56}" destId="{C4D4100B-AD62-4D09-8E1E-09C53BEDEDA1}" srcOrd="0" destOrd="0" parTransId="{BA701CFC-1DD5-4795-86C8-E5ED46F5456B}" sibTransId="{451BDAEA-9E93-43C7-A3FB-CD2A50DE483B}"/>
    <dgm:cxn modelId="{A2B7FBC1-572A-4C39-82C6-13C086F434FC}" type="presOf" srcId="{26B0DB2B-70BF-4CCD-A1AD-F93E3DE0DB56}" destId="{2FD097AB-2B88-4645-B768-B6A74B15C81C}" srcOrd="0" destOrd="0" presId="urn:microsoft.com/office/officeart/2005/8/layout/hProcess9"/>
    <dgm:cxn modelId="{DF08D5C9-89D2-427C-B71C-20EE94F2CDB1}" type="presOf" srcId="{EE2751E1-7DC4-4887-A6BA-FCBE5CE95193}" destId="{BDB3C133-F1B3-40DA-A232-BBCDC6AB9CDC}" srcOrd="0" destOrd="0" presId="urn:microsoft.com/office/officeart/2005/8/layout/hProcess9"/>
    <dgm:cxn modelId="{3EBBEFD2-FF61-4757-B008-CA3A8374A53F}" srcId="{26B0DB2B-70BF-4CCD-A1AD-F93E3DE0DB56}" destId="{875D06BE-1315-4FDD-BEE9-00EF8D82C2AA}" srcOrd="4" destOrd="0" parTransId="{55C291DD-0365-4A34-AF74-F68D09472B99}" sibTransId="{C0EB85B3-271D-45B4-ADB3-AFAF60DA6604}"/>
    <dgm:cxn modelId="{4779D1E2-1A9C-43BD-A5A4-54D3B9240943}" srcId="{26B0DB2B-70BF-4CCD-A1AD-F93E3DE0DB56}" destId="{AD681CEC-0F2F-4424-8530-844DE2120D25}" srcOrd="3" destOrd="0" parTransId="{A0105EBC-16C2-4651-92FF-20809D4DCC69}" sibTransId="{7CE3E80B-D4F7-419F-88BB-F685D8BD6AA7}"/>
    <dgm:cxn modelId="{666AAD1D-AAAA-4929-AF45-7E894FDBDDFC}" type="presParOf" srcId="{2FD097AB-2B88-4645-B768-B6A74B15C81C}" destId="{A4D137EB-1A3D-480C-BAA5-A48ACCCB5DB4}" srcOrd="0" destOrd="0" presId="urn:microsoft.com/office/officeart/2005/8/layout/hProcess9"/>
    <dgm:cxn modelId="{F785E69C-CA04-4EA2-806C-62ABAECD1E2D}" type="presParOf" srcId="{2FD097AB-2B88-4645-B768-B6A74B15C81C}" destId="{2F6D384A-4A67-4D89-B4C3-5408523999D2}" srcOrd="1" destOrd="0" presId="urn:microsoft.com/office/officeart/2005/8/layout/hProcess9"/>
    <dgm:cxn modelId="{697A239A-A8C1-41D7-85F1-2FCBF7A5D300}" type="presParOf" srcId="{2F6D384A-4A67-4D89-B4C3-5408523999D2}" destId="{12E5F84C-A8E3-4E92-92DE-A264479B8019}" srcOrd="0" destOrd="0" presId="urn:microsoft.com/office/officeart/2005/8/layout/hProcess9"/>
    <dgm:cxn modelId="{560C7644-50F8-407E-B0B8-C3368A67F316}" type="presParOf" srcId="{2F6D384A-4A67-4D89-B4C3-5408523999D2}" destId="{1C0CD556-5613-49CB-9A12-4C87FE1922CB}" srcOrd="1" destOrd="0" presId="urn:microsoft.com/office/officeart/2005/8/layout/hProcess9"/>
    <dgm:cxn modelId="{B41B3124-EE76-49B3-9070-62EED2C77A8A}" type="presParOf" srcId="{2F6D384A-4A67-4D89-B4C3-5408523999D2}" destId="{BDB3C133-F1B3-40DA-A232-BBCDC6AB9CDC}" srcOrd="2" destOrd="0" presId="urn:microsoft.com/office/officeart/2005/8/layout/hProcess9"/>
    <dgm:cxn modelId="{C9FEA1EE-9819-43E1-BBD5-99639648A4AE}" type="presParOf" srcId="{2F6D384A-4A67-4D89-B4C3-5408523999D2}" destId="{5E1BCF2A-E3E5-464F-9F8D-F4E5130703DC}" srcOrd="3" destOrd="0" presId="urn:microsoft.com/office/officeart/2005/8/layout/hProcess9"/>
    <dgm:cxn modelId="{8F1522FA-16A8-4A05-ADF4-69998D1AF063}" type="presParOf" srcId="{2F6D384A-4A67-4D89-B4C3-5408523999D2}" destId="{E7853FAC-E9C7-47A0-A0BE-29D4C27532FB}" srcOrd="4" destOrd="0" presId="urn:microsoft.com/office/officeart/2005/8/layout/hProcess9"/>
    <dgm:cxn modelId="{6DF5F571-F0BF-4394-8B87-2B15E2642243}" type="presParOf" srcId="{2F6D384A-4A67-4D89-B4C3-5408523999D2}" destId="{892FE529-7875-40FD-AA94-67484ECBE18E}" srcOrd="5" destOrd="0" presId="urn:microsoft.com/office/officeart/2005/8/layout/hProcess9"/>
    <dgm:cxn modelId="{D5C5FC86-0681-43CA-B7B5-FE462AA4D264}" type="presParOf" srcId="{2F6D384A-4A67-4D89-B4C3-5408523999D2}" destId="{8EA8CE34-A3E1-4D57-B7E9-0DF3C01C7B59}" srcOrd="6" destOrd="0" presId="urn:microsoft.com/office/officeart/2005/8/layout/hProcess9"/>
    <dgm:cxn modelId="{0E12128D-2091-4EC2-A350-1EEEE3866E64}" type="presParOf" srcId="{2F6D384A-4A67-4D89-B4C3-5408523999D2}" destId="{82B482C2-E14E-4E2D-97E7-D849D37EEA4B}" srcOrd="7" destOrd="0" presId="urn:microsoft.com/office/officeart/2005/8/layout/hProcess9"/>
    <dgm:cxn modelId="{E48FABA3-25C5-4CC5-ADD9-54BB852550EB}" type="presParOf" srcId="{2F6D384A-4A67-4D89-B4C3-5408523999D2}" destId="{60BA0C2D-BC25-420C-B905-F9A8BA4FF6C1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2B029F-D800-455F-947C-B225FE7CDA0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2FAB5917-4138-4395-A8AB-E63E648E0A25}">
      <dgm:prSet phldrT="[Text]" custT="1"/>
      <dgm:spPr/>
      <dgm:t>
        <a:bodyPr/>
        <a:lstStyle/>
        <a:p>
          <a:r>
            <a:rPr lang="en-IE" sz="1400" dirty="0">
              <a:latin typeface="Roboto Slab Light"/>
            </a:rPr>
            <a:t>Ireland</a:t>
          </a:r>
        </a:p>
        <a:p>
          <a:r>
            <a:rPr lang="en-IE" sz="1400" dirty="0">
              <a:latin typeface="Roboto Slab Light"/>
            </a:rPr>
            <a:t>S1</a:t>
          </a:r>
        </a:p>
      </dgm:t>
    </dgm:pt>
    <dgm:pt modelId="{2C1FA55F-7622-43D7-AE74-5562046C6205}" type="parTrans" cxnId="{41459C20-994B-4095-8D8F-DF3CD767888E}">
      <dgm:prSet/>
      <dgm:spPr/>
      <dgm:t>
        <a:bodyPr/>
        <a:lstStyle/>
        <a:p>
          <a:endParaRPr lang="en-IE" sz="1400">
            <a:latin typeface="Roboto Slab Light"/>
          </a:endParaRPr>
        </a:p>
      </dgm:t>
    </dgm:pt>
    <dgm:pt modelId="{5B769CCB-88B6-4D7D-BCB0-DC2882CBA04F}" type="sibTrans" cxnId="{41459C20-994B-4095-8D8F-DF3CD767888E}">
      <dgm:prSet/>
      <dgm:spPr/>
      <dgm:t>
        <a:bodyPr/>
        <a:lstStyle/>
        <a:p>
          <a:endParaRPr lang="en-IE" sz="1400">
            <a:latin typeface="Roboto Slab Light"/>
          </a:endParaRPr>
        </a:p>
      </dgm:t>
    </dgm:pt>
    <dgm:pt modelId="{4ED0B853-0B32-4D6B-996A-372AA1F89438}">
      <dgm:prSet phldrT="[Text]" custT="1"/>
      <dgm:spPr/>
      <dgm:t>
        <a:bodyPr/>
        <a:lstStyle/>
        <a:p>
          <a:r>
            <a:rPr lang="en-IE" sz="1400" dirty="0">
              <a:latin typeface="Roboto Slab Light"/>
            </a:rPr>
            <a:t>Corporations</a:t>
          </a:r>
        </a:p>
      </dgm:t>
    </dgm:pt>
    <dgm:pt modelId="{A7944CD2-5810-4634-8AEA-0836DB8E3F68}" type="parTrans" cxnId="{D0EE790B-93C7-4666-BFAA-219B7F041957}">
      <dgm:prSet/>
      <dgm:spPr/>
      <dgm:t>
        <a:bodyPr/>
        <a:lstStyle/>
        <a:p>
          <a:endParaRPr lang="en-IE" sz="1400">
            <a:latin typeface="Roboto Slab Light"/>
          </a:endParaRPr>
        </a:p>
      </dgm:t>
    </dgm:pt>
    <dgm:pt modelId="{9CF54725-FBCF-4EF3-B768-F9184348576A}" type="sibTrans" cxnId="{D0EE790B-93C7-4666-BFAA-219B7F041957}">
      <dgm:prSet/>
      <dgm:spPr/>
      <dgm:t>
        <a:bodyPr/>
        <a:lstStyle/>
        <a:p>
          <a:endParaRPr lang="en-IE" sz="1400">
            <a:latin typeface="Roboto Slab Light"/>
          </a:endParaRPr>
        </a:p>
      </dgm:t>
    </dgm:pt>
    <dgm:pt modelId="{650987EB-4D96-4DC3-9416-B31CAB2758C2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400" dirty="0">
              <a:latin typeface="Roboto Slab Light"/>
            </a:rPr>
            <a:t>Government</a:t>
          </a:r>
        </a:p>
        <a:p>
          <a:r>
            <a:rPr lang="en-IE" sz="1400" dirty="0">
              <a:latin typeface="Roboto Slab Light"/>
            </a:rPr>
            <a:t>S.13</a:t>
          </a:r>
        </a:p>
      </dgm:t>
    </dgm:pt>
    <dgm:pt modelId="{F369EAFB-6113-4366-B8A7-C263DB91121B}" type="parTrans" cxnId="{8B48306D-0346-4108-9963-3740A99E2C7F}">
      <dgm:prSet/>
      <dgm:spPr/>
      <dgm:t>
        <a:bodyPr/>
        <a:lstStyle/>
        <a:p>
          <a:endParaRPr lang="en-IE" sz="1400">
            <a:latin typeface="Roboto Slab Light"/>
          </a:endParaRPr>
        </a:p>
      </dgm:t>
    </dgm:pt>
    <dgm:pt modelId="{2E0713FC-DE66-418F-BC74-D43139EC8456}" type="sibTrans" cxnId="{8B48306D-0346-4108-9963-3740A99E2C7F}">
      <dgm:prSet/>
      <dgm:spPr/>
      <dgm:t>
        <a:bodyPr/>
        <a:lstStyle/>
        <a:p>
          <a:endParaRPr lang="en-IE" sz="1400">
            <a:latin typeface="Roboto Slab Light"/>
          </a:endParaRPr>
        </a:p>
      </dgm:t>
    </dgm:pt>
    <dgm:pt modelId="{A022B912-79D3-4C64-BF37-D9E17E203DC7}">
      <dgm:prSet phldrT="[Text]" custT="1"/>
      <dgm:spPr>
        <a:solidFill>
          <a:srgbClr val="CCCCFF"/>
        </a:solidFill>
      </dgm:spPr>
      <dgm:t>
        <a:bodyPr/>
        <a:lstStyle/>
        <a:p>
          <a:r>
            <a:rPr lang="en-IE" sz="1400" dirty="0">
              <a:latin typeface="Roboto Slab Light"/>
            </a:rPr>
            <a:t>Households and non-profits S.1M</a:t>
          </a:r>
        </a:p>
      </dgm:t>
    </dgm:pt>
    <dgm:pt modelId="{C680A973-1DBC-4D9F-BDF1-1DB719FC5889}" type="parTrans" cxnId="{37A5DFB9-4D1E-4201-B88C-EAFFDCC47185}">
      <dgm:prSet/>
      <dgm:spPr/>
      <dgm:t>
        <a:bodyPr/>
        <a:lstStyle/>
        <a:p>
          <a:endParaRPr lang="en-IE" sz="1400">
            <a:latin typeface="Roboto Slab Light"/>
          </a:endParaRPr>
        </a:p>
      </dgm:t>
    </dgm:pt>
    <dgm:pt modelId="{F1B17872-C866-4ADF-A791-87831F394158}" type="sibTrans" cxnId="{37A5DFB9-4D1E-4201-B88C-EAFFDCC47185}">
      <dgm:prSet/>
      <dgm:spPr/>
      <dgm:t>
        <a:bodyPr/>
        <a:lstStyle/>
        <a:p>
          <a:endParaRPr lang="en-IE" sz="1400">
            <a:latin typeface="Roboto Slab Light"/>
          </a:endParaRPr>
        </a:p>
      </dgm:t>
    </dgm:pt>
    <dgm:pt modelId="{50623DDE-A73A-4F19-AA7A-3AB498AD79EE}">
      <dgm:prSet custT="1"/>
      <dgm:spPr/>
      <dgm:t>
        <a:bodyPr/>
        <a:lstStyle/>
        <a:p>
          <a:r>
            <a:rPr lang="en-IE" sz="1400">
              <a:solidFill>
                <a:schemeClr val="accent4">
                  <a:lumMod val="75000"/>
                </a:schemeClr>
              </a:solidFill>
              <a:latin typeface="Roboto Slab Light"/>
            </a:rPr>
            <a:t>Non-Financial Corporations </a:t>
          </a:r>
        </a:p>
        <a:p>
          <a:r>
            <a:rPr lang="en-IE" sz="1400">
              <a:solidFill>
                <a:schemeClr val="accent4">
                  <a:lumMod val="75000"/>
                </a:schemeClr>
              </a:solidFill>
              <a:latin typeface="Roboto Slab Light"/>
            </a:rPr>
            <a:t>S.11</a:t>
          </a:r>
          <a:endParaRPr lang="en-IE" sz="1400" dirty="0">
            <a:solidFill>
              <a:schemeClr val="accent4">
                <a:lumMod val="75000"/>
              </a:schemeClr>
            </a:solidFill>
            <a:latin typeface="Roboto Slab Light"/>
          </a:endParaRPr>
        </a:p>
      </dgm:t>
    </dgm:pt>
    <dgm:pt modelId="{B6F83789-3EB7-4B79-9D43-FA54FA52BD96}" type="parTrans" cxnId="{A109C2D6-E091-4456-AB06-E93165EE8D3A}">
      <dgm:prSet/>
      <dgm:spPr/>
      <dgm:t>
        <a:bodyPr/>
        <a:lstStyle/>
        <a:p>
          <a:endParaRPr lang="en-IE" sz="1400">
            <a:latin typeface="Roboto Slab Light"/>
          </a:endParaRPr>
        </a:p>
      </dgm:t>
    </dgm:pt>
    <dgm:pt modelId="{BB9460A4-A87B-4A6D-A910-61E08457B257}" type="sibTrans" cxnId="{A109C2D6-E091-4456-AB06-E93165EE8D3A}">
      <dgm:prSet/>
      <dgm:spPr/>
      <dgm:t>
        <a:bodyPr/>
        <a:lstStyle/>
        <a:p>
          <a:endParaRPr lang="en-IE" sz="1400">
            <a:latin typeface="Roboto Slab Light"/>
          </a:endParaRPr>
        </a:p>
      </dgm:t>
    </dgm:pt>
    <dgm:pt modelId="{DAF7A7D8-3E25-41E3-9843-C2D625A89232}">
      <dgm:prSet custT="1"/>
      <dgm:spPr/>
      <dgm:t>
        <a:bodyPr/>
        <a:lstStyle/>
        <a:p>
          <a:r>
            <a:rPr lang="en-IE" sz="1400" dirty="0">
              <a:latin typeface="Roboto Slab Light"/>
            </a:rPr>
            <a:t>Rest of World</a:t>
          </a:r>
        </a:p>
        <a:p>
          <a:r>
            <a:rPr lang="en-IE" sz="1400" dirty="0">
              <a:latin typeface="Roboto Slab Light"/>
            </a:rPr>
            <a:t>S2</a:t>
          </a:r>
        </a:p>
      </dgm:t>
    </dgm:pt>
    <dgm:pt modelId="{397C8E29-7B06-4F41-B956-841879F0E385}" type="parTrans" cxnId="{B7C6E0AB-AF1A-4276-874E-27239CB5F7FE}">
      <dgm:prSet/>
      <dgm:spPr/>
      <dgm:t>
        <a:bodyPr/>
        <a:lstStyle/>
        <a:p>
          <a:endParaRPr lang="en-IE" sz="1400">
            <a:latin typeface="Roboto Slab Light"/>
          </a:endParaRPr>
        </a:p>
      </dgm:t>
    </dgm:pt>
    <dgm:pt modelId="{4DAC42D2-066A-44EC-A37E-C5BEBCD824F1}" type="sibTrans" cxnId="{B7C6E0AB-AF1A-4276-874E-27239CB5F7FE}">
      <dgm:prSet/>
      <dgm:spPr/>
      <dgm:t>
        <a:bodyPr/>
        <a:lstStyle/>
        <a:p>
          <a:endParaRPr lang="en-IE" sz="1400">
            <a:latin typeface="Roboto Slab Light"/>
          </a:endParaRPr>
        </a:p>
      </dgm:t>
    </dgm:pt>
    <dgm:pt modelId="{D2E2D014-64E5-4153-9FFB-599AC2F88531}">
      <dgm:prSet custT="1"/>
      <dgm:spPr>
        <a:solidFill>
          <a:schemeClr val="tx1">
            <a:lumMod val="95000"/>
          </a:schemeClr>
        </a:solidFill>
      </dgm:spPr>
      <dgm:t>
        <a:bodyPr/>
        <a:lstStyle/>
        <a:p>
          <a:r>
            <a:rPr lang="en-IE" sz="1400" dirty="0">
              <a:solidFill>
                <a:schemeClr val="accent2">
                  <a:lumMod val="75000"/>
                </a:schemeClr>
              </a:solidFill>
              <a:latin typeface="Roboto Slab Light"/>
            </a:rPr>
            <a:t>Financial Corporations S.12</a:t>
          </a:r>
        </a:p>
      </dgm:t>
    </dgm:pt>
    <dgm:pt modelId="{5DD4C6E4-9215-423F-8B2F-CA19D5D2B45C}" type="parTrans" cxnId="{E43D2218-2519-4262-AD66-922E056ECC0B}">
      <dgm:prSet/>
      <dgm:spPr/>
      <dgm:t>
        <a:bodyPr/>
        <a:lstStyle/>
        <a:p>
          <a:endParaRPr lang="en-IE" sz="1400">
            <a:latin typeface="Roboto Slab Light"/>
          </a:endParaRPr>
        </a:p>
      </dgm:t>
    </dgm:pt>
    <dgm:pt modelId="{57682C83-0D38-4AA4-9466-FB8D765CF222}" type="sibTrans" cxnId="{E43D2218-2519-4262-AD66-922E056ECC0B}">
      <dgm:prSet/>
      <dgm:spPr/>
      <dgm:t>
        <a:bodyPr/>
        <a:lstStyle/>
        <a:p>
          <a:endParaRPr lang="en-IE" sz="1400">
            <a:latin typeface="Roboto Slab Light"/>
          </a:endParaRPr>
        </a:p>
      </dgm:t>
    </dgm:pt>
    <dgm:pt modelId="{88F6C02A-6722-4C0E-ADA0-4297317C2187}">
      <dgm:prSet custT="1"/>
      <dgm:spPr>
        <a:solidFill>
          <a:schemeClr val="tx1">
            <a:lumMod val="95000"/>
          </a:schemeClr>
        </a:solidFill>
      </dgm:spPr>
      <dgm:t>
        <a:bodyPr/>
        <a:lstStyle/>
        <a:p>
          <a:r>
            <a:rPr lang="en-IE" sz="1400">
              <a:solidFill>
                <a:schemeClr val="accent2">
                  <a:lumMod val="75000"/>
                </a:schemeClr>
              </a:solidFill>
              <a:latin typeface="Roboto Slab Light"/>
            </a:rPr>
            <a:t>Foreign MNE S.12a</a:t>
          </a:r>
          <a:endParaRPr lang="en-IE" sz="1400" dirty="0">
            <a:solidFill>
              <a:schemeClr val="accent2">
                <a:lumMod val="75000"/>
              </a:schemeClr>
            </a:solidFill>
            <a:latin typeface="Roboto Slab Light"/>
          </a:endParaRPr>
        </a:p>
      </dgm:t>
    </dgm:pt>
    <dgm:pt modelId="{FD8D58BD-0D68-429F-B124-9481501A902E}" type="sibTrans" cxnId="{CE0FAF98-ED74-4F70-A4DB-F82E94913FE1}">
      <dgm:prSet/>
      <dgm:spPr/>
      <dgm:t>
        <a:bodyPr/>
        <a:lstStyle/>
        <a:p>
          <a:endParaRPr lang="en-IE" sz="1400">
            <a:latin typeface="Roboto Slab Light"/>
          </a:endParaRPr>
        </a:p>
      </dgm:t>
    </dgm:pt>
    <dgm:pt modelId="{FC740AD7-449F-46B3-A9A1-53BA775BED02}" type="parTrans" cxnId="{CE0FAF98-ED74-4F70-A4DB-F82E94913FE1}">
      <dgm:prSet/>
      <dgm:spPr/>
      <dgm:t>
        <a:bodyPr/>
        <a:lstStyle/>
        <a:p>
          <a:endParaRPr lang="en-IE" sz="1400">
            <a:latin typeface="Roboto Slab Light"/>
          </a:endParaRPr>
        </a:p>
      </dgm:t>
    </dgm:pt>
    <dgm:pt modelId="{11E85969-5E36-463C-A859-384E0E0C1332}">
      <dgm:prSet custT="1"/>
      <dgm:spPr/>
      <dgm:t>
        <a:bodyPr/>
        <a:lstStyle/>
        <a:p>
          <a:r>
            <a:rPr lang="en-IE" sz="1400">
              <a:solidFill>
                <a:schemeClr val="accent4">
                  <a:lumMod val="75000"/>
                </a:schemeClr>
              </a:solidFill>
              <a:latin typeface="Roboto Slab Light"/>
            </a:rPr>
            <a:t>Domestic S.11b</a:t>
          </a:r>
          <a:endParaRPr lang="en-IE" sz="1400" dirty="0">
            <a:solidFill>
              <a:schemeClr val="accent4">
                <a:lumMod val="75000"/>
              </a:schemeClr>
            </a:solidFill>
            <a:latin typeface="Roboto Slab Light"/>
          </a:endParaRPr>
        </a:p>
      </dgm:t>
    </dgm:pt>
    <dgm:pt modelId="{07257397-6C4B-4C1B-B1B5-C1F5FE9157F5}" type="parTrans" cxnId="{0FB679E0-270D-464D-A1A0-F7EF277811B8}">
      <dgm:prSet/>
      <dgm:spPr/>
      <dgm:t>
        <a:bodyPr/>
        <a:lstStyle/>
        <a:p>
          <a:endParaRPr lang="en-IE" sz="1400">
            <a:latin typeface="Roboto Slab Light"/>
          </a:endParaRPr>
        </a:p>
      </dgm:t>
    </dgm:pt>
    <dgm:pt modelId="{E03BFD8B-1540-450D-9AA2-6725C7C140EF}" type="sibTrans" cxnId="{0FB679E0-270D-464D-A1A0-F7EF277811B8}">
      <dgm:prSet/>
      <dgm:spPr/>
      <dgm:t>
        <a:bodyPr/>
        <a:lstStyle/>
        <a:p>
          <a:endParaRPr lang="en-IE" sz="1400">
            <a:latin typeface="Roboto Slab Light"/>
          </a:endParaRPr>
        </a:p>
      </dgm:t>
    </dgm:pt>
    <dgm:pt modelId="{F5E810FB-D4E0-415C-B71B-13E64D03DD29}">
      <dgm:prSet custT="1"/>
      <dgm:spPr/>
      <dgm:t>
        <a:bodyPr/>
        <a:lstStyle/>
        <a:p>
          <a:r>
            <a:rPr lang="en-IE" sz="1400" dirty="0" err="1">
              <a:solidFill>
                <a:schemeClr val="accent4">
                  <a:lumMod val="75000"/>
                </a:schemeClr>
              </a:solidFill>
              <a:latin typeface="Roboto Slab Light"/>
            </a:rPr>
            <a:t>Redomiciled</a:t>
          </a:r>
          <a:r>
            <a:rPr lang="en-IE" sz="1400" dirty="0">
              <a:solidFill>
                <a:schemeClr val="accent4">
                  <a:lumMod val="75000"/>
                </a:schemeClr>
              </a:solidFill>
              <a:latin typeface="Roboto Slab Light"/>
            </a:rPr>
            <a:t> PLC S.11c</a:t>
          </a:r>
        </a:p>
      </dgm:t>
    </dgm:pt>
    <dgm:pt modelId="{855B7FF5-126D-4063-948C-9A078F17555F}" type="parTrans" cxnId="{0B278487-83F5-4361-9B8D-8DC319EF43EF}">
      <dgm:prSet/>
      <dgm:spPr/>
      <dgm:t>
        <a:bodyPr/>
        <a:lstStyle/>
        <a:p>
          <a:endParaRPr lang="en-IE" sz="1400">
            <a:latin typeface="Roboto Slab Light"/>
          </a:endParaRPr>
        </a:p>
      </dgm:t>
    </dgm:pt>
    <dgm:pt modelId="{3857CE18-2983-4C59-9FF5-4A98BDC1C17C}" type="sibTrans" cxnId="{0B278487-83F5-4361-9B8D-8DC319EF43EF}">
      <dgm:prSet/>
      <dgm:spPr/>
      <dgm:t>
        <a:bodyPr/>
        <a:lstStyle/>
        <a:p>
          <a:endParaRPr lang="en-IE" sz="1400">
            <a:latin typeface="Roboto Slab Light"/>
          </a:endParaRPr>
        </a:p>
      </dgm:t>
    </dgm:pt>
    <dgm:pt modelId="{932814BA-459E-40EA-BED8-B198550E3544}">
      <dgm:prSet custT="1"/>
      <dgm:spPr/>
      <dgm:t>
        <a:bodyPr/>
        <a:lstStyle/>
        <a:p>
          <a:r>
            <a:rPr lang="en-IE" sz="1400" dirty="0">
              <a:solidFill>
                <a:schemeClr val="accent4">
                  <a:lumMod val="75000"/>
                </a:schemeClr>
              </a:solidFill>
              <a:latin typeface="Roboto Slab Light"/>
            </a:rPr>
            <a:t>Foreign MNE S.11a</a:t>
          </a:r>
        </a:p>
      </dgm:t>
    </dgm:pt>
    <dgm:pt modelId="{F3D03F16-C857-487E-90DF-123E5A0A362D}" type="parTrans" cxnId="{9BA9BA68-288A-47F7-88FC-BF2C578D0783}">
      <dgm:prSet/>
      <dgm:spPr/>
      <dgm:t>
        <a:bodyPr/>
        <a:lstStyle/>
        <a:p>
          <a:endParaRPr lang="en-IE" sz="1400">
            <a:latin typeface="Roboto Slab Light"/>
          </a:endParaRPr>
        </a:p>
      </dgm:t>
    </dgm:pt>
    <dgm:pt modelId="{5EF5C4C7-D623-4909-A1ED-A72172C5DD84}" type="sibTrans" cxnId="{9BA9BA68-288A-47F7-88FC-BF2C578D0783}">
      <dgm:prSet/>
      <dgm:spPr/>
      <dgm:t>
        <a:bodyPr/>
        <a:lstStyle/>
        <a:p>
          <a:endParaRPr lang="en-IE" sz="1400">
            <a:latin typeface="Roboto Slab Light"/>
          </a:endParaRPr>
        </a:p>
      </dgm:t>
    </dgm:pt>
    <dgm:pt modelId="{A9FC1244-DB7A-419C-A02A-888020D82310}">
      <dgm:prSet custT="1"/>
      <dgm:spPr>
        <a:solidFill>
          <a:schemeClr val="tx1">
            <a:lumMod val="95000"/>
          </a:schemeClr>
        </a:solidFill>
      </dgm:spPr>
      <dgm:t>
        <a:bodyPr/>
        <a:lstStyle/>
        <a:p>
          <a:r>
            <a:rPr lang="en-IE" sz="1400">
              <a:solidFill>
                <a:schemeClr val="accent2">
                  <a:lumMod val="75000"/>
                </a:schemeClr>
              </a:solidFill>
              <a:latin typeface="Roboto Slab Light"/>
            </a:rPr>
            <a:t>Domestic S.12b</a:t>
          </a:r>
          <a:endParaRPr lang="en-IE" sz="1400" dirty="0">
            <a:solidFill>
              <a:schemeClr val="accent2">
                <a:lumMod val="75000"/>
              </a:schemeClr>
            </a:solidFill>
            <a:latin typeface="Roboto Slab Light"/>
          </a:endParaRPr>
        </a:p>
      </dgm:t>
    </dgm:pt>
    <dgm:pt modelId="{F9D989FD-1D76-4964-A8EE-DCB39D1BB6F5}" type="parTrans" cxnId="{C0905F8F-A4C4-47B1-BB48-501EB9F81DA0}">
      <dgm:prSet/>
      <dgm:spPr/>
      <dgm:t>
        <a:bodyPr/>
        <a:lstStyle/>
        <a:p>
          <a:endParaRPr lang="en-IE" sz="1400">
            <a:latin typeface="Roboto Slab Light"/>
          </a:endParaRPr>
        </a:p>
      </dgm:t>
    </dgm:pt>
    <dgm:pt modelId="{73C81991-969A-44F5-B834-429BC25D0C62}" type="sibTrans" cxnId="{C0905F8F-A4C4-47B1-BB48-501EB9F81DA0}">
      <dgm:prSet/>
      <dgm:spPr/>
      <dgm:t>
        <a:bodyPr/>
        <a:lstStyle/>
        <a:p>
          <a:endParaRPr lang="en-IE" sz="1400">
            <a:latin typeface="Roboto Slab Light"/>
          </a:endParaRPr>
        </a:p>
      </dgm:t>
    </dgm:pt>
    <dgm:pt modelId="{99F3C5BB-DC9F-456E-BCDD-E453F9394F00}">
      <dgm:prSet/>
      <dgm:spPr>
        <a:solidFill>
          <a:srgbClr val="CCCCFF"/>
        </a:solidFill>
      </dgm:spPr>
      <dgm:t>
        <a:bodyPr/>
        <a:lstStyle/>
        <a:p>
          <a:r>
            <a:rPr lang="en-IE" dirty="0">
              <a:latin typeface="Roboto Slab Light"/>
            </a:rPr>
            <a:t>Households S.14</a:t>
          </a:r>
        </a:p>
      </dgm:t>
    </dgm:pt>
    <dgm:pt modelId="{E612C1E4-A672-4BEB-AEE7-D17FA12E7B1C}" type="parTrans" cxnId="{F9432A5F-AE09-4CEF-AC93-13877A9CC700}">
      <dgm:prSet/>
      <dgm:spPr/>
      <dgm:t>
        <a:bodyPr/>
        <a:lstStyle/>
        <a:p>
          <a:endParaRPr lang="en-IE">
            <a:latin typeface="Roboto Slab Light"/>
          </a:endParaRPr>
        </a:p>
      </dgm:t>
    </dgm:pt>
    <dgm:pt modelId="{9C814D99-873E-421B-A544-233CADE584FE}" type="sibTrans" cxnId="{F9432A5F-AE09-4CEF-AC93-13877A9CC700}">
      <dgm:prSet/>
      <dgm:spPr/>
      <dgm:t>
        <a:bodyPr/>
        <a:lstStyle/>
        <a:p>
          <a:endParaRPr lang="en-IE">
            <a:latin typeface="Roboto Slab Light"/>
          </a:endParaRPr>
        </a:p>
      </dgm:t>
    </dgm:pt>
    <dgm:pt modelId="{D32C6637-6CF7-480F-AF2F-37725FED2381}">
      <dgm:prSet/>
      <dgm:spPr>
        <a:solidFill>
          <a:srgbClr val="CCCCFF"/>
        </a:solidFill>
      </dgm:spPr>
      <dgm:t>
        <a:bodyPr/>
        <a:lstStyle/>
        <a:p>
          <a:r>
            <a:rPr lang="en-IE" dirty="0">
              <a:latin typeface="Roboto Slab Light"/>
            </a:rPr>
            <a:t>Non-profits S.15</a:t>
          </a:r>
        </a:p>
      </dgm:t>
    </dgm:pt>
    <dgm:pt modelId="{A40BBA95-4844-45AC-9220-E8DE8825F20C}" type="parTrans" cxnId="{6B517639-6EA7-48F7-961D-E4F5CC834151}">
      <dgm:prSet/>
      <dgm:spPr/>
      <dgm:t>
        <a:bodyPr/>
        <a:lstStyle/>
        <a:p>
          <a:endParaRPr lang="en-IE">
            <a:latin typeface="Roboto Slab Light"/>
          </a:endParaRPr>
        </a:p>
      </dgm:t>
    </dgm:pt>
    <dgm:pt modelId="{68868724-74F4-4AD8-8BFE-6471696FC796}" type="sibTrans" cxnId="{6B517639-6EA7-48F7-961D-E4F5CC834151}">
      <dgm:prSet/>
      <dgm:spPr/>
      <dgm:t>
        <a:bodyPr/>
        <a:lstStyle/>
        <a:p>
          <a:endParaRPr lang="en-IE">
            <a:latin typeface="Roboto Slab Light"/>
          </a:endParaRPr>
        </a:p>
      </dgm:t>
    </dgm:pt>
    <dgm:pt modelId="{1A89306F-BD9D-472B-88E1-E809A744D5BB}" type="pres">
      <dgm:prSet presAssocID="{802B029F-D800-455F-947C-B225FE7CDA0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7C2BE27-CBE8-4D9B-B295-7F7867988D58}" type="pres">
      <dgm:prSet presAssocID="{2FAB5917-4138-4395-A8AB-E63E648E0A25}" presName="hierRoot1" presStyleCnt="0"/>
      <dgm:spPr/>
    </dgm:pt>
    <dgm:pt modelId="{2A4C5A6D-144A-4393-8CB3-19F4F5C0A639}" type="pres">
      <dgm:prSet presAssocID="{2FAB5917-4138-4395-A8AB-E63E648E0A25}" presName="composite" presStyleCnt="0"/>
      <dgm:spPr/>
    </dgm:pt>
    <dgm:pt modelId="{5E2C0578-179D-4222-AAF2-7C18DFE6199A}" type="pres">
      <dgm:prSet presAssocID="{2FAB5917-4138-4395-A8AB-E63E648E0A25}" presName="background" presStyleLbl="node0" presStyleIdx="0" presStyleCnt="2"/>
      <dgm:spPr/>
    </dgm:pt>
    <dgm:pt modelId="{EA8A9CA1-B96F-440E-BCD5-C4844101004B}" type="pres">
      <dgm:prSet presAssocID="{2FAB5917-4138-4395-A8AB-E63E648E0A25}" presName="text" presStyleLbl="fgAcc0" presStyleIdx="0" presStyleCnt="2">
        <dgm:presLayoutVars>
          <dgm:chPref val="3"/>
        </dgm:presLayoutVars>
      </dgm:prSet>
      <dgm:spPr/>
    </dgm:pt>
    <dgm:pt modelId="{2FA8949C-709D-4DCE-9A61-DC9446C57B69}" type="pres">
      <dgm:prSet presAssocID="{2FAB5917-4138-4395-A8AB-E63E648E0A25}" presName="hierChild2" presStyleCnt="0"/>
      <dgm:spPr/>
    </dgm:pt>
    <dgm:pt modelId="{AA4C07DD-475A-42C6-9E52-5715D98E99E6}" type="pres">
      <dgm:prSet presAssocID="{A7944CD2-5810-4634-8AEA-0836DB8E3F68}" presName="Name10" presStyleLbl="parChTrans1D2" presStyleIdx="0" presStyleCnt="3"/>
      <dgm:spPr/>
    </dgm:pt>
    <dgm:pt modelId="{4046C8E8-3F79-496F-9490-805C48A06059}" type="pres">
      <dgm:prSet presAssocID="{4ED0B853-0B32-4D6B-996A-372AA1F89438}" presName="hierRoot2" presStyleCnt="0"/>
      <dgm:spPr/>
    </dgm:pt>
    <dgm:pt modelId="{DBD2FC7B-37CF-4AF5-B2D3-CA5988E3CC8C}" type="pres">
      <dgm:prSet presAssocID="{4ED0B853-0B32-4D6B-996A-372AA1F89438}" presName="composite2" presStyleCnt="0"/>
      <dgm:spPr/>
    </dgm:pt>
    <dgm:pt modelId="{1F41A38E-63CE-490E-8CC7-FAF25A398849}" type="pres">
      <dgm:prSet presAssocID="{4ED0B853-0B32-4D6B-996A-372AA1F89438}" presName="background2" presStyleLbl="node2" presStyleIdx="0" presStyleCnt="3"/>
      <dgm:spPr/>
    </dgm:pt>
    <dgm:pt modelId="{EB8A92A3-3B21-4106-9F3A-84E3380BEE8A}" type="pres">
      <dgm:prSet presAssocID="{4ED0B853-0B32-4D6B-996A-372AA1F89438}" presName="text2" presStyleLbl="fgAcc2" presStyleIdx="0" presStyleCnt="3" custScaleX="123699" custScaleY="95845">
        <dgm:presLayoutVars>
          <dgm:chPref val="3"/>
        </dgm:presLayoutVars>
      </dgm:prSet>
      <dgm:spPr/>
    </dgm:pt>
    <dgm:pt modelId="{AC2A733F-6D93-4C74-A33B-E80449EA5B08}" type="pres">
      <dgm:prSet presAssocID="{4ED0B853-0B32-4D6B-996A-372AA1F89438}" presName="hierChild3" presStyleCnt="0"/>
      <dgm:spPr/>
    </dgm:pt>
    <dgm:pt modelId="{CDA1EDDA-4FA0-4BAA-A9C1-CE8F4F6AFE97}" type="pres">
      <dgm:prSet presAssocID="{B6F83789-3EB7-4B79-9D43-FA54FA52BD96}" presName="Name17" presStyleLbl="parChTrans1D3" presStyleIdx="0" presStyleCnt="4"/>
      <dgm:spPr/>
    </dgm:pt>
    <dgm:pt modelId="{A1103E62-56CF-4A1D-B368-B7AA30D4F21A}" type="pres">
      <dgm:prSet presAssocID="{50623DDE-A73A-4F19-AA7A-3AB498AD79EE}" presName="hierRoot3" presStyleCnt="0"/>
      <dgm:spPr/>
    </dgm:pt>
    <dgm:pt modelId="{D707E465-10B7-49EB-9317-1183C4D85D95}" type="pres">
      <dgm:prSet presAssocID="{50623DDE-A73A-4F19-AA7A-3AB498AD79EE}" presName="composite3" presStyleCnt="0"/>
      <dgm:spPr/>
    </dgm:pt>
    <dgm:pt modelId="{E1D5B839-A33F-4627-B365-DCEE0AA9D111}" type="pres">
      <dgm:prSet presAssocID="{50623DDE-A73A-4F19-AA7A-3AB498AD79EE}" presName="background3" presStyleLbl="node3" presStyleIdx="0" presStyleCnt="4"/>
      <dgm:spPr>
        <a:solidFill>
          <a:schemeClr val="accent3">
            <a:lumMod val="20000"/>
            <a:lumOff val="80000"/>
          </a:schemeClr>
        </a:solidFill>
      </dgm:spPr>
    </dgm:pt>
    <dgm:pt modelId="{7871E242-482B-4530-9C34-04AE2FF6BCA9}" type="pres">
      <dgm:prSet presAssocID="{50623DDE-A73A-4F19-AA7A-3AB498AD79EE}" presName="text3" presStyleLbl="fgAcc3" presStyleIdx="0" presStyleCnt="4" custScaleX="144781" custScaleY="100331">
        <dgm:presLayoutVars>
          <dgm:chPref val="3"/>
        </dgm:presLayoutVars>
      </dgm:prSet>
      <dgm:spPr/>
    </dgm:pt>
    <dgm:pt modelId="{5CF0F64D-4192-46C1-AB8A-EEF318033238}" type="pres">
      <dgm:prSet presAssocID="{50623DDE-A73A-4F19-AA7A-3AB498AD79EE}" presName="hierChild4" presStyleCnt="0"/>
      <dgm:spPr/>
    </dgm:pt>
    <dgm:pt modelId="{BC59CF49-8BCD-4C0C-BAA5-6ECCAA6DBFA5}" type="pres">
      <dgm:prSet presAssocID="{F3D03F16-C857-487E-90DF-123E5A0A362D}" presName="Name23" presStyleLbl="parChTrans1D4" presStyleIdx="0" presStyleCnt="5"/>
      <dgm:spPr/>
    </dgm:pt>
    <dgm:pt modelId="{D4232253-0DB9-47B6-9329-6CC177884886}" type="pres">
      <dgm:prSet presAssocID="{932814BA-459E-40EA-BED8-B198550E3544}" presName="hierRoot4" presStyleCnt="0"/>
      <dgm:spPr/>
    </dgm:pt>
    <dgm:pt modelId="{A44260E5-950F-4A9E-8511-55C11FFD12B2}" type="pres">
      <dgm:prSet presAssocID="{932814BA-459E-40EA-BED8-B198550E3544}" presName="composite4" presStyleCnt="0"/>
      <dgm:spPr/>
    </dgm:pt>
    <dgm:pt modelId="{DAD1A198-FF0D-4BDC-97AE-AC32BE94A1A0}" type="pres">
      <dgm:prSet presAssocID="{932814BA-459E-40EA-BED8-B198550E3544}" presName="background4" presStyleLbl="node4" presStyleIdx="0" presStyleCnt="5"/>
      <dgm:spPr>
        <a:solidFill>
          <a:schemeClr val="accent3">
            <a:lumMod val="20000"/>
            <a:lumOff val="80000"/>
          </a:schemeClr>
        </a:solidFill>
      </dgm:spPr>
    </dgm:pt>
    <dgm:pt modelId="{154B522A-FD35-4469-AFC1-FBCECFB868E1}" type="pres">
      <dgm:prSet presAssocID="{932814BA-459E-40EA-BED8-B198550E3544}" presName="text4" presStyleLbl="fgAcc4" presStyleIdx="0" presStyleCnt="5">
        <dgm:presLayoutVars>
          <dgm:chPref val="3"/>
        </dgm:presLayoutVars>
      </dgm:prSet>
      <dgm:spPr/>
    </dgm:pt>
    <dgm:pt modelId="{AC4B97E6-5775-4A6A-B444-39D84B0946BC}" type="pres">
      <dgm:prSet presAssocID="{932814BA-459E-40EA-BED8-B198550E3544}" presName="hierChild5" presStyleCnt="0"/>
      <dgm:spPr/>
    </dgm:pt>
    <dgm:pt modelId="{88D9E488-BE52-481A-A6C2-4C141B861CEE}" type="pres">
      <dgm:prSet presAssocID="{07257397-6C4B-4C1B-B1B5-C1F5FE9157F5}" presName="Name23" presStyleLbl="parChTrans1D4" presStyleIdx="1" presStyleCnt="5"/>
      <dgm:spPr/>
    </dgm:pt>
    <dgm:pt modelId="{93B8093E-FE09-46C2-B510-F8D10AFC2257}" type="pres">
      <dgm:prSet presAssocID="{11E85969-5E36-463C-A859-384E0E0C1332}" presName="hierRoot4" presStyleCnt="0"/>
      <dgm:spPr/>
    </dgm:pt>
    <dgm:pt modelId="{84540ECC-31A0-4765-82C2-7BEA2A5263E7}" type="pres">
      <dgm:prSet presAssocID="{11E85969-5E36-463C-A859-384E0E0C1332}" presName="composite4" presStyleCnt="0"/>
      <dgm:spPr/>
    </dgm:pt>
    <dgm:pt modelId="{FBAFF9EB-FB0E-4DE3-92E8-DEC279F71AF7}" type="pres">
      <dgm:prSet presAssocID="{11E85969-5E36-463C-A859-384E0E0C1332}" presName="background4" presStyleLbl="node4" presStyleIdx="1" presStyleCnt="5"/>
      <dgm:spPr>
        <a:solidFill>
          <a:schemeClr val="accent3">
            <a:lumMod val="20000"/>
            <a:lumOff val="80000"/>
          </a:schemeClr>
        </a:solidFill>
      </dgm:spPr>
    </dgm:pt>
    <dgm:pt modelId="{DC98E611-68D4-4945-9FCE-CAF85261187E}" type="pres">
      <dgm:prSet presAssocID="{11E85969-5E36-463C-A859-384E0E0C1332}" presName="text4" presStyleLbl="fgAcc4" presStyleIdx="1" presStyleCnt="5">
        <dgm:presLayoutVars>
          <dgm:chPref val="3"/>
        </dgm:presLayoutVars>
      </dgm:prSet>
      <dgm:spPr/>
    </dgm:pt>
    <dgm:pt modelId="{82C98E8A-60EF-4147-B445-7C610E08719E}" type="pres">
      <dgm:prSet presAssocID="{11E85969-5E36-463C-A859-384E0E0C1332}" presName="hierChild5" presStyleCnt="0"/>
      <dgm:spPr/>
    </dgm:pt>
    <dgm:pt modelId="{85140B74-2EAD-4CB3-A3DA-EB2D310F554D}" type="pres">
      <dgm:prSet presAssocID="{855B7FF5-126D-4063-948C-9A078F17555F}" presName="Name23" presStyleLbl="parChTrans1D4" presStyleIdx="2" presStyleCnt="5"/>
      <dgm:spPr/>
    </dgm:pt>
    <dgm:pt modelId="{1A7E4ACE-E6EA-4C19-BDAD-17F2DAE2331E}" type="pres">
      <dgm:prSet presAssocID="{F5E810FB-D4E0-415C-B71B-13E64D03DD29}" presName="hierRoot4" presStyleCnt="0"/>
      <dgm:spPr/>
    </dgm:pt>
    <dgm:pt modelId="{7490BA08-7DD3-42B0-A293-C085A62B8F9C}" type="pres">
      <dgm:prSet presAssocID="{F5E810FB-D4E0-415C-B71B-13E64D03DD29}" presName="composite4" presStyleCnt="0"/>
      <dgm:spPr/>
    </dgm:pt>
    <dgm:pt modelId="{4136EDFC-8F9A-4FC1-826D-DE46BD3A363C}" type="pres">
      <dgm:prSet presAssocID="{F5E810FB-D4E0-415C-B71B-13E64D03DD29}" presName="background4" presStyleLbl="node4" presStyleIdx="2" presStyleCnt="5"/>
      <dgm:spPr>
        <a:solidFill>
          <a:schemeClr val="accent3">
            <a:lumMod val="20000"/>
            <a:lumOff val="80000"/>
          </a:schemeClr>
        </a:solidFill>
      </dgm:spPr>
    </dgm:pt>
    <dgm:pt modelId="{BA0D02BD-C95B-46C3-BC80-5A933767662E}" type="pres">
      <dgm:prSet presAssocID="{F5E810FB-D4E0-415C-B71B-13E64D03DD29}" presName="text4" presStyleLbl="fgAcc4" presStyleIdx="2" presStyleCnt="5">
        <dgm:presLayoutVars>
          <dgm:chPref val="3"/>
        </dgm:presLayoutVars>
      </dgm:prSet>
      <dgm:spPr/>
    </dgm:pt>
    <dgm:pt modelId="{0B6C2168-E4CD-45F2-BCEA-4AFAA67FA0DE}" type="pres">
      <dgm:prSet presAssocID="{F5E810FB-D4E0-415C-B71B-13E64D03DD29}" presName="hierChild5" presStyleCnt="0"/>
      <dgm:spPr/>
    </dgm:pt>
    <dgm:pt modelId="{5A7F4432-774B-4F3C-999E-59A4CADC8AA3}" type="pres">
      <dgm:prSet presAssocID="{5DD4C6E4-9215-423F-8B2F-CA19D5D2B45C}" presName="Name17" presStyleLbl="parChTrans1D3" presStyleIdx="1" presStyleCnt="4"/>
      <dgm:spPr/>
    </dgm:pt>
    <dgm:pt modelId="{F7543981-14CC-4AD2-95A5-25CFDB99C06F}" type="pres">
      <dgm:prSet presAssocID="{D2E2D014-64E5-4153-9FFB-599AC2F88531}" presName="hierRoot3" presStyleCnt="0"/>
      <dgm:spPr/>
    </dgm:pt>
    <dgm:pt modelId="{8F9F0F86-2323-4DEA-ACC5-4276E2C2D0BE}" type="pres">
      <dgm:prSet presAssocID="{D2E2D014-64E5-4153-9FFB-599AC2F88531}" presName="composite3" presStyleCnt="0"/>
      <dgm:spPr/>
    </dgm:pt>
    <dgm:pt modelId="{47F10D24-198E-4508-939C-97EE19AAD440}" type="pres">
      <dgm:prSet presAssocID="{D2E2D014-64E5-4153-9FFB-599AC2F88531}" presName="background3" presStyleLbl="node3" presStyleIdx="1" presStyleCnt="4"/>
      <dgm:spPr/>
    </dgm:pt>
    <dgm:pt modelId="{E314521B-0FBF-4675-9BA2-35CB47AB615C}" type="pres">
      <dgm:prSet presAssocID="{D2E2D014-64E5-4153-9FFB-599AC2F88531}" presName="text3" presStyleLbl="fgAcc3" presStyleIdx="1" presStyleCnt="4" custScaleX="120294" custScaleY="100662">
        <dgm:presLayoutVars>
          <dgm:chPref val="3"/>
        </dgm:presLayoutVars>
      </dgm:prSet>
      <dgm:spPr/>
    </dgm:pt>
    <dgm:pt modelId="{AB6AE7DD-A2C6-43D3-A654-4A68955B0B20}" type="pres">
      <dgm:prSet presAssocID="{D2E2D014-64E5-4153-9FFB-599AC2F88531}" presName="hierChild4" presStyleCnt="0"/>
      <dgm:spPr/>
    </dgm:pt>
    <dgm:pt modelId="{AEBBDAF8-ED54-4CED-9517-B0552125DB5B}" type="pres">
      <dgm:prSet presAssocID="{FC740AD7-449F-46B3-A9A1-53BA775BED02}" presName="Name23" presStyleLbl="parChTrans1D4" presStyleIdx="3" presStyleCnt="5"/>
      <dgm:spPr/>
    </dgm:pt>
    <dgm:pt modelId="{20515C2A-9F5C-4704-8B72-71A2917ABD23}" type="pres">
      <dgm:prSet presAssocID="{88F6C02A-6722-4C0E-ADA0-4297317C2187}" presName="hierRoot4" presStyleCnt="0"/>
      <dgm:spPr/>
    </dgm:pt>
    <dgm:pt modelId="{BA03F0BE-A643-4D2D-89E2-7DCD5B18D3F6}" type="pres">
      <dgm:prSet presAssocID="{88F6C02A-6722-4C0E-ADA0-4297317C2187}" presName="composite4" presStyleCnt="0"/>
      <dgm:spPr/>
    </dgm:pt>
    <dgm:pt modelId="{0F9F34FF-7CF3-4B20-BAC0-333339A9D25E}" type="pres">
      <dgm:prSet presAssocID="{88F6C02A-6722-4C0E-ADA0-4297317C2187}" presName="background4" presStyleLbl="node4" presStyleIdx="3" presStyleCnt="5"/>
      <dgm:spPr>
        <a:solidFill>
          <a:schemeClr val="tx1">
            <a:lumMod val="95000"/>
          </a:schemeClr>
        </a:solidFill>
      </dgm:spPr>
    </dgm:pt>
    <dgm:pt modelId="{4E5F97EB-4DB4-4439-AD13-72A877346D23}" type="pres">
      <dgm:prSet presAssocID="{88F6C02A-6722-4C0E-ADA0-4297317C2187}" presName="text4" presStyleLbl="fgAcc4" presStyleIdx="3" presStyleCnt="5">
        <dgm:presLayoutVars>
          <dgm:chPref val="3"/>
        </dgm:presLayoutVars>
      </dgm:prSet>
      <dgm:spPr/>
    </dgm:pt>
    <dgm:pt modelId="{BF201CE8-50C8-417B-8870-E4A7D11387EC}" type="pres">
      <dgm:prSet presAssocID="{88F6C02A-6722-4C0E-ADA0-4297317C2187}" presName="hierChild5" presStyleCnt="0"/>
      <dgm:spPr/>
    </dgm:pt>
    <dgm:pt modelId="{DFD62420-C6E0-493A-B36D-FFA7E47B97A1}" type="pres">
      <dgm:prSet presAssocID="{F9D989FD-1D76-4964-A8EE-DCB39D1BB6F5}" presName="Name23" presStyleLbl="parChTrans1D4" presStyleIdx="4" presStyleCnt="5"/>
      <dgm:spPr/>
    </dgm:pt>
    <dgm:pt modelId="{BF2FB4BC-4C31-4723-B070-06DED8A4C08C}" type="pres">
      <dgm:prSet presAssocID="{A9FC1244-DB7A-419C-A02A-888020D82310}" presName="hierRoot4" presStyleCnt="0"/>
      <dgm:spPr/>
    </dgm:pt>
    <dgm:pt modelId="{75F4BD70-DCE7-440B-B577-33913F66D4C8}" type="pres">
      <dgm:prSet presAssocID="{A9FC1244-DB7A-419C-A02A-888020D82310}" presName="composite4" presStyleCnt="0"/>
      <dgm:spPr/>
    </dgm:pt>
    <dgm:pt modelId="{93142F43-5F6A-43DF-9765-61670A159C6E}" type="pres">
      <dgm:prSet presAssocID="{A9FC1244-DB7A-419C-A02A-888020D82310}" presName="background4" presStyleLbl="node4" presStyleIdx="4" presStyleCnt="5"/>
      <dgm:spPr>
        <a:solidFill>
          <a:schemeClr val="tx1">
            <a:lumMod val="95000"/>
          </a:schemeClr>
        </a:solidFill>
      </dgm:spPr>
    </dgm:pt>
    <dgm:pt modelId="{DDB4E2A9-B3E3-4922-9901-357E168EEE1D}" type="pres">
      <dgm:prSet presAssocID="{A9FC1244-DB7A-419C-A02A-888020D82310}" presName="text4" presStyleLbl="fgAcc4" presStyleIdx="4" presStyleCnt="5">
        <dgm:presLayoutVars>
          <dgm:chPref val="3"/>
        </dgm:presLayoutVars>
      </dgm:prSet>
      <dgm:spPr/>
    </dgm:pt>
    <dgm:pt modelId="{ED769EAD-4A24-4D5C-BC21-DD14667BF928}" type="pres">
      <dgm:prSet presAssocID="{A9FC1244-DB7A-419C-A02A-888020D82310}" presName="hierChild5" presStyleCnt="0"/>
      <dgm:spPr/>
    </dgm:pt>
    <dgm:pt modelId="{8BF6B978-0506-4B70-B1CB-8832C8F94ABC}" type="pres">
      <dgm:prSet presAssocID="{F369EAFB-6113-4366-B8A7-C263DB91121B}" presName="Name10" presStyleLbl="parChTrans1D2" presStyleIdx="1" presStyleCnt="3"/>
      <dgm:spPr/>
    </dgm:pt>
    <dgm:pt modelId="{17EE1DF4-0A65-4394-969A-F11AAE0E185D}" type="pres">
      <dgm:prSet presAssocID="{650987EB-4D96-4DC3-9416-B31CAB2758C2}" presName="hierRoot2" presStyleCnt="0"/>
      <dgm:spPr/>
    </dgm:pt>
    <dgm:pt modelId="{15B872C1-DB01-4650-A824-AD7DFFC80338}" type="pres">
      <dgm:prSet presAssocID="{650987EB-4D96-4DC3-9416-B31CAB2758C2}" presName="composite2" presStyleCnt="0"/>
      <dgm:spPr/>
    </dgm:pt>
    <dgm:pt modelId="{0087E92E-CE3F-480D-BF4B-DE84C39CCE70}" type="pres">
      <dgm:prSet presAssocID="{650987EB-4D96-4DC3-9416-B31CAB2758C2}" presName="background2" presStyleLbl="node2" presStyleIdx="1" presStyleCnt="3"/>
      <dgm:spPr/>
    </dgm:pt>
    <dgm:pt modelId="{6BF35DEA-0D1F-4C7D-B06D-3DC3C353B5A2}" type="pres">
      <dgm:prSet presAssocID="{650987EB-4D96-4DC3-9416-B31CAB2758C2}" presName="text2" presStyleLbl="fgAcc2" presStyleIdx="1" presStyleCnt="3">
        <dgm:presLayoutVars>
          <dgm:chPref val="3"/>
        </dgm:presLayoutVars>
      </dgm:prSet>
      <dgm:spPr/>
    </dgm:pt>
    <dgm:pt modelId="{1020B9E9-DC65-40D2-B5CF-F84EA1579C5E}" type="pres">
      <dgm:prSet presAssocID="{650987EB-4D96-4DC3-9416-B31CAB2758C2}" presName="hierChild3" presStyleCnt="0"/>
      <dgm:spPr/>
    </dgm:pt>
    <dgm:pt modelId="{DB2B9FC0-E544-4ECD-A80E-1417AA3E0360}" type="pres">
      <dgm:prSet presAssocID="{C680A973-1DBC-4D9F-BDF1-1DB719FC5889}" presName="Name10" presStyleLbl="parChTrans1D2" presStyleIdx="2" presStyleCnt="3"/>
      <dgm:spPr/>
    </dgm:pt>
    <dgm:pt modelId="{191202FF-5294-4D87-BA34-8D1FE59783C2}" type="pres">
      <dgm:prSet presAssocID="{A022B912-79D3-4C64-BF37-D9E17E203DC7}" presName="hierRoot2" presStyleCnt="0"/>
      <dgm:spPr/>
    </dgm:pt>
    <dgm:pt modelId="{E263B04D-84B3-4BA6-9F8A-41F2D4E89841}" type="pres">
      <dgm:prSet presAssocID="{A022B912-79D3-4C64-BF37-D9E17E203DC7}" presName="composite2" presStyleCnt="0"/>
      <dgm:spPr/>
    </dgm:pt>
    <dgm:pt modelId="{4798AB51-EB84-4D49-8D7F-B9B44096D2D9}" type="pres">
      <dgm:prSet presAssocID="{A022B912-79D3-4C64-BF37-D9E17E203DC7}" presName="background2" presStyleLbl="node2" presStyleIdx="2" presStyleCnt="3"/>
      <dgm:spPr/>
    </dgm:pt>
    <dgm:pt modelId="{E5535F8E-AC60-4108-AA4D-59527D479F94}" type="pres">
      <dgm:prSet presAssocID="{A022B912-79D3-4C64-BF37-D9E17E203DC7}" presName="text2" presStyleLbl="fgAcc2" presStyleIdx="2" presStyleCnt="3">
        <dgm:presLayoutVars>
          <dgm:chPref val="3"/>
        </dgm:presLayoutVars>
      </dgm:prSet>
      <dgm:spPr/>
    </dgm:pt>
    <dgm:pt modelId="{BB553C0E-8EF7-4E73-AC48-59B65E4A3F82}" type="pres">
      <dgm:prSet presAssocID="{A022B912-79D3-4C64-BF37-D9E17E203DC7}" presName="hierChild3" presStyleCnt="0"/>
      <dgm:spPr/>
    </dgm:pt>
    <dgm:pt modelId="{191CEE58-0118-4C69-8126-2C0AAA923735}" type="pres">
      <dgm:prSet presAssocID="{E612C1E4-A672-4BEB-AEE7-D17FA12E7B1C}" presName="Name17" presStyleLbl="parChTrans1D3" presStyleIdx="2" presStyleCnt="4"/>
      <dgm:spPr/>
    </dgm:pt>
    <dgm:pt modelId="{08CC50C8-D146-4DA9-8CEB-284E10E0C42C}" type="pres">
      <dgm:prSet presAssocID="{99F3C5BB-DC9F-456E-BCDD-E453F9394F00}" presName="hierRoot3" presStyleCnt="0"/>
      <dgm:spPr/>
    </dgm:pt>
    <dgm:pt modelId="{4610273C-FD8A-4C35-98F3-4E7F0DADDEBB}" type="pres">
      <dgm:prSet presAssocID="{99F3C5BB-DC9F-456E-BCDD-E453F9394F00}" presName="composite3" presStyleCnt="0"/>
      <dgm:spPr/>
    </dgm:pt>
    <dgm:pt modelId="{E27A0C92-D9F1-4CF6-8E6A-CD2CA07D59DB}" type="pres">
      <dgm:prSet presAssocID="{99F3C5BB-DC9F-456E-BCDD-E453F9394F00}" presName="background3" presStyleLbl="node3" presStyleIdx="2" presStyleCnt="4"/>
      <dgm:spPr/>
    </dgm:pt>
    <dgm:pt modelId="{523AAA8B-7890-4B3E-937F-A761ABC2E024}" type="pres">
      <dgm:prSet presAssocID="{99F3C5BB-DC9F-456E-BCDD-E453F9394F00}" presName="text3" presStyleLbl="fgAcc3" presStyleIdx="2" presStyleCnt="4">
        <dgm:presLayoutVars>
          <dgm:chPref val="3"/>
        </dgm:presLayoutVars>
      </dgm:prSet>
      <dgm:spPr/>
    </dgm:pt>
    <dgm:pt modelId="{9E2D3D6A-515B-4BB8-A45B-F5C0592ABED3}" type="pres">
      <dgm:prSet presAssocID="{99F3C5BB-DC9F-456E-BCDD-E453F9394F00}" presName="hierChild4" presStyleCnt="0"/>
      <dgm:spPr/>
    </dgm:pt>
    <dgm:pt modelId="{8515AB0A-E510-4A48-A819-DF3B3C3B4272}" type="pres">
      <dgm:prSet presAssocID="{A40BBA95-4844-45AC-9220-E8DE8825F20C}" presName="Name17" presStyleLbl="parChTrans1D3" presStyleIdx="3" presStyleCnt="4"/>
      <dgm:spPr/>
    </dgm:pt>
    <dgm:pt modelId="{E2EDEBA3-0CA0-48D1-8823-9C8196AA28E2}" type="pres">
      <dgm:prSet presAssocID="{D32C6637-6CF7-480F-AF2F-37725FED2381}" presName="hierRoot3" presStyleCnt="0"/>
      <dgm:spPr/>
    </dgm:pt>
    <dgm:pt modelId="{89D56466-E657-47C7-ABAE-E22FA60CB3F1}" type="pres">
      <dgm:prSet presAssocID="{D32C6637-6CF7-480F-AF2F-37725FED2381}" presName="composite3" presStyleCnt="0"/>
      <dgm:spPr/>
    </dgm:pt>
    <dgm:pt modelId="{DC87E41F-C30B-4707-AE82-4A8BB9F38679}" type="pres">
      <dgm:prSet presAssocID="{D32C6637-6CF7-480F-AF2F-37725FED2381}" presName="background3" presStyleLbl="node3" presStyleIdx="3" presStyleCnt="4"/>
      <dgm:spPr/>
    </dgm:pt>
    <dgm:pt modelId="{3C0CD479-CE21-4BEC-9BC0-0964BD1F2327}" type="pres">
      <dgm:prSet presAssocID="{D32C6637-6CF7-480F-AF2F-37725FED2381}" presName="text3" presStyleLbl="fgAcc3" presStyleIdx="3" presStyleCnt="4">
        <dgm:presLayoutVars>
          <dgm:chPref val="3"/>
        </dgm:presLayoutVars>
      </dgm:prSet>
      <dgm:spPr/>
    </dgm:pt>
    <dgm:pt modelId="{73693877-124A-4584-9F24-480E1BFAF83B}" type="pres">
      <dgm:prSet presAssocID="{D32C6637-6CF7-480F-AF2F-37725FED2381}" presName="hierChild4" presStyleCnt="0"/>
      <dgm:spPr/>
    </dgm:pt>
    <dgm:pt modelId="{28D04BB6-14B6-4621-A5FF-AD4CB37669E4}" type="pres">
      <dgm:prSet presAssocID="{DAF7A7D8-3E25-41E3-9843-C2D625A89232}" presName="hierRoot1" presStyleCnt="0"/>
      <dgm:spPr/>
    </dgm:pt>
    <dgm:pt modelId="{7FFEB088-F994-41DE-B6E0-8052A4DFEDF5}" type="pres">
      <dgm:prSet presAssocID="{DAF7A7D8-3E25-41E3-9843-C2D625A89232}" presName="composite" presStyleCnt="0"/>
      <dgm:spPr/>
    </dgm:pt>
    <dgm:pt modelId="{85F33A1A-FE1E-4A27-876E-19CCB4D3ED5C}" type="pres">
      <dgm:prSet presAssocID="{DAF7A7D8-3E25-41E3-9843-C2D625A89232}" presName="background" presStyleLbl="node0" presStyleIdx="1" presStyleCnt="2"/>
      <dgm:spPr/>
    </dgm:pt>
    <dgm:pt modelId="{2E1F851B-5759-433F-B527-7BD61EB49D2E}" type="pres">
      <dgm:prSet presAssocID="{DAF7A7D8-3E25-41E3-9843-C2D625A89232}" presName="text" presStyleLbl="fgAcc0" presStyleIdx="1" presStyleCnt="2">
        <dgm:presLayoutVars>
          <dgm:chPref val="3"/>
        </dgm:presLayoutVars>
      </dgm:prSet>
      <dgm:spPr/>
    </dgm:pt>
    <dgm:pt modelId="{DDFDD59A-87C7-457E-A295-95E590A513DA}" type="pres">
      <dgm:prSet presAssocID="{DAF7A7D8-3E25-41E3-9843-C2D625A89232}" presName="hierChild2" presStyleCnt="0"/>
      <dgm:spPr/>
    </dgm:pt>
  </dgm:ptLst>
  <dgm:cxnLst>
    <dgm:cxn modelId="{C8FB2E05-0E21-4FD5-9F98-01B56D10492D}" type="presOf" srcId="{F3D03F16-C857-487E-90DF-123E5A0A362D}" destId="{BC59CF49-8BCD-4C0C-BAA5-6ECCAA6DBFA5}" srcOrd="0" destOrd="0" presId="urn:microsoft.com/office/officeart/2005/8/layout/hierarchy1"/>
    <dgm:cxn modelId="{D0EE790B-93C7-4666-BFAA-219B7F041957}" srcId="{2FAB5917-4138-4395-A8AB-E63E648E0A25}" destId="{4ED0B853-0B32-4D6B-996A-372AA1F89438}" srcOrd="0" destOrd="0" parTransId="{A7944CD2-5810-4634-8AEA-0836DB8E3F68}" sibTransId="{9CF54725-FBCF-4EF3-B768-F9184348576A}"/>
    <dgm:cxn modelId="{E43D2218-2519-4262-AD66-922E056ECC0B}" srcId="{4ED0B853-0B32-4D6B-996A-372AA1F89438}" destId="{D2E2D014-64E5-4153-9FFB-599AC2F88531}" srcOrd="1" destOrd="0" parTransId="{5DD4C6E4-9215-423F-8B2F-CA19D5D2B45C}" sibTransId="{57682C83-0D38-4AA4-9466-FB8D765CF222}"/>
    <dgm:cxn modelId="{41459C20-994B-4095-8D8F-DF3CD767888E}" srcId="{802B029F-D800-455F-947C-B225FE7CDA05}" destId="{2FAB5917-4138-4395-A8AB-E63E648E0A25}" srcOrd="0" destOrd="0" parTransId="{2C1FA55F-7622-43D7-AE74-5562046C6205}" sibTransId="{5B769CCB-88B6-4D7D-BCB0-DC2882CBA04F}"/>
    <dgm:cxn modelId="{10C54A2E-6B0A-42C8-8C02-4505064C154E}" type="presOf" srcId="{802B029F-D800-455F-947C-B225FE7CDA05}" destId="{1A89306F-BD9D-472B-88E1-E809A744D5BB}" srcOrd="0" destOrd="0" presId="urn:microsoft.com/office/officeart/2005/8/layout/hierarchy1"/>
    <dgm:cxn modelId="{0CE59D30-F0A2-43E0-9634-655C86F81938}" type="presOf" srcId="{88F6C02A-6722-4C0E-ADA0-4297317C2187}" destId="{4E5F97EB-4DB4-4439-AD13-72A877346D23}" srcOrd="0" destOrd="0" presId="urn:microsoft.com/office/officeart/2005/8/layout/hierarchy1"/>
    <dgm:cxn modelId="{EDD4E330-5CC5-408A-ACD1-210D30BC091B}" type="presOf" srcId="{A40BBA95-4844-45AC-9220-E8DE8825F20C}" destId="{8515AB0A-E510-4A48-A819-DF3B3C3B4272}" srcOrd="0" destOrd="0" presId="urn:microsoft.com/office/officeart/2005/8/layout/hierarchy1"/>
    <dgm:cxn modelId="{74595D34-3528-4EE0-9401-058CBB7E29CB}" type="presOf" srcId="{07257397-6C4B-4C1B-B1B5-C1F5FE9157F5}" destId="{88D9E488-BE52-481A-A6C2-4C141B861CEE}" srcOrd="0" destOrd="0" presId="urn:microsoft.com/office/officeart/2005/8/layout/hierarchy1"/>
    <dgm:cxn modelId="{6B517639-6EA7-48F7-961D-E4F5CC834151}" srcId="{A022B912-79D3-4C64-BF37-D9E17E203DC7}" destId="{D32C6637-6CF7-480F-AF2F-37725FED2381}" srcOrd="1" destOrd="0" parTransId="{A40BBA95-4844-45AC-9220-E8DE8825F20C}" sibTransId="{68868724-74F4-4AD8-8BFE-6471696FC796}"/>
    <dgm:cxn modelId="{61B87B3F-B92A-46C9-8CEC-D9B4E5C9CB88}" type="presOf" srcId="{A9FC1244-DB7A-419C-A02A-888020D82310}" destId="{DDB4E2A9-B3E3-4922-9901-357E168EEE1D}" srcOrd="0" destOrd="0" presId="urn:microsoft.com/office/officeart/2005/8/layout/hierarchy1"/>
    <dgm:cxn modelId="{803D955B-FC96-49A2-958F-B2548112F47E}" type="presOf" srcId="{D2E2D014-64E5-4153-9FFB-599AC2F88531}" destId="{E314521B-0FBF-4675-9BA2-35CB47AB615C}" srcOrd="0" destOrd="0" presId="urn:microsoft.com/office/officeart/2005/8/layout/hierarchy1"/>
    <dgm:cxn modelId="{707A935C-42CD-4D4B-9583-0A0A1239BBE4}" type="presOf" srcId="{F369EAFB-6113-4366-B8A7-C263DB91121B}" destId="{8BF6B978-0506-4B70-B1CB-8832C8F94ABC}" srcOrd="0" destOrd="0" presId="urn:microsoft.com/office/officeart/2005/8/layout/hierarchy1"/>
    <dgm:cxn modelId="{F9432A5F-AE09-4CEF-AC93-13877A9CC700}" srcId="{A022B912-79D3-4C64-BF37-D9E17E203DC7}" destId="{99F3C5BB-DC9F-456E-BCDD-E453F9394F00}" srcOrd="0" destOrd="0" parTransId="{E612C1E4-A672-4BEB-AEE7-D17FA12E7B1C}" sibTransId="{9C814D99-873E-421B-A544-233CADE584FE}"/>
    <dgm:cxn modelId="{3C605C5F-2CEA-4996-8AB9-1CA114885EE4}" type="presOf" srcId="{A022B912-79D3-4C64-BF37-D9E17E203DC7}" destId="{E5535F8E-AC60-4108-AA4D-59527D479F94}" srcOrd="0" destOrd="0" presId="urn:microsoft.com/office/officeart/2005/8/layout/hierarchy1"/>
    <dgm:cxn modelId="{91F42145-A9CA-497C-9CB3-FC2581483104}" type="presOf" srcId="{FC740AD7-449F-46B3-A9A1-53BA775BED02}" destId="{AEBBDAF8-ED54-4CED-9517-B0552125DB5B}" srcOrd="0" destOrd="0" presId="urn:microsoft.com/office/officeart/2005/8/layout/hierarchy1"/>
    <dgm:cxn modelId="{C09E7F66-77CD-4A2D-892F-E904C8312BB5}" type="presOf" srcId="{E612C1E4-A672-4BEB-AEE7-D17FA12E7B1C}" destId="{191CEE58-0118-4C69-8126-2C0AAA923735}" srcOrd="0" destOrd="0" presId="urn:microsoft.com/office/officeart/2005/8/layout/hierarchy1"/>
    <dgm:cxn modelId="{EA798967-6787-42B7-B332-D9BF5568710B}" type="presOf" srcId="{2FAB5917-4138-4395-A8AB-E63E648E0A25}" destId="{EA8A9CA1-B96F-440E-BCD5-C4844101004B}" srcOrd="0" destOrd="0" presId="urn:microsoft.com/office/officeart/2005/8/layout/hierarchy1"/>
    <dgm:cxn modelId="{9BA9BA68-288A-47F7-88FC-BF2C578D0783}" srcId="{50623DDE-A73A-4F19-AA7A-3AB498AD79EE}" destId="{932814BA-459E-40EA-BED8-B198550E3544}" srcOrd="0" destOrd="0" parTransId="{F3D03F16-C857-487E-90DF-123E5A0A362D}" sibTransId="{5EF5C4C7-D623-4909-A1ED-A72172C5DD84}"/>
    <dgm:cxn modelId="{8B48306D-0346-4108-9963-3740A99E2C7F}" srcId="{2FAB5917-4138-4395-A8AB-E63E648E0A25}" destId="{650987EB-4D96-4DC3-9416-B31CAB2758C2}" srcOrd="1" destOrd="0" parTransId="{F369EAFB-6113-4366-B8A7-C263DB91121B}" sibTransId="{2E0713FC-DE66-418F-BC74-D43139EC8456}"/>
    <dgm:cxn modelId="{8174BF4E-8B78-473A-9CF5-823412F37FF2}" type="presOf" srcId="{F5E810FB-D4E0-415C-B71B-13E64D03DD29}" destId="{BA0D02BD-C95B-46C3-BC80-5A933767662E}" srcOrd="0" destOrd="0" presId="urn:microsoft.com/office/officeart/2005/8/layout/hierarchy1"/>
    <dgm:cxn modelId="{02DD9151-9B52-490D-ABE5-F8110F92473F}" type="presOf" srcId="{11E85969-5E36-463C-A859-384E0E0C1332}" destId="{DC98E611-68D4-4945-9FCE-CAF85261187E}" srcOrd="0" destOrd="0" presId="urn:microsoft.com/office/officeart/2005/8/layout/hierarchy1"/>
    <dgm:cxn modelId="{ACF6BC57-7E60-4EC0-9C29-73A1A5431909}" type="presOf" srcId="{4ED0B853-0B32-4D6B-996A-372AA1F89438}" destId="{EB8A92A3-3B21-4106-9F3A-84E3380BEE8A}" srcOrd="0" destOrd="0" presId="urn:microsoft.com/office/officeart/2005/8/layout/hierarchy1"/>
    <dgm:cxn modelId="{EEC6FF78-E50D-4563-91D2-7D9C6456EB36}" type="presOf" srcId="{5DD4C6E4-9215-423F-8B2F-CA19D5D2B45C}" destId="{5A7F4432-774B-4F3C-999E-59A4CADC8AA3}" srcOrd="0" destOrd="0" presId="urn:microsoft.com/office/officeart/2005/8/layout/hierarchy1"/>
    <dgm:cxn modelId="{0B278487-83F5-4361-9B8D-8DC319EF43EF}" srcId="{50623DDE-A73A-4F19-AA7A-3AB498AD79EE}" destId="{F5E810FB-D4E0-415C-B71B-13E64D03DD29}" srcOrd="2" destOrd="0" parTransId="{855B7FF5-126D-4063-948C-9A078F17555F}" sibTransId="{3857CE18-2983-4C59-9FF5-4A98BDC1C17C}"/>
    <dgm:cxn modelId="{3A91228B-F9C6-41F9-8DAF-DC043A2AE661}" type="presOf" srcId="{C680A973-1DBC-4D9F-BDF1-1DB719FC5889}" destId="{DB2B9FC0-E544-4ECD-A80E-1417AA3E0360}" srcOrd="0" destOrd="0" presId="urn:microsoft.com/office/officeart/2005/8/layout/hierarchy1"/>
    <dgm:cxn modelId="{C0905F8F-A4C4-47B1-BB48-501EB9F81DA0}" srcId="{D2E2D014-64E5-4153-9FFB-599AC2F88531}" destId="{A9FC1244-DB7A-419C-A02A-888020D82310}" srcOrd="1" destOrd="0" parTransId="{F9D989FD-1D76-4964-A8EE-DCB39D1BB6F5}" sibTransId="{73C81991-969A-44F5-B834-429BC25D0C62}"/>
    <dgm:cxn modelId="{CE0FAF98-ED74-4F70-A4DB-F82E94913FE1}" srcId="{D2E2D014-64E5-4153-9FFB-599AC2F88531}" destId="{88F6C02A-6722-4C0E-ADA0-4297317C2187}" srcOrd="0" destOrd="0" parTransId="{FC740AD7-449F-46B3-A9A1-53BA775BED02}" sibTransId="{FD8D58BD-0D68-429F-B124-9481501A902E}"/>
    <dgm:cxn modelId="{5B09F898-474E-4089-BBF4-3C4BC06BCEC3}" type="presOf" srcId="{855B7FF5-126D-4063-948C-9A078F17555F}" destId="{85140B74-2EAD-4CB3-A3DA-EB2D310F554D}" srcOrd="0" destOrd="0" presId="urn:microsoft.com/office/officeart/2005/8/layout/hierarchy1"/>
    <dgm:cxn modelId="{2F56369B-F8B9-447B-B185-B6C25B151F2E}" type="presOf" srcId="{650987EB-4D96-4DC3-9416-B31CAB2758C2}" destId="{6BF35DEA-0D1F-4C7D-B06D-3DC3C353B5A2}" srcOrd="0" destOrd="0" presId="urn:microsoft.com/office/officeart/2005/8/layout/hierarchy1"/>
    <dgm:cxn modelId="{FAC2149C-6D0E-4715-9600-72A729346DA0}" type="presOf" srcId="{50623DDE-A73A-4F19-AA7A-3AB498AD79EE}" destId="{7871E242-482B-4530-9C34-04AE2FF6BCA9}" srcOrd="0" destOrd="0" presId="urn:microsoft.com/office/officeart/2005/8/layout/hierarchy1"/>
    <dgm:cxn modelId="{B7C6E0AB-AF1A-4276-874E-27239CB5F7FE}" srcId="{802B029F-D800-455F-947C-B225FE7CDA05}" destId="{DAF7A7D8-3E25-41E3-9843-C2D625A89232}" srcOrd="1" destOrd="0" parTransId="{397C8E29-7B06-4F41-B956-841879F0E385}" sibTransId="{4DAC42D2-066A-44EC-A37E-C5BEBCD824F1}"/>
    <dgm:cxn modelId="{DF2F5EAD-7CDE-4561-B692-ACA297162F27}" type="presOf" srcId="{F9D989FD-1D76-4964-A8EE-DCB39D1BB6F5}" destId="{DFD62420-C6E0-493A-B36D-FFA7E47B97A1}" srcOrd="0" destOrd="0" presId="urn:microsoft.com/office/officeart/2005/8/layout/hierarchy1"/>
    <dgm:cxn modelId="{37A5DFB9-4D1E-4201-B88C-EAFFDCC47185}" srcId="{2FAB5917-4138-4395-A8AB-E63E648E0A25}" destId="{A022B912-79D3-4C64-BF37-D9E17E203DC7}" srcOrd="2" destOrd="0" parTransId="{C680A973-1DBC-4D9F-BDF1-1DB719FC5889}" sibTransId="{F1B17872-C866-4ADF-A791-87831F394158}"/>
    <dgm:cxn modelId="{58444EC5-9B0D-460B-A095-A088E08A8AB2}" type="presOf" srcId="{DAF7A7D8-3E25-41E3-9843-C2D625A89232}" destId="{2E1F851B-5759-433F-B527-7BD61EB49D2E}" srcOrd="0" destOrd="0" presId="urn:microsoft.com/office/officeart/2005/8/layout/hierarchy1"/>
    <dgm:cxn modelId="{F4DED4C8-DEC4-4394-8B76-3EEC417BF9F1}" type="presOf" srcId="{B6F83789-3EB7-4B79-9D43-FA54FA52BD96}" destId="{CDA1EDDA-4FA0-4BAA-A9C1-CE8F4F6AFE97}" srcOrd="0" destOrd="0" presId="urn:microsoft.com/office/officeart/2005/8/layout/hierarchy1"/>
    <dgm:cxn modelId="{A109C2D6-E091-4456-AB06-E93165EE8D3A}" srcId="{4ED0B853-0B32-4D6B-996A-372AA1F89438}" destId="{50623DDE-A73A-4F19-AA7A-3AB498AD79EE}" srcOrd="0" destOrd="0" parTransId="{B6F83789-3EB7-4B79-9D43-FA54FA52BD96}" sibTransId="{BB9460A4-A87B-4A6D-A910-61E08457B257}"/>
    <dgm:cxn modelId="{0FB679E0-270D-464D-A1A0-F7EF277811B8}" srcId="{50623DDE-A73A-4F19-AA7A-3AB498AD79EE}" destId="{11E85969-5E36-463C-A859-384E0E0C1332}" srcOrd="1" destOrd="0" parTransId="{07257397-6C4B-4C1B-B1B5-C1F5FE9157F5}" sibTransId="{E03BFD8B-1540-450D-9AA2-6725C7C140EF}"/>
    <dgm:cxn modelId="{B03B91E1-7782-465C-9538-47A253EC03F0}" type="presOf" srcId="{932814BA-459E-40EA-BED8-B198550E3544}" destId="{154B522A-FD35-4469-AFC1-FBCECFB868E1}" srcOrd="0" destOrd="0" presId="urn:microsoft.com/office/officeart/2005/8/layout/hierarchy1"/>
    <dgm:cxn modelId="{EFA7D9E7-2E1F-4C9C-91E0-4284B35A5EA9}" type="presOf" srcId="{99F3C5BB-DC9F-456E-BCDD-E453F9394F00}" destId="{523AAA8B-7890-4B3E-937F-A761ABC2E024}" srcOrd="0" destOrd="0" presId="urn:microsoft.com/office/officeart/2005/8/layout/hierarchy1"/>
    <dgm:cxn modelId="{520113F2-4F80-4187-B78F-4E013B0C43AB}" type="presOf" srcId="{D32C6637-6CF7-480F-AF2F-37725FED2381}" destId="{3C0CD479-CE21-4BEC-9BC0-0964BD1F2327}" srcOrd="0" destOrd="0" presId="urn:microsoft.com/office/officeart/2005/8/layout/hierarchy1"/>
    <dgm:cxn modelId="{F11BC4FB-0BCE-4D9B-B461-98805DF2C57C}" type="presOf" srcId="{A7944CD2-5810-4634-8AEA-0836DB8E3F68}" destId="{AA4C07DD-475A-42C6-9E52-5715D98E99E6}" srcOrd="0" destOrd="0" presId="urn:microsoft.com/office/officeart/2005/8/layout/hierarchy1"/>
    <dgm:cxn modelId="{1722A3EB-2360-4796-9D2B-2DA43315B6C9}" type="presParOf" srcId="{1A89306F-BD9D-472B-88E1-E809A744D5BB}" destId="{97C2BE27-CBE8-4D9B-B295-7F7867988D58}" srcOrd="0" destOrd="0" presId="urn:microsoft.com/office/officeart/2005/8/layout/hierarchy1"/>
    <dgm:cxn modelId="{DABF6939-0EB7-437B-B167-8C3142CD06CD}" type="presParOf" srcId="{97C2BE27-CBE8-4D9B-B295-7F7867988D58}" destId="{2A4C5A6D-144A-4393-8CB3-19F4F5C0A639}" srcOrd="0" destOrd="0" presId="urn:microsoft.com/office/officeart/2005/8/layout/hierarchy1"/>
    <dgm:cxn modelId="{8B39EB6F-5CB3-4F92-8955-32A835EFA117}" type="presParOf" srcId="{2A4C5A6D-144A-4393-8CB3-19F4F5C0A639}" destId="{5E2C0578-179D-4222-AAF2-7C18DFE6199A}" srcOrd="0" destOrd="0" presId="urn:microsoft.com/office/officeart/2005/8/layout/hierarchy1"/>
    <dgm:cxn modelId="{D8DFBA03-01B5-4263-A0A2-1586B8AE6846}" type="presParOf" srcId="{2A4C5A6D-144A-4393-8CB3-19F4F5C0A639}" destId="{EA8A9CA1-B96F-440E-BCD5-C4844101004B}" srcOrd="1" destOrd="0" presId="urn:microsoft.com/office/officeart/2005/8/layout/hierarchy1"/>
    <dgm:cxn modelId="{7451CD06-5818-44DC-82BD-639AA50273E3}" type="presParOf" srcId="{97C2BE27-CBE8-4D9B-B295-7F7867988D58}" destId="{2FA8949C-709D-4DCE-9A61-DC9446C57B69}" srcOrd="1" destOrd="0" presId="urn:microsoft.com/office/officeart/2005/8/layout/hierarchy1"/>
    <dgm:cxn modelId="{80212DE9-AA26-43FE-81DE-CB99E782EA17}" type="presParOf" srcId="{2FA8949C-709D-4DCE-9A61-DC9446C57B69}" destId="{AA4C07DD-475A-42C6-9E52-5715D98E99E6}" srcOrd="0" destOrd="0" presId="urn:microsoft.com/office/officeart/2005/8/layout/hierarchy1"/>
    <dgm:cxn modelId="{2E508012-5161-4102-AD81-713DA22B0C79}" type="presParOf" srcId="{2FA8949C-709D-4DCE-9A61-DC9446C57B69}" destId="{4046C8E8-3F79-496F-9490-805C48A06059}" srcOrd="1" destOrd="0" presId="urn:microsoft.com/office/officeart/2005/8/layout/hierarchy1"/>
    <dgm:cxn modelId="{6EBA2AF9-AC52-416A-A1EE-71FFAEE129B1}" type="presParOf" srcId="{4046C8E8-3F79-496F-9490-805C48A06059}" destId="{DBD2FC7B-37CF-4AF5-B2D3-CA5988E3CC8C}" srcOrd="0" destOrd="0" presId="urn:microsoft.com/office/officeart/2005/8/layout/hierarchy1"/>
    <dgm:cxn modelId="{7C84317C-D3E0-4EA5-8CDE-3B0531EC9CBB}" type="presParOf" srcId="{DBD2FC7B-37CF-4AF5-B2D3-CA5988E3CC8C}" destId="{1F41A38E-63CE-490E-8CC7-FAF25A398849}" srcOrd="0" destOrd="0" presId="urn:microsoft.com/office/officeart/2005/8/layout/hierarchy1"/>
    <dgm:cxn modelId="{4CCD7D54-DF60-451C-BC68-5314C5BE0521}" type="presParOf" srcId="{DBD2FC7B-37CF-4AF5-B2D3-CA5988E3CC8C}" destId="{EB8A92A3-3B21-4106-9F3A-84E3380BEE8A}" srcOrd="1" destOrd="0" presId="urn:microsoft.com/office/officeart/2005/8/layout/hierarchy1"/>
    <dgm:cxn modelId="{0D90B81F-5DFC-4DBD-ABA6-3C94826CB208}" type="presParOf" srcId="{4046C8E8-3F79-496F-9490-805C48A06059}" destId="{AC2A733F-6D93-4C74-A33B-E80449EA5B08}" srcOrd="1" destOrd="0" presId="urn:microsoft.com/office/officeart/2005/8/layout/hierarchy1"/>
    <dgm:cxn modelId="{506D70CA-357D-4828-B586-8B6A921A3A79}" type="presParOf" srcId="{AC2A733F-6D93-4C74-A33B-E80449EA5B08}" destId="{CDA1EDDA-4FA0-4BAA-A9C1-CE8F4F6AFE97}" srcOrd="0" destOrd="0" presId="urn:microsoft.com/office/officeart/2005/8/layout/hierarchy1"/>
    <dgm:cxn modelId="{A0B0C9AC-5B5E-46E6-A2E8-8044E3FAF8DC}" type="presParOf" srcId="{AC2A733F-6D93-4C74-A33B-E80449EA5B08}" destId="{A1103E62-56CF-4A1D-B368-B7AA30D4F21A}" srcOrd="1" destOrd="0" presId="urn:microsoft.com/office/officeart/2005/8/layout/hierarchy1"/>
    <dgm:cxn modelId="{F16CC7CB-8D92-45FA-81CB-1FFD083DE68A}" type="presParOf" srcId="{A1103E62-56CF-4A1D-B368-B7AA30D4F21A}" destId="{D707E465-10B7-49EB-9317-1183C4D85D95}" srcOrd="0" destOrd="0" presId="urn:microsoft.com/office/officeart/2005/8/layout/hierarchy1"/>
    <dgm:cxn modelId="{F3612B9D-8858-43D2-B73F-030E81499904}" type="presParOf" srcId="{D707E465-10B7-49EB-9317-1183C4D85D95}" destId="{E1D5B839-A33F-4627-B365-DCEE0AA9D111}" srcOrd="0" destOrd="0" presId="urn:microsoft.com/office/officeart/2005/8/layout/hierarchy1"/>
    <dgm:cxn modelId="{94F304E4-1947-46E8-AD07-D123A2D35F37}" type="presParOf" srcId="{D707E465-10B7-49EB-9317-1183C4D85D95}" destId="{7871E242-482B-4530-9C34-04AE2FF6BCA9}" srcOrd="1" destOrd="0" presId="urn:microsoft.com/office/officeart/2005/8/layout/hierarchy1"/>
    <dgm:cxn modelId="{05062929-B49E-40E3-A305-614215476C87}" type="presParOf" srcId="{A1103E62-56CF-4A1D-B368-B7AA30D4F21A}" destId="{5CF0F64D-4192-46C1-AB8A-EEF318033238}" srcOrd="1" destOrd="0" presId="urn:microsoft.com/office/officeart/2005/8/layout/hierarchy1"/>
    <dgm:cxn modelId="{6EB5F945-2F12-4559-A51C-821D436DBFD1}" type="presParOf" srcId="{5CF0F64D-4192-46C1-AB8A-EEF318033238}" destId="{BC59CF49-8BCD-4C0C-BAA5-6ECCAA6DBFA5}" srcOrd="0" destOrd="0" presId="urn:microsoft.com/office/officeart/2005/8/layout/hierarchy1"/>
    <dgm:cxn modelId="{8917456F-C168-48AF-8A3A-AB4E4E944137}" type="presParOf" srcId="{5CF0F64D-4192-46C1-AB8A-EEF318033238}" destId="{D4232253-0DB9-47B6-9329-6CC177884886}" srcOrd="1" destOrd="0" presId="urn:microsoft.com/office/officeart/2005/8/layout/hierarchy1"/>
    <dgm:cxn modelId="{E330926C-7363-4DDF-9AA1-49D2612683BE}" type="presParOf" srcId="{D4232253-0DB9-47B6-9329-6CC177884886}" destId="{A44260E5-950F-4A9E-8511-55C11FFD12B2}" srcOrd="0" destOrd="0" presId="urn:microsoft.com/office/officeart/2005/8/layout/hierarchy1"/>
    <dgm:cxn modelId="{29C9BF62-F763-4398-9775-F7778BF6CED4}" type="presParOf" srcId="{A44260E5-950F-4A9E-8511-55C11FFD12B2}" destId="{DAD1A198-FF0D-4BDC-97AE-AC32BE94A1A0}" srcOrd="0" destOrd="0" presId="urn:microsoft.com/office/officeart/2005/8/layout/hierarchy1"/>
    <dgm:cxn modelId="{454A75B7-6A79-4200-AE35-21CBAAE332B9}" type="presParOf" srcId="{A44260E5-950F-4A9E-8511-55C11FFD12B2}" destId="{154B522A-FD35-4469-AFC1-FBCECFB868E1}" srcOrd="1" destOrd="0" presId="urn:microsoft.com/office/officeart/2005/8/layout/hierarchy1"/>
    <dgm:cxn modelId="{4AFAE9A5-BF09-447F-BB34-F416CA7FC018}" type="presParOf" srcId="{D4232253-0DB9-47B6-9329-6CC177884886}" destId="{AC4B97E6-5775-4A6A-B444-39D84B0946BC}" srcOrd="1" destOrd="0" presId="urn:microsoft.com/office/officeart/2005/8/layout/hierarchy1"/>
    <dgm:cxn modelId="{B7268DF7-3E8D-4635-A6B3-8C8E4144250B}" type="presParOf" srcId="{5CF0F64D-4192-46C1-AB8A-EEF318033238}" destId="{88D9E488-BE52-481A-A6C2-4C141B861CEE}" srcOrd="2" destOrd="0" presId="urn:microsoft.com/office/officeart/2005/8/layout/hierarchy1"/>
    <dgm:cxn modelId="{5A1405D1-CE12-4257-B902-39006A1787FA}" type="presParOf" srcId="{5CF0F64D-4192-46C1-AB8A-EEF318033238}" destId="{93B8093E-FE09-46C2-B510-F8D10AFC2257}" srcOrd="3" destOrd="0" presId="urn:microsoft.com/office/officeart/2005/8/layout/hierarchy1"/>
    <dgm:cxn modelId="{08EFD07D-E4F5-486C-8127-37D00806BFC3}" type="presParOf" srcId="{93B8093E-FE09-46C2-B510-F8D10AFC2257}" destId="{84540ECC-31A0-4765-82C2-7BEA2A5263E7}" srcOrd="0" destOrd="0" presId="urn:microsoft.com/office/officeart/2005/8/layout/hierarchy1"/>
    <dgm:cxn modelId="{637E4FDE-8B9F-4203-A0E2-31E9670F13F1}" type="presParOf" srcId="{84540ECC-31A0-4765-82C2-7BEA2A5263E7}" destId="{FBAFF9EB-FB0E-4DE3-92E8-DEC279F71AF7}" srcOrd="0" destOrd="0" presId="urn:microsoft.com/office/officeart/2005/8/layout/hierarchy1"/>
    <dgm:cxn modelId="{BFD29C03-46DD-4C33-9209-7487AC8966B0}" type="presParOf" srcId="{84540ECC-31A0-4765-82C2-7BEA2A5263E7}" destId="{DC98E611-68D4-4945-9FCE-CAF85261187E}" srcOrd="1" destOrd="0" presId="urn:microsoft.com/office/officeart/2005/8/layout/hierarchy1"/>
    <dgm:cxn modelId="{1EC671C5-CAA5-4F10-B88F-3607F162373A}" type="presParOf" srcId="{93B8093E-FE09-46C2-B510-F8D10AFC2257}" destId="{82C98E8A-60EF-4147-B445-7C610E08719E}" srcOrd="1" destOrd="0" presId="urn:microsoft.com/office/officeart/2005/8/layout/hierarchy1"/>
    <dgm:cxn modelId="{E0498575-3303-48E0-84FF-81DCF8BCBF52}" type="presParOf" srcId="{5CF0F64D-4192-46C1-AB8A-EEF318033238}" destId="{85140B74-2EAD-4CB3-A3DA-EB2D310F554D}" srcOrd="4" destOrd="0" presId="urn:microsoft.com/office/officeart/2005/8/layout/hierarchy1"/>
    <dgm:cxn modelId="{1A15E895-94C0-467F-B85C-F2A6F74B118D}" type="presParOf" srcId="{5CF0F64D-4192-46C1-AB8A-EEF318033238}" destId="{1A7E4ACE-E6EA-4C19-BDAD-17F2DAE2331E}" srcOrd="5" destOrd="0" presId="urn:microsoft.com/office/officeart/2005/8/layout/hierarchy1"/>
    <dgm:cxn modelId="{CC5E792A-E72C-4091-B5F4-B8817191C93D}" type="presParOf" srcId="{1A7E4ACE-E6EA-4C19-BDAD-17F2DAE2331E}" destId="{7490BA08-7DD3-42B0-A293-C085A62B8F9C}" srcOrd="0" destOrd="0" presId="urn:microsoft.com/office/officeart/2005/8/layout/hierarchy1"/>
    <dgm:cxn modelId="{C6CEF8CB-584F-47A4-BF64-04FE009927E5}" type="presParOf" srcId="{7490BA08-7DD3-42B0-A293-C085A62B8F9C}" destId="{4136EDFC-8F9A-4FC1-826D-DE46BD3A363C}" srcOrd="0" destOrd="0" presId="urn:microsoft.com/office/officeart/2005/8/layout/hierarchy1"/>
    <dgm:cxn modelId="{B0B21306-8BC0-421A-81A7-F833B37175A2}" type="presParOf" srcId="{7490BA08-7DD3-42B0-A293-C085A62B8F9C}" destId="{BA0D02BD-C95B-46C3-BC80-5A933767662E}" srcOrd="1" destOrd="0" presId="urn:microsoft.com/office/officeart/2005/8/layout/hierarchy1"/>
    <dgm:cxn modelId="{4A385F0A-ACBA-4EC6-9EF1-D92C2075769B}" type="presParOf" srcId="{1A7E4ACE-E6EA-4C19-BDAD-17F2DAE2331E}" destId="{0B6C2168-E4CD-45F2-BCEA-4AFAA67FA0DE}" srcOrd="1" destOrd="0" presId="urn:microsoft.com/office/officeart/2005/8/layout/hierarchy1"/>
    <dgm:cxn modelId="{1F07FC2A-8234-4147-8E00-4F4976200D4E}" type="presParOf" srcId="{AC2A733F-6D93-4C74-A33B-E80449EA5B08}" destId="{5A7F4432-774B-4F3C-999E-59A4CADC8AA3}" srcOrd="2" destOrd="0" presId="urn:microsoft.com/office/officeart/2005/8/layout/hierarchy1"/>
    <dgm:cxn modelId="{EA7AEB13-14E4-4E58-B338-FEFE7B124A9F}" type="presParOf" srcId="{AC2A733F-6D93-4C74-A33B-E80449EA5B08}" destId="{F7543981-14CC-4AD2-95A5-25CFDB99C06F}" srcOrd="3" destOrd="0" presId="urn:microsoft.com/office/officeart/2005/8/layout/hierarchy1"/>
    <dgm:cxn modelId="{0069440A-0C91-4C2C-8E4B-B8384EE4D15F}" type="presParOf" srcId="{F7543981-14CC-4AD2-95A5-25CFDB99C06F}" destId="{8F9F0F86-2323-4DEA-ACC5-4276E2C2D0BE}" srcOrd="0" destOrd="0" presId="urn:microsoft.com/office/officeart/2005/8/layout/hierarchy1"/>
    <dgm:cxn modelId="{F3AC985C-E5F8-4C3E-A7BB-A944241250AE}" type="presParOf" srcId="{8F9F0F86-2323-4DEA-ACC5-4276E2C2D0BE}" destId="{47F10D24-198E-4508-939C-97EE19AAD440}" srcOrd="0" destOrd="0" presId="urn:microsoft.com/office/officeart/2005/8/layout/hierarchy1"/>
    <dgm:cxn modelId="{D5A588C6-BDD1-4791-AB35-161C681F3BA8}" type="presParOf" srcId="{8F9F0F86-2323-4DEA-ACC5-4276E2C2D0BE}" destId="{E314521B-0FBF-4675-9BA2-35CB47AB615C}" srcOrd="1" destOrd="0" presId="urn:microsoft.com/office/officeart/2005/8/layout/hierarchy1"/>
    <dgm:cxn modelId="{4A1E065E-3903-4F61-8650-03F15E8FD682}" type="presParOf" srcId="{F7543981-14CC-4AD2-95A5-25CFDB99C06F}" destId="{AB6AE7DD-A2C6-43D3-A654-4A68955B0B20}" srcOrd="1" destOrd="0" presId="urn:microsoft.com/office/officeart/2005/8/layout/hierarchy1"/>
    <dgm:cxn modelId="{DF8C8B89-B91B-4E22-86F5-CB5D12D9E65D}" type="presParOf" srcId="{AB6AE7DD-A2C6-43D3-A654-4A68955B0B20}" destId="{AEBBDAF8-ED54-4CED-9517-B0552125DB5B}" srcOrd="0" destOrd="0" presId="urn:microsoft.com/office/officeart/2005/8/layout/hierarchy1"/>
    <dgm:cxn modelId="{6E60D0FA-9594-424B-80B6-E8135387A1F2}" type="presParOf" srcId="{AB6AE7DD-A2C6-43D3-A654-4A68955B0B20}" destId="{20515C2A-9F5C-4704-8B72-71A2917ABD23}" srcOrd="1" destOrd="0" presId="urn:microsoft.com/office/officeart/2005/8/layout/hierarchy1"/>
    <dgm:cxn modelId="{F0928AC4-43AA-4C62-B3CA-F6ADDB0A1F7B}" type="presParOf" srcId="{20515C2A-9F5C-4704-8B72-71A2917ABD23}" destId="{BA03F0BE-A643-4D2D-89E2-7DCD5B18D3F6}" srcOrd="0" destOrd="0" presId="urn:microsoft.com/office/officeart/2005/8/layout/hierarchy1"/>
    <dgm:cxn modelId="{36BBFDEB-F9B3-43A0-A890-CAE20F156DD3}" type="presParOf" srcId="{BA03F0BE-A643-4D2D-89E2-7DCD5B18D3F6}" destId="{0F9F34FF-7CF3-4B20-BAC0-333339A9D25E}" srcOrd="0" destOrd="0" presId="urn:microsoft.com/office/officeart/2005/8/layout/hierarchy1"/>
    <dgm:cxn modelId="{F7AE9AE0-5DBE-4087-B79E-3139971897BC}" type="presParOf" srcId="{BA03F0BE-A643-4D2D-89E2-7DCD5B18D3F6}" destId="{4E5F97EB-4DB4-4439-AD13-72A877346D23}" srcOrd="1" destOrd="0" presId="urn:microsoft.com/office/officeart/2005/8/layout/hierarchy1"/>
    <dgm:cxn modelId="{540A703A-5564-4EE7-974D-C42EE6FC6248}" type="presParOf" srcId="{20515C2A-9F5C-4704-8B72-71A2917ABD23}" destId="{BF201CE8-50C8-417B-8870-E4A7D11387EC}" srcOrd="1" destOrd="0" presId="urn:microsoft.com/office/officeart/2005/8/layout/hierarchy1"/>
    <dgm:cxn modelId="{E4F81C93-9D15-4AEB-AA4E-501480B6A562}" type="presParOf" srcId="{AB6AE7DD-A2C6-43D3-A654-4A68955B0B20}" destId="{DFD62420-C6E0-493A-B36D-FFA7E47B97A1}" srcOrd="2" destOrd="0" presId="urn:microsoft.com/office/officeart/2005/8/layout/hierarchy1"/>
    <dgm:cxn modelId="{1AAB5232-F934-451E-A09F-E7123F935099}" type="presParOf" srcId="{AB6AE7DD-A2C6-43D3-A654-4A68955B0B20}" destId="{BF2FB4BC-4C31-4723-B070-06DED8A4C08C}" srcOrd="3" destOrd="0" presId="urn:microsoft.com/office/officeart/2005/8/layout/hierarchy1"/>
    <dgm:cxn modelId="{A5D3B4E1-41A3-4D3D-BBD0-D11B840945B6}" type="presParOf" srcId="{BF2FB4BC-4C31-4723-B070-06DED8A4C08C}" destId="{75F4BD70-DCE7-440B-B577-33913F66D4C8}" srcOrd="0" destOrd="0" presId="urn:microsoft.com/office/officeart/2005/8/layout/hierarchy1"/>
    <dgm:cxn modelId="{6D83AADC-0E6C-4A2F-9370-9BF735946045}" type="presParOf" srcId="{75F4BD70-DCE7-440B-B577-33913F66D4C8}" destId="{93142F43-5F6A-43DF-9765-61670A159C6E}" srcOrd="0" destOrd="0" presId="urn:microsoft.com/office/officeart/2005/8/layout/hierarchy1"/>
    <dgm:cxn modelId="{467E2A37-51CB-4FBA-8CD9-BB8AF5DAB6D6}" type="presParOf" srcId="{75F4BD70-DCE7-440B-B577-33913F66D4C8}" destId="{DDB4E2A9-B3E3-4922-9901-357E168EEE1D}" srcOrd="1" destOrd="0" presId="urn:microsoft.com/office/officeart/2005/8/layout/hierarchy1"/>
    <dgm:cxn modelId="{15359430-814D-4A27-9F88-D1C71C16652A}" type="presParOf" srcId="{BF2FB4BC-4C31-4723-B070-06DED8A4C08C}" destId="{ED769EAD-4A24-4D5C-BC21-DD14667BF928}" srcOrd="1" destOrd="0" presId="urn:microsoft.com/office/officeart/2005/8/layout/hierarchy1"/>
    <dgm:cxn modelId="{13F806CA-3302-4D2F-8E5B-1BAEC49D912E}" type="presParOf" srcId="{2FA8949C-709D-4DCE-9A61-DC9446C57B69}" destId="{8BF6B978-0506-4B70-B1CB-8832C8F94ABC}" srcOrd="2" destOrd="0" presId="urn:microsoft.com/office/officeart/2005/8/layout/hierarchy1"/>
    <dgm:cxn modelId="{2C04EF3E-4AF4-48CE-B352-47E27DDDE623}" type="presParOf" srcId="{2FA8949C-709D-4DCE-9A61-DC9446C57B69}" destId="{17EE1DF4-0A65-4394-969A-F11AAE0E185D}" srcOrd="3" destOrd="0" presId="urn:microsoft.com/office/officeart/2005/8/layout/hierarchy1"/>
    <dgm:cxn modelId="{1BBBC86A-1BD3-48B5-AAB8-0299BE7C12BD}" type="presParOf" srcId="{17EE1DF4-0A65-4394-969A-F11AAE0E185D}" destId="{15B872C1-DB01-4650-A824-AD7DFFC80338}" srcOrd="0" destOrd="0" presId="urn:microsoft.com/office/officeart/2005/8/layout/hierarchy1"/>
    <dgm:cxn modelId="{7FF70AED-7157-4529-BA5C-B824C2D155B5}" type="presParOf" srcId="{15B872C1-DB01-4650-A824-AD7DFFC80338}" destId="{0087E92E-CE3F-480D-BF4B-DE84C39CCE70}" srcOrd="0" destOrd="0" presId="urn:microsoft.com/office/officeart/2005/8/layout/hierarchy1"/>
    <dgm:cxn modelId="{5E7AA35B-2F60-45FC-AEC2-70A6FC812AE5}" type="presParOf" srcId="{15B872C1-DB01-4650-A824-AD7DFFC80338}" destId="{6BF35DEA-0D1F-4C7D-B06D-3DC3C353B5A2}" srcOrd="1" destOrd="0" presId="urn:microsoft.com/office/officeart/2005/8/layout/hierarchy1"/>
    <dgm:cxn modelId="{9D7F7FBD-55EF-4E2C-A8AC-152BDCB9D456}" type="presParOf" srcId="{17EE1DF4-0A65-4394-969A-F11AAE0E185D}" destId="{1020B9E9-DC65-40D2-B5CF-F84EA1579C5E}" srcOrd="1" destOrd="0" presId="urn:microsoft.com/office/officeart/2005/8/layout/hierarchy1"/>
    <dgm:cxn modelId="{62C7A942-2F0D-4A8A-A767-8AB0FD1314B7}" type="presParOf" srcId="{2FA8949C-709D-4DCE-9A61-DC9446C57B69}" destId="{DB2B9FC0-E544-4ECD-A80E-1417AA3E0360}" srcOrd="4" destOrd="0" presId="urn:microsoft.com/office/officeart/2005/8/layout/hierarchy1"/>
    <dgm:cxn modelId="{4FCBD440-536A-4A44-A813-03711E3C9A08}" type="presParOf" srcId="{2FA8949C-709D-4DCE-9A61-DC9446C57B69}" destId="{191202FF-5294-4D87-BA34-8D1FE59783C2}" srcOrd="5" destOrd="0" presId="urn:microsoft.com/office/officeart/2005/8/layout/hierarchy1"/>
    <dgm:cxn modelId="{25F1ABD8-5B1C-4413-8512-1BAFE9772515}" type="presParOf" srcId="{191202FF-5294-4D87-BA34-8D1FE59783C2}" destId="{E263B04D-84B3-4BA6-9F8A-41F2D4E89841}" srcOrd="0" destOrd="0" presId="urn:microsoft.com/office/officeart/2005/8/layout/hierarchy1"/>
    <dgm:cxn modelId="{BDA0C988-A4F7-410C-8069-845EEE2385B0}" type="presParOf" srcId="{E263B04D-84B3-4BA6-9F8A-41F2D4E89841}" destId="{4798AB51-EB84-4D49-8D7F-B9B44096D2D9}" srcOrd="0" destOrd="0" presId="urn:microsoft.com/office/officeart/2005/8/layout/hierarchy1"/>
    <dgm:cxn modelId="{FFF028A8-F782-49F3-B49D-15FB9F1905DB}" type="presParOf" srcId="{E263B04D-84B3-4BA6-9F8A-41F2D4E89841}" destId="{E5535F8E-AC60-4108-AA4D-59527D479F94}" srcOrd="1" destOrd="0" presId="urn:microsoft.com/office/officeart/2005/8/layout/hierarchy1"/>
    <dgm:cxn modelId="{C1C88C98-1B40-4653-AA26-0AC64E47BC2D}" type="presParOf" srcId="{191202FF-5294-4D87-BA34-8D1FE59783C2}" destId="{BB553C0E-8EF7-4E73-AC48-59B65E4A3F82}" srcOrd="1" destOrd="0" presId="urn:microsoft.com/office/officeart/2005/8/layout/hierarchy1"/>
    <dgm:cxn modelId="{CAAB1BE6-6314-4B4C-B992-53DA4715C04D}" type="presParOf" srcId="{BB553C0E-8EF7-4E73-AC48-59B65E4A3F82}" destId="{191CEE58-0118-4C69-8126-2C0AAA923735}" srcOrd="0" destOrd="0" presId="urn:microsoft.com/office/officeart/2005/8/layout/hierarchy1"/>
    <dgm:cxn modelId="{8815B444-8D9B-418E-9917-A99370CC8DA4}" type="presParOf" srcId="{BB553C0E-8EF7-4E73-AC48-59B65E4A3F82}" destId="{08CC50C8-D146-4DA9-8CEB-284E10E0C42C}" srcOrd="1" destOrd="0" presId="urn:microsoft.com/office/officeart/2005/8/layout/hierarchy1"/>
    <dgm:cxn modelId="{A4321903-70C5-4106-B59F-8A0E7A6018AD}" type="presParOf" srcId="{08CC50C8-D146-4DA9-8CEB-284E10E0C42C}" destId="{4610273C-FD8A-4C35-98F3-4E7F0DADDEBB}" srcOrd="0" destOrd="0" presId="urn:microsoft.com/office/officeart/2005/8/layout/hierarchy1"/>
    <dgm:cxn modelId="{9B77CFB3-F92A-497D-85D2-9AAB5298C5AC}" type="presParOf" srcId="{4610273C-FD8A-4C35-98F3-4E7F0DADDEBB}" destId="{E27A0C92-D9F1-4CF6-8E6A-CD2CA07D59DB}" srcOrd="0" destOrd="0" presId="urn:microsoft.com/office/officeart/2005/8/layout/hierarchy1"/>
    <dgm:cxn modelId="{5B755BF0-B894-4215-B38B-F5967F51CAAC}" type="presParOf" srcId="{4610273C-FD8A-4C35-98F3-4E7F0DADDEBB}" destId="{523AAA8B-7890-4B3E-937F-A761ABC2E024}" srcOrd="1" destOrd="0" presId="urn:microsoft.com/office/officeart/2005/8/layout/hierarchy1"/>
    <dgm:cxn modelId="{482CB0A5-12D3-434B-AAC8-5F4260DA658A}" type="presParOf" srcId="{08CC50C8-D146-4DA9-8CEB-284E10E0C42C}" destId="{9E2D3D6A-515B-4BB8-A45B-F5C0592ABED3}" srcOrd="1" destOrd="0" presId="urn:microsoft.com/office/officeart/2005/8/layout/hierarchy1"/>
    <dgm:cxn modelId="{D55E6960-0183-4341-871B-20C02540730A}" type="presParOf" srcId="{BB553C0E-8EF7-4E73-AC48-59B65E4A3F82}" destId="{8515AB0A-E510-4A48-A819-DF3B3C3B4272}" srcOrd="2" destOrd="0" presId="urn:microsoft.com/office/officeart/2005/8/layout/hierarchy1"/>
    <dgm:cxn modelId="{43DFC154-92DA-4C69-A79E-AAAE681D501B}" type="presParOf" srcId="{BB553C0E-8EF7-4E73-AC48-59B65E4A3F82}" destId="{E2EDEBA3-0CA0-48D1-8823-9C8196AA28E2}" srcOrd="3" destOrd="0" presId="urn:microsoft.com/office/officeart/2005/8/layout/hierarchy1"/>
    <dgm:cxn modelId="{089C9988-2E42-498B-A04D-457886F14FCB}" type="presParOf" srcId="{E2EDEBA3-0CA0-48D1-8823-9C8196AA28E2}" destId="{89D56466-E657-47C7-ABAE-E22FA60CB3F1}" srcOrd="0" destOrd="0" presId="urn:microsoft.com/office/officeart/2005/8/layout/hierarchy1"/>
    <dgm:cxn modelId="{6CB1F4C3-3D92-458F-917A-AE34E17F52FB}" type="presParOf" srcId="{89D56466-E657-47C7-ABAE-E22FA60CB3F1}" destId="{DC87E41F-C30B-4707-AE82-4A8BB9F38679}" srcOrd="0" destOrd="0" presId="urn:microsoft.com/office/officeart/2005/8/layout/hierarchy1"/>
    <dgm:cxn modelId="{8C23CBAD-6710-4A9C-8610-C51BEFE32E85}" type="presParOf" srcId="{89D56466-E657-47C7-ABAE-E22FA60CB3F1}" destId="{3C0CD479-CE21-4BEC-9BC0-0964BD1F2327}" srcOrd="1" destOrd="0" presId="urn:microsoft.com/office/officeart/2005/8/layout/hierarchy1"/>
    <dgm:cxn modelId="{F1F6A26A-DF80-4618-8464-C504123DBACE}" type="presParOf" srcId="{E2EDEBA3-0CA0-48D1-8823-9C8196AA28E2}" destId="{73693877-124A-4584-9F24-480E1BFAF83B}" srcOrd="1" destOrd="0" presId="urn:microsoft.com/office/officeart/2005/8/layout/hierarchy1"/>
    <dgm:cxn modelId="{FD271EFA-3BC9-4920-BE18-6C4ADF164DE9}" type="presParOf" srcId="{1A89306F-BD9D-472B-88E1-E809A744D5BB}" destId="{28D04BB6-14B6-4621-A5FF-AD4CB37669E4}" srcOrd="1" destOrd="0" presId="urn:microsoft.com/office/officeart/2005/8/layout/hierarchy1"/>
    <dgm:cxn modelId="{7E1BC139-04ED-4E2E-9983-FF4E79590AAF}" type="presParOf" srcId="{28D04BB6-14B6-4621-A5FF-AD4CB37669E4}" destId="{7FFEB088-F994-41DE-B6E0-8052A4DFEDF5}" srcOrd="0" destOrd="0" presId="urn:microsoft.com/office/officeart/2005/8/layout/hierarchy1"/>
    <dgm:cxn modelId="{7128C10C-12E9-481C-8727-9568D5DE57A1}" type="presParOf" srcId="{7FFEB088-F994-41DE-B6E0-8052A4DFEDF5}" destId="{85F33A1A-FE1E-4A27-876E-19CCB4D3ED5C}" srcOrd="0" destOrd="0" presId="urn:microsoft.com/office/officeart/2005/8/layout/hierarchy1"/>
    <dgm:cxn modelId="{B5632212-3D0A-4BAB-A39A-8DBB3F796226}" type="presParOf" srcId="{7FFEB088-F994-41DE-B6E0-8052A4DFEDF5}" destId="{2E1F851B-5759-433F-B527-7BD61EB49D2E}" srcOrd="1" destOrd="0" presId="urn:microsoft.com/office/officeart/2005/8/layout/hierarchy1"/>
    <dgm:cxn modelId="{415FC15E-748F-46C1-9DBB-C499DE903AE5}" type="presParOf" srcId="{28D04BB6-14B6-4621-A5FF-AD4CB37669E4}" destId="{DDFDD59A-87C7-457E-A295-95E590A513D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137EB-1A3D-480C-BAA5-A48ACCCB5DB4}">
      <dsp:nvSpPr>
        <dsp:cNvPr id="0" name=""/>
        <dsp:cNvSpPr/>
      </dsp:nvSpPr>
      <dsp:spPr>
        <a:xfrm>
          <a:off x="4" y="0"/>
          <a:ext cx="8280915" cy="3625248"/>
        </a:xfrm>
        <a:prstGeom prst="rightArrow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5F84C-A8E3-4E92-92DE-A264479B8019}">
      <dsp:nvSpPr>
        <dsp:cNvPr id="0" name=""/>
        <dsp:cNvSpPr/>
      </dsp:nvSpPr>
      <dsp:spPr>
        <a:xfrm>
          <a:off x="28995" y="1135181"/>
          <a:ext cx="1524915" cy="14500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1" kern="1200" dirty="0"/>
            <a:t>Increased Capital Assets</a:t>
          </a:r>
        </a:p>
      </dsp:txBody>
      <dsp:txXfrm>
        <a:off x="99783" y="1205969"/>
        <a:ext cx="1383339" cy="1308523"/>
      </dsp:txXfrm>
    </dsp:sp>
    <dsp:sp modelId="{BDB3C133-F1B3-40DA-A232-BBCDC6AB9CDC}">
      <dsp:nvSpPr>
        <dsp:cNvPr id="0" name=""/>
        <dsp:cNvSpPr/>
      </dsp:nvSpPr>
      <dsp:spPr>
        <a:xfrm>
          <a:off x="1546779" y="1098566"/>
          <a:ext cx="1546632" cy="14500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1" kern="1200" dirty="0"/>
            <a:t>Increased Production of Goods and Services</a:t>
          </a:r>
        </a:p>
      </dsp:txBody>
      <dsp:txXfrm>
        <a:off x="1617567" y="1169354"/>
        <a:ext cx="1405056" cy="1308523"/>
      </dsp:txXfrm>
    </dsp:sp>
    <dsp:sp modelId="{E7853FAC-E9C7-47A0-A0BE-29D4C27532FB}">
      <dsp:nvSpPr>
        <dsp:cNvPr id="0" name=""/>
        <dsp:cNvSpPr/>
      </dsp:nvSpPr>
      <dsp:spPr>
        <a:xfrm>
          <a:off x="3159959" y="1098566"/>
          <a:ext cx="1328658" cy="14500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1" kern="1200" dirty="0"/>
            <a:t>Increased Exports</a:t>
          </a:r>
        </a:p>
      </dsp:txBody>
      <dsp:txXfrm>
        <a:off x="3224819" y="1163426"/>
        <a:ext cx="1198938" cy="1320379"/>
      </dsp:txXfrm>
    </dsp:sp>
    <dsp:sp modelId="{8EA8CE34-A3E1-4D57-B7E9-0DF3C01C7B59}">
      <dsp:nvSpPr>
        <dsp:cNvPr id="0" name=""/>
        <dsp:cNvSpPr/>
      </dsp:nvSpPr>
      <dsp:spPr>
        <a:xfrm>
          <a:off x="4535272" y="1098566"/>
          <a:ext cx="1797369" cy="14500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E" sz="2000" b="1" kern="1200" dirty="0"/>
            <a:t>Increased Depreciation </a:t>
          </a:r>
        </a:p>
      </dsp:txBody>
      <dsp:txXfrm>
        <a:off x="4606060" y="1169354"/>
        <a:ext cx="1655793" cy="1308523"/>
      </dsp:txXfrm>
    </dsp:sp>
    <dsp:sp modelId="{60BA0C2D-BC25-420C-B905-F9A8BA4FF6C1}">
      <dsp:nvSpPr>
        <dsp:cNvPr id="0" name=""/>
        <dsp:cNvSpPr/>
      </dsp:nvSpPr>
      <dsp:spPr>
        <a:xfrm>
          <a:off x="6360938" y="1098566"/>
          <a:ext cx="1513197" cy="14500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1" kern="1200" dirty="0"/>
            <a:t>Increased Profits</a:t>
          </a:r>
        </a:p>
      </dsp:txBody>
      <dsp:txXfrm>
        <a:off x="6431726" y="1169354"/>
        <a:ext cx="1371621" cy="13085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5AB0A-E510-4A48-A819-DF3B3C3B4272}">
      <dsp:nvSpPr>
        <dsp:cNvPr id="0" name=""/>
        <dsp:cNvSpPr/>
      </dsp:nvSpPr>
      <dsp:spPr>
        <a:xfrm>
          <a:off x="7732415" y="1903609"/>
          <a:ext cx="703547" cy="334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173"/>
              </a:lnTo>
              <a:lnTo>
                <a:pt x="703547" y="228173"/>
              </a:lnTo>
              <a:lnTo>
                <a:pt x="703547" y="3348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1CEE58-0118-4C69-8126-2C0AAA923735}">
      <dsp:nvSpPr>
        <dsp:cNvPr id="0" name=""/>
        <dsp:cNvSpPr/>
      </dsp:nvSpPr>
      <dsp:spPr>
        <a:xfrm>
          <a:off x="7028867" y="1903609"/>
          <a:ext cx="703547" cy="334824"/>
        </a:xfrm>
        <a:custGeom>
          <a:avLst/>
          <a:gdLst/>
          <a:ahLst/>
          <a:cxnLst/>
          <a:rect l="0" t="0" r="0" b="0"/>
          <a:pathLst>
            <a:path>
              <a:moveTo>
                <a:pt x="703547" y="0"/>
              </a:moveTo>
              <a:lnTo>
                <a:pt x="703547" y="228173"/>
              </a:lnTo>
              <a:lnTo>
                <a:pt x="0" y="228173"/>
              </a:lnTo>
              <a:lnTo>
                <a:pt x="0" y="3348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B9FC0-E544-4ECD-A80E-1417AA3E0360}">
      <dsp:nvSpPr>
        <dsp:cNvPr id="0" name=""/>
        <dsp:cNvSpPr/>
      </dsp:nvSpPr>
      <dsp:spPr>
        <a:xfrm>
          <a:off x="5635801" y="837734"/>
          <a:ext cx="2096613" cy="334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173"/>
              </a:lnTo>
              <a:lnTo>
                <a:pt x="2096613" y="228173"/>
              </a:lnTo>
              <a:lnTo>
                <a:pt x="2096613" y="334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6B978-0506-4B70-B1CB-8832C8F94ABC}">
      <dsp:nvSpPr>
        <dsp:cNvPr id="0" name=""/>
        <dsp:cNvSpPr/>
      </dsp:nvSpPr>
      <dsp:spPr>
        <a:xfrm>
          <a:off x="5219120" y="837734"/>
          <a:ext cx="416680" cy="334824"/>
        </a:xfrm>
        <a:custGeom>
          <a:avLst/>
          <a:gdLst/>
          <a:ahLst/>
          <a:cxnLst/>
          <a:rect l="0" t="0" r="0" b="0"/>
          <a:pathLst>
            <a:path>
              <a:moveTo>
                <a:pt x="416680" y="0"/>
              </a:moveTo>
              <a:lnTo>
                <a:pt x="416680" y="228173"/>
              </a:lnTo>
              <a:lnTo>
                <a:pt x="0" y="228173"/>
              </a:lnTo>
              <a:lnTo>
                <a:pt x="0" y="334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D62420-C6E0-493A-B36D-FFA7E47B97A1}">
      <dsp:nvSpPr>
        <dsp:cNvPr id="0" name=""/>
        <dsp:cNvSpPr/>
      </dsp:nvSpPr>
      <dsp:spPr>
        <a:xfrm>
          <a:off x="5504953" y="2943948"/>
          <a:ext cx="703547" cy="334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173"/>
              </a:lnTo>
              <a:lnTo>
                <a:pt x="703547" y="228173"/>
              </a:lnTo>
              <a:lnTo>
                <a:pt x="703547" y="3348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BBDAF8-ED54-4CED-9517-B0552125DB5B}">
      <dsp:nvSpPr>
        <dsp:cNvPr id="0" name=""/>
        <dsp:cNvSpPr/>
      </dsp:nvSpPr>
      <dsp:spPr>
        <a:xfrm>
          <a:off x="4801405" y="2943948"/>
          <a:ext cx="703547" cy="334824"/>
        </a:xfrm>
        <a:custGeom>
          <a:avLst/>
          <a:gdLst/>
          <a:ahLst/>
          <a:cxnLst/>
          <a:rect l="0" t="0" r="0" b="0"/>
          <a:pathLst>
            <a:path>
              <a:moveTo>
                <a:pt x="703547" y="0"/>
              </a:moveTo>
              <a:lnTo>
                <a:pt x="703547" y="228173"/>
              </a:lnTo>
              <a:lnTo>
                <a:pt x="0" y="228173"/>
              </a:lnTo>
              <a:lnTo>
                <a:pt x="0" y="3348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7F4432-774B-4F3C-999E-59A4CADC8AA3}">
      <dsp:nvSpPr>
        <dsp:cNvPr id="0" name=""/>
        <dsp:cNvSpPr/>
      </dsp:nvSpPr>
      <dsp:spPr>
        <a:xfrm>
          <a:off x="3675606" y="1873234"/>
          <a:ext cx="1829346" cy="334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173"/>
              </a:lnTo>
              <a:lnTo>
                <a:pt x="1829346" y="228173"/>
              </a:lnTo>
              <a:lnTo>
                <a:pt x="1829346" y="3348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140B74-2EAD-4CB3-A3DA-EB2D310F554D}">
      <dsp:nvSpPr>
        <dsp:cNvPr id="0" name=""/>
        <dsp:cNvSpPr/>
      </dsp:nvSpPr>
      <dsp:spPr>
        <a:xfrm>
          <a:off x="1987214" y="2941528"/>
          <a:ext cx="1407095" cy="334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173"/>
              </a:lnTo>
              <a:lnTo>
                <a:pt x="1407095" y="228173"/>
              </a:lnTo>
              <a:lnTo>
                <a:pt x="1407095" y="3348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D9E488-BE52-481A-A6C2-4C141B861CEE}">
      <dsp:nvSpPr>
        <dsp:cNvPr id="0" name=""/>
        <dsp:cNvSpPr/>
      </dsp:nvSpPr>
      <dsp:spPr>
        <a:xfrm>
          <a:off x="1941494" y="2941528"/>
          <a:ext cx="91440" cy="3348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48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59CF49-8BCD-4C0C-BAA5-6ECCAA6DBFA5}">
      <dsp:nvSpPr>
        <dsp:cNvPr id="0" name=""/>
        <dsp:cNvSpPr/>
      </dsp:nvSpPr>
      <dsp:spPr>
        <a:xfrm>
          <a:off x="580119" y="2941528"/>
          <a:ext cx="1407095" cy="334824"/>
        </a:xfrm>
        <a:custGeom>
          <a:avLst/>
          <a:gdLst/>
          <a:ahLst/>
          <a:cxnLst/>
          <a:rect l="0" t="0" r="0" b="0"/>
          <a:pathLst>
            <a:path>
              <a:moveTo>
                <a:pt x="1407095" y="0"/>
              </a:moveTo>
              <a:lnTo>
                <a:pt x="1407095" y="228173"/>
              </a:lnTo>
              <a:lnTo>
                <a:pt x="0" y="228173"/>
              </a:lnTo>
              <a:lnTo>
                <a:pt x="0" y="3348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A1EDDA-4FA0-4BAA-A9C1-CE8F4F6AFE97}">
      <dsp:nvSpPr>
        <dsp:cNvPr id="0" name=""/>
        <dsp:cNvSpPr/>
      </dsp:nvSpPr>
      <dsp:spPr>
        <a:xfrm>
          <a:off x="1987214" y="1873234"/>
          <a:ext cx="1688392" cy="334824"/>
        </a:xfrm>
        <a:custGeom>
          <a:avLst/>
          <a:gdLst/>
          <a:ahLst/>
          <a:cxnLst/>
          <a:rect l="0" t="0" r="0" b="0"/>
          <a:pathLst>
            <a:path>
              <a:moveTo>
                <a:pt x="1688392" y="0"/>
              </a:moveTo>
              <a:lnTo>
                <a:pt x="1688392" y="228173"/>
              </a:lnTo>
              <a:lnTo>
                <a:pt x="0" y="228173"/>
              </a:lnTo>
              <a:lnTo>
                <a:pt x="0" y="3348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4C07DD-475A-42C6-9E52-5715D98E99E6}">
      <dsp:nvSpPr>
        <dsp:cNvPr id="0" name=""/>
        <dsp:cNvSpPr/>
      </dsp:nvSpPr>
      <dsp:spPr>
        <a:xfrm>
          <a:off x="3675606" y="837734"/>
          <a:ext cx="1960194" cy="334824"/>
        </a:xfrm>
        <a:custGeom>
          <a:avLst/>
          <a:gdLst/>
          <a:ahLst/>
          <a:cxnLst/>
          <a:rect l="0" t="0" r="0" b="0"/>
          <a:pathLst>
            <a:path>
              <a:moveTo>
                <a:pt x="1960194" y="0"/>
              </a:moveTo>
              <a:lnTo>
                <a:pt x="1960194" y="228173"/>
              </a:lnTo>
              <a:lnTo>
                <a:pt x="0" y="228173"/>
              </a:lnTo>
              <a:lnTo>
                <a:pt x="0" y="334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2C0578-179D-4222-AAF2-7C18DFE6199A}">
      <dsp:nvSpPr>
        <dsp:cNvPr id="0" name=""/>
        <dsp:cNvSpPr/>
      </dsp:nvSpPr>
      <dsp:spPr>
        <a:xfrm>
          <a:off x="5060171" y="106684"/>
          <a:ext cx="1151259" cy="731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8A9CA1-B96F-440E-BCD5-C4844101004B}">
      <dsp:nvSpPr>
        <dsp:cNvPr id="0" name=""/>
        <dsp:cNvSpPr/>
      </dsp:nvSpPr>
      <dsp:spPr>
        <a:xfrm>
          <a:off x="5188089" y="228206"/>
          <a:ext cx="1151259" cy="731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>
              <a:latin typeface="Roboto Slab Light"/>
            </a:rPr>
            <a:t>Ireland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>
              <a:latin typeface="Roboto Slab Light"/>
            </a:rPr>
            <a:t>S1</a:t>
          </a:r>
        </a:p>
      </dsp:txBody>
      <dsp:txXfrm>
        <a:off x="5209501" y="249618"/>
        <a:ext cx="1108435" cy="688226"/>
      </dsp:txXfrm>
    </dsp:sp>
    <dsp:sp modelId="{1F41A38E-63CE-490E-8CC7-FAF25A398849}">
      <dsp:nvSpPr>
        <dsp:cNvPr id="0" name=""/>
        <dsp:cNvSpPr/>
      </dsp:nvSpPr>
      <dsp:spPr>
        <a:xfrm>
          <a:off x="2963558" y="1172559"/>
          <a:ext cx="1424097" cy="7006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A92A3-3B21-4106-9F3A-84E3380BEE8A}">
      <dsp:nvSpPr>
        <dsp:cNvPr id="0" name=""/>
        <dsp:cNvSpPr/>
      </dsp:nvSpPr>
      <dsp:spPr>
        <a:xfrm>
          <a:off x="3091476" y="1294081"/>
          <a:ext cx="1424097" cy="7006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>
              <a:latin typeface="Roboto Slab Light"/>
            </a:rPr>
            <a:t>Corporations</a:t>
          </a:r>
        </a:p>
      </dsp:txBody>
      <dsp:txXfrm>
        <a:off x="3111998" y="1314603"/>
        <a:ext cx="1383053" cy="659630"/>
      </dsp:txXfrm>
    </dsp:sp>
    <dsp:sp modelId="{E1D5B839-A33F-4627-B365-DCEE0AA9D111}">
      <dsp:nvSpPr>
        <dsp:cNvPr id="0" name=""/>
        <dsp:cNvSpPr/>
      </dsp:nvSpPr>
      <dsp:spPr>
        <a:xfrm>
          <a:off x="1153811" y="2208059"/>
          <a:ext cx="1666805" cy="733469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71E242-482B-4530-9C34-04AE2FF6BCA9}">
      <dsp:nvSpPr>
        <dsp:cNvPr id="0" name=""/>
        <dsp:cNvSpPr/>
      </dsp:nvSpPr>
      <dsp:spPr>
        <a:xfrm>
          <a:off x="1281729" y="2329580"/>
          <a:ext cx="1666805" cy="7334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>
              <a:solidFill>
                <a:schemeClr val="accent4">
                  <a:lumMod val="75000"/>
                </a:schemeClr>
              </a:solidFill>
              <a:latin typeface="Roboto Slab Light"/>
            </a:rPr>
            <a:t>Non-Financial Corporations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>
              <a:solidFill>
                <a:schemeClr val="accent4">
                  <a:lumMod val="75000"/>
                </a:schemeClr>
              </a:solidFill>
              <a:latin typeface="Roboto Slab Light"/>
            </a:rPr>
            <a:t>S.11</a:t>
          </a:r>
          <a:endParaRPr lang="en-IE" sz="1400" kern="1200" dirty="0">
            <a:solidFill>
              <a:schemeClr val="accent4">
                <a:lumMod val="75000"/>
              </a:schemeClr>
            </a:solidFill>
            <a:latin typeface="Roboto Slab Light"/>
          </a:endParaRPr>
        </a:p>
      </dsp:txBody>
      <dsp:txXfrm>
        <a:off x="1303212" y="2351063"/>
        <a:ext cx="1623839" cy="690503"/>
      </dsp:txXfrm>
    </dsp:sp>
    <dsp:sp modelId="{DAD1A198-FF0D-4BDC-97AE-AC32BE94A1A0}">
      <dsp:nvSpPr>
        <dsp:cNvPr id="0" name=""/>
        <dsp:cNvSpPr/>
      </dsp:nvSpPr>
      <dsp:spPr>
        <a:xfrm>
          <a:off x="4489" y="3276353"/>
          <a:ext cx="1151259" cy="731050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4B522A-FD35-4469-AFC1-FBCECFB868E1}">
      <dsp:nvSpPr>
        <dsp:cNvPr id="0" name=""/>
        <dsp:cNvSpPr/>
      </dsp:nvSpPr>
      <dsp:spPr>
        <a:xfrm>
          <a:off x="132407" y="3397875"/>
          <a:ext cx="1151259" cy="731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>
              <a:solidFill>
                <a:schemeClr val="accent4">
                  <a:lumMod val="75000"/>
                </a:schemeClr>
              </a:solidFill>
              <a:latin typeface="Roboto Slab Light"/>
            </a:rPr>
            <a:t>Foreign MNE S.11a</a:t>
          </a:r>
        </a:p>
      </dsp:txBody>
      <dsp:txXfrm>
        <a:off x="153819" y="3419287"/>
        <a:ext cx="1108435" cy="688226"/>
      </dsp:txXfrm>
    </dsp:sp>
    <dsp:sp modelId="{FBAFF9EB-FB0E-4DE3-92E8-DEC279F71AF7}">
      <dsp:nvSpPr>
        <dsp:cNvPr id="0" name=""/>
        <dsp:cNvSpPr/>
      </dsp:nvSpPr>
      <dsp:spPr>
        <a:xfrm>
          <a:off x="1411584" y="3276353"/>
          <a:ext cx="1151259" cy="731050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98E611-68D4-4945-9FCE-CAF85261187E}">
      <dsp:nvSpPr>
        <dsp:cNvPr id="0" name=""/>
        <dsp:cNvSpPr/>
      </dsp:nvSpPr>
      <dsp:spPr>
        <a:xfrm>
          <a:off x="1539502" y="3397875"/>
          <a:ext cx="1151259" cy="731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>
              <a:solidFill>
                <a:schemeClr val="accent4">
                  <a:lumMod val="75000"/>
                </a:schemeClr>
              </a:solidFill>
              <a:latin typeface="Roboto Slab Light"/>
            </a:rPr>
            <a:t>Domestic S.11b</a:t>
          </a:r>
          <a:endParaRPr lang="en-IE" sz="1400" kern="1200" dirty="0">
            <a:solidFill>
              <a:schemeClr val="accent4">
                <a:lumMod val="75000"/>
              </a:schemeClr>
            </a:solidFill>
            <a:latin typeface="Roboto Slab Light"/>
          </a:endParaRPr>
        </a:p>
      </dsp:txBody>
      <dsp:txXfrm>
        <a:off x="1560914" y="3419287"/>
        <a:ext cx="1108435" cy="688226"/>
      </dsp:txXfrm>
    </dsp:sp>
    <dsp:sp modelId="{4136EDFC-8F9A-4FC1-826D-DE46BD3A363C}">
      <dsp:nvSpPr>
        <dsp:cNvPr id="0" name=""/>
        <dsp:cNvSpPr/>
      </dsp:nvSpPr>
      <dsp:spPr>
        <a:xfrm>
          <a:off x="2818680" y="3276353"/>
          <a:ext cx="1151259" cy="731050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D02BD-C95B-46C3-BC80-5A933767662E}">
      <dsp:nvSpPr>
        <dsp:cNvPr id="0" name=""/>
        <dsp:cNvSpPr/>
      </dsp:nvSpPr>
      <dsp:spPr>
        <a:xfrm>
          <a:off x="2946598" y="3397875"/>
          <a:ext cx="1151259" cy="731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 err="1">
              <a:solidFill>
                <a:schemeClr val="accent4">
                  <a:lumMod val="75000"/>
                </a:schemeClr>
              </a:solidFill>
              <a:latin typeface="Roboto Slab Light"/>
            </a:rPr>
            <a:t>Redomiciled</a:t>
          </a:r>
          <a:r>
            <a:rPr lang="en-IE" sz="1400" kern="1200" dirty="0">
              <a:solidFill>
                <a:schemeClr val="accent4">
                  <a:lumMod val="75000"/>
                </a:schemeClr>
              </a:solidFill>
              <a:latin typeface="Roboto Slab Light"/>
            </a:rPr>
            <a:t> PLC S.11c</a:t>
          </a:r>
        </a:p>
      </dsp:txBody>
      <dsp:txXfrm>
        <a:off x="2968010" y="3419287"/>
        <a:ext cx="1108435" cy="688226"/>
      </dsp:txXfrm>
    </dsp:sp>
    <dsp:sp modelId="{47F10D24-198E-4508-939C-97EE19AAD440}">
      <dsp:nvSpPr>
        <dsp:cNvPr id="0" name=""/>
        <dsp:cNvSpPr/>
      </dsp:nvSpPr>
      <dsp:spPr>
        <a:xfrm>
          <a:off x="4812505" y="2208059"/>
          <a:ext cx="1384896" cy="7358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4521B-0FBF-4675-9BA2-35CB47AB615C}">
      <dsp:nvSpPr>
        <dsp:cNvPr id="0" name=""/>
        <dsp:cNvSpPr/>
      </dsp:nvSpPr>
      <dsp:spPr>
        <a:xfrm>
          <a:off x="4940423" y="2329580"/>
          <a:ext cx="1384896" cy="735889"/>
        </a:xfrm>
        <a:prstGeom prst="roundRect">
          <a:avLst>
            <a:gd name="adj" fmla="val 10000"/>
          </a:avLst>
        </a:prstGeom>
        <a:solidFill>
          <a:schemeClr val="tx1">
            <a:lumMod val="9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>
              <a:solidFill>
                <a:schemeClr val="accent2">
                  <a:lumMod val="75000"/>
                </a:schemeClr>
              </a:solidFill>
              <a:latin typeface="Roboto Slab Light"/>
            </a:rPr>
            <a:t>Financial Corporations S.12</a:t>
          </a:r>
        </a:p>
      </dsp:txBody>
      <dsp:txXfrm>
        <a:off x="4961976" y="2351133"/>
        <a:ext cx="1341790" cy="692783"/>
      </dsp:txXfrm>
    </dsp:sp>
    <dsp:sp modelId="{0F9F34FF-7CF3-4B20-BAC0-333339A9D25E}">
      <dsp:nvSpPr>
        <dsp:cNvPr id="0" name=""/>
        <dsp:cNvSpPr/>
      </dsp:nvSpPr>
      <dsp:spPr>
        <a:xfrm>
          <a:off x="4225775" y="3278773"/>
          <a:ext cx="1151259" cy="731050"/>
        </a:xfrm>
        <a:prstGeom prst="roundRect">
          <a:avLst>
            <a:gd name="adj" fmla="val 10000"/>
          </a:avLst>
        </a:prstGeom>
        <a:solidFill>
          <a:schemeClr val="tx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5F97EB-4DB4-4439-AD13-72A877346D23}">
      <dsp:nvSpPr>
        <dsp:cNvPr id="0" name=""/>
        <dsp:cNvSpPr/>
      </dsp:nvSpPr>
      <dsp:spPr>
        <a:xfrm>
          <a:off x="4353693" y="3400295"/>
          <a:ext cx="1151259" cy="731050"/>
        </a:xfrm>
        <a:prstGeom prst="roundRect">
          <a:avLst>
            <a:gd name="adj" fmla="val 10000"/>
          </a:avLst>
        </a:prstGeom>
        <a:solidFill>
          <a:schemeClr val="tx1">
            <a:lumMod val="9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>
              <a:solidFill>
                <a:schemeClr val="accent2">
                  <a:lumMod val="75000"/>
                </a:schemeClr>
              </a:solidFill>
              <a:latin typeface="Roboto Slab Light"/>
            </a:rPr>
            <a:t>Foreign MNE S.12a</a:t>
          </a:r>
          <a:endParaRPr lang="en-IE" sz="1400" kern="1200" dirty="0">
            <a:solidFill>
              <a:schemeClr val="accent2">
                <a:lumMod val="75000"/>
              </a:schemeClr>
            </a:solidFill>
            <a:latin typeface="Roboto Slab Light"/>
          </a:endParaRPr>
        </a:p>
      </dsp:txBody>
      <dsp:txXfrm>
        <a:off x="4375105" y="3421707"/>
        <a:ext cx="1108435" cy="688226"/>
      </dsp:txXfrm>
    </dsp:sp>
    <dsp:sp modelId="{93142F43-5F6A-43DF-9765-61670A159C6E}">
      <dsp:nvSpPr>
        <dsp:cNvPr id="0" name=""/>
        <dsp:cNvSpPr/>
      </dsp:nvSpPr>
      <dsp:spPr>
        <a:xfrm>
          <a:off x="5632871" y="3278773"/>
          <a:ext cx="1151259" cy="731050"/>
        </a:xfrm>
        <a:prstGeom prst="roundRect">
          <a:avLst>
            <a:gd name="adj" fmla="val 10000"/>
          </a:avLst>
        </a:prstGeom>
        <a:solidFill>
          <a:schemeClr val="tx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B4E2A9-B3E3-4922-9901-357E168EEE1D}">
      <dsp:nvSpPr>
        <dsp:cNvPr id="0" name=""/>
        <dsp:cNvSpPr/>
      </dsp:nvSpPr>
      <dsp:spPr>
        <a:xfrm>
          <a:off x="5760789" y="3400295"/>
          <a:ext cx="1151259" cy="731050"/>
        </a:xfrm>
        <a:prstGeom prst="roundRect">
          <a:avLst>
            <a:gd name="adj" fmla="val 10000"/>
          </a:avLst>
        </a:prstGeom>
        <a:solidFill>
          <a:schemeClr val="tx1">
            <a:lumMod val="9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>
              <a:solidFill>
                <a:schemeClr val="accent2">
                  <a:lumMod val="75000"/>
                </a:schemeClr>
              </a:solidFill>
              <a:latin typeface="Roboto Slab Light"/>
            </a:rPr>
            <a:t>Domestic S.12b</a:t>
          </a:r>
          <a:endParaRPr lang="en-IE" sz="1400" kern="1200" dirty="0">
            <a:solidFill>
              <a:schemeClr val="accent2">
                <a:lumMod val="75000"/>
              </a:schemeClr>
            </a:solidFill>
            <a:latin typeface="Roboto Slab Light"/>
          </a:endParaRPr>
        </a:p>
      </dsp:txBody>
      <dsp:txXfrm>
        <a:off x="5782201" y="3421707"/>
        <a:ext cx="1108435" cy="688226"/>
      </dsp:txXfrm>
    </dsp:sp>
    <dsp:sp modelId="{0087E92E-CE3F-480D-BF4B-DE84C39CCE70}">
      <dsp:nvSpPr>
        <dsp:cNvPr id="0" name=""/>
        <dsp:cNvSpPr/>
      </dsp:nvSpPr>
      <dsp:spPr>
        <a:xfrm>
          <a:off x="4643491" y="1172559"/>
          <a:ext cx="1151259" cy="731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F35DEA-0D1F-4C7D-B06D-3DC3C353B5A2}">
      <dsp:nvSpPr>
        <dsp:cNvPr id="0" name=""/>
        <dsp:cNvSpPr/>
      </dsp:nvSpPr>
      <dsp:spPr>
        <a:xfrm>
          <a:off x="4771408" y="1294081"/>
          <a:ext cx="1151259" cy="731050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>
              <a:latin typeface="Roboto Slab Light"/>
            </a:rPr>
            <a:t>Government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>
              <a:latin typeface="Roboto Slab Light"/>
            </a:rPr>
            <a:t>S.13</a:t>
          </a:r>
        </a:p>
      </dsp:txBody>
      <dsp:txXfrm>
        <a:off x="4792820" y="1315493"/>
        <a:ext cx="1108435" cy="688226"/>
      </dsp:txXfrm>
    </dsp:sp>
    <dsp:sp modelId="{4798AB51-EB84-4D49-8D7F-B9B44096D2D9}">
      <dsp:nvSpPr>
        <dsp:cNvPr id="0" name=""/>
        <dsp:cNvSpPr/>
      </dsp:nvSpPr>
      <dsp:spPr>
        <a:xfrm>
          <a:off x="7156785" y="1172559"/>
          <a:ext cx="1151259" cy="731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535F8E-AC60-4108-AA4D-59527D479F94}">
      <dsp:nvSpPr>
        <dsp:cNvPr id="0" name=""/>
        <dsp:cNvSpPr/>
      </dsp:nvSpPr>
      <dsp:spPr>
        <a:xfrm>
          <a:off x="7284702" y="1294081"/>
          <a:ext cx="1151259" cy="731050"/>
        </a:xfrm>
        <a:prstGeom prst="roundRect">
          <a:avLst>
            <a:gd name="adj" fmla="val 10000"/>
          </a:avLst>
        </a:prstGeom>
        <a:solidFill>
          <a:srgbClr val="CCCC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>
              <a:latin typeface="Roboto Slab Light"/>
            </a:rPr>
            <a:t>Households and non-profits S.1M</a:t>
          </a:r>
        </a:p>
      </dsp:txBody>
      <dsp:txXfrm>
        <a:off x="7306114" y="1315493"/>
        <a:ext cx="1108435" cy="688226"/>
      </dsp:txXfrm>
    </dsp:sp>
    <dsp:sp modelId="{E27A0C92-D9F1-4CF6-8E6A-CD2CA07D59DB}">
      <dsp:nvSpPr>
        <dsp:cNvPr id="0" name=""/>
        <dsp:cNvSpPr/>
      </dsp:nvSpPr>
      <dsp:spPr>
        <a:xfrm>
          <a:off x="6453237" y="2238434"/>
          <a:ext cx="1151259" cy="731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AAA8B-7890-4B3E-937F-A761ABC2E024}">
      <dsp:nvSpPr>
        <dsp:cNvPr id="0" name=""/>
        <dsp:cNvSpPr/>
      </dsp:nvSpPr>
      <dsp:spPr>
        <a:xfrm>
          <a:off x="6581155" y="2359956"/>
          <a:ext cx="1151259" cy="731050"/>
        </a:xfrm>
        <a:prstGeom prst="roundRect">
          <a:avLst>
            <a:gd name="adj" fmla="val 10000"/>
          </a:avLst>
        </a:prstGeom>
        <a:solidFill>
          <a:srgbClr val="CCCC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>
              <a:latin typeface="Roboto Slab Light"/>
            </a:rPr>
            <a:t>Households S.14</a:t>
          </a:r>
        </a:p>
      </dsp:txBody>
      <dsp:txXfrm>
        <a:off x="6602567" y="2381368"/>
        <a:ext cx="1108435" cy="688226"/>
      </dsp:txXfrm>
    </dsp:sp>
    <dsp:sp modelId="{DC87E41F-C30B-4707-AE82-4A8BB9F38679}">
      <dsp:nvSpPr>
        <dsp:cNvPr id="0" name=""/>
        <dsp:cNvSpPr/>
      </dsp:nvSpPr>
      <dsp:spPr>
        <a:xfrm>
          <a:off x="7860332" y="2238434"/>
          <a:ext cx="1151259" cy="731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0CD479-CE21-4BEC-9BC0-0964BD1F2327}">
      <dsp:nvSpPr>
        <dsp:cNvPr id="0" name=""/>
        <dsp:cNvSpPr/>
      </dsp:nvSpPr>
      <dsp:spPr>
        <a:xfrm>
          <a:off x="7988250" y="2359956"/>
          <a:ext cx="1151259" cy="731050"/>
        </a:xfrm>
        <a:prstGeom prst="roundRect">
          <a:avLst>
            <a:gd name="adj" fmla="val 10000"/>
          </a:avLst>
        </a:prstGeom>
        <a:solidFill>
          <a:srgbClr val="CCCC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>
              <a:latin typeface="Roboto Slab Light"/>
            </a:rPr>
            <a:t>Non-profits S.15</a:t>
          </a:r>
        </a:p>
      </dsp:txBody>
      <dsp:txXfrm>
        <a:off x="8009662" y="2381368"/>
        <a:ext cx="1108435" cy="688226"/>
      </dsp:txXfrm>
    </dsp:sp>
    <dsp:sp modelId="{85F33A1A-FE1E-4A27-876E-19CCB4D3ED5C}">
      <dsp:nvSpPr>
        <dsp:cNvPr id="0" name=""/>
        <dsp:cNvSpPr/>
      </dsp:nvSpPr>
      <dsp:spPr>
        <a:xfrm>
          <a:off x="6467267" y="106684"/>
          <a:ext cx="1151259" cy="731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1F851B-5759-433F-B527-7BD61EB49D2E}">
      <dsp:nvSpPr>
        <dsp:cNvPr id="0" name=""/>
        <dsp:cNvSpPr/>
      </dsp:nvSpPr>
      <dsp:spPr>
        <a:xfrm>
          <a:off x="6595185" y="228206"/>
          <a:ext cx="1151259" cy="731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>
              <a:latin typeface="Roboto Slab Light"/>
            </a:rPr>
            <a:t>Rest of World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>
              <a:latin typeface="Roboto Slab Light"/>
            </a:rPr>
            <a:t>S2</a:t>
          </a:r>
        </a:p>
      </dsp:txBody>
      <dsp:txXfrm>
        <a:off x="6616597" y="249618"/>
        <a:ext cx="1108435" cy="688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0.1976</cdr:x>
      <cdr:y>0.28705</cdr:y>
    </cdr:from>
    <cdr:to>
      <cdr:x>0.34333</cdr:x>
      <cdr:y>0.50182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835125" y="1747094"/>
          <a:ext cx="1353377" cy="1307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2400" b="1" dirty="0"/>
            <a:t>EU</a:t>
          </a:r>
        </a:p>
      </cdr:txBody>
    </cdr:sp>
  </cdr:relSizeAnchor>
  <cdr:relSizeAnchor xmlns:cdr="http://schemas.openxmlformats.org/drawingml/2006/chartDrawing">
    <cdr:from>
      <cdr:x>0.51551</cdr:x>
      <cdr:y>0.22789</cdr:y>
    </cdr:from>
    <cdr:to>
      <cdr:x>0.60307</cdr:x>
      <cdr:y>0.41102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4787453" y="1387054"/>
          <a:ext cx="813159" cy="11146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2000" b="1" dirty="0"/>
            <a:t>IE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3" cy="49688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en-GB" dirty="0">
              <a:latin typeface="Roboto Slab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FAB6C422-590E-9E48-81E4-DE38BE76C08D}" type="datetimeFigureOut">
              <a:rPr lang="en-GB" smtClean="0">
                <a:latin typeface="Roboto Slab Light"/>
              </a:rPr>
              <a:pPr/>
              <a:t>09/09/2021</a:t>
            </a:fld>
            <a:endParaRPr lang="en-GB" dirty="0">
              <a:latin typeface="Roboto Slab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2451"/>
            <a:ext cx="2951163" cy="496888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en-GB" dirty="0">
              <a:latin typeface="Roboto Slab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2451"/>
            <a:ext cx="2951162" cy="496888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6E2EBEBA-3409-0F4E-B713-CAADD7383708}" type="slidenum">
              <a:rPr lang="en-GB" smtClean="0">
                <a:latin typeface="Roboto Slab Light"/>
              </a:rPr>
              <a:pPr/>
              <a:t>‹#›</a:t>
            </a:fld>
            <a:endParaRPr lang="en-GB" dirty="0">
              <a:latin typeface="Roboto Slab Light"/>
            </a:endParaRPr>
          </a:p>
        </p:txBody>
      </p:sp>
    </p:spTree>
    <p:extLst>
      <p:ext uri="{BB962C8B-B14F-4D97-AF65-F5344CB8AC3E}">
        <p14:creationId xmlns:p14="http://schemas.microsoft.com/office/powerpoint/2010/main" val="1441881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7046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>
                <a:latin typeface="Roboto Slab Light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7046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>
                <a:latin typeface="Roboto Slab Light"/>
              </a:defRPr>
            </a:lvl1pPr>
          </a:lstStyle>
          <a:p>
            <a:fld id="{5EB32EF4-9F0D-4B18-BFD1-268924FFDE11}" type="datetimeFigureOut">
              <a:rPr lang="en-IE" smtClean="0"/>
              <a:pPr/>
              <a:t>09/09/2021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155"/>
            <a:ext cx="2950475" cy="497046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>
                <a:latin typeface="Roboto Slab Light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5"/>
            <a:ext cx="2950475" cy="497046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>
                <a:latin typeface="Roboto Slab Light"/>
              </a:defRPr>
            </a:lvl1pPr>
          </a:lstStyle>
          <a:p>
            <a:fld id="{5641690F-5CE8-4B96-9588-F78D757180BA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22235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99D14-ADFF-4053-B248-A7D5AC03DA5B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480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65B1A-9F52-451C-9BBF-72B7A27A02B5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647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57041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82244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REGULATIONS</a:t>
            </a:r>
            <a:r>
              <a:rPr lang="en-IE" baseline="0" dirty="0"/>
              <a:t> AND STANDARDS</a:t>
            </a:r>
          </a:p>
          <a:p>
            <a:endParaRPr lang="en-IE" baseline="0" dirty="0"/>
          </a:p>
          <a:p>
            <a:r>
              <a:rPr lang="en-IE" baseline="0" dirty="0"/>
              <a:t>RELEVANT </a:t>
            </a:r>
          </a:p>
          <a:p>
            <a:endParaRPr lang="en-IE" baseline="0" dirty="0"/>
          </a:p>
          <a:p>
            <a:r>
              <a:rPr lang="en-IE" baseline="0" dirty="0"/>
              <a:t>SINGLE INDICATOR CAN NO LONGER TELL FULL STORY </a:t>
            </a:r>
          </a:p>
          <a:p>
            <a:endParaRPr lang="en-IE" baseline="0" dirty="0"/>
          </a:p>
          <a:p>
            <a:r>
              <a:rPr lang="en-IE" baseline="0" dirty="0"/>
              <a:t>NEED TO PROVIDE   - INSIGHT INTO DOMESTIC STORY – PARTICULARLY BUSINESS STATISTICS</a:t>
            </a:r>
          </a:p>
          <a:p>
            <a:endParaRPr lang="en-IE" baseline="0" dirty="0"/>
          </a:p>
          <a:p>
            <a:endParaRPr lang="en-IE" baseline="0" dirty="0"/>
          </a:p>
          <a:p>
            <a:r>
              <a:rPr lang="en-IE" baseline="0" dirty="0"/>
              <a:t>NATIONAL AND INYTERNATIONAL IMPLICATIONS </a:t>
            </a:r>
          </a:p>
          <a:p>
            <a:endParaRPr lang="en-IE" baseline="0" dirty="0"/>
          </a:p>
          <a:p>
            <a:r>
              <a:rPr lang="en-IE" baseline="0"/>
              <a:t>MORE GLOBALISATION EVENTS OF THIS NATURE POSSIBLE     </a:t>
            </a:r>
            <a:endParaRPr lang="en-IE" baseline="0" dirty="0"/>
          </a:p>
          <a:p>
            <a:r>
              <a:rPr lang="en-IE" baseline="0" dirty="0"/>
              <a:t>   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0C3A5-1AFD-4C29-B23B-86AB8D07BCF1}" type="slidenum">
              <a:rPr lang="en-IE" smtClean="0"/>
              <a:t>31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8013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1690F-5CE8-4B96-9588-F78D757180BA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814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23218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lain" startAt="2014"/>
            </a:pPr>
            <a:r>
              <a:rPr lang="en-IE" dirty="0"/>
              <a:t>- 748 </a:t>
            </a:r>
          </a:p>
          <a:p>
            <a:pPr marL="228600" indent="-228600">
              <a:buAutoNum type="arabicPlain" startAt="2014"/>
            </a:pPr>
            <a:r>
              <a:rPr lang="en-IE" dirty="0"/>
              <a:t> - 1054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58712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Revised net International Investment Position:</a:t>
            </a:r>
          </a:p>
          <a:p>
            <a:endParaRPr lang="en-IE" dirty="0"/>
          </a:p>
          <a:p>
            <a:r>
              <a:rPr lang="en-IE" dirty="0"/>
              <a:t>Irelands net liabilities to non residents, has increased through the accumulation of Irish Capital Assets and non-resident financing.</a:t>
            </a:r>
          </a:p>
          <a:p>
            <a:endParaRPr lang="en-IE" dirty="0"/>
          </a:p>
          <a:p>
            <a:r>
              <a:rPr lang="en-IE" dirty="0"/>
              <a:t>Net IIP -530bn, see IIP release in pack for details.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0C3A5-1AFD-4C29-B23B-86AB8D07BCF1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9290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Times New Roman" pitchFamily="18" charset="0"/>
              </a:rPr>
              <a:t>EXPORTS</a:t>
            </a:r>
            <a:r>
              <a:rPr lang="en-US" altLang="en-US" baseline="0" dirty="0">
                <a:latin typeface="Times New Roman" pitchFamily="18" charset="0"/>
              </a:rPr>
              <a:t>  295  ( + 75)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>
                <a:latin typeface="Times New Roman" pitchFamily="18" charset="0"/>
              </a:rPr>
              <a:t>IMPORTS  225 ( +40)</a:t>
            </a:r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5944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GROSS DISPOSABLE INCOME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0C3A5-1AFD-4C29-B23B-86AB8D07BCF1}" type="slidenum">
              <a:rPr lang="en-IE" smtClean="0"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0716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65B1A-9F52-451C-9BBF-72B7A27A02B5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431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65B1A-9F52-451C-9BBF-72B7A27A02B5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865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265B1A-9F52-451C-9BBF-72B7A27A02B5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49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3"/>
            <a:ext cx="4032448" cy="2126057"/>
          </a:xfrm>
        </p:spPr>
        <p:txBody>
          <a:bodyPr tIns="0" bIns="0" anchor="t" anchorCtr="0">
            <a:normAutofit/>
          </a:bodyPr>
          <a:lstStyle>
            <a:lvl1pPr>
              <a:lnSpc>
                <a:spcPts val="4600"/>
              </a:lnSpc>
              <a:defRPr sz="4400" b="0" i="0" baseline="0">
                <a:solidFill>
                  <a:schemeClr val="tx1"/>
                </a:solidFill>
                <a:latin typeface="Roboto Slab Light"/>
                <a:cs typeface="Roboto Slab Light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795886"/>
            <a:ext cx="4032448" cy="1098426"/>
          </a:xfr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buNone/>
              <a:defRPr sz="2000" b="1" i="0">
                <a:solidFill>
                  <a:schemeClr val="accent1"/>
                </a:solidFill>
                <a:latin typeface="Roboto Slab Bold"/>
                <a:cs typeface="Roboto Slab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1372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out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76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4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42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No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9994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8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195486"/>
            <a:ext cx="2834407" cy="871538"/>
          </a:xfrm>
        </p:spPr>
        <p:txBody>
          <a:bodyPr anchor="t" anchorCtr="0"/>
          <a:lstStyle>
            <a:lvl1pPr algn="l">
              <a:defRPr sz="2000" b="1">
                <a:solidFill>
                  <a:schemeClr val="accent5"/>
                </a:solidFill>
                <a:latin typeface="Roboto Slab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1" cy="3879128"/>
          </a:xfrm>
        </p:spPr>
        <p:txBody>
          <a:bodyPr/>
          <a:lstStyle>
            <a:lvl1pPr marL="0" indent="0" algn="l">
              <a:buNone/>
              <a:defRPr sz="3200" b="1">
                <a:solidFill>
                  <a:srgbClr val="45C1C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5" y="1067029"/>
            <a:ext cx="2834407" cy="3007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312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92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238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1143000"/>
            <a:ext cx="9144000" cy="1600200"/>
          </a:xfrm>
          <a:prstGeom prst="rect">
            <a:avLst/>
          </a:prstGeom>
          <a:solidFill>
            <a:srgbClr val="08338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300"/>
            <a:ext cx="8229600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1657350"/>
            <a:ext cx="8229600" cy="3429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Gill Sans M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Gill Sans M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Gill Sans M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Gill Sans M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Gill Sans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Gill Sans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Gill Sans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Gill Sans MT" pitchFamily="34" charset="0"/>
              </a:defRPr>
            </a:lvl9pPr>
          </a:lstStyle>
          <a:p>
            <a:r>
              <a:rPr lang="en-US" sz="1800" kern="0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1143000"/>
            <a:ext cx="9144000" cy="1600200"/>
          </a:xfrm>
          <a:prstGeom prst="rect">
            <a:avLst/>
          </a:prstGeom>
          <a:solidFill>
            <a:srgbClr val="08338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74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19125" y="341710"/>
            <a:ext cx="8077200" cy="31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  <a:noAutofit/>
          </a:bodyPr>
          <a:lstStyle>
            <a:lvl1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Enter Page Title</a:t>
            </a:r>
          </a:p>
        </p:txBody>
      </p:sp>
    </p:spTree>
    <p:extLst>
      <p:ext uri="{BB962C8B-B14F-4D97-AF65-F5344CB8AC3E}">
        <p14:creationId xmlns:p14="http://schemas.microsoft.com/office/powerpoint/2010/main" val="645896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1"/>
          <p:cNvSpPr>
            <a:spLocks noGrp="1"/>
          </p:cNvSpPr>
          <p:nvPr>
            <p:ph sz="quarter" idx="12" hasCustomPrompt="1"/>
          </p:nvPr>
        </p:nvSpPr>
        <p:spPr>
          <a:xfrm>
            <a:off x="609600" y="1028700"/>
            <a:ext cx="8074152" cy="3140964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Tx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Tx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Tx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Tx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19125" y="341710"/>
            <a:ext cx="8077200" cy="31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  <a:noAutofit/>
          </a:bodyPr>
          <a:lstStyle>
            <a:lvl1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Enter Page Title</a:t>
            </a:r>
          </a:p>
        </p:txBody>
      </p:sp>
    </p:spTree>
    <p:extLst>
      <p:ext uri="{BB962C8B-B14F-4D97-AF65-F5344CB8AC3E}">
        <p14:creationId xmlns:p14="http://schemas.microsoft.com/office/powerpoint/2010/main" val="2446535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Page (half-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2"/>
          <p:cNvSpPr>
            <a:spLocks noGrp="1"/>
          </p:cNvSpPr>
          <p:nvPr>
            <p:ph sz="quarter" idx="25" hasCustomPrompt="1"/>
          </p:nvPr>
        </p:nvSpPr>
        <p:spPr>
          <a:xfrm>
            <a:off x="4724400" y="1351429"/>
            <a:ext cx="3962400" cy="3134510"/>
          </a:xfrm>
          <a:prstGeom prst="rect">
            <a:avLst/>
          </a:prstGeom>
        </p:spPr>
        <p:txBody>
          <a:bodyPr/>
          <a:lstStyle>
            <a:lvl1pPr marL="129779" marR="0" indent="-129779" algn="l" defTabSz="6858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9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marR="0" indent="-126206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9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Tx/>
              <a:defRPr sz="9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Tx/>
              <a:defRPr sz="9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Tx/>
              <a:defRPr sz="9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129779" marR="0" lvl="0" indent="-129779" algn="l" defTabSz="6858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Click to enter text</a:t>
            </a:r>
          </a:p>
          <a:p>
            <a:pPr lvl="1"/>
            <a:r>
              <a:rPr lang="en-US" dirty="0"/>
              <a:t>[to come]</a:t>
            </a:r>
          </a:p>
          <a:p>
            <a:pPr lvl="2"/>
            <a:r>
              <a:rPr lang="en-US" dirty="0"/>
              <a:t>[to come]</a:t>
            </a:r>
          </a:p>
          <a:p>
            <a:pPr lvl="3"/>
            <a:r>
              <a:rPr lang="en-US" dirty="0"/>
              <a:t>[to come]</a:t>
            </a:r>
          </a:p>
          <a:p>
            <a:pPr lvl="4"/>
            <a:r>
              <a:rPr lang="en-US" dirty="0"/>
              <a:t>[to come]</a:t>
            </a:r>
          </a:p>
          <a:p>
            <a:pPr marL="129779" marR="0" lvl="0" indent="-129779" algn="l" defTabSz="6858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[to come]</a:t>
            </a:r>
          </a:p>
          <a:p>
            <a:pPr marL="257175" marR="0" lvl="1" indent="-126206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dirty="0"/>
              <a:t>[to come]</a:t>
            </a:r>
          </a:p>
        </p:txBody>
      </p:sp>
      <p:sp>
        <p:nvSpPr>
          <p:cNvPr id="11" name="Text 1"/>
          <p:cNvSpPr>
            <a:spLocks noGrp="1"/>
          </p:cNvSpPr>
          <p:nvPr>
            <p:ph sz="quarter" idx="12" hasCustomPrompt="1"/>
          </p:nvPr>
        </p:nvSpPr>
        <p:spPr>
          <a:xfrm>
            <a:off x="609600" y="1351429"/>
            <a:ext cx="3962400" cy="3134510"/>
          </a:xfrm>
          <a:prstGeom prst="rect">
            <a:avLst/>
          </a:prstGeom>
        </p:spPr>
        <p:txBody>
          <a:bodyPr/>
          <a:lstStyle>
            <a:lvl1pPr marL="129779" marR="0" indent="-129779" algn="l" defTabSz="6858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9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marR="0" indent="-126206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9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Tx/>
              <a:defRPr sz="9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Tx/>
              <a:defRPr sz="9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Tx/>
              <a:defRPr sz="9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129779" marR="0" lvl="0" indent="-129779" algn="l" defTabSz="6858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Click to enter text</a:t>
            </a:r>
          </a:p>
          <a:p>
            <a:pPr lvl="1"/>
            <a:r>
              <a:rPr lang="en-US" dirty="0"/>
              <a:t>[to come]</a:t>
            </a:r>
          </a:p>
          <a:p>
            <a:pPr lvl="2"/>
            <a:r>
              <a:rPr lang="en-US" dirty="0"/>
              <a:t>[to come]</a:t>
            </a:r>
          </a:p>
          <a:p>
            <a:pPr lvl="3"/>
            <a:r>
              <a:rPr lang="en-US" dirty="0"/>
              <a:t>[to come]</a:t>
            </a:r>
          </a:p>
          <a:p>
            <a:pPr lvl="4"/>
            <a:r>
              <a:rPr lang="en-US" dirty="0"/>
              <a:t>[to come]</a:t>
            </a:r>
          </a:p>
          <a:p>
            <a:pPr marL="129779" marR="0" lvl="0" indent="-129779" algn="l" defTabSz="6858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[to come]</a:t>
            </a:r>
          </a:p>
          <a:p>
            <a:pPr marL="257175" marR="0" lvl="1" indent="-126206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dirty="0"/>
              <a:t>[to come]</a:t>
            </a:r>
          </a:p>
        </p:txBody>
      </p:sp>
      <p:sp>
        <p:nvSpPr>
          <p:cNvPr id="13" name="Title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19125" y="341710"/>
            <a:ext cx="8077200" cy="31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  <a:noAutofit/>
          </a:bodyPr>
          <a:lstStyle>
            <a:lvl1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Enter Page Title</a:t>
            </a:r>
          </a:p>
        </p:txBody>
      </p:sp>
    </p:spTree>
    <p:extLst>
      <p:ext uri="{BB962C8B-B14F-4D97-AF65-F5344CB8AC3E}">
        <p14:creationId xmlns:p14="http://schemas.microsoft.com/office/powerpoint/2010/main" val="400281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90735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note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4793876"/>
            <a:ext cx="6172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>
            <a:lvl1pPr marL="260747" indent="-260747" algn="l" rtl="0" fontAlgn="base">
              <a:spcBef>
                <a:spcPct val="0"/>
              </a:spcBef>
              <a:spcAft>
                <a:spcPct val="0"/>
              </a:spcAft>
              <a:buNone/>
              <a:defRPr lang="en-US" sz="600" kern="120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0747" indent="-260747" algn="l" rtl="0" fontAlgn="base">
              <a:spcBef>
                <a:spcPct val="0"/>
              </a:spcBef>
              <a:spcAft>
                <a:spcPct val="0"/>
              </a:spcAft>
              <a:defRPr lang="en-US" sz="600" kern="1200" smtClean="0">
                <a:solidFill>
                  <a:schemeClr val="tx2"/>
                </a:solidFill>
                <a:latin typeface="Gill Sans MT" pitchFamily="34" charset="0"/>
                <a:ea typeface="+mn-ea"/>
                <a:cs typeface="+mn-cs"/>
              </a:defRPr>
            </a:lvl2pPr>
            <a:lvl3pPr marL="260747" indent="-260747" algn="l" rtl="0" fontAlgn="base">
              <a:spcBef>
                <a:spcPct val="0"/>
              </a:spcBef>
              <a:spcAft>
                <a:spcPct val="0"/>
              </a:spcAft>
              <a:defRPr lang="en-US" sz="600" kern="1200" smtClean="0">
                <a:solidFill>
                  <a:schemeClr val="tx2"/>
                </a:solidFill>
                <a:latin typeface="Gill Sans MT" pitchFamily="34" charset="0"/>
                <a:ea typeface="+mn-ea"/>
                <a:cs typeface="+mn-cs"/>
              </a:defRPr>
            </a:lvl3pPr>
            <a:lvl4pPr marL="260747" indent="-260747" algn="l" rtl="0" fontAlgn="base">
              <a:spcBef>
                <a:spcPct val="0"/>
              </a:spcBef>
              <a:spcAft>
                <a:spcPct val="0"/>
              </a:spcAft>
              <a:defRPr lang="en-US" sz="600" kern="1200" smtClean="0">
                <a:solidFill>
                  <a:schemeClr val="tx2"/>
                </a:solidFill>
                <a:latin typeface="Gill Sans MT" pitchFamily="34" charset="0"/>
                <a:ea typeface="+mn-ea"/>
                <a:cs typeface="+mn-cs"/>
              </a:defRPr>
            </a:lvl4pPr>
            <a:lvl5pPr marL="260747" indent="-260747" algn="l" rtl="0" fontAlgn="base">
              <a:spcBef>
                <a:spcPct val="0"/>
              </a:spcBef>
              <a:spcAft>
                <a:spcPct val="0"/>
              </a:spcAft>
              <a:defRPr lang="en-US" sz="600" kern="1200" dirty="0" smtClean="0">
                <a:solidFill>
                  <a:schemeClr val="tx2"/>
                </a:solidFill>
                <a:latin typeface="Gill Sans MT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Note:	Click to enter footnote.</a:t>
            </a:r>
          </a:p>
        </p:txBody>
      </p:sp>
      <p:sp>
        <p:nvSpPr>
          <p:cNvPr id="4" name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622300" y="752176"/>
            <a:ext cx="807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20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enter subtitle</a:t>
            </a:r>
          </a:p>
        </p:txBody>
      </p:sp>
      <p:sp>
        <p:nvSpPr>
          <p:cNvPr id="3" name="Title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19125" y="341710"/>
            <a:ext cx="8077200" cy="31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  <a:noAutofit/>
          </a:bodyPr>
          <a:lstStyle>
            <a:lvl1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Enter Page Title</a:t>
            </a:r>
          </a:p>
        </p:txBody>
      </p:sp>
    </p:spTree>
    <p:extLst>
      <p:ext uri="{BB962C8B-B14F-4D97-AF65-F5344CB8AC3E}">
        <p14:creationId xmlns:p14="http://schemas.microsoft.com/office/powerpoint/2010/main" val="4044859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0562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5" y="141685"/>
            <a:ext cx="8207375" cy="59412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434265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24688-9927-4DB7-A9A5-69FD75ED6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077E86-F582-49EC-BDB3-933581754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35662-C594-4453-B85C-6926F4C94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A6B9-87C6-4A96-8437-BEED478E203F}" type="datetimeFigureOut">
              <a:rPr lang="en-IE" smtClean="0"/>
              <a:t>09/09/2021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77F6F-A0CE-4B76-AA6D-F50A1C950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E73AD-E157-4D98-9978-427043903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3C3DD-7AD0-4FAD-A317-E6DBE5F9BA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58900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41A78-51BA-485C-9084-1BDA5CE11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4996D-ECB1-4829-B4BA-41E0B7A9C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8A98F-6979-4F16-8C20-B5C7C4C80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A6B9-87C6-4A96-8437-BEED478E203F}" type="datetimeFigureOut">
              <a:rPr lang="en-IE" smtClean="0"/>
              <a:t>09/09/2021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A038F-2CA3-4D60-8499-AA29AF6CF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8C6D9-81BE-4D28-9381-01E1C21EF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3C3DD-7AD0-4FAD-A317-E6DBE5F9BA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865080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21B68-AF78-4A3F-B812-80218643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23896-29D1-464D-AD98-C684FE9B4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FBE1A-1DF3-4173-9EDE-293FFA362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A6B9-87C6-4A96-8437-BEED478E203F}" type="datetimeFigureOut">
              <a:rPr lang="en-IE" smtClean="0"/>
              <a:t>09/09/2021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D58E0-8F42-4D03-B456-F06E435C3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0F7B7-8AA2-4EB0-9D2B-1AE6D5D5D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3C3DD-7AD0-4FAD-A317-E6DBE5F9BA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479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45D3A-6DC1-4DBF-83B1-6D81B23E1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6EEE8-D120-4E76-9F58-74AAE54BD1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9CD069-783C-4BAF-ACD0-256235C4E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92B803-D1F1-4E72-86CE-EF06C32E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A6B9-87C6-4A96-8437-BEED478E203F}" type="datetimeFigureOut">
              <a:rPr lang="en-IE" smtClean="0"/>
              <a:t>09/09/2021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339A2-E527-4F33-A29D-3FF61E1D8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8EE268-F166-4616-8CD7-1F7CC60B5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3C3DD-7AD0-4FAD-A317-E6DBE5F9BA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46292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FAB8B-3B85-4D0F-A041-6044DD4D1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0AABB-CE54-45E3-82DD-82ADC5263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EA57A8-C36E-4D90-8569-BC7669C2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AB4987-3110-428F-8DBB-3BE719EC72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AAD918-A5A9-4685-994F-4EBEE7EAB8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81FA6A-251E-436F-B3AB-B5D655856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A6B9-87C6-4A96-8437-BEED478E203F}" type="datetimeFigureOut">
              <a:rPr lang="en-IE" smtClean="0"/>
              <a:t>09/09/2021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799775-EF0E-4B73-AAD8-F1420145A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B1F577-496F-4DD0-91DE-AEDCD3F13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3C3DD-7AD0-4FAD-A317-E6DBE5F9BA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70229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3B479-3548-478E-A933-92AE03563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AEF9D5-1287-476C-8C27-1DC690F3B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A6B9-87C6-4A96-8437-BEED478E203F}" type="datetimeFigureOut">
              <a:rPr lang="en-IE" smtClean="0"/>
              <a:t>09/09/2021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F415F5-B607-4A44-BC58-52CA7A903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9005B4-BCA2-40BD-898D-6CEC1B6A8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3C3DD-7AD0-4FAD-A317-E6DBE5F9BA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0379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58B3E4-C046-4A91-9234-4F82F218F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A6B9-87C6-4A96-8437-BEED478E203F}" type="datetimeFigureOut">
              <a:rPr lang="en-IE" smtClean="0"/>
              <a:t>09/09/2021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F97203-D8CE-4CC3-BA07-AD6978AB1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9FDEE-979D-4A1E-961F-A81A02FA8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3C3DD-7AD0-4FAD-A317-E6DBE5F9BA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6418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238502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3E7D6-A481-4020-9ADB-1603891A6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F82C8-9340-48F1-8190-4CE26A679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4B670-BC8F-4B89-978E-BE309A0C7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B29A2-B2CC-49E0-B4EE-588A8988B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A6B9-87C6-4A96-8437-BEED478E203F}" type="datetimeFigureOut">
              <a:rPr lang="en-IE" smtClean="0"/>
              <a:t>09/09/2021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AB12B-A8BC-467F-B744-E8D6E17F9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3B145-1059-49B0-828E-144C3F585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3C3DD-7AD0-4FAD-A317-E6DBE5F9BA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740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B12D7-855A-4371-97E0-24179AE8B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8E4FA6-A413-4D13-A6AE-64C4374340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3BB75D-A131-43A3-B4CF-C20E95AE7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A20BB-1D70-484E-98B9-E70C442CC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A6B9-87C6-4A96-8437-BEED478E203F}" type="datetimeFigureOut">
              <a:rPr lang="en-IE" smtClean="0"/>
              <a:t>09/09/2021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64B28-5CF9-4572-9A47-41AA59BB1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C8D8DB-F0B2-4D9D-B53C-2A44BA5EE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3C3DD-7AD0-4FAD-A317-E6DBE5F9BA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135973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DBD32-C537-4F9F-AE57-A10AADE28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1CCF61-3D84-4AC4-8F43-10D3C8F16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1FDEB-D9C7-47AE-BEB9-0A8AC34EE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A6B9-87C6-4A96-8437-BEED478E203F}" type="datetimeFigureOut">
              <a:rPr lang="en-IE" smtClean="0"/>
              <a:t>09/09/2021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B5FF6-060C-464E-80E7-E4BC34188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5E2BF-9643-407C-91AF-AD4A47BD9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3C3DD-7AD0-4FAD-A317-E6DBE5F9BA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882713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F6F4B6-E645-4524-B3F4-3DED655D8C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E4121E-4D67-442A-B2CD-6F9BF6EDB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4C91F-A420-468D-9D2C-BC7A96F39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A6B9-87C6-4A96-8437-BEED478E203F}" type="datetimeFigureOut">
              <a:rPr lang="en-IE" smtClean="0"/>
              <a:t>09/09/2021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E3396-82AE-4F0D-9714-6308757AA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C6586-8C94-447B-8BD1-09F339558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3C3DD-7AD0-4FAD-A317-E6DBE5F9BA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9892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1037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7058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31591"/>
            <a:ext cx="4038600" cy="2880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31591"/>
            <a:ext cx="4038600" cy="2880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2512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452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rgbClr val="639FA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452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5592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8314" y="1276352"/>
            <a:ext cx="8207375" cy="2663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3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57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ags" Target="../tags/tag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205979"/>
            <a:ext cx="821925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2811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42210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i="0" kern="1200">
          <a:solidFill>
            <a:schemeClr val="accent1"/>
          </a:solidFill>
          <a:latin typeface="Roboto Slab Bold"/>
          <a:ea typeface="+mj-ea"/>
          <a:cs typeface="Roboto Slab Bold"/>
        </a:defRPr>
      </a:lvl1pPr>
    </p:titleStyle>
    <p:bodyStyle>
      <a:lvl1pPr marL="342900" indent="-3429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lang="en-US" sz="2400" kern="1200" dirty="0">
          <a:solidFill>
            <a:schemeClr val="bg1"/>
          </a:solidFill>
          <a:latin typeface="Roboto Slab Light"/>
          <a:ea typeface="+mj-ea"/>
          <a:cs typeface="+mj-cs"/>
        </a:defRPr>
      </a:lvl1pPr>
      <a:lvl2pPr marL="742950" indent="-28575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2400" kern="1200">
          <a:solidFill>
            <a:schemeClr val="bg1"/>
          </a:solidFill>
          <a:latin typeface="Roboto Slab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2000" kern="1200">
          <a:solidFill>
            <a:schemeClr val="bg1"/>
          </a:solidFill>
          <a:latin typeface="Roboto Slab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1600" kern="1200">
          <a:solidFill>
            <a:schemeClr val="bg1"/>
          </a:solidFill>
          <a:latin typeface="Roboto Slab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1200" kern="1200">
          <a:solidFill>
            <a:schemeClr val="bg1"/>
          </a:solidFill>
          <a:latin typeface="Roboto Slab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166" name="Page Number"/>
          <p:cNvSpPr>
            <a:spLocks noChangeArrowheads="1"/>
          </p:cNvSpPr>
          <p:nvPr>
            <p:custDataLst>
              <p:tags r:id="rId9"/>
            </p:custDataLst>
          </p:nvPr>
        </p:nvSpPr>
        <p:spPr bwMode="black">
          <a:xfrm>
            <a:off x="8429625" y="4688682"/>
            <a:ext cx="412750" cy="28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algn="r" defTabSz="754856" eaLnBrk="0" hangingPunct="0"/>
            <a:fld id="{87BD7133-605B-4C85-8BF2-EEF052CE0754}" type="slidenum">
              <a:rPr lang="zh-TW" altLang="en-US" sz="525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 Unicode MS" pitchFamily="34" charset="-128"/>
              </a:rPr>
              <a:pPr algn="r" defTabSz="754856" eaLnBrk="0" hangingPunct="0"/>
              <a:t>‹#›</a:t>
            </a:fld>
            <a:endParaRPr lang="en-US" altLang="zh-TW" sz="525" dirty="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08338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08338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023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aseline="0">
          <a:solidFill>
            <a:schemeClr val="tx2"/>
          </a:solidFill>
          <a:latin typeface="Gill Sans MT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Gill Sans MT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Gill Sans MT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Gill Sans MT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Gill Sans MT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Gill Sans MT" pitchFamily="34" charset="0"/>
        </a:defRPr>
      </a:lvl9pPr>
    </p:titleStyle>
    <p:bodyStyle>
      <a:lvl1pPr marL="129779" indent="-129779" algn="l" rtl="0" eaLnBrk="1" fontAlgn="base" hangingPunct="1">
        <a:spcBef>
          <a:spcPts val="900"/>
        </a:spcBef>
        <a:spcAft>
          <a:spcPct val="0"/>
        </a:spcAft>
        <a:buFont typeface="Wingdings" pitchFamily="2" charset="2"/>
        <a:buChar char="§"/>
        <a:defRPr sz="1050" baseline="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126206" algn="l" rtl="0" eaLnBrk="1" fontAlgn="base" hangingPunct="1">
        <a:spcBef>
          <a:spcPts val="450"/>
        </a:spcBef>
        <a:spcAft>
          <a:spcPct val="0"/>
        </a:spcAft>
        <a:buChar char="–"/>
        <a:defRPr sz="1050" baseline="0">
          <a:solidFill>
            <a:schemeClr val="tx1"/>
          </a:solidFill>
          <a:latin typeface="+mn-lt"/>
        </a:defRPr>
      </a:lvl2pPr>
      <a:lvl3pPr marL="385763" indent="-127397" algn="l" rtl="0" eaLnBrk="1" fontAlgn="base" hangingPunct="1">
        <a:spcBef>
          <a:spcPts val="450"/>
        </a:spcBef>
        <a:spcAft>
          <a:spcPct val="0"/>
        </a:spcAft>
        <a:buChar char="•"/>
        <a:defRPr sz="1050" baseline="0">
          <a:solidFill>
            <a:schemeClr val="tx1"/>
          </a:solidFill>
          <a:latin typeface="+mn-lt"/>
        </a:defRPr>
      </a:lvl3pPr>
      <a:lvl4pPr marL="514350" indent="-127397" algn="l" rtl="0" eaLnBrk="1" fontAlgn="base" hangingPunct="1">
        <a:spcBef>
          <a:spcPts val="450"/>
        </a:spcBef>
        <a:spcAft>
          <a:spcPct val="0"/>
        </a:spcAft>
        <a:buChar char="–"/>
        <a:defRPr sz="1050" baseline="0">
          <a:solidFill>
            <a:schemeClr val="tx1"/>
          </a:solidFill>
          <a:latin typeface="+mn-lt"/>
        </a:defRPr>
      </a:lvl4pPr>
      <a:lvl5pPr marL="641747" indent="-126206" algn="l" rtl="0" eaLnBrk="1" fontAlgn="base" hangingPunct="1">
        <a:spcBef>
          <a:spcPts val="450"/>
        </a:spcBef>
        <a:spcAft>
          <a:spcPct val="0"/>
        </a:spcAft>
        <a:buFont typeface="Arial" charset="0"/>
        <a:buChar char="·"/>
        <a:defRPr sz="1050" baseline="0">
          <a:solidFill>
            <a:schemeClr val="tx1"/>
          </a:solidFill>
          <a:latin typeface="+mn-lt"/>
        </a:defRPr>
      </a:lvl5pPr>
      <a:lvl6pPr marL="984647" indent="-12620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·"/>
        <a:defRPr sz="900">
          <a:solidFill>
            <a:schemeClr val="tx1"/>
          </a:solidFill>
          <a:latin typeface="+mn-lt"/>
        </a:defRPr>
      </a:lvl6pPr>
      <a:lvl7pPr marL="1327547" indent="-12620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·"/>
        <a:defRPr sz="900">
          <a:solidFill>
            <a:schemeClr val="tx1"/>
          </a:solidFill>
          <a:latin typeface="+mn-lt"/>
        </a:defRPr>
      </a:lvl7pPr>
      <a:lvl8pPr marL="1670447" indent="-12620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·"/>
        <a:defRPr sz="900">
          <a:solidFill>
            <a:schemeClr val="tx1"/>
          </a:solidFill>
          <a:latin typeface="+mn-lt"/>
        </a:defRPr>
      </a:lvl8pPr>
      <a:lvl9pPr marL="2013347" indent="-12620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·"/>
        <a:defRPr sz="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C1C7A5-404C-4EE4-9D9F-4E3B12953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34807-89B7-41DC-879D-D88DB6CC9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0EF81-4068-4176-ADD9-61EAF3A145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0A6B9-87C6-4A96-8437-BEED478E203F}" type="datetimeFigureOut">
              <a:rPr lang="en-IE" smtClean="0"/>
              <a:t>09/09/2021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6DF1-7735-43C5-888F-959D9F3819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8E326-8AF3-4D41-8016-7226D19C7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3C3DD-7AD0-4FAD-A317-E6DBE5F9BA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673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6696744" cy="211552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i="1" dirty="0"/>
              <a:t>Impact of Globalization on measuring economic growth</a:t>
            </a:r>
            <a:r>
              <a:rPr lang="en-GB" sz="3200" dirty="0"/>
              <a:t> </a:t>
            </a:r>
            <a:endParaRPr lang="en-IE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320145"/>
            <a:ext cx="7272808" cy="1430151"/>
          </a:xfrm>
        </p:spPr>
        <p:txBody>
          <a:bodyPr>
            <a:noAutofit/>
          </a:bodyPr>
          <a:lstStyle/>
          <a:p>
            <a:r>
              <a:rPr lang="en-IE" sz="2800" dirty="0"/>
              <a:t>CIRET Workshop </a:t>
            </a:r>
          </a:p>
          <a:p>
            <a:r>
              <a:rPr lang="en-IE" sz="2800" dirty="0"/>
              <a:t>Poznan 14 September 2021</a:t>
            </a:r>
          </a:p>
          <a:p>
            <a:endParaRPr lang="en-IE" sz="2800" dirty="0"/>
          </a:p>
          <a:p>
            <a:r>
              <a:rPr lang="en-IE" sz="2800" dirty="0"/>
              <a:t>Michael Connolly</a:t>
            </a:r>
            <a:endParaRPr lang="en-US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B4BB15-39AC-4BB8-B84F-55410391D31C}"/>
              </a:ext>
            </a:extLst>
          </p:cNvPr>
          <p:cNvSpPr txBox="1">
            <a:spLocks/>
          </p:cNvSpPr>
          <p:nvPr/>
        </p:nvSpPr>
        <p:spPr>
          <a:xfrm>
            <a:off x="5188177" y="2"/>
            <a:ext cx="3960440" cy="1430151"/>
          </a:xfrm>
          <a:prstGeom prst="rect">
            <a:avLst/>
          </a:prstGeom>
        </p:spPr>
        <p:txBody>
          <a:bodyPr vert="horz" lIns="91440" tIns="0" rIns="9144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Roboto Slab Light"/>
                <a:ea typeface="+mj-ea"/>
                <a:cs typeface="Roboto Slab Light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829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18BDE-46EB-4BD0-83B8-02CC736A3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BEPS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ACC0D-B8AF-4861-A36B-AB67BCCBC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Companies encouraged to locate an IP asset where the value added arising from it is occurring </a:t>
            </a:r>
          </a:p>
          <a:p>
            <a:r>
              <a:rPr lang="en-IE" dirty="0"/>
              <a:t>Against holding these assets in SPE type structures in tax friendly jurisdictions</a:t>
            </a:r>
          </a:p>
        </p:txBody>
      </p:sp>
    </p:spTree>
    <p:extLst>
      <p:ext uri="{BB962C8B-B14F-4D97-AF65-F5344CB8AC3E}">
        <p14:creationId xmlns:p14="http://schemas.microsoft.com/office/powerpoint/2010/main" val="3385793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54C18-879C-4A26-A812-F46911E8A2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How/Where does it impact the data </a:t>
            </a:r>
          </a:p>
        </p:txBody>
      </p:sp>
    </p:spTree>
    <p:extLst>
      <p:ext uri="{BB962C8B-B14F-4D97-AF65-F5344CB8AC3E}">
        <p14:creationId xmlns:p14="http://schemas.microsoft.com/office/powerpoint/2010/main" val="2390399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B23DA-EC9F-453F-8654-E039C2DF2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Case Study  - Ireland 2015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4B06F-5E36-4D79-9C3D-0C747B389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Context  - concentration of large MNEs in a small island economy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9C893AFA-2560-4864-8B6A-B6BE7E564E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9479764"/>
              </p:ext>
            </p:extLst>
          </p:nvPr>
        </p:nvGraphicFramePr>
        <p:xfrm>
          <a:off x="1115616" y="1995686"/>
          <a:ext cx="6361509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4086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759F5-933C-46E4-99E2-886310F31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Corporate restructuring  -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7011E-87E1-46C1-BED8-2989FD1D9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Relocation of entities from abroad</a:t>
            </a:r>
          </a:p>
          <a:p>
            <a:r>
              <a:rPr lang="en-IE" dirty="0"/>
              <a:t>Large IP assets on the Balance Sheet </a:t>
            </a:r>
          </a:p>
          <a:p>
            <a:r>
              <a:rPr lang="en-IE" dirty="0"/>
              <a:t>IP assets used in contract manufacturing abroad</a:t>
            </a:r>
          </a:p>
          <a:p>
            <a:r>
              <a:rPr lang="en-IE" dirty="0"/>
              <a:t>Enormous addition to GVA /GDP for Ireland </a:t>
            </a:r>
          </a:p>
        </p:txBody>
      </p:sp>
    </p:spTree>
    <p:extLst>
      <p:ext uri="{BB962C8B-B14F-4D97-AF65-F5344CB8AC3E}">
        <p14:creationId xmlns:p14="http://schemas.microsoft.com/office/powerpoint/2010/main" val="2727358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827584" y="217561"/>
            <a:ext cx="7128792" cy="857250"/>
          </a:xfrm>
        </p:spPr>
        <p:txBody>
          <a:bodyPr>
            <a:normAutofit fontScale="90000"/>
          </a:bodyPr>
          <a:lstStyle/>
          <a:p>
            <a:r>
              <a:rPr lang="en-IE" sz="2700" dirty="0">
                <a:solidFill>
                  <a:schemeClr val="bg2">
                    <a:lumMod val="75000"/>
                  </a:schemeClr>
                </a:solidFill>
              </a:rPr>
              <a:t>Impact of Increases in Stock of Capital Assets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46657246"/>
              </p:ext>
            </p:extLst>
          </p:nvPr>
        </p:nvGraphicFramePr>
        <p:xfrm>
          <a:off x="107504" y="1106742"/>
          <a:ext cx="8280920" cy="3625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37-9B7B-4811-9BAE-B6C8D760F4B7}" type="slidenum">
              <a:rPr lang="en-IE" smtClean="0"/>
              <a:t>14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www.cso.ie</a:t>
            </a:r>
          </a:p>
        </p:txBody>
      </p:sp>
    </p:spTree>
    <p:extLst>
      <p:ext uri="{BB962C8B-B14F-4D97-AF65-F5344CB8AC3E}">
        <p14:creationId xmlns:p14="http://schemas.microsoft.com/office/powerpoint/2010/main" val="2535396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1042990"/>
              </p:ext>
            </p:extLst>
          </p:nvPr>
        </p:nvGraphicFramePr>
        <p:xfrm>
          <a:off x="1122575" y="0"/>
          <a:ext cx="6858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37-9B7B-4811-9BAE-B6C8D760F4B7}" type="slidenum">
              <a:rPr lang="en-IE" smtClean="0"/>
              <a:t>15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www.cso.ie</a:t>
            </a:r>
          </a:p>
        </p:txBody>
      </p:sp>
    </p:spTree>
    <p:extLst>
      <p:ext uri="{BB962C8B-B14F-4D97-AF65-F5344CB8AC3E}">
        <p14:creationId xmlns:p14="http://schemas.microsoft.com/office/powerpoint/2010/main" val="893901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 noGrp="1"/>
          </p:cNvGraphicFramePr>
          <p:nvPr>
            <p:extLst/>
          </p:nvPr>
        </p:nvGraphicFramePr>
        <p:xfrm>
          <a:off x="1143000" y="895387"/>
          <a:ext cx="6864238" cy="4248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41730" y="87474"/>
            <a:ext cx="56706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>
                <a:solidFill>
                  <a:schemeClr val="bg2">
                    <a:lumMod val="75000"/>
                  </a:schemeClr>
                </a:solidFill>
              </a:rPr>
              <a:t>Balance Sheet Impact – Intl Accounts </a:t>
            </a:r>
          </a:p>
          <a:p>
            <a:pPr algn="ctr"/>
            <a:r>
              <a:rPr lang="en-IE" sz="2100" b="1" dirty="0">
                <a:solidFill>
                  <a:srgbClr val="FF0000"/>
                </a:solidFill>
              </a:rPr>
              <a:t>Revisions to Ireland’s Net International </a:t>
            </a:r>
          </a:p>
          <a:p>
            <a:pPr algn="ctr"/>
            <a:r>
              <a:rPr lang="en-IE" sz="2100" b="1" dirty="0">
                <a:solidFill>
                  <a:srgbClr val="FF0000"/>
                </a:solidFill>
              </a:rPr>
              <a:t>Investment Position</a:t>
            </a:r>
          </a:p>
        </p:txBody>
      </p:sp>
    </p:spTree>
    <p:extLst>
      <p:ext uri="{BB962C8B-B14F-4D97-AF65-F5344CB8AC3E}">
        <p14:creationId xmlns:p14="http://schemas.microsoft.com/office/powerpoint/2010/main" val="2340099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BECDCA9-7CEC-4F97-8676-E678761322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5920540"/>
              </p:ext>
            </p:extLst>
          </p:nvPr>
        </p:nvGraphicFramePr>
        <p:xfrm>
          <a:off x="0" y="123478"/>
          <a:ext cx="903649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4372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5"/>
          <p:cNvSpPr>
            <a:spLocks noGrp="1"/>
          </p:cNvSpPr>
          <p:nvPr>
            <p:ph type="title" idx="4294967295"/>
          </p:nvPr>
        </p:nvSpPr>
        <p:spPr>
          <a:xfrm>
            <a:off x="3176588" y="87313"/>
            <a:ext cx="5967412" cy="857250"/>
          </a:xfrm>
        </p:spPr>
        <p:txBody>
          <a:bodyPr>
            <a:norm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Trend in Net Exports 2010 = 100 </a:t>
            </a:r>
            <a:br>
              <a:rPr lang="en-US" sz="2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v's Total Exports and Imports</a:t>
            </a:r>
            <a:endParaRPr lang="en-IE" alt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37-9B7B-4811-9BAE-B6C8D760F4B7}" type="slidenum">
              <a:rPr lang="en-IE" smtClean="0"/>
              <a:t>18</a:t>
            </a:fld>
            <a:endParaRPr lang="en-IE"/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1223628" y="951570"/>
          <a:ext cx="658873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1839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D7F80-9CCB-441B-B202-22AC6B119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23478"/>
            <a:ext cx="8219256" cy="857250"/>
          </a:xfrm>
        </p:spPr>
        <p:txBody>
          <a:bodyPr>
            <a:noAutofit/>
          </a:bodyPr>
          <a:lstStyle/>
          <a:p>
            <a:pPr algn="ctr"/>
            <a:r>
              <a:rPr lang="en-IE" sz="2800" dirty="0">
                <a:solidFill>
                  <a:schemeClr val="bg2"/>
                </a:solidFill>
                <a:latin typeface="Roboto Light" panose="020B0604020202020204" charset="0"/>
                <a:ea typeface="Roboto Light" panose="020B0604020202020204" charset="0"/>
              </a:rPr>
              <a:t>NIE 2020</a:t>
            </a:r>
            <a:br>
              <a:rPr lang="en-IE" sz="2400" dirty="0">
                <a:solidFill>
                  <a:schemeClr val="bg2"/>
                </a:solidFill>
                <a:latin typeface="Roboto Light" panose="020B0604020202020204" charset="0"/>
                <a:ea typeface="Roboto Light" panose="020B0604020202020204" charset="0"/>
              </a:rPr>
            </a:br>
            <a:r>
              <a:rPr lang="en-IE" sz="2000" dirty="0">
                <a:solidFill>
                  <a:schemeClr val="bg2"/>
                </a:solidFill>
                <a:latin typeface="Roboto Light" panose="020B0604020202020204" charset="0"/>
                <a:ea typeface="Roboto Light" panose="020B0604020202020204" charset="0"/>
              </a:rPr>
              <a:t>Annual GDP and GNP (constant prices)</a:t>
            </a:r>
            <a:endParaRPr lang="en-IE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10EF0-63F2-484E-A2C7-48F00DE4A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0191" y="1131592"/>
            <a:ext cx="3537713" cy="3024334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IE" sz="2400" b="1" dirty="0">
                <a:solidFill>
                  <a:schemeClr val="bg2">
                    <a:lumMod val="75000"/>
                  </a:schemeClr>
                </a:solidFill>
              </a:rPr>
              <a:t>Year-on-Year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GB" sz="2400" b="1" dirty="0">
                <a:solidFill>
                  <a:schemeClr val="bg2">
                    <a:lumMod val="75000"/>
                  </a:schemeClr>
                </a:solidFill>
              </a:rPr>
              <a:t>Gr</a:t>
            </a:r>
            <a:r>
              <a:rPr lang="en-IE" sz="2400" b="1" dirty="0" err="1">
                <a:solidFill>
                  <a:schemeClr val="bg2">
                    <a:lumMod val="75000"/>
                  </a:schemeClr>
                </a:solidFill>
              </a:rPr>
              <a:t>owth</a:t>
            </a:r>
            <a:r>
              <a:rPr lang="en-IE" sz="2400" b="1" dirty="0">
                <a:solidFill>
                  <a:schemeClr val="bg2">
                    <a:lumMod val="75000"/>
                  </a:schemeClr>
                </a:solidFill>
              </a:rPr>
              <a:t> Rates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IE" sz="24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ctr">
              <a:buNone/>
              <a:defRPr/>
            </a:pPr>
            <a:r>
              <a:rPr lang="en-IE" sz="2400" b="1" dirty="0">
                <a:solidFill>
                  <a:srgbClr val="3F5481"/>
                </a:solidFill>
              </a:rPr>
              <a:t>GDP	+5.9% </a:t>
            </a:r>
            <a:r>
              <a:rPr lang="en-IE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(+3.4%)</a:t>
            </a:r>
          </a:p>
          <a:p>
            <a:pPr marL="0" indent="0" algn="ctr">
              <a:buNone/>
              <a:defRPr/>
            </a:pPr>
            <a:r>
              <a:rPr lang="en-IE" sz="2400" b="1" dirty="0">
                <a:solidFill>
                  <a:srgbClr val="00AF86"/>
                </a:solidFill>
              </a:rPr>
              <a:t>GNP	+3.4% </a:t>
            </a:r>
            <a:r>
              <a:rPr lang="en-IE" sz="2400" b="1" dirty="0">
                <a:solidFill>
                  <a:schemeClr val="accent3"/>
                </a:solidFill>
              </a:rPr>
              <a:t>(+0.6%)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GB" sz="2000" b="1" i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GB" sz="1800" b="1" i="1" dirty="0">
                <a:solidFill>
                  <a:schemeClr val="bg2">
                    <a:lumMod val="75000"/>
                  </a:schemeClr>
                </a:solidFill>
              </a:rPr>
              <a:t>Previous preliminary annual estimates in brackets</a:t>
            </a:r>
            <a:endParaRPr lang="en-IE" sz="1800" b="1" i="1" dirty="0">
              <a:solidFill>
                <a:schemeClr val="bg2">
                  <a:lumMod val="75000"/>
                </a:schemeClr>
              </a:solidFill>
            </a:endParaRPr>
          </a:p>
          <a:p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2AF195-40EE-4A2C-92D5-524455997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559" y="1212453"/>
            <a:ext cx="5553937" cy="28714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D525E02-D3E8-4A60-9414-4334B14D453E}"/>
              </a:ext>
            </a:extLst>
          </p:cNvPr>
          <p:cNvSpPr/>
          <p:nvPr/>
        </p:nvSpPr>
        <p:spPr>
          <a:xfrm>
            <a:off x="6300192" y="1635646"/>
            <a:ext cx="576064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9843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047D6E-8A4E-437D-82D1-D6B0E90D1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i="1" dirty="0"/>
              <a:t>Impact of Globalization on measuring economic growth</a:t>
            </a:r>
            <a:r>
              <a:rPr lang="en-GB" dirty="0"/>
              <a:t>  - Presentation outline</a:t>
            </a:r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62E19E-BCBA-4EEF-A2E5-8706B41B5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Why does it have such an impact?</a:t>
            </a:r>
          </a:p>
          <a:p>
            <a:r>
              <a:rPr lang="en-IE" dirty="0"/>
              <a:t>Where does it have an impact on economic data?</a:t>
            </a:r>
          </a:p>
          <a:p>
            <a:r>
              <a:rPr lang="en-IE" dirty="0"/>
              <a:t>What can be done? </a:t>
            </a:r>
          </a:p>
        </p:txBody>
      </p:sp>
    </p:spTree>
    <p:extLst>
      <p:ext uri="{BB962C8B-B14F-4D97-AF65-F5344CB8AC3E}">
        <p14:creationId xmlns:p14="http://schemas.microsoft.com/office/powerpoint/2010/main" val="2501736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>
                <a:solidFill>
                  <a:prstClr val="black"/>
                </a:solidFill>
              </a:rPr>
              <a:t>www.cso.ie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3FBD2-453B-4E10-95AB-68CF8FFDAA76}" type="slidenum">
              <a:rPr lang="en-IE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IE">
              <a:solidFill>
                <a:prstClr val="black"/>
              </a:solidFill>
            </a:endParaRP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652361"/>
              </p:ext>
            </p:extLst>
          </p:nvPr>
        </p:nvGraphicFramePr>
        <p:xfrm>
          <a:off x="1089423" y="289322"/>
          <a:ext cx="6965156" cy="4564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04790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0F730-8C22-415A-A857-B50600C7D2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5112568" cy="3350193"/>
          </a:xfrm>
        </p:spPr>
        <p:txBody>
          <a:bodyPr/>
          <a:lstStyle/>
          <a:p>
            <a:r>
              <a:rPr lang="en-IE" dirty="0"/>
              <a:t>Reporting economic data in globalised economies - 	innovations 		</a:t>
            </a:r>
          </a:p>
        </p:txBody>
      </p:sp>
    </p:spTree>
    <p:extLst>
      <p:ext uri="{BB962C8B-B14F-4D97-AF65-F5344CB8AC3E}">
        <p14:creationId xmlns:p14="http://schemas.microsoft.com/office/powerpoint/2010/main" val="1250438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512ED-ED4F-4C87-BD14-E4B13642C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Changes to presentation of Economic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93452-3539-4A29-8157-EB29C46B8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Level indicator of economy – excl. globalisation GNI*</a:t>
            </a:r>
          </a:p>
          <a:p>
            <a:r>
              <a:rPr lang="en-IE" dirty="0"/>
              <a:t>Structural indicator  - Domestic and Foreign </a:t>
            </a:r>
          </a:p>
          <a:p>
            <a:r>
              <a:rPr lang="en-IE" dirty="0"/>
              <a:t>Cyclical indicator  - developments in underlying economy</a:t>
            </a:r>
          </a:p>
          <a:p>
            <a:r>
              <a:rPr lang="en-IE" dirty="0"/>
              <a:t>Use SNA framework  - more emphasis on Net measures</a:t>
            </a:r>
          </a:p>
          <a:p>
            <a:r>
              <a:rPr lang="en-IE" dirty="0"/>
              <a:t>Not just GDP, Institutional Sector Accounts, Productivity Accounts , Extended SUTs etc. </a:t>
            </a:r>
          </a:p>
        </p:txBody>
      </p:sp>
    </p:spTree>
    <p:extLst>
      <p:ext uri="{BB962C8B-B14F-4D97-AF65-F5344CB8AC3E}">
        <p14:creationId xmlns:p14="http://schemas.microsoft.com/office/powerpoint/2010/main" val="94149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27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F74"/>
                </a:solidFill>
                <a:effectLst/>
                <a:uLnTx/>
                <a:uFillTx/>
                <a:latin typeface="Roboto Light" panose="020B0604020202020204" charset="0"/>
                <a:ea typeface="Roboto Light" panose="020B0604020202020204" charset="0"/>
                <a:cs typeface="+mn-cs"/>
              </a:rPr>
              <a:t>GDP, GNP, Modified GNI and NNI at constant prices</a:t>
            </a:r>
            <a:endParaRPr kumimoji="0" lang="en-IE" sz="2400" b="1" i="0" u="none" strike="noStrike" kern="1200" cap="none" spc="0" normalizeH="0" baseline="0" noProof="0" dirty="0">
              <a:ln>
                <a:noFill/>
              </a:ln>
              <a:solidFill>
                <a:srgbClr val="006F74"/>
              </a:solidFill>
              <a:effectLst/>
              <a:uLnTx/>
              <a:uFillTx/>
              <a:latin typeface="Roboto Light" panose="020B0604020202020204" charset="0"/>
              <a:ea typeface="Roboto Light" panose="020B0604020202020204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A9C095-04AC-4ECC-AEC1-DB8638B44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7574"/>
            <a:ext cx="9144000" cy="358838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AD9C7C7-A4AA-4757-B1EF-EE0E8B9D3A93}"/>
              </a:ext>
            </a:extLst>
          </p:cNvPr>
          <p:cNvSpPr/>
          <p:nvPr/>
        </p:nvSpPr>
        <p:spPr>
          <a:xfrm>
            <a:off x="3059832" y="1275606"/>
            <a:ext cx="1296144" cy="18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DF9D2E-DE24-4886-8007-F7FF1FA31131}"/>
              </a:ext>
            </a:extLst>
          </p:cNvPr>
          <p:cNvSpPr txBox="1"/>
          <p:nvPr/>
        </p:nvSpPr>
        <p:spPr>
          <a:xfrm>
            <a:off x="3939884" y="567544"/>
            <a:ext cx="2810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solidFill>
                  <a:srgbClr val="FF0000"/>
                </a:solidFill>
              </a:rPr>
              <a:t>As we go from GDP </a:t>
            </a:r>
          </a:p>
          <a:p>
            <a:r>
              <a:rPr lang="en-IE" sz="1400" dirty="0">
                <a:solidFill>
                  <a:srgbClr val="FF0000"/>
                </a:solidFill>
              </a:rPr>
              <a:t>to NNI impact of </a:t>
            </a:r>
          </a:p>
          <a:p>
            <a:r>
              <a:rPr lang="en-IE" sz="1400" dirty="0">
                <a:solidFill>
                  <a:srgbClr val="FF0000"/>
                </a:solidFill>
              </a:rPr>
              <a:t>the corporate relocations and IPP  is reducing </a:t>
            </a:r>
          </a:p>
        </p:txBody>
      </p:sp>
    </p:spTree>
    <p:extLst>
      <p:ext uri="{BB962C8B-B14F-4D97-AF65-F5344CB8AC3E}">
        <p14:creationId xmlns:p14="http://schemas.microsoft.com/office/powerpoint/2010/main" val="78853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27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F74"/>
                </a:solidFill>
                <a:effectLst/>
                <a:uLnTx/>
                <a:uFillTx/>
                <a:latin typeface="Roboto Light" panose="020B0604020202020204" charset="0"/>
                <a:ea typeface="Roboto Light" panose="020B0604020202020204" charset="0"/>
                <a:cs typeface="+mn-cs"/>
              </a:rPr>
              <a:t>Modified GNI (GNI*) - 2020</a:t>
            </a:r>
            <a:endParaRPr kumimoji="0" lang="en-IE" sz="2400" b="1" i="0" u="none" strike="noStrike" kern="1200" cap="none" spc="0" normalizeH="0" baseline="0" noProof="0" dirty="0">
              <a:ln>
                <a:noFill/>
              </a:ln>
              <a:solidFill>
                <a:srgbClr val="006F74"/>
              </a:solidFill>
              <a:effectLst/>
              <a:uLnTx/>
              <a:uFillTx/>
              <a:latin typeface="Roboto Light" panose="020B0604020202020204" charset="0"/>
              <a:ea typeface="Roboto Light" panose="020B0604020202020204" charset="0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C6BC02-A027-4AAA-AF67-B92B3EB30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6907"/>
            <a:ext cx="9144000" cy="215689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883672FC-D2AF-41DC-BC25-2CAD79B7AE8F}"/>
              </a:ext>
            </a:extLst>
          </p:cNvPr>
          <p:cNvGrpSpPr/>
          <p:nvPr/>
        </p:nvGrpSpPr>
        <p:grpSpPr>
          <a:xfrm>
            <a:off x="107504" y="3070788"/>
            <a:ext cx="8928992" cy="1091836"/>
            <a:chOff x="107504" y="3070788"/>
            <a:chExt cx="8928992" cy="109183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15F5C18-516B-4D74-9D9E-A39423F974E5}"/>
                </a:ext>
              </a:extLst>
            </p:cNvPr>
            <p:cNvSpPr/>
            <p:nvPr/>
          </p:nvSpPr>
          <p:spPr>
            <a:xfrm>
              <a:off x="107504" y="3075806"/>
              <a:ext cx="972000" cy="1086818"/>
            </a:xfrm>
            <a:prstGeom prst="roundRect">
              <a:avLst/>
            </a:prstGeom>
            <a:solidFill>
              <a:srgbClr val="00AF86"/>
            </a:solidFill>
            <a:ln>
              <a:solidFill>
                <a:srgbClr val="04AD8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GDP</a:t>
              </a:r>
            </a:p>
            <a:p>
              <a:pPr algn="ctr"/>
              <a:r>
                <a:rPr lang="en-GB" sz="12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€372.9bn</a:t>
              </a:r>
              <a:endParaRPr lang="en-IE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0A5DC98-55BE-4881-AB0C-B90BA683AB61}"/>
                </a:ext>
              </a:extLst>
            </p:cNvPr>
            <p:cNvSpPr/>
            <p:nvPr/>
          </p:nvSpPr>
          <p:spPr>
            <a:xfrm>
              <a:off x="1456321" y="3072457"/>
              <a:ext cx="972000" cy="1086818"/>
            </a:xfrm>
            <a:prstGeom prst="roundRect">
              <a:avLst/>
            </a:prstGeom>
            <a:solidFill>
              <a:srgbClr val="00AF86"/>
            </a:solidFill>
            <a:ln>
              <a:solidFill>
                <a:srgbClr val="04AD8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Net Factor Flows</a:t>
              </a:r>
            </a:p>
            <a:p>
              <a:pPr algn="ctr"/>
              <a:r>
                <a:rPr lang="en-GB" sz="12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-€90.2bn</a:t>
              </a:r>
              <a:endParaRPr lang="en-IE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DEE1BC9-4476-4906-A81F-33D6DD1301F5}"/>
                </a:ext>
              </a:extLst>
            </p:cNvPr>
            <p:cNvSpPr/>
            <p:nvPr/>
          </p:nvSpPr>
          <p:spPr>
            <a:xfrm>
              <a:off x="2784168" y="3072457"/>
              <a:ext cx="972000" cy="1086818"/>
            </a:xfrm>
            <a:prstGeom prst="roundRect">
              <a:avLst/>
            </a:prstGeom>
            <a:solidFill>
              <a:srgbClr val="00AF86"/>
            </a:solidFill>
            <a:ln>
              <a:solidFill>
                <a:srgbClr val="04AD8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GNP</a:t>
              </a:r>
            </a:p>
            <a:p>
              <a:pPr algn="ctr"/>
              <a:r>
                <a:rPr lang="en-GB" sz="12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€282.6bn</a:t>
              </a:r>
              <a:endParaRPr lang="en-IE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F50AC40-6087-41C3-97D7-F14D08485708}"/>
                </a:ext>
              </a:extLst>
            </p:cNvPr>
            <p:cNvSpPr/>
            <p:nvPr/>
          </p:nvSpPr>
          <p:spPr>
            <a:xfrm>
              <a:off x="4138160" y="3070788"/>
              <a:ext cx="972000" cy="1086818"/>
            </a:xfrm>
            <a:prstGeom prst="roundRect">
              <a:avLst/>
            </a:prstGeom>
            <a:solidFill>
              <a:srgbClr val="00AF86"/>
            </a:solidFill>
            <a:ln>
              <a:solidFill>
                <a:srgbClr val="04AD8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EU Taxes and Subsidies</a:t>
              </a:r>
            </a:p>
            <a:p>
              <a:pPr algn="ctr"/>
              <a:r>
                <a:rPr lang="en-GB" sz="12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+€1.1bn</a:t>
              </a:r>
              <a:endParaRPr lang="en-IE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06E0787-2D2A-4DF4-AB93-58A1CB14F1C7}"/>
                </a:ext>
              </a:extLst>
            </p:cNvPr>
            <p:cNvSpPr/>
            <p:nvPr/>
          </p:nvSpPr>
          <p:spPr>
            <a:xfrm>
              <a:off x="5436096" y="3075806"/>
              <a:ext cx="936104" cy="1086818"/>
            </a:xfrm>
            <a:prstGeom prst="roundRect">
              <a:avLst/>
            </a:prstGeom>
            <a:solidFill>
              <a:srgbClr val="00AF86"/>
            </a:solidFill>
            <a:ln>
              <a:solidFill>
                <a:srgbClr val="04AD8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GNI</a:t>
              </a:r>
            </a:p>
            <a:p>
              <a:pPr algn="ctr"/>
              <a:r>
                <a:rPr lang="en-GB" sz="12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€283.7bn</a:t>
              </a:r>
              <a:endParaRPr lang="en-IE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5AE0DAB-F285-4AB9-907C-82AD1443ADC6}"/>
                </a:ext>
              </a:extLst>
            </p:cNvPr>
            <p:cNvSpPr/>
            <p:nvPr/>
          </p:nvSpPr>
          <p:spPr>
            <a:xfrm>
              <a:off x="6696344" y="3072457"/>
              <a:ext cx="1116015" cy="1086818"/>
            </a:xfrm>
            <a:prstGeom prst="roundRect">
              <a:avLst/>
            </a:prstGeom>
            <a:solidFill>
              <a:srgbClr val="00AF86"/>
            </a:solidFill>
            <a:ln>
              <a:solidFill>
                <a:srgbClr val="04AD8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algn="ctr"/>
              <a:r>
                <a:rPr lang="en-GB" sz="11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Adjustments</a:t>
              </a:r>
            </a:p>
            <a:p>
              <a:pPr algn="ctr"/>
              <a:r>
                <a:rPr lang="en-GB" sz="11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Depreciation </a:t>
              </a:r>
              <a:r>
                <a:rPr lang="en-GB" sz="1100" dirty="0" err="1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IPP&amp;Aircraft</a:t>
              </a:r>
              <a:endParaRPr lang="en-GB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algn="ctr"/>
              <a:r>
                <a:rPr lang="en-GB" sz="11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Corp Inversions</a:t>
              </a:r>
            </a:p>
            <a:p>
              <a:pPr algn="ctr"/>
              <a:r>
                <a:rPr lang="en-GB" sz="12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-€75.6bn</a:t>
              </a:r>
            </a:p>
            <a:p>
              <a:pPr algn="ctr"/>
              <a:endParaRPr lang="en-IE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25BD4178-148F-49E3-953E-92538F2FF47C}"/>
                </a:ext>
              </a:extLst>
            </p:cNvPr>
            <p:cNvSpPr/>
            <p:nvPr/>
          </p:nvSpPr>
          <p:spPr>
            <a:xfrm>
              <a:off x="8064496" y="3072457"/>
              <a:ext cx="972000" cy="1086818"/>
            </a:xfrm>
            <a:prstGeom prst="roundRect">
              <a:avLst/>
            </a:prstGeom>
            <a:solidFill>
              <a:srgbClr val="00AF86"/>
            </a:solidFill>
            <a:ln>
              <a:solidFill>
                <a:srgbClr val="04AD8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GNI*</a:t>
              </a:r>
            </a:p>
            <a:p>
              <a:pPr algn="ctr"/>
              <a:r>
                <a:rPr lang="en-GB" sz="12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€208.2bn</a:t>
              </a:r>
              <a:endParaRPr lang="en-IE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5923DD3-7402-42F8-928E-01CA592D5125}"/>
                </a:ext>
              </a:extLst>
            </p:cNvPr>
            <p:cNvSpPr txBox="1"/>
            <p:nvPr/>
          </p:nvSpPr>
          <p:spPr>
            <a:xfrm>
              <a:off x="1087671" y="3386078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accent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+</a:t>
              </a:r>
              <a:endParaRPr lang="en-IE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844EB13-B8F3-4719-A0F8-8C2D3D74C971}"/>
                </a:ext>
              </a:extLst>
            </p:cNvPr>
            <p:cNvSpPr txBox="1"/>
            <p:nvPr/>
          </p:nvSpPr>
          <p:spPr>
            <a:xfrm>
              <a:off x="2423912" y="3386078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accent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=</a:t>
              </a:r>
              <a:endParaRPr lang="en-IE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EECE2D3-40C6-4B7A-BC15-016FE6C72731}"/>
                </a:ext>
              </a:extLst>
            </p:cNvPr>
            <p:cNvSpPr txBox="1"/>
            <p:nvPr/>
          </p:nvSpPr>
          <p:spPr>
            <a:xfrm>
              <a:off x="3754743" y="3354256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accent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+</a:t>
              </a:r>
              <a:endParaRPr lang="en-IE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D55F5B2-4A05-4F42-88CB-B6ABBBD248EE}"/>
                </a:ext>
              </a:extLst>
            </p:cNvPr>
            <p:cNvSpPr txBox="1"/>
            <p:nvPr/>
          </p:nvSpPr>
          <p:spPr>
            <a:xfrm>
              <a:off x="5076056" y="3386078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accent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=</a:t>
              </a:r>
              <a:endParaRPr lang="en-IE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B40FA8C-D008-4FFA-8C43-DCEAA7F2DB0B}"/>
                </a:ext>
              </a:extLst>
            </p:cNvPr>
            <p:cNvSpPr txBox="1"/>
            <p:nvPr/>
          </p:nvSpPr>
          <p:spPr>
            <a:xfrm>
              <a:off x="7740352" y="3386078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accent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=</a:t>
              </a:r>
              <a:endParaRPr lang="en-IE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82311C4-DA5E-413A-BA7D-70E4AEE44A70}"/>
                </a:ext>
              </a:extLst>
            </p:cNvPr>
            <p:cNvSpPr txBox="1"/>
            <p:nvPr/>
          </p:nvSpPr>
          <p:spPr>
            <a:xfrm>
              <a:off x="6333756" y="3386078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accent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+</a:t>
              </a:r>
              <a:endParaRPr lang="en-IE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7621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27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F74"/>
                </a:solidFill>
                <a:effectLst/>
                <a:uLnTx/>
                <a:uFillTx/>
                <a:latin typeface="Roboto Light" panose="020B0604020202020204" charset="0"/>
                <a:ea typeface="Roboto Light" panose="020B0604020202020204" charset="0"/>
                <a:cs typeface="+mn-cs"/>
              </a:rPr>
              <a:t>General Government Debt to GDP/GNI* Ratios</a:t>
            </a:r>
            <a:endParaRPr kumimoji="0" lang="en-IE" sz="2400" b="1" i="0" u="none" strike="noStrike" kern="1200" cap="none" spc="0" normalizeH="0" baseline="0" noProof="0" dirty="0">
              <a:ln>
                <a:noFill/>
              </a:ln>
              <a:solidFill>
                <a:srgbClr val="006F74"/>
              </a:solidFill>
              <a:effectLst/>
              <a:uLnTx/>
              <a:uFillTx/>
              <a:latin typeface="Roboto Light" panose="020B0604020202020204" charset="0"/>
              <a:ea typeface="Roboto Light" panose="020B0604020202020204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09E4DC-B7AE-46C0-B78A-106C5974A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9542"/>
            <a:ext cx="9144000" cy="358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50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27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F74"/>
                </a:solidFill>
                <a:effectLst/>
                <a:uLnTx/>
                <a:uFillTx/>
                <a:latin typeface="Roboto Light" panose="020B0604020202020204" charset="0"/>
                <a:ea typeface="Roboto Light" panose="020B0604020202020204" charset="0"/>
                <a:cs typeface="+mn-cs"/>
              </a:rPr>
              <a:t>General Government Balance as a percentage of GDP and GNI*</a:t>
            </a:r>
            <a:endParaRPr kumimoji="0" lang="en-IE" sz="2400" b="1" i="0" u="none" strike="noStrike" kern="1200" cap="none" spc="0" normalizeH="0" baseline="0" noProof="0" dirty="0">
              <a:ln>
                <a:noFill/>
              </a:ln>
              <a:solidFill>
                <a:srgbClr val="006F74"/>
              </a:solidFill>
              <a:effectLst/>
              <a:uLnTx/>
              <a:uFillTx/>
              <a:latin typeface="Roboto Light" panose="020B0604020202020204" charset="0"/>
              <a:ea typeface="Roboto Light" panose="020B0604020202020204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5F8ED4-4E2B-4667-B095-CE0617A18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9542"/>
            <a:ext cx="9144000" cy="358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47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6AC62E-19CE-444B-87AC-EEBD85B95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28" y="20538"/>
            <a:ext cx="8899344" cy="51435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565F5E8-50A0-44FB-B56E-599BE3BC3B74}"/>
              </a:ext>
            </a:extLst>
          </p:cNvPr>
          <p:cNvSpPr/>
          <p:nvPr/>
        </p:nvSpPr>
        <p:spPr>
          <a:xfrm>
            <a:off x="5364088" y="3219822"/>
            <a:ext cx="2592288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864326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587" y="144067"/>
            <a:ext cx="8219256" cy="699491"/>
          </a:xfrm>
        </p:spPr>
        <p:txBody>
          <a:bodyPr/>
          <a:lstStyle/>
          <a:p>
            <a:r>
              <a:rPr lang="en-IE" dirty="0">
                <a:latin typeface="Roboto Slab Light"/>
              </a:rPr>
              <a:t>Institutional Sectors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0" y="0"/>
          <a:ext cx="9144000" cy="4238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618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2C0578-179D-4222-AAF2-7C18DFE61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8A9CA1-B96F-440E-BCD5-C48441010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F33A1A-FE1E-4A27-876E-19CCB4D3E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1F851B-5759-433F-B527-7BD61EB49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4C07DD-475A-42C6-9E52-5715D98E9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41A38E-63CE-490E-8CC7-FAF25A398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8A92A3-3B21-4106-9F3A-84E3380BE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F6B978-0506-4B70-B1CB-8832C8F94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87E92E-CE3F-480D-BF4B-DE84C39CC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F35DEA-0D1F-4C7D-B06D-3DC3C353B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2B9FC0-E544-4ECD-A80E-1417AA3E0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98AB51-EB84-4D49-8D7F-B9B44096D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535F8E-AC60-4108-AA4D-59527D479F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A1EDDA-4FA0-4BAA-A9C1-CE8F4F6AF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D5B839-A33F-4627-B365-DCEE0AA9D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71E242-482B-4530-9C34-04AE2FF6B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7F4432-774B-4F3C-999E-59A4CADC8A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F10D24-198E-4508-939C-97EE19AAD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14521B-0FBF-4675-9BA2-35CB47AB6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1CEE58-0118-4C69-8126-2C0AAA923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27A0C92-D9F1-4CF6-8E6A-CD2CA07D5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3AAA8B-7890-4B3E-937F-A761ABC2E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15AB0A-E510-4A48-A819-DF3B3C3B4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87E41F-C30B-4707-AE82-4A8BB9F38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0CD479-CE21-4BEC-9BC0-0964BD1F2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59CF49-8BCD-4C0C-BAA5-6ECCAA6DB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D1A198-FF0D-4BDC-97AE-AC32BE94A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4B522A-FD35-4469-AFC1-FBCECFB86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D9E488-BE52-481A-A6C2-4C141B861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AFF9EB-FB0E-4DE3-92E8-DEC279F71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98E611-68D4-4945-9FCE-CAF852611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140B74-2EAD-4CB3-A3DA-EB2D310F5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36EDFC-8F9A-4FC1-826D-DE46BD3A3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0D02BD-C95B-46C3-BC80-5A9337676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BBDAF8-ED54-4CED-9517-B0552125D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9F34FF-7CF3-4B20-BAC0-333339A9D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5F97EB-4DB4-4439-AD13-72A877346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D62420-C6E0-493A-B36D-FFA7E47B9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142F43-5F6A-43DF-9765-61670A159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B4E2A9-B3E3-4922-9901-357E168EE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2339752" y="0"/>
          <a:ext cx="4211960" cy="2787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4463460" y="2787774"/>
          <a:ext cx="4700546" cy="235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/>
          </p:nvPr>
        </p:nvGraphicFramePr>
        <p:xfrm>
          <a:off x="0" y="2787774"/>
          <a:ext cx="4499992" cy="235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2270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category"/>
        </p:bldSub>
      </p:bldGraphic>
      <p:bldGraphic spid="12" grpId="0" uiExpand="1">
        <p:bldSub>
          <a:bldChart bld="category"/>
        </p:bldSub>
      </p:bldGraphic>
      <p:bldGraphic spid="17" grpId="0" uiExpand="1">
        <p:bldSub>
          <a:bldChart bld="category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E60BE-19C7-4D1A-9F5A-F61CFBB2C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824536" cy="3350193"/>
          </a:xfrm>
        </p:spPr>
        <p:txBody>
          <a:bodyPr/>
          <a:lstStyle/>
          <a:p>
            <a:r>
              <a:rPr lang="en-IE" dirty="0"/>
              <a:t>Why does Globalisation have such an impact?</a:t>
            </a:r>
          </a:p>
        </p:txBody>
      </p:sp>
    </p:spTree>
    <p:extLst>
      <p:ext uri="{BB962C8B-B14F-4D97-AF65-F5344CB8AC3E}">
        <p14:creationId xmlns:p14="http://schemas.microsoft.com/office/powerpoint/2010/main" val="31566279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0" y="17154"/>
          <a:ext cx="9144000" cy="4354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0062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E" sz="2400" dirty="0"/>
              <a:t>In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GB" sz="1650" dirty="0">
                <a:latin typeface="+mn-lt"/>
              </a:rPr>
              <a:t>Globalisation driven by fragmentation 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GB" sz="1650" dirty="0">
                <a:latin typeface="+mn-lt"/>
              </a:rPr>
              <a:t>Mobile intangible assets  - Intellectual Property Products large impacts on economic accounts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GB" sz="1650" dirty="0">
                <a:latin typeface="+mn-lt"/>
              </a:rPr>
              <a:t>For increasingly complex economies - a single indicator can no longer tell the </a:t>
            </a:r>
            <a:r>
              <a:rPr lang="en-GB" sz="1650" i="1" dirty="0">
                <a:latin typeface="+mn-lt"/>
              </a:rPr>
              <a:t>full</a:t>
            </a:r>
            <a:r>
              <a:rPr lang="en-GB" sz="1650" dirty="0">
                <a:latin typeface="+mn-lt"/>
              </a:rPr>
              <a:t> story 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GB" sz="1650" dirty="0">
                <a:latin typeface="+mn-lt"/>
              </a:rPr>
              <a:t>Work needed to provide insight on the domestic story – including work in domain of business statistics – Structural, Level and Cyclical indicators required.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GB" sz="1650" dirty="0">
                <a:latin typeface="+mn-lt"/>
              </a:rPr>
              <a:t>International Statistical Standards being updated to provide more insight</a:t>
            </a:r>
          </a:p>
          <a:p>
            <a:pPr marL="0" indent="0">
              <a:spcBef>
                <a:spcPts val="900"/>
              </a:spcBef>
              <a:spcAft>
                <a:spcPts val="900"/>
              </a:spcAft>
              <a:buNone/>
            </a:pPr>
            <a:endParaRPr lang="en-GB" sz="2100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37-9B7B-4811-9BAE-B6C8D760F4B7}" type="slidenum">
              <a:rPr lang="en-IE" smtClean="0"/>
              <a:t>31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www.cso.ie</a:t>
            </a:r>
          </a:p>
        </p:txBody>
      </p:sp>
    </p:spTree>
    <p:extLst>
      <p:ext uri="{BB962C8B-B14F-4D97-AF65-F5344CB8AC3E}">
        <p14:creationId xmlns:p14="http://schemas.microsoft.com/office/powerpoint/2010/main" val="13502353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8AEA6-E0A9-4212-8E7C-DDE0221E0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3" y="1597822"/>
            <a:ext cx="5472608" cy="3350193"/>
          </a:xfrm>
        </p:spPr>
        <p:txBody>
          <a:bodyPr>
            <a:normAutofit/>
          </a:bodyPr>
          <a:lstStyle/>
          <a:p>
            <a:br>
              <a:rPr lang="en-IE" sz="3600" dirty="0">
                <a:latin typeface="+mj-lt"/>
              </a:rPr>
            </a:br>
            <a:br>
              <a:rPr lang="en-IE" sz="3600" dirty="0">
                <a:latin typeface="+mj-lt"/>
              </a:rPr>
            </a:br>
            <a:r>
              <a:rPr lang="en-IE" sz="3600" dirty="0">
                <a:latin typeface="+mj-lt"/>
              </a:rPr>
              <a:t>	Questions ?</a:t>
            </a:r>
            <a:br>
              <a:rPr lang="en-IE" sz="3600" dirty="0">
                <a:latin typeface="+mj-lt"/>
              </a:rPr>
            </a:br>
            <a:br>
              <a:rPr lang="en-IE" sz="3600" dirty="0">
                <a:latin typeface="+mj-lt"/>
              </a:rPr>
            </a:br>
            <a:br>
              <a:rPr lang="en-IE" sz="3600" dirty="0">
                <a:latin typeface="+mj-lt"/>
              </a:rPr>
            </a:br>
            <a:r>
              <a:rPr lang="en-IE" sz="3600" dirty="0">
                <a:latin typeface="+mj-lt"/>
              </a:rPr>
              <a:t>michael.connolly@cso.ie</a:t>
            </a:r>
          </a:p>
        </p:txBody>
      </p:sp>
    </p:spTree>
    <p:extLst>
      <p:ext uri="{BB962C8B-B14F-4D97-AF65-F5344CB8AC3E}">
        <p14:creationId xmlns:p14="http://schemas.microsoft.com/office/powerpoint/2010/main" val="3305099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2596F-9B1F-4BF3-8B48-65C83345B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Globalisation and Fragmentation of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09E17-3AC7-4F44-8D94-A7AB1B62F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Recording changes in economic ownership of goods and capital assets in particular </a:t>
            </a:r>
          </a:p>
          <a:p>
            <a:pPr marL="0" indent="0">
              <a:buNone/>
            </a:pPr>
            <a:r>
              <a:rPr lang="en-IE" dirty="0"/>
              <a:t>Both intangible and tangible capital assets</a:t>
            </a:r>
          </a:p>
          <a:p>
            <a:pPr marL="0" indent="0">
              <a:buNone/>
            </a:pPr>
            <a:r>
              <a:rPr lang="en-IE" dirty="0"/>
              <a:t>Fundamental question  - Who owns what?</a:t>
            </a:r>
          </a:p>
          <a:p>
            <a:pPr marL="0" indent="0">
              <a:buNone/>
            </a:pPr>
            <a:r>
              <a:rPr lang="en-IE" dirty="0"/>
              <a:t>Basis for economic statistical compilation</a:t>
            </a:r>
          </a:p>
        </p:txBody>
      </p:sp>
    </p:spTree>
    <p:extLst>
      <p:ext uri="{BB962C8B-B14F-4D97-AF65-F5344CB8AC3E}">
        <p14:creationId xmlns:p14="http://schemas.microsoft.com/office/powerpoint/2010/main" val="3848256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Smile curve of GVCs. Source: Shih (1992) ">
            <a:extLst>
              <a:ext uri="{FF2B5EF4-FFF2-40B4-BE49-F238E27FC236}">
                <a16:creationId xmlns:a16="http://schemas.microsoft.com/office/drawing/2014/main" id="{64B4A6FB-59DE-44B6-B679-561C9189F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6" y="437323"/>
            <a:ext cx="8786192" cy="452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85BC8F-8D5E-488F-A770-E95FBBD2F84E}"/>
              </a:ext>
            </a:extLst>
          </p:cNvPr>
          <p:cNvSpPr txBox="1"/>
          <p:nvPr/>
        </p:nvSpPr>
        <p:spPr>
          <a:xfrm>
            <a:off x="1187624" y="267494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>
                <a:solidFill>
                  <a:srgbClr val="FF0000"/>
                </a:solidFill>
              </a:rPr>
              <a:t>Why does fragmentation occur ?</a:t>
            </a:r>
          </a:p>
        </p:txBody>
      </p:sp>
    </p:spTree>
    <p:extLst>
      <p:ext uri="{BB962C8B-B14F-4D97-AF65-F5344CB8AC3E}">
        <p14:creationId xmlns:p14="http://schemas.microsoft.com/office/powerpoint/2010/main" val="297652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Supply Chain of a Computer | Supply Chain Management Research">
            <a:extLst>
              <a:ext uri="{FF2B5EF4-FFF2-40B4-BE49-F238E27FC236}">
                <a16:creationId xmlns:a16="http://schemas.microsoft.com/office/drawing/2014/main" id="{EC107D9E-1C49-43B3-80C6-31C90D774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074426" cy="506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352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irbus A320 - Assembly - Modern Airliners">
            <a:extLst>
              <a:ext uri="{FF2B5EF4-FFF2-40B4-BE49-F238E27FC236}">
                <a16:creationId xmlns:a16="http://schemas.microsoft.com/office/drawing/2014/main" id="{29CCF3DE-E87A-4674-A298-76D4327B7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485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EA6AF-0D6F-46B9-9632-0FB25A1AD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Features of Globalised Production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568DD8-6A0D-48E6-9558-3F900548E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Contract Manufacturing  - </a:t>
            </a:r>
            <a:r>
              <a:rPr lang="en-IE" dirty="0" err="1"/>
              <a:t>Factoryless</a:t>
            </a:r>
            <a:r>
              <a:rPr lang="en-IE" dirty="0"/>
              <a:t> production</a:t>
            </a:r>
          </a:p>
          <a:p>
            <a:r>
              <a:rPr lang="en-IE" dirty="0"/>
              <a:t>Importance of Intangible assets – Intellectual Property in production</a:t>
            </a:r>
          </a:p>
          <a:p>
            <a:r>
              <a:rPr lang="en-IE" dirty="0"/>
              <a:t>Location of intellectual property and changes in location</a:t>
            </a:r>
          </a:p>
          <a:p>
            <a:pPr marL="0" indent="0">
              <a:buNone/>
            </a:pPr>
            <a:r>
              <a:rPr lang="en-I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1087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726A-04AC-4C57-AFFE-681AE1D45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Changes in Accounting Standards and Regulatory Oversight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ED8CF-983C-4AF6-A91E-F38C8E3F9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E" dirty="0"/>
              <a:t>R&amp;D assets only recognised as capital formation in SNA 2008</a:t>
            </a:r>
          </a:p>
          <a:p>
            <a:r>
              <a:rPr lang="en-IE" dirty="0"/>
              <a:t>Coincided with OECD led developments in transfer pricing  - BEPS etc.</a:t>
            </a:r>
          </a:p>
          <a:p>
            <a:r>
              <a:rPr lang="en-IE" dirty="0"/>
              <a:t>Reduce the incidence of moving profits across jurisdictions to minimise taxes</a:t>
            </a:r>
          </a:p>
          <a:p>
            <a:r>
              <a:rPr lang="en-IE" dirty="0"/>
              <a:t>Alignment of local legislation with BEPS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8127385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</p:tagLst>
</file>

<file path=ppt/theme/theme1.xml><?xml version="1.0" encoding="utf-8"?>
<a:theme xmlns:a="http://schemas.openxmlformats.org/drawingml/2006/main" name="CSO Standard Text 2">
  <a:themeElements>
    <a:clrScheme name="CSO Colours">
      <a:dk1>
        <a:srgbClr val="006168"/>
      </a:dk1>
      <a:lt1>
        <a:sysClr val="window" lastClr="FFFFFF"/>
      </a:lt1>
      <a:dk2>
        <a:srgbClr val="006F74"/>
      </a:dk2>
      <a:lt2>
        <a:srgbClr val="F8F8F8"/>
      </a:lt2>
      <a:accent1>
        <a:srgbClr val="45C1C0"/>
      </a:accent1>
      <a:accent2>
        <a:srgbClr val="FAA21B"/>
      </a:accent2>
      <a:accent3>
        <a:srgbClr val="5BC1A5"/>
      </a:accent3>
      <a:accent4>
        <a:srgbClr val="35456B"/>
      </a:accent4>
      <a:accent5>
        <a:srgbClr val="639FA2"/>
      </a:accent5>
      <a:accent6>
        <a:srgbClr val="9BBDBF"/>
      </a:accent6>
      <a:hlink>
        <a:srgbClr val="45C1C0"/>
      </a:hlink>
      <a:folHlink>
        <a:srgbClr val="45C1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C_TYCO_Hybrid">
  <a:themeElements>
    <a:clrScheme name="JCI - Tige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8338F"/>
      </a:accent1>
      <a:accent2>
        <a:srgbClr val="28AFB0"/>
      </a:accent2>
      <a:accent3>
        <a:srgbClr val="5FAD41"/>
      </a:accent3>
      <a:accent4>
        <a:srgbClr val="878787"/>
      </a:accent4>
      <a:accent5>
        <a:srgbClr val="E28848"/>
      </a:accent5>
      <a:accent6>
        <a:srgbClr val="A8034F"/>
      </a:accent6>
      <a:hlink>
        <a:srgbClr val="009999"/>
      </a:hlink>
      <a:folHlink>
        <a:srgbClr val="3F00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Gill Sans MT" pitchFamily="34" charset="0"/>
          </a:defRPr>
        </a:defPPr>
      </a:lstStyle>
    </a:lnDef>
    <a:txDef>
      <a:spPr/>
      <a:bodyPr/>
      <a:lstStyle>
        <a:defPPr marL="171450" indent="-171450">
          <a:spcBef>
            <a:spcPts val="1200"/>
          </a:spcBef>
          <a:buFont typeface="Wingdings" pitchFamily="2" charset="2"/>
          <a:buChar char="§"/>
          <a:defRPr kern="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5EC4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54B1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24F25E6497ED43898D504973DBDCA9" ma:contentTypeVersion="13" ma:contentTypeDescription="Create a new document." ma:contentTypeScope="" ma:versionID="c88d201c4cbc89b9ef00bf5a360c69ce">
  <xsd:schema xmlns:xsd="http://www.w3.org/2001/XMLSchema" xmlns:xs="http://www.w3.org/2001/XMLSchema" xmlns:p="http://schemas.microsoft.com/office/2006/metadata/properties" xmlns:ns2="4f447018-c40e-40e5-80f8-c919516cf764" xmlns:ns3="6b41ce5a-22ff-4aef-bca2-14b56bf0aa25" targetNamespace="http://schemas.microsoft.com/office/2006/metadata/properties" ma:root="true" ma:fieldsID="23f0d73e2674c2e46f911f5f2e8921eb" ns2:_="" ns3:_="">
    <xsd:import namespace="4f447018-c40e-40e5-80f8-c919516cf764"/>
    <xsd:import namespace="6b41ce5a-22ff-4aef-bca2-14b56bf0aa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447018-c40e-40e5-80f8-c919516cf7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41ce5a-22ff-4aef-bca2-14b56bf0aa2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DF4172-AA9F-4961-A153-F69FD4EA0AFE}"/>
</file>

<file path=customXml/itemProps2.xml><?xml version="1.0" encoding="utf-8"?>
<ds:datastoreItem xmlns:ds="http://schemas.openxmlformats.org/officeDocument/2006/customXml" ds:itemID="{AB8465D7-11EC-45D0-B5A1-443EC63DB23A}"/>
</file>

<file path=customXml/itemProps3.xml><?xml version="1.0" encoding="utf-8"?>
<ds:datastoreItem xmlns:ds="http://schemas.openxmlformats.org/officeDocument/2006/customXml" ds:itemID="{60F3EFE5-46F1-4652-AE6C-353CAF3DF3C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16172</TotalTime>
  <Words>816</Words>
  <Application>Microsoft Office PowerPoint</Application>
  <PresentationFormat>On-screen Show (16:9)</PresentationFormat>
  <Paragraphs>188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Arial</vt:lpstr>
      <vt:lpstr>Arial Unicode MS</vt:lpstr>
      <vt:lpstr>Calibri</vt:lpstr>
      <vt:lpstr>Calibri Light</vt:lpstr>
      <vt:lpstr>Gill Sans MT</vt:lpstr>
      <vt:lpstr>Roboto</vt:lpstr>
      <vt:lpstr>Roboto Light</vt:lpstr>
      <vt:lpstr>Roboto Slab</vt:lpstr>
      <vt:lpstr>Roboto Slab Bold</vt:lpstr>
      <vt:lpstr>Roboto Slab Light</vt:lpstr>
      <vt:lpstr>Times New Roman</vt:lpstr>
      <vt:lpstr>Wingdings</vt:lpstr>
      <vt:lpstr>CSO Standard Text 2</vt:lpstr>
      <vt:lpstr>JC_TYCO_Hybrid</vt:lpstr>
      <vt:lpstr>Office Theme</vt:lpstr>
      <vt:lpstr>Impact of Globalization on measuring economic growth </vt:lpstr>
      <vt:lpstr>Impact of Globalization on measuring economic growth  - Presentation outline</vt:lpstr>
      <vt:lpstr>Why does Globalisation have such an impact?</vt:lpstr>
      <vt:lpstr>Globalisation and Fragmentation of Production</vt:lpstr>
      <vt:lpstr>PowerPoint Presentation</vt:lpstr>
      <vt:lpstr>PowerPoint Presentation</vt:lpstr>
      <vt:lpstr>PowerPoint Presentation</vt:lpstr>
      <vt:lpstr>Features of Globalised Production </vt:lpstr>
      <vt:lpstr>Changes in Accounting Standards and Regulatory Oversight </vt:lpstr>
      <vt:lpstr>BEPS Recommendations</vt:lpstr>
      <vt:lpstr>How/Where does it impact the data </vt:lpstr>
      <vt:lpstr>Case Study  - Ireland 2015</vt:lpstr>
      <vt:lpstr>Corporate restructuring  - </vt:lpstr>
      <vt:lpstr>Impact of Increases in Stock of Capital Assets</vt:lpstr>
      <vt:lpstr>PowerPoint Presentation</vt:lpstr>
      <vt:lpstr>PowerPoint Presentation</vt:lpstr>
      <vt:lpstr>PowerPoint Presentation</vt:lpstr>
      <vt:lpstr>Trend in Net Exports 2010 = 100  v's Total Exports and Imports</vt:lpstr>
      <vt:lpstr>NIE 2020 Annual GDP and GNP (constant prices)</vt:lpstr>
      <vt:lpstr>PowerPoint Presentation</vt:lpstr>
      <vt:lpstr>Reporting economic data in globalised economies -  innovations   </vt:lpstr>
      <vt:lpstr>Changes to presentation of Economic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Institutional Sectors</vt:lpstr>
      <vt:lpstr>PowerPoint Presentation</vt:lpstr>
      <vt:lpstr>PowerPoint Presentation</vt:lpstr>
      <vt:lpstr>In conclusion</vt:lpstr>
      <vt:lpstr>   Questions ?   michael.connolly@cso.ie</vt:lpstr>
    </vt:vector>
  </TitlesOfParts>
  <Company>Central Statistics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Lester</dc:creator>
  <cp:lastModifiedBy>Michael Connolly</cp:lastModifiedBy>
  <cp:revision>184</cp:revision>
  <cp:lastPrinted>2018-03-21T15:47:01Z</cp:lastPrinted>
  <dcterms:created xsi:type="dcterms:W3CDTF">2017-12-13T09:54:14Z</dcterms:created>
  <dcterms:modified xsi:type="dcterms:W3CDTF">2021-09-09T13:09:18Z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0x0101007024F25E6497ED43898D504973DBDCA9</vt:lpwstr>
  </property>
</Properties>
</file>