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2" r:id="rId7"/>
    <p:sldId id="304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2" r:id="rId16"/>
    <p:sldId id="323" r:id="rId17"/>
    <p:sldId id="324" r:id="rId18"/>
    <p:sldId id="325" r:id="rId19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end DeBeer" initials="BD" lastIdx="13" clrIdx="0">
    <p:extLst>
      <p:ext uri="{19B8F6BF-5375-455C-9EA6-DF929625EA0E}">
        <p15:presenceInfo xmlns:p15="http://schemas.microsoft.com/office/powerpoint/2012/main" userId="S-1-5-21-583907252-764733703-839522115-3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22F"/>
    <a:srgbClr val="D2D4D4"/>
    <a:srgbClr val="6CADE1"/>
    <a:srgbClr val="427F6D"/>
    <a:srgbClr val="D5D6D2"/>
    <a:srgbClr val="BCBDBC"/>
    <a:srgbClr val="E97010"/>
    <a:srgbClr val="009E8E"/>
    <a:srgbClr val="FFE67E"/>
    <a:srgbClr val="90C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81126" autoAdjust="0"/>
  </p:normalViewPr>
  <p:slideViewPr>
    <p:cSldViewPr>
      <p:cViewPr varScale="1">
        <p:scale>
          <a:sx n="130" d="100"/>
          <a:sy n="130" d="100"/>
        </p:scale>
        <p:origin x="55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7AADCC-C768-4461-9BEB-68122A71B1AE}" type="datetime1">
              <a:rPr lang="de-DE" smtClean="0"/>
              <a:t>09.09.2021</a:t>
            </a:fld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2225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536" y="5877272"/>
            <a:ext cx="756084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52728"/>
            <a:ext cx="558800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0" y="821"/>
            <a:ext cx="9147103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6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6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15961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a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7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24991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183" y="0"/>
            <a:ext cx="9159114" cy="4840663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920" h="4827594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1067" y="3210257"/>
                  <a:pt x="9145205" y="4827594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8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0554" y="836614"/>
            <a:ext cx="7977005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916832"/>
            <a:ext cx="7992888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-1" y="0"/>
            <a:ext cx="9180513" cy="6327775"/>
          </a:xfrm>
          <a:custGeom>
            <a:avLst/>
            <a:gdLst>
              <a:gd name="T0" fmla="*/ 0 w 25397"/>
              <a:gd name="T1" fmla="*/ 14378 h 17554"/>
              <a:gd name="T2" fmla="*/ 0 w 25397"/>
              <a:gd name="T3" fmla="*/ 6735 h 17554"/>
              <a:gd name="T4" fmla="*/ 25397 w 25397"/>
              <a:gd name="T5" fmla="*/ 0 h 17554"/>
              <a:gd name="T6" fmla="*/ 25397 w 25397"/>
              <a:gd name="T7" fmla="*/ 17554 h 17554"/>
              <a:gd name="T8" fmla="*/ 0 w 25397"/>
              <a:gd name="T9" fmla="*/ 14378 h 17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97" h="17554">
                <a:moveTo>
                  <a:pt x="0" y="14378"/>
                </a:moveTo>
                <a:lnTo>
                  <a:pt x="0" y="6735"/>
                </a:lnTo>
                <a:lnTo>
                  <a:pt x="25397" y="0"/>
                </a:lnTo>
                <a:lnTo>
                  <a:pt x="25397" y="17554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996952"/>
            <a:ext cx="7560840" cy="2016224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52728"/>
            <a:ext cx="558800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9352458" y="4763"/>
            <a:ext cx="989013" cy="6575425"/>
            <a:chOff x="12360275" y="4763"/>
            <a:chExt cx="989013" cy="6575425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4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0738" y="6527800"/>
            <a:ext cx="8323263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648699" y="6527800"/>
            <a:ext cx="495301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20650" y="6618288"/>
            <a:ext cx="247650" cy="166688"/>
          </a:xfrm>
          <a:custGeom>
            <a:avLst/>
            <a:gdLst>
              <a:gd name="T0" fmla="*/ 344 w 687"/>
              <a:gd name="T1" fmla="*/ 449 h 449"/>
              <a:gd name="T2" fmla="*/ 337 w 687"/>
              <a:gd name="T3" fmla="*/ 449 h 449"/>
              <a:gd name="T4" fmla="*/ 337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7 w 687"/>
              <a:gd name="T17" fmla="*/ 79 h 449"/>
              <a:gd name="T18" fmla="*/ 337 w 687"/>
              <a:gd name="T19" fmla="*/ 0 h 449"/>
              <a:gd name="T20" fmla="*/ 344 w 687"/>
              <a:gd name="T21" fmla="*/ 0 h 449"/>
              <a:gd name="T22" fmla="*/ 352 w 687"/>
              <a:gd name="T23" fmla="*/ 0 h 449"/>
              <a:gd name="T24" fmla="*/ 352 w 687"/>
              <a:gd name="T25" fmla="*/ 79 h 449"/>
              <a:gd name="T26" fmla="*/ 491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1 w 687"/>
              <a:gd name="T35" fmla="*/ 232 h 449"/>
              <a:gd name="T36" fmla="*/ 352 w 687"/>
              <a:gd name="T37" fmla="*/ 371 h 449"/>
              <a:gd name="T38" fmla="*/ 352 w 687"/>
              <a:gd name="T39" fmla="*/ 449 h 449"/>
              <a:gd name="T40" fmla="*/ 344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4" y="449"/>
                </a:moveTo>
                <a:cubicBezTo>
                  <a:pt x="341" y="449"/>
                  <a:pt x="339" y="449"/>
                  <a:pt x="337" y="449"/>
                </a:cubicBezTo>
                <a:lnTo>
                  <a:pt x="337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7" y="79"/>
                </a:lnTo>
                <a:lnTo>
                  <a:pt x="337" y="0"/>
                </a:lnTo>
                <a:cubicBezTo>
                  <a:pt x="339" y="0"/>
                  <a:pt x="341" y="0"/>
                  <a:pt x="344" y="0"/>
                </a:cubicBezTo>
                <a:cubicBezTo>
                  <a:pt x="346" y="0"/>
                  <a:pt x="349" y="0"/>
                  <a:pt x="352" y="0"/>
                </a:cubicBezTo>
                <a:lnTo>
                  <a:pt x="352" y="79"/>
                </a:lnTo>
                <a:lnTo>
                  <a:pt x="491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1" y="232"/>
                </a:lnTo>
                <a:lnTo>
                  <a:pt x="352" y="371"/>
                </a:lnTo>
                <a:lnTo>
                  <a:pt x="352" y="449"/>
                </a:lnTo>
                <a:cubicBezTo>
                  <a:pt x="349" y="449"/>
                  <a:pt x="346" y="449"/>
                  <a:pt x="344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20650" y="6618288"/>
            <a:ext cx="247650" cy="166688"/>
          </a:xfrm>
          <a:custGeom>
            <a:avLst/>
            <a:gdLst>
              <a:gd name="T0" fmla="*/ 491 w 687"/>
              <a:gd name="T1" fmla="*/ 217 h 449"/>
              <a:gd name="T2" fmla="*/ 352 w 687"/>
              <a:gd name="T3" fmla="*/ 79 h 449"/>
              <a:gd name="T4" fmla="*/ 352 w 687"/>
              <a:gd name="T5" fmla="*/ 0 h 449"/>
              <a:gd name="T6" fmla="*/ 687 w 687"/>
              <a:gd name="T7" fmla="*/ 217 h 449"/>
              <a:gd name="T8" fmla="*/ 491 w 687"/>
              <a:gd name="T9" fmla="*/ 217 h 449"/>
              <a:gd name="T10" fmla="*/ 352 w 687"/>
              <a:gd name="T11" fmla="*/ 449 h 449"/>
              <a:gd name="T12" fmla="*/ 352 w 687"/>
              <a:gd name="T13" fmla="*/ 449 h 449"/>
              <a:gd name="T14" fmla="*/ 352 w 687"/>
              <a:gd name="T15" fmla="*/ 371 h 449"/>
              <a:gd name="T16" fmla="*/ 491 w 687"/>
              <a:gd name="T17" fmla="*/ 232 h 449"/>
              <a:gd name="T18" fmla="*/ 687 w 687"/>
              <a:gd name="T19" fmla="*/ 232 h 449"/>
              <a:gd name="T20" fmla="*/ 352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7 w 687"/>
              <a:gd name="T29" fmla="*/ 0 h 449"/>
              <a:gd name="T30" fmla="*/ 337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7 w 687"/>
              <a:gd name="T41" fmla="*/ 371 h 449"/>
              <a:gd name="T42" fmla="*/ 337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1" y="217"/>
                </a:moveTo>
                <a:lnTo>
                  <a:pt x="352" y="79"/>
                </a:lnTo>
                <a:lnTo>
                  <a:pt x="352" y="0"/>
                </a:lnTo>
                <a:cubicBezTo>
                  <a:pt x="534" y="3"/>
                  <a:pt x="681" y="98"/>
                  <a:pt x="687" y="217"/>
                </a:cubicBezTo>
                <a:lnTo>
                  <a:pt x="491" y="217"/>
                </a:lnTo>
                <a:close/>
                <a:moveTo>
                  <a:pt x="352" y="449"/>
                </a:moveTo>
                <a:lnTo>
                  <a:pt x="352" y="449"/>
                </a:lnTo>
                <a:lnTo>
                  <a:pt x="352" y="371"/>
                </a:lnTo>
                <a:lnTo>
                  <a:pt x="491" y="232"/>
                </a:lnTo>
                <a:lnTo>
                  <a:pt x="687" y="232"/>
                </a:lnTo>
                <a:cubicBezTo>
                  <a:pt x="681" y="351"/>
                  <a:pt x="534" y="447"/>
                  <a:pt x="352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7" y="0"/>
                </a:cubicBezTo>
                <a:lnTo>
                  <a:pt x="337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7" y="371"/>
                </a:lnTo>
                <a:lnTo>
                  <a:pt x="337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407988" y="6615113"/>
            <a:ext cx="288925" cy="174625"/>
          </a:xfrm>
          <a:custGeom>
            <a:avLst/>
            <a:gdLst>
              <a:gd name="T0" fmla="*/ 144 w 804"/>
              <a:gd name="T1" fmla="*/ 458 h 469"/>
              <a:gd name="T2" fmla="*/ 278 w 804"/>
              <a:gd name="T3" fmla="*/ 332 h 469"/>
              <a:gd name="T4" fmla="*/ 186 w 804"/>
              <a:gd name="T5" fmla="*/ 225 h 469"/>
              <a:gd name="T6" fmla="*/ 186 w 804"/>
              <a:gd name="T7" fmla="*/ 221 h 469"/>
              <a:gd name="T8" fmla="*/ 263 w 804"/>
              <a:gd name="T9" fmla="*/ 115 h 469"/>
              <a:gd name="T10" fmla="*/ 246 w 804"/>
              <a:gd name="T11" fmla="*/ 56 h 469"/>
              <a:gd name="T12" fmla="*/ 146 w 804"/>
              <a:gd name="T13" fmla="*/ 10 h 469"/>
              <a:gd name="T14" fmla="*/ 0 w 804"/>
              <a:gd name="T15" fmla="*/ 10 h 469"/>
              <a:gd name="T16" fmla="*/ 0 w 804"/>
              <a:gd name="T17" fmla="*/ 458 h 469"/>
              <a:gd name="T18" fmla="*/ 144 w 804"/>
              <a:gd name="T19" fmla="*/ 458 h 469"/>
              <a:gd name="T20" fmla="*/ 57 w 804"/>
              <a:gd name="T21" fmla="*/ 248 h 469"/>
              <a:gd name="T22" fmla="*/ 118 w 804"/>
              <a:gd name="T23" fmla="*/ 248 h 469"/>
              <a:gd name="T24" fmla="*/ 220 w 804"/>
              <a:gd name="T25" fmla="*/ 332 h 469"/>
              <a:gd name="T26" fmla="*/ 137 w 804"/>
              <a:gd name="T27" fmla="*/ 408 h 469"/>
              <a:gd name="T28" fmla="*/ 57 w 804"/>
              <a:gd name="T29" fmla="*/ 408 h 469"/>
              <a:gd name="T30" fmla="*/ 57 w 804"/>
              <a:gd name="T31" fmla="*/ 248 h 469"/>
              <a:gd name="T32" fmla="*/ 57 w 804"/>
              <a:gd name="T33" fmla="*/ 59 h 469"/>
              <a:gd name="T34" fmla="*/ 137 w 804"/>
              <a:gd name="T35" fmla="*/ 59 h 469"/>
              <a:gd name="T36" fmla="*/ 206 w 804"/>
              <a:gd name="T37" fmla="*/ 127 h 469"/>
              <a:gd name="T38" fmla="*/ 140 w 804"/>
              <a:gd name="T39" fmla="*/ 198 h 469"/>
              <a:gd name="T40" fmla="*/ 57 w 804"/>
              <a:gd name="T41" fmla="*/ 198 h 469"/>
              <a:gd name="T42" fmla="*/ 57 w 804"/>
              <a:gd name="T43" fmla="*/ 59 h 469"/>
              <a:gd name="T44" fmla="*/ 438 w 804"/>
              <a:gd name="T45" fmla="*/ 10 h 469"/>
              <a:gd name="T46" fmla="*/ 381 w 804"/>
              <a:gd name="T47" fmla="*/ 10 h 469"/>
              <a:gd name="T48" fmla="*/ 381 w 804"/>
              <a:gd name="T49" fmla="*/ 458 h 469"/>
              <a:gd name="T50" fmla="*/ 438 w 804"/>
              <a:gd name="T51" fmla="*/ 458 h 469"/>
              <a:gd name="T52" fmla="*/ 438 w 804"/>
              <a:gd name="T53" fmla="*/ 10 h 469"/>
              <a:gd name="T54" fmla="*/ 534 w 804"/>
              <a:gd name="T55" fmla="*/ 325 h 469"/>
              <a:gd name="T56" fmla="*/ 665 w 804"/>
              <a:gd name="T57" fmla="*/ 467 h 469"/>
              <a:gd name="T58" fmla="*/ 804 w 804"/>
              <a:gd name="T59" fmla="*/ 343 h 469"/>
              <a:gd name="T60" fmla="*/ 603 w 804"/>
              <a:gd name="T61" fmla="*/ 116 h 469"/>
              <a:gd name="T62" fmla="*/ 671 w 804"/>
              <a:gd name="T63" fmla="*/ 50 h 469"/>
              <a:gd name="T64" fmla="*/ 741 w 804"/>
              <a:gd name="T65" fmla="*/ 131 h 469"/>
              <a:gd name="T66" fmla="*/ 800 w 804"/>
              <a:gd name="T67" fmla="*/ 131 h 469"/>
              <a:gd name="T68" fmla="*/ 676 w 804"/>
              <a:gd name="T69" fmla="*/ 0 h 469"/>
              <a:gd name="T70" fmla="*/ 544 w 804"/>
              <a:gd name="T71" fmla="*/ 122 h 469"/>
              <a:gd name="T72" fmla="*/ 745 w 804"/>
              <a:gd name="T73" fmla="*/ 345 h 469"/>
              <a:gd name="T74" fmla="*/ 665 w 804"/>
              <a:gd name="T75" fmla="*/ 418 h 469"/>
              <a:gd name="T76" fmla="*/ 590 w 804"/>
              <a:gd name="T77" fmla="*/ 338 h 469"/>
              <a:gd name="T78" fmla="*/ 590 w 804"/>
              <a:gd name="T79" fmla="*/ 325 h 469"/>
              <a:gd name="T80" fmla="*/ 534 w 804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4" h="469">
                <a:moveTo>
                  <a:pt x="144" y="458"/>
                </a:moveTo>
                <a:cubicBezTo>
                  <a:pt x="194" y="458"/>
                  <a:pt x="278" y="447"/>
                  <a:pt x="278" y="332"/>
                </a:cubicBezTo>
                <a:cubicBezTo>
                  <a:pt x="278" y="271"/>
                  <a:pt x="250" y="232"/>
                  <a:pt x="186" y="225"/>
                </a:cubicBezTo>
                <a:lnTo>
                  <a:pt x="186" y="221"/>
                </a:lnTo>
                <a:cubicBezTo>
                  <a:pt x="244" y="208"/>
                  <a:pt x="263" y="171"/>
                  <a:pt x="263" y="115"/>
                </a:cubicBezTo>
                <a:cubicBezTo>
                  <a:pt x="263" y="106"/>
                  <a:pt x="261" y="80"/>
                  <a:pt x="246" y="56"/>
                </a:cubicBezTo>
                <a:cubicBezTo>
                  <a:pt x="229" y="31"/>
                  <a:pt x="207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0" y="261"/>
                  <a:pt x="220" y="332"/>
                </a:cubicBezTo>
                <a:cubicBezTo>
                  <a:pt x="220" y="365"/>
                  <a:pt x="198" y="408"/>
                  <a:pt x="137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7" y="59"/>
                </a:lnTo>
                <a:cubicBezTo>
                  <a:pt x="185" y="59"/>
                  <a:pt x="206" y="90"/>
                  <a:pt x="206" y="127"/>
                </a:cubicBezTo>
                <a:cubicBezTo>
                  <a:pt x="206" y="171"/>
                  <a:pt x="185" y="198"/>
                  <a:pt x="140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8" y="10"/>
                </a:moveTo>
                <a:lnTo>
                  <a:pt x="381" y="10"/>
                </a:lnTo>
                <a:lnTo>
                  <a:pt x="381" y="458"/>
                </a:lnTo>
                <a:lnTo>
                  <a:pt x="438" y="458"/>
                </a:lnTo>
                <a:lnTo>
                  <a:pt x="438" y="10"/>
                </a:lnTo>
                <a:close/>
                <a:moveTo>
                  <a:pt x="534" y="325"/>
                </a:moveTo>
                <a:cubicBezTo>
                  <a:pt x="532" y="367"/>
                  <a:pt x="532" y="469"/>
                  <a:pt x="665" y="467"/>
                </a:cubicBezTo>
                <a:cubicBezTo>
                  <a:pt x="739" y="467"/>
                  <a:pt x="804" y="437"/>
                  <a:pt x="804" y="343"/>
                </a:cubicBezTo>
                <a:cubicBezTo>
                  <a:pt x="804" y="200"/>
                  <a:pt x="603" y="215"/>
                  <a:pt x="603" y="116"/>
                </a:cubicBezTo>
                <a:cubicBezTo>
                  <a:pt x="603" y="67"/>
                  <a:pt x="637" y="50"/>
                  <a:pt x="671" y="50"/>
                </a:cubicBezTo>
                <a:cubicBezTo>
                  <a:pt x="726" y="50"/>
                  <a:pt x="741" y="82"/>
                  <a:pt x="741" y="131"/>
                </a:cubicBezTo>
                <a:lnTo>
                  <a:pt x="800" y="131"/>
                </a:lnTo>
                <a:cubicBezTo>
                  <a:pt x="804" y="40"/>
                  <a:pt x="758" y="0"/>
                  <a:pt x="676" y="0"/>
                </a:cubicBezTo>
                <a:cubicBezTo>
                  <a:pt x="601" y="0"/>
                  <a:pt x="544" y="43"/>
                  <a:pt x="544" y="122"/>
                </a:cubicBezTo>
                <a:cubicBezTo>
                  <a:pt x="544" y="257"/>
                  <a:pt x="745" y="246"/>
                  <a:pt x="745" y="345"/>
                </a:cubicBezTo>
                <a:cubicBezTo>
                  <a:pt x="745" y="398"/>
                  <a:pt x="711" y="418"/>
                  <a:pt x="665" y="418"/>
                </a:cubicBezTo>
                <a:cubicBezTo>
                  <a:pt x="629" y="418"/>
                  <a:pt x="590" y="398"/>
                  <a:pt x="590" y="338"/>
                </a:cubicBezTo>
                <a:lnTo>
                  <a:pt x="590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1" name="Rectangle 3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12931" y="836614"/>
            <a:ext cx="790400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11560" y="1773239"/>
            <a:ext cx="7929191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 userDrawn="1"/>
        </p:nvSpPr>
        <p:spPr bwMode="auto">
          <a:xfrm>
            <a:off x="6900863" y="6588603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48699" y="6552728"/>
            <a:ext cx="492125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9144000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15" r:id="rId2"/>
    <p:sldLayoutId id="2147483960" r:id="rId3"/>
    <p:sldLayoutId id="2147483961" r:id="rId4"/>
    <p:sldLayoutId id="2147483963" r:id="rId5"/>
    <p:sldLayoutId id="2147483916" r:id="rId6"/>
    <p:sldLayoutId id="2147483917" r:id="rId7"/>
    <p:sldLayoutId id="2147483925" r:id="rId8"/>
    <p:sldLayoutId id="2147483918" r:id="rId9"/>
    <p:sldLayoutId id="2147483929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A322F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A322F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bruno.tissot@bis.org" TargetMode="External"/><Relationship Id="rId3" Type="http://schemas.openxmlformats.org/officeDocument/2006/relationships/hyperlink" Target="https://www.bis.org/ifc/publ/ifcb52.htm" TargetMode="External"/><Relationship Id="rId7" Type="http://schemas.openxmlformats.org/officeDocument/2006/relationships/hyperlink" Target="https://www.bis.org/ifc/publ/iagrefdoc-oct15.pdf" TargetMode="External"/><Relationship Id="rId2" Type="http://schemas.openxmlformats.org/officeDocument/2006/relationships/hyperlink" Target="https://www.bis.org/ifc/publ/ifcwork20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is.org/publ/work587.pdf" TargetMode="External"/><Relationship Id="rId5" Type="http://schemas.openxmlformats.org/officeDocument/2006/relationships/hyperlink" Target="https://www.bis.org/publ/arpdf/ar2017e_ec.pdf" TargetMode="External"/><Relationship Id="rId4" Type="http://schemas.openxmlformats.org/officeDocument/2006/relationships/hyperlink" Target="https://www.bis.org/statistics/bankstatsguide.pdf" TargetMode="Externa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5006" y="4509120"/>
            <a:ext cx="8265517" cy="432048"/>
          </a:xfrm>
        </p:spPr>
        <p:txBody>
          <a:bodyPr/>
          <a:lstStyle/>
          <a:p>
            <a:r>
              <a:rPr lang="en-GB" sz="2400" dirty="0"/>
              <a:t>A Covid-19 lesson: the need for an enhanced </a:t>
            </a:r>
            <a:br>
              <a:rPr lang="en-GB" sz="2400" dirty="0"/>
            </a:br>
            <a:r>
              <a:rPr lang="en-GB" sz="2400" dirty="0"/>
              <a:t>international statistical framework to address globalisation 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5006" y="5373216"/>
            <a:ext cx="8265517" cy="1484784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</a:rPr>
              <a:t>Bruno Tissot</a:t>
            </a:r>
          </a:p>
          <a:p>
            <a:r>
              <a:rPr lang="en-GB" sz="1000" dirty="0">
                <a:solidFill>
                  <a:srgbClr val="000000"/>
                </a:solidFill>
              </a:rPr>
              <a:t>Head of Statistics and Research Support, BIS &amp; Head of the Secretariat of the Irving Fisher Committee on Central Bank Statistics</a:t>
            </a:r>
          </a:p>
          <a:p>
            <a:endParaRPr lang="en-GB" sz="500" dirty="0">
              <a:solidFill>
                <a:srgbClr val="000000"/>
              </a:solidFill>
            </a:endParaRPr>
          </a:p>
          <a:p>
            <a:pPr lvl="0"/>
            <a:r>
              <a:rPr lang="en-GB" sz="1000" b="1" dirty="0">
                <a:solidFill>
                  <a:srgbClr val="000000"/>
                </a:solidFill>
              </a:rPr>
              <a:t>Workshop on Globalization and Economic Statistics: Challenges and Opportunities – Virtual </a:t>
            </a:r>
            <a:r>
              <a:rPr lang="fr-CH" sz="1000" b="1" dirty="0">
                <a:solidFill>
                  <a:srgbClr val="000000"/>
                </a:solidFill>
              </a:rPr>
              <a:t>/ </a:t>
            </a:r>
            <a:r>
              <a:rPr lang="en-GB" sz="1000" b="1" dirty="0">
                <a:solidFill>
                  <a:srgbClr val="000000"/>
                </a:solidFill>
              </a:rPr>
              <a:t>Poznan, Poland – 14 September 2021</a:t>
            </a:r>
            <a:r>
              <a:rPr lang="en-GB" sz="1000" dirty="0">
                <a:solidFill>
                  <a:srgbClr val="000000"/>
                </a:solidFill>
              </a:rPr>
              <a:t>, organized by the United Nations Statistics Division (UNSD); Poznań University of Economics and Business; and the KOF Swiss Economic Institute under the patronage of the Central Statistical Office in Poland.</a:t>
            </a:r>
          </a:p>
          <a:p>
            <a:pPr lvl="0"/>
            <a:endParaRPr lang="en-GB" sz="500" b="1" dirty="0">
              <a:solidFill>
                <a:srgbClr val="000000"/>
              </a:solidFill>
            </a:endParaRPr>
          </a:p>
          <a:p>
            <a:pPr lvl="0"/>
            <a:r>
              <a:rPr lang="en-GB" sz="1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views expressed are those of the author and do not necessarily reflect those of the BIS or the IFC.</a:t>
            </a:r>
            <a:endParaRPr lang="en-GB" sz="1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466725"/>
          </a:xfrm>
        </p:spPr>
        <p:txBody>
          <a:bodyPr/>
          <a:lstStyle/>
          <a:p>
            <a:r>
              <a:rPr lang="en-GB" b="1" dirty="0"/>
              <a:t>4</a:t>
            </a:r>
            <a:r>
              <a:rPr lang="en-GB" sz="2400" b="1" dirty="0"/>
              <a:t>. Addressing globalisation: (ii) main requirements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1124744"/>
            <a:ext cx="8280919" cy="4248472"/>
          </a:xfrm>
        </p:spPr>
        <p:txBody>
          <a:bodyPr/>
          <a:lstStyle/>
          <a:p>
            <a:r>
              <a:rPr lang="en-GB" b="1" dirty="0"/>
              <a:t>Enhancing the global statistical infrastructure</a:t>
            </a:r>
          </a:p>
          <a:p>
            <a:pPr marL="0" indent="0">
              <a:buNone/>
            </a:pPr>
            <a:r>
              <a:rPr lang="en-GB" dirty="0"/>
              <a:t>→ eg legal entity identifier (LEI)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/>
              <a:t>Improving the exchange of confidential statistical data</a:t>
            </a:r>
          </a:p>
          <a:p>
            <a:pPr marL="0" indent="0">
              <a:buNone/>
            </a:pPr>
            <a:r>
              <a:rPr lang="en-GB" dirty="0"/>
              <a:t>→ eg international data sharing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/>
              <a:t>Organising a comprehensive data collection for large corporates</a:t>
            </a:r>
          </a:p>
          <a:p>
            <a:pPr marL="0" indent="0">
              <a:buNone/>
            </a:pPr>
            <a:r>
              <a:rPr lang="en-GB" dirty="0"/>
              <a:t>→ cf exercise conducted for global banks at the BIS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/>
              <a:t>Enhancing the granularity of SNA aggregates</a:t>
            </a:r>
          </a:p>
          <a:p>
            <a:pPr marL="0" indent="0">
              <a:buNone/>
            </a:pPr>
            <a:r>
              <a:rPr lang="en-GB" dirty="0"/>
              <a:t>→ eg identification of special purpose entities (SPEs), foreign-controlled corporations, non-bank financial sub-sectors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/>
              <a:t>Complementing the residency-based framework of the SNA</a:t>
            </a:r>
          </a:p>
          <a:p>
            <a:pPr marL="0" indent="0">
              <a:buNone/>
            </a:pPr>
            <a:r>
              <a:rPr lang="en-GB" dirty="0"/>
              <a:t>→ eg use information derived from consolidated accounting frameworks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644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298" y="620688"/>
            <a:ext cx="7977005" cy="466725"/>
          </a:xfrm>
        </p:spPr>
        <p:txBody>
          <a:bodyPr/>
          <a:lstStyle/>
          <a:p>
            <a:r>
              <a:rPr lang="en-GB" b="1" dirty="0"/>
              <a:t>5</a:t>
            </a:r>
            <a:r>
              <a:rPr lang="en-GB" sz="2400" b="1" dirty="0"/>
              <a:t>. Making concrete progress: (i) Nationality statistics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1100" y="1340768"/>
            <a:ext cx="8493661" cy="5112568"/>
          </a:xfrm>
        </p:spPr>
        <p:txBody>
          <a:bodyPr/>
          <a:lstStyle/>
          <a:p>
            <a:r>
              <a:rPr lang="en-GB" sz="2400" b="1" dirty="0"/>
              <a:t>The residency-based SNA relies on a “triple coincidence”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national territory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decision-making unit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currency area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800" dirty="0"/>
          </a:p>
          <a:p>
            <a:r>
              <a:rPr lang="en-GB" sz="2400" b="1" dirty="0"/>
              <a:t>Nationality-based statistics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Nationality</a:t>
            </a:r>
            <a:r>
              <a:rPr lang="en-GB" dirty="0"/>
              <a:t>: country of residence of a firm’s controlling entity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Facilitates the </a:t>
            </a:r>
            <a:r>
              <a:rPr lang="en-GB" u="sng" dirty="0"/>
              <a:t>monitoring</a:t>
            </a:r>
            <a:r>
              <a:rPr lang="en-GB" dirty="0"/>
              <a:t> of global, “borderless” MNEs indicators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Allow balance sheets to be considered on a </a:t>
            </a:r>
            <a:r>
              <a:rPr lang="en-GB" u="sng" dirty="0"/>
              <a:t>consolidated</a:t>
            </a:r>
            <a:r>
              <a:rPr lang="en-GB" dirty="0"/>
              <a:t> basis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Independently of the location of controlled </a:t>
            </a:r>
            <a:r>
              <a:rPr lang="en-GB" u="sng" dirty="0"/>
              <a:t>affiliates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Help to assess global </a:t>
            </a:r>
            <a:r>
              <a:rPr lang="en-GB" u="sng" dirty="0"/>
              <a:t>exposures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BIS</a:t>
            </a:r>
            <a:r>
              <a:rPr lang="en-GB" dirty="0"/>
              <a:t> nationality statistics (consolidated or not) as an example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Complementary</a:t>
            </a:r>
            <a:r>
              <a:rPr lang="en-GB" dirty="0"/>
              <a:t> information: parent relationships complex/unstable </a:t>
            </a:r>
          </a:p>
        </p:txBody>
      </p:sp>
    </p:spTree>
    <p:extLst>
      <p:ext uri="{BB962C8B-B14F-4D97-AF65-F5344CB8AC3E}">
        <p14:creationId xmlns:p14="http://schemas.microsoft.com/office/powerpoint/2010/main" val="10798589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298" y="620688"/>
            <a:ext cx="7977005" cy="466725"/>
          </a:xfrm>
        </p:spPr>
        <p:txBody>
          <a:bodyPr/>
          <a:lstStyle/>
          <a:p>
            <a:r>
              <a:rPr lang="en-GB" b="1" dirty="0"/>
              <a:t>5</a:t>
            </a:r>
            <a:r>
              <a:rPr lang="en-GB" sz="2400" b="1" dirty="0"/>
              <a:t>. Making concrete progress: (ii) Cross-border activities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9605" y="1556792"/>
            <a:ext cx="8349645" cy="4824536"/>
          </a:xfrm>
        </p:spPr>
        <p:txBody>
          <a:bodyPr/>
          <a:lstStyle/>
          <a:p>
            <a:r>
              <a:rPr lang="en-GB" sz="2400" b="1" dirty="0"/>
              <a:t>Measurement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Firms</a:t>
            </a:r>
            <a:r>
              <a:rPr lang="en-GB" dirty="0"/>
              <a:t>: cross-border impact of complex intra-group 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Households</a:t>
            </a:r>
            <a:r>
              <a:rPr lang="en-GB" dirty="0"/>
              <a:t>: foreign holdings difficult to capture due to tax evasion / role of foreign custodians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Issues masking the true geography of investors’ </a:t>
            </a:r>
            <a:r>
              <a:rPr lang="en-GB" u="sng" dirty="0"/>
              <a:t>exposures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Can have sizeable </a:t>
            </a:r>
            <a:r>
              <a:rPr lang="en-GB" u="sng" dirty="0"/>
              <a:t>impact</a:t>
            </a:r>
            <a:r>
              <a:rPr lang="en-GB" dirty="0"/>
              <a:t> on BoP and IIP indicators</a:t>
            </a:r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sz="2400" b="1" dirty="0"/>
              <a:t>Developing a global 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BIS statistics provide </a:t>
            </a:r>
            <a:r>
              <a:rPr lang="en-GB" u="sng" dirty="0"/>
              <a:t>country counterparty </a:t>
            </a:r>
            <a:r>
              <a:rPr lang="en-GB" dirty="0"/>
              <a:t>breakdowns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Cross-border information linking issuers and </a:t>
            </a:r>
            <a:r>
              <a:rPr lang="en-GB" u="sng" dirty="0"/>
              <a:t>ultimate</a:t>
            </a:r>
            <a:r>
              <a:rPr lang="en-GB" dirty="0"/>
              <a:t> investors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Use of </a:t>
            </a:r>
            <a:r>
              <a:rPr lang="en-GB" u="sng" dirty="0"/>
              <a:t>global sources</a:t>
            </a:r>
            <a:r>
              <a:rPr lang="en-GB" dirty="0"/>
              <a:t>: mirror data; data sharing; global registers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791524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712968" cy="466725"/>
          </a:xfrm>
        </p:spPr>
        <p:txBody>
          <a:bodyPr/>
          <a:lstStyle/>
          <a:p>
            <a:r>
              <a:rPr lang="en-GB" b="1" dirty="0"/>
              <a:t>5</a:t>
            </a:r>
            <a:r>
              <a:rPr lang="en-GB" sz="2400" b="1" dirty="0"/>
              <a:t>. Making progress: (iii) Global f</a:t>
            </a:r>
            <a:r>
              <a:rPr lang="en-GB" b="1" dirty="0"/>
              <a:t>inancial intermediation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7154" y="1412776"/>
            <a:ext cx="8351926" cy="4248472"/>
          </a:xfrm>
        </p:spPr>
        <p:txBody>
          <a:bodyPr/>
          <a:lstStyle/>
          <a:p>
            <a:r>
              <a:rPr lang="en-GB" sz="2400" b="1" dirty="0"/>
              <a:t>Growing importance of financial globalisation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FDI</a:t>
            </a:r>
            <a:r>
              <a:rPr lang="en-GB" dirty="0"/>
              <a:t> transactions: financial purpose instead of “real investment”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Impact of regulatory/tax </a:t>
            </a:r>
            <a:r>
              <a:rPr lang="en-GB" u="sng" dirty="0"/>
              <a:t>optimisation</a:t>
            </a:r>
            <a:r>
              <a:rPr lang="en-GB" dirty="0"/>
              <a:t> on MNEs relocation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Complex</a:t>
            </a:r>
            <a:r>
              <a:rPr lang="en-GB" dirty="0"/>
              <a:t> structures: network of affiliates with little presence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SPEs</a:t>
            </a:r>
            <a:r>
              <a:rPr lang="en-GB" dirty="0"/>
              <a:t> treated as institutional units if they are not in the parent economy (even though they may not act independently)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200" b="1" dirty="0"/>
          </a:p>
          <a:p>
            <a:r>
              <a:rPr lang="en-GB" sz="2400" b="1" dirty="0"/>
              <a:t>Role of financial centres in global capital allocation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Main countries involved in FDI operations today are frequently small open economies and financial and offshore </a:t>
            </a:r>
            <a:r>
              <a:rPr lang="en-GB" u="sng" dirty="0"/>
              <a:t>centres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Trend reinforced by the </a:t>
            </a:r>
            <a:r>
              <a:rPr lang="en-GB" u="sng" dirty="0"/>
              <a:t>shift</a:t>
            </a:r>
            <a:r>
              <a:rPr lang="en-GB" dirty="0"/>
              <a:t> in global credit intermediation from banking to offshore debt issuance (often classified as FDI)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Need to </a:t>
            </a:r>
            <a:r>
              <a:rPr lang="en-GB" u="sng" dirty="0"/>
              <a:t>better identify </a:t>
            </a:r>
            <a:r>
              <a:rPr lang="en-GB" dirty="0"/>
              <a:t>SPEs, foreign firms, control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161667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59" y="452028"/>
            <a:ext cx="2700300" cy="432048"/>
          </a:xfrm>
        </p:spPr>
        <p:txBody>
          <a:bodyPr>
            <a:noAutofit/>
          </a:bodyPr>
          <a:lstStyle/>
          <a:p>
            <a:r>
              <a:rPr lang="en-GB" sz="2800" b="1" dirty="0"/>
              <a:t>Thank you!!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8092" y="900957"/>
            <a:ext cx="8350788" cy="4464496"/>
          </a:xfrm>
        </p:spPr>
        <p:txBody>
          <a:bodyPr/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Selected references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2"/>
              </a:rPr>
              <a:t>De Beer, B and B Tissot (2020): “Implications of Covid-19 for official statistics: a central banking perspective”, IFC WP no 20</a:t>
            </a:r>
            <a:endParaRPr lang="en-GB" sz="1600" dirty="0">
              <a:hlinkClick r:id="rId3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3"/>
              </a:rPr>
              <a:t>IFC Bulletin, no 52 (2020): “Bridging measurement challenges and analytical needs of external statistics: evolution or revolution?”</a:t>
            </a:r>
            <a:endParaRPr lang="en-GB" sz="1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4"/>
              </a:rPr>
              <a:t>Reporting guidelines for the BIS international banking statistics (2019)</a:t>
            </a:r>
            <a:endParaRPr lang="en-GB" sz="1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5"/>
              </a:rPr>
              <a:t>BIS 87th Annual Report (2017): “Understanding globalisation”, Chapter VI</a:t>
            </a:r>
            <a:endParaRPr lang="en-GB" sz="1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6"/>
              </a:rPr>
              <a:t>BIS Working Papers no 587 (2016): “Globalisation and financial stability risks: is the residency-based approach of the national accounts old-fashioned?”</a:t>
            </a:r>
            <a:endParaRPr lang="en-GB" sz="1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hlinkClick r:id="rId7"/>
              </a:rPr>
              <a:t>IFC Report no 2 - An IAG reference document (2015): “Consolidation and corporate groups: an overview of methodological and practical issues”</a:t>
            </a:r>
            <a:endParaRPr lang="en-GB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1800" b="1" dirty="0"/>
          </a:p>
          <a:p>
            <a:pPr marL="0" indent="0">
              <a:buNone/>
            </a:pPr>
            <a:r>
              <a:rPr lang="en-GB" sz="2400" b="1" dirty="0"/>
              <a:t>Questions?</a:t>
            </a:r>
          </a:p>
          <a:p>
            <a:pPr marL="0" indent="0">
              <a:buNone/>
            </a:pPr>
            <a:r>
              <a:rPr lang="en-GB" sz="1600" dirty="0">
                <a:hlinkClick r:id="rId8"/>
              </a:rPr>
              <a:t>bruno.tissot@bis.org</a:t>
            </a:r>
            <a:endParaRPr lang="en-GB" sz="1600" dirty="0"/>
          </a:p>
          <a:p>
            <a:pPr marL="0" indent="0">
              <a:buNone/>
            </a:pPr>
            <a:endParaRPr lang="de-CH" b="1" dirty="0">
              <a:hlinkClick r:id="rId8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de-CH" sz="750" dirty="0"/>
          </a:p>
          <a:p>
            <a:pPr marL="0" indent="0">
              <a:buNone/>
            </a:pPr>
            <a:endParaRPr lang="de-CH" sz="7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96" y="205387"/>
            <a:ext cx="2207786" cy="141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898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77005" cy="350044"/>
          </a:xfrm>
        </p:spPr>
        <p:txBody>
          <a:bodyPr/>
          <a:lstStyle/>
          <a:p>
            <a:r>
              <a:rPr lang="en-GB" sz="2800" b="1" dirty="0"/>
              <a:t>Overview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1580" y="1268760"/>
            <a:ext cx="7560840" cy="46085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Covid-19 (CV19) impact on producers &amp; users of statistics </a:t>
            </a: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fr-CH" sz="12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Implications for central banks’ statistical function</a:t>
            </a: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12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Main lesson: need to enhance the international statistical framework…</a:t>
            </a: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12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… to in turn address globalisation…</a:t>
            </a: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12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 algn="just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… by making concrete progress in key areas</a:t>
            </a: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4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1. CV19 impact on producers &amp; users of statistics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7818" y="1628800"/>
            <a:ext cx="8496943" cy="3852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fr-CH" sz="2400" b="1" spc="130" dirty="0">
                <a:solidFill>
                  <a:srgbClr val="000000"/>
                </a:solidFill>
                <a:sym typeface="Wingdings"/>
              </a:rPr>
              <a:t>Proactive </a:t>
            </a: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response of official statisticians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Facing production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disruptions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Dealing with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distorted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economic indicators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Addressing a key CV19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dilemma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i="1" spc="130" dirty="0">
                <a:solidFill>
                  <a:srgbClr val="000000"/>
                </a:solidFill>
                <a:sym typeface="Wingdings"/>
              </a:rPr>
              <a:t>→ need for more data / relaxation in compilation obligations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Challenges for data users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Limited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accuracy/availability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of indicators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Compilation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difficulties &amp; delays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Larger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uncertainty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and data revisions</a:t>
            </a:r>
            <a:endParaRPr lang="en-GB" b="1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349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778" y="404664"/>
            <a:ext cx="8761710" cy="531934"/>
          </a:xfrm>
        </p:spPr>
        <p:txBody>
          <a:bodyPr/>
          <a:lstStyle/>
          <a:p>
            <a:r>
              <a:rPr lang="en-GB" sz="2800" b="1" dirty="0"/>
              <a:t>2. Implications for central banks’ statistical function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5810" y="1268760"/>
            <a:ext cx="8638678" cy="62646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General review triggered by CV19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More, not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less information: timeliness, frequency, new needs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Alternative data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sources as a complement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12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Reorganise the statistical production chain to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Get a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comprehensive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overview of the economy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Have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flexible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frameworks to address evolving users’ needs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Incorporate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complementary sources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in main frameworks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12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A wake up call for official statistics</a:t>
            </a:r>
            <a:endParaRPr lang="en-GB" sz="2200" spc="130" dirty="0">
              <a:solidFill>
                <a:srgbClr val="000000"/>
              </a:solidFill>
              <a:sym typeface="Wingdings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Make better use of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existing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data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Revamp statistical frameworks by leveraging on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innovation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Enhance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users’ experience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with statistics</a:t>
            </a:r>
            <a:endParaRPr lang="en-GB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581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74" y="548680"/>
            <a:ext cx="8745288" cy="350044"/>
          </a:xfrm>
        </p:spPr>
        <p:txBody>
          <a:bodyPr/>
          <a:lstStyle/>
          <a:p>
            <a:r>
              <a:rPr lang="en-GB" sz="2800" b="1" dirty="0"/>
              <a:t>3. A new global framework for official statistics?</a:t>
            </a:r>
            <a:br>
              <a:rPr lang="en-GB" sz="2800" b="1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1154" y="1471375"/>
            <a:ext cx="8618321" cy="504056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Build on the G-20 Data Gaps Initiative (DGI)</a:t>
            </a: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Key success factors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Structured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collaboration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IOs / statistical systems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Connection/reporting to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policymakers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Effective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peer pressure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mechanism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Way forward after the DGI (post-2021)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Support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global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production and use of official statistics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Focus on the actual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reporting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of relevant data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to other international workstreams eg SNA/BPM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Three main areas of focus: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    existing statistics / new needs / global statistical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86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3(i) Enhancing existing core official statistics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8496943" cy="48245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Pursuing post-GFC statistical exercises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Urgency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underscored by the pandemic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To compile </a:t>
            </a: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better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economic aggregates eg FA, debt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To collect more </a:t>
            </a: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granular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financial information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International progress </a:t>
            </a:r>
            <a:r>
              <a:rPr lang="fr-CH" sz="2200" u="sng" spc="130" dirty="0">
                <a:solidFill>
                  <a:srgbClr val="000000"/>
                </a:solidFill>
                <a:sym typeface="Wingdings"/>
              </a:rPr>
              <a:t>monitoring</a:t>
            </a:r>
            <a:r>
              <a:rPr lang="fr-CH" sz="2200" spc="130" dirty="0">
                <a:solidFill>
                  <a:srgbClr val="000000"/>
                </a:solidFill>
                <a:sym typeface="Wingdings"/>
              </a:rPr>
              <a:t> (by the IAG?)</a:t>
            </a:r>
            <a:endParaRPr lang="en-GB" sz="2200" spc="130" dirty="0">
              <a:solidFill>
                <a:srgbClr val="000000"/>
              </a:solidFill>
              <a:sym typeface="Wingdings"/>
            </a:endParaRP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4 main financial areas for central banks, as highlighted by CV19 market turmoil in 2020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Credit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flows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Repos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/ Securities Financing Transactions (SFT)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FX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 funding needs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u="sng" spc="130" dirty="0">
                <a:solidFill>
                  <a:srgbClr val="000000"/>
                </a:solidFill>
                <a:sym typeface="Wingdings"/>
              </a:rPr>
              <a:t>Derivatives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770916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3(ii) Addressing newly-emerging data needs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484784"/>
            <a:ext cx="8712968" cy="46805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Access to alternative data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Private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data sources, administrative registers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Complement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to improve official statistics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Information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buffer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in crisis times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Leveraging on IT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innovation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/ AI techniques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Plus 3 topics not well covered by traditional economic and financial  statistics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Climate change / Environmental, Social &amp; Governance (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ESG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) issues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Distribution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/ inequalities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Financial innovation (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fintech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) / inclusion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50844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375" y="548680"/>
            <a:ext cx="8745288" cy="350044"/>
          </a:xfrm>
        </p:spPr>
        <p:txBody>
          <a:bodyPr/>
          <a:lstStyle/>
          <a:p>
            <a:r>
              <a:rPr lang="en-GB" sz="2800" b="1" dirty="0"/>
              <a:t>3(iii) Enhanced global statistical infrastructure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7931" y="1619362"/>
            <a:ext cx="8496943" cy="421272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Further the work undertaken after the GFC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Global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identifiers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eg LEI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Data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standards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eg SDMX 3.0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Data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sharing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/ access / cooperation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Macro / micro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integration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eg Regtech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International cooperation is essential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Address economic &amp; financial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globalisation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Knowledge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sharing and pilot projects eg AI tools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Best practices 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eg data access principles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u="sng" spc="130" dirty="0">
                <a:solidFill>
                  <a:srgbClr val="000000"/>
                </a:solidFill>
                <a:sym typeface="Wingdings"/>
              </a:rPr>
              <a:t>Prioritisation</a:t>
            </a:r>
            <a:r>
              <a:rPr lang="en-GB" spc="130" dirty="0">
                <a:solidFill>
                  <a:srgbClr val="000000"/>
                </a:solidFill>
                <a:sym typeface="Wingdings"/>
              </a:rPr>
              <a:t> of data needs for policy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Outreach to </a:t>
            </a:r>
            <a:r>
              <a:rPr lang="en-GB" u="sng" spc="130" dirty="0">
                <a:solidFill>
                  <a:srgbClr val="000000"/>
                </a:solidFill>
                <a:sym typeface="Wingdings"/>
              </a:rPr>
              <a:t>non-G20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610849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062" y="548680"/>
            <a:ext cx="7977005" cy="466725"/>
          </a:xfrm>
        </p:spPr>
        <p:txBody>
          <a:bodyPr/>
          <a:lstStyle/>
          <a:p>
            <a:r>
              <a:rPr lang="en-GB" b="1" dirty="0"/>
              <a:t>4</a:t>
            </a:r>
            <a:r>
              <a:rPr lang="en-GB" sz="2400" b="1" dirty="0"/>
              <a:t>. Addressing globalisation: (i) </a:t>
            </a:r>
            <a:r>
              <a:rPr lang="en-GB" b="1" dirty="0"/>
              <a:t>key challenges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1379" y="1241376"/>
            <a:ext cx="8334370" cy="5067944"/>
          </a:xfrm>
        </p:spPr>
        <p:txBody>
          <a:bodyPr/>
          <a:lstStyle/>
          <a:p>
            <a:r>
              <a:rPr lang="en-GB" sz="2400" b="1" dirty="0"/>
              <a:t>Important challenges to official statistics, reinforced 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Rapid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en-GB" dirty="0"/>
              <a:t> innovation (dematerialisation of economic activities)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Complexity / limited transparency of </a:t>
            </a:r>
            <a:r>
              <a:rPr lang="en-GB" u="sng" dirty="0"/>
              <a:t>multinational</a:t>
            </a:r>
            <a:r>
              <a:rPr lang="en-GB" dirty="0"/>
              <a:t> structures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Increased importance of global </a:t>
            </a:r>
            <a:r>
              <a:rPr lang="en-GB" u="sng" dirty="0"/>
              <a:t>financial centres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800" dirty="0"/>
          </a:p>
          <a:p>
            <a:pPr lvl="0"/>
            <a:r>
              <a:rPr lang="en-GB" b="1" dirty="0"/>
              <a:t> </a:t>
            </a:r>
            <a:r>
              <a:rPr lang="en-GB" sz="2400" b="1" dirty="0"/>
              <a:t>Examples of such challenges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u="sng" dirty="0"/>
              <a:t>Fragmentation</a:t>
            </a:r>
            <a:r>
              <a:rPr lang="en-GB" dirty="0"/>
              <a:t> of global production chains across borders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Changing nature of </a:t>
            </a:r>
            <a:r>
              <a:rPr lang="en-GB" u="sng" dirty="0"/>
              <a:t>FDI</a:t>
            </a:r>
            <a:r>
              <a:rPr lang="en-GB" dirty="0"/>
              <a:t>: increased financial 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Difficulties to measure </a:t>
            </a:r>
            <a:r>
              <a:rPr lang="en-GB" u="sng" dirty="0"/>
              <a:t>cross-border</a:t>
            </a:r>
            <a:r>
              <a:rPr lang="en-GB" dirty="0"/>
              <a:t> positions and flows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Assessing global </a:t>
            </a:r>
            <a:r>
              <a:rPr lang="en-GB" u="sng" dirty="0"/>
              <a:t>exposures</a:t>
            </a:r>
            <a:r>
              <a:rPr lang="en-GB" dirty="0"/>
              <a:t> (off- and on-balance sheet)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/>
              <a:t>Large </a:t>
            </a:r>
            <a:r>
              <a:rPr lang="en-GB" dirty="0"/>
              <a:t>effect on </a:t>
            </a:r>
            <a:r>
              <a:rPr lang="en-GB" u="sng" dirty="0"/>
              <a:t>macro indicators</a:t>
            </a:r>
            <a:r>
              <a:rPr lang="en-GB" dirty="0"/>
              <a:t>: cf intragroup transfers of intangible assets (eg intellectual property products (IPPs)) in Ireland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/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9011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4-3 BIS" id="{1C1A162A-CE7A-4129-8115-E730A27244E1}" vid="{45945929-20E8-4443-AB41-298B75DFE82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Big data</TermName>
          <TermId xmlns="http://schemas.microsoft.com/office/infopath/2007/PartnerControls">aa73f38d-e3b3-40db-8da5-e7ecd2a58eea</TermId>
        </TermInfo>
        <TermInfo xmlns="http://schemas.microsoft.com/office/infopath/2007/PartnerControls">
          <TermName xmlns="http://schemas.microsoft.com/office/infopath/2007/PartnerControls">administrative sources</TermName>
          <TermId xmlns="http://schemas.microsoft.com/office/infopath/2007/PartnerControls">e697495b-ba1c-4499-a174-c805a000735f</TermId>
        </TermInfo>
        <TermInfo xmlns="http://schemas.microsoft.com/office/infopath/2007/PartnerControls">
          <TermName xmlns="http://schemas.microsoft.com/office/infopath/2007/PartnerControls">data gaps</TermName>
          <TermId xmlns="http://schemas.microsoft.com/office/infopath/2007/PartnerControls">83954291-2ffe-49ce-a5c0-d573d9cc8fc0</TermId>
        </TermInfo>
        <TermInfo xmlns="http://schemas.microsoft.com/office/infopath/2007/PartnerControls">
          <TermName xmlns="http://schemas.microsoft.com/office/infopath/2007/PartnerControls">statistical methods</TermName>
          <TermId xmlns="http://schemas.microsoft.com/office/infopath/2007/PartnerControls">93a63b68-93de-4db9-ab2b-8f7a1e912f31</TermId>
        </TermInfo>
        <TermInfo xmlns="http://schemas.microsoft.com/office/infopath/2007/PartnerControls">
          <TermName xmlns="http://schemas.microsoft.com/office/infopath/2007/PartnerControls">public policy</TermName>
          <TermId xmlns="http://schemas.microsoft.com/office/infopath/2007/PartnerControls">20308494-6bd1-448a-bc93-7b532a09572e</TermId>
        </TermInfo>
      </Terms>
    </TaxKeywordTaxHTField>
    <BisInstitutionTaxHTField0 xmlns="b25a259e-b606-494b-9f8d-b25ddc008e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Monetary Fund - Washington DC - United States</TermName>
          <TermId xmlns="http://schemas.microsoft.com/office/infopath/2007/PartnerControls">19182e8d-b846-4543-9578-e22647ecf3bc</TermId>
        </TermInfo>
        <TermInfo xmlns="http://schemas.microsoft.com/office/infopath/2007/PartnerControls">
          <TermName xmlns="http://schemas.microsoft.com/office/infopath/2007/PartnerControls">South African Reserve Bank - Pretoria - South Africa</TermName>
          <TermId xmlns="http://schemas.microsoft.com/office/infopath/2007/PartnerControls">db2fca69-a480-492e-912b-3e70513e9a61</TermId>
        </TermInfo>
      </Terms>
    </BisInstitutionTaxHTField0>
    <BisPermalink xmlns="b25a259e-b606-494b-9f8d-b25ddc008e23">
      <Url xsi:nil="true"/>
      <Description xsi:nil="true"/>
    </BisPermalink>
    <BisCurrentVersion xmlns="b25a259e-b606-494b-9f8d-b25ddc008e23" xsi:nil="true"/>
    <BisProjectCode xmlns="b25a259e-b606-494b-9f8d-b25ddc008e23" xsi:nil="true"/>
    <TaxCatchAll xmlns="f782d0c1-2c6e-41d0-8577-3b320512196a">
      <Value>115</Value>
      <Value>637</Value>
      <Value>469</Value>
      <Value>3460</Value>
      <Value>3459</Value>
      <Value>3458</Value>
      <Value>3457</Value>
      <Value>2297</Value>
      <Value>1045</Value>
    </TaxCatchAll>
    <IconOverlay xmlns="http://schemas.microsoft.com/sharepoint/v4" xsi:nil="true"/>
    <BisAuthorssTaxHTField0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Tissot Bruno [cbbmtibr]</TermName>
          <TermId xmlns="http://schemas.microsoft.com/office/infopath/2007/PartnerControls">3f74d615-08f3-4887-9762-91b48d9c9da2</TermId>
        </TermInfo>
      </Terms>
    </BisAuthorssTaxHTField0>
    <BisRecipientsTaxHTField0 xmlns="b25a259e-b606-494b-9f8d-b25ddc008e23">
      <Terms xmlns="http://schemas.microsoft.com/office/infopath/2007/PartnerControls"/>
    </BisRecipientsTaxHTField0>
    <BisProductCode xmlns="b25a259e-b606-494b-9f8d-b25ddc008e23" xsi:nil="true"/>
    <BisTransmission xmlns="b25a259e-b606-494b-9f8d-b25ddc008e23">Outgoing</BisTransmission>
    <BisDocumentTypeTaxHTField0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6db40822-aeae-4164-948f-8687e155ca87</TermId>
        </TermInfo>
      </Terms>
    </BisDocumentTypeTaxHTField0>
    <BisAdditionalLinks xmlns="b25a259e-b606-494b-9f8d-b25ddc008e23" xsi:nil="true"/>
    <BisRetention xmlns="b25a259e-b606-494b-9f8d-b25ddc008e23">Compliance</BisRetention>
    <BisDocumentDate xmlns="b25a259e-b606-494b-9f8d-b25ddc008e23">2020-11-19T23:00:00+00:00</BisDocumentDate>
    <BisConfidentiality xmlns="b25a259e-b606-494b-9f8d-b25ddc008e23">Restricted</BisConfidentiality>
    <IsMyDocuments xmlns="b25a259e-b606-494b-9f8d-b25ddc008e23">false</IsMyDocuments>
    <_dlc_DocId xmlns="f782d0c1-2c6e-41d0-8577-3b320512196a">1d6fc7e7-4b09-4576-b2fe-32f88eb53aaf-0.1</_dlc_DocId>
    <_dlc_DocIdUrl xmlns="f782d0c1-2c6e-41d0-8577-3b320512196a">
      <Url>https://sp.bisinfo.org/sites/med/meetings/_layouts/15/DocIdRedir.aspx?ID=1d6fc7e7-4b09-4576-b2fe-32f88eb53aaf-0.1</Url>
      <Description>1d6fc7e7-4b09-4576-b2fe-32f88eb53aaf-0.1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eting PowerPoint" ma:contentTypeID="0x01010066E6577C753B40CABFD9C9409CB523E50074D43F22ED6DE54FB18922B49C30329900F436E2220362854FBF4A404895FEA303" ma:contentTypeVersion="169" ma:contentTypeDescription="" ma:contentTypeScope="" ma:versionID="223709bfb95de615682602a44034dca2">
  <xsd:schema xmlns:xsd="http://www.w3.org/2001/XMLSchema" xmlns:xs="http://www.w3.org/2001/XMLSchema" xmlns:p="http://schemas.microsoft.com/office/2006/metadata/properties" xmlns:ns2="f782d0c1-2c6e-41d0-8577-3b320512196a" xmlns:ns3="b25a259e-b606-494b-9f8d-b25ddc008e23" xmlns:ns4="http://schemas.microsoft.com/sharepoint/v4" targetNamespace="http://schemas.microsoft.com/office/2006/metadata/properties" ma:root="true" ma:fieldsID="bb7c59f7c47dcdd6aeee664b04ece830" ns2:_="" ns3:_="" ns4:_="">
    <xsd:import namespace="f782d0c1-2c6e-41d0-8577-3b320512196a"/>
    <xsd:import namespace="b25a259e-b606-494b-9f8d-b25ddc008e2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isDocumentDate" minOccurs="0"/>
                <xsd:element ref="ns3:BisTransmission"/>
                <xsd:element ref="ns3:BisRetention"/>
                <xsd:element ref="ns3:BisPermalink" minOccurs="0"/>
                <xsd:element ref="ns3:BisConfidentiality" minOccurs="0"/>
                <xsd:element ref="ns3:BisInstitutionTaxHTField0" minOccurs="0"/>
                <xsd:element ref="ns2:BisDocumentTypeTaxHTField0" minOccurs="0"/>
                <xsd:element ref="ns2:TaxKeywordTaxHTField" minOccurs="0"/>
                <xsd:element ref="ns2:TaxCatchAll" minOccurs="0"/>
                <xsd:element ref="ns3:BisCurrentVersion" minOccurs="0"/>
                <xsd:element ref="ns3:BisRecipientsTaxHTField0" minOccurs="0"/>
                <xsd:element ref="ns4:IconOverlay" minOccurs="0"/>
                <xsd:element ref="ns2:BisAuthorssTaxHTField0" minOccurs="0"/>
                <xsd:element ref="ns3:IsMyDocuments" minOccurs="0"/>
                <xsd:element ref="ns3:BisProjectCode" minOccurs="0"/>
                <xsd:element ref="ns3:BisProductCode" minOccurs="0"/>
                <xsd:element ref="ns3:BisAdditional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2d0c1-2c6e-41d0-8577-3b320512196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isDocumentTypeTaxHTField0" ma:index="18" nillable="true" ma:taxonomy="true" ma:internalName="BisDocumentTypeTaxHTField0" ma:taxonomyFieldName="BisDocumentType" ma:displayName="Document Type" ma:fieldId="{3d4bd279-eb4d-4358-a57b-72096c80fdc3}" ma:taxonomyMulti="true" ma:sspId="218490a2-a8bd-4701-ac03-3028876db9c3" ma:termSetId="f0cb95e7-3db9-47fc-88a4-89326bc60752" ma:anchorId="c786001b-2301-4abe-adca-015d172bb848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218490a2-a8bd-4701-ac03-3028876db9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a822f4e8-09f2-4508-ab61-425d33dcc47a}" ma:internalName="TaxCatchAll" ma:showField="CatchAllData" ma:web="f782d0c1-2c6e-41d0-8577-3b3205121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isAuthorssTaxHTField0" ma:index="27" nillable="true" ma:taxonomy="true" ma:internalName="BisAuthorssTaxHTField0" ma:taxonomyFieldName="BisAuthors" ma:displayName="Author" ma:fieldId="{0b3121bf-a404-47f3-89a2-8100c52bbe6e}" ma:taxonomyMulti="true" ma:sspId="218490a2-a8bd-4701-ac03-3028876db9c3" ma:termSetId="f60d76a3-74ac-4579-8d83-fa03eb287a33" ma:anchorId="349201b0-55be-4fd0-a41a-985dc4cfdf3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a259e-b606-494b-9f8d-b25ddc008e23" elementFormDefault="qualified">
    <xsd:import namespace="http://schemas.microsoft.com/office/2006/documentManagement/types"/>
    <xsd:import namespace="http://schemas.microsoft.com/office/infopath/2007/PartnerControls"/>
    <xsd:element name="BisDocumentDate" ma:index="11" nillable="true" ma:displayName="Document Date" ma:default="[today]" ma:description="The document date associated with the container or item." ma:format="DateOnly" ma:internalName="BisDocumentDate">
      <xsd:simpleType>
        <xsd:restriction base="dms:DateTime"/>
      </xsd:simpleType>
    </xsd:element>
    <xsd:element name="BisTransmission" ma:index="12" ma:displayName="Transmission" ma:default="Internal" ma:description="The transmission associated with the container or item." ma:internalName="BisTransmission">
      <xsd:simpleType>
        <xsd:restriction base="dms:Choice">
          <xsd:enumeration value="Incoming"/>
          <xsd:enumeration value="Internal"/>
          <xsd:enumeration value="Outgoing"/>
        </xsd:restriction>
      </xsd:simpleType>
    </xsd:element>
    <xsd:element name="BisRetention" ma:index="13" ma:displayName="Retention" ma:default="Routine" ma:description="The retention period associated with the container or item (applied when the item archived)." ma:internalName="BisRetention">
      <xsd:simpleType>
        <xsd:restriction base="dms:Choice">
          <xsd:enumeration value="Routine"/>
          <xsd:enumeration value="Compliance"/>
          <xsd:enumeration value="Permanent"/>
          <xsd:enumeration value="Unknown"/>
        </xsd:restriction>
      </xsd:simpleType>
    </xsd:element>
    <xsd:element name="BisPermalink" ma:index="14" nillable="true" ma:displayName="Permalink" ma:description="The permanent link to the document." ma:format="Hyperlink" ma:hidden="true" ma:internalName="Bis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isConfidentiality" ma:index="15" nillable="true" ma:displayName="Confidentiality" ma:default="Restricted" ma:description="The confidentiality of the document in a Document Library." ma:hidden="true" ma:internalName="BisConfidentiality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BisInstitutionTaxHTField0" ma:index="16" nillable="true" ma:taxonomy="true" ma:internalName="BisInstitutionTaxHTField0" ma:taxonomyFieldName="BisInstitution" ma:displayName="Institution" ma:fieldId="{35f4c919-cca5-4807-8085-d895c74d72a0}" ma:taxonomyMulti="true" ma:sspId="218490a2-a8bd-4701-ac03-3028876db9c3" ma:termSetId="69f701bf-a3ed-40c8-acf8-dd2a240044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isCurrentVersion" ma:index="23" nillable="true" ma:displayName="Current Version" ma:description="The current version of the document." ma:hidden="true" ma:internalName="BisCurrentVersion">
      <xsd:simpleType>
        <xsd:restriction base="dms:Text"/>
      </xsd:simpleType>
    </xsd:element>
    <xsd:element name="BisRecipientsTaxHTField0" ma:index="24" nillable="true" ma:taxonomy="true" ma:internalName="BisRecipientsTaxHTField0" ma:taxonomyFieldName="BisRecipients" ma:displayName="Recipients" ma:readOnly="false" ma:fieldId="{e7fea616-6871-49b2-95f5-be5c1d92eabc}" ma:taxonomyMulti="true" ma:sspId="218490a2-a8bd-4701-ac03-3028876db9c3" ma:termSetId="f60d76a3-74ac-4579-8d83-fa03eb287a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sMyDocuments" ma:index="29" nillable="true" ma:displayName="Is My Documents" ma:default="0" ma:description="This field is added to all BIS contenttypes to allow files and folders from MySite to be copied/moved to Bis Document Libraries" ma:hidden="true" ma:internalName="IsMyDocuments">
      <xsd:simpleType>
        <xsd:restriction base="dms:Boolean"/>
      </xsd:simpleType>
    </xsd:element>
    <xsd:element name="BisProjectCode" ma:index="30" nillable="true" ma:displayName="Project Code" ma:default="" ma:description="A unique Id for the project (PMA or otherwise)." ma:hidden="true" ma:internalName="BisProjectCode" ma:readOnly="false">
      <xsd:simpleType>
        <xsd:restriction base="dms:Text"/>
      </xsd:simpleType>
    </xsd:element>
    <xsd:element name="BisProductCode" ma:index="31" nillable="true" ma:displayName="Product Code" ma:default="" ma:description="A unique Id for the product associated with the project (from the product directory)." ma:hidden="true" ma:internalName="BisProductCode" ma:readOnly="false">
      <xsd:simpleType>
        <xsd:restriction base="dms:Text"/>
      </xsd:simpleType>
    </xsd:element>
    <xsd:element name="BisAdditionalLinks" ma:index="33" nillable="true" ma:displayName="Links" ma:description="Provides an easy way to copy various links of an item." ma:hidden="true" ma:internalName="BisAdditionalLin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Checked In (Document Id Service)</Name>
    <Synchronization>Synchronous</Synchronization>
    <Type>10004</Type>
    <SequenceNumber>20000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Updated (Document Id Service)</Name>
    <Synchronization>Synchronous</Synchronization>
    <Type>10002</Type>
    <SequenceNumber>20001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Adding (Document Id Service)</Name>
    <Synchronization>Synchronous</Synchronization>
    <Type>1</Type>
    <SequenceNumber>20002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Item Adding (Metadata Push)</Name>
    <Synchronization>Synchronous</Synchronization>
    <Type>1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  <Receiver>
    <Name>Item Updating (Metadata Push)</Name>
    <Synchronization>Synchronous</Synchronization>
    <Type>2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</spe:Receivers>
</file>

<file path=customXml/itemProps1.xml><?xml version="1.0" encoding="utf-8"?>
<ds:datastoreItem xmlns:ds="http://schemas.openxmlformats.org/officeDocument/2006/customXml" ds:itemID="{869848F3-7395-44B3-964B-831401CC2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BA3DB-B360-45BC-A1CA-143194BF627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b25a259e-b606-494b-9f8d-b25ddc008e23"/>
    <ds:schemaRef ds:uri="f782d0c1-2c6e-41d0-8577-3b320512196a"/>
    <ds:schemaRef ds:uri="http://purl.org/dc/elements/1.1/"/>
    <ds:schemaRef ds:uri="http://www.w3.org/XML/1998/namespace"/>
    <ds:schemaRef ds:uri="http://schemas.microsoft.com/sharepoint/v4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4C809C-C80F-4D74-9779-8C3F2601F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2d0c1-2c6e-41d0-8577-3b320512196a"/>
    <ds:schemaRef ds:uri="b25a259e-b606-494b-9f8d-b25ddc008e2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78D8F7-7248-4FF7-9FE7-E3854E055E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1.BIS-4-3 BIS</Template>
  <TotalTime>12114</TotalTime>
  <Words>1244</Words>
  <Application>Microsoft Office PowerPoint</Application>
  <PresentationFormat>On-screen Show (4:3)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Segoe UI</vt:lpstr>
      <vt:lpstr>Wingdings</vt:lpstr>
      <vt:lpstr>1_tower</vt:lpstr>
      <vt:lpstr>A Covid-19 lesson: the need for an enhanced  international statistical framework to address globalisation </vt:lpstr>
      <vt:lpstr>Overview </vt:lpstr>
      <vt:lpstr>1. CV19 impact on producers &amp; users of statistics </vt:lpstr>
      <vt:lpstr>2. Implications for central banks’ statistical function</vt:lpstr>
      <vt:lpstr>3. A new global framework for official statistics? </vt:lpstr>
      <vt:lpstr>3(i) Enhancing existing core official statistics</vt:lpstr>
      <vt:lpstr>3(ii) Addressing newly-emerging data needs</vt:lpstr>
      <vt:lpstr>3(iii) Enhanced global statistical infrastructure</vt:lpstr>
      <vt:lpstr>4. Addressing globalisation: (i) key challenges</vt:lpstr>
      <vt:lpstr>4. Addressing globalisation: (ii) main requirements</vt:lpstr>
      <vt:lpstr>5. Making concrete progress: (i) Nationality statistics</vt:lpstr>
      <vt:lpstr>5. Making concrete progress: (ii) Cross-border activities</vt:lpstr>
      <vt:lpstr>5. Making progress: (iii) Global financial intermediation</vt:lpstr>
      <vt:lpstr>Thank you!!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11 17 - 8th IMF Stat Forum_Presentation RBSA_BIS (De Beer _Tissot)</dc:title>
  <dc:creator>Huber, Claudia</dc:creator>
  <cp:keywords>Big data; administrative sources; statistical methods; public policy; data gaps</cp:keywords>
  <cp:lastModifiedBy>Tissot, Bruno</cp:lastModifiedBy>
  <cp:revision>208</cp:revision>
  <cp:lastPrinted>2020-10-09T13:07:32Z</cp:lastPrinted>
  <dcterms:created xsi:type="dcterms:W3CDTF">2019-08-30T10:03:21Z</dcterms:created>
  <dcterms:modified xsi:type="dcterms:W3CDTF">2021-09-09T12:27:31Z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0x01010066E6577C753B40CABFD9C9409CB523E50074D43F22ED6DE54FB18922B49C30329900F436E2220362854FBF4A404895FEA303</vt:lpwstr>
  </property>
  <property fmtid="{D5CDD505-2E9C-101B-9397-08002B2CF9AE}" pid="3" name="MeetingEndDate">
    <vt:filetime>2020-11-20T11:25:11Z</vt:filetime>
  </property>
  <property fmtid="{D5CDD505-2E9C-101B-9397-08002B2CF9AE}" pid="4" name="MeetingInvitationStatus">
    <vt:lpwstr>Accepted</vt:lpwstr>
  </property>
  <property fmtid="{D5CDD505-2E9C-101B-9397-08002B2CF9AE}" pid="5" name="MeetingStartDate">
    <vt:filetime>2020-11-20T11:25:11Z</vt:filetime>
  </property>
  <property fmtid="{D5CDD505-2E9C-101B-9397-08002B2CF9AE}" pid="6" name="MeetingLocation">
    <vt:lpwstr>Virtual</vt:lpwstr>
  </property>
  <property fmtid="{D5CDD505-2E9C-101B-9397-08002B2CF9AE}" pid="7" name="MeetingCourseType">
    <vt:lpwstr>(none)</vt:lpwstr>
  </property>
  <property fmtid="{D5CDD505-2E9C-101B-9397-08002B2CF9AE}" pid="8" name="MeetingTopic">
    <vt:lpwstr>Measuring Climate Change: The Economic and Financial Dimensions</vt:lpwstr>
  </property>
  <property fmtid="{D5CDD505-2E9C-101B-9397-08002B2CF9AE}" pid="9" name="MeetingLinkToDocuments">
    <vt:lpwstr>&lt;p&gt;​&lt;span lang="EN-US" style="line-height&amp;#58;125%;font-family&amp;#58;&amp;quot;calibri&amp;quot;,sans-serif;font-size&amp;#58;11pt;"&gt;&lt;a href="https&amp;#58;//www.imf.org/en/News/Seminars/Conferences/2020/11/18/8th-stats-forum"&gt;&lt;strong&gt;&lt;span style="text-decoration&amp;#58;under</vt:lpwstr>
  </property>
  <property fmtid="{D5CDD505-2E9C-101B-9397-08002B2CF9AE}" pid="10" name="MeetingExtOrgEmail">
    <vt:lpwstr>STAForum@imf.org</vt:lpwstr>
  </property>
  <property fmtid="{D5CDD505-2E9C-101B-9397-08002B2CF9AE}" pid="11" name="_dlc_DocIdItemGuid">
    <vt:lpwstr>190d83e3-996d-411a-87b8-b12165b9d4b5</vt:lpwstr>
  </property>
  <property fmtid="{D5CDD505-2E9C-101B-9397-08002B2CF9AE}" pid="12" name="TaxKeyword">
    <vt:lpwstr>2297;#Big data|aa73f38d-e3b3-40db-8da5-e7ecd2a58eea;#3457;#administrative sources|e697495b-ba1c-4499-a174-c805a000735f;#3458;#data gaps|83954291-2ffe-49ce-a5c0-d573d9cc8fc0;#3459;#statistical methods|93a63b68-93de-4db9-ab2b-8f7a1e912f31;#3460;#public poli</vt:lpwstr>
  </property>
  <property fmtid="{D5CDD505-2E9C-101B-9397-08002B2CF9AE}" pid="13" name="MeetingMEDInput">
    <vt:lpwstr>2;#BTO;#5;#Presentation</vt:lpwstr>
  </property>
  <property fmtid="{D5CDD505-2E9C-101B-9397-08002B2CF9AE}" pid="14" name="BisDocumentType">
    <vt:lpwstr>469;#Presentation|6db40822-aeae-4164-948f-8687e155ca87</vt:lpwstr>
  </property>
  <property fmtid="{D5CDD505-2E9C-101B-9397-08002B2CF9AE}" pid="15" name="BisInstitution">
    <vt:lpwstr>1045;#International Monetary Fund - Washington DC - United States|19182e8d-b846-4543-9578-e22647ecf3bc;#637;#South African Reserve Bank - Pretoria - South Africa|db2fca69-a480-492e-912b-3e70513e9a61</vt:lpwstr>
  </property>
  <property fmtid="{D5CDD505-2E9C-101B-9397-08002B2CF9AE}" pid="16" name="BisAuthors">
    <vt:lpwstr>115;#Tissot Bruno [cbbmtibr]|3f74d615-08f3-4887-9762-91b48d9c9da2</vt:lpwstr>
  </property>
  <property fmtid="{D5CDD505-2E9C-101B-9397-08002B2CF9AE}" pid="17" name="MeetingInvitationReceivedBy">
    <vt:lpwstr>36;#Tissot, Bruno</vt:lpwstr>
  </property>
  <property fmtid="{D5CDD505-2E9C-101B-9397-08002B2CF9AE}" pid="18" name="MeetingOrganisingAdministrator">
    <vt:lpwstr>30</vt:lpwstr>
  </property>
  <property fmtid="{D5CDD505-2E9C-101B-9397-08002B2CF9AE}" pid="19" name="MeetingInstitution">
    <vt:lpwstr>595;#International Monetary Fund (IMF)</vt:lpwstr>
  </property>
  <property fmtid="{D5CDD505-2E9C-101B-9397-08002B2CF9AE}" pid="20" name="BisRecipients">
    <vt:lpwstr/>
  </property>
  <property fmtid="{D5CDD505-2E9C-101B-9397-08002B2CF9AE}" pid="21" name="MeetingParticipants">
    <vt:lpwstr>36;#Tissot, Bruno</vt:lpwstr>
  </property>
  <property fmtid="{D5CDD505-2E9C-101B-9397-08002B2CF9AE}" pid="22" name="MeetingRegularSpeakers">
    <vt:lpwstr>36;#Tissot, Bruno</vt:lpwstr>
  </property>
  <property fmtid="{D5CDD505-2E9C-101B-9397-08002B2CF9AE}" pid="23" name="MeetingUnit">
    <vt:lpwstr>30</vt:lpwstr>
  </property>
</Properties>
</file>