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9" r:id="rId1"/>
    <p:sldMasterId id="2147483673" r:id="rId2"/>
    <p:sldMasterId id="2147483686" r:id="rId3"/>
  </p:sldMasterIdLst>
  <p:notesMasterIdLst>
    <p:notesMasterId r:id="rId40"/>
  </p:notesMasterIdLst>
  <p:handoutMasterIdLst>
    <p:handoutMasterId r:id="rId41"/>
  </p:handoutMasterIdLst>
  <p:sldIdLst>
    <p:sldId id="256" r:id="rId4"/>
    <p:sldId id="306" r:id="rId5"/>
    <p:sldId id="369" r:id="rId6"/>
    <p:sldId id="370" r:id="rId7"/>
    <p:sldId id="371" r:id="rId8"/>
    <p:sldId id="372" r:id="rId9"/>
    <p:sldId id="374" r:id="rId10"/>
    <p:sldId id="375" r:id="rId11"/>
    <p:sldId id="376" r:id="rId12"/>
    <p:sldId id="377" r:id="rId13"/>
    <p:sldId id="378" r:id="rId14"/>
    <p:sldId id="380" r:id="rId15"/>
    <p:sldId id="381" r:id="rId16"/>
    <p:sldId id="382" r:id="rId17"/>
    <p:sldId id="383" r:id="rId18"/>
    <p:sldId id="343" r:id="rId19"/>
    <p:sldId id="344" r:id="rId20"/>
    <p:sldId id="345" r:id="rId21"/>
    <p:sldId id="350" r:id="rId22"/>
    <p:sldId id="351" r:id="rId23"/>
    <p:sldId id="352" r:id="rId24"/>
    <p:sldId id="353" r:id="rId25"/>
    <p:sldId id="354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</p:sldIdLst>
  <p:sldSz cx="9144000" cy="6858000" type="screen4x3"/>
  <p:notesSz cx="7099300" cy="939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209"/>
    <a:srgbClr val="F39FD1"/>
    <a:srgbClr val="F35B1B"/>
    <a:srgbClr val="BC3700"/>
    <a:srgbClr val="3366CC"/>
    <a:srgbClr val="002BB4"/>
    <a:srgbClr val="0F41EE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85500" autoAdjust="0"/>
  </p:normalViewPr>
  <p:slideViewPr>
    <p:cSldViewPr>
      <p:cViewPr varScale="1">
        <p:scale>
          <a:sx n="63" d="100"/>
          <a:sy n="63" d="100"/>
        </p:scale>
        <p:origin x="16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2"/>
    </p:cViewPr>
  </p:sorterViewPr>
  <p:notesViewPr>
    <p:cSldViewPr>
      <p:cViewPr>
        <p:scale>
          <a:sx n="75" d="100"/>
          <a:sy n="75" d="100"/>
        </p:scale>
        <p:origin x="2370" y="-528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22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64050"/>
            <a:ext cx="5203825" cy="422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03" tIns="45734" rIns="93103" bIns="45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6438"/>
            <a:ext cx="4695825" cy="3521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5113" y="8991600"/>
            <a:ext cx="411162" cy="31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03" tIns="45734" rIns="93103" bIns="45734" anchor="ctr">
            <a:spAutoFit/>
          </a:bodyPr>
          <a:lstStyle/>
          <a:p>
            <a:pPr algn="r" defTabSz="941388">
              <a:spcBef>
                <a:spcPct val="0"/>
              </a:spcBef>
              <a:buClrTx/>
              <a:buFontTx/>
              <a:buNone/>
              <a:defRPr/>
            </a:pPr>
            <a:fld id="{5746C9D3-9835-4222-9996-0FB3F461B31C}" type="slidenum">
              <a:rPr lang="en-US" sz="1400">
                <a:cs typeface="+mn-cs"/>
              </a:rPr>
              <a:pPr algn="r" defTabSz="941388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sz="14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060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2851150"/>
            <a:ext cx="5046662" cy="5840413"/>
          </a:xfrm>
          <a:noFill/>
          <a:ln w="9525"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 </a:t>
            </a:r>
            <a:endParaRPr lang="en-US" sz="1800" dirty="0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8363" y="714375"/>
            <a:ext cx="2428875" cy="1820863"/>
          </a:xfrm>
          <a:ln cap="flat"/>
        </p:spPr>
      </p:sp>
    </p:spTree>
    <p:extLst>
      <p:ext uri="{BB962C8B-B14F-4D97-AF65-F5344CB8AC3E}">
        <p14:creationId xmlns:p14="http://schemas.microsoft.com/office/powerpoint/2010/main" val="495007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 </a:t>
            </a:r>
            <a:endParaRPr lang="en-US" sz="1800" dirty="0" smtClean="0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5362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1487" lvl="1" indent="0">
              <a:lnSpc>
                <a:spcPct val="120000"/>
              </a:lnSpc>
              <a:buNone/>
            </a:pPr>
            <a:r>
              <a:rPr lang="en-US" b="1" dirty="0"/>
              <a:t>Substantial Statistical Issues discussed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Breakdown of OFCs? MMFs, Insurance, Pension Funds, Other OFCs (including Other mutual funds)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Shift to consolidation based on “control”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Linkage to SNA financial balance sheets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Break from Broad Money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Change in consolidation choices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Granularity/linkages to individual bank data and ratios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Highlight CDM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Role of Core deposits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CDM limits on minimum number of observations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NPLs using 90-day standard – Adherence to IFRS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4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countries are special cases, in which will be difficult to make cross-country comparisons…. </a:t>
            </a:r>
          </a:p>
          <a:p>
            <a:pPr lvl="1"/>
            <a:r>
              <a:rPr lang="en-US" dirty="0"/>
              <a:t>Iran – 100% Islamic banking; isolation and sanctions have weakened the banking sector, which is a rebuilding phase</a:t>
            </a:r>
          </a:p>
          <a:p>
            <a:pPr lvl="1"/>
            <a:r>
              <a:rPr lang="en-US" dirty="0"/>
              <a:t>Sudan – 100% Islamic banking; but strife and split of the country have stunted development</a:t>
            </a:r>
          </a:p>
          <a:p>
            <a:pPr lvl="1"/>
            <a:r>
              <a:rPr lang="en-US" dirty="0"/>
              <a:t>Oman – Newly introduced Islamic banking results in very unusual soundness indicators, such as extremely high CAR and no nonperforming finance</a:t>
            </a:r>
          </a:p>
          <a:p>
            <a:pPr lvl="1"/>
            <a:r>
              <a:rPr lang="en-US" dirty="0"/>
              <a:t>In some countries, Islamic banking is small and overall surveillance is unaffected.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/>
          <a:lstStyle/>
          <a:p>
            <a:fld id="{C88DC532-116C-4607-9F5C-BA193590364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216025"/>
            <a:ext cx="4189413" cy="3141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S&amp;P </a:t>
            </a:r>
            <a:r>
              <a:rPr lang="en-US" dirty="0" err="1" smtClean="0"/>
              <a:t>Glabal</a:t>
            </a:r>
            <a:r>
              <a:rPr lang="en-US" dirty="0" smtClean="0"/>
              <a:t> Ratings report February 10, 2017</a:t>
            </a:r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://pakobserver.net/sp-drop-in-sukuk-issuance-due-to-complexity/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/>
          <a:lstStyle/>
          <a:p>
            <a:fld id="{C88DC532-116C-4607-9F5C-BA19359036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1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/>
          <a:lstStyle/>
          <a:p>
            <a:fld id="{C88DC532-116C-4607-9F5C-BA19359036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5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/>
          <a:lstStyle/>
          <a:p>
            <a:fld id="{C88DC532-116C-4607-9F5C-BA19359036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0D4D5-BD3D-4983-A0AB-66159C964872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6855-06E4-46C8-BA0C-A4A6741F9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0843-B94D-415D-8B0C-5D0F82197EA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4359-9D4A-453C-A097-7552B611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4226-5CE5-42A8-8C85-4581D19642C9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C182-2306-4E02-97EE-C3C5037FB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buFont typeface="Monotype Sorts" pitchFamily="2" charset="2"/>
              <a:buNone/>
              <a:defRPr b="1"/>
            </a:lvl1pPr>
          </a:lstStyle>
          <a:p>
            <a:pPr>
              <a:defRPr/>
            </a:pPr>
            <a:fld id="{54C9C965-BB5A-4F0B-9BC5-84E4DFBC0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D3F6-65F8-4B0B-A892-FBBA9EC0E13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C39B-AE74-4871-9E1C-B604CD08B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6075-9996-482A-A850-F5714EDEB645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B040-CAE1-4D79-87A4-3316D90F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8A9E2-AE3B-4570-AD2F-F308703E80BD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7DCF3-F057-459F-9934-918235CB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E72C-F46D-4FF0-9F3C-957E24010790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BA72-6C27-48A6-A0B4-70EAFBCA6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484AC-EE64-42B1-9501-132B4CAA3843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B671-1FB7-4A50-8C3D-1CCCCC58F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46399-8E0C-4EB5-BDDA-ED63EF0E128B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E2B0-5DC9-4BFF-87E2-240AFBA1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69118-7FF4-4504-842D-691FA4CFA9A5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D942-481A-44B7-A963-BA0A24B8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B550-E37F-4238-A156-3E4EFC2C2C00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0AB47-0266-493B-8D6D-022D3E8AF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6DB30-FFA2-476C-9273-5FFA0BF26CC2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06B57-2DC7-41A8-A12E-179DEC56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90113-765C-45B7-B370-4FEF155CF069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7B26-AAA1-4EB2-8EBA-B33F89D2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3DED-6697-4FD8-88FD-652AD68D78D4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2E07-05F1-4791-926F-E90D087F0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C887-5420-4B0C-B78F-3CF3E2AEB88C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DEBE-D609-4B19-AF74-CF8D664F2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E780-78B6-4031-BB93-4EA151ED118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10F1-6DE8-46A4-999C-C986986F2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3637-4166-45F2-B366-CFF6871BE12C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BCE5-16FB-4AFA-BEF2-CA58C92FA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D643-7FA0-48F3-BEE0-506922BB10B0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96865-E9A0-413A-88C4-7F12CD5E2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C200-518E-48F3-992A-777842072101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D94-43EF-4C0A-8DD7-C7056F070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AD25-01B8-451C-8133-34BF066AEE82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0175-C43A-483B-94A1-4782782E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9388-044A-4B49-9456-502BAA3C43A2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FAF34-F94A-4D31-AF71-137366366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ED59-A039-4E68-872D-26A30233FE1D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2391-986D-427B-9195-C9D0CF4C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5FC8-88A9-40AE-9667-36E2A53AD02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B18F-F9D4-4B25-BE7D-AFC71D22F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F2CC-561C-4E5A-BB25-41A97F06FFCF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864C-69E2-498A-82CB-958C0418F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52C52-8265-4BB2-9BB1-E84DA2702404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7206-9BE9-427C-9602-14BD47F65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7667-CEA4-4172-821E-1AD2C820A4D2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381F-57F3-451D-9295-A9C8C0C91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A8FA-E539-4FB4-8355-8A7A9513E0CF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EEDD-6A19-4E19-8344-B130F1DE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EFDC-7277-406A-93A6-61CB7B55A58A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7852-FAC1-42EF-AB71-C822A7473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525B-E924-45C4-8131-93DD39A96620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E31B5-E298-4460-8202-DF2A9A91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9712-32BD-4293-BFAD-DEE12A743AF3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83575-942D-4DCD-92A0-849952D04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1744A-2C37-46A7-A485-A33D95447E7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EE23-41FF-4B4F-938C-B9C8C998B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5909-6048-47C9-9BF8-7D2F7E78AD57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E72C-C257-4846-9DAF-09E7B3118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63281D6-A1CD-41AD-ACA7-8B703F33831A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22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22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DDF4C60-D977-4C09-B0A6-7090A61F8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10EEAB-F0A1-4874-9A05-D92FD9F44B36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B106BC-DB8D-41C0-9500-2E04692F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818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01" r:id="rId2"/>
    <p:sldLayoutId id="2147483923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96C8D02-4AA0-4773-AF9A-F4BB57A69B7D}" type="datetime4">
              <a:rPr lang="en-US"/>
              <a:pPr>
                <a:defRPr/>
              </a:pPr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769452-7844-4083-869E-DD4C08B9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9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696200" cy="762000"/>
          </a:xfrm>
          <a:noFill/>
        </p:spPr>
        <p:txBody>
          <a:bodyPr/>
          <a:lstStyle/>
          <a:p>
            <a:pPr algn="ctr" eaLnBrk="1" hangingPunct="1"/>
            <a:r>
              <a:rPr lang="en-US" sz="2400" dirty="0">
                <a:latin typeface="Tahoma" pitchFamily="34" charset="0"/>
                <a:cs typeface="Tahoma" pitchFamily="34" charset="0"/>
              </a:rPr>
              <a:t>ISWGNA Task Force on Islamic Banking</a:t>
            </a:r>
            <a:br>
              <a:rPr lang="en-US" sz="2400" dirty="0">
                <a:latin typeface="Tahoma" pitchFamily="34" charset="0"/>
                <a:cs typeface="Tahoma" pitchFamily="34" charset="0"/>
              </a:rPr>
            </a:b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924800" cy="4267200"/>
          </a:xfrm>
          <a:noFill/>
        </p:spPr>
        <p:txBody>
          <a:bodyPr/>
          <a:lstStyle/>
          <a:p>
            <a:pPr algn="ctr"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Islamic Finance in Policy and Surveillance</a:t>
            </a:r>
          </a:p>
          <a:p>
            <a:pPr algn="ctr"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Russell Krueger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sz="2000" dirty="0" smtClean="0"/>
              <a:t>Economic </a:t>
            </a:r>
            <a:r>
              <a:rPr lang="en-US" sz="2000" dirty="0"/>
              <a:t>and Social Commission for Western Asia (</a:t>
            </a:r>
            <a:r>
              <a:rPr lang="en-US" sz="2000" dirty="0" smtClean="0"/>
              <a:t>ESCWA)</a:t>
            </a:r>
          </a:p>
          <a:p>
            <a:pPr algn="ctr" eaLnBrk="1" hangingPunct="1"/>
            <a:r>
              <a:rPr lang="en-US" sz="2000" dirty="0" smtClean="0"/>
              <a:t>Beirut</a:t>
            </a:r>
            <a:endParaRPr lang="en-US" dirty="0"/>
          </a:p>
          <a:p>
            <a:pPr algn="ctr" eaLnBrk="1" hangingPunct="1"/>
            <a:r>
              <a:rPr lang="en-US" sz="2000" dirty="0" smtClean="0"/>
              <a:t>October 24 – 26, 2017</a:t>
            </a:r>
          </a:p>
          <a:p>
            <a:pPr algn="ctr" eaLnBrk="1" hangingPunct="1"/>
            <a:endParaRPr lang="en-US" sz="2000" dirty="0"/>
          </a:p>
          <a:p>
            <a:pPr lvl="2" algn="r" eaLnBrk="1" hangingPunct="1"/>
            <a:r>
              <a:rPr lang="en-US" dirty="0" smtClean="0"/>
              <a:t>7</a:t>
            </a:r>
          </a:p>
          <a:p>
            <a:pPr algn="ctr"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IMF Meetings on Macroprudential Indicators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meetings April 26 – 28 at IMF on macroprudential analysis and indicators</a:t>
            </a:r>
          </a:p>
          <a:p>
            <a:pPr lvl="1"/>
            <a:r>
              <a:rPr lang="en-US" sz="2000" i="1" dirty="0" smtClean="0"/>
              <a:t>Users’ Perspectives on Financial Soundness Indicators</a:t>
            </a:r>
          </a:p>
          <a:p>
            <a:pPr marL="914400" lvl="2" indent="0">
              <a:buNone/>
            </a:pPr>
            <a:r>
              <a:rPr lang="en-US" dirty="0" smtClean="0"/>
              <a:t>Policy officials and researchers that covered nature of macroprudential risks, use of indicators in policy and surveillance, and future directions. </a:t>
            </a:r>
          </a:p>
          <a:p>
            <a:pPr lvl="1"/>
            <a:r>
              <a:rPr lang="en-US" sz="2000" i="1" dirty="0" smtClean="0"/>
              <a:t>FSI Reference Group Meeting</a:t>
            </a:r>
          </a:p>
          <a:p>
            <a:pPr marL="914400" lvl="2" indent="0">
              <a:buNone/>
            </a:pPr>
            <a:r>
              <a:rPr lang="en-US" dirty="0" smtClean="0"/>
              <a:t>Meeting of FSI Reference Group to discuss issues related to draft </a:t>
            </a:r>
            <a:r>
              <a:rPr lang="en-US" i="1" dirty="0" smtClean="0"/>
              <a:t>FSI Compilation Guide </a:t>
            </a:r>
            <a:r>
              <a:rPr lang="en-US" dirty="0" smtClean="0"/>
              <a:t>and future directions of work </a:t>
            </a:r>
          </a:p>
        </p:txBody>
      </p:sp>
    </p:spTree>
    <p:extLst>
      <p:ext uri="{BB962C8B-B14F-4D97-AF65-F5344CB8AC3E}">
        <p14:creationId xmlns:p14="http://schemas.microsoft.com/office/powerpoint/2010/main" val="287112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i="1" dirty="0" smtClean="0"/>
              <a:t>Some results of meetings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“</a:t>
            </a:r>
            <a:r>
              <a:rPr lang="en-US" i="1" dirty="0">
                <a:solidFill>
                  <a:srgbClr val="FF0000"/>
                </a:solidFill>
              </a:rPr>
              <a:t>FSIs are the core measure of the condition of the financial system.”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FSIs </a:t>
            </a:r>
            <a:r>
              <a:rPr lang="en-US" dirty="0"/>
              <a:t>in macroprudential analysis, early warning systems, and surveillance</a:t>
            </a:r>
          </a:p>
          <a:p>
            <a:pPr>
              <a:lnSpc>
                <a:spcPct val="120000"/>
              </a:lnSpc>
            </a:pPr>
            <a:r>
              <a:rPr lang="en-US" dirty="0"/>
              <a:t>Linkages between FSIs and other analytic </a:t>
            </a:r>
            <a:r>
              <a:rPr lang="en-US" dirty="0" smtClean="0"/>
              <a:t>tools – including use in flow of funds analysis and sectoral balance sheets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Concentration and Distribution </a:t>
            </a:r>
            <a:r>
              <a:rPr lang="en-US" dirty="0" smtClean="0"/>
              <a:t>Measures (CDM)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Recognition and valuation of </a:t>
            </a:r>
            <a:r>
              <a:rPr lang="en-US" dirty="0"/>
              <a:t>i</a:t>
            </a:r>
            <a:r>
              <a:rPr lang="en-US" dirty="0" smtClean="0"/>
              <a:t>mpaired assets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Use in FSAP and </a:t>
            </a:r>
            <a:r>
              <a:rPr lang="en-US" dirty="0" smtClean="0"/>
              <a:t>Surveillance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smtClean="0"/>
              <a:t>Major </a:t>
            </a:r>
            <a:r>
              <a:rPr lang="en-US" dirty="0"/>
              <a:t>conclusions and recommendations are in separate slideshow </a:t>
            </a:r>
            <a:r>
              <a:rPr lang="en-US" i="1" dirty="0"/>
              <a:t>“Results of IMF Meetings on Macroprudential Analysis”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97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SESRIC Islamic Finance Database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“</a:t>
            </a:r>
            <a:r>
              <a:rPr lang="en-US" sz="2400" dirty="0"/>
              <a:t>Developing Islamic Financial Industry Database of OIC Member Countries” </a:t>
            </a:r>
            <a:r>
              <a:rPr lang="en-US" sz="2400" dirty="0" err="1"/>
              <a:t>Mugla</a:t>
            </a:r>
            <a:r>
              <a:rPr lang="en-US" sz="2400" dirty="0" smtClean="0"/>
              <a:t>, Turkey </a:t>
            </a:r>
            <a:r>
              <a:rPr lang="en-US" sz="2400" dirty="0"/>
              <a:t>24 Sept. </a:t>
            </a:r>
            <a:r>
              <a:rPr lang="en-US" sz="2400" dirty="0" smtClean="0"/>
              <a:t>2017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Statistics compilers from central banks, national statistical offices, insurance supervisors, securities supervisors, international organizations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Review of current activities and roadmap for Islamic Finance data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34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New Research: Basel Core Principles impact on </a:t>
            </a:r>
            <a:r>
              <a:rPr lang="en-US" sz="2800" dirty="0"/>
              <a:t>Islamic </a:t>
            </a:r>
            <a:r>
              <a:rPr lang="en-US" sz="2800" dirty="0" smtClean="0"/>
              <a:t>and conventional banks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IMF WP/17/161 “Basel </a:t>
            </a:r>
            <a:r>
              <a:rPr lang="en-US" sz="2400" dirty="0"/>
              <a:t>Compliance and Financial Stability: Evidence from Islamic </a:t>
            </a:r>
            <a:r>
              <a:rPr lang="en-US" sz="2400" dirty="0" smtClean="0"/>
              <a:t>Banks” </a:t>
            </a:r>
            <a:r>
              <a:rPr lang="en-US" sz="2400" dirty="0"/>
              <a:t>July 2017 </a:t>
            </a:r>
            <a:endParaRPr lang="en-US" sz="2400" dirty="0" smtClean="0"/>
          </a:p>
          <a:p>
            <a:r>
              <a:rPr lang="en-US" sz="2400" dirty="0" smtClean="0"/>
              <a:t>Econometric review of soundness of 761 Islamic and conventional banks in 19 countries</a:t>
            </a:r>
          </a:p>
          <a:p>
            <a:r>
              <a:rPr lang="en-US" sz="2400" dirty="0" smtClean="0"/>
              <a:t>Whether compliance </a:t>
            </a:r>
            <a:r>
              <a:rPr lang="en-US" sz="2400" dirty="0"/>
              <a:t>with BCP </a:t>
            </a:r>
            <a:r>
              <a:rPr lang="en-US" sz="2400" dirty="0" smtClean="0"/>
              <a:t>affects Islamic bank stability </a:t>
            </a:r>
            <a:r>
              <a:rPr lang="en-US" sz="2400" dirty="0"/>
              <a:t>differently </a:t>
            </a:r>
            <a:r>
              <a:rPr lang="en-US" sz="2400" dirty="0" smtClean="0"/>
              <a:t>than conventional banks’ </a:t>
            </a:r>
            <a:r>
              <a:rPr lang="en-US" sz="2400" dirty="0" smtClean="0">
                <a:solidFill>
                  <a:srgbClr val="FF0000"/>
                </a:solidFill>
              </a:rPr>
              <a:t>→  Mixed </a:t>
            </a:r>
            <a:r>
              <a:rPr lang="en-US" sz="2400" dirty="0">
                <a:solidFill>
                  <a:srgbClr val="FF0000"/>
                </a:solidFill>
              </a:rPr>
              <a:t>results – Cases where Islamic banks reacted the same and cases where Islamic </a:t>
            </a:r>
            <a:r>
              <a:rPr lang="en-US" sz="2400" dirty="0" smtClean="0">
                <a:solidFill>
                  <a:srgbClr val="FF0000"/>
                </a:solidFill>
              </a:rPr>
              <a:t>reacted differently </a:t>
            </a:r>
          </a:p>
          <a:p>
            <a:r>
              <a:rPr lang="en-US" sz="2400" dirty="0" smtClean="0"/>
              <a:t>Tested at individual bank level many of the same variables used in core PSIFIs – capital, liquidity, cost to income, assets size, assets growth, noninterest/nonfinancing income</a:t>
            </a:r>
          </a:p>
          <a:p>
            <a:r>
              <a:rPr lang="en-US" sz="2400" dirty="0" smtClean="0"/>
              <a:t>Dependent variable is “Z-index” of profitability (return on assets) and capital strength (equity to assets)</a:t>
            </a:r>
          </a:p>
          <a:p>
            <a:r>
              <a:rPr lang="en-US" sz="2400" dirty="0" smtClean="0"/>
              <a:t>Independent variables included FSAP evaluation of adherence to BCP, individual bank accounts, country macroeconomics and institutional features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91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>Basel Core Principles impact on Islamic and conventional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30476"/>
          </a:xfrm>
        </p:spPr>
        <p:txBody>
          <a:bodyPr>
            <a:normAutofit fontScale="40000" lnSpcReduction="20000"/>
          </a:bodyPr>
          <a:lstStyle/>
          <a:p>
            <a:r>
              <a:rPr lang="en-US" sz="3800" dirty="0" smtClean="0"/>
              <a:t>Overall results – Adherence to BCP highly significant for conventional bank soundness; Significant but less so for Islamic banks</a:t>
            </a:r>
          </a:p>
          <a:p>
            <a:r>
              <a:rPr lang="en-US" sz="3800" i="1" dirty="0" smtClean="0"/>
              <a:t>“BCP </a:t>
            </a:r>
            <a:r>
              <a:rPr lang="en-US" sz="3800" i="1" dirty="0"/>
              <a:t>compliance is the main factor driving the Z-score of </a:t>
            </a:r>
            <a:r>
              <a:rPr lang="en-US" sz="3800" i="1" dirty="0" smtClean="0"/>
              <a:t>both bank </a:t>
            </a:r>
            <a:r>
              <a:rPr lang="en-US" sz="3800" i="1" dirty="0"/>
              <a:t>types through incentives to hold higher capital ratios in a strong regulatory </a:t>
            </a:r>
            <a:r>
              <a:rPr lang="en-US" sz="3800" i="1" dirty="0" smtClean="0"/>
              <a:t>environment” </a:t>
            </a:r>
          </a:p>
          <a:p>
            <a:r>
              <a:rPr lang="en-US" sz="3800" i="1" dirty="0" smtClean="0"/>
              <a:t>Compliance “discourages </a:t>
            </a:r>
            <a:r>
              <a:rPr lang="en-US" sz="3800" i="1" dirty="0"/>
              <a:t>excessive risk taking, which is inversely correlated with higher profits and volatile </a:t>
            </a:r>
            <a:r>
              <a:rPr lang="en-US" sz="3800" i="1" dirty="0" smtClean="0"/>
              <a:t>earnings”</a:t>
            </a:r>
            <a:endParaRPr lang="en-US" sz="3800" dirty="0" smtClean="0"/>
          </a:p>
          <a:p>
            <a:r>
              <a:rPr lang="en-US" sz="3800" dirty="0" smtClean="0"/>
              <a:t>Most important variable was capital strength</a:t>
            </a:r>
          </a:p>
          <a:p>
            <a:r>
              <a:rPr lang="en-US" sz="3800" dirty="0" smtClean="0"/>
              <a:t>Rate of growth </a:t>
            </a:r>
            <a:r>
              <a:rPr lang="en-US" sz="3800" dirty="0"/>
              <a:t>of total assets is negatively associated with Z-score, reflecting weak screening standards and less monitoring </a:t>
            </a:r>
            <a:r>
              <a:rPr lang="en-US" sz="3800" dirty="0" smtClean="0"/>
              <a:t>incentives</a:t>
            </a:r>
          </a:p>
          <a:p>
            <a:r>
              <a:rPr lang="en-US" sz="3800" dirty="0" smtClean="0"/>
              <a:t>Islamic bank liquidity </a:t>
            </a:r>
            <a:r>
              <a:rPr lang="en-US" sz="3800" dirty="0"/>
              <a:t>ratios have a negative effect on bank profits </a:t>
            </a:r>
            <a:r>
              <a:rPr lang="en-US" sz="3800" dirty="0" smtClean="0"/>
              <a:t>but positive effect on capital, netting to insignificant effect on Z score</a:t>
            </a:r>
          </a:p>
          <a:p>
            <a:r>
              <a:rPr lang="en-US" sz="3800" dirty="0"/>
              <a:t>The cost to income ratio </a:t>
            </a:r>
            <a:r>
              <a:rPr lang="en-US" sz="3800" dirty="0" smtClean="0"/>
              <a:t>has negative effect, “suggesting </a:t>
            </a:r>
            <a:r>
              <a:rPr lang="en-US" sz="3800" dirty="0"/>
              <a:t>that managerial inadequacies reduce bank profitability and increase </a:t>
            </a:r>
            <a:r>
              <a:rPr lang="en-US" sz="3800" dirty="0" smtClean="0"/>
              <a:t>risk” </a:t>
            </a:r>
          </a:p>
          <a:p>
            <a:r>
              <a:rPr lang="en-US" sz="3800" dirty="0" smtClean="0"/>
              <a:t>Significant </a:t>
            </a:r>
            <a:r>
              <a:rPr lang="en-US" sz="3800" dirty="0"/>
              <a:t>negative </a:t>
            </a:r>
            <a:r>
              <a:rPr lang="en-US" sz="3800" dirty="0" smtClean="0"/>
              <a:t>association for conventional banks between BCP </a:t>
            </a:r>
            <a:r>
              <a:rPr lang="en-US" sz="3800" dirty="0"/>
              <a:t>compliance </a:t>
            </a:r>
            <a:r>
              <a:rPr lang="en-US" sz="3800" dirty="0" smtClean="0"/>
              <a:t>and proxies for credit risk, but only limited for Islamic banks</a:t>
            </a:r>
          </a:p>
          <a:p>
            <a:r>
              <a:rPr lang="en-US" sz="3800" dirty="0" smtClean="0"/>
              <a:t>Banks </a:t>
            </a:r>
            <a:r>
              <a:rPr lang="en-US" sz="3800" dirty="0"/>
              <a:t>are more stable in countries with better GDP growth, higher mineral rents, lower </a:t>
            </a:r>
            <a:r>
              <a:rPr lang="en-US" sz="3800" dirty="0" smtClean="0"/>
              <a:t>oil-industry rents</a:t>
            </a:r>
            <a:r>
              <a:rPr lang="en-US" sz="3800" dirty="0"/>
              <a:t>, and lower inflation</a:t>
            </a:r>
            <a:endParaRPr lang="en-US" sz="3800" dirty="0" smtClean="0"/>
          </a:p>
          <a:p>
            <a:r>
              <a:rPr lang="en-US" sz="3800" dirty="0" smtClean="0"/>
              <a:t>Institutional </a:t>
            </a:r>
            <a:r>
              <a:rPr lang="en-US" sz="3800" dirty="0"/>
              <a:t>and regulatory factors </a:t>
            </a:r>
            <a:r>
              <a:rPr lang="en-US" sz="3800" dirty="0" smtClean="0"/>
              <a:t>are </a:t>
            </a:r>
            <a:r>
              <a:rPr lang="en-US" sz="3800" dirty="0"/>
              <a:t>important determinants of </a:t>
            </a:r>
            <a:r>
              <a:rPr lang="en-US" sz="3800" dirty="0" smtClean="0"/>
              <a:t>soundness of Islamic banks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6220"/>
            <a:ext cx="7886700" cy="544469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Basel Core Principles impact on Islamic and conventional </a:t>
            </a:r>
            <a:r>
              <a:rPr lang="en-US" sz="2400" dirty="0" smtClean="0"/>
              <a:t>banks - </a:t>
            </a:r>
            <a:r>
              <a:rPr lang="en-US" sz="2400" dirty="0"/>
              <a:t>Some takeaways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Provides </a:t>
            </a:r>
            <a:r>
              <a:rPr lang="en-US" i="1" dirty="0">
                <a:solidFill>
                  <a:srgbClr val="FF0000"/>
                </a:solidFill>
              </a:rPr>
              <a:t>micro-level analysis of the mechanisms underlying numerous PSIFIs</a:t>
            </a:r>
          </a:p>
          <a:p>
            <a:r>
              <a:rPr lang="en-US" dirty="0" smtClean="0"/>
              <a:t>BCPs are applied to all banks – Are BCPs properly attuned to Islamic banks?</a:t>
            </a:r>
          </a:p>
          <a:p>
            <a:r>
              <a:rPr lang="en-US" dirty="0" smtClean="0"/>
              <a:t>IFSB’s CPIFR only created in 2015 – Would application of these principles over time produce better results?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Researchers looking forward to IFSB data collection in 2017 on application of CPIR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Explore </a:t>
            </a:r>
            <a:r>
              <a:rPr lang="en-US" dirty="0"/>
              <a:t>the effect of CPIFRs on the stability of Islamic banks and compare </a:t>
            </a:r>
            <a:r>
              <a:rPr lang="en-US" dirty="0" smtClean="0"/>
              <a:t>effect </a:t>
            </a:r>
            <a:r>
              <a:rPr lang="en-US" dirty="0"/>
              <a:t>of </a:t>
            </a:r>
            <a:r>
              <a:rPr lang="en-US" dirty="0" smtClean="0"/>
              <a:t>BCPs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which BCP and </a:t>
            </a:r>
            <a:r>
              <a:rPr lang="en-US" dirty="0" smtClean="0"/>
              <a:t>CPIFR (especially the specific Islamic principles) are </a:t>
            </a:r>
            <a:r>
              <a:rPr lang="en-US" dirty="0"/>
              <a:t>responsible for </a:t>
            </a:r>
            <a:r>
              <a:rPr lang="en-US" dirty="0" smtClean="0"/>
              <a:t>significant effects </a:t>
            </a:r>
            <a:r>
              <a:rPr lang="en-US" dirty="0"/>
              <a:t>on bank </a:t>
            </a:r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Proposal – Examine full range of PSIFIs at the bank level.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59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II. Statistical perspectives on Islamic finance in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970467"/>
            <a:ext cx="8087932" cy="42064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How do Islamic financial statistics fit into surveillance of financial soundness?</a:t>
            </a:r>
          </a:p>
          <a:p>
            <a:r>
              <a:rPr lang="en-US" sz="2400" dirty="0" smtClean="0"/>
              <a:t>From a statistical perspective….</a:t>
            </a:r>
          </a:p>
          <a:p>
            <a:pPr lvl="1"/>
            <a:r>
              <a:rPr lang="en-US" sz="2000" dirty="0" smtClean="0"/>
              <a:t>Availability of statistics on Islamic finance is a precondition to understand its roles within the finance sector and full economy. </a:t>
            </a:r>
          </a:p>
          <a:p>
            <a:pPr lvl="1"/>
            <a:r>
              <a:rPr lang="en-US" sz="2000" dirty="0" smtClean="0"/>
              <a:t>Focus on the whole banking sector can obscure key information about both the conventional and Islamic components</a:t>
            </a:r>
          </a:p>
          <a:p>
            <a:pPr lvl="1"/>
            <a:r>
              <a:rPr lang="en-US" sz="2000" dirty="0" smtClean="0"/>
              <a:t>Analysis operates at different levels – granular data on individual banks, </a:t>
            </a:r>
            <a:r>
              <a:rPr lang="en-US" sz="2000" dirty="0"/>
              <a:t>macroprudential </a:t>
            </a:r>
            <a:r>
              <a:rPr lang="en-US" sz="2000" dirty="0" smtClean="0"/>
              <a:t>data on subsectors and peer groups (such as PSIFIs), and sector wide macrostatistics</a:t>
            </a:r>
          </a:p>
          <a:p>
            <a:r>
              <a:rPr lang="en-US" sz="2400" dirty="0" smtClean="0"/>
              <a:t>PSIFIs for the first time allow analysis of behavior of the Islamic subsector within the financial system and how the overall picture is affected</a:t>
            </a:r>
          </a:p>
          <a:p>
            <a:r>
              <a:rPr lang="en-US" sz="2400" dirty="0" smtClean="0"/>
              <a:t>Compilation of national accounts measures of Islamic finance is an additional step that would enhance the analysis</a:t>
            </a:r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Analysis of Islamic finance data is just beginning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PSIFI data are new and are not yet regularly included in surveillance</a:t>
            </a:r>
          </a:p>
          <a:p>
            <a:r>
              <a:rPr lang="en-US" sz="2400" dirty="0" smtClean="0"/>
              <a:t>In time, understanding will increase about the behavior of the Islamic banking subsector and how the subsector interacts with the rest of the economy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patterns revealed </a:t>
            </a:r>
            <a:r>
              <a:rPr lang="en-US" sz="2400" dirty="0" smtClean="0"/>
              <a:t>differ </a:t>
            </a:r>
            <a:r>
              <a:rPr lang="en-US" sz="2400" dirty="0"/>
              <a:t>by </a:t>
            </a:r>
            <a:r>
              <a:rPr lang="en-US" sz="2400" dirty="0" smtClean="0"/>
              <a:t>country</a:t>
            </a:r>
          </a:p>
          <a:p>
            <a:r>
              <a:rPr lang="en-US" sz="2400" dirty="0" smtClean="0"/>
              <a:t>Topical coverage of PSIFIs will </a:t>
            </a:r>
            <a:r>
              <a:rPr lang="en-US" sz="2400" dirty="0"/>
              <a:t>expand </a:t>
            </a:r>
            <a:r>
              <a:rPr lang="en-US" sz="2400" dirty="0" smtClean="0"/>
              <a:t>(capital </a:t>
            </a:r>
            <a:r>
              <a:rPr lang="en-US" sz="2400" dirty="0"/>
              <a:t>markets and nonbank financial </a:t>
            </a:r>
            <a:r>
              <a:rPr lang="en-US" sz="2400" dirty="0" smtClean="0"/>
              <a:t>institutions) to support surveillance of the full financial sector</a:t>
            </a:r>
          </a:p>
          <a:p>
            <a:r>
              <a:rPr lang="en-US" sz="2400" dirty="0" smtClean="0"/>
              <a:t>Capacity building in surveillance of Islamic finance is needed, both in countries and in international institutions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81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Countries with significant Islamic banking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In some countries, Islamic banking is large enough to likely affect overall surveillance</a:t>
            </a:r>
            <a:endParaRPr lang="en-US" sz="2400" dirty="0"/>
          </a:p>
          <a:p>
            <a:pPr lvl="1"/>
            <a:r>
              <a:rPr lang="en-US" sz="2000" dirty="0" smtClean="0"/>
              <a:t>Southeast Asia – Bangladesh, Brunei Darussalam, Indonesia, Malaysia </a:t>
            </a:r>
          </a:p>
          <a:p>
            <a:pPr lvl="1"/>
            <a:r>
              <a:rPr lang="en-US" sz="2000" dirty="0" smtClean="0"/>
              <a:t>Middle East – GCC countries, Jordan</a:t>
            </a:r>
          </a:p>
          <a:p>
            <a:pPr lvl="1"/>
            <a:r>
              <a:rPr lang="en-US" sz="2000" dirty="0" smtClean="0"/>
              <a:t>In other countries, it is an empirical question whether the  Islamic banking sector is large enough to affect overall surveillance – Turkey, Egypt, Iraq, etc. </a:t>
            </a:r>
          </a:p>
          <a:p>
            <a:r>
              <a:rPr lang="en-US" sz="2200" dirty="0" smtClean="0"/>
              <a:t>Within the Islamic banking sector, unique conditions might prevail that should be separately analyzed. That is, Islamic banking can be analyzed as a separate “peer group”. </a:t>
            </a:r>
          </a:p>
          <a:p>
            <a:pPr lvl="1"/>
            <a:r>
              <a:rPr lang="en-US" sz="2000" dirty="0" smtClean="0"/>
              <a:t>However, Islamic banking, as a peer group, has special features that present a steep learning curve for surveillance teams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0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III. Islamic finance statistics in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Surveillance refers to regular reviews of financial and macroeconomic conditions to analyze current conditions and structural/legal situations, and recommend policy actions and development programs</a:t>
            </a:r>
          </a:p>
          <a:p>
            <a:r>
              <a:rPr lang="en-US" dirty="0" smtClean="0"/>
              <a:t>IMF Article IV consultations are annual reviews of monetary, financial, and general macroeconomic conditions and policies.</a:t>
            </a:r>
          </a:p>
          <a:p>
            <a:r>
              <a:rPr lang="en-US" dirty="0" smtClean="0"/>
              <a:t>PSIFIs </a:t>
            </a:r>
            <a:r>
              <a:rPr lang="en-US" dirty="0"/>
              <a:t>should be part of surveillance of financial systems, but only beginning to 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Parallel national accounts data lag – limits analysis of interactions with full economy and policy implications</a:t>
            </a:r>
          </a:p>
          <a:p>
            <a:r>
              <a:rPr lang="en-US" sz="2000" dirty="0"/>
              <a:t>Directions ahead are uncertain. Learn as you go, and make adjustments as relevant. </a:t>
            </a:r>
          </a:p>
          <a:p>
            <a:r>
              <a:rPr lang="en-US" sz="2000" dirty="0"/>
              <a:t>However, PSIFI data are now available – time is ripe for systematic review of the role of Islamic banking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4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Overview of Lecture</a:t>
            </a:r>
          </a:p>
        </p:txBody>
      </p:sp>
      <p:sp>
        <p:nvSpPr>
          <p:cNvPr id="7171" name="Rectangle 1042"/>
          <p:cNvSpPr>
            <a:spLocks noGrp="1" noChangeArrowheads="1"/>
          </p:cNvSpPr>
          <p:nvPr>
            <p:ph idx="1"/>
          </p:nvPr>
        </p:nvSpPr>
        <p:spPr>
          <a:xfrm>
            <a:off x="1295400" y="2286000"/>
            <a:ext cx="7235825" cy="38004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I. State of the Art – Statistical initiatives related to Islamic banking and finance</a:t>
            </a:r>
          </a:p>
          <a:p>
            <a:pPr marL="0" indent="0" eaLnBrk="1" hangingPunct="1">
              <a:buNone/>
            </a:pPr>
            <a:r>
              <a:rPr lang="en-US" dirty="0" smtClean="0"/>
              <a:t>II. Statistical perspectives </a:t>
            </a:r>
            <a:r>
              <a:rPr lang="en-US" dirty="0"/>
              <a:t>on Islamic finance in </a:t>
            </a:r>
            <a:r>
              <a:rPr lang="en-US" dirty="0" smtClean="0"/>
              <a:t>surveillance</a:t>
            </a:r>
          </a:p>
          <a:p>
            <a:pPr marL="0" indent="0" eaLnBrk="1" hangingPunct="1">
              <a:buNone/>
            </a:pPr>
            <a:r>
              <a:rPr lang="en-US" dirty="0" smtClean="0"/>
              <a:t>III. Islamic </a:t>
            </a:r>
            <a:r>
              <a:rPr lang="en-US" dirty="0"/>
              <a:t>finance statistics in future </a:t>
            </a:r>
            <a:r>
              <a:rPr lang="en-US" dirty="0" smtClean="0"/>
              <a:t>surveillance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C29CD0-BF61-4F42-BD36-6DC9BD6E13C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173" name="Rectangle 1036"/>
          <p:cNvSpPr>
            <a:spLocks noChangeArrowheads="1"/>
          </p:cNvSpPr>
          <p:nvPr/>
        </p:nvSpPr>
        <p:spPr bwMode="auto">
          <a:xfrm>
            <a:off x="4081463" y="914400"/>
            <a:ext cx="4432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buFont typeface="Monotype Sorts" pitchFamily="2" charset="2"/>
              <a:buNone/>
            </a:pPr>
            <a:endParaRPr lang="en-US" sz="3200" b="1">
              <a:solidFill>
                <a:srgbClr val="00279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Partial isolation of Islamic banking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38832" cy="44862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Islamic banks’ activities are “</a:t>
            </a:r>
            <a:r>
              <a:rPr lang="en-GB" sz="2400" i="1" dirty="0" smtClean="0"/>
              <a:t>Sharī’ah-</a:t>
            </a:r>
            <a:r>
              <a:rPr lang="en-US" sz="2400" dirty="0" smtClean="0"/>
              <a:t>compliant” – They are constrained to </a:t>
            </a:r>
            <a:r>
              <a:rPr lang="en-GB" sz="2400" dirty="0"/>
              <a:t>act within a restricted pool of </a:t>
            </a:r>
            <a:r>
              <a:rPr lang="en-GB" sz="2400" i="1" dirty="0"/>
              <a:t>Sharī’ah</a:t>
            </a:r>
            <a:r>
              <a:rPr lang="en-GB" sz="2400" dirty="0"/>
              <a:t>-compliant financial instruments and </a:t>
            </a:r>
            <a:r>
              <a:rPr lang="en-GB" sz="2400" dirty="0" smtClean="0"/>
              <a:t>institutions. </a:t>
            </a:r>
          </a:p>
          <a:p>
            <a:r>
              <a:rPr lang="en-GB" sz="2400" dirty="0" smtClean="0"/>
              <a:t>Islamic banks </a:t>
            </a:r>
            <a:r>
              <a:rPr lang="en-US" sz="2400" dirty="0" smtClean="0"/>
              <a:t>have a client base that prefers dealing with Islamic banks.</a:t>
            </a:r>
          </a:p>
          <a:p>
            <a:r>
              <a:rPr lang="en-US" sz="2400" dirty="0" smtClean="0"/>
              <a:t>Conventional banks organize Islamic financial activity into “Windows” that are separated to various degrees from their parents – varies by country. </a:t>
            </a:r>
          </a:p>
          <a:p>
            <a:r>
              <a:rPr lang="en-US" sz="2400" dirty="0" smtClean="0"/>
              <a:t>Depending on the degree of isolation, surveillance results might vary for the Islamic subsector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80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Partial isolation of Islamic banking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en-US" sz="2400" i="1" dirty="0" smtClean="0"/>
              <a:t>To varying degrees</a:t>
            </a:r>
            <a:r>
              <a:rPr lang="en-US" sz="2400" dirty="0" smtClean="0"/>
              <a:t>, this bifurcates the banking system</a:t>
            </a:r>
          </a:p>
          <a:p>
            <a:pPr lvl="1"/>
            <a:r>
              <a:rPr lang="en-US" sz="2000" dirty="0" smtClean="0"/>
              <a:t>Transmission of financial impulses </a:t>
            </a:r>
            <a:r>
              <a:rPr lang="en-US" sz="2000" i="1" dirty="0" smtClean="0"/>
              <a:t>into </a:t>
            </a:r>
            <a:r>
              <a:rPr lang="en-US" sz="2000" dirty="0" smtClean="0"/>
              <a:t>or</a:t>
            </a:r>
            <a:r>
              <a:rPr lang="en-US" sz="2000" i="1" dirty="0" smtClean="0"/>
              <a:t> out from </a:t>
            </a:r>
            <a:r>
              <a:rPr lang="en-US" sz="2000" dirty="0" smtClean="0"/>
              <a:t>the Islamic banking subsector might be partial, slower, or perhaps even contrary. How is overall monetary or supervisory policy affected?</a:t>
            </a:r>
          </a:p>
          <a:p>
            <a:pPr lvl="1"/>
            <a:r>
              <a:rPr lang="en-US" sz="2000" dirty="0" smtClean="0"/>
              <a:t>A smaller subsector will tend to be more concentrated and more volatile, both of which can have soundness implications.</a:t>
            </a:r>
          </a:p>
          <a:p>
            <a:pPr lvl="1"/>
            <a:r>
              <a:rPr lang="en-US" sz="2000" dirty="0" smtClean="0"/>
              <a:t>Conventional and Islamic sectors might experience different economic opportunities and risks; types and strengths of economic signals could differ.</a:t>
            </a:r>
          </a:p>
          <a:p>
            <a:r>
              <a:rPr lang="en-US" sz="2000" dirty="0" smtClean="0"/>
              <a:t>The two subsectors could be expected to behave somewhat differently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Partial isolation of Islamic banking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“Interconnectiveness</a:t>
            </a:r>
            <a:r>
              <a:rPr lang="en-US" sz="2200" dirty="0"/>
              <a:t>” </a:t>
            </a:r>
            <a:r>
              <a:rPr lang="en-US" sz="2200" dirty="0" smtClean="0"/>
              <a:t>will tend to be greater between Islamic banks than with other banks</a:t>
            </a:r>
          </a:p>
          <a:p>
            <a:pPr lvl="1"/>
            <a:r>
              <a:rPr lang="en-US" sz="2000" dirty="0" smtClean="0"/>
              <a:t>Financial stresses might be more intensely focused within the Islamic banking subsector</a:t>
            </a:r>
          </a:p>
          <a:p>
            <a:pPr lvl="1"/>
            <a:r>
              <a:rPr lang="en-US" sz="2000" dirty="0" smtClean="0"/>
              <a:t>Heightened danger of contagion within the sector</a:t>
            </a:r>
          </a:p>
          <a:p>
            <a:r>
              <a:rPr lang="en-US" sz="2000" dirty="0" smtClean="0"/>
              <a:t>The pool of Shariah </a:t>
            </a:r>
            <a:r>
              <a:rPr lang="en-US" sz="2000" dirty="0"/>
              <a:t>compliant </a:t>
            </a:r>
            <a:r>
              <a:rPr lang="en-US" sz="2000" dirty="0" smtClean="0"/>
              <a:t>instruments will be relatively small and underdeveloped in some countries</a:t>
            </a:r>
          </a:p>
          <a:p>
            <a:pPr lvl="1"/>
            <a:r>
              <a:rPr lang="en-US" sz="2000" dirty="0" smtClean="0"/>
              <a:t>Different liquidity conditions, including less secondary market trading and greater chance of freezes</a:t>
            </a:r>
          </a:p>
          <a:p>
            <a:pPr lvl="1"/>
            <a:r>
              <a:rPr lang="en-US" sz="2000" dirty="0" smtClean="0"/>
              <a:t>Greater chance of transmission of impairment costs between Islamic banks</a:t>
            </a:r>
          </a:p>
          <a:p>
            <a:pPr lvl="1"/>
            <a:r>
              <a:rPr lang="en-US" sz="2000" dirty="0" smtClean="0"/>
              <a:t>Use of instruments floated in other countries creates currency risk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774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Liquidity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Islamic banks cannot issue short-term interest bearing instruments to meet liquidity needs - therefore, many hold a large stock of liquid assets (cash) and higher capital to compensate</a:t>
            </a:r>
          </a:p>
          <a:p>
            <a:r>
              <a:rPr lang="en-US" dirty="0" smtClean="0"/>
              <a:t>Basel III Liquidity Coverage </a:t>
            </a:r>
            <a:r>
              <a:rPr lang="en-US" dirty="0"/>
              <a:t>R</a:t>
            </a:r>
            <a:r>
              <a:rPr lang="en-US" dirty="0" smtClean="0"/>
              <a:t>atio (LCR) (CP13) for liquid assets coverage of net cash outflows over 30 days requires a stock of SC instruments or cash</a:t>
            </a:r>
          </a:p>
          <a:p>
            <a:r>
              <a:rPr lang="en-US" dirty="0" smtClean="0"/>
              <a:t>In general, liquid interbank markets are underdeveloped</a:t>
            </a:r>
          </a:p>
          <a:p>
            <a:r>
              <a:rPr lang="en-US" dirty="0" smtClean="0"/>
              <a:t>Limited markets for resale of longer term sukuks</a:t>
            </a:r>
          </a:p>
          <a:p>
            <a:r>
              <a:rPr lang="en-US" dirty="0" smtClean="0"/>
              <a:t>Limited liquidity management instruments – heavy reliance on Commodity Murabahah, which is often criticized on Shariah compliance grounds and can be costly</a:t>
            </a:r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20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Critical Issue: Deepening Sukuk Markets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Underdeveloped sukuk markets is a risk factor for entire Islamic finance subsector</a:t>
            </a:r>
          </a:p>
          <a:p>
            <a:pPr lvl="1"/>
            <a:r>
              <a:rPr lang="en-US" dirty="0" smtClean="0"/>
              <a:t>S&amp;P says complexity of sukuks and market structures have inhibited market</a:t>
            </a:r>
          </a:p>
          <a:p>
            <a:pPr lvl="2"/>
            <a:r>
              <a:rPr lang="en-US" dirty="0" smtClean="0"/>
              <a:t>Many small and medium-sized issues with diverse features – limited price discovery information inhibits trading</a:t>
            </a:r>
          </a:p>
          <a:p>
            <a:pPr lvl="2"/>
            <a:r>
              <a:rPr lang="en-US" dirty="0" smtClean="0"/>
              <a:t>Over concentration in commodities, real estate, etc. </a:t>
            </a:r>
          </a:p>
          <a:p>
            <a:pPr lvl="2"/>
            <a:r>
              <a:rPr lang="en-US" dirty="0" smtClean="0"/>
              <a:t>Many held to maturity, which stunts market trading</a:t>
            </a:r>
          </a:p>
          <a:p>
            <a:pPr lvl="2"/>
            <a:r>
              <a:rPr lang="en-US" dirty="0" smtClean="0"/>
              <a:t>Lack of standard documentation</a:t>
            </a:r>
          </a:p>
          <a:p>
            <a:pPr lvl="2"/>
            <a:r>
              <a:rPr lang="en-US" dirty="0" smtClean="0"/>
              <a:t>Higher issuance costs</a:t>
            </a:r>
          </a:p>
          <a:p>
            <a:pPr lvl="2"/>
            <a:r>
              <a:rPr lang="en-US" dirty="0" smtClean="0"/>
              <a:t>Limited number of local currency issues</a:t>
            </a:r>
          </a:p>
          <a:p>
            <a:pPr lvl="1"/>
            <a:r>
              <a:rPr lang="en-US" dirty="0" smtClean="0"/>
              <a:t>These create headwinds for Islamic banks, insurers, and funds to find portfolio matches and liquidity of issues to deal with market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02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Building Islamic Financial Markets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500" dirty="0" smtClean="0"/>
              <a:t>Work to build sukuk capacity is underway on multiple fronts to build critical mass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General opportunities for official long-term sukuk programs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Government funding because of lower commodity prices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Infrastructure funding (including regional infrastructure projects, such as Asian Infrastructure Investment Bank)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Regional development bank and SWF initiatives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Inclusion in plans for “One-belt-one-road” to link China with Europe and Middle </a:t>
            </a:r>
            <a:r>
              <a:rPr lang="en-US" sz="2200" dirty="0" smtClean="0"/>
              <a:t>East</a:t>
            </a:r>
          </a:p>
          <a:p>
            <a:pPr>
              <a:lnSpc>
                <a:spcPct val="120000"/>
              </a:lnSpc>
            </a:pPr>
            <a:r>
              <a:rPr lang="en-US" sz="2500" dirty="0" smtClean="0">
                <a:solidFill>
                  <a:srgbClr val="FF0000"/>
                </a:solidFill>
              </a:rPr>
              <a:t>Surveillance always reviews overall short-term liquidity, but should give specific focus on Islamic markets</a:t>
            </a:r>
          </a:p>
          <a:p>
            <a:pPr>
              <a:lnSpc>
                <a:spcPct val="120000"/>
              </a:lnSpc>
            </a:pPr>
            <a:r>
              <a:rPr lang="en-US" sz="2500" dirty="0" smtClean="0">
                <a:solidFill>
                  <a:srgbClr val="FF0000"/>
                </a:solidFill>
              </a:rPr>
              <a:t>Long-term surveillance should highlight development of Islamic securities markets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6266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Possible distortion of accounting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243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Surveillance relies on accounting data, which need to reflect underlying reality to generate valid models and policy</a:t>
            </a:r>
          </a:p>
          <a:p>
            <a:r>
              <a:rPr lang="en-US" sz="2400" dirty="0" smtClean="0"/>
              <a:t>Islamic </a:t>
            </a:r>
            <a:r>
              <a:rPr lang="en-US" sz="2400" dirty="0"/>
              <a:t>banking practices </a:t>
            </a:r>
            <a:r>
              <a:rPr lang="en-US" sz="2400" dirty="0" smtClean="0"/>
              <a:t>were not considered during development of International Financial Reporting Standards (IFRS)</a:t>
            </a:r>
          </a:p>
          <a:p>
            <a:r>
              <a:rPr lang="en-US" sz="2400" dirty="0" smtClean="0"/>
              <a:t>IFRS-based accounts for all banks might be distorted by inclusion of Islamic banks; Conversely, Islamic bank data might not be represented well under IFRS. </a:t>
            </a:r>
          </a:p>
          <a:p>
            <a:pPr lvl="2"/>
            <a:r>
              <a:rPr lang="en-US" sz="1600" dirty="0" smtClean="0"/>
              <a:t>Interest not permitted in Islamic banking</a:t>
            </a:r>
          </a:p>
          <a:p>
            <a:pPr lvl="2"/>
            <a:r>
              <a:rPr lang="en-US" sz="1600" dirty="0" smtClean="0"/>
              <a:t>No “time value of money” concept (as used in conventional fair value and impairment calculations)</a:t>
            </a:r>
          </a:p>
          <a:p>
            <a:pPr lvl="2"/>
            <a:r>
              <a:rPr lang="en-US" sz="1600" dirty="0" smtClean="0"/>
              <a:t>Islamic banks have different types of provisions</a:t>
            </a:r>
          </a:p>
          <a:p>
            <a:pPr lvl="2"/>
            <a:r>
              <a:rPr lang="en-US" sz="1600" dirty="0" smtClean="0"/>
              <a:t>Liability/equity boundary might differ; “Quasi-equity” in Islamic finance</a:t>
            </a:r>
          </a:p>
          <a:p>
            <a:pPr lvl="2"/>
            <a:r>
              <a:rPr lang="en-US" sz="1600" dirty="0" smtClean="0"/>
              <a:t>Different on-/off-balance sheet boundaries </a:t>
            </a:r>
          </a:p>
          <a:p>
            <a:r>
              <a:rPr lang="en-US" sz="2400" dirty="0" smtClean="0"/>
              <a:t>Does the effective degree of distortion significantly differ from the “formal” differences? Empirical evidence is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0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Capital adequacy ratio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3"/>
          </a:xfrm>
        </p:spPr>
        <p:txBody>
          <a:bodyPr>
            <a:normAutofit/>
          </a:bodyPr>
          <a:lstStyle/>
          <a:p>
            <a:r>
              <a:rPr lang="en-US" dirty="0" smtClean="0"/>
              <a:t>IFSB Capital Adequacy Standard (CAS) has different measure of RWA than Basel CAR:</a:t>
            </a:r>
          </a:p>
          <a:p>
            <a:pPr lvl="1"/>
            <a:r>
              <a:rPr lang="en-US" dirty="0" smtClean="0"/>
              <a:t>Because investors/depositors carry some risk, RWA denominator for the bank can be lower →  CAS ratio will be higher.</a:t>
            </a:r>
          </a:p>
          <a:p>
            <a:r>
              <a:rPr lang="en-US" dirty="0" smtClean="0"/>
              <a:t>Islamic banks tend to hold more capital because they have less access to liquidity resources</a:t>
            </a:r>
          </a:p>
          <a:p>
            <a:r>
              <a:rPr lang="en-US" dirty="0" smtClean="0"/>
              <a:t>Economy-wide CAR is a mix of conventional and Islamic banks – Because the Islamic banks will tend to have higher capital ratios, is the effective CAR of conventional banks overestimated?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68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6" y="1016680"/>
            <a:ext cx="8461419" cy="67400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Portfolios of Conventional and Islamic banks differ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Islamic banks emphasize trade instruments and real investments (mortgages, real estate development, project finance, etc.). </a:t>
            </a:r>
          </a:p>
          <a:p>
            <a:pPr lvl="1"/>
            <a:r>
              <a:rPr lang="en-US" sz="2000" dirty="0" smtClean="0"/>
              <a:t>Potentially vulnerable to real estate cycle</a:t>
            </a:r>
          </a:p>
          <a:p>
            <a:r>
              <a:rPr lang="en-US" sz="2400" dirty="0"/>
              <a:t>Cannot invest in interest-bearing </a:t>
            </a:r>
            <a:r>
              <a:rPr lang="en-US" sz="2400" dirty="0" smtClean="0"/>
              <a:t>bonds</a:t>
            </a:r>
            <a:endParaRPr lang="en-US" sz="2400" dirty="0"/>
          </a:p>
          <a:p>
            <a:r>
              <a:rPr lang="en-US" sz="2400" dirty="0" smtClean="0"/>
              <a:t>Often do not hold subordinated instruments	</a:t>
            </a:r>
          </a:p>
          <a:p>
            <a:r>
              <a:rPr lang="en-US" sz="2400" dirty="0" smtClean="0"/>
              <a:t>Often do not use derivatives</a:t>
            </a:r>
          </a:p>
          <a:p>
            <a:r>
              <a:rPr lang="en-US" sz="2400" dirty="0" smtClean="0"/>
              <a:t>The portfolios of the Islamic and conventional banks could respond differently to various shocks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36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Rapid credit expansion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Islamic banking has grown </a:t>
            </a:r>
            <a:r>
              <a:rPr lang="en-US" sz="2400" dirty="0" smtClean="0"/>
              <a:t>rapidly in some countries, and many Islamic banks are relatively new, small, and could have limited experience in credit evaluation and handling adverse situations</a:t>
            </a:r>
          </a:p>
          <a:p>
            <a:r>
              <a:rPr lang="en-US" sz="2400" dirty="0" smtClean="0"/>
              <a:t>Very rapid credit expansion frequently precedes financial distress. Annual growth of credit of 10 percent or more is a potential red flag.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35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6680"/>
            <a:ext cx="7886700" cy="80894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State of the Art: Initiatives related to statistical coverage of Islamic banking and finance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8951"/>
            <a:ext cx="7886700" cy="472654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dirty="0" smtClean="0"/>
              <a:t>Recent pickup in research and initiatives related to Islamic banking and finance - </a:t>
            </a:r>
            <a:r>
              <a:rPr lang="en-US" sz="4000" dirty="0" smtClean="0">
                <a:solidFill>
                  <a:srgbClr val="FF0000"/>
                </a:solidFill>
              </a:rPr>
              <a:t>IFSB programs have a central place in these initiatives (PSIFIs, </a:t>
            </a:r>
            <a:r>
              <a:rPr lang="en-US" sz="4000" i="1" dirty="0" smtClean="0">
                <a:solidFill>
                  <a:srgbClr val="FF0000"/>
                </a:solidFill>
              </a:rPr>
              <a:t>Compilation Guide, </a:t>
            </a:r>
            <a:r>
              <a:rPr lang="en-US" sz="4000" dirty="0" smtClean="0">
                <a:solidFill>
                  <a:srgbClr val="FF0000"/>
                </a:solidFill>
              </a:rPr>
              <a:t>Capital Markets, Takaful)</a:t>
            </a:r>
          </a:p>
          <a:p>
            <a:pPr>
              <a:lnSpc>
                <a:spcPct val="120000"/>
              </a:lnSpc>
            </a:pPr>
            <a:r>
              <a:rPr lang="en-US" sz="4300" dirty="0" smtClean="0"/>
              <a:t>IMF – Substantial increase in focus on Islamic finance</a:t>
            </a:r>
          </a:p>
          <a:p>
            <a:pPr>
              <a:lnSpc>
                <a:spcPct val="120000"/>
              </a:lnSpc>
            </a:pPr>
            <a:r>
              <a:rPr lang="en-US" sz="4300" dirty="0" smtClean="0"/>
              <a:t>IMF meetings on </a:t>
            </a:r>
            <a:r>
              <a:rPr lang="en-US" sz="4300" dirty="0"/>
              <a:t>macroprudential analysis and </a:t>
            </a:r>
            <a:r>
              <a:rPr lang="en-US" sz="4300" dirty="0" smtClean="0"/>
              <a:t>indicators and </a:t>
            </a:r>
            <a:r>
              <a:rPr lang="en-US" sz="4300" i="1" dirty="0" smtClean="0"/>
              <a:t>Compilation Guide</a:t>
            </a:r>
            <a:r>
              <a:rPr lang="en-US" sz="4300" dirty="0" smtClean="0"/>
              <a:t> (April 2017) </a:t>
            </a:r>
          </a:p>
          <a:p>
            <a:pPr>
              <a:lnSpc>
                <a:spcPct val="120000"/>
              </a:lnSpc>
            </a:pPr>
            <a:r>
              <a:rPr lang="en-US" sz="4300" dirty="0" smtClean="0"/>
              <a:t>IMF WP/17/161 “Basel </a:t>
            </a:r>
            <a:r>
              <a:rPr lang="en-US" sz="4300" dirty="0"/>
              <a:t>Compliance and Financial Stability: Evidence from Islamic </a:t>
            </a:r>
            <a:r>
              <a:rPr lang="en-US" sz="4300" dirty="0" smtClean="0"/>
              <a:t>Banks” July 2017</a:t>
            </a:r>
          </a:p>
          <a:p>
            <a:pPr lvl="1">
              <a:lnSpc>
                <a:spcPct val="120000"/>
              </a:lnSpc>
            </a:pPr>
            <a:r>
              <a:rPr lang="en-US" sz="4300" dirty="0" smtClean="0"/>
              <a:t>Comparison of Basel Core Principles in bolstering financial stability in conventional and Islamic banks</a:t>
            </a:r>
          </a:p>
          <a:p>
            <a:pPr lvl="1">
              <a:lnSpc>
                <a:spcPct val="120000"/>
              </a:lnSpc>
            </a:pPr>
            <a:r>
              <a:rPr lang="en-US" sz="4300" dirty="0" smtClean="0"/>
              <a:t>Econometric study of individual bank indicators similar to PSIFIs</a:t>
            </a:r>
          </a:p>
          <a:p>
            <a:pPr>
              <a:lnSpc>
                <a:spcPct val="120000"/>
              </a:lnSpc>
            </a:pPr>
            <a:r>
              <a:rPr lang="en-US" sz="4300" dirty="0" smtClean="0"/>
              <a:t>UN Statistical Division project on Islamic finance in the SNA</a:t>
            </a:r>
          </a:p>
          <a:p>
            <a:pPr>
              <a:lnSpc>
                <a:spcPct val="120000"/>
              </a:lnSpc>
            </a:pPr>
            <a:r>
              <a:rPr lang="en-US" sz="4300" dirty="0" smtClean="0"/>
              <a:t>SESRIC “Developing </a:t>
            </a:r>
            <a:r>
              <a:rPr lang="en-US" sz="4300" dirty="0"/>
              <a:t>Islamic Financial Industry Database of OIC Member </a:t>
            </a:r>
            <a:r>
              <a:rPr lang="en-US" sz="4300" dirty="0" smtClean="0"/>
              <a:t>Countries” </a:t>
            </a:r>
            <a:r>
              <a:rPr lang="en-US" sz="4300" dirty="0" err="1" smtClean="0"/>
              <a:t>Mugla</a:t>
            </a:r>
            <a:r>
              <a:rPr lang="en-US" sz="4300" dirty="0" smtClean="0"/>
              <a:t>, Turkey 24 Sept. 2017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609889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Windows could present various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243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Conventional banks often engage in Islamic banking in separately organized “windows”</a:t>
            </a:r>
          </a:p>
          <a:p>
            <a:r>
              <a:rPr lang="en-US" sz="2400" dirty="0" smtClean="0"/>
              <a:t>IFSB collects separate data on windows because their structure and behavior can differ from standalone Islamic banks.</a:t>
            </a:r>
          </a:p>
          <a:p>
            <a:pPr lvl="1"/>
            <a:r>
              <a:rPr lang="en-US" sz="2000" dirty="0" smtClean="0"/>
              <a:t>Capital and liquidity support from parent bank – in some countries windows do not carry own capital</a:t>
            </a:r>
          </a:p>
          <a:p>
            <a:pPr lvl="1"/>
            <a:r>
              <a:rPr lang="en-US" sz="2000" dirty="0" smtClean="0"/>
              <a:t>Possibly greater cross-border transactions than standalone banks</a:t>
            </a:r>
          </a:p>
          <a:p>
            <a:pPr lvl="1"/>
            <a:r>
              <a:rPr lang="en-US" sz="2000" dirty="0" smtClean="0"/>
              <a:t>Financing policy directed by parent</a:t>
            </a:r>
          </a:p>
          <a:p>
            <a:pPr lvl="1"/>
            <a:r>
              <a:rPr lang="en-US" sz="2000" dirty="0" smtClean="0"/>
              <a:t>Danger of double accounting of windows’ activity within Islamic subsector and conventional subsector</a:t>
            </a:r>
          </a:p>
          <a:p>
            <a:r>
              <a:rPr lang="en-US" sz="2400" dirty="0" smtClean="0"/>
              <a:t>Data for standalone Islamic banks and windows can differ which can complicate analysis </a:t>
            </a:r>
          </a:p>
        </p:txBody>
      </p:sp>
    </p:spTree>
    <p:extLst>
      <p:ext uri="{BB962C8B-B14F-4D97-AF65-F5344CB8AC3E}">
        <p14:creationId xmlns:p14="http://schemas.microsoft.com/office/powerpoint/2010/main" val="22317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IFSB </a:t>
            </a:r>
            <a:r>
              <a:rPr lang="en-US" sz="2800" i="1" dirty="0" smtClean="0"/>
              <a:t>Islamic Financial Services Industry Stability Report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Annual review of financial </a:t>
            </a:r>
            <a:r>
              <a:rPr lang="en-GB" sz="2400" dirty="0"/>
              <a:t>s</a:t>
            </a:r>
            <a:r>
              <a:rPr lang="en-GB" sz="2400" dirty="0" smtClean="0"/>
              <a:t>tability issues for Islamic finance</a:t>
            </a:r>
          </a:p>
          <a:p>
            <a:r>
              <a:rPr lang="en-GB" sz="2400" dirty="0" smtClean="0"/>
              <a:t>Good general overview of Islamic finance for surveillance purposes</a:t>
            </a:r>
          </a:p>
          <a:p>
            <a:r>
              <a:rPr lang="en-GB" sz="2400" dirty="0" smtClean="0"/>
              <a:t>Reports initially based on survey data for Islamic banks; now based on PSIFI data. </a:t>
            </a:r>
          </a:p>
          <a:p>
            <a:r>
              <a:rPr lang="en-GB" sz="2400" dirty="0" smtClean="0"/>
              <a:t>Data indicate that overall Islamic </a:t>
            </a:r>
            <a:r>
              <a:rPr lang="en-GB" sz="2400" dirty="0"/>
              <a:t>banking </a:t>
            </a:r>
            <a:r>
              <a:rPr lang="en-GB" sz="2400" dirty="0" smtClean="0"/>
              <a:t>has </a:t>
            </a:r>
            <a:r>
              <a:rPr lang="en-GB" sz="2400" dirty="0"/>
              <a:t>recovered well from the </a:t>
            </a:r>
            <a:r>
              <a:rPr lang="en-GB" sz="2400" dirty="0" smtClean="0"/>
              <a:t>GFC</a:t>
            </a:r>
          </a:p>
          <a:p>
            <a:pPr lvl="1"/>
            <a:r>
              <a:rPr lang="en-GB" sz="2000" dirty="0"/>
              <a:t>G</a:t>
            </a:r>
            <a:r>
              <a:rPr lang="en-GB" sz="2000" dirty="0" smtClean="0"/>
              <a:t>enerally </a:t>
            </a:r>
            <a:r>
              <a:rPr lang="en-GB" sz="2000" dirty="0"/>
              <a:t>high capital and consequently moderate </a:t>
            </a:r>
            <a:r>
              <a:rPr lang="en-GB" sz="2000" dirty="0" smtClean="0"/>
              <a:t>leverage</a:t>
            </a:r>
          </a:p>
          <a:p>
            <a:pPr lvl="1"/>
            <a:r>
              <a:rPr lang="en-GB" sz="2000" dirty="0" smtClean="0"/>
              <a:t>Adequate profitability</a:t>
            </a:r>
          </a:p>
          <a:p>
            <a:pPr lvl="1"/>
            <a:r>
              <a:rPr lang="en-GB" sz="2000" dirty="0" smtClean="0"/>
              <a:t>Limited nonperforming financing</a:t>
            </a:r>
          </a:p>
          <a:p>
            <a:pPr lvl="1"/>
            <a:r>
              <a:rPr lang="en-GB" sz="2000" dirty="0" smtClean="0"/>
              <a:t>Substantial growth, but slowdown in 2016</a:t>
            </a:r>
          </a:p>
          <a:p>
            <a:pPr lvl="1"/>
            <a:r>
              <a:rPr lang="en-GB" dirty="0" smtClean="0"/>
              <a:t>Possible use of SDRs to compile global measures of Islamic financial activity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395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IMF Article IV Consultations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Annual or semiannual </a:t>
            </a:r>
            <a:r>
              <a:rPr lang="en-US" sz="2400" dirty="0"/>
              <a:t>reviews </a:t>
            </a:r>
            <a:r>
              <a:rPr lang="en-US" sz="2400" dirty="0" smtClean="0"/>
              <a:t>of economic conditions and policy options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Initial collection of data and information on market, policy, legal, and infrastructure conditions</a:t>
            </a:r>
          </a:p>
          <a:p>
            <a:pPr lvl="1"/>
            <a:r>
              <a:rPr lang="en-US" sz="2100" dirty="0"/>
              <a:t>Recommend including PSIFIs as part of the </a:t>
            </a:r>
            <a:r>
              <a:rPr lang="en-US" sz="2100" dirty="0" smtClean="0"/>
              <a:t>data collection</a:t>
            </a:r>
          </a:p>
          <a:p>
            <a:pPr lvl="1"/>
            <a:r>
              <a:rPr lang="en-US" sz="2100" dirty="0" smtClean="0"/>
              <a:t>Include PSIFIs in Integrated Monetary Database (IMD) for each country</a:t>
            </a:r>
          </a:p>
          <a:p>
            <a:r>
              <a:rPr lang="en-US" sz="2400" dirty="0" smtClean="0"/>
              <a:t>Visit by IMF team for discussions with authorities</a:t>
            </a:r>
          </a:p>
          <a:p>
            <a:r>
              <a:rPr lang="en-US" sz="2400" dirty="0" smtClean="0"/>
              <a:t>Detailed report written with policy recommendations</a:t>
            </a:r>
          </a:p>
          <a:p>
            <a:r>
              <a:rPr lang="en-US" sz="2400" dirty="0" smtClean="0"/>
              <a:t>Discussed by IMF Board, and reports published</a:t>
            </a:r>
          </a:p>
          <a:p>
            <a:r>
              <a:rPr lang="en-US" sz="2400" dirty="0" smtClean="0"/>
              <a:t>Can become the main tool for surveillance of Islamic finance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IMF would need to build staff capabilities to understand and analyze Islamic finance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National authorities should proactively assist IMF staff in understanding Islamic banking and how it operates in their country.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71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4" y="914401"/>
            <a:ext cx="8371268" cy="5924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Financial Soundness Assessment Program (FSAP)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8800"/>
            <a:ext cx="8000195" cy="43481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The IMF/World Bank FSAP undertakes periodic in-depth examinations of soundness conditions in countries</a:t>
            </a:r>
          </a:p>
          <a:p>
            <a:pPr lvl="1">
              <a:lnSpc>
                <a:spcPct val="120000"/>
              </a:lnSpc>
            </a:pPr>
            <a:r>
              <a:rPr lang="en-US" sz="1900" dirty="0" smtClean="0"/>
              <a:t>Required for G-20 countries </a:t>
            </a:r>
            <a:r>
              <a:rPr lang="en-US" sz="1900" dirty="0"/>
              <a:t>(Indonesia, Saudi Arabia, Turkey) </a:t>
            </a:r>
            <a:r>
              <a:rPr lang="en-US" sz="1900" dirty="0" smtClean="0"/>
              <a:t>and incorporated into Article IV</a:t>
            </a:r>
          </a:p>
          <a:p>
            <a:pPr lvl="1">
              <a:lnSpc>
                <a:spcPct val="120000"/>
              </a:lnSpc>
            </a:pPr>
            <a:r>
              <a:rPr lang="en-US" sz="1900" dirty="0" smtClean="0"/>
              <a:t>Can focus on medium- and longer-term development of Islamic financial markets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Specialists in each topic visit countries and prepare detailed reviews  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Islamic finance </a:t>
            </a:r>
            <a:r>
              <a:rPr lang="en-US" sz="2000" dirty="0" smtClean="0"/>
              <a:t>special features (interconnectiveness, size, niche market, complexity, evolving market structure) suggest that it deserves inclusion in future FSAPs in at least 8 to 10 countries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PSIFI indicators provide initial indications of the importance and potential risks of Islamic finance that can help prioritize such work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FSAP structure permits creation of specialized teams well-qualified to review Islamic finance – can help develop analytical models for soundness of the subsector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i="1" dirty="0" smtClean="0"/>
              <a:t>PSIFI Compilation Guide </a:t>
            </a:r>
            <a:r>
              <a:rPr lang="en-US" sz="2000" dirty="0" smtClean="0"/>
              <a:t>now in preparation will be an important resource to increase understanding of Islamic finance and the use of PSIFIs. </a:t>
            </a:r>
          </a:p>
        </p:txBody>
      </p:sp>
    </p:spTree>
    <p:extLst>
      <p:ext uri="{BB962C8B-B14F-4D97-AF65-F5344CB8AC3E}">
        <p14:creationId xmlns:p14="http://schemas.microsoft.com/office/powerpoint/2010/main" val="15853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4" y="914401"/>
            <a:ext cx="8371268" cy="5924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Islamic banking within a broad context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790163"/>
            <a:ext cx="8000195" cy="438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PSIFIs cover a subsector of the full banking sector</a:t>
            </a:r>
          </a:p>
          <a:p>
            <a:r>
              <a:rPr lang="en-US" sz="2000" dirty="0" smtClean="0"/>
              <a:t>Islamic banking should be analyzed on its own ground, but also in terms of how it relates to the broader financial sector (WP/17/161)</a:t>
            </a:r>
          </a:p>
          <a:p>
            <a:r>
              <a:rPr lang="en-US" sz="2000" dirty="0" smtClean="0"/>
              <a:t>Because PSIFIs are likely to differ from FSIs for the entire banking sector, approximate implicit indicators for conventional banks might need to be estimated.</a:t>
            </a:r>
          </a:p>
          <a:p>
            <a:r>
              <a:rPr lang="en-US" sz="2000" dirty="0" smtClean="0"/>
              <a:t>Windows could be a complication – treated like Islamic banks, but could be double counted because they are also included in conventional banks’ consolidated financial accounts </a:t>
            </a:r>
          </a:p>
          <a:p>
            <a:r>
              <a:rPr lang="en-US" sz="2000" dirty="0" smtClean="0"/>
              <a:t>Ideally, </a:t>
            </a:r>
            <a:r>
              <a:rPr lang="en-US" sz="2000" i="1" dirty="0" smtClean="0"/>
              <a:t>separate peer groups could be compiled for Islamic banks, windows, and conventional banks </a:t>
            </a:r>
            <a:r>
              <a:rPr lang="en-US" sz="2000" dirty="0" smtClean="0"/>
              <a:t>(either with or without windows). This would probably require input from national compilers.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580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4" y="914401"/>
            <a:ext cx="8371268" cy="5924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Future expanded coverage of Islamic Finance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790163"/>
            <a:ext cx="8000195" cy="438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Current PSIFIs cover </a:t>
            </a:r>
            <a:r>
              <a:rPr lang="en-US" sz="2000" dirty="0"/>
              <a:t>key indicators and structural information </a:t>
            </a:r>
            <a:r>
              <a:rPr lang="en-US" sz="2000" dirty="0" smtClean="0"/>
              <a:t>for Islamic banks and windows</a:t>
            </a:r>
          </a:p>
          <a:p>
            <a:r>
              <a:rPr lang="en-US" sz="2000" dirty="0" smtClean="0"/>
              <a:t>Compilation of full income statements and balance sheets for Islamic banking subsector is now beginning</a:t>
            </a:r>
          </a:p>
          <a:p>
            <a:r>
              <a:rPr lang="en-US" sz="2000" dirty="0" smtClean="0"/>
              <a:t>PSIFI program will expand to cover insurance and capital markets</a:t>
            </a:r>
          </a:p>
          <a:p>
            <a:pPr lvl="1"/>
            <a:r>
              <a:rPr lang="en-US" sz="1600" dirty="0" smtClean="0"/>
              <a:t>Broad international recognition of need for full financial sector coverage</a:t>
            </a:r>
          </a:p>
          <a:p>
            <a:pPr lvl="1"/>
            <a:r>
              <a:rPr lang="en-US" sz="1600" dirty="0" smtClean="0"/>
              <a:t>This will permit a more comprehensive view of how Islamic finance as a whole can affect financial soundness</a:t>
            </a:r>
          </a:p>
          <a:p>
            <a:r>
              <a:rPr lang="en-US" sz="2000" dirty="0" smtClean="0"/>
              <a:t>Parallel development of national accounts data is needed</a:t>
            </a:r>
          </a:p>
          <a:p>
            <a:r>
              <a:rPr lang="en-US" sz="2000" dirty="0" smtClean="0"/>
              <a:t>IFSB and country compilers will need to develop methodologies</a:t>
            </a:r>
          </a:p>
          <a:p>
            <a:r>
              <a:rPr lang="en-US" sz="2000" dirty="0" smtClean="0"/>
              <a:t>Deepened links with international organizations active in these fields is likely to develop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9614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 balanced approach to the soundness situation of Islamic finance is needed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It exhibits some unique types of risk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However, there are offsetting sources of strength – strong capital, less exposure to volatile financial instruments, etc..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Useful to expand comparisons at bank level of Islamic and conventional banks (WP/17/161)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Islamic finance deserves special attention in FSAP and Article IV surveillance to reveal both potential weaknesses and strengths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There is much to be learned and ultimate directions are uncertain – the PSIFI program now provides new information about the subsect and permits the analytical process to begin.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IMF Focus on Islamic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 smtClean="0"/>
              <a:t>IMF: </a:t>
            </a:r>
            <a:r>
              <a:rPr lang="en-US" sz="4200" dirty="0"/>
              <a:t>Substantial increase in focus on Islamic finance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2015 IMF Director </a:t>
            </a:r>
            <a:r>
              <a:rPr lang="en-US" sz="3300" dirty="0" smtClean="0"/>
              <a:t>Christine </a:t>
            </a:r>
            <a:r>
              <a:rPr lang="en-US" sz="3300" dirty="0" err="1" smtClean="0"/>
              <a:t>Legarde</a:t>
            </a:r>
            <a:r>
              <a:rPr lang="en-US" sz="3300" dirty="0" smtClean="0"/>
              <a:t> announced </a:t>
            </a:r>
            <a:r>
              <a:rPr lang="en-US" sz="3300" dirty="0"/>
              <a:t>Islamic Finance will be part of surveillance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IMF Working Group on Islamic </a:t>
            </a:r>
            <a:r>
              <a:rPr lang="en-US" sz="3300" dirty="0" smtClean="0"/>
              <a:t>Finance, including External </a:t>
            </a:r>
            <a:r>
              <a:rPr lang="en-US" sz="3300" dirty="0"/>
              <a:t>Advisory </a:t>
            </a:r>
            <a:r>
              <a:rPr lang="en-US" sz="3300" dirty="0" smtClean="0"/>
              <a:t>Group 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Paper “Ensuring Financial Stability in Countries with Islamic Banking”  (January 2017) First comprehensive statement of IMF policy on Islamic </a:t>
            </a:r>
            <a:r>
              <a:rPr lang="en-US" sz="3300" dirty="0" smtClean="0"/>
              <a:t>Finance</a:t>
            </a:r>
            <a:endParaRPr lang="en-US" sz="3300" dirty="0"/>
          </a:p>
          <a:p>
            <a:pPr lvl="1">
              <a:lnSpc>
                <a:spcPct val="120000"/>
              </a:lnSpc>
            </a:pPr>
            <a:r>
              <a:rPr lang="en-US" sz="3300" dirty="0" smtClean="0"/>
              <a:t>“IMF Executive </a:t>
            </a:r>
            <a:r>
              <a:rPr lang="en-US" sz="3300" dirty="0"/>
              <a:t>Board Adopts Decisions to Strengthen the Financial Stability in Countries with Islamic Banking</a:t>
            </a:r>
            <a:r>
              <a:rPr lang="en-US" sz="3300" dirty="0" smtClean="0"/>
              <a:t>” (February 2017)</a:t>
            </a:r>
          </a:p>
          <a:p>
            <a:pPr lvl="1">
              <a:lnSpc>
                <a:spcPct val="120000"/>
              </a:lnSpc>
            </a:pPr>
            <a:r>
              <a:rPr lang="en-US" sz="3300" dirty="0" smtClean="0"/>
              <a:t>Participation in PSIFI Task Force</a:t>
            </a:r>
          </a:p>
          <a:p>
            <a:pPr lvl="1">
              <a:lnSpc>
                <a:spcPct val="120000"/>
              </a:lnSpc>
            </a:pPr>
            <a:r>
              <a:rPr lang="en-US" sz="3300" dirty="0" smtClean="0"/>
              <a:t>IMF Staff Note “Use of Supervisory Standards in Financial Sector Assessment Program” </a:t>
            </a:r>
          </a:p>
          <a:p>
            <a:pPr lvl="1">
              <a:lnSpc>
                <a:spcPct val="120000"/>
              </a:lnSpc>
            </a:pPr>
            <a:r>
              <a:rPr lang="en-US" sz="3300" dirty="0" smtClean="0"/>
              <a:t>Forthcoming in 2019 –</a:t>
            </a:r>
            <a:r>
              <a:rPr lang="en-US" sz="3300" dirty="0"/>
              <a:t> </a:t>
            </a:r>
            <a:r>
              <a:rPr lang="en-US" sz="3300" dirty="0" smtClean="0"/>
              <a:t>Comprehensive Surveillance Review as opportunity to increase involvement in Islamic finance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7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IMF “Ensuring </a:t>
            </a:r>
            <a:r>
              <a:rPr lang="en-US" sz="2400" dirty="0"/>
              <a:t>Financial Stability in Countries with Islamic </a:t>
            </a:r>
            <a:r>
              <a:rPr lang="en-US" sz="2400" dirty="0" smtClean="0"/>
              <a:t>Banking” </a:t>
            </a:r>
            <a:r>
              <a:rPr lang="en-US" sz="2400" dirty="0"/>
              <a:t>– January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3041"/>
            <a:ext cx="7886700" cy="4373921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IMF review of financial stability issues for Islamic banks</a:t>
            </a:r>
          </a:p>
          <a:p>
            <a:pPr>
              <a:lnSpc>
                <a:spcPct val="120000"/>
              </a:lnSpc>
            </a:pPr>
            <a:r>
              <a:rPr lang="en-US" sz="5600" dirty="0"/>
              <a:t>Eight </a:t>
            </a:r>
            <a:r>
              <a:rPr lang="en-US" sz="5600" dirty="0" smtClean="0"/>
              <a:t>countries – Bahrain, Djibouti, Indonesia, Kenya, Kuwait, Malaysia, Nigeria, Pakistan</a:t>
            </a:r>
          </a:p>
          <a:p>
            <a:r>
              <a:rPr lang="en-US" sz="5600" dirty="0" smtClean="0"/>
              <a:t>Some conclusions and recommendations</a:t>
            </a:r>
            <a:endParaRPr lang="en-US" sz="5200" dirty="0" smtClean="0"/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Strong regulatory and institutional framework and level playing field are needed for sound and stable growth – allows normal expansion of market</a:t>
            </a:r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Flexibility in approaches to IB has fostered greater acceptance of IB principles</a:t>
            </a:r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Licensing requirements have </a:t>
            </a:r>
            <a:r>
              <a:rPr lang="en-US" sz="5600" i="1" dirty="0" smtClean="0"/>
              <a:t>not</a:t>
            </a:r>
            <a:r>
              <a:rPr lang="en-US" sz="5600" dirty="0" smtClean="0"/>
              <a:t>  been effectively used to ensure that IBs have key structures that support supervision</a:t>
            </a:r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Licensing process must require proof of a robust </a:t>
            </a:r>
            <a:r>
              <a:rPr lang="en-US" sz="5600" i="1" dirty="0" smtClean="0"/>
              <a:t>Shari’ah</a:t>
            </a:r>
            <a:r>
              <a:rPr lang="en-US" sz="5600" dirty="0" smtClean="0"/>
              <a:t> governance framework and internal controls</a:t>
            </a:r>
          </a:p>
          <a:p>
            <a:pPr lvl="1">
              <a:lnSpc>
                <a:spcPct val="120000"/>
              </a:lnSpc>
            </a:pPr>
            <a:r>
              <a:rPr lang="en-US" sz="5600" dirty="0"/>
              <a:t>W</a:t>
            </a:r>
            <a:r>
              <a:rPr lang="en-US" sz="5600" dirty="0" smtClean="0"/>
              <a:t>indows must provide proof of systems and procedures to separate IB activities from conventional ones</a:t>
            </a:r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Greater consistency is needed in capital adequacy requirements </a:t>
            </a:r>
            <a:r>
              <a:rPr lang="en-US" sz="5600" i="1" dirty="0" smtClean="0"/>
              <a:t>including by applying IFSB standards</a:t>
            </a:r>
          </a:p>
          <a:p>
            <a:pPr lvl="1">
              <a:lnSpc>
                <a:spcPct val="120000"/>
              </a:lnSpc>
            </a:pPr>
            <a:r>
              <a:rPr lang="en-US" sz="5600" dirty="0" smtClean="0"/>
              <a:t>Regulations do not fully account the different credit risk and provisioning requirements between debt-based products (</a:t>
            </a:r>
            <a:r>
              <a:rPr lang="en-US" sz="5600" i="1" dirty="0" smtClean="0"/>
              <a:t>Mudarabah, Ijarah</a:t>
            </a:r>
            <a:r>
              <a:rPr lang="en-US" sz="5600" dirty="0" smtClean="0"/>
              <a:t>) and risk-sharing products (</a:t>
            </a:r>
            <a:r>
              <a:rPr lang="en-US" sz="5600" i="1" dirty="0" smtClean="0"/>
              <a:t>Musharakah</a:t>
            </a:r>
            <a:r>
              <a:rPr lang="en-US" sz="5600" dirty="0" smtClean="0"/>
              <a:t> and </a:t>
            </a:r>
            <a:r>
              <a:rPr lang="en-US" sz="5600" i="1" dirty="0" smtClean="0"/>
              <a:t>Mudarabah)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181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Ensuring Financial Stability in Countries with Islamic </a:t>
            </a:r>
            <a:r>
              <a:rPr lang="en-US" sz="2800" dirty="0" smtClean="0"/>
              <a:t>Banking – more 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Centralized </a:t>
            </a:r>
            <a:r>
              <a:rPr lang="en-US" sz="1600" i="1" dirty="0"/>
              <a:t>Shari’ah</a:t>
            </a:r>
            <a:r>
              <a:rPr lang="en-US" sz="1600" dirty="0"/>
              <a:t> boards that help standardize industry practices and improve consumer perceptions have been established in only a limited number of countries</a:t>
            </a:r>
          </a:p>
          <a:p>
            <a:r>
              <a:rPr lang="en-US" sz="1600" dirty="0" smtClean="0"/>
              <a:t>Consumer protection frameworks have focused more on improving disclosure but, they often are not anchored in laws or regulations need greater </a:t>
            </a:r>
            <a:r>
              <a:rPr lang="en-US" sz="1600" dirty="0"/>
              <a:t>protection of IAHs interests</a:t>
            </a:r>
            <a:endParaRPr lang="en-US" sz="1600" i="1" dirty="0"/>
          </a:p>
          <a:p>
            <a:r>
              <a:rPr lang="en-US" sz="1600" dirty="0" smtClean="0"/>
              <a:t>Liquidity management frameworks need strengthening</a:t>
            </a:r>
          </a:p>
          <a:p>
            <a:r>
              <a:rPr lang="en-US" sz="1600" dirty="0" smtClean="0"/>
              <a:t>Need further development of </a:t>
            </a:r>
            <a:r>
              <a:rPr lang="en-US" sz="1600" i="1" dirty="0" smtClean="0"/>
              <a:t>Shari’ah</a:t>
            </a:r>
            <a:r>
              <a:rPr lang="en-US" sz="1600" dirty="0" smtClean="0"/>
              <a:t>-compliant capital and interbank markets</a:t>
            </a:r>
          </a:p>
          <a:p>
            <a:r>
              <a:rPr lang="en-US" sz="1600" dirty="0" smtClean="0"/>
              <a:t>Adapt central bank monetary operations and Lender of Last Resort framework. </a:t>
            </a:r>
          </a:p>
          <a:p>
            <a:r>
              <a:rPr lang="en-US" sz="1600" dirty="0" smtClean="0"/>
              <a:t>Promote regular sovereign issuance of tradable </a:t>
            </a:r>
            <a:r>
              <a:rPr lang="en-US" sz="1600" i="1" dirty="0" smtClean="0"/>
              <a:t>Sukuk</a:t>
            </a:r>
            <a:r>
              <a:rPr lang="en-US" sz="1600" dirty="0" smtClean="0"/>
              <a:t> with different maturities</a:t>
            </a:r>
          </a:p>
          <a:p>
            <a:r>
              <a:rPr lang="en-US" sz="1600" dirty="0" smtClean="0"/>
              <a:t>Develop </a:t>
            </a:r>
            <a:r>
              <a:rPr lang="en-US" sz="1600" dirty="0"/>
              <a:t>resolution frameworks and </a:t>
            </a:r>
            <a:r>
              <a:rPr lang="en-US" sz="1600" i="1" dirty="0"/>
              <a:t>Shari’ah</a:t>
            </a:r>
            <a:r>
              <a:rPr lang="en-US" sz="1600" dirty="0"/>
              <a:t> compliant deposit insurance </a:t>
            </a:r>
            <a:r>
              <a:rPr lang="en-US" sz="1600" dirty="0" smtClean="0"/>
              <a:t>schemes </a:t>
            </a:r>
          </a:p>
          <a:p>
            <a:r>
              <a:rPr lang="en-US" sz="1600" dirty="0" smtClean="0"/>
              <a:t>Need legal </a:t>
            </a:r>
            <a:r>
              <a:rPr lang="en-US" sz="1600" dirty="0"/>
              <a:t>clarity </a:t>
            </a:r>
            <a:r>
              <a:rPr lang="en-US" sz="1600" dirty="0" smtClean="0"/>
              <a:t>on treatment </a:t>
            </a:r>
            <a:r>
              <a:rPr lang="en-US" sz="1600" dirty="0"/>
              <a:t>of investment accounts in </a:t>
            </a:r>
            <a:r>
              <a:rPr lang="en-US" sz="1600" dirty="0" smtClean="0"/>
              <a:t>bankruptcy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1800" i="1" dirty="0">
                <a:solidFill>
                  <a:srgbClr val="FF0000"/>
                </a:solidFill>
              </a:rPr>
              <a:t>“It is recommended that countries with dual banking systems compile separate aggregate data for IBs</a:t>
            </a:r>
            <a:r>
              <a:rPr lang="en-US" sz="1800" dirty="0">
                <a:solidFill>
                  <a:srgbClr val="FF0000"/>
                </a:solidFill>
              </a:rPr>
              <a:t>, in addition to standard monetary statistics, to allow monitoring of specific indicators for the IB system such as growth in financing (credit) and sources of funding (deposits).”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264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WP comparing Islamic and conventional banks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IMF WP/17/161 </a:t>
            </a:r>
            <a:r>
              <a:rPr lang="en-US" sz="2600" dirty="0"/>
              <a:t>“Basel Compliance and Financial Stability: Evidence from Islamic Banks” (July 2017</a:t>
            </a:r>
            <a:r>
              <a:rPr lang="en-US" sz="26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Role of Basel Core Principles in bolstering financial stability in conventional and Islamic </a:t>
            </a:r>
            <a:r>
              <a:rPr lang="en-US" sz="2600" dirty="0" smtClean="0"/>
              <a:t>banks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Econometric study of individual bank indicators similar to PSIFIs – capital, liquidity, cost to income, assets size, assets growth, noninterest/nonfinancing income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Mixed results – Cases </a:t>
            </a:r>
            <a:r>
              <a:rPr lang="en-US" sz="2600" dirty="0"/>
              <a:t>where Islamic banks reacted the same and cases where Islamic reacted </a:t>
            </a:r>
            <a:r>
              <a:rPr lang="en-US" sz="2600" dirty="0" smtClean="0"/>
              <a:t>differently – identifies areas for investigation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Potential research agenda comparing BCPs and CPIFRs </a:t>
            </a:r>
            <a:endParaRPr lang="en-US" sz="2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783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Islamic finance in the SNA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UN Statistical Division project on Islamic finance in the SNA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Krueger “Some notes on Islamic finance in the SNA”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Covers Islamic bank income statement and balance sheet, measurement of production of Islamic banks, classification of Islamic financial institutions, distributions to IAH, and PSIFI structural data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3-day meeting of experts in Beirut in October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UN meeting in December to develop policy on Islamic finance in national accounts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Potentially affects macroeconomic statistics for all countries with Islamic banking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2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IMF “</a:t>
            </a:r>
            <a:r>
              <a:rPr lang="en-US" sz="2700" dirty="0"/>
              <a:t>Use of Supervisory Standards in Financial Sector Assessment Program</a:t>
            </a:r>
            <a:r>
              <a:rPr lang="en-US" sz="2700" dirty="0" smtClean="0"/>
              <a:t>” (June 2017)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1307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New statement on use of supervisory standards in FSAP assessments</a:t>
            </a:r>
          </a:p>
          <a:p>
            <a:r>
              <a:rPr lang="en-US" sz="2000" dirty="0" smtClean="0"/>
              <a:t>Staff consulted with the supervisory bodies: BCP; Insurance Core Principles – ICP; Principles of Securities Regulation – IOSCO</a:t>
            </a:r>
          </a:p>
          <a:p>
            <a:r>
              <a:rPr lang="en-US" sz="2000" dirty="0" smtClean="0"/>
              <a:t>FSAP have </a:t>
            </a:r>
            <a:r>
              <a:rPr lang="en-US" sz="2000" i="1" dirty="0" smtClean="0"/>
              <a:t>voluntary</a:t>
            </a:r>
            <a:r>
              <a:rPr lang="en-US" sz="2000" dirty="0" smtClean="0"/>
              <a:t> assessment reports on adherence to these principles; These serve as benchmarks for “Focused Reviews” on deficiencies identified</a:t>
            </a:r>
          </a:p>
          <a:p>
            <a:r>
              <a:rPr lang="en-US" sz="2000" dirty="0" smtClean="0"/>
              <a:t>Use a macrofinancial approach that combines quantitative and qualitative criteria</a:t>
            </a:r>
          </a:p>
          <a:p>
            <a:r>
              <a:rPr lang="en-US" sz="2000" dirty="0" smtClean="0"/>
              <a:t>Although standard are to be assessed as coherent wholes, in each certain “Base Principles” such as capital adequacy are emphasized</a:t>
            </a:r>
          </a:p>
          <a:p>
            <a:r>
              <a:rPr lang="en-US" sz="2000" dirty="0" smtClean="0"/>
              <a:t>Statement </a:t>
            </a:r>
            <a:r>
              <a:rPr lang="en-US" sz="2000" i="1" dirty="0" smtClean="0"/>
              <a:t>does not </a:t>
            </a:r>
            <a:r>
              <a:rPr lang="en-US" sz="2000" dirty="0" smtClean="0"/>
              <a:t>cover Islamic finance principles, but should and countries might request assessment reports: </a:t>
            </a:r>
          </a:p>
          <a:p>
            <a:pPr lvl="1"/>
            <a:r>
              <a:rPr lang="en-US" sz="1600" dirty="0" smtClean="0"/>
              <a:t>IFSB-15 CPIFR, IFSB-8 Guiding Principles on Governance of Takaful</a:t>
            </a:r>
            <a:r>
              <a:rPr lang="en-US" sz="1600" dirty="0"/>
              <a:t>, IFSB-19 </a:t>
            </a:r>
            <a:r>
              <a:rPr lang="en-US" sz="1600" dirty="0" smtClean="0"/>
              <a:t>Guiding Principles on Disclosure Requirements for Islamic Capital Market Products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024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C3700"/>
          </a:buClr>
          <a:buSzTx/>
          <a:buFont typeface="Monotype Sorts" pitchFamily="2" charset="2"/>
          <a:buChar char="n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C3700"/>
          </a:buClr>
          <a:buSzTx/>
          <a:buFont typeface="Monotype Sorts" pitchFamily="2" charset="2"/>
          <a:buChar char="n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adacci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13032660</TotalTime>
  <Pages>11</Pages>
  <Words>3957</Words>
  <Application>Microsoft Office PowerPoint</Application>
  <PresentationFormat>On-screen Show (4:3)</PresentationFormat>
  <Paragraphs>305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Monotype Sorts</vt:lpstr>
      <vt:lpstr>Tahoma</vt:lpstr>
      <vt:lpstr>Times New Roman</vt:lpstr>
      <vt:lpstr>Wingdings</vt:lpstr>
      <vt:lpstr>Custom Design</vt:lpstr>
      <vt:lpstr>Papadacci</vt:lpstr>
      <vt:lpstr>1_Custom Design</vt:lpstr>
      <vt:lpstr>ISWGNA Task Force on Islamic Banking </vt:lpstr>
      <vt:lpstr>Overview of Lecture</vt:lpstr>
      <vt:lpstr>State of the Art: Initiatives related to statistical coverage of Islamic banking and finance</vt:lpstr>
      <vt:lpstr>IMF Focus on Islamic Finance</vt:lpstr>
      <vt:lpstr>IMF “Ensuring Financial Stability in Countries with Islamic Banking” – January 2017 </vt:lpstr>
      <vt:lpstr>Ensuring Financial Stability in Countries with Islamic Banking – more conclusions</vt:lpstr>
      <vt:lpstr>WP comparing Islamic and conventional banks</vt:lpstr>
      <vt:lpstr>Islamic finance in the SNA</vt:lpstr>
      <vt:lpstr> IMF “Use of Supervisory Standards in Financial Sector Assessment Program” (June 2017)</vt:lpstr>
      <vt:lpstr>IMF Meetings on Macroprudential Indicators</vt:lpstr>
      <vt:lpstr>Some results of meetings</vt:lpstr>
      <vt:lpstr>SESRIC Islamic Finance Database</vt:lpstr>
      <vt:lpstr>New Research: Basel Core Principles impact on Islamic and conventional banks</vt:lpstr>
      <vt:lpstr>Basel Core Principles impact on Islamic and conventional banks</vt:lpstr>
      <vt:lpstr>Basel Core Principles impact on Islamic and conventional banks - Some takeaways  </vt:lpstr>
      <vt:lpstr>II. Statistical perspectives on Islamic finance in surveillance</vt:lpstr>
      <vt:lpstr>Analysis of Islamic finance data is just beginning</vt:lpstr>
      <vt:lpstr>Countries with significant Islamic banking</vt:lpstr>
      <vt:lpstr>III. Islamic finance statistics in surveillance</vt:lpstr>
      <vt:lpstr>Partial isolation of Islamic banking</vt:lpstr>
      <vt:lpstr>Partial isolation of Islamic banking</vt:lpstr>
      <vt:lpstr>Partial isolation of Islamic banking</vt:lpstr>
      <vt:lpstr>Liquidity issues</vt:lpstr>
      <vt:lpstr>Critical Issue: Deepening Sukuk Markets</vt:lpstr>
      <vt:lpstr>Building Islamic Financial Markets</vt:lpstr>
      <vt:lpstr>Possible distortion of accounting results</vt:lpstr>
      <vt:lpstr>Capital adequacy ratio</vt:lpstr>
      <vt:lpstr>Portfolios of Conventional and Islamic banks differ</vt:lpstr>
      <vt:lpstr>Rapid credit expansion</vt:lpstr>
      <vt:lpstr>Windows could present various issues</vt:lpstr>
      <vt:lpstr>IFSB Islamic Financial Services Industry Stability Report</vt:lpstr>
      <vt:lpstr>IMF Article IV Consultations</vt:lpstr>
      <vt:lpstr>Financial Soundness Assessment Program (FSAP)</vt:lpstr>
      <vt:lpstr>Islamic banking within a broad context</vt:lpstr>
      <vt:lpstr>Future expanded coverage of Islamic Finance</vt:lpstr>
      <vt:lpstr>A last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Bank and the Financial Sector</dc:title>
  <dc:subject>Philapelphia Club</dc:subject>
  <dc:creator>JLF</dc:creator>
  <cp:lastModifiedBy>russell krueger</cp:lastModifiedBy>
  <cp:revision>519</cp:revision>
  <cp:lastPrinted>2000-10-07T19:54:52Z</cp:lastPrinted>
  <dcterms:created xsi:type="dcterms:W3CDTF">1998-05-08T06:51:56Z</dcterms:created>
  <dcterms:modified xsi:type="dcterms:W3CDTF">2017-10-20T16:45:44Z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