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2"/>
  </p:notesMasterIdLst>
  <p:handoutMasterIdLst>
    <p:handoutMasterId r:id="rId23"/>
  </p:handoutMasterIdLst>
  <p:sldIdLst>
    <p:sldId id="405" r:id="rId2"/>
    <p:sldId id="358" r:id="rId3"/>
    <p:sldId id="400" r:id="rId4"/>
    <p:sldId id="424" r:id="rId5"/>
    <p:sldId id="440" r:id="rId6"/>
    <p:sldId id="426" r:id="rId7"/>
    <p:sldId id="441" r:id="rId8"/>
    <p:sldId id="425" r:id="rId9"/>
    <p:sldId id="436" r:id="rId10"/>
    <p:sldId id="427" r:id="rId11"/>
    <p:sldId id="428" r:id="rId12"/>
    <p:sldId id="437" r:id="rId13"/>
    <p:sldId id="429" r:id="rId14"/>
    <p:sldId id="430" r:id="rId15"/>
    <p:sldId id="431" r:id="rId16"/>
    <p:sldId id="438" r:id="rId17"/>
    <p:sldId id="439" r:id="rId18"/>
    <p:sldId id="442" r:id="rId19"/>
    <p:sldId id="406" r:id="rId20"/>
    <p:sldId id="318" r:id="rId2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7" autoAdjust="0"/>
    <p:restoredTop sz="89357" autoAdjust="0"/>
  </p:normalViewPr>
  <p:slideViewPr>
    <p:cSldViewPr snapToGrid="0">
      <p:cViewPr varScale="1">
        <p:scale>
          <a:sx n="96" d="100"/>
          <a:sy n="96" d="100"/>
        </p:scale>
        <p:origin x="1266"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86460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854936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252248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696323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853987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977097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845953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367960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718829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64673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0741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930853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20799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666023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08885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unstats.un.org/unsd/nationalaccount/docs/FinancialHB.pdf"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unstats.un.org/unsd/nationalaccount/ud-IF.as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Benson Sim</a:t>
            </a:r>
          </a:p>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1754326"/>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Islamic finance in the System of National Accounts:</a:t>
            </a:r>
          </a:p>
          <a:p>
            <a:pPr algn="ctr" eaLnBrk="0" hangingPunct="0">
              <a:defRPr/>
            </a:pPr>
            <a:r>
              <a:rPr lang="en-US" sz="3600" b="1" dirty="0">
                <a:effectLst>
                  <a:outerShdw blurRad="38100" dist="38100" dir="2700000" algn="tl">
                    <a:srgbClr val="C0C0C0"/>
                  </a:outerShdw>
                </a:effectLst>
                <a:latin typeface="Verdana" pitchFamily="34" charset="0"/>
                <a:cs typeface="+mn-cs"/>
              </a:rPr>
              <a:t>What needs to be done?</a:t>
            </a:r>
          </a:p>
        </p:txBody>
      </p:sp>
      <p:sp>
        <p:nvSpPr>
          <p:cNvPr id="2053" name="Rectangle 3"/>
          <p:cNvSpPr>
            <a:spLocks noChangeArrowheads="1"/>
          </p:cNvSpPr>
          <p:nvPr/>
        </p:nvSpPr>
        <p:spPr bwMode="auto">
          <a:xfrm>
            <a:off x="112713" y="3530330"/>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Workshop on Islamic Finance in the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24-26 October 2017</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Beirut, Lebanon</a:t>
            </a: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0" y="1462590"/>
            <a:ext cx="8447785" cy="4963697"/>
          </a:xfrm>
        </p:spPr>
        <p:txBody>
          <a:bodyPr/>
          <a:lstStyle/>
          <a:p>
            <a:pPr marL="465138" indent="-465138" eaLnBrk="1" hangingPunct="1">
              <a:defRPr/>
            </a:pPr>
            <a:r>
              <a:rPr lang="en-US" altLang="en-US" dirty="0"/>
              <a:t>Guidance needs to be developed on how to classify Islamic financial corporations using this classification scheme</a:t>
            </a:r>
          </a:p>
          <a:p>
            <a:pPr marL="465138" indent="-465138" eaLnBrk="1" hangingPunct="1">
              <a:defRPr/>
            </a:pPr>
            <a:r>
              <a:rPr lang="en-US" altLang="en-US" dirty="0"/>
              <a:t>Guidance on the treatment of Islamic windows (i.e., Islamic financial operations of conventional banks) also needs to be developed</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a:t>
            </a:r>
          </a:p>
        </p:txBody>
      </p:sp>
    </p:spTree>
    <p:extLst>
      <p:ext uri="{BB962C8B-B14F-4D97-AF65-F5344CB8AC3E}">
        <p14:creationId xmlns:p14="http://schemas.microsoft.com/office/powerpoint/2010/main" val="399928490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0" y="1356156"/>
            <a:ext cx="8600185" cy="4963697"/>
          </a:xfrm>
        </p:spPr>
        <p:txBody>
          <a:bodyPr/>
          <a:lstStyle/>
          <a:p>
            <a:pPr marL="465138" indent="-465138" eaLnBrk="1" hangingPunct="1">
              <a:defRPr/>
            </a:pPr>
            <a:r>
              <a:rPr lang="en-US" altLang="en-US" dirty="0"/>
              <a:t>Financial instruments comprise</a:t>
            </a:r>
          </a:p>
          <a:p>
            <a:pPr marL="903288" lvl="1" indent="-465138" eaLnBrk="1" hangingPunct="1">
              <a:defRPr/>
            </a:pPr>
            <a:r>
              <a:rPr lang="en-US" altLang="en-US" dirty="0"/>
              <a:t>Financial assets which consist of all financial claims,  shares or other equity in corporations plus gold bullion held by monetary authorities as a reserve asset</a:t>
            </a:r>
          </a:p>
          <a:p>
            <a:pPr marL="903288" lvl="1" indent="-465138" eaLnBrk="1" hangingPunct="1">
              <a:defRPr/>
            </a:pPr>
            <a:r>
              <a:rPr lang="en-US" altLang="en-US" dirty="0"/>
              <a:t>Liabilities which are established when one unit (the debtor) is obliged, under specific circumstances, to provide a payment or series of payments to another unit (the creditor)</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a:t>
            </a:r>
          </a:p>
        </p:txBody>
      </p:sp>
    </p:spTree>
    <p:extLst>
      <p:ext uri="{BB962C8B-B14F-4D97-AF65-F5344CB8AC3E}">
        <p14:creationId xmlns:p14="http://schemas.microsoft.com/office/powerpoint/2010/main" val="14888101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0" y="1356156"/>
            <a:ext cx="9041363" cy="4963697"/>
          </a:xfrm>
        </p:spPr>
        <p:txBody>
          <a:bodyPr/>
          <a:lstStyle/>
          <a:p>
            <a:pPr marL="465138" indent="-465138" eaLnBrk="1" hangingPunct="1">
              <a:defRPr/>
            </a:pPr>
            <a:r>
              <a:rPr lang="en-US" altLang="en-US" dirty="0"/>
              <a:t>The 2008 SNA classifies financial instruments into the following:</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a:t>
            </a:r>
          </a:p>
        </p:txBody>
      </p:sp>
      <p:graphicFrame>
        <p:nvGraphicFramePr>
          <p:cNvPr id="5" name="Object 4"/>
          <p:cNvGraphicFramePr>
            <a:graphicFrameLocks noChangeAspect="1"/>
          </p:cNvGraphicFramePr>
          <p:nvPr>
            <p:extLst/>
          </p:nvPr>
        </p:nvGraphicFramePr>
        <p:xfrm>
          <a:off x="1038225" y="2060487"/>
          <a:ext cx="6877049" cy="4723966"/>
        </p:xfrm>
        <a:graphic>
          <a:graphicData uri="http://schemas.openxmlformats.org/presentationml/2006/ole">
            <mc:AlternateContent xmlns:mc="http://schemas.openxmlformats.org/markup-compatibility/2006">
              <mc:Choice xmlns:v="urn:schemas-microsoft-com:vml" Requires="v">
                <p:oleObj spid="_x0000_s2079" name="Worksheet" r:id="rId4" imgW="5810372" imgH="4238638" progId="Excel.Sheet.12">
                  <p:embed/>
                </p:oleObj>
              </mc:Choice>
              <mc:Fallback>
                <p:oleObj name="Worksheet" r:id="rId4" imgW="5810372" imgH="4238638" progId="Excel.Sheet.12">
                  <p:embed/>
                  <p:pic>
                    <p:nvPicPr>
                      <p:cNvPr id="5" name="Object 4"/>
                      <p:cNvPicPr/>
                      <p:nvPr/>
                    </p:nvPicPr>
                    <p:blipFill>
                      <a:blip r:embed="rId5"/>
                      <a:stretch>
                        <a:fillRect/>
                      </a:stretch>
                    </p:blipFill>
                    <p:spPr>
                      <a:xfrm>
                        <a:off x="1038225" y="2060487"/>
                        <a:ext cx="6877049" cy="4723966"/>
                      </a:xfrm>
                      <a:prstGeom prst="rect">
                        <a:avLst/>
                      </a:prstGeom>
                    </p:spPr>
                  </p:pic>
                </p:oleObj>
              </mc:Fallback>
            </mc:AlternateContent>
          </a:graphicData>
        </a:graphic>
      </p:graphicFrame>
    </p:spTree>
    <p:extLst>
      <p:ext uri="{BB962C8B-B14F-4D97-AF65-F5344CB8AC3E}">
        <p14:creationId xmlns:p14="http://schemas.microsoft.com/office/powerpoint/2010/main" val="404215970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1" y="1462590"/>
            <a:ext cx="8438260" cy="4963697"/>
          </a:xfrm>
        </p:spPr>
        <p:txBody>
          <a:bodyPr/>
          <a:lstStyle/>
          <a:p>
            <a:pPr marL="465138" indent="-465138" eaLnBrk="1" hangingPunct="1">
              <a:defRPr/>
            </a:pPr>
            <a:r>
              <a:rPr lang="en-US" altLang="en-US" dirty="0"/>
              <a:t>Guidance needs to be developed on how to classify Islamic financial instruments using this classification scheme</a:t>
            </a:r>
          </a:p>
          <a:p>
            <a:pPr marL="465138" indent="-465138" eaLnBrk="1" hangingPunct="1">
              <a:defRPr/>
            </a:pPr>
            <a:r>
              <a:rPr lang="en-US" altLang="en-US" dirty="0"/>
              <a:t>Annex 4.3 of the IMF’s Monetary and Financial Statistics Manual and Compilation Guide which classifies Islamic financial instruments within the framework of monetary and financial statistics will be taken into consideration</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a:t>
            </a:r>
          </a:p>
        </p:txBody>
      </p:sp>
    </p:spTree>
    <p:extLst>
      <p:ext uri="{BB962C8B-B14F-4D97-AF65-F5344CB8AC3E}">
        <p14:creationId xmlns:p14="http://schemas.microsoft.com/office/powerpoint/2010/main" val="374345302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334266" y="1758101"/>
            <a:ext cx="8209660" cy="4963697"/>
          </a:xfrm>
        </p:spPr>
        <p:txBody>
          <a:bodyPr/>
          <a:lstStyle/>
          <a:p>
            <a:pPr marL="465138" indent="-465138" eaLnBrk="1" hangingPunct="1">
              <a:defRPr/>
            </a:pPr>
            <a:r>
              <a:rPr lang="en-US" altLang="en-US" dirty="0"/>
              <a:t>Property income accrues when the owners of financial assets and natural resources put them at the disposal of other institutional units</a:t>
            </a:r>
          </a:p>
          <a:p>
            <a:pPr marL="465138" indent="-465138" eaLnBrk="1" hangingPunct="1">
              <a:defRPr/>
            </a:pPr>
            <a:r>
              <a:rPr lang="en-US" altLang="en-US" dirty="0"/>
              <a:t>The income payable for the use of financial assets is called investment income</a:t>
            </a:r>
          </a:p>
          <a:p>
            <a:pPr marL="465138" indent="-465138" eaLnBrk="1" hangingPunct="1">
              <a:defRPr/>
            </a:pPr>
            <a:r>
              <a:rPr lang="en-US" altLang="en-US" dirty="0"/>
              <a:t>The income payable for the use of a natural resource is called rent</a:t>
            </a:r>
          </a:p>
          <a:p>
            <a:pPr marL="465138" indent="-465138" eaLnBrk="1" hangingPunct="1">
              <a:defRPr/>
            </a:pPr>
            <a:r>
              <a:rPr lang="en-US" altLang="en-US" dirty="0"/>
              <a:t>Property income is the sum of investment income and rent</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60971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and recording of the associated property income</a:t>
            </a:r>
          </a:p>
        </p:txBody>
      </p:sp>
    </p:spTree>
    <p:extLst>
      <p:ext uri="{BB962C8B-B14F-4D97-AF65-F5344CB8AC3E}">
        <p14:creationId xmlns:p14="http://schemas.microsoft.com/office/powerpoint/2010/main" val="307555137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334266" y="1758101"/>
            <a:ext cx="8209660" cy="4963697"/>
          </a:xfrm>
        </p:spPr>
        <p:txBody>
          <a:bodyPr/>
          <a:lstStyle/>
          <a:p>
            <a:pPr marL="465138" indent="-465138" eaLnBrk="1" hangingPunct="1">
              <a:defRPr/>
            </a:pPr>
            <a:r>
              <a:rPr lang="en-US" altLang="en-US" dirty="0"/>
              <a:t>The 2008 SNA breaks down property income into the following:</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465138" indent="-465138" eaLnBrk="1" hangingPunct="1">
              <a:defRPr/>
            </a:pPr>
            <a:r>
              <a:rPr lang="en-US" altLang="en-US" dirty="0"/>
              <a:t>Guidance needs to be developed on how to classify and record the property income associated with Islamic financial instruments</a:t>
            </a:r>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60971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and recording of the associated property income</a:t>
            </a:r>
          </a:p>
        </p:txBody>
      </p:sp>
      <p:graphicFrame>
        <p:nvGraphicFramePr>
          <p:cNvPr id="2" name="Table 1"/>
          <p:cNvGraphicFramePr>
            <a:graphicFrameLocks noGrp="1"/>
          </p:cNvGraphicFramePr>
          <p:nvPr>
            <p:extLst>
              <p:ext uri="{D42A27DB-BD31-4B8C-83A1-F6EECF244321}">
                <p14:modId xmlns:p14="http://schemas.microsoft.com/office/powerpoint/2010/main" val="3396567052"/>
              </p:ext>
            </p:extLst>
          </p:nvPr>
        </p:nvGraphicFramePr>
        <p:xfrm>
          <a:off x="352424" y="2817908"/>
          <a:ext cx="8429626" cy="2152650"/>
        </p:xfrm>
        <a:graphic>
          <a:graphicData uri="http://schemas.openxmlformats.org/drawingml/2006/table">
            <a:tbl>
              <a:tblPr>
                <a:tableStyleId>{5C22544A-7EE6-4342-B048-85BDC9FD1C3A}</a:tableStyleId>
              </a:tblPr>
              <a:tblGrid>
                <a:gridCol w="1351025">
                  <a:extLst>
                    <a:ext uri="{9D8B030D-6E8A-4147-A177-3AD203B41FA5}">
                      <a16:colId xmlns:a16="http://schemas.microsoft.com/office/drawing/2014/main" val="1605273076"/>
                    </a:ext>
                  </a:extLst>
                </a:gridCol>
                <a:gridCol w="7078601">
                  <a:extLst>
                    <a:ext uri="{9D8B030D-6E8A-4147-A177-3AD203B41FA5}">
                      <a16:colId xmlns:a16="http://schemas.microsoft.com/office/drawing/2014/main" val="1562187989"/>
                    </a:ext>
                  </a:extLst>
                </a:gridCol>
              </a:tblGrid>
              <a:tr h="1595025">
                <a:tc>
                  <a:txBody>
                    <a:bodyPr/>
                    <a:lstStyle/>
                    <a:p>
                      <a:pPr algn="l" fontAlgn="t"/>
                      <a:r>
                        <a:rPr lang="en-GB" sz="1400" b="1" u="none" strike="noStrike" dirty="0">
                          <a:effectLst/>
                        </a:rPr>
                        <a:t>Investment income</a:t>
                      </a:r>
                      <a:endParaRPr lang="en-GB"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1" u="none" strike="noStrike" dirty="0">
                          <a:effectLst/>
                        </a:rPr>
                        <a:t>Interest</a:t>
                      </a:r>
                      <a:br>
                        <a:rPr lang="en-US" sz="1400" u="none" strike="noStrike" dirty="0">
                          <a:effectLst/>
                        </a:rPr>
                      </a:br>
                      <a:r>
                        <a:rPr lang="en-US" sz="1400" b="1" u="none" strike="noStrike" dirty="0">
                          <a:effectLst/>
                        </a:rPr>
                        <a:t>Distributed income of corporations</a:t>
                      </a:r>
                      <a:br>
                        <a:rPr lang="en-US" sz="1400" b="1" u="none" strike="noStrike" dirty="0">
                          <a:effectLst/>
                        </a:rPr>
                      </a:br>
                      <a:r>
                        <a:rPr lang="en-US" sz="1400" u="none" strike="noStrike" dirty="0">
                          <a:effectLst/>
                        </a:rPr>
                        <a:t>   Dividends</a:t>
                      </a:r>
                      <a:br>
                        <a:rPr lang="en-US" sz="1400" u="none" strike="noStrike" dirty="0">
                          <a:effectLst/>
                        </a:rPr>
                      </a:br>
                      <a:r>
                        <a:rPr lang="en-US" sz="1400" u="none" strike="noStrike" dirty="0">
                          <a:effectLst/>
                        </a:rPr>
                        <a:t>   Withdrawals from income of quasi-corporations</a:t>
                      </a:r>
                      <a:br>
                        <a:rPr lang="en-US" sz="1400" u="none" strike="noStrike" dirty="0">
                          <a:effectLst/>
                        </a:rPr>
                      </a:br>
                      <a:r>
                        <a:rPr lang="en-US" sz="1400" u="none" strike="noStrike" dirty="0">
                          <a:effectLst/>
                        </a:rPr>
                        <a:t>   Reinvested earnings on foreign direct investment</a:t>
                      </a:r>
                      <a:br>
                        <a:rPr lang="en-US" sz="1400" u="none" strike="noStrike" dirty="0">
                          <a:effectLst/>
                        </a:rPr>
                      </a:br>
                      <a:r>
                        <a:rPr lang="en-US" sz="1400" b="1" u="none" strike="noStrike" dirty="0">
                          <a:effectLst/>
                        </a:rPr>
                        <a:t>Other investment income</a:t>
                      </a:r>
                      <a:br>
                        <a:rPr lang="en-US" sz="1400" b="1" u="none" strike="noStrike" dirty="0">
                          <a:effectLst/>
                        </a:rPr>
                      </a:br>
                      <a:r>
                        <a:rPr lang="en-US" sz="1400" u="none" strike="noStrike" dirty="0">
                          <a:effectLst/>
                        </a:rPr>
                        <a:t>   Investment income attributable to insurance policyholders</a:t>
                      </a:r>
                      <a:br>
                        <a:rPr lang="en-US" sz="1400" u="none" strike="noStrike" dirty="0">
                          <a:effectLst/>
                        </a:rPr>
                      </a:br>
                      <a:r>
                        <a:rPr lang="en-US" sz="1400" u="none" strike="noStrike" dirty="0">
                          <a:effectLst/>
                        </a:rPr>
                        <a:t>   Investment income payable on pension entitlements</a:t>
                      </a:r>
                      <a:br>
                        <a:rPr lang="en-US" sz="1400" u="none" strike="noStrike" dirty="0">
                          <a:effectLst/>
                        </a:rPr>
                      </a:br>
                      <a:r>
                        <a:rPr lang="en-US" sz="1400" u="none" strike="noStrike" dirty="0">
                          <a:effectLst/>
                        </a:rPr>
                        <a:t>   Investment income attributable to collective investment fund shareholders </a:t>
                      </a:r>
                      <a:endParaRPr lang="en-US" sz="1400" b="0"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2282983"/>
                  </a:ext>
                </a:extLst>
              </a:tr>
              <a:tr h="200025">
                <a:tc>
                  <a:txBody>
                    <a:bodyPr/>
                    <a:lstStyle/>
                    <a:p>
                      <a:pPr algn="l" fontAlgn="t"/>
                      <a:r>
                        <a:rPr lang="en-GB" sz="1400" b="1" u="none" strike="noStrike" dirty="0">
                          <a:effectLst/>
                        </a:rPr>
                        <a:t>Rent</a:t>
                      </a:r>
                      <a:endParaRPr lang="en-GB" sz="1400" b="1" i="0" u="none" strike="noStrike" dirty="0">
                        <a:solidFill>
                          <a:srgbClr val="000000"/>
                        </a:solidFill>
                        <a:effectLst/>
                        <a:latin typeface="Calibri" panose="020F0502020204030204" pitchFamily="34"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1400" u="none" strike="noStrike" dirty="0">
                          <a:effectLst/>
                        </a:rPr>
                        <a:t> </a:t>
                      </a:r>
                      <a:endParaRPr lang="en-GB" sz="1400" b="0" i="0" u="none" strike="noStrike" dirty="0">
                        <a:solidFill>
                          <a:srgbClr val="000000"/>
                        </a:solidFill>
                        <a:effectLst/>
                        <a:latin typeface="Calibri" panose="020F0502020204030204" pitchFamily="34" charset="0"/>
                      </a:endParaRPr>
                    </a:p>
                  </a:txBody>
                  <a:tcPr marL="9525" marR="9525" marT="9525"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4315601"/>
                  </a:ext>
                </a:extLst>
              </a:tr>
            </a:tbl>
          </a:graphicData>
        </a:graphic>
      </p:graphicFrame>
    </p:spTree>
    <p:extLst>
      <p:ext uri="{BB962C8B-B14F-4D97-AF65-F5344CB8AC3E}">
        <p14:creationId xmlns:p14="http://schemas.microsoft.com/office/powerpoint/2010/main" val="428364589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334266" y="1758101"/>
            <a:ext cx="8209660" cy="4963697"/>
          </a:xfrm>
        </p:spPr>
        <p:txBody>
          <a:bodyPr/>
          <a:lstStyle/>
          <a:p>
            <a:pPr marL="465138" indent="-465138" eaLnBrk="1" hangingPunct="1">
              <a:defRPr/>
            </a:pPr>
            <a:r>
              <a:rPr lang="en-US" altLang="en-US" dirty="0"/>
              <a:t>Financial services comprise</a:t>
            </a:r>
          </a:p>
          <a:p>
            <a:pPr marL="903288" lvl="1" indent="-465138" eaLnBrk="1" hangingPunct="1">
              <a:defRPr/>
            </a:pPr>
            <a:r>
              <a:rPr lang="en-US" altLang="en-US" dirty="0"/>
              <a:t>Financial intermediation</a:t>
            </a:r>
          </a:p>
          <a:p>
            <a:pPr marL="903288" lvl="1" indent="-465138" eaLnBrk="1" hangingPunct="1">
              <a:defRPr/>
            </a:pPr>
            <a:r>
              <a:rPr lang="en-US" altLang="en-US" dirty="0"/>
              <a:t>Financial risk management</a:t>
            </a:r>
          </a:p>
          <a:p>
            <a:pPr marL="903288" lvl="1" indent="-465138" eaLnBrk="1" hangingPunct="1">
              <a:defRPr/>
            </a:pPr>
            <a:r>
              <a:rPr lang="en-US" altLang="en-US" dirty="0"/>
              <a:t>Liquidity transformation</a:t>
            </a:r>
          </a:p>
          <a:p>
            <a:pPr marL="903288" lvl="1" indent="-465138" eaLnBrk="1" hangingPunct="1">
              <a:defRPr/>
            </a:pPr>
            <a:r>
              <a:rPr lang="en-US" altLang="en-US" dirty="0"/>
              <a:t>Auxiliary financial activities</a:t>
            </a:r>
          </a:p>
          <a:p>
            <a:pPr marL="465138" indent="-465138" eaLnBrk="1" hangingPunct="1">
              <a:defRPr/>
            </a:pPr>
            <a:r>
              <a:rPr lang="en-US" altLang="en-US" dirty="0"/>
              <a:t>Because the provision of financial services is typically subject to strict regulation, it is usually the case that units providing financial services do not produce other goods and services and financial services are not provided as secondary production</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60971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Calculation and recording of the output of Islamic financial services</a:t>
            </a:r>
          </a:p>
        </p:txBody>
      </p:sp>
    </p:spTree>
    <p:extLst>
      <p:ext uri="{BB962C8B-B14F-4D97-AF65-F5344CB8AC3E}">
        <p14:creationId xmlns:p14="http://schemas.microsoft.com/office/powerpoint/2010/main" val="323879045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315216" y="1686104"/>
            <a:ext cx="8428734" cy="4963697"/>
          </a:xfrm>
        </p:spPr>
        <p:txBody>
          <a:bodyPr/>
          <a:lstStyle/>
          <a:p>
            <a:pPr marL="465138" indent="-465138" eaLnBrk="1" hangingPunct="1">
              <a:defRPr/>
            </a:pPr>
            <a:r>
              <a:rPr lang="en-US" altLang="en-US" dirty="0"/>
              <a:t>Financial services may be paid for explicitly or implicitly</a:t>
            </a:r>
          </a:p>
          <a:p>
            <a:pPr marL="465138" indent="-465138" eaLnBrk="1" hangingPunct="1">
              <a:defRPr/>
            </a:pPr>
            <a:r>
              <a:rPr lang="en-US" altLang="en-US" dirty="0"/>
              <a:t>Some transactions in financial assets may involve both explicit and implicit charges</a:t>
            </a:r>
          </a:p>
          <a:p>
            <a:pPr marL="465138" indent="-465138" eaLnBrk="1" hangingPunct="1">
              <a:defRPr/>
            </a:pPr>
            <a:r>
              <a:rPr lang="en-US" altLang="en-US" dirty="0"/>
              <a:t>The 2008 SNA considers four main ways in which financial services are provided and charged:</a:t>
            </a:r>
          </a:p>
          <a:p>
            <a:pPr marL="903288" lvl="1" indent="-465138" eaLnBrk="1" hangingPunct="1">
              <a:defRPr/>
            </a:pPr>
            <a:r>
              <a:rPr lang="en-US" altLang="en-US" dirty="0"/>
              <a:t>Financial services provided in return for explicit charges</a:t>
            </a:r>
          </a:p>
          <a:p>
            <a:pPr marL="903288" lvl="1" indent="-465138" eaLnBrk="1" hangingPunct="1">
              <a:defRPr/>
            </a:pPr>
            <a:r>
              <a:rPr lang="en-US" altLang="en-US" dirty="0"/>
              <a:t>Financial services provided in association with interest charges on loans and deposits</a:t>
            </a:r>
          </a:p>
          <a:p>
            <a:pPr marL="903288" lvl="1" indent="-465138" eaLnBrk="1" hangingPunct="1">
              <a:defRPr/>
            </a:pPr>
            <a:r>
              <a:rPr lang="en-US" altLang="en-US" dirty="0"/>
              <a:t>Financial services associated with the acquisition and disposal of financial assets and liabilities in financial markets</a:t>
            </a:r>
          </a:p>
          <a:p>
            <a:pPr marL="903288" lvl="1" indent="-465138" eaLnBrk="1" hangingPunct="1">
              <a:defRPr/>
            </a:pPr>
            <a:r>
              <a:rPr lang="en-US" altLang="en-US" dirty="0"/>
              <a:t>Financial services associated with insurance and pension schemes</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60971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Calculation and recording of the output of Islamic financial services</a:t>
            </a:r>
          </a:p>
        </p:txBody>
      </p:sp>
    </p:spTree>
    <p:extLst>
      <p:ext uri="{BB962C8B-B14F-4D97-AF65-F5344CB8AC3E}">
        <p14:creationId xmlns:p14="http://schemas.microsoft.com/office/powerpoint/2010/main" val="50246741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312874" y="169871"/>
            <a:ext cx="7503580" cy="642938"/>
          </a:xfrm>
        </p:spPr>
        <p:txBody>
          <a:bodyPr/>
          <a:lstStyle/>
          <a:p>
            <a:pPr eaLnBrk="1" hangingPunct="1"/>
            <a:r>
              <a:rPr lang="en-US" altLang="en-US" dirty="0"/>
              <a:t>What needs to be done</a:t>
            </a:r>
          </a:p>
        </p:txBody>
      </p:sp>
      <p:sp>
        <p:nvSpPr>
          <p:cNvPr id="5123" name="Content Placeholder 2"/>
          <p:cNvSpPr>
            <a:spLocks noGrp="1"/>
          </p:cNvSpPr>
          <p:nvPr>
            <p:ph idx="4294967295"/>
          </p:nvPr>
        </p:nvSpPr>
        <p:spPr>
          <a:xfrm>
            <a:off x="136478" y="1676409"/>
            <a:ext cx="5459252" cy="4379994"/>
          </a:xfrm>
        </p:spPr>
        <p:txBody>
          <a:bodyPr/>
          <a:lstStyle/>
          <a:p>
            <a:pPr marL="465138" indent="-465138" eaLnBrk="1" hangingPunct="1">
              <a:defRPr/>
            </a:pPr>
            <a:r>
              <a:rPr lang="en-US" altLang="en-US" dirty="0"/>
              <a:t>Guidance needs to be developed on how to calculate and record the output of Islamic financial services</a:t>
            </a:r>
          </a:p>
          <a:p>
            <a:pPr marL="465138" indent="-465138" eaLnBrk="1" hangingPunct="1">
              <a:defRPr/>
            </a:pPr>
            <a:r>
              <a:rPr lang="en-US" altLang="en-US" dirty="0"/>
              <a:t>Guidance will take into account chapter 3 of United Nations/European Central Bank “Handbook on Financial Production Flows and Stocks in the System of National Accounts (</a:t>
            </a:r>
            <a:r>
              <a:rPr lang="en-US" altLang="en-US" dirty="0">
                <a:hlinkClick r:id="rId3"/>
              </a:rPr>
              <a:t>http://unstats.un.org/unsd/nationalaccount/docs/FinancialHB.pdf</a:t>
            </a:r>
            <a:r>
              <a:rPr lang="en-US" altLang="en-US" dirty="0"/>
              <a:t>)</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18</a:t>
            </a:fld>
            <a:endParaRPr lang="en-US" alt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170" y="1663771"/>
            <a:ext cx="2924083" cy="4392632"/>
          </a:xfrm>
          <a:prstGeom prst="rect">
            <a:avLst/>
          </a:prstGeom>
        </p:spPr>
      </p:pic>
      <p:sp>
        <p:nvSpPr>
          <p:cNvPr id="7" name="Content Placeholder 2"/>
          <p:cNvSpPr txBox="1">
            <a:spLocks/>
          </p:cNvSpPr>
          <p:nvPr/>
        </p:nvSpPr>
        <p:spPr bwMode="auto">
          <a:xfrm>
            <a:off x="248540" y="898931"/>
            <a:ext cx="8609710"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Calculation and recording of the output of Islamic financial services</a:t>
            </a:r>
          </a:p>
        </p:txBody>
      </p:sp>
    </p:spTree>
    <p:extLst>
      <p:ext uri="{BB962C8B-B14F-4D97-AF65-F5344CB8AC3E}">
        <p14:creationId xmlns:p14="http://schemas.microsoft.com/office/powerpoint/2010/main" val="343559188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14781" y="-429218"/>
            <a:ext cx="8038550" cy="113241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altLang="en-US" sz="2200" dirty="0"/>
              <a:t>Looking forward</a:t>
            </a:r>
          </a:p>
        </p:txBody>
      </p:sp>
      <p:sp>
        <p:nvSpPr>
          <p:cNvPr id="5123" name="Content Placeholder 2"/>
          <p:cNvSpPr>
            <a:spLocks noGrp="1"/>
          </p:cNvSpPr>
          <p:nvPr>
            <p:ph idx="4294967295"/>
          </p:nvPr>
        </p:nvSpPr>
        <p:spPr>
          <a:xfrm>
            <a:off x="367433" y="1132411"/>
            <a:ext cx="8409134" cy="5069606"/>
          </a:xfrm>
        </p:spPr>
        <p:txBody>
          <a:bodyPr/>
          <a:lstStyle/>
          <a:p>
            <a:pPr marL="465138" indent="-465138" eaLnBrk="1" hangingPunct="1">
              <a:defRPr/>
            </a:pPr>
            <a:r>
              <a:rPr lang="en-US" altLang="en-US" dirty="0"/>
              <a:t>Experts at workshop will present guidance and recommendations on the key areas</a:t>
            </a:r>
          </a:p>
          <a:p>
            <a:pPr marL="465138" indent="-465138" eaLnBrk="1" hangingPunct="1">
              <a:defRPr/>
            </a:pPr>
            <a:r>
              <a:rPr lang="en-US" altLang="en-US" dirty="0"/>
              <a:t>Draft AEG issues paper with draft recommendations will be circulated to participants for review by 10 November 2017</a:t>
            </a:r>
          </a:p>
          <a:p>
            <a:pPr marL="465138" indent="-465138" eaLnBrk="1" hangingPunct="1">
              <a:defRPr/>
            </a:pPr>
            <a:r>
              <a:rPr lang="en-US" altLang="en-US" dirty="0"/>
              <a:t>Participants are requested to submit comments by 17 November 2017</a:t>
            </a:r>
          </a:p>
          <a:p>
            <a:pPr marL="465138" indent="-465138" eaLnBrk="1" hangingPunct="1">
              <a:defRPr/>
            </a:pPr>
            <a:r>
              <a:rPr lang="en-US" altLang="en-US" dirty="0"/>
              <a:t>Revised AEG issues paper will be discussed at AEG meeting in December 2017</a:t>
            </a:r>
          </a:p>
          <a:p>
            <a:pPr marL="465138" indent="-465138" eaLnBrk="1" hangingPunct="1">
              <a:defRPr/>
            </a:pPr>
            <a:r>
              <a:rPr lang="en-US" altLang="en-US" dirty="0"/>
              <a:t>Conclusions of the AEG meeting will be shared with participants</a:t>
            </a:r>
          </a:p>
          <a:p>
            <a:pPr marL="465138" indent="-465138" eaLnBrk="1" hangingPunct="1">
              <a:defRPr/>
            </a:pPr>
            <a:r>
              <a:rPr lang="en-US" altLang="en-US" dirty="0"/>
              <a:t>Draft technical note incorporating the conclusions of the AEG meeting available by 31 December 2017</a:t>
            </a:r>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61765886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488007" y="78920"/>
            <a:ext cx="7359650" cy="642938"/>
          </a:xfrm>
        </p:spPr>
        <p:txBody>
          <a:bodyPr/>
          <a:lstStyle/>
          <a:p>
            <a:pPr marL="0" indent="0" eaLnBrk="1" hangingPunct="1">
              <a:defRPr/>
            </a:pPr>
            <a:r>
              <a:rPr lang="en-GB" altLang="en-US" sz="2200" dirty="0"/>
              <a:t>Outline of presentation</a:t>
            </a:r>
          </a:p>
        </p:txBody>
      </p:sp>
      <p:sp>
        <p:nvSpPr>
          <p:cNvPr id="5123" name="Content Placeholder 2"/>
          <p:cNvSpPr>
            <a:spLocks noGrp="1"/>
          </p:cNvSpPr>
          <p:nvPr>
            <p:ph idx="4294967295"/>
          </p:nvPr>
        </p:nvSpPr>
        <p:spPr>
          <a:xfrm>
            <a:off x="214604" y="1098518"/>
            <a:ext cx="8929396" cy="4975225"/>
          </a:xfrm>
        </p:spPr>
        <p:txBody>
          <a:bodyPr/>
          <a:lstStyle/>
          <a:p>
            <a:pPr marL="466344" indent="-466344" eaLnBrk="1" hangingPunct="1">
              <a:defRPr/>
            </a:pPr>
            <a:r>
              <a:rPr lang="en-US" altLang="en-US" dirty="0"/>
              <a:t>Background</a:t>
            </a:r>
          </a:p>
          <a:p>
            <a:pPr marL="466344" indent="-466344" eaLnBrk="1" hangingPunct="1">
              <a:defRPr/>
            </a:pPr>
            <a:r>
              <a:rPr lang="en-US" altLang="en-US" dirty="0"/>
              <a:t>What has been done</a:t>
            </a:r>
          </a:p>
          <a:p>
            <a:pPr marL="466344" indent="-466344" eaLnBrk="1" hangingPunct="1">
              <a:defRPr/>
            </a:pPr>
            <a:r>
              <a:rPr lang="en-US" altLang="en-US" dirty="0"/>
              <a:t>What needs to be done</a:t>
            </a:r>
          </a:p>
          <a:p>
            <a:pPr marL="466344" indent="-466344" eaLnBrk="1" hangingPunct="1">
              <a:defRPr/>
            </a:pPr>
            <a:r>
              <a:rPr lang="en-US" altLang="en-US" dirty="0"/>
              <a:t>Looking forward</a:t>
            </a:r>
          </a:p>
          <a:p>
            <a:pPr marL="466344" indent="-466344"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Tree>
    <p:extLst>
      <p:ext uri="{BB962C8B-B14F-4D97-AF65-F5344CB8AC3E}">
        <p14:creationId xmlns:p14="http://schemas.microsoft.com/office/powerpoint/2010/main" val="149046447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20</a:t>
            </a:fld>
            <a:endParaRPr lang="en-US" altLang="en-US" dirty="0"/>
          </a:p>
        </p:txBody>
      </p:sp>
      <p:sp>
        <p:nvSpPr>
          <p:cNvPr id="2" name="TextBox 1"/>
          <p:cNvSpPr txBox="1"/>
          <p:nvPr/>
        </p:nvSpPr>
        <p:spPr>
          <a:xfrm>
            <a:off x="979488" y="3024188"/>
            <a:ext cx="6923087" cy="1200329"/>
          </a:xfrm>
          <a:prstGeom prst="rect">
            <a:avLst/>
          </a:prstGeom>
          <a:noFill/>
        </p:spPr>
        <p:txBody>
          <a:bodyPr>
            <a:spAutoFit/>
          </a:bodyPr>
          <a:lstStyle/>
          <a:p>
            <a:pPr algn="ctr">
              <a:defRPr/>
            </a:pPr>
            <a:r>
              <a:rPr lang="en-US" b="1" dirty="0">
                <a:latin typeface="+mn-lt"/>
              </a:rPr>
              <a:t>Thank you</a:t>
            </a:r>
          </a:p>
          <a:p>
            <a:pPr algn="ctr">
              <a:defRPr/>
            </a:pPr>
            <a:r>
              <a:rPr lang="en-US" b="1" dirty="0">
                <a:latin typeface="+mn-lt"/>
              </a:rPr>
              <a:t>Any questions, please contact sna@un.org</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Islamic finance does not operate in the same way as conventional finance as it follows the Shari’ah Islamic law, principles and rules</a:t>
            </a:r>
          </a:p>
          <a:p>
            <a:pPr marL="465138" indent="-465138" eaLnBrk="1" hangingPunct="1">
              <a:defRPr/>
            </a:pPr>
            <a:r>
              <a:rPr lang="en-US" altLang="en-US" dirty="0"/>
              <a:t>Shari’ah Islamic law does not permit</a:t>
            </a:r>
          </a:p>
          <a:p>
            <a:pPr marL="903288" lvl="1" indent="-465138" eaLnBrk="1" hangingPunct="1">
              <a:defRPr/>
            </a:pPr>
            <a:r>
              <a:rPr lang="en-US" altLang="en-US" dirty="0"/>
              <a:t>Receipt and payment of “riba” (interest)</a:t>
            </a:r>
          </a:p>
          <a:p>
            <a:pPr marL="903288" lvl="1" indent="-465138" eaLnBrk="1" hangingPunct="1">
              <a:defRPr/>
            </a:pPr>
            <a:r>
              <a:rPr lang="en-US" altLang="en-US" dirty="0"/>
              <a:t>Gharar (excessive uncertainty)</a:t>
            </a:r>
          </a:p>
          <a:p>
            <a:pPr marL="903288" lvl="1" indent="-465138" eaLnBrk="1" hangingPunct="1">
              <a:defRPr/>
            </a:pPr>
            <a:r>
              <a:rPr lang="en-US" altLang="en-US" dirty="0"/>
              <a:t>Maysir (gambling)</a:t>
            </a:r>
          </a:p>
          <a:p>
            <a:pPr marL="903288" lvl="1" indent="-465138" eaLnBrk="1" hangingPunct="1">
              <a:defRPr/>
            </a:pPr>
            <a:r>
              <a:rPr lang="en-US" altLang="en-US" dirty="0"/>
              <a:t>Short sales or financing activities that it considers harmful to society</a:t>
            </a:r>
          </a:p>
          <a:p>
            <a:pPr marL="465138" indent="-465138" eaLnBrk="1" hangingPunct="1">
              <a:defRPr/>
            </a:pPr>
            <a:r>
              <a:rPr lang="en-US" altLang="en-US" dirty="0"/>
              <a:t>Instead, the parties must share the risks and rewards of a business transaction</a:t>
            </a:r>
          </a:p>
          <a:p>
            <a:pPr marL="465138" indent="-465138" eaLnBrk="1" hangingPunct="1">
              <a:defRPr/>
            </a:pPr>
            <a:r>
              <a:rPr lang="en-US" altLang="en-US" dirty="0"/>
              <a:t>The transaction should have a real economic purpose without undue speculation, and not involve any exploitation of either party</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Issues on the implementation of the 2008 SNA recommendations for Islamic finance were raised during several meetings in the Arab region organized by ESCWA</a:t>
            </a:r>
          </a:p>
          <a:p>
            <a:pPr marL="465138" indent="-465138" eaLnBrk="1" hangingPunct="1">
              <a:defRPr/>
            </a:pPr>
            <a:r>
              <a:rPr lang="en-US" altLang="en-US" dirty="0"/>
              <a:t>The Advisory Expert Group (AEG) on National Accounts discussed this issue at its 10</a:t>
            </a:r>
            <a:r>
              <a:rPr lang="en-US" altLang="en-US" baseline="30000" dirty="0"/>
              <a:t>th</a:t>
            </a:r>
            <a:r>
              <a:rPr lang="en-US" altLang="en-US" dirty="0"/>
              <a:t> meeting and </a:t>
            </a:r>
          </a:p>
          <a:p>
            <a:pPr marL="903288" lvl="1" indent="-465138" eaLnBrk="1" hangingPunct="1">
              <a:defRPr/>
            </a:pPr>
            <a:r>
              <a:rPr lang="en-US" altLang="en-US" dirty="0"/>
              <a:t>Noted the differences in business arrangements between Islamic finance and conventional finance</a:t>
            </a:r>
          </a:p>
          <a:p>
            <a:pPr marL="903288" lvl="1" indent="-465138" eaLnBrk="1" hangingPunct="1">
              <a:defRPr/>
            </a:pPr>
            <a:r>
              <a:rPr lang="en-US" altLang="en-US" dirty="0"/>
              <a:t>Recognized the system importance of Islamic finance for some economies and their relative rapid growth</a:t>
            </a:r>
          </a:p>
          <a:p>
            <a:pPr marL="903288" lvl="1" indent="-465138" eaLnBrk="1" hangingPunct="1">
              <a:defRPr/>
            </a:pPr>
            <a:r>
              <a:rPr lang="en-US" altLang="en-US" dirty="0"/>
              <a:t>Agreed that further research on the statistical implications of Islamic finance in the national accounts is required and that practical guidance on the treatment of Islamic finance transactions needs to be developed</a:t>
            </a:r>
          </a:p>
          <a:p>
            <a:pPr marL="465138" indent="-465138" eaLnBrk="1" hangingPunct="1">
              <a:defRPr/>
            </a:pPr>
            <a:r>
              <a:rPr lang="en-US" altLang="en-US" dirty="0"/>
              <a:t>A working group was thus created with the aim to address the statistical treatment of Islamic finance in the national accounts</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5076207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has been done</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A meeting among key stakeholders to identify key areas of work was organized in June 2017</a:t>
            </a:r>
          </a:p>
          <a:p>
            <a:pPr marL="465138" indent="-465138" eaLnBrk="1" hangingPunct="1">
              <a:defRPr/>
            </a:pPr>
            <a:r>
              <a:rPr lang="en-US" altLang="en-US" dirty="0"/>
              <a:t>Islamic finance website to consolidate relevant materials and provide updates on the work done has been set up (see </a:t>
            </a:r>
            <a:r>
              <a:rPr lang="en-US" altLang="en-US" dirty="0">
                <a:hlinkClick r:id="rId3"/>
              </a:rPr>
              <a:t>https://unstats.un.org/unsd/nationalaccount/ud-IF.asp</a:t>
            </a:r>
            <a:r>
              <a:rPr lang="en-US" altLang="en-US" dirty="0"/>
              <a:t>)</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253230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177281" y="1352933"/>
            <a:ext cx="9041363" cy="5505067"/>
          </a:xfrm>
        </p:spPr>
        <p:txBody>
          <a:bodyPr/>
          <a:lstStyle/>
          <a:p>
            <a:pPr marL="465138" indent="-465138" eaLnBrk="1" hangingPunct="1">
              <a:defRPr/>
            </a:pPr>
            <a:r>
              <a:rPr lang="en-US" altLang="en-US" dirty="0"/>
              <a:t>Understanding Islamic bank income statements and balance sheets</a:t>
            </a:r>
          </a:p>
          <a:p>
            <a:pPr marL="465138" indent="-465138" eaLnBrk="1" hangingPunct="1">
              <a:defRPr/>
            </a:pPr>
            <a:r>
              <a:rPr lang="en-US" altLang="en-US" dirty="0"/>
              <a:t>Sectorization of Islamic financial corporations</a:t>
            </a:r>
          </a:p>
          <a:p>
            <a:pPr marL="465138" indent="-465138" eaLnBrk="1" hangingPunct="1">
              <a:defRPr/>
            </a:pPr>
            <a:r>
              <a:rPr lang="en-US" altLang="en-US" dirty="0"/>
              <a:t>Classification of Islamic financial instruments</a:t>
            </a:r>
          </a:p>
          <a:p>
            <a:pPr marL="465138" indent="-465138" eaLnBrk="1" hangingPunct="1">
              <a:defRPr/>
            </a:pPr>
            <a:r>
              <a:rPr lang="en-US" altLang="en-US" dirty="0"/>
              <a:t>Classification and recording of the associated property income</a:t>
            </a:r>
          </a:p>
          <a:p>
            <a:pPr marL="465138" indent="-465138" eaLnBrk="1" hangingPunct="1">
              <a:defRPr/>
            </a:pPr>
            <a:r>
              <a:rPr lang="en-US" altLang="en-US" dirty="0"/>
              <a:t>Calculation and recording of the output of Islamic financial services</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Key areas</a:t>
            </a:r>
          </a:p>
        </p:txBody>
      </p:sp>
    </p:spTree>
    <p:extLst>
      <p:ext uri="{BB962C8B-B14F-4D97-AF65-F5344CB8AC3E}">
        <p14:creationId xmlns:p14="http://schemas.microsoft.com/office/powerpoint/2010/main" val="296953113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62382" y="1758101"/>
            <a:ext cx="8619235" cy="4963697"/>
          </a:xfrm>
        </p:spPr>
        <p:txBody>
          <a:bodyPr/>
          <a:lstStyle/>
          <a:p>
            <a:pPr marL="465138" indent="-465138" eaLnBrk="1" hangingPunct="1">
              <a:defRPr/>
            </a:pPr>
            <a:r>
              <a:rPr lang="en-US" altLang="en-US" dirty="0"/>
              <a:t>Islamic bank income statements and balance sheets differ from those of conventional banks</a:t>
            </a:r>
          </a:p>
          <a:p>
            <a:pPr marL="465138" indent="-465138" eaLnBrk="1" hangingPunct="1">
              <a:defRPr/>
            </a:pPr>
            <a:r>
              <a:rPr lang="en-US" altLang="en-US" dirty="0"/>
              <a:t>Islamic bank income statements and balance sheets provide a potentially good data source for compiling national accounts statistics on Islamic finance</a:t>
            </a:r>
          </a:p>
          <a:p>
            <a:pPr marL="465138" indent="-465138" eaLnBrk="1" hangingPunct="1">
              <a:defRPr/>
            </a:pPr>
            <a:r>
              <a:rPr lang="en-US" altLang="en-US" dirty="0"/>
              <a:t>A better understanding of these differences is needed to assess how data from Islamic </a:t>
            </a:r>
            <a:r>
              <a:rPr lang="en-US" altLang="en-US"/>
              <a:t>bank income statements </a:t>
            </a:r>
            <a:r>
              <a:rPr lang="en-US" altLang="en-US" dirty="0"/>
              <a:t>and balance sheets can be used for this purpose</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Understanding Islamic bank income statements and balance sheets</a:t>
            </a:r>
          </a:p>
        </p:txBody>
      </p:sp>
    </p:spTree>
    <p:extLst>
      <p:ext uri="{BB962C8B-B14F-4D97-AF65-F5344CB8AC3E}">
        <p14:creationId xmlns:p14="http://schemas.microsoft.com/office/powerpoint/2010/main" val="293153076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0" y="1356156"/>
            <a:ext cx="8619235" cy="4963697"/>
          </a:xfrm>
        </p:spPr>
        <p:txBody>
          <a:bodyPr/>
          <a:lstStyle/>
          <a:p>
            <a:pPr marL="465138" indent="-465138" eaLnBrk="1" hangingPunct="1">
              <a:defRPr/>
            </a:pPr>
            <a:r>
              <a:rPr lang="en-US" altLang="en-US" dirty="0"/>
              <a:t>Financial corporations consist of all resident corporations that are principally engaged in providing financial services, including insurance and pension funding services, to other institutional units</a:t>
            </a:r>
          </a:p>
          <a:p>
            <a:pPr marL="465138" indent="-465138" eaLnBrk="1" hangingPunct="1">
              <a:defRPr/>
            </a:pPr>
            <a:r>
              <a:rPr lang="en-US" altLang="en-US" dirty="0"/>
              <a:t>The financial corporations sector comprises</a:t>
            </a:r>
          </a:p>
          <a:p>
            <a:pPr marL="903288" lvl="1" indent="-465138" eaLnBrk="1" hangingPunct="1">
              <a:defRPr/>
            </a:pPr>
            <a:r>
              <a:rPr lang="en-US" altLang="en-US" dirty="0"/>
              <a:t>All resident financial corporations (as understood in the SNA and not just restricted to legally constituted corporations), regardless of the residence of their shareholders</a:t>
            </a:r>
          </a:p>
          <a:p>
            <a:pPr marL="903288" lvl="1" indent="-465138" eaLnBrk="1" hangingPunct="1">
              <a:defRPr/>
            </a:pPr>
            <a:r>
              <a:rPr lang="en-US" altLang="en-US" dirty="0"/>
              <a:t>The branches of non-resident enterprises that are engaged in financial activity on the economic territory on a long-term basis</a:t>
            </a:r>
          </a:p>
          <a:p>
            <a:pPr marL="903288" lvl="1" indent="-465138" eaLnBrk="1" hangingPunct="1">
              <a:defRPr/>
            </a:pPr>
            <a:r>
              <a:rPr lang="en-US" altLang="en-US" dirty="0"/>
              <a:t>All resident NPIs that are market producers of financial services</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a:t>
            </a:r>
          </a:p>
        </p:txBody>
      </p:sp>
    </p:spTree>
    <p:extLst>
      <p:ext uri="{BB962C8B-B14F-4D97-AF65-F5344CB8AC3E}">
        <p14:creationId xmlns:p14="http://schemas.microsoft.com/office/powerpoint/2010/main" val="232266910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needs to be done</a:t>
            </a:r>
          </a:p>
        </p:txBody>
      </p:sp>
      <p:sp>
        <p:nvSpPr>
          <p:cNvPr id="5123" name="Content Placeholder 2"/>
          <p:cNvSpPr>
            <a:spLocks noGrp="1"/>
          </p:cNvSpPr>
          <p:nvPr>
            <p:ph idx="4294967295"/>
          </p:nvPr>
        </p:nvSpPr>
        <p:spPr>
          <a:xfrm>
            <a:off x="248540" y="1356156"/>
            <a:ext cx="9041363" cy="4963697"/>
          </a:xfrm>
        </p:spPr>
        <p:txBody>
          <a:bodyPr/>
          <a:lstStyle/>
          <a:p>
            <a:pPr marL="465138" indent="-465138" eaLnBrk="1" hangingPunct="1">
              <a:defRPr/>
            </a:pPr>
            <a:r>
              <a:rPr lang="en-US" altLang="en-US" dirty="0"/>
              <a:t>The 2008 SNA breaks down the financial corporations into the following nine sub-sectors:</a:t>
            </a:r>
          </a:p>
          <a:p>
            <a:pPr marL="903288" lvl="1" indent="-465138" eaLnBrk="1" hangingPunct="1">
              <a:defRPr/>
            </a:pPr>
            <a:r>
              <a:rPr lang="en-US" altLang="en-US" dirty="0"/>
              <a:t>Central Bank (S121)</a:t>
            </a:r>
          </a:p>
          <a:p>
            <a:pPr marL="903288" lvl="1" indent="-465138" eaLnBrk="1" hangingPunct="1">
              <a:defRPr/>
            </a:pPr>
            <a:r>
              <a:rPr lang="en-US" altLang="en-US" dirty="0"/>
              <a:t>Deposit-taking corporations except the central bank (S122) </a:t>
            </a:r>
          </a:p>
          <a:p>
            <a:pPr marL="903288" lvl="1" indent="-465138" eaLnBrk="1" hangingPunct="1">
              <a:defRPr/>
            </a:pPr>
            <a:r>
              <a:rPr lang="en-US" altLang="en-US" dirty="0"/>
              <a:t>Money market funds (MMF) (S123) </a:t>
            </a:r>
          </a:p>
          <a:p>
            <a:pPr marL="903288" lvl="1" indent="-465138" eaLnBrk="1" hangingPunct="1">
              <a:defRPr/>
            </a:pPr>
            <a:r>
              <a:rPr lang="en-US" altLang="en-US" dirty="0"/>
              <a:t>Non-MMF investment funds (S124) </a:t>
            </a:r>
          </a:p>
          <a:p>
            <a:pPr marL="903288" lvl="1" indent="-465138" eaLnBrk="1" hangingPunct="1">
              <a:defRPr/>
            </a:pPr>
            <a:r>
              <a:rPr lang="en-US" altLang="en-US" dirty="0"/>
              <a:t>Other financial intermediaries except insurance corporations and pension funds (ICPFs) (S125) </a:t>
            </a:r>
          </a:p>
          <a:p>
            <a:pPr marL="903288" lvl="1" indent="-465138" eaLnBrk="1" hangingPunct="1">
              <a:defRPr/>
            </a:pPr>
            <a:r>
              <a:rPr lang="en-US" altLang="en-US" dirty="0"/>
              <a:t>Financial auxiliaries (S126) </a:t>
            </a:r>
          </a:p>
          <a:p>
            <a:pPr marL="903288" lvl="1" indent="-465138" eaLnBrk="1" hangingPunct="1">
              <a:defRPr/>
            </a:pPr>
            <a:r>
              <a:rPr lang="en-US" altLang="en-US" dirty="0"/>
              <a:t>Captive financial institutions and money lenders (S127) </a:t>
            </a:r>
          </a:p>
          <a:p>
            <a:pPr marL="903288" lvl="1" indent="-465138" eaLnBrk="1" hangingPunct="1">
              <a:defRPr/>
            </a:pPr>
            <a:r>
              <a:rPr lang="en-US" altLang="en-US" dirty="0"/>
              <a:t>Insurance corporations (ICs) (S128)  </a:t>
            </a:r>
          </a:p>
          <a:p>
            <a:pPr marL="903288" lvl="1" indent="-465138" eaLnBrk="1" hangingPunct="1">
              <a:defRPr/>
            </a:pPr>
            <a:r>
              <a:rPr lang="en-US" altLang="en-US" dirty="0"/>
              <a:t>Pension funds (PFs) (S129) </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a:t>
            </a:r>
          </a:p>
        </p:txBody>
      </p:sp>
    </p:spTree>
    <p:extLst>
      <p:ext uri="{BB962C8B-B14F-4D97-AF65-F5344CB8AC3E}">
        <p14:creationId xmlns:p14="http://schemas.microsoft.com/office/powerpoint/2010/main" val="2728195375"/>
      </p:ext>
    </p:extLst>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11103</TotalTime>
  <Words>1304</Words>
  <Application>Microsoft Office PowerPoint</Application>
  <PresentationFormat>On-screen Show (4:3)</PresentationFormat>
  <Paragraphs>226</Paragraphs>
  <Slides>20</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Arial</vt:lpstr>
      <vt:lpstr>Calibri</vt:lpstr>
      <vt:lpstr>Century Gothic</vt:lpstr>
      <vt:lpstr>Tahoma</vt:lpstr>
      <vt:lpstr>Times New Roman</vt:lpstr>
      <vt:lpstr>Verdana</vt:lpstr>
      <vt:lpstr>Wingdings</vt:lpstr>
      <vt:lpstr>CensusDbJan</vt:lpstr>
      <vt:lpstr>Worksheet</vt:lpstr>
      <vt:lpstr>PowerPoint Presentation</vt:lpstr>
      <vt:lpstr>Outline of presentation</vt:lpstr>
      <vt:lpstr>Background</vt:lpstr>
      <vt:lpstr>Background</vt:lpstr>
      <vt:lpstr>What has been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What needs to be done</vt:lpstr>
      <vt:lpstr>Looking forward</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989</cp:revision>
  <cp:lastPrinted>2015-05-12T19:31:00Z</cp:lastPrinted>
  <dcterms:created xsi:type="dcterms:W3CDTF">2003-09-08T09:07:59Z</dcterms:created>
  <dcterms:modified xsi:type="dcterms:W3CDTF">2017-10-20T20:37:23Z</dcterms:modified>
</cp:coreProperties>
</file>