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2" r:id="rId1"/>
  </p:sldMasterIdLst>
  <p:notesMasterIdLst>
    <p:notesMasterId r:id="rId11"/>
  </p:notesMasterIdLst>
  <p:sldIdLst>
    <p:sldId id="271" r:id="rId2"/>
    <p:sldId id="272" r:id="rId3"/>
    <p:sldId id="265" r:id="rId4"/>
    <p:sldId id="260" r:id="rId5"/>
    <p:sldId id="261" r:id="rId6"/>
    <p:sldId id="268" r:id="rId7"/>
    <p:sldId id="267" r:id="rId8"/>
    <p:sldId id="269" r:id="rId9"/>
    <p:sldId id="262" r:id="rId10"/>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5000" autoAdjust="0"/>
    <p:restoredTop sz="94660"/>
  </p:normalViewPr>
  <p:slideViewPr>
    <p:cSldViewPr snapToGrid="0">
      <p:cViewPr varScale="1">
        <p:scale>
          <a:sx n="53" d="100"/>
          <a:sy n="53" d="100"/>
        </p:scale>
        <p:origin x="-658" y="-7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D7AFAA-BAE2-4D26-9BA2-79484CC020F1}" type="datetimeFigureOut">
              <a:rPr lang="en-US" smtClean="0"/>
              <a:pPr/>
              <a:t>11/29/2014</a:t>
            </a:fld>
            <a:endParaRPr lang="en-US"/>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6332E8-4CD2-4A9B-B652-303BDE4F0105}" type="slidenum">
              <a:rPr lang="en-US" smtClean="0"/>
              <a:pPr/>
              <a:t>‹#›</a:t>
            </a:fld>
            <a:endParaRPr lang="en-US"/>
          </a:p>
        </p:txBody>
      </p:sp>
    </p:spTree>
    <p:extLst>
      <p:ext uri="{BB962C8B-B14F-4D97-AF65-F5344CB8AC3E}">
        <p14:creationId xmlns:p14="http://schemas.microsoft.com/office/powerpoint/2010/main" xmlns="" val="151083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3"/>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3"/>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F5650C-FD30-44CE-9BC3-20C807B5FF36}" type="datetimeFigureOut">
              <a:rPr lang="ar-IQ" smtClean="0"/>
              <a:pPr/>
              <a:t>07/02/1436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BA7741-BCA1-4365-A01D-B36DFAEA2CC1}"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5650C-FD30-44CE-9BC3-20C807B5FF36}" type="datetimeFigureOut">
              <a:rPr lang="ar-IQ" smtClean="0"/>
              <a:pPr/>
              <a:t>07/02/1436</a:t>
            </a:fld>
            <a:endParaRPr lang="ar-IQ"/>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A7741-BCA1-4365-A01D-B36DFAEA2CC1}"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54000"/>
            <a:ext cx="10972800" cy="1143000"/>
          </a:xfrm>
        </p:spPr>
        <p:txBody>
          <a:bodyPr/>
          <a:lstStyle/>
          <a:p>
            <a:r>
              <a:rPr lang="ar-SA" dirty="0" smtClean="0"/>
              <a:t>مراحل  </a:t>
            </a:r>
            <a:r>
              <a:rPr lang="ar-SA" dirty="0" smtClean="0"/>
              <a:t>إ</a:t>
            </a:r>
            <a:r>
              <a:rPr lang="ar-SA" dirty="0" smtClean="0"/>
              <a:t>عداد  الإطار  </a:t>
            </a:r>
            <a:r>
              <a:rPr lang="ar-SA" dirty="0" smtClean="0"/>
              <a:t>الوطنى-السودان</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456200"/>
            <a:ext cx="6096000" cy="3970318"/>
          </a:xfrm>
          <a:prstGeom prst="rect">
            <a:avLst/>
          </a:prstGeom>
        </p:spPr>
        <p:txBody>
          <a:bodyPr>
            <a:spAutoFit/>
          </a:bodyPr>
          <a:lstStyle/>
          <a:p>
            <a:r>
              <a:rPr lang="ar-SA" sz="2800" u="sng" dirty="0" smtClean="0"/>
              <a:t>المرحلة الأولى</a:t>
            </a:r>
            <a:r>
              <a:rPr lang="ar-SA" sz="2800" dirty="0" smtClean="0"/>
              <a:t> </a:t>
            </a:r>
            <a:r>
              <a:rPr lang="ar-IQ" sz="2800" dirty="0" smtClean="0"/>
              <a:t/>
            </a:r>
            <a:br>
              <a:rPr lang="ar-IQ" sz="2800" dirty="0" smtClean="0"/>
            </a:br>
            <a:r>
              <a:rPr lang="ar-SA" sz="2800" dirty="0" smtClean="0"/>
              <a:t>........ هل قمتم بحصر المؤشرات الوطنية المتوفرة التقاريرالتالية:</a:t>
            </a:r>
            <a:r>
              <a:rPr lang="en-US" sz="2800" dirty="0" smtClean="0"/>
              <a:t/>
            </a:r>
            <a:br>
              <a:rPr lang="en-US" sz="2800" dirty="0" smtClean="0"/>
            </a:br>
            <a:r>
              <a:rPr lang="ar-SA" sz="2800" dirty="0" smtClean="0"/>
              <a:t>المرأة والرجل ، صور إحصائية  </a:t>
            </a:r>
            <a:r>
              <a:rPr lang="en-US" sz="2800" dirty="0" smtClean="0"/>
              <a:t>-  </a:t>
            </a:r>
            <a:r>
              <a:rPr lang="ar-SA" sz="2800" dirty="0" smtClean="0">
                <a:solidFill>
                  <a:srgbClr val="00B0F0"/>
                </a:solidFill>
              </a:rPr>
              <a:t>لا</a:t>
            </a:r>
            <a:r>
              <a:rPr lang="en-US" sz="2800" dirty="0" smtClean="0"/>
              <a:t/>
            </a:r>
            <a:br>
              <a:rPr lang="en-US" sz="2800" dirty="0" smtClean="0"/>
            </a:br>
            <a:r>
              <a:rPr lang="ar-SA" sz="2800" dirty="0" smtClean="0"/>
              <a:t>إستراتيجية التنمية الوطنية وتمكين المرأة -- </a:t>
            </a:r>
            <a:r>
              <a:rPr lang="ar-SA" sz="2800" dirty="0" smtClean="0">
                <a:solidFill>
                  <a:srgbClr val="00B0F0"/>
                </a:solidFill>
              </a:rPr>
              <a:t>نعم</a:t>
            </a:r>
            <a:r>
              <a:rPr lang="en-US" sz="2800" dirty="0" smtClean="0"/>
              <a:t/>
            </a:r>
            <a:br>
              <a:rPr lang="en-US" sz="2800" dirty="0" smtClean="0"/>
            </a:br>
            <a:r>
              <a:rPr lang="ar-SA" sz="2800" dirty="0" smtClean="0"/>
              <a:t>تقرير سيداو  </a:t>
            </a:r>
            <a:r>
              <a:rPr lang="ar-SA" sz="2800" dirty="0" smtClean="0">
                <a:solidFill>
                  <a:srgbClr val="00B0F0"/>
                </a:solidFill>
              </a:rPr>
              <a:t>لا</a:t>
            </a:r>
            <a:r>
              <a:rPr lang="en-US" sz="2800" dirty="0" smtClean="0"/>
              <a:t/>
            </a:r>
            <a:br>
              <a:rPr lang="en-US" sz="2800" dirty="0" smtClean="0"/>
            </a:br>
            <a:r>
              <a:rPr lang="ar-LB" sz="2800" dirty="0" smtClean="0"/>
              <a:t>غيرها أذكر .التقرير  العشرى حول  كسب  المراة --  تقرير  التقدم  </a:t>
            </a:r>
            <a:r>
              <a:rPr lang="ar-SA" sz="2800" dirty="0" smtClean="0"/>
              <a:t>المحرز</a:t>
            </a:r>
            <a:r>
              <a:rPr lang="ar-LB" sz="2800" dirty="0" smtClean="0"/>
              <a:t>  فى  المساواة  بين  الجنسين </a:t>
            </a:r>
            <a:r>
              <a:rPr lang="ar-SA" sz="2800" dirty="0" smtClean="0"/>
              <a:t>-</a:t>
            </a:r>
            <a:r>
              <a:rPr lang="ar-LB" sz="2800" dirty="0" smtClean="0"/>
              <a:t>  السياسة  القومية لتمكين  المراة</a:t>
            </a:r>
            <a:r>
              <a:rPr lang="ar-LB"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85800"/>
            <a:ext cx="10396882" cy="4894385"/>
          </a:xfrm>
        </p:spPr>
        <p:txBody>
          <a:bodyPr>
            <a:normAutofit/>
          </a:bodyPr>
          <a:lstStyle/>
          <a:p>
            <a:pPr lvl="0" algn="r"/>
            <a:r>
              <a:rPr lang="ar-SA" dirty="0"/>
              <a:t>نتائج المرحلة الأولى مع </a:t>
            </a:r>
            <a:r>
              <a:rPr lang="ar-LB" dirty="0"/>
              <a:t>بعض الأمثلة</a:t>
            </a:r>
            <a:r>
              <a:rPr lang="ar-SA" dirty="0"/>
              <a:t>:</a:t>
            </a:r>
            <a:r>
              <a:rPr lang="en-US" dirty="0"/>
              <a:t/>
            </a:r>
            <a:br>
              <a:rPr lang="en-US" dirty="0"/>
            </a:br>
            <a:r>
              <a:rPr lang="ar-SA" sz="4400" dirty="0"/>
              <a:t>عدم تضمين عدد من مؤشرات </a:t>
            </a:r>
            <a:r>
              <a:rPr lang="ar-SA" sz="4400" dirty="0" smtClean="0"/>
              <a:t>الاستراتيجية وتقرير سيداو</a:t>
            </a:r>
            <a:r>
              <a:rPr lang="en-US" sz="4400" dirty="0"/>
              <a:t/>
            </a:r>
            <a:br>
              <a:rPr lang="en-US" sz="4400" dirty="0"/>
            </a:br>
            <a:r>
              <a:rPr lang="ar-SA" sz="4400" dirty="0" smtClean="0"/>
              <a:t> لم  يوقع  السودان على  سيداو</a:t>
            </a:r>
            <a:r>
              <a:rPr lang="en-US" sz="4400" dirty="0"/>
              <a:t/>
            </a:r>
            <a:br>
              <a:rPr lang="en-US" sz="4400" dirty="0"/>
            </a:br>
            <a:r>
              <a:rPr lang="ar-IQ" sz="4400" dirty="0" smtClean="0"/>
              <a:t> </a:t>
            </a:r>
            <a:r>
              <a:rPr lang="ar-SA" sz="4400" dirty="0" smtClean="0"/>
              <a:t>لا </a:t>
            </a:r>
            <a:r>
              <a:rPr lang="ar-IQ" sz="4400" dirty="0" smtClean="0"/>
              <a:t>ت</a:t>
            </a:r>
            <a:r>
              <a:rPr lang="ar-SA" sz="4400" dirty="0" smtClean="0"/>
              <a:t>وجد   لدينا  مؤشرات</a:t>
            </a:r>
            <a:r>
              <a:rPr lang="ar-IQ" sz="4400" dirty="0" smtClean="0"/>
              <a:t> محتسبة</a:t>
            </a:r>
            <a:r>
              <a:rPr lang="ar-SA" sz="4400" dirty="0" smtClean="0"/>
              <a:t> </a:t>
            </a:r>
            <a:r>
              <a:rPr lang="ar-SA" sz="4400" dirty="0"/>
              <a:t>بطريقة غير صحيحة ...... </a:t>
            </a:r>
            <a:r>
              <a:rPr lang="ar-IQ" sz="4400" dirty="0" smtClean="0"/>
              <a:t/>
            </a:r>
            <a:br>
              <a:rPr lang="ar-IQ" sz="4400" dirty="0" smtClean="0"/>
            </a:br>
            <a:r>
              <a:rPr lang="ar-SA" sz="4400" dirty="0" smtClean="0"/>
              <a:t>غيرها  اذكر  -</a:t>
            </a:r>
            <a:r>
              <a:rPr lang="ar-LB" sz="4400" dirty="0" smtClean="0"/>
              <a:t>ذيادة  فرص  المشاركة  فى  اتخاذ القرار  --  خفض  وفيات  الامهات...............</a:t>
            </a:r>
            <a:r>
              <a:rPr lang="ar-SA" sz="4400" dirty="0" smtClean="0"/>
              <a:t> -  </a:t>
            </a:r>
            <a:endParaRPr lang="en-US" dirty="0"/>
          </a:p>
        </p:txBody>
      </p:sp>
    </p:spTree>
    <p:extLst>
      <p:ext uri="{BB962C8B-B14F-4D97-AF65-F5344CB8AC3E}">
        <p14:creationId xmlns:p14="http://schemas.microsoft.com/office/powerpoint/2010/main" xmlns="" val="2777124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85800"/>
            <a:ext cx="10396882" cy="4894385"/>
          </a:xfrm>
        </p:spPr>
        <p:txBody>
          <a:bodyPr>
            <a:normAutofit fontScale="90000"/>
          </a:bodyPr>
          <a:lstStyle/>
          <a:p>
            <a:pPr lvl="0" algn="r"/>
            <a:r>
              <a:rPr lang="ar-SA" u="sng" dirty="0"/>
              <a:t>المرحلة </a:t>
            </a:r>
            <a:r>
              <a:rPr lang="ar-SA" u="sng" dirty="0" smtClean="0"/>
              <a:t>الثانية</a:t>
            </a:r>
            <a:r>
              <a:rPr lang="ar-IQ" dirty="0"/>
              <a:t/>
            </a:r>
            <a:br>
              <a:rPr lang="ar-IQ" dirty="0"/>
            </a:br>
            <a:r>
              <a:rPr lang="ar-SA" dirty="0" smtClean="0"/>
              <a:t>:هل قمتم بحصر المؤشرات الوطنية المتوفرة في الإطار الإقليمي /العالمي حسب التالي</a:t>
            </a:r>
            <a:r>
              <a:rPr lang="en-US" dirty="0" smtClean="0"/>
              <a:t/>
            </a:r>
            <a:br>
              <a:rPr lang="en-US" dirty="0" smtClean="0"/>
            </a:br>
            <a:r>
              <a:rPr lang="ar-SA" dirty="0" smtClean="0"/>
              <a:t>استيفاء الإطار العربي لمؤشرات النوع الاجتماعي الخاص بالإسكوا </a:t>
            </a:r>
            <a:r>
              <a:rPr lang="en-US" dirty="0" smtClean="0"/>
              <a:t/>
            </a:r>
            <a:br>
              <a:rPr lang="en-US" dirty="0" smtClean="0"/>
            </a:br>
            <a:r>
              <a:rPr lang="ar-SA" dirty="0" smtClean="0"/>
              <a:t>حصر المؤشرات الوطنية والمتوفرة في نشرة الاسكوا -</a:t>
            </a:r>
            <a:r>
              <a:rPr lang="ar-SA" dirty="0" smtClean="0">
                <a:solidFill>
                  <a:srgbClr val="00B0F0"/>
                </a:solidFill>
              </a:rPr>
              <a:t>نعم</a:t>
            </a:r>
            <a:r>
              <a:rPr lang="en-US" dirty="0" smtClean="0"/>
              <a:t/>
            </a:r>
            <a:br>
              <a:rPr lang="en-US" dirty="0" smtClean="0"/>
            </a:br>
            <a:r>
              <a:rPr lang="ar-SA" dirty="0" smtClean="0"/>
              <a:t>النوع الاجتماعي في أرقام 2013</a:t>
            </a:r>
            <a:r>
              <a:rPr lang="en-US" dirty="0" smtClean="0"/>
              <a:t/>
            </a:r>
            <a:br>
              <a:rPr lang="en-US" dirty="0" smtClean="0"/>
            </a:br>
            <a:r>
              <a:rPr lang="ar-LB" dirty="0" smtClean="0"/>
              <a:t>غيرها أذكر .</a:t>
            </a:r>
            <a:r>
              <a:rPr lang="ar-SA" dirty="0" smtClean="0"/>
              <a:t>فى  التفارير  الوطنية</a:t>
            </a:r>
            <a:r>
              <a:rPr lang="ar-LB" dirty="0" smtClean="0"/>
              <a:t>..............</a:t>
            </a:r>
            <a:r>
              <a:rPr lang="en-US" dirty="0" smtClean="0"/>
              <a:t> </a:t>
            </a:r>
            <a:endParaRPr lang="en-US" dirty="0"/>
          </a:p>
        </p:txBody>
      </p:sp>
    </p:spTree>
    <p:extLst>
      <p:ext uri="{BB962C8B-B14F-4D97-AF65-F5344CB8AC3E}">
        <p14:creationId xmlns:p14="http://schemas.microsoft.com/office/powerpoint/2010/main" xmlns="" val="2777124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6041" y="571500"/>
            <a:ext cx="10539663" cy="5029200"/>
          </a:xfrm>
        </p:spPr>
        <p:txBody>
          <a:bodyPr>
            <a:normAutofit fontScale="90000"/>
          </a:bodyPr>
          <a:lstStyle/>
          <a:p>
            <a:pPr lvl="0" algn="r"/>
            <a:r>
              <a:rPr lang="ar-SA" sz="3600" dirty="0" smtClean="0"/>
              <a:t>تحد</a:t>
            </a:r>
            <a:br>
              <a:rPr lang="ar-SA" sz="3600" dirty="0" smtClean="0"/>
            </a:br>
            <a:r>
              <a:rPr lang="ar-SA" sz="3600" dirty="0" smtClean="0"/>
              <a:t/>
            </a:r>
            <a:br>
              <a:rPr lang="ar-SA" sz="3600" dirty="0" smtClean="0"/>
            </a:br>
            <a:r>
              <a:rPr lang="ar-SA" sz="3600" dirty="0" smtClean="0"/>
              <a:t/>
            </a:r>
            <a:br>
              <a:rPr lang="ar-SA" sz="3600" dirty="0" smtClean="0"/>
            </a:br>
            <a:r>
              <a:rPr lang="ar-SA" sz="3600" dirty="0" smtClean="0"/>
              <a:t>أذكر نتائج المرحلة الثانية مع </a:t>
            </a:r>
            <a:r>
              <a:rPr lang="ar-LB" sz="3600" dirty="0" smtClean="0"/>
              <a:t>بعض الأمثلة </a:t>
            </a:r>
            <a:r>
              <a:rPr lang="ar-SA" sz="3600" dirty="0" smtClean="0"/>
              <a:t/>
            </a:r>
            <a:br>
              <a:rPr lang="ar-SA" sz="3600" dirty="0" smtClean="0"/>
            </a:br>
            <a:r>
              <a:rPr lang="ar-SA" sz="3600" dirty="0" smtClean="0"/>
              <a:t/>
            </a:r>
            <a:br>
              <a:rPr lang="ar-SA" sz="3600" dirty="0" smtClean="0"/>
            </a:br>
            <a:r>
              <a:rPr lang="ar-SA" sz="3600" dirty="0" smtClean="0"/>
              <a:t>تحديد وإضافة المؤشرات المطلوبة إقليميا / عالمياً غير المتوفرة في </a:t>
            </a:r>
            <a:br>
              <a:rPr lang="ar-SA" sz="3600" dirty="0" smtClean="0"/>
            </a:br>
            <a:r>
              <a:rPr lang="ar-SA" sz="3600" dirty="0" smtClean="0"/>
              <a:t>المسودة الأولى للإطار  -لم  يحدث  ذلك</a:t>
            </a:r>
            <a:r>
              <a:rPr lang="en-US" sz="3600" dirty="0" smtClean="0"/>
              <a:t/>
            </a:r>
            <a:br>
              <a:rPr lang="en-US" sz="3600" dirty="0" smtClean="0"/>
            </a:br>
            <a:r>
              <a:rPr lang="ar-SA" sz="3600" dirty="0" smtClean="0"/>
              <a:t>مثل المؤشرات التالية... </a:t>
            </a:r>
            <a:r>
              <a:rPr lang="en-US" sz="3600" dirty="0" smtClean="0"/>
              <a:t/>
            </a:r>
            <a:br>
              <a:rPr lang="en-US" sz="3600" dirty="0" smtClean="0"/>
            </a:br>
            <a:r>
              <a:rPr lang="ar-SA" sz="3600" dirty="0" smtClean="0"/>
              <a:t>استكمال الإطار بمؤشرات هامة ومنشورة في</a:t>
            </a:r>
            <a:r>
              <a:rPr lang="ar-LB" sz="3600" dirty="0" smtClean="0"/>
              <a:t> مصادرإقليمية/ عالمية </a:t>
            </a:r>
            <a:r>
              <a:rPr lang="ar-SA" sz="3600" dirty="0" smtClean="0"/>
              <a:t>وغير منشورة وطنيا  -ن</a:t>
            </a:r>
            <a:r>
              <a:rPr lang="ar-SA" sz="3600" dirty="0" smtClean="0">
                <a:solidFill>
                  <a:srgbClr val="00B0F0"/>
                </a:solidFill>
              </a:rPr>
              <a:t>عم</a:t>
            </a:r>
            <a:r>
              <a:rPr lang="ar-SA" sz="3600" dirty="0" smtClean="0"/>
              <a:t> ا</a:t>
            </a:r>
            <a:r>
              <a:rPr lang="en-US" sz="3600" dirty="0" smtClean="0"/>
              <a:t/>
            </a:r>
            <a:br>
              <a:rPr lang="en-US" sz="3600" dirty="0" smtClean="0"/>
            </a:br>
            <a:r>
              <a:rPr lang="ar-SA" sz="3600" dirty="0" smtClean="0"/>
              <a:t>مثل المؤشرات التالية...</a:t>
            </a:r>
            <a:r>
              <a:rPr lang="en-US" sz="3600" dirty="0" smtClean="0"/>
              <a:t/>
            </a:r>
            <a:br>
              <a:rPr lang="en-US" sz="3600" dirty="0" smtClean="0"/>
            </a:br>
            <a:r>
              <a:rPr lang="ar-LB" sz="3600" dirty="0" smtClean="0"/>
              <a:t>غيرها أذكر ...اضافة  مؤشرات  وطنية  غير  متوفر ة  لاستكمال  الاطار  الوطنى  مثل  المؤشرات </a:t>
            </a:r>
            <a:r>
              <a:rPr lang="ar-SA" sz="3600" dirty="0" smtClean="0"/>
              <a:t>السياسية  والرياضية </a:t>
            </a:r>
            <a:r>
              <a:rPr lang="ar-LB" sz="3600" dirty="0" smtClean="0"/>
              <a:t> </a:t>
            </a:r>
            <a:r>
              <a:rPr lang="ar-SA" sz="3600" dirty="0" smtClean="0"/>
              <a:t> والديموغرافية التالية</a:t>
            </a:r>
            <a:r>
              <a:rPr lang="ar-LB" sz="3600" dirty="0" smtClean="0"/>
              <a:t>............</a:t>
            </a:r>
            <a:r>
              <a:rPr lang="ar-SA" sz="3600" dirty="0" smtClean="0"/>
              <a:t/>
            </a:r>
            <a:br>
              <a:rPr lang="ar-SA" sz="3600" dirty="0" smtClean="0"/>
            </a:br>
            <a:r>
              <a:rPr lang="en-US" sz="3600" dirty="0" smtClean="0"/>
              <a:t/>
            </a:r>
            <a:br>
              <a:rPr lang="en-US" sz="36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xmlns="" val="2777124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340371" y="719666"/>
          <a:ext cx="7511258" cy="5418667"/>
        </p:xfrm>
        <a:graphic>
          <a:graphicData uri="http://schemas.openxmlformats.org/drawingml/2006/table">
            <a:tbl>
              <a:tblPr/>
              <a:tblGrid>
                <a:gridCol w="860790"/>
                <a:gridCol w="564847"/>
                <a:gridCol w="635452"/>
                <a:gridCol w="776664"/>
                <a:gridCol w="564847"/>
                <a:gridCol w="706058"/>
                <a:gridCol w="564847"/>
                <a:gridCol w="917876"/>
                <a:gridCol w="1919877"/>
              </a:tblGrid>
              <a:tr h="291531">
                <a:tc>
                  <a:txBody>
                    <a:bodyPr/>
                    <a:lstStyle/>
                    <a:p>
                      <a:pPr marL="0" marR="0">
                        <a:lnSpc>
                          <a:spcPct val="115000"/>
                        </a:lnSpc>
                        <a:spcBef>
                          <a:spcPts val="0"/>
                        </a:spcBef>
                        <a:spcAft>
                          <a:spcPts val="0"/>
                        </a:spcAft>
                      </a:pPr>
                      <a:r>
                        <a:rPr lang="ar-SA" sz="800">
                          <a:solidFill>
                            <a:srgbClr val="000000"/>
                          </a:solidFill>
                          <a:latin typeface="Calibri"/>
                          <a:ea typeface="Times New Roman"/>
                          <a:cs typeface="Times New Roman"/>
                        </a:rPr>
                        <a:t>البلد</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UNSD</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GIsIn</a:t>
                      </a:r>
                      <a:br>
                        <a:rPr lang="en-US" sz="800">
                          <a:solidFill>
                            <a:srgbClr val="000000"/>
                          </a:solidFill>
                          <a:latin typeface="Calibri"/>
                          <a:ea typeface="Times New Roman"/>
                          <a:cs typeface="Times New Roman"/>
                        </a:rPr>
                      </a:br>
                      <a:r>
                        <a:rPr lang="en-US" sz="800">
                          <a:solidFill>
                            <a:srgbClr val="000000"/>
                          </a:solidFill>
                          <a:latin typeface="Calibri"/>
                          <a:ea typeface="Times New Roman"/>
                          <a:cs typeface="Times New Roman"/>
                        </a:rPr>
                        <a:t>ESCWA</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nSpc>
                          <a:spcPct val="115000"/>
                        </a:lnSpc>
                        <a:spcBef>
                          <a:spcPts val="0"/>
                        </a:spcBef>
                        <a:spcAft>
                          <a:spcPts val="0"/>
                        </a:spcAft>
                      </a:pPr>
                      <a:r>
                        <a:rPr lang="ar-SA" sz="800" i="1">
                          <a:solidFill>
                            <a:srgbClr val="000000"/>
                          </a:solidFill>
                          <a:latin typeface="Calibri"/>
                          <a:ea typeface="Times New Roman"/>
                          <a:cs typeface="Times New Roman"/>
                        </a:rPr>
                        <a:t>وحدة القياس</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nSpc>
                          <a:spcPct val="115000"/>
                        </a:lnSpc>
                        <a:spcBef>
                          <a:spcPts val="0"/>
                        </a:spcBef>
                        <a:spcAft>
                          <a:spcPts val="0"/>
                        </a:spcAft>
                      </a:pPr>
                      <a:r>
                        <a:rPr lang="ar-SA" sz="800" i="1">
                          <a:solidFill>
                            <a:srgbClr val="000000"/>
                          </a:solidFill>
                          <a:latin typeface="Calibri"/>
                          <a:ea typeface="Times New Roman"/>
                          <a:cs typeface="Times New Roman"/>
                        </a:rPr>
                        <a:t>المجاميع الفرعية</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ctr">
                        <a:lnSpc>
                          <a:spcPct val="115000"/>
                        </a:lnSpc>
                        <a:spcBef>
                          <a:spcPts val="0"/>
                        </a:spcBef>
                        <a:spcAft>
                          <a:spcPts val="0"/>
                        </a:spcAft>
                      </a:pPr>
                      <a:r>
                        <a:rPr lang="ar-SA" sz="800" i="1">
                          <a:solidFill>
                            <a:srgbClr val="000000"/>
                          </a:solidFill>
                          <a:latin typeface="Calibri"/>
                          <a:ea typeface="Times New Roman"/>
                          <a:cs typeface="Times New Roman"/>
                        </a:rPr>
                        <a:t>المستوى</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r" rtl="1">
                        <a:lnSpc>
                          <a:spcPct val="115000"/>
                        </a:lnSpc>
                        <a:spcBef>
                          <a:spcPts val="0"/>
                        </a:spcBef>
                        <a:spcAft>
                          <a:spcPts val="0"/>
                        </a:spcAft>
                      </a:pPr>
                      <a:r>
                        <a:rPr lang="en-US" sz="800" i="1">
                          <a:solidFill>
                            <a:srgbClr val="000000"/>
                          </a:solidFill>
                          <a:latin typeface="Calibri"/>
                          <a:ea typeface="Times New Roman"/>
                          <a:cs typeface="Times New Roman"/>
                        </a:rPr>
                        <a:t>]</a:t>
                      </a:r>
                      <a:r>
                        <a:rPr lang="ar-SA" sz="800" i="1">
                          <a:solidFill>
                            <a:srgbClr val="000000"/>
                          </a:solidFill>
                          <a:latin typeface="Calibri"/>
                          <a:ea typeface="Times New Roman"/>
                          <a:cs typeface="Times New Roman"/>
                        </a:rPr>
                        <a:t>ديموغرافى سكان</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r" rtl="1">
                        <a:lnSpc>
                          <a:spcPct val="115000"/>
                        </a:lnSpc>
                        <a:spcBef>
                          <a:spcPts val="0"/>
                        </a:spcBef>
                        <a:spcAft>
                          <a:spcPts val="0"/>
                        </a:spcAft>
                      </a:pPr>
                      <a:r>
                        <a:rPr lang="ar-SA" sz="800" i="1">
                          <a:solidFill>
                            <a:srgbClr val="000000"/>
                          </a:solidFill>
                          <a:latin typeface="Calibri"/>
                          <a:ea typeface="Times New Roman"/>
                          <a:cs typeface="Times New Roman"/>
                        </a:rPr>
                        <a:t>المصدر الرسمي للمؤشر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r>
              <a:tr h="704180">
                <a:tc>
                  <a:txBody>
                    <a:bodyPr/>
                    <a:lstStyle/>
                    <a:p>
                      <a:pPr marL="0" marR="0" algn="r" rtl="1">
                        <a:lnSpc>
                          <a:spcPct val="115000"/>
                        </a:lnSpc>
                        <a:spcBef>
                          <a:spcPts val="0"/>
                        </a:spcBef>
                        <a:spcAft>
                          <a:spcPts val="0"/>
                        </a:spcAft>
                      </a:pPr>
                      <a:r>
                        <a:rPr lang="ar-SA" sz="800">
                          <a:solidFill>
                            <a:srgbClr val="000000"/>
                          </a:solidFill>
                          <a:latin typeface="Calibri"/>
                          <a:ea typeface="Times New Roman"/>
                          <a:cs typeface="Times New Roman"/>
                        </a:rPr>
                        <a:t>السودان</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Sex  Ratio</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Percentag</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T1</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en-US" sz="800">
                          <a:solidFill>
                            <a:srgbClr val="000000"/>
                          </a:solidFill>
                          <a:latin typeface="Times New Roman"/>
                          <a:ea typeface="Times New Roman"/>
                          <a:cs typeface="Arial"/>
                        </a:rPr>
                        <a:t> </a:t>
                      </a:r>
                      <a:r>
                        <a:rPr lang="ar-SA" sz="800">
                          <a:solidFill>
                            <a:srgbClr val="000000"/>
                          </a:solidFill>
                          <a:latin typeface="Calibri"/>
                          <a:ea typeface="Times New Roman"/>
                          <a:cs typeface="Times New Roman"/>
                        </a:rPr>
                        <a:t>نسبة الجنس</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800">
                          <a:solidFill>
                            <a:srgbClr val="000000"/>
                          </a:solidFill>
                          <a:latin typeface="Calibri"/>
                          <a:ea typeface="Times New Roman"/>
                          <a:cs typeface="Times New Roman"/>
                        </a:rPr>
                        <a:t>التعداد2008</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0788">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latin typeface="Calibri"/>
                          <a:ea typeface="Times New Roman"/>
                          <a:cs typeface="Arial"/>
                        </a:rPr>
                        <a:t>Dependency ratio of children and the elderly</a:t>
                      </a: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Percentag</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T1</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800">
                          <a:solidFill>
                            <a:srgbClr val="000000"/>
                          </a:solidFill>
                          <a:latin typeface="Calibri"/>
                          <a:ea typeface="Times New Roman"/>
                          <a:cs typeface="Times New Roman"/>
                        </a:rPr>
                        <a:t>معدل إعالة الأطفال والمسنين </a:t>
                      </a:r>
                      <a:endParaRPr lang="en-US" sz="1000">
                        <a:latin typeface="Calibri"/>
                        <a:ea typeface="Times New Roman"/>
                        <a:cs typeface="Arial"/>
                      </a:endParaRPr>
                    </a:p>
                  </a:txBody>
                  <a:tcPr marL="63376" marR="6337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800">
                          <a:solidFill>
                            <a:srgbClr val="000000"/>
                          </a:solidFill>
                          <a:latin typeface="Calibri"/>
                          <a:ea typeface="Times New Roman"/>
                          <a:cs typeface="Times New Roman"/>
                        </a:rPr>
                        <a:t>التعداد2008</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8946">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a:t>
                      </a:r>
                      <a:r>
                        <a:rPr lang="en-US" sz="1000">
                          <a:latin typeface="Calibri"/>
                          <a:ea typeface="Times New Roman"/>
                          <a:cs typeface="Arial"/>
                        </a:rPr>
                        <a:t> The percentage of women of international migration </a:t>
                      </a: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Percentag</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T</a:t>
                      </a:r>
                      <a:r>
                        <a:rPr lang="ar-SA" sz="800">
                          <a:solidFill>
                            <a:srgbClr val="000000"/>
                          </a:solidFill>
                          <a:latin typeface="Calibri"/>
                          <a:ea typeface="Times New Roman"/>
                          <a:cs typeface="Times New Roman"/>
                        </a:rPr>
                        <a:t>3</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800">
                          <a:solidFill>
                            <a:srgbClr val="000000"/>
                          </a:solidFill>
                          <a:latin typeface="Calibri"/>
                          <a:ea typeface="Times New Roman"/>
                          <a:cs typeface="Times New Roman"/>
                        </a:rPr>
                        <a:t>نسبة النساء  من الهجرة الدولية</a:t>
                      </a:r>
                      <a:endParaRPr lang="en-US" sz="1000">
                        <a:latin typeface="Calibri"/>
                        <a:ea typeface="Times New Roman"/>
                        <a:cs typeface="Arial"/>
                      </a:endParaRPr>
                    </a:p>
                  </a:txBody>
                  <a:tcPr marL="63376" marR="6337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800">
                          <a:solidFill>
                            <a:srgbClr val="000000"/>
                          </a:solidFill>
                          <a:latin typeface="Calibri"/>
                          <a:ea typeface="Times New Roman"/>
                          <a:cs typeface="Times New Roman"/>
                        </a:rPr>
                        <a:t>ا </a:t>
                      </a:r>
                      <a:r>
                        <a:rPr lang="en-US" sz="800">
                          <a:solidFill>
                            <a:srgbClr val="000000"/>
                          </a:solidFill>
                          <a:latin typeface="Calibri"/>
                          <a:ea typeface="Times New Roman"/>
                          <a:cs typeface="Times New Roman"/>
                        </a:rPr>
                        <a:t>New</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508">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1">
                        <a:lnSpc>
                          <a:spcPct val="115000"/>
                        </a:lnSpc>
                        <a:spcBef>
                          <a:spcPts val="0"/>
                        </a:spcBef>
                        <a:spcAft>
                          <a:spcPts val="0"/>
                        </a:spcAft>
                      </a:pPr>
                      <a:r>
                        <a:rPr lang="en-US" sz="1000">
                          <a:latin typeface="Calibri"/>
                          <a:ea typeface="Times New Roman"/>
                          <a:cs typeface="Arial"/>
                        </a:rPr>
                        <a:t>The average family</a:t>
                      </a: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percentage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T1</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ar-SA" sz="800">
                          <a:solidFill>
                            <a:srgbClr val="000000"/>
                          </a:solidFill>
                          <a:latin typeface="Calibri"/>
                          <a:ea typeface="Times New Roman"/>
                          <a:cs typeface="Times New Roman"/>
                        </a:rPr>
                        <a:t>متوسط  عدد  افراد  الاسرة</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800">
                          <a:solidFill>
                            <a:srgbClr val="000000"/>
                          </a:solidFill>
                          <a:latin typeface="Calibri"/>
                          <a:ea typeface="Times New Roman"/>
                          <a:cs typeface="Times New Roman"/>
                        </a:rPr>
                        <a:t>التعداد  2008</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4592">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Population (in thousands) and population by age group (percentage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percentage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T1</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QA" sz="800">
                          <a:solidFill>
                            <a:srgbClr val="000000"/>
                          </a:solidFill>
                          <a:latin typeface="Calibri"/>
                          <a:ea typeface="Times New Roman"/>
                          <a:cs typeface="Times New Roman"/>
                        </a:rPr>
                        <a:t>   السكان       (بالآلاف) و  السكان حسب الفئة العمرية (النسبة المئوية)</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tabLst>
                          <a:tab pos="1417320" algn="r"/>
                        </a:tabLst>
                      </a:pPr>
                      <a:r>
                        <a:rPr lang="ar-SA" sz="800">
                          <a:solidFill>
                            <a:srgbClr val="000000"/>
                          </a:solidFill>
                          <a:latin typeface="Calibri"/>
                          <a:ea typeface="Times New Roman"/>
                          <a:cs typeface="Times New Roman"/>
                        </a:rPr>
                        <a:t>	التعداد  2008</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061">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Propratio  of  Urban  Population (% of total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T1</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800">
                          <a:solidFill>
                            <a:srgbClr val="000000"/>
                          </a:solidFill>
                          <a:latin typeface="Calibri"/>
                          <a:ea typeface="Times New Roman"/>
                          <a:cs typeface="Times New Roman"/>
                        </a:rPr>
                        <a:t>نسبة  سكان  الحضر  الى  مجموع  السكان</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tabLst>
                          <a:tab pos="1417320" algn="r"/>
                        </a:tabLst>
                      </a:pPr>
                      <a:r>
                        <a:rPr lang="ar-SA" sz="800">
                          <a:solidFill>
                            <a:srgbClr val="000000"/>
                          </a:solidFill>
                          <a:latin typeface="Calibri"/>
                          <a:ea typeface="Times New Roman"/>
                          <a:cs typeface="Times New Roman"/>
                        </a:rPr>
                        <a:t>)	التعداد  2008</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061">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Propratio  of  Rural  Population (% of total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latin typeface="Calibri"/>
                          <a:ea typeface="Times New Roman"/>
                          <a:cs typeface="Times New Roman"/>
                        </a:rPr>
                        <a:t> </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latin typeface="Calibri"/>
                          <a:ea typeface="Times New Roman"/>
                          <a:cs typeface="Times New Roman"/>
                        </a:rPr>
                        <a:t>T1</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800">
                          <a:solidFill>
                            <a:srgbClr val="000000"/>
                          </a:solidFill>
                          <a:latin typeface="Calibri"/>
                          <a:ea typeface="Times New Roman"/>
                          <a:cs typeface="Times New Roman"/>
                        </a:rPr>
                        <a:t>نسبة  سكان  الريف  الى  مجموع  السكان</a:t>
                      </a:r>
                      <a:endParaRPr lang="en-US" sz="100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800" dirty="0">
                          <a:solidFill>
                            <a:srgbClr val="000000"/>
                          </a:solidFill>
                          <a:latin typeface="Calibri"/>
                          <a:ea typeface="Times New Roman"/>
                          <a:cs typeface="Times New Roman"/>
                        </a:rPr>
                        <a:t>التعداد  2008</a:t>
                      </a:r>
                      <a:endParaRPr lang="en-US" sz="1000" dirty="0">
                        <a:latin typeface="Calibri"/>
                        <a:ea typeface="Times New Roman"/>
                        <a:cs typeface="Arial"/>
                      </a:endParaRPr>
                    </a:p>
                  </a:txBody>
                  <a:tcPr marL="63376" marR="633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21"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417638" algn="r"/>
              </a:tabLst>
            </a:pPr>
            <a:r>
              <a:rPr kumimoji="0" lang="ar-SA" sz="1600" b="1" i="0" u="none" strike="noStrike" cap="none" normalizeH="0" baseline="0" smtClean="0">
                <a:ln>
                  <a:noFill/>
                </a:ln>
                <a:solidFill>
                  <a:schemeClr val="tx1"/>
                </a:solidFill>
                <a:effectLst/>
                <a:latin typeface="Arabic Transparent" charset="0"/>
                <a:ea typeface="Times New Roman" pitchFamily="18" charset="0"/>
                <a:cs typeface="Arial" pitchFamily="34" charset="0"/>
              </a:rPr>
              <a:t>صفحة قطاع السكان والاسر المعيشية </a:t>
            </a:r>
            <a:r>
              <a:rPr kumimoji="0" lang="en-US" sz="1600" b="1" i="0" u="none" strike="noStrike" cap="none" normalizeH="0" baseline="0" smtClean="0">
                <a:ln>
                  <a:noFill/>
                </a:ln>
                <a:solidFill>
                  <a:schemeClr val="tx1"/>
                </a:solidFill>
                <a:effectLst/>
                <a:latin typeface="Calibri" pitchFamily="34" charset="0"/>
                <a:ea typeface="Times New Roman" pitchFamily="18" charset="0"/>
                <a:cs typeface="Arabic Transparent" charset="0"/>
              </a:rPr>
              <a:t> -</a:t>
            </a:r>
            <a:r>
              <a:rPr kumimoji="0" lang="ar-SA" sz="1600" b="1" i="0" u="none" strike="noStrike" cap="none" normalizeH="0" baseline="0" smtClean="0">
                <a:ln>
                  <a:noFill/>
                </a:ln>
                <a:solidFill>
                  <a:schemeClr val="tx1"/>
                </a:solidFill>
                <a:effectLst/>
                <a:latin typeface="Arabic Transparent" charset="0"/>
                <a:ea typeface="Times New Roman" pitchFamily="18" charset="0"/>
                <a:cs typeface="Arial" pitchFamily="34" charset="0"/>
              </a:rPr>
              <a:t>السودان</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17638" algn="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753117" y="690206"/>
          <a:ext cx="6685766" cy="5477587"/>
        </p:xfrm>
        <a:graphic>
          <a:graphicData uri="http://schemas.openxmlformats.org/drawingml/2006/table">
            <a:tbl>
              <a:tblPr/>
              <a:tblGrid>
                <a:gridCol w="750143"/>
                <a:gridCol w="490735"/>
                <a:gridCol w="552244"/>
                <a:gridCol w="673925"/>
                <a:gridCol w="490735"/>
                <a:gridCol w="613753"/>
                <a:gridCol w="490735"/>
                <a:gridCol w="957402"/>
                <a:gridCol w="1666094"/>
              </a:tblGrid>
              <a:tr h="254403">
                <a:tc>
                  <a:txBody>
                    <a:bodyPr/>
                    <a:lstStyle/>
                    <a:p>
                      <a:pPr marL="0" marR="0">
                        <a:lnSpc>
                          <a:spcPct val="115000"/>
                        </a:lnSpc>
                        <a:spcBef>
                          <a:spcPts val="0"/>
                        </a:spcBef>
                        <a:spcAft>
                          <a:spcPts val="0"/>
                        </a:spcAft>
                      </a:pPr>
                      <a:r>
                        <a:rPr lang="ar-SA" sz="700" dirty="0">
                          <a:solidFill>
                            <a:srgbClr val="000000"/>
                          </a:solidFill>
                          <a:latin typeface="Calibri"/>
                          <a:ea typeface="Times New Roman"/>
                          <a:cs typeface="Times New Roman"/>
                        </a:rPr>
                        <a:t>البلد</a:t>
                      </a:r>
                      <a:endParaRPr lang="en-US" sz="900" dirty="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ctr">
                        <a:lnSpc>
                          <a:spcPct val="115000"/>
                        </a:lnSpc>
                        <a:spcBef>
                          <a:spcPts val="0"/>
                        </a:spcBef>
                        <a:spcAft>
                          <a:spcPts val="0"/>
                        </a:spcAft>
                      </a:pPr>
                      <a:r>
                        <a:rPr lang="en-US" sz="700">
                          <a:solidFill>
                            <a:srgbClr val="000000"/>
                          </a:solidFill>
                          <a:latin typeface="Calibri"/>
                          <a:ea typeface="Times New Roman"/>
                          <a:cs typeface="Times New Roman"/>
                        </a:rPr>
                        <a:t>UNSD</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ctr">
                        <a:lnSpc>
                          <a:spcPct val="115000"/>
                        </a:lnSpc>
                        <a:spcBef>
                          <a:spcPts val="0"/>
                        </a:spcBef>
                        <a:spcAft>
                          <a:spcPts val="0"/>
                        </a:spcAft>
                      </a:pPr>
                      <a:r>
                        <a:rPr lang="en-US" sz="700">
                          <a:solidFill>
                            <a:srgbClr val="000000"/>
                          </a:solidFill>
                          <a:latin typeface="Calibri"/>
                          <a:ea typeface="Times New Roman"/>
                          <a:cs typeface="Times New Roman"/>
                        </a:rPr>
                        <a:t>GIsIn</a:t>
                      </a:r>
                      <a:br>
                        <a:rPr lang="en-US" sz="700">
                          <a:solidFill>
                            <a:srgbClr val="000000"/>
                          </a:solidFill>
                          <a:latin typeface="Calibri"/>
                          <a:ea typeface="Times New Roman"/>
                          <a:cs typeface="Times New Roman"/>
                        </a:rPr>
                      </a:br>
                      <a:r>
                        <a:rPr lang="en-US" sz="700">
                          <a:solidFill>
                            <a:srgbClr val="000000"/>
                          </a:solidFill>
                          <a:latin typeface="Calibri"/>
                          <a:ea typeface="Times New Roman"/>
                          <a:cs typeface="Times New Roman"/>
                        </a:rPr>
                        <a:t>ESCWA</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nSpc>
                          <a:spcPct val="115000"/>
                        </a:lnSpc>
                        <a:spcBef>
                          <a:spcPts val="0"/>
                        </a:spcBef>
                        <a:spcAft>
                          <a:spcPts val="0"/>
                        </a:spcAft>
                      </a:pPr>
                      <a:r>
                        <a:rPr lang="ar-SA" sz="700" i="1">
                          <a:solidFill>
                            <a:srgbClr val="000000"/>
                          </a:solidFill>
                          <a:latin typeface="Calibri"/>
                          <a:ea typeface="Times New Roman"/>
                          <a:cs typeface="Times New Roman"/>
                        </a:rPr>
                        <a:t>وحدة القياس</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nSpc>
                          <a:spcPct val="115000"/>
                        </a:lnSpc>
                        <a:spcBef>
                          <a:spcPts val="0"/>
                        </a:spcBef>
                        <a:spcAft>
                          <a:spcPts val="0"/>
                        </a:spcAft>
                      </a:pPr>
                      <a:r>
                        <a:rPr lang="ar-SA" sz="700" i="1">
                          <a:solidFill>
                            <a:srgbClr val="000000"/>
                          </a:solidFill>
                          <a:latin typeface="Calibri"/>
                          <a:ea typeface="Times New Roman"/>
                          <a:cs typeface="Times New Roman"/>
                        </a:rPr>
                        <a:t>المجاميع الفرعية</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ctr">
                        <a:lnSpc>
                          <a:spcPct val="115000"/>
                        </a:lnSpc>
                        <a:spcBef>
                          <a:spcPts val="0"/>
                        </a:spcBef>
                        <a:spcAft>
                          <a:spcPts val="0"/>
                        </a:spcAft>
                      </a:pPr>
                      <a:r>
                        <a:rPr lang="ar-SA" sz="700" i="1">
                          <a:solidFill>
                            <a:srgbClr val="000000"/>
                          </a:solidFill>
                          <a:latin typeface="Calibri"/>
                          <a:ea typeface="Times New Roman"/>
                          <a:cs typeface="Times New Roman"/>
                        </a:rPr>
                        <a:t>المستوى</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r" rtl="1">
                        <a:lnSpc>
                          <a:spcPct val="115000"/>
                        </a:lnSpc>
                        <a:spcBef>
                          <a:spcPts val="0"/>
                        </a:spcBef>
                        <a:spcAft>
                          <a:spcPts val="0"/>
                        </a:spcAft>
                      </a:pPr>
                      <a:r>
                        <a:rPr lang="en-US" sz="700" i="1">
                          <a:solidFill>
                            <a:srgbClr val="000000"/>
                          </a:solidFill>
                          <a:latin typeface="Calibri"/>
                          <a:ea typeface="Times New Roman"/>
                          <a:cs typeface="Times New Roman"/>
                        </a:rPr>
                        <a:t>]</a:t>
                      </a:r>
                      <a:r>
                        <a:rPr lang="ar-SA" sz="700" i="1">
                          <a:solidFill>
                            <a:srgbClr val="000000"/>
                          </a:solidFill>
                          <a:latin typeface="Calibri"/>
                          <a:ea typeface="Times New Roman"/>
                          <a:cs typeface="Times New Roman"/>
                        </a:rPr>
                        <a:t>ديموغرافى سكان</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r" rtl="1">
                        <a:lnSpc>
                          <a:spcPct val="115000"/>
                        </a:lnSpc>
                        <a:spcBef>
                          <a:spcPts val="0"/>
                        </a:spcBef>
                        <a:spcAft>
                          <a:spcPts val="0"/>
                        </a:spcAft>
                      </a:pPr>
                      <a:r>
                        <a:rPr lang="ar-SA" sz="700" i="1">
                          <a:solidFill>
                            <a:srgbClr val="000000"/>
                          </a:solidFill>
                          <a:latin typeface="Calibri"/>
                          <a:ea typeface="Times New Roman"/>
                          <a:cs typeface="Times New Roman"/>
                        </a:rPr>
                        <a:t>المصدر الرسمي للمؤشر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r>
              <a:tr h="1088281">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latin typeface="Calibri"/>
                          <a:ea typeface="Times New Roman"/>
                          <a:cs typeface="Arial"/>
                        </a:rPr>
                        <a:t>The proportion of seats held by women in national parliaments</a:t>
                      </a: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solidFill>
                            <a:srgbClr val="000000"/>
                          </a:solidFill>
                          <a:latin typeface="Calibri"/>
                          <a:ea typeface="Times New Roman"/>
                          <a:cs typeface="Times New Roman"/>
                        </a:rPr>
                        <a:t>percentage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latin typeface="Calibri"/>
                          <a:ea typeface="Times New Roman"/>
                          <a:cs typeface="Times New Roman"/>
                        </a:rPr>
                        <a:t>T1</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700">
                          <a:solidFill>
                            <a:srgbClr val="000000"/>
                          </a:solidFill>
                          <a:latin typeface="Calibri"/>
                          <a:ea typeface="Times New Roman"/>
                          <a:cs typeface="Times New Roman"/>
                        </a:rPr>
                        <a:t>نسبة المقاعد التى  تشغلها  النساء  فى  البرلمانات  الوطنية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700">
                        <a:solidFill>
                          <a:srgbClr val="000000"/>
                        </a:solidFill>
                        <a:latin typeface="Calibri"/>
                        <a:ea typeface="Times New Roman"/>
                        <a:cs typeface="Times New Roman"/>
                      </a:endParaRPr>
                    </a:p>
                    <a:p>
                      <a:pPr marL="0" marR="0" algn="r">
                        <a:lnSpc>
                          <a:spcPct val="115000"/>
                        </a:lnSpc>
                        <a:spcBef>
                          <a:spcPts val="0"/>
                        </a:spcBef>
                        <a:spcAft>
                          <a:spcPts val="600"/>
                        </a:spcAft>
                      </a:pPr>
                      <a:r>
                        <a:rPr lang="ar-SA" sz="700">
                          <a:latin typeface="Calibri"/>
                          <a:ea typeface="Times New Roman"/>
                          <a:cs typeface="Times New Roman"/>
                        </a:rPr>
                        <a:t>تقرير  التقدم المحرز  ( المساوة  بين  الجنسين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014">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700">
                        <a:solidFill>
                          <a:srgbClr val="000000"/>
                        </a:solidFill>
                        <a:latin typeface="Calibri"/>
                        <a:ea typeface="Times New Roman"/>
                        <a:cs typeface="Times New Roman"/>
                      </a:endParaRPr>
                    </a:p>
                    <a:p>
                      <a:pPr marL="0" marR="0">
                        <a:lnSpc>
                          <a:spcPct val="115000"/>
                        </a:lnSpc>
                        <a:spcBef>
                          <a:spcPts val="0"/>
                        </a:spcBef>
                        <a:spcAft>
                          <a:spcPts val="600"/>
                        </a:spcAft>
                      </a:pPr>
                      <a:r>
                        <a:rPr lang="en-US" sz="900">
                          <a:latin typeface="Calibri"/>
                          <a:ea typeface="Times New Roman"/>
                          <a:cs typeface="Arial"/>
                        </a:rPr>
                        <a:t>The proportion of men to women among judges</a:t>
                      </a: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solidFill>
                            <a:srgbClr val="000000"/>
                          </a:solidFill>
                          <a:latin typeface="Calibri"/>
                          <a:ea typeface="Times New Roman"/>
                          <a:cs typeface="Times New Roman"/>
                        </a:rPr>
                        <a:t>percentage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latin typeface="Calibri"/>
                          <a:ea typeface="Times New Roman"/>
                          <a:cs typeface="Times New Roman"/>
                        </a:rPr>
                        <a:t>T1</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700">
                          <a:solidFill>
                            <a:srgbClr val="000000"/>
                          </a:solidFill>
                          <a:latin typeface="Calibri"/>
                          <a:ea typeface="Times New Roman"/>
                          <a:cs typeface="Times New Roman"/>
                        </a:rPr>
                        <a:t>نسبة الرجال  للنساء  بين  القضاة</a:t>
                      </a:r>
                      <a:endParaRPr lang="en-US" sz="900">
                        <a:latin typeface="Calibri"/>
                        <a:ea typeface="Times New Roman"/>
                        <a:cs typeface="Arial"/>
                      </a:endParaRPr>
                    </a:p>
                  </a:txBody>
                  <a:tcPr marL="55305" marR="553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700">
                          <a:solidFill>
                            <a:srgbClr val="000000"/>
                          </a:solidFill>
                          <a:latin typeface="Calibri"/>
                          <a:ea typeface="Times New Roman"/>
                          <a:cs typeface="Times New Roman"/>
                        </a:rPr>
                        <a:t>ا</a:t>
                      </a:r>
                      <a:r>
                        <a:rPr lang="ar-SA" sz="700">
                          <a:latin typeface="Calibri"/>
                          <a:ea typeface="Times New Roman"/>
                          <a:cs typeface="Times New Roman"/>
                        </a:rPr>
                        <a:t> تقرير  التقدم المحرز  ( المساوة  بين  الجنسين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812">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solidFill>
                            <a:srgbClr val="000000"/>
                          </a:solidFill>
                          <a:latin typeface="Calibri"/>
                          <a:ea typeface="Times New Roman"/>
                          <a:cs typeface="Times New Roman"/>
                        </a:rPr>
                        <a:t>-</a:t>
                      </a:r>
                      <a:r>
                        <a:rPr lang="en-US" sz="900">
                          <a:latin typeface="Calibri"/>
                          <a:ea typeface="Times New Roman"/>
                          <a:cs typeface="Arial"/>
                        </a:rPr>
                        <a:t> The proportion of men to women among lawyers</a:t>
                      </a: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solidFill>
                            <a:srgbClr val="000000"/>
                          </a:solidFill>
                          <a:latin typeface="Calibri"/>
                          <a:ea typeface="Times New Roman"/>
                          <a:cs typeface="Times New Roman"/>
                        </a:rPr>
                        <a:t>percentage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latin typeface="Calibri"/>
                          <a:ea typeface="Times New Roman"/>
                          <a:cs typeface="Times New Roman"/>
                        </a:rPr>
                        <a:t>T</a:t>
                      </a:r>
                      <a:r>
                        <a:rPr lang="ar-SA" sz="700">
                          <a:solidFill>
                            <a:srgbClr val="000000"/>
                          </a:solidFill>
                          <a:latin typeface="Calibri"/>
                          <a:ea typeface="Times New Roman"/>
                          <a:cs typeface="Times New Roman"/>
                        </a:rPr>
                        <a:t>3</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700">
                          <a:solidFill>
                            <a:srgbClr val="000000"/>
                          </a:solidFill>
                          <a:latin typeface="Calibri"/>
                          <a:ea typeface="Times New Roman"/>
                          <a:cs typeface="Times New Roman"/>
                        </a:rPr>
                        <a:t>نسبة  الرجال  لنساء  بين  المحامين</a:t>
                      </a:r>
                      <a:endParaRPr lang="en-US" sz="900">
                        <a:latin typeface="Calibri"/>
                        <a:ea typeface="Times New Roman"/>
                        <a:cs typeface="Arial"/>
                      </a:endParaRPr>
                    </a:p>
                  </a:txBody>
                  <a:tcPr marL="55305" marR="553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700" dirty="0">
                          <a:solidFill>
                            <a:srgbClr val="000000"/>
                          </a:solidFill>
                          <a:latin typeface="Calibri"/>
                          <a:ea typeface="Times New Roman"/>
                          <a:cs typeface="Times New Roman"/>
                        </a:rPr>
                        <a:t>ا </a:t>
                      </a:r>
                      <a:r>
                        <a:rPr lang="en-US" sz="700" dirty="0">
                          <a:solidFill>
                            <a:srgbClr val="000000"/>
                          </a:solidFill>
                          <a:latin typeface="Calibri"/>
                          <a:ea typeface="Times New Roman"/>
                          <a:cs typeface="Times New Roman"/>
                        </a:rPr>
                        <a:t>New</a:t>
                      </a:r>
                      <a:endParaRPr lang="en-US" sz="900" dirty="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5482">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latin typeface="Calibri"/>
                          <a:ea typeface="Times New Roman"/>
                          <a:cs typeface="Times New Roman"/>
                        </a:rPr>
                        <a:t>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1">
                        <a:lnSpc>
                          <a:spcPct val="115000"/>
                        </a:lnSpc>
                        <a:spcBef>
                          <a:spcPts val="0"/>
                        </a:spcBef>
                        <a:spcAft>
                          <a:spcPts val="0"/>
                        </a:spcAft>
                      </a:pPr>
                      <a:r>
                        <a:rPr lang="en-US" sz="900">
                          <a:latin typeface="Calibri"/>
                          <a:ea typeface="Times New Roman"/>
                          <a:cs typeface="Arial"/>
                        </a:rPr>
                        <a:t>The proportion of men to women among ambassadors</a:t>
                      </a:r>
                    </a:p>
                    <a:p>
                      <a:pPr marL="0" marR="0" algn="r" rtl="1">
                        <a:lnSpc>
                          <a:spcPct val="115000"/>
                        </a:lnSpc>
                        <a:spcBef>
                          <a:spcPts val="0"/>
                        </a:spcBef>
                        <a:spcAft>
                          <a:spcPts val="600"/>
                        </a:spcAft>
                        <a:tabLst>
                          <a:tab pos="443865" algn="l"/>
                        </a:tabLst>
                      </a:pPr>
                      <a:r>
                        <a:rPr lang="ar-SA" sz="700">
                          <a:latin typeface="Calibri"/>
                          <a:ea typeface="Times New Roman"/>
                          <a:cs typeface="Times New Roman"/>
                        </a:rPr>
                        <a:t>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solidFill>
                            <a:srgbClr val="000000"/>
                          </a:solidFill>
                          <a:latin typeface="Calibri"/>
                          <a:ea typeface="Times New Roman"/>
                          <a:cs typeface="Times New Roman"/>
                        </a:rPr>
                        <a:t>percentage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latin typeface="Calibri"/>
                          <a:ea typeface="Times New Roman"/>
                          <a:cs typeface="Times New Roman"/>
                        </a:rPr>
                        <a:t>T1</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ar-SA" sz="700">
                          <a:solidFill>
                            <a:srgbClr val="000000"/>
                          </a:solidFill>
                          <a:latin typeface="Calibri"/>
                          <a:ea typeface="Times New Roman"/>
                          <a:cs typeface="Times New Roman"/>
                        </a:rPr>
                        <a:t>نسبة  الرجال  للنساء  بين  السفراء</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700">
                          <a:solidFill>
                            <a:srgbClr val="000000"/>
                          </a:solidFill>
                          <a:latin typeface="Calibri"/>
                          <a:ea typeface="Times New Roman"/>
                          <a:cs typeface="Times New Roman"/>
                        </a:rPr>
                        <a:t>ا  </a:t>
                      </a:r>
                      <a:r>
                        <a:rPr lang="ar-SA" sz="700">
                          <a:latin typeface="Calibri"/>
                          <a:ea typeface="Times New Roman"/>
                          <a:cs typeface="Times New Roman"/>
                        </a:rPr>
                        <a:t>تقرير  التقدم المحرز  ( المساوة  بين  الجنسين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1875">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latin typeface="Calibri"/>
                          <a:ea typeface="Times New Roman"/>
                          <a:cs typeface="Arial"/>
                        </a:rPr>
                        <a:t>Percentage of female police officers</a:t>
                      </a: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solidFill>
                            <a:srgbClr val="000000"/>
                          </a:solidFill>
                          <a:latin typeface="Calibri"/>
                          <a:ea typeface="Times New Roman"/>
                          <a:cs typeface="Times New Roman"/>
                        </a:rPr>
                        <a:t>percentage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solidFill>
                            <a:srgbClr val="000000"/>
                          </a:solidFill>
                          <a:latin typeface="Calibri"/>
                          <a:ea typeface="Times New Roman"/>
                          <a:cs typeface="Times New Roman"/>
                        </a:rPr>
                        <a:t>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latin typeface="Calibri"/>
                          <a:ea typeface="Times New Roman"/>
                          <a:cs typeface="Times New Roman"/>
                        </a:rPr>
                        <a:t>T</a:t>
                      </a:r>
                      <a:r>
                        <a:rPr lang="ar-SA" sz="700">
                          <a:solidFill>
                            <a:srgbClr val="000000"/>
                          </a:solidFill>
                          <a:latin typeface="Calibri"/>
                          <a:ea typeface="Times New Roman"/>
                          <a:cs typeface="Times New Roman"/>
                        </a:rPr>
                        <a:t>3</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QA" sz="700">
                          <a:solidFill>
                            <a:srgbClr val="000000"/>
                          </a:solidFill>
                          <a:latin typeface="Calibri"/>
                          <a:ea typeface="Times New Roman"/>
                          <a:cs typeface="Times New Roman"/>
                        </a:rPr>
                        <a:t>النسبة  المئوية لضابطات  الشرطة</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tabLst>
                          <a:tab pos="1417320" algn="r"/>
                        </a:tabLst>
                      </a:pPr>
                      <a:r>
                        <a:rPr lang="ar-SA" sz="700">
                          <a:solidFill>
                            <a:srgbClr val="000000"/>
                          </a:solidFill>
                          <a:latin typeface="Calibri"/>
                          <a:ea typeface="Times New Roman"/>
                          <a:cs typeface="Times New Roman"/>
                        </a:rPr>
                        <a:t>	</a:t>
                      </a:r>
                      <a:endParaRPr lang="en-US" sz="900">
                        <a:latin typeface="Calibri"/>
                        <a:ea typeface="Times New Roman"/>
                        <a:cs typeface="Arial"/>
                      </a:endParaRPr>
                    </a:p>
                    <a:p>
                      <a:pPr marL="0" marR="0" algn="l" rtl="1">
                        <a:lnSpc>
                          <a:spcPct val="115000"/>
                        </a:lnSpc>
                        <a:spcBef>
                          <a:spcPts val="0"/>
                        </a:spcBef>
                        <a:spcAft>
                          <a:spcPts val="600"/>
                        </a:spcAft>
                      </a:pPr>
                      <a:r>
                        <a:rPr lang="ar-SA" sz="700">
                          <a:solidFill>
                            <a:srgbClr val="000000"/>
                          </a:solidFill>
                          <a:latin typeface="Calibri"/>
                          <a:ea typeface="Times New Roman"/>
                          <a:cs typeface="Times New Roman"/>
                        </a:rPr>
                        <a:t>ا </a:t>
                      </a:r>
                      <a:r>
                        <a:rPr lang="en-US" sz="700">
                          <a:solidFill>
                            <a:srgbClr val="000000"/>
                          </a:solidFill>
                          <a:latin typeface="Calibri"/>
                          <a:ea typeface="Times New Roman"/>
                          <a:cs typeface="Times New Roman"/>
                        </a:rPr>
                        <a:t>New</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800">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solidFill>
                            <a:srgbClr val="000000"/>
                          </a:solidFill>
                          <a:latin typeface="Calibri"/>
                          <a:ea typeface="Times New Roman"/>
                          <a:cs typeface="Times New Roman"/>
                        </a:rPr>
                        <a:t> </a:t>
                      </a:r>
                      <a:endParaRPr lang="en-US" sz="90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900">
                        <a:latin typeface="Calibri"/>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tabLst>
                          <a:tab pos="1417320" algn="r"/>
                        </a:tabLst>
                      </a:pPr>
                      <a:r>
                        <a:rPr lang="ar-SA" sz="700" dirty="0">
                          <a:solidFill>
                            <a:srgbClr val="000000"/>
                          </a:solidFill>
                          <a:latin typeface="Calibri"/>
                          <a:ea typeface="Times New Roman"/>
                          <a:cs typeface="Times New Roman"/>
                        </a:rPr>
                        <a:t>)	</a:t>
                      </a:r>
                      <a:endParaRPr lang="en-US" sz="900" dirty="0">
                        <a:latin typeface="Calibri"/>
                        <a:ea typeface="Times New Roman"/>
                        <a:cs typeface="Arial"/>
                      </a:endParaRPr>
                    </a:p>
                  </a:txBody>
                  <a:tcPr marL="55305" marR="55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735513" algn="l"/>
              </a:tabLst>
            </a:pPr>
            <a:r>
              <a:rPr kumimoji="0" lang="ar-SA" sz="1600" b="1" i="0" u="none" strike="noStrike" cap="none" normalizeH="0" baseline="0" smtClean="0">
                <a:ln>
                  <a:noFill/>
                </a:ln>
                <a:solidFill>
                  <a:schemeClr val="tx1"/>
                </a:solidFill>
                <a:effectLst/>
                <a:latin typeface="Arabic Transparent"/>
                <a:ea typeface="Times New Roman" pitchFamily="18" charset="0"/>
                <a:cs typeface="Arial" pitchFamily="34" charset="0"/>
              </a:rPr>
              <a:t>	</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735513"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068187" y="702110"/>
          <a:ext cx="8055626" cy="5453780"/>
        </p:xfrm>
        <a:graphic>
          <a:graphicData uri="http://schemas.openxmlformats.org/drawingml/2006/table">
            <a:tbl>
              <a:tblPr/>
              <a:tblGrid>
                <a:gridCol w="923175"/>
                <a:gridCol w="605783"/>
                <a:gridCol w="681506"/>
                <a:gridCol w="832951"/>
                <a:gridCol w="605783"/>
                <a:gridCol w="757229"/>
                <a:gridCol w="605783"/>
                <a:gridCol w="984398"/>
                <a:gridCol w="2059018"/>
              </a:tblGrid>
              <a:tr h="312659">
                <a:tc>
                  <a:txBody>
                    <a:bodyPr/>
                    <a:lstStyle/>
                    <a:p>
                      <a:pPr marL="0" marR="0">
                        <a:lnSpc>
                          <a:spcPct val="115000"/>
                        </a:lnSpc>
                        <a:spcBef>
                          <a:spcPts val="0"/>
                        </a:spcBef>
                        <a:spcAft>
                          <a:spcPts val="0"/>
                        </a:spcAft>
                      </a:pPr>
                      <a:r>
                        <a:rPr lang="ar-SA" sz="900">
                          <a:solidFill>
                            <a:srgbClr val="000000"/>
                          </a:solidFill>
                          <a:latin typeface="Calibri"/>
                          <a:ea typeface="Times New Roman"/>
                          <a:cs typeface="Times New Roman"/>
                        </a:rPr>
                        <a:t>البلد</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UNSD</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GIsIn</a:t>
                      </a:r>
                      <a:br>
                        <a:rPr lang="en-US" sz="900">
                          <a:solidFill>
                            <a:srgbClr val="000000"/>
                          </a:solidFill>
                          <a:latin typeface="Calibri"/>
                          <a:ea typeface="Times New Roman"/>
                          <a:cs typeface="Times New Roman"/>
                        </a:rPr>
                      </a:br>
                      <a:r>
                        <a:rPr lang="en-US" sz="900">
                          <a:solidFill>
                            <a:srgbClr val="000000"/>
                          </a:solidFill>
                          <a:latin typeface="Calibri"/>
                          <a:ea typeface="Times New Roman"/>
                          <a:cs typeface="Times New Roman"/>
                        </a:rPr>
                        <a:t>ESCWA</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nSpc>
                          <a:spcPct val="115000"/>
                        </a:lnSpc>
                        <a:spcBef>
                          <a:spcPts val="0"/>
                        </a:spcBef>
                        <a:spcAft>
                          <a:spcPts val="0"/>
                        </a:spcAft>
                      </a:pPr>
                      <a:r>
                        <a:rPr lang="en-US" sz="900" i="1">
                          <a:solidFill>
                            <a:srgbClr val="000000"/>
                          </a:solidFill>
                          <a:latin typeface="Calibri"/>
                          <a:ea typeface="Times New Roman"/>
                          <a:cs typeface="Times New Roman"/>
                        </a:rPr>
                        <a:t>Health</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nSpc>
                          <a:spcPct val="115000"/>
                        </a:lnSpc>
                        <a:spcBef>
                          <a:spcPts val="0"/>
                        </a:spcBef>
                        <a:spcAft>
                          <a:spcPts val="0"/>
                        </a:spcAft>
                      </a:pPr>
                      <a:r>
                        <a:rPr lang="ar-SA" sz="900" i="1">
                          <a:solidFill>
                            <a:srgbClr val="000000"/>
                          </a:solidFill>
                          <a:latin typeface="Calibri"/>
                          <a:ea typeface="Times New Roman"/>
                          <a:cs typeface="Times New Roman"/>
                        </a:rPr>
                        <a:t>وحدة القياس</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nSpc>
                          <a:spcPct val="115000"/>
                        </a:lnSpc>
                        <a:spcBef>
                          <a:spcPts val="0"/>
                        </a:spcBef>
                        <a:spcAft>
                          <a:spcPts val="0"/>
                        </a:spcAft>
                      </a:pPr>
                      <a:r>
                        <a:rPr lang="ar-SA" sz="900" i="1">
                          <a:solidFill>
                            <a:srgbClr val="000000"/>
                          </a:solidFill>
                          <a:latin typeface="Calibri"/>
                          <a:ea typeface="Times New Roman"/>
                          <a:cs typeface="Times New Roman"/>
                        </a:rPr>
                        <a:t>المجاميع الفرعية</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ctr">
                        <a:lnSpc>
                          <a:spcPct val="115000"/>
                        </a:lnSpc>
                        <a:spcBef>
                          <a:spcPts val="0"/>
                        </a:spcBef>
                        <a:spcAft>
                          <a:spcPts val="0"/>
                        </a:spcAft>
                      </a:pPr>
                      <a:r>
                        <a:rPr lang="ar-SA" sz="900" i="1">
                          <a:solidFill>
                            <a:srgbClr val="000000"/>
                          </a:solidFill>
                          <a:latin typeface="Calibri"/>
                          <a:ea typeface="Times New Roman"/>
                          <a:cs typeface="Times New Roman"/>
                        </a:rPr>
                        <a:t>المستوى</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r" rtl="1">
                        <a:lnSpc>
                          <a:spcPct val="115000"/>
                        </a:lnSpc>
                        <a:spcBef>
                          <a:spcPts val="0"/>
                        </a:spcBef>
                        <a:spcAft>
                          <a:spcPts val="0"/>
                        </a:spcAft>
                      </a:pPr>
                      <a:r>
                        <a:rPr lang="ar-SA" sz="900" i="1">
                          <a:solidFill>
                            <a:srgbClr val="000000"/>
                          </a:solidFill>
                          <a:latin typeface="Calibri"/>
                          <a:ea typeface="Times New Roman"/>
                          <a:cs typeface="Times New Roman"/>
                        </a:rPr>
                        <a:t>الصحة</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marL="0" marR="0" algn="r" rtl="1">
                        <a:lnSpc>
                          <a:spcPct val="115000"/>
                        </a:lnSpc>
                        <a:spcBef>
                          <a:spcPts val="0"/>
                        </a:spcBef>
                        <a:spcAft>
                          <a:spcPts val="0"/>
                        </a:spcAft>
                      </a:pPr>
                      <a:r>
                        <a:rPr lang="ar-SA" sz="900" i="1">
                          <a:solidFill>
                            <a:srgbClr val="000000"/>
                          </a:solidFill>
                          <a:latin typeface="Calibri"/>
                          <a:ea typeface="Times New Roman"/>
                          <a:cs typeface="Times New Roman"/>
                        </a:rPr>
                        <a:t>المصدر الرسمي للمؤشر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r>
              <a:tr h="755215">
                <a:tc>
                  <a:txBody>
                    <a:bodyPr/>
                    <a:lstStyle/>
                    <a:p>
                      <a:pPr marL="0" marR="0" algn="r" rtl="1">
                        <a:lnSpc>
                          <a:spcPct val="115000"/>
                        </a:lnSpc>
                        <a:spcBef>
                          <a:spcPts val="0"/>
                        </a:spcBef>
                        <a:spcAft>
                          <a:spcPts val="0"/>
                        </a:spcAft>
                      </a:pPr>
                      <a:r>
                        <a:rPr lang="ar-SA" sz="900">
                          <a:solidFill>
                            <a:srgbClr val="000000"/>
                          </a:solidFill>
                          <a:latin typeface="Calibri"/>
                          <a:ea typeface="Times New Roman"/>
                          <a:cs typeface="Times New Roman"/>
                        </a:rPr>
                        <a:t>السودان</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41 Tier I</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4.1.1</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Life expectancy at birth and at age 60</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years</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sex , Municipality</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T1</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a:solidFill>
                            <a:srgbClr val="000000"/>
                          </a:solidFill>
                          <a:latin typeface="Calibri"/>
                          <a:ea typeface="Times New Roman"/>
                          <a:cs typeface="Times New Roman"/>
                        </a:rPr>
                        <a:t> العمر المتوقع عند الولادة</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900">
                          <a:solidFill>
                            <a:srgbClr val="000000"/>
                          </a:solidFill>
                          <a:latin typeface="Calibri"/>
                          <a:ea typeface="Times New Roman"/>
                          <a:cs typeface="Times New Roman"/>
                        </a:rPr>
                        <a:t>التعداد2008</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318">
                <a:tc>
                  <a:txBody>
                    <a:bodyPr/>
                    <a:lstStyle/>
                    <a:p>
                      <a:pPr>
                        <a:lnSpc>
                          <a:spcPct val="115000"/>
                        </a:lnSpc>
                      </a:pPr>
                      <a:endParaRPr lang="en-US" sz="1100">
                        <a:latin typeface="Calibri"/>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4.1.3</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Infant mortality rate per 1,000 live births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rate in thousands</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sex , Manucipality</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T1</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a:solidFill>
                            <a:srgbClr val="000000"/>
                          </a:solidFill>
                          <a:latin typeface="Calibri"/>
                          <a:ea typeface="Times New Roman"/>
                          <a:cs typeface="Times New Roman"/>
                        </a:rPr>
                        <a:t>وفيات الرضع كل الف ولادة حية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900">
                          <a:solidFill>
                            <a:srgbClr val="000000"/>
                          </a:solidFill>
                          <a:latin typeface="Calibri"/>
                          <a:ea typeface="Times New Roman"/>
                          <a:cs typeface="Times New Roman"/>
                        </a:rPr>
                        <a:t>التعداد2008</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5215">
                <a:tc>
                  <a:txBody>
                    <a:bodyPr/>
                    <a:lstStyle/>
                    <a:p>
                      <a:pPr>
                        <a:lnSpc>
                          <a:spcPct val="115000"/>
                        </a:lnSpc>
                      </a:pPr>
                      <a:endParaRPr lang="en-US" sz="1100">
                        <a:latin typeface="Calibri"/>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33 Tier I</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4.1.2</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Under-five mortality rate per 1,000 live births</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rate in thousands</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sex , Manucipality</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T1</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a:solidFill>
                            <a:srgbClr val="000000"/>
                          </a:solidFill>
                          <a:latin typeface="Calibri"/>
                          <a:ea typeface="Times New Roman"/>
                          <a:cs typeface="Times New Roman"/>
                        </a:rPr>
                        <a:t>وفيات الأطفال دون السن الخامسة</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900">
                          <a:solidFill>
                            <a:srgbClr val="000000"/>
                          </a:solidFill>
                          <a:latin typeface="Calibri"/>
                          <a:ea typeface="Times New Roman"/>
                          <a:cs typeface="Times New Roman"/>
                        </a:rPr>
                        <a:t>التعداد  2008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647">
                <a:tc>
                  <a:txBody>
                    <a:bodyPr/>
                    <a:lstStyle/>
                    <a:p>
                      <a:pPr>
                        <a:lnSpc>
                          <a:spcPct val="115000"/>
                        </a:lnSpc>
                      </a:pPr>
                      <a:endParaRPr lang="en-US" sz="1100">
                        <a:latin typeface="Calibri"/>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4.1.4</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1">
                        <a:lnSpc>
                          <a:spcPct val="115000"/>
                        </a:lnSpc>
                        <a:spcBef>
                          <a:spcPts val="0"/>
                        </a:spcBef>
                        <a:spcAft>
                          <a:spcPts val="0"/>
                        </a:spcAft>
                      </a:pPr>
                      <a:r>
                        <a:rPr lang="en-US" sz="900">
                          <a:solidFill>
                            <a:srgbClr val="000000"/>
                          </a:solidFill>
                          <a:latin typeface="Calibri"/>
                          <a:ea typeface="Times New Roman"/>
                          <a:cs typeface="Times New Roman"/>
                        </a:rPr>
                        <a:t>Immunization coverage rate for children under one year of</a:t>
                      </a:r>
                      <a:r>
                        <a:rPr lang="en-US" sz="900">
                          <a:solidFill>
                            <a:srgbClr val="000000"/>
                          </a:solidFill>
                          <a:latin typeface="Times New Roman"/>
                          <a:ea typeface="Times New Roman"/>
                          <a:cs typeface="Arial"/>
                        </a:rPr>
                        <a:t> </a:t>
                      </a:r>
                      <a:r>
                        <a:rPr lang="en-US" sz="900">
                          <a:solidFill>
                            <a:srgbClr val="000000"/>
                          </a:solidFill>
                          <a:latin typeface="Calibri"/>
                          <a:ea typeface="Times New Roman"/>
                          <a:cs typeface="Times New Roman"/>
                        </a:rPr>
                        <a:t>age</a:t>
                      </a:r>
                      <a:r>
                        <a:rPr lang="en-US" sz="900">
                          <a:solidFill>
                            <a:srgbClr val="000000"/>
                          </a:solidFill>
                          <a:latin typeface="Times New Roman"/>
                          <a:ea typeface="Times New Roman"/>
                          <a:cs typeface="Arial"/>
                        </a:rPr>
                        <a:t>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percentage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sex , Manucipality</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T1</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ar-SA" sz="900">
                          <a:solidFill>
                            <a:srgbClr val="000000"/>
                          </a:solidFill>
                          <a:latin typeface="Calibri"/>
                          <a:ea typeface="Times New Roman"/>
                          <a:cs typeface="Times New Roman"/>
                        </a:rPr>
                        <a:t>نسبة التغطية بالتحصينات للأطفال الذين تقل أعمارهم عن سنة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900">
                          <a:solidFill>
                            <a:srgbClr val="000000"/>
                          </a:solidFill>
                          <a:latin typeface="Calibri"/>
                          <a:ea typeface="Times New Roman"/>
                          <a:cs typeface="Times New Roman"/>
                        </a:rPr>
                        <a:t>مسح عنقودي متعدد المؤشرات</a:t>
                      </a:r>
                      <a:r>
                        <a:rPr lang="en-US" sz="900">
                          <a:solidFill>
                            <a:srgbClr val="000000"/>
                          </a:solidFill>
                          <a:latin typeface="Calibri"/>
                          <a:ea typeface="Times New Roman"/>
                          <a:cs typeface="Times New Roman"/>
                        </a:rPr>
                        <a:t>2010</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647">
                <a:tc>
                  <a:txBody>
                    <a:bodyPr/>
                    <a:lstStyle/>
                    <a:p>
                      <a:pPr>
                        <a:lnSpc>
                          <a:spcPct val="115000"/>
                        </a:lnSpc>
                      </a:pPr>
                      <a:endParaRPr lang="en-US" sz="1100">
                        <a:latin typeface="Calibri"/>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35 Tier I</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5.1.4</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Antenatal care coverage, at least one visit and at least four visits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percentage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 age group, , education, Manucipality</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T1</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a:solidFill>
                            <a:srgbClr val="000000"/>
                          </a:solidFill>
                          <a:latin typeface="Calibri"/>
                          <a:ea typeface="Times New Roman"/>
                          <a:cs typeface="Times New Roman"/>
                        </a:rPr>
                        <a:t>تغطية الرعاية السابقة للولادة، زيارة واحدة على الأقل وأربع زيارات على الأقل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a:solidFill>
                            <a:srgbClr val="000000"/>
                          </a:solidFill>
                          <a:latin typeface="Calibri"/>
                          <a:ea typeface="Times New Roman"/>
                          <a:cs typeface="Times New Roman"/>
                        </a:rPr>
                        <a:t> (مسح عنقودي متعدد المؤشرات</a:t>
                      </a:r>
                      <a:r>
                        <a:rPr lang="en-US" sz="900">
                          <a:solidFill>
                            <a:srgbClr val="000000"/>
                          </a:solidFill>
                          <a:latin typeface="Calibri"/>
                          <a:ea typeface="Times New Roman"/>
                          <a:cs typeface="Times New Roman"/>
                        </a:rPr>
                        <a:t>2010</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647">
                <a:tc>
                  <a:txBody>
                    <a:bodyPr/>
                    <a:lstStyle/>
                    <a:p>
                      <a:pPr>
                        <a:lnSpc>
                          <a:spcPct val="115000"/>
                        </a:lnSpc>
                      </a:pPr>
                      <a:endParaRPr lang="en-US" sz="1100">
                        <a:latin typeface="Calibri"/>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36 Tier I</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5.1.3</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Proportion of births attended by skilled health personnel</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percentage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 age group, Manucipality</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T1</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a:solidFill>
                            <a:srgbClr val="000000"/>
                          </a:solidFill>
                          <a:latin typeface="Calibri"/>
                          <a:ea typeface="Times New Roman"/>
                          <a:cs typeface="Times New Roman"/>
                        </a:rPr>
                        <a:t>نسبة الولادة التي تجري تحت إشراف اطباء المهرة</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a:solidFill>
                            <a:srgbClr val="000000"/>
                          </a:solidFill>
                          <a:latin typeface="Calibri"/>
                          <a:ea typeface="Times New Roman"/>
                          <a:cs typeface="Times New Roman"/>
                        </a:rPr>
                        <a:t>مسح عنقودي متعدد المؤشرات</a:t>
                      </a:r>
                      <a:r>
                        <a:rPr lang="en-US" sz="900">
                          <a:solidFill>
                            <a:srgbClr val="000000"/>
                          </a:solidFill>
                          <a:latin typeface="Calibri"/>
                          <a:ea typeface="Times New Roman"/>
                          <a:cs typeface="Times New Roman"/>
                        </a:rPr>
                        <a:t>2010</a:t>
                      </a:r>
                      <a:r>
                        <a:rPr lang="ar-SA" sz="900">
                          <a:solidFill>
                            <a:srgbClr val="000000"/>
                          </a:solidFill>
                          <a:latin typeface="Calibri"/>
                          <a:ea typeface="Times New Roman"/>
                          <a:cs typeface="Times New Roman"/>
                        </a:rPr>
                        <a:t> (مسح)</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318">
                <a:tc>
                  <a:txBody>
                    <a:bodyPr/>
                    <a:lstStyle/>
                    <a:p>
                      <a:pPr>
                        <a:lnSpc>
                          <a:spcPct val="115000"/>
                        </a:lnSpc>
                      </a:pPr>
                      <a:endParaRPr lang="en-US" sz="1100">
                        <a:latin typeface="Calibri"/>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5.1.5</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Maternal  Mortality Raatio</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latin typeface="Calibri"/>
                          <a:ea typeface="Times New Roman"/>
                          <a:cs typeface="Times New Roman"/>
                        </a:rPr>
                        <a:t> </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latin typeface="Calibri"/>
                          <a:ea typeface="Times New Roman"/>
                          <a:cs typeface="Times New Roman"/>
                        </a:rPr>
                        <a:t>T1</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900">
                          <a:solidFill>
                            <a:srgbClr val="000000"/>
                          </a:solidFill>
                          <a:latin typeface="Calibri"/>
                          <a:ea typeface="Times New Roman"/>
                          <a:cs typeface="Times New Roman"/>
                        </a:rPr>
                        <a:t>وفيات الامهات  فى  فترة  الحمل  والوضوع  لكل  مائة الف  ولادة  حية</a:t>
                      </a:r>
                      <a:endParaRPr lang="en-US" sz="110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ar-SA" sz="900" dirty="0">
                          <a:solidFill>
                            <a:srgbClr val="000000"/>
                          </a:solidFill>
                          <a:latin typeface="Calibri"/>
                          <a:ea typeface="Times New Roman"/>
                          <a:cs typeface="Times New Roman"/>
                        </a:rPr>
                        <a:t>مسح عنقودي متعدد المؤشرات</a:t>
                      </a:r>
                      <a:r>
                        <a:rPr lang="en-US" sz="900" dirty="0">
                          <a:solidFill>
                            <a:srgbClr val="000000"/>
                          </a:solidFill>
                          <a:latin typeface="Calibri"/>
                          <a:ea typeface="Times New Roman"/>
                          <a:cs typeface="Times New Roman"/>
                        </a:rPr>
                        <a:t>2010</a:t>
                      </a:r>
                      <a:endParaRPr lang="en-US" sz="1100" dirty="0">
                        <a:latin typeface="Calibri"/>
                        <a:ea typeface="Times New Roman"/>
                        <a:cs typeface="Arial"/>
                      </a:endParaRPr>
                    </a:p>
                  </a:txBody>
                  <a:tcPr marL="67969" marR="67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174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Arabic Transparent" charset="0"/>
                <a:ea typeface="Times New Roman" pitchFamily="18" charset="0"/>
                <a:cs typeface="Arial" pitchFamily="34" charset="0"/>
              </a:rPr>
              <a:t>صفحة قطاع الصحة- السودان</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82062"/>
            <a:ext cx="10396882" cy="5873261"/>
          </a:xfrm>
        </p:spPr>
        <p:txBody>
          <a:bodyPr>
            <a:noAutofit/>
          </a:bodyPr>
          <a:lstStyle/>
          <a:p>
            <a:pPr lvl="0" algn="r"/>
            <a:r>
              <a:rPr lang="ar-SA" sz="3600" u="sng" dirty="0"/>
              <a:t>المرحلة </a:t>
            </a:r>
            <a:r>
              <a:rPr lang="ar-SA" sz="3600" u="sng" dirty="0" smtClean="0"/>
              <a:t>الثالثة</a:t>
            </a:r>
            <a:r>
              <a:rPr lang="ar-IQ" sz="2800" dirty="0"/>
              <a:t/>
            </a:r>
            <a:br>
              <a:rPr lang="ar-IQ" sz="2800" dirty="0"/>
            </a:br>
            <a:r>
              <a:rPr lang="ar-SA" sz="2800" dirty="0" smtClean="0"/>
              <a:t> </a:t>
            </a:r>
            <a:r>
              <a:rPr lang="ar-IQ" sz="2800" dirty="0" smtClean="0"/>
              <a:t>تم </a:t>
            </a:r>
            <a:r>
              <a:rPr lang="ar-SA" sz="2800" dirty="0" smtClean="0"/>
              <a:t>تنقيح </a:t>
            </a:r>
            <a:r>
              <a:rPr lang="ar-SA" sz="2800" dirty="0"/>
              <a:t>الإطار وتقييم أهمية ومناسبة المؤشرات النوع </a:t>
            </a:r>
            <a:r>
              <a:rPr lang="ar-SA" sz="2800" dirty="0" smtClean="0"/>
              <a:t>الاجتماعية </a:t>
            </a:r>
            <a:r>
              <a:rPr lang="ar-SA" sz="2800" dirty="0"/>
              <a:t>المتوفرة </a:t>
            </a:r>
            <a:r>
              <a:rPr lang="ar-LB" sz="2800" dirty="0"/>
              <a:t>من خلال مناقشة الواقع الراهن بالتعاون مع المستخدمين والمنتجين </a:t>
            </a:r>
            <a:r>
              <a:rPr lang="ar-SA" sz="2800" dirty="0"/>
              <a:t>حسب التالي: </a:t>
            </a:r>
            <a:r>
              <a:rPr lang="en-US" sz="2800" dirty="0"/>
              <a:t/>
            </a:r>
            <a:br>
              <a:rPr lang="en-US" sz="2800" dirty="0"/>
            </a:br>
            <a:r>
              <a:rPr lang="en-US" sz="2800" dirty="0"/>
              <a:t> </a:t>
            </a:r>
            <a:br>
              <a:rPr lang="en-US" sz="2800" dirty="0"/>
            </a:br>
            <a:r>
              <a:rPr lang="ar-IQ" sz="2800" dirty="0" smtClean="0"/>
              <a:t>1. </a:t>
            </a:r>
            <a:r>
              <a:rPr lang="ar-SA" sz="2800" dirty="0" smtClean="0"/>
              <a:t>وضع </a:t>
            </a:r>
            <a:r>
              <a:rPr lang="ar-SA" sz="2800" dirty="0"/>
              <a:t>مكونات الإطار الوطني لإحصاءات النوع الاجتماعي وذلك بتوزيع المؤشرات على المجالات ذات الأهمية /القطاعات ؛ ....... </a:t>
            </a:r>
            <a:r>
              <a:rPr lang="ar-SA" sz="2800" dirty="0">
                <a:solidFill>
                  <a:srgbClr val="00B0F0"/>
                </a:solidFill>
              </a:rPr>
              <a:t>نعم </a:t>
            </a:r>
            <a:r>
              <a:rPr lang="en-US" sz="2800" dirty="0"/>
              <a:t/>
            </a:r>
            <a:br>
              <a:rPr lang="en-US" sz="2800" dirty="0"/>
            </a:br>
            <a:r>
              <a:rPr lang="ar-IQ" sz="2800" dirty="0" smtClean="0"/>
              <a:t>2. تم </a:t>
            </a:r>
            <a:r>
              <a:rPr lang="ar-SA" sz="2800" dirty="0" smtClean="0"/>
              <a:t>تحديد السلاسل </a:t>
            </a:r>
            <a:r>
              <a:rPr lang="ar-SA" sz="2800" dirty="0"/>
              <a:t>الزمنية لكل مؤشر ومصادرها (سنة واسم التعداد/المسح أو السجلات الإدارية) ....... </a:t>
            </a:r>
            <a:r>
              <a:rPr lang="ar-SA" sz="2800" dirty="0">
                <a:solidFill>
                  <a:srgbClr val="00B0F0"/>
                </a:solidFill>
              </a:rPr>
              <a:t>نعم</a:t>
            </a:r>
            <a:r>
              <a:rPr lang="en-US" sz="2800" dirty="0"/>
              <a:t/>
            </a:r>
            <a:br>
              <a:rPr lang="en-US" sz="2800" dirty="0"/>
            </a:br>
            <a:r>
              <a:rPr lang="ar-IQ" sz="2800" dirty="0" smtClean="0"/>
              <a:t>3. </a:t>
            </a:r>
            <a:r>
              <a:rPr lang="ar-SA" sz="2800" dirty="0" smtClean="0"/>
              <a:t>تصنيف </a:t>
            </a:r>
            <a:r>
              <a:rPr lang="ar-SA" sz="2800" dirty="0"/>
              <a:t>حالة كل المؤشر من حيث توفره (مستوى 1) أو عدم احتسابه (مستوى 2) أو عدم جمعه (مستوى 3)؛ ... ن</a:t>
            </a:r>
            <a:r>
              <a:rPr lang="ar-SA" sz="2800" dirty="0">
                <a:solidFill>
                  <a:srgbClr val="00B0F0"/>
                </a:solidFill>
              </a:rPr>
              <a:t>عم</a:t>
            </a:r>
            <a:r>
              <a:rPr lang="en-US" sz="2800" dirty="0"/>
              <a:t/>
            </a:r>
            <a:br>
              <a:rPr lang="en-US" sz="2800" dirty="0"/>
            </a:br>
            <a:r>
              <a:rPr lang="ar-IQ" sz="2800" dirty="0" smtClean="0"/>
              <a:t>4. </a:t>
            </a:r>
            <a:r>
              <a:rPr lang="ar-SA" sz="2800" dirty="0" smtClean="0"/>
              <a:t>مراجعة </a:t>
            </a:r>
            <a:r>
              <a:rPr lang="ar-SA" sz="2800" dirty="0"/>
              <a:t>أهمية المؤشرات واستكمال الإطار بالنسبة الى مجالات الاهتمام الوطنية مع المستخدمين؛ .... </a:t>
            </a:r>
            <a:r>
              <a:rPr lang="ar-SA" sz="2800" dirty="0">
                <a:solidFill>
                  <a:srgbClr val="00B0F0"/>
                </a:solidFill>
              </a:rPr>
              <a:t>نعم</a:t>
            </a:r>
            <a:r>
              <a:rPr lang="en-US" sz="2800" dirty="0"/>
              <a:t/>
            </a:r>
            <a:br>
              <a:rPr lang="en-US" sz="2800" dirty="0"/>
            </a:br>
            <a:r>
              <a:rPr lang="ar-SA" sz="2800" dirty="0"/>
              <a:t> </a:t>
            </a:r>
            <a:r>
              <a:rPr lang="ar-IQ" sz="2800" dirty="0" smtClean="0"/>
              <a:t>5. </a:t>
            </a:r>
            <a:r>
              <a:rPr lang="ar-SA" sz="2800" dirty="0" smtClean="0"/>
              <a:t>تحضير </a:t>
            </a:r>
            <a:r>
              <a:rPr lang="ar-SA" sz="2800" dirty="0"/>
              <a:t>الإطار باللغتين العربية والإنكليزية ..... </a:t>
            </a:r>
            <a:r>
              <a:rPr lang="ar-SA" sz="2800" dirty="0">
                <a:solidFill>
                  <a:srgbClr val="00B0F0"/>
                </a:solidFill>
              </a:rPr>
              <a:t>نعم</a:t>
            </a:r>
            <a:r>
              <a:rPr lang="en-US" sz="2800" dirty="0"/>
              <a:t/>
            </a:r>
            <a:br>
              <a:rPr lang="en-US" sz="2800" dirty="0"/>
            </a:br>
            <a:r>
              <a:rPr lang="ar-IQ" sz="2800" dirty="0" smtClean="0"/>
              <a:t>6. تم </a:t>
            </a:r>
            <a:r>
              <a:rPr lang="ar-SA" sz="2800" dirty="0" smtClean="0"/>
              <a:t>إعداد إطار </a:t>
            </a:r>
            <a:r>
              <a:rPr lang="ar-SA" sz="2800" dirty="0"/>
              <a:t>حسب الأهداف </a:t>
            </a:r>
            <a:r>
              <a:rPr lang="ar-SA" sz="2800" dirty="0" smtClean="0"/>
              <a:t>الألفية  </a:t>
            </a:r>
            <a:r>
              <a:rPr lang="ar-SA" sz="2800" dirty="0" smtClean="0">
                <a:solidFill>
                  <a:srgbClr val="00B0F0"/>
                </a:solidFill>
              </a:rPr>
              <a:t>نعم</a:t>
            </a:r>
            <a:r>
              <a:rPr lang="en-US" sz="2800" dirty="0"/>
              <a:t/>
            </a:r>
            <a:br>
              <a:rPr lang="en-US" sz="2800" dirty="0"/>
            </a:br>
            <a:endParaRPr lang="en-US" sz="2800" dirty="0"/>
          </a:p>
        </p:txBody>
      </p:sp>
    </p:spTree>
    <p:extLst>
      <p:ext uri="{BB962C8B-B14F-4D97-AF65-F5344CB8AC3E}">
        <p14:creationId xmlns:p14="http://schemas.microsoft.com/office/powerpoint/2010/main" xmlns="" val="2777124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B6B6B6"/>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B6B6B6"/>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TotalTime>
  <Words>501</Words>
  <Application>Microsoft Office PowerPoint</Application>
  <PresentationFormat>Custom</PresentationFormat>
  <Paragraphs>164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مراحل  إعداد  الإطار  الوطنى-السودان</vt:lpstr>
      <vt:lpstr>Slide 2</vt:lpstr>
      <vt:lpstr>نتائج المرحلة الأولى مع بعض الأمثلة: عدم تضمين عدد من مؤشرات الاستراتيجية وتقرير سيداو  لم  يوقع  السودان على  سيداو  لا توجد   لدينا  مؤشرات محتسبة بطريقة غير صحيحة ......  غيرها  اذكر  -ذيادة  فرص  المشاركة  فى  اتخاذ القرار  --  خفض  وفيات  الامهات............... -  </vt:lpstr>
      <vt:lpstr>المرحلة الثانية :هل قمتم بحصر المؤشرات الوطنية المتوفرة في الإطار الإقليمي /العالمي حسب التالي استيفاء الإطار العربي لمؤشرات النوع الاجتماعي الخاص بالإسكوا  حصر المؤشرات الوطنية والمتوفرة في نشرة الاسكوا -نعم النوع الاجتماعي في أرقام 2013 غيرها أذكر .فى  التفارير  الوطنية.............. </vt:lpstr>
      <vt:lpstr>تحد   أذكر نتائج المرحلة الثانية مع بعض الأمثلة   تحديد وإضافة المؤشرات المطلوبة إقليميا / عالمياً غير المتوفرة في  المسودة الأولى للإطار  -لم  يحدث  ذلك مثل المؤشرات التالية...  استكمال الإطار بمؤشرات هامة ومنشورة في مصادرإقليمية/ عالمية وغير منشورة وطنيا  -نعم ا مثل المؤشرات التالية... غيرها أذكر ...اضافة  مؤشرات  وطنية  غير  متوفر ة  لاستكمال  الاطار  الوطنى  مثل  المؤشرات السياسية  والرياضية   والديموغرافية التالية............   </vt:lpstr>
      <vt:lpstr>Slide 6</vt:lpstr>
      <vt:lpstr>Slide 7</vt:lpstr>
      <vt:lpstr>Slide 8</vt:lpstr>
      <vt:lpstr>المرحلة الثالثة  تم تنقيح الإطار وتقييم أهمية ومناسبة المؤشرات النوع الاجتماعية المتوفرة من خلال مناقشة الواقع الراهن بالتعاون مع المستخدمين والمنتجين حسب التالي:    1. وضع مكونات الإطار الوطني لإحصاءات النوع الاجتماعي وذلك بتوزيع المؤشرات على المجالات ذات الأهمية /القطاعات ؛ ....... نعم  2. تم تحديد السلاسل الزمنية لكل مؤشر ومصادرها (سنة واسم التعداد/المسح أو السجلات الإدارية) ....... نعم 3. تصنيف حالة كل المؤشر من حيث توفره (مستوى 1) أو عدم احتسابه (مستوى 2) أو عدم جمعه (مستوى 3)؛ ... نعم 4. مراجعة أهمية المؤشرات واستكمال الإطار بالنسبة الى مجالات الاهتمام الوطنية مع المستخدمين؛ .... نعم  5. تحضير الإطار باللغتين العربية والإنكليزية ..... نعم 6. تم إعداد إطار حسب الأهداف الألفية  نعم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المرأة والرجل  في العراق  2014 </dc:title>
  <dc:creator>azheralallaq</dc:creator>
  <cp:lastModifiedBy>ptata</cp:lastModifiedBy>
  <cp:revision>46</cp:revision>
  <dcterms:created xsi:type="dcterms:W3CDTF">2014-05-27T10:40:41Z</dcterms:created>
  <dcterms:modified xsi:type="dcterms:W3CDTF">2014-11-29T17:54:55Z</dcterms:modified>
</cp:coreProperties>
</file>