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24"/>
  </p:notesMasterIdLst>
  <p:handoutMasterIdLst>
    <p:handoutMasterId r:id="rId25"/>
  </p:handoutMasterIdLst>
  <p:sldIdLst>
    <p:sldId id="256" r:id="rId2"/>
    <p:sldId id="277" r:id="rId3"/>
    <p:sldId id="278" r:id="rId4"/>
    <p:sldId id="257" r:id="rId5"/>
    <p:sldId id="258" r:id="rId6"/>
    <p:sldId id="279" r:id="rId7"/>
    <p:sldId id="272" r:id="rId8"/>
    <p:sldId id="259" r:id="rId9"/>
    <p:sldId id="260" r:id="rId10"/>
    <p:sldId id="261" r:id="rId11"/>
    <p:sldId id="262" r:id="rId12"/>
    <p:sldId id="263" r:id="rId13"/>
    <p:sldId id="264" r:id="rId14"/>
    <p:sldId id="265" r:id="rId15"/>
    <p:sldId id="280" r:id="rId16"/>
    <p:sldId id="281" r:id="rId17"/>
    <p:sldId id="283" r:id="rId18"/>
    <p:sldId id="271" r:id="rId19"/>
    <p:sldId id="266" r:id="rId20"/>
    <p:sldId id="267" r:id="rId21"/>
    <p:sldId id="268" r:id="rId22"/>
    <p:sldId id="26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3FF"/>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70" y="66"/>
      </p:cViewPr>
      <p:guideLst>
        <p:guide orient="horz" pos="2160"/>
        <p:guide pos="2880"/>
      </p:guideLst>
    </p:cSldViewPr>
  </p:slideViewPr>
  <p:notesTextViewPr>
    <p:cViewPr>
      <p:scale>
        <a:sx n="1" d="1"/>
        <a:sy n="1" d="1"/>
      </p:scale>
      <p:origin x="0" y="0"/>
    </p:cViewPr>
  </p:notesTextViewPr>
  <p:sorterViewPr>
    <p:cViewPr>
      <p:scale>
        <a:sx n="100" d="100"/>
        <a:sy n="100" d="100"/>
      </p:scale>
      <p:origin x="0" y="33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7F18F23-207D-49AF-99D3-17052CD12CA1}" type="datetimeFigureOut">
              <a:rPr lang="en-US" smtClean="0"/>
              <a:pPr/>
              <a:t>2/2/2011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1865779-FC53-4B09-88E2-43DA02B396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7D974A6-CFB4-4149-AAD9-08EAAE99C152}" type="datetimeFigureOut">
              <a:rPr lang="en-US" smtClean="0"/>
              <a:pPr/>
              <a:t>2/2/2011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F60277-F656-4FD0-BABB-EE1B1728566F}" type="slidenum">
              <a:rPr lang="en-US" smtClean="0"/>
              <a:pPr/>
              <a:t>‹#›</a:t>
            </a:fld>
            <a:endParaRPr lang="en-US"/>
          </a:p>
        </p:txBody>
      </p:sp>
    </p:spTree>
    <p:extLst>
      <p:ext uri="{BB962C8B-B14F-4D97-AF65-F5344CB8AC3E}">
        <p14:creationId xmlns="" xmlns:p14="http://schemas.microsoft.com/office/powerpoint/2010/main" val="341587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60277-F656-4FD0-BABB-EE1B1728566F}" type="slidenum">
              <a:rPr lang="en-US" smtClean="0"/>
              <a:pPr/>
              <a:t>1</a:t>
            </a:fld>
            <a:endParaRPr lang="en-US"/>
          </a:p>
        </p:txBody>
      </p:sp>
    </p:spTree>
    <p:extLst>
      <p:ext uri="{BB962C8B-B14F-4D97-AF65-F5344CB8AC3E}">
        <p14:creationId xmlns="" xmlns:p14="http://schemas.microsoft.com/office/powerpoint/2010/main" val="3510704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60277-F656-4FD0-BABB-EE1B1728566F}" type="slidenum">
              <a:rPr lang="en-US" smtClean="0"/>
              <a:pPr/>
              <a:t>13</a:t>
            </a:fld>
            <a:endParaRPr lang="en-US"/>
          </a:p>
        </p:txBody>
      </p:sp>
    </p:spTree>
    <p:extLst>
      <p:ext uri="{BB962C8B-B14F-4D97-AF65-F5344CB8AC3E}">
        <p14:creationId xmlns="" xmlns:p14="http://schemas.microsoft.com/office/powerpoint/2010/main" val="257167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60277-F656-4FD0-BABB-EE1B1728566F}" type="slidenum">
              <a:rPr lang="en-US" smtClean="0"/>
              <a:pPr/>
              <a:t>14</a:t>
            </a:fld>
            <a:endParaRPr lang="en-US"/>
          </a:p>
        </p:txBody>
      </p:sp>
    </p:spTree>
    <p:extLst>
      <p:ext uri="{BB962C8B-B14F-4D97-AF65-F5344CB8AC3E}">
        <p14:creationId xmlns="" xmlns:p14="http://schemas.microsoft.com/office/powerpoint/2010/main" val="10215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11D0056-E574-4E6E-864F-F1BB8D450C2A}"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60277-F656-4FD0-BABB-EE1B1728566F}" type="slidenum">
              <a:rPr lang="en-US" smtClean="0"/>
              <a:pPr/>
              <a:t>19</a:t>
            </a:fld>
            <a:endParaRPr lang="en-US"/>
          </a:p>
        </p:txBody>
      </p:sp>
    </p:spTree>
    <p:extLst>
      <p:ext uri="{BB962C8B-B14F-4D97-AF65-F5344CB8AC3E}">
        <p14:creationId xmlns="" xmlns:p14="http://schemas.microsoft.com/office/powerpoint/2010/main" val="135455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60277-F656-4FD0-BABB-EE1B1728566F}" type="slidenum">
              <a:rPr lang="en-US" smtClean="0"/>
              <a:pPr/>
              <a:t>20</a:t>
            </a:fld>
            <a:endParaRPr lang="en-US"/>
          </a:p>
        </p:txBody>
      </p:sp>
    </p:spTree>
    <p:extLst>
      <p:ext uri="{BB962C8B-B14F-4D97-AF65-F5344CB8AC3E}">
        <p14:creationId xmlns="" xmlns:p14="http://schemas.microsoft.com/office/powerpoint/2010/main" val="28854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60277-F656-4FD0-BABB-EE1B1728566F}" type="slidenum">
              <a:rPr lang="en-US" smtClean="0"/>
              <a:pPr/>
              <a:t>21</a:t>
            </a:fld>
            <a:endParaRPr lang="en-US"/>
          </a:p>
        </p:txBody>
      </p:sp>
    </p:spTree>
    <p:extLst>
      <p:ext uri="{BB962C8B-B14F-4D97-AF65-F5344CB8AC3E}">
        <p14:creationId xmlns="" xmlns:p14="http://schemas.microsoft.com/office/powerpoint/2010/main" val="226434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79B44-6342-408A-8B10-62069B368A40}" type="slidenum">
              <a:rPr lang="en-US" smtClean="0"/>
              <a:pPr>
                <a:defRPr/>
              </a:pPr>
              <a:t>22</a:t>
            </a:fld>
            <a:endParaRPr lang="en-US"/>
          </a:p>
        </p:txBody>
      </p:sp>
    </p:spTree>
    <p:extLst>
      <p:ext uri="{BB962C8B-B14F-4D97-AF65-F5344CB8AC3E}">
        <p14:creationId xmlns="" xmlns:p14="http://schemas.microsoft.com/office/powerpoint/2010/main" val="375133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4036" name="Slide Number Placeholder 3"/>
          <p:cNvSpPr>
            <a:spLocks noGrp="1"/>
          </p:cNvSpPr>
          <p:nvPr>
            <p:ph type="sldNum" sz="quarter" idx="5"/>
          </p:nvPr>
        </p:nvSpPr>
        <p:spPr>
          <a:noFill/>
        </p:spPr>
        <p:txBody>
          <a:bodyPr/>
          <a:lstStyle/>
          <a:p>
            <a:fld id="{8F059D31-F341-499A-9049-7CFADAF9BD2F}"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a:noFill/>
          <a:ln/>
        </p:spPr>
        <p:txBody>
          <a:bodyPr lIns="91400" tIns="45699" rIns="91400" bIns="45699"/>
          <a:lstStyle/>
          <a:p>
            <a:endParaRPr lang="en-US" smtClean="0">
              <a:latin typeface="Arial" pitchFamily="34" charset="0"/>
            </a:endParaRPr>
          </a:p>
        </p:txBody>
      </p:sp>
      <p:sp>
        <p:nvSpPr>
          <p:cNvPr id="4506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1400" tIns="45699" rIns="91400" bIns="45699" anchor="b"/>
          <a:lstStyle/>
          <a:p>
            <a:pPr algn="r" defTabSz="909638"/>
            <a:fld id="{C99215DC-7B08-4CDE-B409-A2EE7936CDCA}" type="slidenum">
              <a:rPr lang="en-US" sz="1200">
                <a:latin typeface="Calibri" pitchFamily="34" charset="0"/>
              </a:rPr>
              <a:pPr algn="r" defTabSz="909638"/>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pPr eaLnBrk="1" hangingPunct="1">
              <a:spcBef>
                <a:spcPct val="0"/>
              </a:spcBef>
            </a:pPr>
            <a:r>
              <a:rPr lang="en-US" b="1" smtClean="0">
                <a:ea typeface="ヒラギノ角ゴ Pro W3"/>
                <a:cs typeface="ヒラギノ角ゴ Pro W3"/>
              </a:rPr>
              <a:t>3 Value Chain Dimensions: </a:t>
            </a:r>
          </a:p>
          <a:p>
            <a:pPr lvl="1" eaLnBrk="1" hangingPunct="1">
              <a:spcBef>
                <a:spcPct val="0"/>
              </a:spcBef>
              <a:buFontTx/>
              <a:buChar char="•"/>
            </a:pPr>
            <a:r>
              <a:rPr lang="en-US" smtClean="0">
                <a:ea typeface="ヒラギノ角ゴ Pro W3"/>
              </a:rPr>
              <a:t>supply chain</a:t>
            </a:r>
          </a:p>
          <a:p>
            <a:pPr lvl="1" eaLnBrk="1" hangingPunct="1">
              <a:spcBef>
                <a:spcPct val="0"/>
              </a:spcBef>
              <a:buFontTx/>
              <a:buChar char="•"/>
            </a:pPr>
            <a:r>
              <a:rPr lang="en-US" smtClean="0">
                <a:ea typeface="ヒラギノ角ゴ Pro W3"/>
              </a:rPr>
              <a:t>value-added activities</a:t>
            </a:r>
          </a:p>
          <a:p>
            <a:pPr lvl="1" eaLnBrk="1" hangingPunct="1">
              <a:spcBef>
                <a:spcPct val="0"/>
              </a:spcBef>
              <a:buFontTx/>
              <a:buChar char="•"/>
            </a:pPr>
            <a:r>
              <a:rPr lang="en-US" smtClean="0">
                <a:ea typeface="ヒラギノ角ゴ Pro W3"/>
              </a:rPr>
              <a:t>supporting industries</a:t>
            </a:r>
          </a:p>
          <a:p>
            <a:pPr eaLnBrk="1" hangingPunct="1">
              <a:spcBef>
                <a:spcPct val="0"/>
              </a:spcBef>
            </a:pPr>
            <a:endParaRPr lang="en-US" smtClean="0">
              <a:ea typeface="ヒラギノ角ゴ Pro W3"/>
              <a:cs typeface="ヒラギノ角ゴ Pro W3"/>
            </a:endParaRPr>
          </a:p>
        </p:txBody>
      </p:sp>
      <p:sp>
        <p:nvSpPr>
          <p:cNvPr id="19459" name="Slide Number Placeholder 3"/>
          <p:cNvSpPr>
            <a:spLocks noGrp="1"/>
          </p:cNvSpPr>
          <p:nvPr>
            <p:ph type="sldNum" sz="quarter" idx="5"/>
          </p:nvPr>
        </p:nvSpPr>
        <p:spPr>
          <a:noFill/>
        </p:spPr>
        <p:txBody>
          <a:bodyPr/>
          <a:lstStyle/>
          <a:p>
            <a:pPr defTabSz="916559"/>
            <a:fld id="{4C6CD40D-4905-4C21-817D-C45B6AACBA8D}" type="slidenum">
              <a:rPr lang="en-US" smtClean="0">
                <a:latin typeface="Calibri" pitchFamily="34" charset="0"/>
                <a:cs typeface="Arial" charset="0"/>
              </a:rPr>
              <a:pPr defTabSz="916559"/>
              <a:t>4</a:t>
            </a:fld>
            <a:endParaRPr lang="en-US" dirty="0" smtClean="0">
              <a:latin typeface="Calibri"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79B44-6342-408A-8B10-62069B368A40}" type="slidenum">
              <a:rPr lang="en-US" smtClean="0"/>
              <a:pPr>
                <a:defRPr/>
              </a:pPr>
              <a:t>5</a:t>
            </a:fld>
            <a:endParaRPr lang="en-US"/>
          </a:p>
        </p:txBody>
      </p:sp>
    </p:spTree>
    <p:extLst>
      <p:ext uri="{BB962C8B-B14F-4D97-AF65-F5344CB8AC3E}">
        <p14:creationId xmlns="" xmlns:p14="http://schemas.microsoft.com/office/powerpoint/2010/main" val="10659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6913"/>
            <a:ext cx="4649788" cy="3486150"/>
          </a:xfrm>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1100" y="696913"/>
            <a:ext cx="4649788" cy="3486150"/>
          </a:xfrm>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15D64-6861-4E15-B8EF-85E2F6DB9CD1}" type="slidenum">
              <a:rPr lang="en-US"/>
              <a:pPr/>
              <a:t>11</a:t>
            </a:fld>
            <a:endParaRPr lang="en-US"/>
          </a:p>
        </p:txBody>
      </p:sp>
      <p:sp>
        <p:nvSpPr>
          <p:cNvPr id="5122" name="Rectangle 2"/>
          <p:cNvSpPr>
            <a:spLocks noGrp="1" noRot="1" noChangeAspect="1" noChangeArrowheads="1"/>
          </p:cNvSpPr>
          <p:nvPr>
            <p:ph type="sldImg"/>
          </p:nvPr>
        </p:nvSpPr>
        <p:spPr bwMode="auto">
          <a:xfrm>
            <a:off x="1189038" y="703263"/>
            <a:ext cx="4632325" cy="3473450"/>
          </a:xfrm>
          <a:prstGeom prst="rect">
            <a:avLst/>
          </a:prstGeom>
          <a:solidFill>
            <a:srgbClr val="FFFFFF"/>
          </a:solidFill>
          <a:ln>
            <a:solidFill>
              <a:srgbClr val="000000"/>
            </a:solidFill>
            <a:miter lim="800000"/>
            <a:headEnd/>
            <a:tailEnd/>
          </a:ln>
        </p:spPr>
      </p:sp>
      <p:sp>
        <p:nvSpPr>
          <p:cNvPr id="5123"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58D76-40AF-4943-A713-2FFA29A1232E}" type="datetime1">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4198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92607-DFBD-4190-A393-42C2F3AA02A0}" type="datetime1">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11491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A9850-8456-4EA7-948D-B5FC4BE25DC4}" type="datetime1">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410553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68147-4524-488B-8828-E7AC5E4315C3}" type="datetime1">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159369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6FD89-85CE-4C21-90F8-716BA4A7A61F}" type="datetime1">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258738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06F3CE-7A69-4687-AAFD-054E1EB3C4EB}" type="datetime1">
              <a:rPr lang="en-US" smtClean="0"/>
              <a:pPr/>
              <a:t>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136946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8A669-2CFD-49D0-80FE-5900E0A926E8}" type="datetime1">
              <a:rPr lang="en-US" smtClean="0"/>
              <a:pPr/>
              <a:t>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37637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33C5FD-35A1-48C9-B121-A615C6DBEE22}" type="datetime1">
              <a:rPr lang="en-US" smtClean="0"/>
              <a:pPr/>
              <a:t>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363632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3B501-4386-4D4F-B1D9-64CD02288755}" type="datetime1">
              <a:rPr lang="en-US" smtClean="0"/>
              <a:pPr/>
              <a:t>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216734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F6229-1885-4262-B4AE-C3DD95F84A26}" type="datetime1">
              <a:rPr lang="en-US" smtClean="0"/>
              <a:pPr/>
              <a:t>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74014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D6262-A24F-4A27-9668-F8D707731966}" type="datetime1">
              <a:rPr lang="en-US" smtClean="0"/>
              <a:pPr/>
              <a:t>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222891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E7088-516C-4BA7-A2A3-55AD63EDA612}" type="datetime1">
              <a:rPr lang="en-US" smtClean="0"/>
              <a:pPr/>
              <a:t>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01186-A0B8-412F-B461-BCFDA235E6B8}" type="slidenum">
              <a:rPr lang="en-US" smtClean="0"/>
              <a:pPr/>
              <a:t>‹#›</a:t>
            </a:fld>
            <a:endParaRPr lang="en-US"/>
          </a:p>
        </p:txBody>
      </p:sp>
    </p:spTree>
    <p:extLst>
      <p:ext uri="{BB962C8B-B14F-4D97-AF65-F5344CB8AC3E}">
        <p14:creationId xmlns="" xmlns:p14="http://schemas.microsoft.com/office/powerpoint/2010/main" val="399380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Word_Document1.doc"/></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Word_Document2.doc"/></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oc.duke.edu/NC_GlobalEconomy/"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alvaluechain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21" y="692696"/>
            <a:ext cx="7772400" cy="1800200"/>
          </a:xfrm>
        </p:spPr>
        <p:txBody>
          <a:bodyPr>
            <a:normAutofit fontScale="90000"/>
          </a:bodyPr>
          <a:lstStyle/>
          <a:p>
            <a:r>
              <a:rPr lang="en-US" b="1" dirty="0" smtClean="0"/>
              <a:t>Global Value Chain Analysis and </a:t>
            </a:r>
            <a:br>
              <a:rPr lang="en-US" b="1" dirty="0" smtClean="0"/>
            </a:br>
            <a:r>
              <a:rPr lang="en-US" b="1" dirty="0" smtClean="0"/>
              <a:t>Its Implications for Measuring Global Trade</a:t>
            </a:r>
            <a:endParaRPr lang="en-US" b="1" dirty="0"/>
          </a:p>
        </p:txBody>
      </p:sp>
      <p:sp>
        <p:nvSpPr>
          <p:cNvPr id="3" name="Subtitle 2"/>
          <p:cNvSpPr>
            <a:spLocks noGrp="1"/>
          </p:cNvSpPr>
          <p:nvPr>
            <p:ph type="subTitle" idx="1"/>
          </p:nvPr>
        </p:nvSpPr>
        <p:spPr>
          <a:xfrm>
            <a:off x="1371600" y="3429000"/>
            <a:ext cx="6400800" cy="2952328"/>
          </a:xfrm>
        </p:spPr>
        <p:txBody>
          <a:bodyPr>
            <a:normAutofit fontScale="47500" lnSpcReduction="20000"/>
          </a:bodyPr>
          <a:lstStyle/>
          <a:p>
            <a:r>
              <a:rPr lang="en-US" sz="3700" b="1" dirty="0" smtClean="0">
                <a:solidFill>
                  <a:schemeClr val="tx1"/>
                </a:solidFill>
              </a:rPr>
              <a:t>Gary </a:t>
            </a:r>
            <a:r>
              <a:rPr lang="en-US" sz="3700" b="1" dirty="0" err="1" smtClean="0">
                <a:solidFill>
                  <a:schemeClr val="tx1"/>
                </a:solidFill>
              </a:rPr>
              <a:t>Gereffi</a:t>
            </a:r>
            <a:endParaRPr lang="en-US" sz="3700" b="1" dirty="0" smtClean="0">
              <a:solidFill>
                <a:schemeClr val="tx1"/>
              </a:solidFill>
            </a:endParaRPr>
          </a:p>
          <a:p>
            <a:r>
              <a:rPr lang="en-US" sz="3700" dirty="0" smtClean="0">
                <a:solidFill>
                  <a:schemeClr val="tx1"/>
                </a:solidFill>
              </a:rPr>
              <a:t>Duke University</a:t>
            </a:r>
          </a:p>
          <a:p>
            <a:r>
              <a:rPr lang="en-US" sz="3700" dirty="0" smtClean="0">
                <a:solidFill>
                  <a:schemeClr val="tx1"/>
                </a:solidFill>
              </a:rPr>
              <a:t>Durham, North Carolina (US)</a:t>
            </a:r>
          </a:p>
          <a:p>
            <a:r>
              <a:rPr lang="en-US" sz="3700" dirty="0" smtClean="0">
                <a:solidFill>
                  <a:schemeClr val="tx1"/>
                </a:solidFill>
              </a:rPr>
              <a:t>ggere@soc.duke.edu</a:t>
            </a:r>
          </a:p>
          <a:p>
            <a:endParaRPr lang="en-US" sz="3700" dirty="0" smtClean="0">
              <a:solidFill>
                <a:schemeClr val="tx1"/>
              </a:solidFill>
            </a:endParaRPr>
          </a:p>
          <a:p>
            <a:endParaRPr lang="en-US" sz="3700" dirty="0" smtClean="0">
              <a:solidFill>
                <a:schemeClr val="tx1"/>
              </a:solidFill>
            </a:endParaRPr>
          </a:p>
          <a:p>
            <a:r>
              <a:rPr lang="en-US" sz="3700" b="1" dirty="0" smtClean="0">
                <a:solidFill>
                  <a:schemeClr val="tx1"/>
                </a:solidFill>
              </a:rPr>
              <a:t>Global Forum on Trade Statistics</a:t>
            </a:r>
          </a:p>
          <a:p>
            <a:r>
              <a:rPr lang="en-US" sz="3700" i="1" dirty="0" smtClean="0">
                <a:solidFill>
                  <a:schemeClr val="tx1"/>
                </a:solidFill>
              </a:rPr>
              <a:t>Measuring global </a:t>
            </a:r>
            <a:r>
              <a:rPr lang="en-US" sz="3700" i="1" dirty="0">
                <a:solidFill>
                  <a:schemeClr val="tx1"/>
                </a:solidFill>
              </a:rPr>
              <a:t>t</a:t>
            </a:r>
            <a:r>
              <a:rPr lang="en-US" sz="3700" i="1" dirty="0" smtClean="0">
                <a:solidFill>
                  <a:schemeClr val="tx1"/>
                </a:solidFill>
              </a:rPr>
              <a:t>rade - Do we have the right numbers?</a:t>
            </a:r>
          </a:p>
          <a:p>
            <a:r>
              <a:rPr lang="en-US" sz="3700" dirty="0" smtClean="0">
                <a:solidFill>
                  <a:schemeClr val="tx1"/>
                </a:solidFill>
              </a:rPr>
              <a:t>Geneva, Switzerland</a:t>
            </a:r>
          </a:p>
          <a:p>
            <a:r>
              <a:rPr lang="en-US" sz="3700" dirty="0" smtClean="0">
                <a:solidFill>
                  <a:schemeClr val="tx1"/>
                </a:solidFill>
              </a:rPr>
              <a:t>February 2, 2011</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4" name="Picture 23"/>
          <p:cNvPicPr>
            <a:picLocks noChangeAspect="1" noChangeArrowheads="1"/>
          </p:cNvPicPr>
          <p:nvPr/>
        </p:nvPicPr>
        <p:blipFill>
          <a:blip r:embed="rId3" cstate="print"/>
          <a:srcRect/>
          <a:stretch>
            <a:fillRect/>
          </a:stretch>
        </p:blipFill>
        <p:spPr bwMode="auto">
          <a:xfrm>
            <a:off x="251519" y="5949280"/>
            <a:ext cx="1816925" cy="752599"/>
          </a:xfrm>
          <a:prstGeom prst="rect">
            <a:avLst/>
          </a:prstGeom>
          <a:noFill/>
          <a:ln w="9525">
            <a:noFill/>
            <a:miter lim="800000"/>
            <a:headEnd/>
            <a:tailEnd/>
          </a:ln>
        </p:spPr>
      </p:pic>
    </p:spTree>
    <p:extLst>
      <p:ext uri="{BB962C8B-B14F-4D97-AF65-F5344CB8AC3E}">
        <p14:creationId xmlns="" xmlns:p14="http://schemas.microsoft.com/office/powerpoint/2010/main" val="2859941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bwMode="auto">
          <a:xfrm>
            <a:off x="685800" y="609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latin typeface="Arial" pitchFamily="34" charset="0"/>
                <a:cs typeface="Arial" pitchFamily="34" charset="0"/>
              </a:rPr>
              <a:t>Five GVC Governance Types</a:t>
            </a:r>
          </a:p>
        </p:txBody>
      </p:sp>
      <p:graphicFrame>
        <p:nvGraphicFramePr>
          <p:cNvPr id="3074" name="Object 3"/>
          <p:cNvGraphicFramePr>
            <a:graphicFrameLocks noChangeAspect="1"/>
          </p:cNvGraphicFramePr>
          <p:nvPr>
            <p:extLst>
              <p:ext uri="{D42A27DB-BD31-4B8C-83A1-F6EECF244321}">
                <p14:modId xmlns="" xmlns:p14="http://schemas.microsoft.com/office/powerpoint/2010/main" val="4152396251"/>
              </p:ext>
            </p:extLst>
          </p:nvPr>
        </p:nvGraphicFramePr>
        <p:xfrm>
          <a:off x="1412875" y="1593850"/>
          <a:ext cx="6400800" cy="4238625"/>
        </p:xfrm>
        <a:graphic>
          <a:graphicData uri="http://schemas.openxmlformats.org/presentationml/2006/ole">
            <p:oleObj spid="_x0000_s1036" name="Document" r:id="rId4" imgW="5647522" imgH="3815781" progId="Word.Document.8">
              <p:embed/>
            </p:oleObj>
          </a:graphicData>
        </a:graphic>
      </p:graphicFrame>
      <p:sp>
        <p:nvSpPr>
          <p:cNvPr id="3077" name="Text Box 4"/>
          <p:cNvSpPr txBox="1">
            <a:spLocks noChangeArrowheads="1"/>
          </p:cNvSpPr>
          <p:nvPr/>
        </p:nvSpPr>
        <p:spPr bwMode="auto">
          <a:xfrm>
            <a:off x="7059613" y="2974975"/>
            <a:ext cx="488950" cy="2465388"/>
          </a:xfrm>
          <a:prstGeom prst="rect">
            <a:avLst/>
          </a:prstGeom>
          <a:noFill/>
          <a:ln w="12700">
            <a:noFill/>
            <a:miter lim="800000"/>
            <a:headEnd/>
            <a:tailEnd/>
          </a:ln>
        </p:spPr>
        <p:txBody>
          <a:bodyPr wrap="none">
            <a:spAutoFit/>
          </a:bodyPr>
          <a:lstStyle/>
          <a:p>
            <a:pPr algn="ctr"/>
            <a:r>
              <a:rPr lang="en-US" sz="1200" i="1" u="none"/>
              <a:t>Low</a:t>
            </a:r>
          </a:p>
          <a:p>
            <a:pPr algn="ctr"/>
            <a:endParaRPr lang="en-US" sz="1200" i="1" u="none"/>
          </a:p>
          <a:p>
            <a:pPr algn="ctr"/>
            <a:endParaRPr lang="en-US" sz="1200" i="1" u="none"/>
          </a:p>
          <a:p>
            <a:pPr algn="ctr"/>
            <a:endParaRPr lang="en-US" sz="1200" i="1" u="none"/>
          </a:p>
          <a:p>
            <a:pPr algn="ctr"/>
            <a:endParaRPr lang="en-US" sz="1200" i="1" u="none"/>
          </a:p>
          <a:p>
            <a:pPr algn="ctr"/>
            <a:endParaRPr lang="en-US" sz="1200" i="1" u="none"/>
          </a:p>
          <a:p>
            <a:pPr algn="ctr"/>
            <a:endParaRPr lang="en-US" sz="1200" i="1" u="none"/>
          </a:p>
          <a:p>
            <a:pPr algn="ctr"/>
            <a:endParaRPr lang="en-US" sz="1200" i="1" u="none"/>
          </a:p>
          <a:p>
            <a:pPr algn="ctr"/>
            <a:endParaRPr lang="en-US" sz="1200" i="1" u="none"/>
          </a:p>
          <a:p>
            <a:pPr algn="ctr"/>
            <a:endParaRPr lang="en-US" sz="1200" i="1" u="none"/>
          </a:p>
          <a:p>
            <a:pPr algn="ctr"/>
            <a:endParaRPr lang="en-US" sz="1200" i="1" u="none"/>
          </a:p>
          <a:p>
            <a:pPr algn="ctr"/>
            <a:endParaRPr lang="en-US" sz="1200" i="1" u="none"/>
          </a:p>
          <a:p>
            <a:pPr algn="ctr"/>
            <a:r>
              <a:rPr lang="en-US" sz="1200" i="1" u="none"/>
              <a:t>High</a:t>
            </a:r>
          </a:p>
        </p:txBody>
      </p:sp>
      <p:sp>
        <p:nvSpPr>
          <p:cNvPr id="3078" name="Line 5"/>
          <p:cNvSpPr>
            <a:spLocks noChangeShapeType="1"/>
          </p:cNvSpPr>
          <p:nvPr/>
        </p:nvSpPr>
        <p:spPr bwMode="auto">
          <a:xfrm>
            <a:off x="7292975" y="3287713"/>
            <a:ext cx="0" cy="1843087"/>
          </a:xfrm>
          <a:prstGeom prst="line">
            <a:avLst/>
          </a:prstGeom>
          <a:noFill/>
          <a:ln w="25400">
            <a:solidFill>
              <a:schemeClr val="tx1"/>
            </a:solidFill>
            <a:round/>
            <a:headEnd type="triangle" w="med" len="med"/>
            <a:tailEnd type="triangle" w="med" len="med"/>
          </a:ln>
        </p:spPr>
        <p:txBody>
          <a:bodyPr wrap="none" anchor="ctr"/>
          <a:lstStyle/>
          <a:p>
            <a:endParaRPr lang="en-US"/>
          </a:p>
        </p:txBody>
      </p:sp>
      <p:sp>
        <p:nvSpPr>
          <p:cNvPr id="3079" name="AutoShape 6"/>
          <p:cNvSpPr>
            <a:spLocks/>
          </p:cNvSpPr>
          <p:nvPr/>
        </p:nvSpPr>
        <p:spPr bwMode="auto">
          <a:xfrm>
            <a:off x="1141413" y="3260725"/>
            <a:ext cx="280987" cy="1625600"/>
          </a:xfrm>
          <a:prstGeom prst="leftBrace">
            <a:avLst>
              <a:gd name="adj1" fmla="val 48211"/>
              <a:gd name="adj2" fmla="val 50000"/>
            </a:avLst>
          </a:prstGeom>
          <a:noFill/>
          <a:ln w="12700">
            <a:solidFill>
              <a:srgbClr val="FF0000"/>
            </a:solidFill>
            <a:round/>
            <a:headEnd/>
            <a:tailEnd/>
          </a:ln>
        </p:spPr>
        <p:txBody>
          <a:bodyPr wrap="none" anchor="ctr"/>
          <a:lstStyle/>
          <a:p>
            <a:endParaRPr lang="en-US"/>
          </a:p>
        </p:txBody>
      </p:sp>
      <p:sp>
        <p:nvSpPr>
          <p:cNvPr id="3080" name="Text Box 7"/>
          <p:cNvSpPr txBox="1">
            <a:spLocks noChangeArrowheads="1"/>
          </p:cNvSpPr>
          <p:nvPr/>
        </p:nvSpPr>
        <p:spPr bwMode="auto">
          <a:xfrm>
            <a:off x="576263" y="3730625"/>
            <a:ext cx="749300" cy="639763"/>
          </a:xfrm>
          <a:prstGeom prst="rect">
            <a:avLst/>
          </a:prstGeom>
          <a:noFill/>
          <a:ln w="12700">
            <a:noFill/>
            <a:miter lim="800000"/>
            <a:headEnd/>
            <a:tailEnd/>
          </a:ln>
        </p:spPr>
        <p:txBody>
          <a:bodyPr>
            <a:spAutoFit/>
          </a:bodyPr>
          <a:lstStyle/>
          <a:p>
            <a:pPr algn="ctr">
              <a:spcBef>
                <a:spcPct val="50000"/>
              </a:spcBef>
            </a:pPr>
            <a:r>
              <a:rPr lang="en-US" sz="1200" u="none">
                <a:solidFill>
                  <a:srgbClr val="FF0000"/>
                </a:solidFill>
              </a:rPr>
              <a:t>Network org. forms</a:t>
            </a:r>
            <a:endParaRPr lang="en-US" sz="1200" u="none"/>
          </a:p>
        </p:txBody>
      </p:sp>
      <p:sp>
        <p:nvSpPr>
          <p:cNvPr id="2" name="Slide Number Placeholder 1"/>
          <p:cNvSpPr>
            <a:spLocks noGrp="1"/>
          </p:cNvSpPr>
          <p:nvPr>
            <p:ph type="sldNum" sz="quarter" idx="12"/>
          </p:nvPr>
        </p:nvSpPr>
        <p:spPr/>
        <p:txBody>
          <a:bodyPr/>
          <a:lstStyle/>
          <a:p>
            <a:fld id="{9AB01186-A0B8-412F-B461-BCFDA235E6B8}" type="slidenum">
              <a:rPr lang="en-US" smtClean="0"/>
              <a:pPr/>
              <a:t>10</a:t>
            </a:fld>
            <a:endParaRPr lang="en-US"/>
          </a:p>
        </p:txBody>
      </p:sp>
    </p:spTree>
    <p:extLst>
      <p:ext uri="{BB962C8B-B14F-4D97-AF65-F5344CB8AC3E}">
        <p14:creationId xmlns="" xmlns:p14="http://schemas.microsoft.com/office/powerpoint/2010/main" val="3159791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82613" y="5199063"/>
            <a:ext cx="877887" cy="330200"/>
          </a:xfrm>
          <a:prstGeom prst="rect">
            <a:avLst/>
          </a:prstGeom>
          <a:noFill/>
          <a:ln w="9525">
            <a:solidFill>
              <a:schemeClr val="tx1"/>
            </a:solidFill>
            <a:miter lim="800000"/>
            <a:headEnd/>
            <a:tailEnd/>
          </a:ln>
        </p:spPr>
        <p:txBody>
          <a:bodyPr/>
          <a:lstStyle/>
          <a:p>
            <a:pPr algn="ctr" eaLnBrk="1" hangingPunct="1"/>
            <a:r>
              <a:rPr lang="en-GB" sz="1200">
                <a:solidFill>
                  <a:schemeClr val="tx1"/>
                </a:solidFill>
                <a:latin typeface="Arial" pitchFamily="34" charset="0"/>
                <a:cs typeface="Arial" pitchFamily="34" charset="0"/>
              </a:rPr>
              <a:t>Materials</a:t>
            </a:r>
          </a:p>
        </p:txBody>
      </p:sp>
      <p:sp>
        <p:nvSpPr>
          <p:cNvPr id="3075" name="Rectangle 3"/>
          <p:cNvSpPr>
            <a:spLocks noChangeArrowheads="1"/>
          </p:cNvSpPr>
          <p:nvPr/>
        </p:nvSpPr>
        <p:spPr bwMode="auto">
          <a:xfrm>
            <a:off x="1560513" y="1389063"/>
            <a:ext cx="1262062" cy="4259262"/>
          </a:xfrm>
          <a:prstGeom prst="rect">
            <a:avLst/>
          </a:prstGeom>
          <a:solidFill>
            <a:srgbClr val="C0C0C0"/>
          </a:solidFill>
          <a:ln w="9525">
            <a:solidFill>
              <a:schemeClr val="tx1"/>
            </a:solidFill>
            <a:miter lim="800000"/>
            <a:headEnd/>
            <a:tailEnd/>
          </a:ln>
          <a:effectLst/>
        </p:spPr>
        <p:txBody>
          <a:bodyPr wrap="none" anchor="ctr"/>
          <a:lstStyle/>
          <a:p>
            <a:endParaRPr lang="en-US">
              <a:solidFill>
                <a:schemeClr val="tx1"/>
              </a:solidFill>
            </a:endParaRPr>
          </a:p>
        </p:txBody>
      </p:sp>
      <p:sp>
        <p:nvSpPr>
          <p:cNvPr id="3076" name="Text Box 4"/>
          <p:cNvSpPr txBox="1">
            <a:spLocks noChangeArrowheads="1"/>
          </p:cNvSpPr>
          <p:nvPr/>
        </p:nvSpPr>
        <p:spPr bwMode="auto">
          <a:xfrm>
            <a:off x="1738313" y="1660525"/>
            <a:ext cx="920750" cy="274638"/>
          </a:xfrm>
          <a:prstGeom prst="rect">
            <a:avLst/>
          </a:prstGeom>
          <a:noFill/>
          <a:ln w="9525">
            <a:noFill/>
            <a:miter lim="800000"/>
            <a:headEnd/>
            <a:tailEnd/>
          </a:ln>
          <a:effectLst/>
        </p:spPr>
        <p:txBody>
          <a:bodyPr wrap="none">
            <a:spAutoFit/>
          </a:bodyPr>
          <a:lstStyle/>
          <a:p>
            <a:pPr eaLnBrk="1" hangingPunct="1"/>
            <a:r>
              <a:rPr lang="en-GB" sz="1200">
                <a:solidFill>
                  <a:schemeClr val="tx1"/>
                </a:solidFill>
              </a:rPr>
              <a:t>Customers</a:t>
            </a:r>
          </a:p>
        </p:txBody>
      </p:sp>
      <p:sp>
        <p:nvSpPr>
          <p:cNvPr id="3077" name="Text Box 5"/>
          <p:cNvSpPr txBox="1">
            <a:spLocks noChangeArrowheads="1"/>
          </p:cNvSpPr>
          <p:nvPr/>
        </p:nvSpPr>
        <p:spPr bwMode="auto">
          <a:xfrm>
            <a:off x="1781175" y="5003800"/>
            <a:ext cx="819150" cy="274638"/>
          </a:xfrm>
          <a:prstGeom prst="rect">
            <a:avLst/>
          </a:prstGeom>
          <a:noFill/>
          <a:ln w="9525">
            <a:noFill/>
            <a:miter lim="800000"/>
            <a:headEnd/>
            <a:tailEnd/>
          </a:ln>
          <a:effectLst/>
        </p:spPr>
        <p:txBody>
          <a:bodyPr wrap="none">
            <a:spAutoFit/>
          </a:bodyPr>
          <a:lstStyle/>
          <a:p>
            <a:pPr eaLnBrk="1" hangingPunct="1"/>
            <a:r>
              <a:rPr lang="en-GB" sz="1200">
                <a:solidFill>
                  <a:schemeClr val="tx1"/>
                </a:solidFill>
              </a:rPr>
              <a:t>Suppliers</a:t>
            </a:r>
          </a:p>
        </p:txBody>
      </p:sp>
      <p:grpSp>
        <p:nvGrpSpPr>
          <p:cNvPr id="2" name="Group 6"/>
          <p:cNvGrpSpPr>
            <a:grpSpLocks/>
          </p:cNvGrpSpPr>
          <p:nvPr/>
        </p:nvGrpSpPr>
        <p:grpSpPr bwMode="auto">
          <a:xfrm>
            <a:off x="1806575" y="2074863"/>
            <a:ext cx="704850" cy="1046162"/>
            <a:chOff x="2608" y="1480"/>
            <a:chExt cx="608" cy="568"/>
          </a:xfrm>
        </p:grpSpPr>
        <p:sp>
          <p:nvSpPr>
            <p:cNvPr id="3079" name="Rectangle 7"/>
            <p:cNvSpPr>
              <a:spLocks noChangeArrowheads="1"/>
            </p:cNvSpPr>
            <p:nvPr/>
          </p:nvSpPr>
          <p:spPr bwMode="auto">
            <a:xfrm flipV="1">
              <a:off x="2608" y="1480"/>
              <a:ext cx="144" cy="144"/>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080" name="Rectangle 8"/>
            <p:cNvSpPr>
              <a:spLocks noChangeArrowheads="1"/>
            </p:cNvSpPr>
            <p:nvPr/>
          </p:nvSpPr>
          <p:spPr bwMode="auto">
            <a:xfrm flipV="1">
              <a:off x="2840" y="1480"/>
              <a:ext cx="144" cy="144"/>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081" name="Rectangle 9"/>
            <p:cNvSpPr>
              <a:spLocks noChangeArrowheads="1"/>
            </p:cNvSpPr>
            <p:nvPr/>
          </p:nvSpPr>
          <p:spPr bwMode="auto">
            <a:xfrm flipV="1">
              <a:off x="3072" y="1480"/>
              <a:ext cx="144" cy="144"/>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082" name="Line 10"/>
            <p:cNvSpPr>
              <a:spLocks noChangeShapeType="1"/>
            </p:cNvSpPr>
            <p:nvPr/>
          </p:nvSpPr>
          <p:spPr bwMode="auto">
            <a:xfrm flipV="1">
              <a:off x="2912" y="1632"/>
              <a:ext cx="0" cy="408"/>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sp>
          <p:nvSpPr>
            <p:cNvPr id="3083" name="Line 11"/>
            <p:cNvSpPr>
              <a:spLocks noChangeShapeType="1"/>
            </p:cNvSpPr>
            <p:nvPr/>
          </p:nvSpPr>
          <p:spPr bwMode="auto">
            <a:xfrm flipV="1">
              <a:off x="2912" y="1632"/>
              <a:ext cx="232" cy="416"/>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sp>
          <p:nvSpPr>
            <p:cNvPr id="3084" name="Line 12"/>
            <p:cNvSpPr>
              <a:spLocks noChangeShapeType="1"/>
            </p:cNvSpPr>
            <p:nvPr/>
          </p:nvSpPr>
          <p:spPr bwMode="auto">
            <a:xfrm flipH="1" flipV="1">
              <a:off x="2696" y="1632"/>
              <a:ext cx="208" cy="400"/>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grpSp>
      <p:grpSp>
        <p:nvGrpSpPr>
          <p:cNvPr id="3" name="Group 13"/>
          <p:cNvGrpSpPr>
            <a:grpSpLocks/>
          </p:cNvGrpSpPr>
          <p:nvPr/>
        </p:nvGrpSpPr>
        <p:grpSpPr bwMode="auto">
          <a:xfrm flipV="1">
            <a:off x="1806575" y="3792538"/>
            <a:ext cx="704850" cy="1084262"/>
            <a:chOff x="3424" y="2115"/>
            <a:chExt cx="608" cy="568"/>
          </a:xfrm>
        </p:grpSpPr>
        <p:sp>
          <p:nvSpPr>
            <p:cNvPr id="3086" name="Rectangle 14"/>
            <p:cNvSpPr>
              <a:spLocks noChangeArrowheads="1"/>
            </p:cNvSpPr>
            <p:nvPr/>
          </p:nvSpPr>
          <p:spPr bwMode="auto">
            <a:xfrm flipV="1">
              <a:off x="3424" y="2115"/>
              <a:ext cx="144" cy="144"/>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087" name="Rectangle 15"/>
            <p:cNvSpPr>
              <a:spLocks noChangeArrowheads="1"/>
            </p:cNvSpPr>
            <p:nvPr/>
          </p:nvSpPr>
          <p:spPr bwMode="auto">
            <a:xfrm flipV="1">
              <a:off x="3656" y="2115"/>
              <a:ext cx="144" cy="144"/>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088" name="Rectangle 16"/>
            <p:cNvSpPr>
              <a:spLocks noChangeArrowheads="1"/>
            </p:cNvSpPr>
            <p:nvPr/>
          </p:nvSpPr>
          <p:spPr bwMode="auto">
            <a:xfrm flipV="1">
              <a:off x="3888" y="2115"/>
              <a:ext cx="144" cy="144"/>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089" name="Line 17"/>
            <p:cNvSpPr>
              <a:spLocks noChangeShapeType="1"/>
            </p:cNvSpPr>
            <p:nvPr/>
          </p:nvSpPr>
          <p:spPr bwMode="auto">
            <a:xfrm flipV="1">
              <a:off x="3728" y="2267"/>
              <a:ext cx="0" cy="408"/>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sp>
          <p:nvSpPr>
            <p:cNvPr id="3090" name="Line 18"/>
            <p:cNvSpPr>
              <a:spLocks noChangeShapeType="1"/>
            </p:cNvSpPr>
            <p:nvPr/>
          </p:nvSpPr>
          <p:spPr bwMode="auto">
            <a:xfrm flipV="1">
              <a:off x="3728" y="2267"/>
              <a:ext cx="232" cy="416"/>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sp>
          <p:nvSpPr>
            <p:cNvPr id="3091" name="Line 19"/>
            <p:cNvSpPr>
              <a:spLocks noChangeShapeType="1"/>
            </p:cNvSpPr>
            <p:nvPr/>
          </p:nvSpPr>
          <p:spPr bwMode="auto">
            <a:xfrm flipH="1" flipV="1">
              <a:off x="3512" y="2267"/>
              <a:ext cx="208" cy="400"/>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grpSp>
      <p:sp>
        <p:nvSpPr>
          <p:cNvPr id="3092" name="Oval 20"/>
          <p:cNvSpPr>
            <a:spLocks noChangeArrowheads="1"/>
          </p:cNvSpPr>
          <p:nvPr/>
        </p:nvSpPr>
        <p:spPr bwMode="auto">
          <a:xfrm>
            <a:off x="1739900" y="3121025"/>
            <a:ext cx="841375" cy="673100"/>
          </a:xfrm>
          <a:prstGeom prst="ellipse">
            <a:avLst/>
          </a:prstGeom>
          <a:noFill/>
          <a:ln w="9525">
            <a:solidFill>
              <a:schemeClr val="tx1"/>
            </a:solidFill>
            <a:round/>
            <a:headEnd/>
            <a:tailEnd/>
          </a:ln>
          <a:effectLst/>
        </p:spPr>
        <p:txBody>
          <a:bodyPr wrap="none" anchor="ctr"/>
          <a:lstStyle/>
          <a:p>
            <a:endParaRPr lang="en-US">
              <a:solidFill>
                <a:schemeClr val="tx1"/>
              </a:solidFill>
            </a:endParaRPr>
          </a:p>
        </p:txBody>
      </p:sp>
      <p:sp>
        <p:nvSpPr>
          <p:cNvPr id="3093" name="Text Box 21"/>
          <p:cNvSpPr txBox="1">
            <a:spLocks noChangeArrowheads="1"/>
          </p:cNvSpPr>
          <p:nvPr/>
        </p:nvSpPr>
        <p:spPr bwMode="auto">
          <a:xfrm>
            <a:off x="1760538" y="3300413"/>
            <a:ext cx="796925" cy="304800"/>
          </a:xfrm>
          <a:prstGeom prst="rect">
            <a:avLst/>
          </a:prstGeom>
          <a:noFill/>
          <a:ln w="9525">
            <a:noFill/>
            <a:miter lim="800000"/>
            <a:headEnd/>
            <a:tailEnd/>
          </a:ln>
          <a:effectLst/>
        </p:spPr>
        <p:txBody>
          <a:bodyPr>
            <a:spAutoFit/>
          </a:bodyPr>
          <a:lstStyle/>
          <a:p>
            <a:pPr algn="ctr" eaLnBrk="1" hangingPunct="1"/>
            <a:r>
              <a:rPr lang="en-GB" sz="1400">
                <a:solidFill>
                  <a:schemeClr val="tx1"/>
                </a:solidFill>
                <a:latin typeface="Times New Roman" pitchFamily="18" charset="0"/>
              </a:rPr>
              <a:t>Price</a:t>
            </a:r>
          </a:p>
        </p:txBody>
      </p:sp>
      <p:sp>
        <p:nvSpPr>
          <p:cNvPr id="3094" name="Line 22"/>
          <p:cNvSpPr>
            <a:spLocks noChangeShapeType="1"/>
          </p:cNvSpPr>
          <p:nvPr/>
        </p:nvSpPr>
        <p:spPr bwMode="auto">
          <a:xfrm flipH="1" flipV="1">
            <a:off x="1022350" y="1893888"/>
            <a:ext cx="1588" cy="3248025"/>
          </a:xfrm>
          <a:prstGeom prst="line">
            <a:avLst/>
          </a:prstGeom>
          <a:noFill/>
          <a:ln w="25400">
            <a:solidFill>
              <a:schemeClr val="tx1"/>
            </a:solidFill>
            <a:round/>
            <a:headEnd/>
            <a:tailEnd type="triangle" w="med" len="med"/>
          </a:ln>
        </p:spPr>
        <p:txBody>
          <a:bodyPr/>
          <a:lstStyle/>
          <a:p>
            <a:endParaRPr lang="en-US">
              <a:solidFill>
                <a:schemeClr val="tx1"/>
              </a:solidFill>
            </a:endParaRPr>
          </a:p>
        </p:txBody>
      </p:sp>
      <p:sp>
        <p:nvSpPr>
          <p:cNvPr id="3095" name="Text Box 23"/>
          <p:cNvSpPr txBox="1">
            <a:spLocks noChangeArrowheads="1"/>
          </p:cNvSpPr>
          <p:nvPr/>
        </p:nvSpPr>
        <p:spPr bwMode="auto">
          <a:xfrm>
            <a:off x="582613" y="1541463"/>
            <a:ext cx="877887" cy="328612"/>
          </a:xfrm>
          <a:prstGeom prst="rect">
            <a:avLst/>
          </a:prstGeom>
          <a:noFill/>
          <a:ln w="9525">
            <a:solidFill>
              <a:schemeClr val="tx1"/>
            </a:solidFill>
            <a:miter lim="800000"/>
            <a:headEnd/>
            <a:tailEnd/>
          </a:ln>
        </p:spPr>
        <p:txBody>
          <a:bodyPr/>
          <a:lstStyle/>
          <a:p>
            <a:pPr algn="ctr" eaLnBrk="1" hangingPunct="1"/>
            <a:r>
              <a:rPr lang="en-GB" sz="1200" dirty="0">
                <a:solidFill>
                  <a:schemeClr val="tx1"/>
                </a:solidFill>
                <a:latin typeface="Arial" pitchFamily="34" charset="0"/>
                <a:cs typeface="Arial" pitchFamily="34" charset="0"/>
              </a:rPr>
              <a:t>End Use</a:t>
            </a:r>
          </a:p>
        </p:txBody>
      </p:sp>
      <p:sp>
        <p:nvSpPr>
          <p:cNvPr id="3096" name="Text Box 24"/>
          <p:cNvSpPr txBox="1">
            <a:spLocks noChangeArrowheads="1"/>
          </p:cNvSpPr>
          <p:nvPr/>
        </p:nvSpPr>
        <p:spPr bwMode="auto">
          <a:xfrm>
            <a:off x="1866900" y="933450"/>
            <a:ext cx="846707" cy="338554"/>
          </a:xfrm>
          <a:prstGeom prst="rect">
            <a:avLst/>
          </a:prstGeom>
          <a:noFill/>
          <a:ln w="9525">
            <a:solidFill>
              <a:schemeClr val="bg1"/>
            </a:solidFill>
            <a:miter lim="800000"/>
            <a:headEnd/>
            <a:tailEnd/>
          </a:ln>
          <a:effectLst/>
        </p:spPr>
        <p:txBody>
          <a:bodyPr wrap="none">
            <a:spAutoFit/>
          </a:bodyPr>
          <a:lstStyle/>
          <a:p>
            <a:pPr eaLnBrk="1" hangingPunct="1"/>
            <a:r>
              <a:rPr lang="en-GB" sz="1600" b="1" dirty="0">
                <a:solidFill>
                  <a:schemeClr val="tx1"/>
                </a:solidFill>
                <a:latin typeface="Arial" pitchFamily="34" charset="0"/>
                <a:cs typeface="Arial" pitchFamily="34" charset="0"/>
              </a:rPr>
              <a:t>Market</a:t>
            </a:r>
          </a:p>
        </p:txBody>
      </p:sp>
      <p:sp>
        <p:nvSpPr>
          <p:cNvPr id="3097" name="Text Box 25"/>
          <p:cNvSpPr txBox="1">
            <a:spLocks noChangeArrowheads="1"/>
          </p:cNvSpPr>
          <p:nvPr/>
        </p:nvSpPr>
        <p:spPr bwMode="auto">
          <a:xfrm>
            <a:off x="2939107" y="933450"/>
            <a:ext cx="982961" cy="338554"/>
          </a:xfrm>
          <a:prstGeom prst="rect">
            <a:avLst/>
          </a:prstGeom>
          <a:noFill/>
          <a:ln w="9525">
            <a:solidFill>
              <a:schemeClr val="bg1"/>
            </a:solidFill>
            <a:miter lim="800000"/>
            <a:headEnd/>
            <a:tailEnd/>
          </a:ln>
          <a:effectLst/>
        </p:spPr>
        <p:txBody>
          <a:bodyPr wrap="none">
            <a:spAutoFit/>
          </a:bodyPr>
          <a:lstStyle/>
          <a:p>
            <a:pPr algn="ctr" eaLnBrk="1" hangingPunct="1"/>
            <a:r>
              <a:rPr lang="en-GB" sz="1600" b="1">
                <a:solidFill>
                  <a:schemeClr val="tx1"/>
                </a:solidFill>
                <a:latin typeface="Arial" pitchFamily="34" charset="0"/>
                <a:cs typeface="Arial" pitchFamily="34" charset="0"/>
              </a:rPr>
              <a:t>Modular</a:t>
            </a:r>
          </a:p>
        </p:txBody>
      </p:sp>
      <p:sp>
        <p:nvSpPr>
          <p:cNvPr id="3098" name="Rectangle 26"/>
          <p:cNvSpPr>
            <a:spLocks noChangeArrowheads="1"/>
          </p:cNvSpPr>
          <p:nvPr/>
        </p:nvSpPr>
        <p:spPr bwMode="auto">
          <a:xfrm>
            <a:off x="2740025" y="1389063"/>
            <a:ext cx="1331913" cy="4259262"/>
          </a:xfrm>
          <a:prstGeom prst="rect">
            <a:avLst/>
          </a:prstGeom>
          <a:solidFill>
            <a:srgbClr val="C0C0C0"/>
          </a:solidFill>
          <a:ln w="9525">
            <a:solidFill>
              <a:schemeClr val="tx1"/>
            </a:solidFill>
            <a:miter lim="800000"/>
            <a:headEnd/>
            <a:tailEnd/>
          </a:ln>
          <a:effectLst/>
        </p:spPr>
        <p:txBody>
          <a:bodyPr wrap="none" anchor="ctr"/>
          <a:lstStyle/>
          <a:p>
            <a:endParaRPr lang="en-US">
              <a:solidFill>
                <a:schemeClr val="tx1"/>
              </a:solidFill>
            </a:endParaRPr>
          </a:p>
        </p:txBody>
      </p:sp>
      <p:sp>
        <p:nvSpPr>
          <p:cNvPr id="3099" name="AutoShape 27"/>
          <p:cNvSpPr>
            <a:spLocks noChangeArrowheads="1"/>
          </p:cNvSpPr>
          <p:nvPr/>
        </p:nvSpPr>
        <p:spPr bwMode="auto">
          <a:xfrm rot="5400000">
            <a:off x="3182938" y="2312987"/>
            <a:ext cx="465138" cy="347663"/>
          </a:xfrm>
          <a:prstGeom prst="rightArrowCallout">
            <a:avLst>
              <a:gd name="adj1" fmla="val 25000"/>
              <a:gd name="adj2" fmla="val 25000"/>
              <a:gd name="adj3" fmla="val 22298"/>
              <a:gd name="adj4" fmla="val 66667"/>
            </a:avLst>
          </a:prstGeom>
          <a:solidFill>
            <a:schemeClr val="bg1"/>
          </a:solidFill>
          <a:ln w="9525">
            <a:solidFill>
              <a:srgbClr val="000000"/>
            </a:solidFill>
            <a:miter lim="800000"/>
            <a:headEnd/>
            <a:tailEnd/>
          </a:ln>
        </p:spPr>
        <p:txBody>
          <a:bodyPr/>
          <a:lstStyle/>
          <a:p>
            <a:endParaRPr lang="en-US">
              <a:solidFill>
                <a:schemeClr val="tx1"/>
              </a:solidFill>
            </a:endParaRPr>
          </a:p>
        </p:txBody>
      </p:sp>
      <p:grpSp>
        <p:nvGrpSpPr>
          <p:cNvPr id="4" name="Group 28"/>
          <p:cNvGrpSpPr>
            <a:grpSpLocks/>
          </p:cNvGrpSpPr>
          <p:nvPr/>
        </p:nvGrpSpPr>
        <p:grpSpPr bwMode="auto">
          <a:xfrm>
            <a:off x="2941638" y="1539875"/>
            <a:ext cx="947737" cy="728663"/>
            <a:chOff x="2405" y="1292"/>
            <a:chExt cx="574" cy="380"/>
          </a:xfrm>
        </p:grpSpPr>
        <p:sp>
          <p:nvSpPr>
            <p:cNvPr id="3101" name="Rectangle 29"/>
            <p:cNvSpPr>
              <a:spLocks noChangeArrowheads="1"/>
            </p:cNvSpPr>
            <p:nvPr/>
          </p:nvSpPr>
          <p:spPr bwMode="auto">
            <a:xfrm>
              <a:off x="2405" y="1292"/>
              <a:ext cx="574" cy="380"/>
            </a:xfrm>
            <a:prstGeom prst="rect">
              <a:avLst/>
            </a:prstGeom>
            <a:solidFill>
              <a:schemeClr val="bg1"/>
            </a:solidFill>
            <a:ln w="9525">
              <a:solidFill>
                <a:srgbClr val="000000"/>
              </a:solidFill>
              <a:miter lim="800000"/>
              <a:headEnd/>
              <a:tailEnd/>
            </a:ln>
          </p:spPr>
          <p:txBody>
            <a:bodyPr/>
            <a:lstStyle/>
            <a:p>
              <a:endParaRPr lang="en-US">
                <a:solidFill>
                  <a:schemeClr val="tx1"/>
                </a:solidFill>
              </a:endParaRPr>
            </a:p>
          </p:txBody>
        </p:sp>
        <p:sp>
          <p:nvSpPr>
            <p:cNvPr id="3102" name="Text Box 30"/>
            <p:cNvSpPr txBox="1">
              <a:spLocks noChangeArrowheads="1"/>
            </p:cNvSpPr>
            <p:nvPr/>
          </p:nvSpPr>
          <p:spPr bwMode="auto">
            <a:xfrm>
              <a:off x="2465" y="1363"/>
              <a:ext cx="453" cy="238"/>
            </a:xfrm>
            <a:prstGeom prst="rect">
              <a:avLst/>
            </a:prstGeom>
            <a:solidFill>
              <a:schemeClr val="bg1"/>
            </a:solidFill>
            <a:ln w="9525">
              <a:noFill/>
              <a:miter lim="800000"/>
              <a:headEnd/>
              <a:tailEnd/>
            </a:ln>
          </p:spPr>
          <p:txBody>
            <a:bodyPr/>
            <a:lstStyle/>
            <a:p>
              <a:pPr algn="ctr" eaLnBrk="1" hangingPunct="1"/>
              <a:r>
                <a:rPr lang="en-GB" sz="1200">
                  <a:solidFill>
                    <a:schemeClr val="tx1"/>
                  </a:solidFill>
                </a:rPr>
                <a:t>Lead</a:t>
              </a:r>
            </a:p>
            <a:p>
              <a:pPr algn="ctr" eaLnBrk="1" hangingPunct="1"/>
              <a:r>
                <a:rPr lang="en-GB" sz="1200">
                  <a:solidFill>
                    <a:schemeClr val="tx1"/>
                  </a:solidFill>
                </a:rPr>
                <a:t>Firm</a:t>
              </a:r>
            </a:p>
          </p:txBody>
        </p:sp>
      </p:grpSp>
      <p:grpSp>
        <p:nvGrpSpPr>
          <p:cNvPr id="5" name="Group 31"/>
          <p:cNvGrpSpPr>
            <a:grpSpLocks/>
          </p:cNvGrpSpPr>
          <p:nvPr/>
        </p:nvGrpSpPr>
        <p:grpSpPr bwMode="auto">
          <a:xfrm>
            <a:off x="2809875" y="3817938"/>
            <a:ext cx="1204913" cy="1419225"/>
            <a:chOff x="2326" y="2497"/>
            <a:chExt cx="730" cy="739"/>
          </a:xfrm>
        </p:grpSpPr>
        <p:sp>
          <p:nvSpPr>
            <p:cNvPr id="3104" name="Text Box 32"/>
            <p:cNvSpPr txBox="1">
              <a:spLocks noChangeArrowheads="1"/>
            </p:cNvSpPr>
            <p:nvPr/>
          </p:nvSpPr>
          <p:spPr bwMode="auto">
            <a:xfrm>
              <a:off x="2326" y="3026"/>
              <a:ext cx="730" cy="210"/>
            </a:xfrm>
            <a:prstGeom prst="rect">
              <a:avLst/>
            </a:prstGeom>
            <a:solidFill>
              <a:srgbClr val="C0C0C0"/>
            </a:solidFill>
            <a:ln w="9525">
              <a:noFill/>
              <a:miter lim="800000"/>
              <a:headEnd/>
              <a:tailEnd/>
            </a:ln>
          </p:spPr>
          <p:txBody>
            <a:bodyPr/>
            <a:lstStyle/>
            <a:p>
              <a:pPr algn="ctr" eaLnBrk="1" hangingPunct="1"/>
              <a:r>
                <a:rPr lang="en-GB" sz="1200">
                  <a:solidFill>
                    <a:schemeClr val="tx1"/>
                  </a:solidFill>
                </a:rPr>
                <a:t>Component and Material Suppliers</a:t>
              </a:r>
            </a:p>
          </p:txBody>
        </p:sp>
        <p:grpSp>
          <p:nvGrpSpPr>
            <p:cNvPr id="6" name="Group 33"/>
            <p:cNvGrpSpPr>
              <a:grpSpLocks/>
            </p:cNvGrpSpPr>
            <p:nvPr/>
          </p:nvGrpSpPr>
          <p:grpSpPr bwMode="auto">
            <a:xfrm>
              <a:off x="2396" y="2497"/>
              <a:ext cx="591" cy="515"/>
              <a:chOff x="2396" y="2497"/>
              <a:chExt cx="591" cy="515"/>
            </a:xfrm>
          </p:grpSpPr>
          <p:sp>
            <p:nvSpPr>
              <p:cNvPr id="3106" name="Rectangle 34"/>
              <p:cNvSpPr>
                <a:spLocks noChangeArrowheads="1"/>
              </p:cNvSpPr>
              <p:nvPr/>
            </p:nvSpPr>
            <p:spPr bwMode="auto">
              <a:xfrm>
                <a:off x="2396" y="2882"/>
                <a:ext cx="140" cy="130"/>
              </a:xfrm>
              <a:prstGeom prst="rect">
                <a:avLst/>
              </a:prstGeom>
              <a:solidFill>
                <a:schemeClr val="bg1"/>
              </a:solidFill>
              <a:ln w="9525">
                <a:solidFill>
                  <a:srgbClr val="000000"/>
                </a:solidFill>
                <a:miter lim="800000"/>
                <a:headEnd/>
                <a:tailEnd/>
              </a:ln>
            </p:spPr>
            <p:txBody>
              <a:bodyPr/>
              <a:lstStyle/>
              <a:p>
                <a:endParaRPr lang="en-US">
                  <a:solidFill>
                    <a:schemeClr val="tx1"/>
                  </a:solidFill>
                </a:endParaRPr>
              </a:p>
            </p:txBody>
          </p:sp>
          <p:sp>
            <p:nvSpPr>
              <p:cNvPr id="3107" name="Rectangle 35"/>
              <p:cNvSpPr>
                <a:spLocks noChangeArrowheads="1"/>
              </p:cNvSpPr>
              <p:nvPr/>
            </p:nvSpPr>
            <p:spPr bwMode="auto">
              <a:xfrm>
                <a:off x="2622" y="2882"/>
                <a:ext cx="139" cy="130"/>
              </a:xfrm>
              <a:prstGeom prst="rect">
                <a:avLst/>
              </a:prstGeom>
              <a:solidFill>
                <a:schemeClr val="bg1"/>
              </a:solidFill>
              <a:ln w="9525">
                <a:solidFill>
                  <a:srgbClr val="000000"/>
                </a:solidFill>
                <a:miter lim="800000"/>
                <a:headEnd/>
                <a:tailEnd/>
              </a:ln>
            </p:spPr>
            <p:txBody>
              <a:bodyPr/>
              <a:lstStyle/>
              <a:p>
                <a:endParaRPr lang="en-US">
                  <a:solidFill>
                    <a:schemeClr val="tx1"/>
                  </a:solidFill>
                </a:endParaRPr>
              </a:p>
            </p:txBody>
          </p:sp>
          <p:sp>
            <p:nvSpPr>
              <p:cNvPr id="3108" name="Rectangle 36"/>
              <p:cNvSpPr>
                <a:spLocks noChangeArrowheads="1"/>
              </p:cNvSpPr>
              <p:nvPr/>
            </p:nvSpPr>
            <p:spPr bwMode="auto">
              <a:xfrm>
                <a:off x="2847" y="2882"/>
                <a:ext cx="140" cy="130"/>
              </a:xfrm>
              <a:prstGeom prst="rect">
                <a:avLst/>
              </a:prstGeom>
              <a:solidFill>
                <a:schemeClr val="bg1"/>
              </a:solidFill>
              <a:ln w="9525">
                <a:solidFill>
                  <a:srgbClr val="000000"/>
                </a:solidFill>
                <a:miter lim="800000"/>
                <a:headEnd/>
                <a:tailEnd/>
              </a:ln>
            </p:spPr>
            <p:txBody>
              <a:bodyPr/>
              <a:lstStyle/>
              <a:p>
                <a:endParaRPr lang="en-US">
                  <a:solidFill>
                    <a:schemeClr val="tx1"/>
                  </a:solidFill>
                </a:endParaRPr>
              </a:p>
            </p:txBody>
          </p:sp>
          <p:sp>
            <p:nvSpPr>
              <p:cNvPr id="3109" name="Line 37"/>
              <p:cNvSpPr>
                <a:spLocks noChangeShapeType="1"/>
              </p:cNvSpPr>
              <p:nvPr/>
            </p:nvSpPr>
            <p:spPr bwMode="auto">
              <a:xfrm>
                <a:off x="2691" y="2504"/>
                <a:ext cx="1" cy="370"/>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sp>
            <p:nvSpPr>
              <p:cNvPr id="3110" name="Line 38"/>
              <p:cNvSpPr>
                <a:spLocks noChangeShapeType="1"/>
              </p:cNvSpPr>
              <p:nvPr/>
            </p:nvSpPr>
            <p:spPr bwMode="auto">
              <a:xfrm>
                <a:off x="2691" y="2497"/>
                <a:ext cx="225" cy="377"/>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sp>
            <p:nvSpPr>
              <p:cNvPr id="3111" name="Line 39"/>
              <p:cNvSpPr>
                <a:spLocks noChangeShapeType="1"/>
              </p:cNvSpPr>
              <p:nvPr/>
            </p:nvSpPr>
            <p:spPr bwMode="auto">
              <a:xfrm flipH="1">
                <a:off x="2482" y="2512"/>
                <a:ext cx="202" cy="362"/>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grpSp>
      </p:grpSp>
      <p:sp>
        <p:nvSpPr>
          <p:cNvPr id="3112" name="AutoShape 40"/>
          <p:cNvSpPr>
            <a:spLocks noChangeArrowheads="1"/>
          </p:cNvSpPr>
          <p:nvPr/>
        </p:nvSpPr>
        <p:spPr bwMode="auto">
          <a:xfrm rot="16200000" flipV="1">
            <a:off x="3173413" y="2787650"/>
            <a:ext cx="484187" cy="347663"/>
          </a:xfrm>
          <a:prstGeom prst="rightArrowCallout">
            <a:avLst>
              <a:gd name="adj1" fmla="val 25000"/>
              <a:gd name="adj2" fmla="val 25000"/>
              <a:gd name="adj3" fmla="val 23212"/>
              <a:gd name="adj4" fmla="val 66667"/>
            </a:avLst>
          </a:prstGeom>
          <a:solidFill>
            <a:schemeClr val="bg1"/>
          </a:solidFill>
          <a:ln w="9525">
            <a:solidFill>
              <a:srgbClr val="000000"/>
            </a:solidFill>
            <a:miter lim="800000"/>
            <a:headEnd/>
            <a:tailEnd/>
          </a:ln>
        </p:spPr>
        <p:txBody>
          <a:bodyPr/>
          <a:lstStyle/>
          <a:p>
            <a:endParaRPr lang="en-US">
              <a:solidFill>
                <a:schemeClr val="tx1"/>
              </a:solidFill>
            </a:endParaRPr>
          </a:p>
        </p:txBody>
      </p:sp>
      <p:sp>
        <p:nvSpPr>
          <p:cNvPr id="3113" name="Rectangle 41"/>
          <p:cNvSpPr>
            <a:spLocks noChangeArrowheads="1"/>
          </p:cNvSpPr>
          <p:nvPr/>
        </p:nvSpPr>
        <p:spPr bwMode="auto">
          <a:xfrm>
            <a:off x="2941638" y="3152775"/>
            <a:ext cx="947737" cy="654050"/>
          </a:xfrm>
          <a:prstGeom prst="rect">
            <a:avLst/>
          </a:prstGeom>
          <a:solidFill>
            <a:schemeClr val="bg1"/>
          </a:solidFill>
          <a:ln w="9525">
            <a:solidFill>
              <a:srgbClr val="000000"/>
            </a:solidFill>
            <a:miter lim="800000"/>
            <a:headEnd/>
            <a:tailEnd/>
          </a:ln>
        </p:spPr>
        <p:txBody>
          <a:bodyPr/>
          <a:lstStyle/>
          <a:p>
            <a:endParaRPr lang="en-US">
              <a:solidFill>
                <a:schemeClr val="tx1"/>
              </a:solidFill>
            </a:endParaRPr>
          </a:p>
        </p:txBody>
      </p:sp>
      <p:sp>
        <p:nvSpPr>
          <p:cNvPr id="3114" name="Text Box 42"/>
          <p:cNvSpPr txBox="1">
            <a:spLocks noChangeArrowheads="1"/>
          </p:cNvSpPr>
          <p:nvPr/>
        </p:nvSpPr>
        <p:spPr bwMode="auto">
          <a:xfrm>
            <a:off x="4189413" y="3252788"/>
            <a:ext cx="973137" cy="455612"/>
          </a:xfrm>
          <a:prstGeom prst="rect">
            <a:avLst/>
          </a:prstGeom>
          <a:noFill/>
          <a:ln w="9525">
            <a:noFill/>
            <a:miter lim="800000"/>
            <a:headEnd/>
            <a:tailEnd/>
          </a:ln>
        </p:spPr>
        <p:txBody>
          <a:bodyPr/>
          <a:lstStyle/>
          <a:p>
            <a:pPr algn="ctr" eaLnBrk="1" hangingPunct="1"/>
            <a:r>
              <a:rPr lang="en-GB" sz="1200">
                <a:solidFill>
                  <a:schemeClr val="tx1"/>
                </a:solidFill>
              </a:rPr>
              <a:t>Turn-key</a:t>
            </a:r>
          </a:p>
          <a:p>
            <a:pPr algn="ctr" eaLnBrk="1" hangingPunct="1"/>
            <a:r>
              <a:rPr lang="en-GB" sz="1200">
                <a:solidFill>
                  <a:schemeClr val="tx1"/>
                </a:solidFill>
              </a:rPr>
              <a:t>Supplier</a:t>
            </a:r>
          </a:p>
        </p:txBody>
      </p:sp>
      <p:sp>
        <p:nvSpPr>
          <p:cNvPr id="3115" name="Rectangle 43"/>
          <p:cNvSpPr>
            <a:spLocks noChangeArrowheads="1"/>
          </p:cNvSpPr>
          <p:nvPr/>
        </p:nvSpPr>
        <p:spPr bwMode="auto">
          <a:xfrm>
            <a:off x="4071938" y="1389063"/>
            <a:ext cx="1423987" cy="4259262"/>
          </a:xfrm>
          <a:prstGeom prst="rect">
            <a:avLst/>
          </a:prstGeom>
          <a:solidFill>
            <a:srgbClr val="C0C0C0"/>
          </a:solidFill>
          <a:ln w="9525">
            <a:solidFill>
              <a:schemeClr val="tx1"/>
            </a:solidFill>
            <a:miter lim="800000"/>
            <a:headEnd/>
            <a:tailEnd/>
          </a:ln>
          <a:effectLst/>
        </p:spPr>
        <p:txBody>
          <a:bodyPr wrap="none" anchor="ctr"/>
          <a:lstStyle/>
          <a:p>
            <a:endParaRPr lang="en-US">
              <a:solidFill>
                <a:schemeClr val="tx1"/>
              </a:solidFill>
            </a:endParaRPr>
          </a:p>
        </p:txBody>
      </p:sp>
      <p:sp>
        <p:nvSpPr>
          <p:cNvPr id="3116" name="Text Box 44"/>
          <p:cNvSpPr txBox="1">
            <a:spLocks noChangeArrowheads="1"/>
          </p:cNvSpPr>
          <p:nvPr/>
        </p:nvSpPr>
        <p:spPr bwMode="auto">
          <a:xfrm>
            <a:off x="4227273" y="933450"/>
            <a:ext cx="1165704" cy="338554"/>
          </a:xfrm>
          <a:prstGeom prst="rect">
            <a:avLst/>
          </a:prstGeom>
          <a:noFill/>
          <a:ln w="9525">
            <a:solidFill>
              <a:schemeClr val="bg1"/>
            </a:solidFill>
            <a:miter lim="800000"/>
            <a:headEnd/>
            <a:tailEnd/>
          </a:ln>
          <a:effectLst/>
        </p:spPr>
        <p:txBody>
          <a:bodyPr wrap="none">
            <a:spAutoFit/>
          </a:bodyPr>
          <a:lstStyle/>
          <a:p>
            <a:pPr algn="ctr" eaLnBrk="1" hangingPunct="1"/>
            <a:r>
              <a:rPr lang="en-GB" sz="1600" b="1">
                <a:solidFill>
                  <a:schemeClr val="tx1"/>
                </a:solidFill>
                <a:latin typeface="Arial" pitchFamily="34" charset="0"/>
                <a:cs typeface="Arial" pitchFamily="34" charset="0"/>
              </a:rPr>
              <a:t>Relational</a:t>
            </a:r>
          </a:p>
        </p:txBody>
      </p:sp>
      <p:sp>
        <p:nvSpPr>
          <p:cNvPr id="3117" name="Rectangle 45"/>
          <p:cNvSpPr>
            <a:spLocks noChangeArrowheads="1"/>
          </p:cNvSpPr>
          <p:nvPr/>
        </p:nvSpPr>
        <p:spPr bwMode="auto">
          <a:xfrm>
            <a:off x="5484813" y="1387475"/>
            <a:ext cx="1347787" cy="4259263"/>
          </a:xfrm>
          <a:prstGeom prst="rect">
            <a:avLst/>
          </a:prstGeom>
          <a:solidFill>
            <a:srgbClr val="C0C0C0"/>
          </a:solidFill>
          <a:ln w="9525">
            <a:solidFill>
              <a:schemeClr val="tx1"/>
            </a:solidFill>
            <a:miter lim="800000"/>
            <a:headEnd/>
            <a:tailEnd/>
          </a:ln>
          <a:effectLst/>
        </p:spPr>
        <p:txBody>
          <a:bodyPr wrap="none" anchor="ctr"/>
          <a:lstStyle/>
          <a:p>
            <a:endParaRPr lang="en-US">
              <a:solidFill>
                <a:schemeClr val="tx1"/>
              </a:solidFill>
            </a:endParaRPr>
          </a:p>
        </p:txBody>
      </p:sp>
      <p:sp>
        <p:nvSpPr>
          <p:cNvPr id="3118" name="Text Box 46"/>
          <p:cNvSpPr txBox="1">
            <a:spLocks noChangeArrowheads="1"/>
          </p:cNvSpPr>
          <p:nvPr/>
        </p:nvSpPr>
        <p:spPr bwMode="auto">
          <a:xfrm>
            <a:off x="5543550" y="5038725"/>
            <a:ext cx="1244600" cy="471488"/>
          </a:xfrm>
          <a:prstGeom prst="rect">
            <a:avLst/>
          </a:prstGeom>
          <a:noFill/>
          <a:ln w="9525">
            <a:noFill/>
            <a:miter lim="800000"/>
            <a:headEnd/>
            <a:tailEnd/>
          </a:ln>
        </p:spPr>
        <p:txBody>
          <a:bodyPr/>
          <a:lstStyle/>
          <a:p>
            <a:pPr algn="ctr" eaLnBrk="1" hangingPunct="1"/>
            <a:r>
              <a:rPr lang="en-GB" sz="1200">
                <a:solidFill>
                  <a:schemeClr val="tx1"/>
                </a:solidFill>
              </a:rPr>
              <a:t>Captive Suppliers</a:t>
            </a:r>
          </a:p>
        </p:txBody>
      </p:sp>
      <p:sp>
        <p:nvSpPr>
          <p:cNvPr id="3119" name="Rectangle 47"/>
          <p:cNvSpPr>
            <a:spLocks noChangeArrowheads="1"/>
          </p:cNvSpPr>
          <p:nvPr/>
        </p:nvSpPr>
        <p:spPr bwMode="auto">
          <a:xfrm>
            <a:off x="5697538" y="4694238"/>
            <a:ext cx="238125" cy="293687"/>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20" name="Rectangle 48"/>
          <p:cNvSpPr>
            <a:spLocks noChangeArrowheads="1"/>
          </p:cNvSpPr>
          <p:nvPr/>
        </p:nvSpPr>
        <p:spPr bwMode="auto">
          <a:xfrm>
            <a:off x="6038850" y="4694238"/>
            <a:ext cx="238125" cy="293687"/>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21" name="Rectangle 49"/>
          <p:cNvSpPr>
            <a:spLocks noChangeArrowheads="1"/>
          </p:cNvSpPr>
          <p:nvPr/>
        </p:nvSpPr>
        <p:spPr bwMode="auto">
          <a:xfrm>
            <a:off x="6392863" y="4694238"/>
            <a:ext cx="239712" cy="293687"/>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22" name="AutoShape 50"/>
          <p:cNvSpPr>
            <a:spLocks noChangeArrowheads="1"/>
          </p:cNvSpPr>
          <p:nvPr/>
        </p:nvSpPr>
        <p:spPr bwMode="auto">
          <a:xfrm>
            <a:off x="6011863" y="3854450"/>
            <a:ext cx="276225" cy="893763"/>
          </a:xfrm>
          <a:prstGeom prst="downArrow">
            <a:avLst>
              <a:gd name="adj1" fmla="val 50000"/>
              <a:gd name="adj2" fmla="val 80891"/>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23" name="AutoShape 51"/>
          <p:cNvSpPr>
            <a:spLocks noChangeArrowheads="1"/>
          </p:cNvSpPr>
          <p:nvPr/>
        </p:nvSpPr>
        <p:spPr bwMode="auto">
          <a:xfrm>
            <a:off x="5688013" y="3854450"/>
            <a:ext cx="265112" cy="874713"/>
          </a:xfrm>
          <a:prstGeom prst="downArrow">
            <a:avLst>
              <a:gd name="adj1" fmla="val 50000"/>
              <a:gd name="adj2" fmla="val 82485"/>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24" name="AutoShape 52"/>
          <p:cNvSpPr>
            <a:spLocks noChangeArrowheads="1"/>
          </p:cNvSpPr>
          <p:nvPr/>
        </p:nvSpPr>
        <p:spPr bwMode="auto">
          <a:xfrm>
            <a:off x="6367463" y="3854450"/>
            <a:ext cx="273050" cy="873125"/>
          </a:xfrm>
          <a:prstGeom prst="downArrow">
            <a:avLst>
              <a:gd name="adj1" fmla="val 50000"/>
              <a:gd name="adj2" fmla="val 79942"/>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25" name="Text Box 53"/>
          <p:cNvSpPr txBox="1">
            <a:spLocks noChangeArrowheads="1"/>
          </p:cNvSpPr>
          <p:nvPr/>
        </p:nvSpPr>
        <p:spPr bwMode="auto">
          <a:xfrm>
            <a:off x="5661330" y="933450"/>
            <a:ext cx="925254" cy="338554"/>
          </a:xfrm>
          <a:prstGeom prst="rect">
            <a:avLst/>
          </a:prstGeom>
          <a:noFill/>
          <a:ln w="9525">
            <a:solidFill>
              <a:schemeClr val="bg1"/>
            </a:solidFill>
            <a:miter lim="800000"/>
            <a:headEnd/>
            <a:tailEnd/>
          </a:ln>
          <a:effectLst/>
        </p:spPr>
        <p:txBody>
          <a:bodyPr wrap="none">
            <a:spAutoFit/>
          </a:bodyPr>
          <a:lstStyle/>
          <a:p>
            <a:pPr algn="ctr" eaLnBrk="1" hangingPunct="1"/>
            <a:r>
              <a:rPr lang="en-GB" sz="1600" b="1">
                <a:solidFill>
                  <a:schemeClr val="tx1"/>
                </a:solidFill>
                <a:latin typeface="Arial" pitchFamily="34" charset="0"/>
                <a:cs typeface="Arial" pitchFamily="34" charset="0"/>
              </a:rPr>
              <a:t>Captive</a:t>
            </a:r>
          </a:p>
        </p:txBody>
      </p:sp>
      <p:grpSp>
        <p:nvGrpSpPr>
          <p:cNvPr id="7" name="Group 54"/>
          <p:cNvGrpSpPr>
            <a:grpSpLocks/>
          </p:cNvGrpSpPr>
          <p:nvPr/>
        </p:nvGrpSpPr>
        <p:grpSpPr bwMode="auto">
          <a:xfrm>
            <a:off x="5680075" y="1539875"/>
            <a:ext cx="950913" cy="2363788"/>
            <a:chOff x="4065" y="1292"/>
            <a:chExt cx="576" cy="1231"/>
          </a:xfrm>
        </p:grpSpPr>
        <p:sp>
          <p:nvSpPr>
            <p:cNvPr id="3127" name="Rectangle 55"/>
            <p:cNvSpPr>
              <a:spLocks noChangeArrowheads="1"/>
            </p:cNvSpPr>
            <p:nvPr/>
          </p:nvSpPr>
          <p:spPr bwMode="auto">
            <a:xfrm>
              <a:off x="4065" y="1292"/>
              <a:ext cx="576" cy="1231"/>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28" name="Text Box 56"/>
            <p:cNvSpPr txBox="1">
              <a:spLocks noChangeArrowheads="1"/>
            </p:cNvSpPr>
            <p:nvPr/>
          </p:nvSpPr>
          <p:spPr bwMode="auto">
            <a:xfrm>
              <a:off x="4126" y="1521"/>
              <a:ext cx="454" cy="773"/>
            </a:xfrm>
            <a:prstGeom prst="rect">
              <a:avLst/>
            </a:prstGeom>
            <a:noFill/>
            <a:ln w="9525">
              <a:noFill/>
              <a:miter lim="800000"/>
              <a:headEnd/>
              <a:tailEnd/>
            </a:ln>
          </p:spPr>
          <p:txBody>
            <a:bodyPr/>
            <a:lstStyle/>
            <a:p>
              <a:pPr algn="ctr" eaLnBrk="1" hangingPunct="1"/>
              <a:r>
                <a:rPr lang="en-GB" sz="1200">
                  <a:solidFill>
                    <a:schemeClr val="tx1"/>
                  </a:solidFill>
                </a:rPr>
                <a:t>Lead</a:t>
              </a:r>
            </a:p>
            <a:p>
              <a:pPr algn="ctr" eaLnBrk="1" hangingPunct="1"/>
              <a:r>
                <a:rPr lang="en-GB" sz="1200">
                  <a:solidFill>
                    <a:schemeClr val="tx1"/>
                  </a:solidFill>
                </a:rPr>
                <a:t>Firm</a:t>
              </a:r>
            </a:p>
          </p:txBody>
        </p:sp>
      </p:grpSp>
      <p:grpSp>
        <p:nvGrpSpPr>
          <p:cNvPr id="8" name="Group 57"/>
          <p:cNvGrpSpPr>
            <a:grpSpLocks/>
          </p:cNvGrpSpPr>
          <p:nvPr/>
        </p:nvGrpSpPr>
        <p:grpSpPr bwMode="auto">
          <a:xfrm>
            <a:off x="4210050" y="3817938"/>
            <a:ext cx="1206500" cy="1419225"/>
            <a:chOff x="12884" y="6963"/>
            <a:chExt cx="1880" cy="2040"/>
          </a:xfrm>
        </p:grpSpPr>
        <p:sp>
          <p:nvSpPr>
            <p:cNvPr id="3130" name="Text Box 58"/>
            <p:cNvSpPr txBox="1">
              <a:spLocks noChangeArrowheads="1"/>
            </p:cNvSpPr>
            <p:nvPr/>
          </p:nvSpPr>
          <p:spPr bwMode="auto">
            <a:xfrm>
              <a:off x="12884" y="8423"/>
              <a:ext cx="1880" cy="580"/>
            </a:xfrm>
            <a:prstGeom prst="rect">
              <a:avLst/>
            </a:prstGeom>
            <a:noFill/>
            <a:ln w="9525">
              <a:noFill/>
              <a:miter lim="800000"/>
              <a:headEnd/>
              <a:tailEnd/>
            </a:ln>
          </p:spPr>
          <p:txBody>
            <a:bodyPr/>
            <a:lstStyle/>
            <a:p>
              <a:pPr algn="ctr" eaLnBrk="1" hangingPunct="1"/>
              <a:r>
                <a:rPr lang="en-GB" sz="1200">
                  <a:solidFill>
                    <a:schemeClr val="tx1"/>
                  </a:solidFill>
                </a:rPr>
                <a:t>Component and Material Suppliers</a:t>
              </a:r>
            </a:p>
          </p:txBody>
        </p:sp>
        <p:sp>
          <p:nvSpPr>
            <p:cNvPr id="3131" name="Rectangle 59"/>
            <p:cNvSpPr>
              <a:spLocks noChangeArrowheads="1"/>
            </p:cNvSpPr>
            <p:nvPr/>
          </p:nvSpPr>
          <p:spPr bwMode="auto">
            <a:xfrm>
              <a:off x="13064" y="8023"/>
              <a:ext cx="360" cy="360"/>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32" name="Rectangle 60"/>
            <p:cNvSpPr>
              <a:spLocks noChangeArrowheads="1"/>
            </p:cNvSpPr>
            <p:nvPr/>
          </p:nvSpPr>
          <p:spPr bwMode="auto">
            <a:xfrm>
              <a:off x="13644" y="8023"/>
              <a:ext cx="360" cy="360"/>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33" name="Rectangle 61"/>
            <p:cNvSpPr>
              <a:spLocks noChangeArrowheads="1"/>
            </p:cNvSpPr>
            <p:nvPr/>
          </p:nvSpPr>
          <p:spPr bwMode="auto">
            <a:xfrm>
              <a:off x="14224" y="8023"/>
              <a:ext cx="360" cy="360"/>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34" name="Line 62"/>
            <p:cNvSpPr>
              <a:spLocks noChangeShapeType="1"/>
            </p:cNvSpPr>
            <p:nvPr/>
          </p:nvSpPr>
          <p:spPr bwMode="auto">
            <a:xfrm>
              <a:off x="13824" y="6983"/>
              <a:ext cx="0" cy="1020"/>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sp>
          <p:nvSpPr>
            <p:cNvPr id="3135" name="Line 63"/>
            <p:cNvSpPr>
              <a:spLocks noChangeShapeType="1"/>
            </p:cNvSpPr>
            <p:nvPr/>
          </p:nvSpPr>
          <p:spPr bwMode="auto">
            <a:xfrm>
              <a:off x="13824" y="6963"/>
              <a:ext cx="580" cy="1040"/>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sp>
          <p:nvSpPr>
            <p:cNvPr id="3136" name="Line 64"/>
            <p:cNvSpPr>
              <a:spLocks noChangeShapeType="1"/>
            </p:cNvSpPr>
            <p:nvPr/>
          </p:nvSpPr>
          <p:spPr bwMode="auto">
            <a:xfrm flipH="1">
              <a:off x="13284" y="7003"/>
              <a:ext cx="520" cy="1000"/>
            </a:xfrm>
            <a:prstGeom prst="line">
              <a:avLst/>
            </a:prstGeom>
            <a:noFill/>
            <a:ln w="9525">
              <a:solidFill>
                <a:srgbClr val="000000"/>
              </a:solidFill>
              <a:round/>
              <a:headEnd/>
              <a:tailEnd type="triangle" w="med" len="med"/>
            </a:ln>
          </p:spPr>
          <p:txBody>
            <a:bodyPr/>
            <a:lstStyle/>
            <a:p>
              <a:endParaRPr lang="en-US">
                <a:solidFill>
                  <a:schemeClr val="tx1"/>
                </a:solidFill>
              </a:endParaRPr>
            </a:p>
          </p:txBody>
        </p:sp>
      </p:grpSp>
      <p:sp>
        <p:nvSpPr>
          <p:cNvPr id="3137" name="Text Box 65"/>
          <p:cNvSpPr txBox="1">
            <a:spLocks noChangeArrowheads="1"/>
          </p:cNvSpPr>
          <p:nvPr/>
        </p:nvSpPr>
        <p:spPr bwMode="auto">
          <a:xfrm rot="-5400000">
            <a:off x="495300" y="2918381"/>
            <a:ext cx="958850" cy="738664"/>
          </a:xfrm>
          <a:prstGeom prst="rect">
            <a:avLst/>
          </a:prstGeom>
          <a:noFill/>
          <a:ln w="9525">
            <a:noFill/>
            <a:miter lim="800000"/>
            <a:headEnd/>
            <a:tailEnd/>
          </a:ln>
          <a:effectLst/>
        </p:spPr>
        <p:txBody>
          <a:bodyPr>
            <a:spAutoFit/>
          </a:bodyPr>
          <a:lstStyle/>
          <a:p>
            <a:pPr eaLnBrk="1" hangingPunct="1">
              <a:lnSpc>
                <a:spcPct val="150000"/>
              </a:lnSpc>
            </a:pPr>
            <a:r>
              <a:rPr lang="en-GB" sz="1400">
                <a:solidFill>
                  <a:schemeClr val="tx1"/>
                </a:solidFill>
                <a:latin typeface="Arial" pitchFamily="34" charset="0"/>
                <a:cs typeface="Arial" pitchFamily="34" charset="0"/>
              </a:rPr>
              <a:t>Value</a:t>
            </a:r>
          </a:p>
          <a:p>
            <a:pPr eaLnBrk="1" hangingPunct="1">
              <a:lnSpc>
                <a:spcPct val="150000"/>
              </a:lnSpc>
            </a:pPr>
            <a:r>
              <a:rPr lang="en-GB" sz="1400">
                <a:solidFill>
                  <a:schemeClr val="tx1"/>
                </a:solidFill>
                <a:latin typeface="Arial" pitchFamily="34" charset="0"/>
                <a:cs typeface="Arial" pitchFamily="34" charset="0"/>
              </a:rPr>
              <a:t>Chain</a:t>
            </a:r>
          </a:p>
        </p:txBody>
      </p:sp>
      <p:sp>
        <p:nvSpPr>
          <p:cNvPr id="3138" name="Rectangle 66"/>
          <p:cNvSpPr>
            <a:spLocks noChangeArrowheads="1"/>
          </p:cNvSpPr>
          <p:nvPr/>
        </p:nvSpPr>
        <p:spPr bwMode="auto">
          <a:xfrm>
            <a:off x="6832600" y="1389063"/>
            <a:ext cx="1314450" cy="4259262"/>
          </a:xfrm>
          <a:prstGeom prst="rect">
            <a:avLst/>
          </a:prstGeom>
          <a:solidFill>
            <a:srgbClr val="C0C0C0"/>
          </a:solidFill>
          <a:ln w="9525">
            <a:solidFill>
              <a:schemeClr val="tx1"/>
            </a:solidFill>
            <a:miter lim="800000"/>
            <a:headEnd/>
            <a:tailEnd/>
          </a:ln>
          <a:effectLst/>
        </p:spPr>
        <p:txBody>
          <a:bodyPr wrap="none" anchor="ctr"/>
          <a:lstStyle/>
          <a:p>
            <a:endParaRPr lang="en-US">
              <a:solidFill>
                <a:schemeClr val="tx1"/>
              </a:solidFill>
            </a:endParaRPr>
          </a:p>
        </p:txBody>
      </p:sp>
      <p:sp>
        <p:nvSpPr>
          <p:cNvPr id="3139" name="Text Box 67"/>
          <p:cNvSpPr txBox="1">
            <a:spLocks noChangeArrowheads="1"/>
          </p:cNvSpPr>
          <p:nvPr/>
        </p:nvSpPr>
        <p:spPr bwMode="auto">
          <a:xfrm>
            <a:off x="6926194" y="933450"/>
            <a:ext cx="1130439" cy="338554"/>
          </a:xfrm>
          <a:prstGeom prst="rect">
            <a:avLst/>
          </a:prstGeom>
          <a:noFill/>
          <a:ln w="9525">
            <a:solidFill>
              <a:schemeClr val="bg1"/>
            </a:solidFill>
            <a:miter lim="800000"/>
            <a:headEnd/>
            <a:tailEnd/>
          </a:ln>
          <a:effectLst/>
        </p:spPr>
        <p:txBody>
          <a:bodyPr wrap="none">
            <a:spAutoFit/>
          </a:bodyPr>
          <a:lstStyle/>
          <a:p>
            <a:pPr algn="ctr" eaLnBrk="1" hangingPunct="1"/>
            <a:r>
              <a:rPr lang="en-GB" sz="1600" b="1">
                <a:solidFill>
                  <a:schemeClr val="tx1"/>
                </a:solidFill>
                <a:latin typeface="Arial" pitchFamily="34" charset="0"/>
                <a:cs typeface="Arial" pitchFamily="34" charset="0"/>
              </a:rPr>
              <a:t>Hierarchy</a:t>
            </a:r>
          </a:p>
        </p:txBody>
      </p:sp>
      <p:sp>
        <p:nvSpPr>
          <p:cNvPr id="3140" name="Rectangle 68"/>
          <p:cNvSpPr>
            <a:spLocks noChangeArrowheads="1"/>
          </p:cNvSpPr>
          <p:nvPr/>
        </p:nvSpPr>
        <p:spPr bwMode="auto">
          <a:xfrm>
            <a:off x="7016750" y="1539875"/>
            <a:ext cx="947738" cy="3659188"/>
          </a:xfrm>
          <a:prstGeom prst="rect">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41" name="Text Box 69"/>
          <p:cNvSpPr txBox="1">
            <a:spLocks noChangeArrowheads="1"/>
          </p:cNvSpPr>
          <p:nvPr/>
        </p:nvSpPr>
        <p:spPr bwMode="auto">
          <a:xfrm>
            <a:off x="7024688" y="1763713"/>
            <a:ext cx="928687" cy="663575"/>
          </a:xfrm>
          <a:prstGeom prst="rect">
            <a:avLst/>
          </a:prstGeom>
          <a:noFill/>
          <a:ln w="9525">
            <a:noFill/>
            <a:miter lim="800000"/>
            <a:headEnd/>
            <a:tailEnd/>
          </a:ln>
        </p:spPr>
        <p:txBody>
          <a:bodyPr/>
          <a:lstStyle/>
          <a:p>
            <a:pPr algn="ctr" eaLnBrk="1" hangingPunct="1"/>
            <a:r>
              <a:rPr lang="en-GB" sz="1200">
                <a:solidFill>
                  <a:schemeClr val="tx1"/>
                </a:solidFill>
              </a:rPr>
              <a:t>Integrated</a:t>
            </a:r>
          </a:p>
          <a:p>
            <a:pPr algn="ctr" eaLnBrk="1" hangingPunct="1"/>
            <a:r>
              <a:rPr lang="en-GB" sz="1200">
                <a:solidFill>
                  <a:schemeClr val="tx1"/>
                </a:solidFill>
              </a:rPr>
              <a:t>Firm</a:t>
            </a:r>
          </a:p>
        </p:txBody>
      </p:sp>
      <p:sp>
        <p:nvSpPr>
          <p:cNvPr id="3142" name="AutoShape 70"/>
          <p:cNvSpPr>
            <a:spLocks noChangeArrowheads="1"/>
          </p:cNvSpPr>
          <p:nvPr/>
        </p:nvSpPr>
        <p:spPr bwMode="auto">
          <a:xfrm>
            <a:off x="7135813" y="2362200"/>
            <a:ext cx="708025" cy="2614613"/>
          </a:xfrm>
          <a:prstGeom prst="downArrow">
            <a:avLst>
              <a:gd name="adj1" fmla="val 50000"/>
              <a:gd name="adj2" fmla="val 92321"/>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43" name="Rectangle 71"/>
          <p:cNvSpPr>
            <a:spLocks noChangeArrowheads="1"/>
          </p:cNvSpPr>
          <p:nvPr/>
        </p:nvSpPr>
        <p:spPr bwMode="auto">
          <a:xfrm>
            <a:off x="1562100" y="5646738"/>
            <a:ext cx="6584950" cy="784225"/>
          </a:xfrm>
          <a:prstGeom prst="rect">
            <a:avLst/>
          </a:prstGeom>
          <a:solidFill>
            <a:schemeClr val="bg1"/>
          </a:solidFill>
          <a:ln w="9525">
            <a:solidFill>
              <a:schemeClr val="tx1"/>
            </a:solidFill>
            <a:miter lim="800000"/>
            <a:headEnd/>
            <a:tailEnd/>
          </a:ln>
          <a:effectLst/>
        </p:spPr>
        <p:txBody>
          <a:bodyPr wrap="none" anchor="ctr"/>
          <a:lstStyle/>
          <a:p>
            <a:pPr algn="ctr" eaLnBrk="1" hangingPunct="1"/>
            <a:endParaRPr lang="en-US" sz="1800">
              <a:solidFill>
                <a:schemeClr val="tx1"/>
              </a:solidFill>
            </a:endParaRPr>
          </a:p>
        </p:txBody>
      </p:sp>
      <p:sp>
        <p:nvSpPr>
          <p:cNvPr id="3144" name="Line 72"/>
          <p:cNvSpPr>
            <a:spLocks noChangeShapeType="1"/>
          </p:cNvSpPr>
          <p:nvPr/>
        </p:nvSpPr>
        <p:spPr bwMode="auto">
          <a:xfrm>
            <a:off x="2251075" y="6070600"/>
            <a:ext cx="5089525" cy="0"/>
          </a:xfrm>
          <a:prstGeom prst="line">
            <a:avLst/>
          </a:prstGeom>
          <a:noFill/>
          <a:ln w="9525">
            <a:solidFill>
              <a:schemeClr val="tx1"/>
            </a:solidFill>
            <a:round/>
            <a:headEnd type="triangle" w="med" len="med"/>
            <a:tailEnd type="triangle" w="med" len="med"/>
          </a:ln>
          <a:effectLst/>
        </p:spPr>
        <p:txBody>
          <a:bodyPr/>
          <a:lstStyle/>
          <a:p>
            <a:endParaRPr lang="en-US">
              <a:solidFill>
                <a:schemeClr val="tx1"/>
              </a:solidFill>
            </a:endParaRPr>
          </a:p>
        </p:txBody>
      </p:sp>
      <p:sp>
        <p:nvSpPr>
          <p:cNvPr id="3145" name="Rectangle 73"/>
          <p:cNvSpPr>
            <a:spLocks noChangeArrowheads="1"/>
          </p:cNvSpPr>
          <p:nvPr/>
        </p:nvSpPr>
        <p:spPr bwMode="auto">
          <a:xfrm>
            <a:off x="1782763" y="5913438"/>
            <a:ext cx="463550" cy="274637"/>
          </a:xfrm>
          <a:prstGeom prst="rect">
            <a:avLst/>
          </a:prstGeom>
          <a:noFill/>
          <a:ln w="9525">
            <a:noFill/>
            <a:miter lim="800000"/>
            <a:headEnd/>
            <a:tailEnd/>
          </a:ln>
          <a:effectLst/>
        </p:spPr>
        <p:txBody>
          <a:bodyPr wrap="none">
            <a:spAutoFit/>
          </a:bodyPr>
          <a:lstStyle/>
          <a:p>
            <a:pPr eaLnBrk="1" hangingPunct="1"/>
            <a:r>
              <a:rPr lang="en-GB" sz="1200">
                <a:solidFill>
                  <a:schemeClr val="tx1"/>
                </a:solidFill>
              </a:rPr>
              <a:t>Low</a:t>
            </a:r>
          </a:p>
        </p:txBody>
      </p:sp>
      <p:sp>
        <p:nvSpPr>
          <p:cNvPr id="3146" name="Rectangle 74"/>
          <p:cNvSpPr>
            <a:spLocks noChangeArrowheads="1"/>
          </p:cNvSpPr>
          <p:nvPr/>
        </p:nvSpPr>
        <p:spPr bwMode="auto">
          <a:xfrm>
            <a:off x="7413625" y="5930900"/>
            <a:ext cx="496888" cy="274638"/>
          </a:xfrm>
          <a:prstGeom prst="rect">
            <a:avLst/>
          </a:prstGeom>
          <a:noFill/>
          <a:ln w="9525">
            <a:noFill/>
            <a:miter lim="800000"/>
            <a:headEnd/>
            <a:tailEnd/>
          </a:ln>
          <a:effectLst/>
        </p:spPr>
        <p:txBody>
          <a:bodyPr wrap="none">
            <a:spAutoFit/>
          </a:bodyPr>
          <a:lstStyle/>
          <a:p>
            <a:pPr eaLnBrk="1" hangingPunct="1"/>
            <a:r>
              <a:rPr lang="en-GB" sz="1200">
                <a:solidFill>
                  <a:schemeClr val="tx1"/>
                </a:solidFill>
              </a:rPr>
              <a:t>High</a:t>
            </a:r>
          </a:p>
        </p:txBody>
      </p:sp>
      <p:sp>
        <p:nvSpPr>
          <p:cNvPr id="3147" name="Text Box 75"/>
          <p:cNvSpPr txBox="1">
            <a:spLocks noChangeArrowheads="1"/>
          </p:cNvSpPr>
          <p:nvPr/>
        </p:nvSpPr>
        <p:spPr bwMode="auto">
          <a:xfrm>
            <a:off x="3727450" y="5778500"/>
            <a:ext cx="2284413" cy="274638"/>
          </a:xfrm>
          <a:prstGeom prst="rect">
            <a:avLst/>
          </a:prstGeom>
          <a:noFill/>
          <a:ln w="9525">
            <a:noFill/>
            <a:miter lim="800000"/>
            <a:headEnd/>
            <a:tailEnd/>
          </a:ln>
          <a:effectLst/>
        </p:spPr>
        <p:txBody>
          <a:bodyPr wrap="none">
            <a:spAutoFit/>
          </a:bodyPr>
          <a:lstStyle/>
          <a:p>
            <a:pPr algn="ctr" eaLnBrk="1" hangingPunct="1"/>
            <a:r>
              <a:rPr lang="en-GB" sz="1200" i="1">
                <a:solidFill>
                  <a:schemeClr val="tx1"/>
                </a:solidFill>
              </a:rPr>
              <a:t>Degree of Explicit Coordination</a:t>
            </a:r>
          </a:p>
        </p:txBody>
      </p:sp>
      <p:sp>
        <p:nvSpPr>
          <p:cNvPr id="3148" name="Text Box 76"/>
          <p:cNvSpPr txBox="1">
            <a:spLocks noChangeArrowheads="1"/>
          </p:cNvSpPr>
          <p:nvPr/>
        </p:nvSpPr>
        <p:spPr bwMode="auto">
          <a:xfrm>
            <a:off x="3802063" y="6081713"/>
            <a:ext cx="2132012" cy="274637"/>
          </a:xfrm>
          <a:prstGeom prst="rect">
            <a:avLst/>
          </a:prstGeom>
          <a:noFill/>
          <a:ln w="9525">
            <a:noFill/>
            <a:miter lim="800000"/>
            <a:headEnd/>
            <a:tailEnd/>
          </a:ln>
          <a:effectLst/>
        </p:spPr>
        <p:txBody>
          <a:bodyPr wrap="none">
            <a:spAutoFit/>
          </a:bodyPr>
          <a:lstStyle/>
          <a:p>
            <a:pPr algn="ctr" eaLnBrk="1" hangingPunct="1"/>
            <a:r>
              <a:rPr lang="en-GB" sz="1200" i="1">
                <a:solidFill>
                  <a:schemeClr val="tx1"/>
                </a:solidFill>
              </a:rPr>
              <a:t>Degree of Power Asymmetry</a:t>
            </a:r>
          </a:p>
        </p:txBody>
      </p:sp>
      <p:grpSp>
        <p:nvGrpSpPr>
          <p:cNvPr id="9" name="Group 77"/>
          <p:cNvGrpSpPr>
            <a:grpSpLocks/>
          </p:cNvGrpSpPr>
          <p:nvPr/>
        </p:nvGrpSpPr>
        <p:grpSpPr bwMode="auto">
          <a:xfrm>
            <a:off x="4306888" y="1539875"/>
            <a:ext cx="947737" cy="728663"/>
            <a:chOff x="2405" y="1292"/>
            <a:chExt cx="574" cy="380"/>
          </a:xfrm>
        </p:grpSpPr>
        <p:sp>
          <p:nvSpPr>
            <p:cNvPr id="3150" name="Rectangle 78"/>
            <p:cNvSpPr>
              <a:spLocks noChangeArrowheads="1"/>
            </p:cNvSpPr>
            <p:nvPr/>
          </p:nvSpPr>
          <p:spPr bwMode="auto">
            <a:xfrm>
              <a:off x="2405" y="1292"/>
              <a:ext cx="574" cy="380"/>
            </a:xfrm>
            <a:prstGeom prst="rect">
              <a:avLst/>
            </a:prstGeom>
            <a:solidFill>
              <a:schemeClr val="bg1"/>
            </a:solidFill>
            <a:ln w="9525">
              <a:solidFill>
                <a:srgbClr val="000000"/>
              </a:solidFill>
              <a:miter lim="800000"/>
              <a:headEnd/>
              <a:tailEnd/>
            </a:ln>
          </p:spPr>
          <p:txBody>
            <a:bodyPr/>
            <a:lstStyle/>
            <a:p>
              <a:endParaRPr lang="en-US">
                <a:solidFill>
                  <a:schemeClr val="tx1"/>
                </a:solidFill>
              </a:endParaRPr>
            </a:p>
          </p:txBody>
        </p:sp>
        <p:sp>
          <p:nvSpPr>
            <p:cNvPr id="3151" name="Text Box 79"/>
            <p:cNvSpPr txBox="1">
              <a:spLocks noChangeArrowheads="1"/>
            </p:cNvSpPr>
            <p:nvPr/>
          </p:nvSpPr>
          <p:spPr bwMode="auto">
            <a:xfrm>
              <a:off x="2465" y="1363"/>
              <a:ext cx="453" cy="238"/>
            </a:xfrm>
            <a:prstGeom prst="rect">
              <a:avLst/>
            </a:prstGeom>
            <a:solidFill>
              <a:schemeClr val="bg1"/>
            </a:solidFill>
            <a:ln w="9525">
              <a:noFill/>
              <a:miter lim="800000"/>
              <a:headEnd/>
              <a:tailEnd/>
            </a:ln>
          </p:spPr>
          <p:txBody>
            <a:bodyPr/>
            <a:lstStyle/>
            <a:p>
              <a:pPr algn="ctr" eaLnBrk="1" hangingPunct="1"/>
              <a:r>
                <a:rPr lang="en-GB" sz="1200">
                  <a:solidFill>
                    <a:schemeClr val="tx1"/>
                  </a:solidFill>
                </a:rPr>
                <a:t>Lead</a:t>
              </a:r>
            </a:p>
            <a:p>
              <a:pPr algn="ctr" eaLnBrk="1" hangingPunct="1"/>
              <a:r>
                <a:rPr lang="en-GB" sz="1200">
                  <a:solidFill>
                    <a:schemeClr val="tx1"/>
                  </a:solidFill>
                </a:rPr>
                <a:t>Firm</a:t>
              </a:r>
            </a:p>
          </p:txBody>
        </p:sp>
      </p:grpSp>
      <p:sp>
        <p:nvSpPr>
          <p:cNvPr id="3152" name="Rectangle 80"/>
          <p:cNvSpPr>
            <a:spLocks noChangeArrowheads="1"/>
          </p:cNvSpPr>
          <p:nvPr/>
        </p:nvSpPr>
        <p:spPr bwMode="auto">
          <a:xfrm>
            <a:off x="4348163" y="3148013"/>
            <a:ext cx="947737" cy="654050"/>
          </a:xfrm>
          <a:prstGeom prst="rect">
            <a:avLst/>
          </a:prstGeom>
          <a:solidFill>
            <a:schemeClr val="bg1"/>
          </a:solidFill>
          <a:ln w="9525">
            <a:solidFill>
              <a:srgbClr val="000000"/>
            </a:solidFill>
            <a:miter lim="800000"/>
            <a:headEnd/>
            <a:tailEnd/>
          </a:ln>
        </p:spPr>
        <p:txBody>
          <a:bodyPr/>
          <a:lstStyle/>
          <a:p>
            <a:endParaRPr lang="en-US">
              <a:solidFill>
                <a:schemeClr val="tx1"/>
              </a:solidFill>
            </a:endParaRPr>
          </a:p>
        </p:txBody>
      </p:sp>
      <p:sp>
        <p:nvSpPr>
          <p:cNvPr id="3153" name="Text Box 81"/>
          <p:cNvSpPr txBox="1">
            <a:spLocks noChangeArrowheads="1"/>
          </p:cNvSpPr>
          <p:nvPr/>
        </p:nvSpPr>
        <p:spPr bwMode="auto">
          <a:xfrm>
            <a:off x="4330700" y="3248025"/>
            <a:ext cx="973138" cy="455613"/>
          </a:xfrm>
          <a:prstGeom prst="rect">
            <a:avLst/>
          </a:prstGeom>
          <a:noFill/>
          <a:ln w="9525">
            <a:noFill/>
            <a:miter lim="800000"/>
            <a:headEnd/>
            <a:tailEnd/>
          </a:ln>
        </p:spPr>
        <p:txBody>
          <a:bodyPr/>
          <a:lstStyle/>
          <a:p>
            <a:pPr algn="ctr" eaLnBrk="1" hangingPunct="1"/>
            <a:r>
              <a:rPr lang="en-GB" sz="1200">
                <a:solidFill>
                  <a:schemeClr val="tx1"/>
                </a:solidFill>
              </a:rPr>
              <a:t>Relational</a:t>
            </a:r>
          </a:p>
          <a:p>
            <a:pPr algn="ctr" eaLnBrk="1" hangingPunct="1"/>
            <a:r>
              <a:rPr lang="en-GB" sz="1200">
                <a:solidFill>
                  <a:schemeClr val="tx1"/>
                </a:solidFill>
              </a:rPr>
              <a:t>Supplier</a:t>
            </a:r>
          </a:p>
        </p:txBody>
      </p:sp>
      <p:sp>
        <p:nvSpPr>
          <p:cNvPr id="3154" name="Text Box 82"/>
          <p:cNvSpPr txBox="1">
            <a:spLocks noChangeArrowheads="1"/>
          </p:cNvSpPr>
          <p:nvPr/>
        </p:nvSpPr>
        <p:spPr bwMode="auto">
          <a:xfrm>
            <a:off x="2847975" y="3252788"/>
            <a:ext cx="1136650" cy="455612"/>
          </a:xfrm>
          <a:prstGeom prst="rect">
            <a:avLst/>
          </a:prstGeom>
          <a:noFill/>
          <a:ln w="9525">
            <a:noFill/>
            <a:miter lim="800000"/>
            <a:headEnd/>
            <a:tailEnd/>
          </a:ln>
        </p:spPr>
        <p:txBody>
          <a:bodyPr/>
          <a:lstStyle/>
          <a:p>
            <a:pPr algn="ctr" eaLnBrk="1" hangingPunct="1"/>
            <a:r>
              <a:rPr lang="en-GB" sz="1200">
                <a:solidFill>
                  <a:schemeClr val="tx1"/>
                </a:solidFill>
              </a:rPr>
              <a:t>Full-package</a:t>
            </a:r>
          </a:p>
          <a:p>
            <a:pPr algn="ctr" eaLnBrk="1" hangingPunct="1"/>
            <a:r>
              <a:rPr lang="en-GB" sz="1200">
                <a:solidFill>
                  <a:schemeClr val="tx1"/>
                </a:solidFill>
              </a:rPr>
              <a:t>Supplier</a:t>
            </a:r>
          </a:p>
        </p:txBody>
      </p:sp>
      <p:sp>
        <p:nvSpPr>
          <p:cNvPr id="3155" name="AutoShape 83"/>
          <p:cNvSpPr>
            <a:spLocks noChangeArrowheads="1"/>
          </p:cNvSpPr>
          <p:nvPr/>
        </p:nvSpPr>
        <p:spPr bwMode="auto">
          <a:xfrm flipV="1">
            <a:off x="4344988" y="2208213"/>
            <a:ext cx="360362" cy="949325"/>
          </a:xfrm>
          <a:prstGeom prst="downArrow">
            <a:avLst>
              <a:gd name="adj1" fmla="val 50000"/>
              <a:gd name="adj2" fmla="val 65859"/>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56" name="AutoShape 84"/>
          <p:cNvSpPr>
            <a:spLocks noChangeArrowheads="1"/>
          </p:cNvSpPr>
          <p:nvPr/>
        </p:nvSpPr>
        <p:spPr bwMode="auto">
          <a:xfrm>
            <a:off x="4889500" y="2266950"/>
            <a:ext cx="358775" cy="947738"/>
          </a:xfrm>
          <a:prstGeom prst="downArrow">
            <a:avLst>
              <a:gd name="adj1" fmla="val 50000"/>
              <a:gd name="adj2" fmla="val 66040"/>
            </a:avLst>
          </a:prstGeom>
          <a:solidFill>
            <a:srgbClr val="FFFFFF"/>
          </a:solidFill>
          <a:ln w="9525">
            <a:solidFill>
              <a:srgbClr val="000000"/>
            </a:solidFill>
            <a:miter lim="800000"/>
            <a:headEnd/>
            <a:tailEnd/>
          </a:ln>
        </p:spPr>
        <p:txBody>
          <a:bodyPr/>
          <a:lstStyle/>
          <a:p>
            <a:endParaRPr lang="en-US">
              <a:solidFill>
                <a:schemeClr val="tx1"/>
              </a:solidFill>
            </a:endParaRPr>
          </a:p>
        </p:txBody>
      </p:sp>
      <p:sp>
        <p:nvSpPr>
          <p:cNvPr id="3158" name="AutoShape 86"/>
          <p:cNvSpPr>
            <a:spLocks noChangeArrowheads="1"/>
          </p:cNvSpPr>
          <p:nvPr/>
        </p:nvSpPr>
        <p:spPr bwMode="auto">
          <a:xfrm>
            <a:off x="3648075" y="2508250"/>
            <a:ext cx="236538" cy="515938"/>
          </a:xfrm>
          <a:prstGeom prst="curvedLeftArrow">
            <a:avLst>
              <a:gd name="adj1" fmla="val 43947"/>
              <a:gd name="adj2" fmla="val 87248"/>
              <a:gd name="adj3" fmla="val 33333"/>
            </a:avLst>
          </a:prstGeom>
          <a:solidFill>
            <a:schemeClr val="bg1"/>
          </a:solidFill>
          <a:ln w="12700">
            <a:solidFill>
              <a:schemeClr val="tx1"/>
            </a:solidFill>
            <a:miter lim="800000"/>
            <a:headEnd/>
            <a:tailEnd/>
          </a:ln>
          <a:effectLst/>
        </p:spPr>
        <p:txBody>
          <a:bodyPr wrap="none" anchor="ctr"/>
          <a:lstStyle/>
          <a:p>
            <a:endParaRPr lang="en-US">
              <a:solidFill>
                <a:schemeClr val="tx1"/>
              </a:solidFill>
            </a:endParaRPr>
          </a:p>
        </p:txBody>
      </p:sp>
      <p:sp>
        <p:nvSpPr>
          <p:cNvPr id="3159" name="AutoShape 87"/>
          <p:cNvSpPr>
            <a:spLocks noChangeArrowheads="1"/>
          </p:cNvSpPr>
          <p:nvPr/>
        </p:nvSpPr>
        <p:spPr bwMode="auto">
          <a:xfrm flipH="1" flipV="1">
            <a:off x="2944813" y="2460625"/>
            <a:ext cx="236537" cy="515938"/>
          </a:xfrm>
          <a:prstGeom prst="curvedLeftArrow">
            <a:avLst>
              <a:gd name="adj1" fmla="val 43947"/>
              <a:gd name="adj2" fmla="val 87249"/>
              <a:gd name="adj3" fmla="val 33333"/>
            </a:avLst>
          </a:prstGeom>
          <a:solidFill>
            <a:schemeClr val="bg1"/>
          </a:solidFill>
          <a:ln w="12700">
            <a:solidFill>
              <a:schemeClr val="tx1"/>
            </a:solidFill>
            <a:miter lim="800000"/>
            <a:headEnd/>
            <a:tailEnd/>
          </a:ln>
          <a:effectLst/>
        </p:spPr>
        <p:txBody>
          <a:bodyPr wrap="none" anchor="ctr"/>
          <a:lstStyle/>
          <a:p>
            <a:endParaRPr lang="en-US">
              <a:solidFill>
                <a:schemeClr val="tx1"/>
              </a:solidFill>
            </a:endParaRPr>
          </a:p>
        </p:txBody>
      </p:sp>
      <p:sp>
        <p:nvSpPr>
          <p:cNvPr id="88" name="Rectangle 2"/>
          <p:cNvSpPr txBox="1">
            <a:spLocks noChangeArrowheads="1"/>
          </p:cNvSpPr>
          <p:nvPr/>
        </p:nvSpPr>
        <p:spPr bwMode="auto">
          <a:xfrm>
            <a:off x="685800" y="304800"/>
            <a:ext cx="77724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Five GVC Governance Types</a:t>
            </a:r>
          </a:p>
        </p:txBody>
      </p:sp>
      <p:sp>
        <p:nvSpPr>
          <p:cNvPr id="10" name="Slide Number Placeholder 9"/>
          <p:cNvSpPr>
            <a:spLocks noGrp="1"/>
          </p:cNvSpPr>
          <p:nvPr>
            <p:ph type="sldNum" sz="quarter" idx="12"/>
          </p:nvPr>
        </p:nvSpPr>
        <p:spPr/>
        <p:txBody>
          <a:bodyPr/>
          <a:lstStyle/>
          <a:p>
            <a:fld id="{9AB01186-A0B8-412F-B461-BCFDA235E6B8}" type="slidenum">
              <a:rPr lang="en-US" smtClean="0"/>
              <a:pPr/>
              <a:t>11</a:t>
            </a:fld>
            <a:endParaRPr lang="en-US"/>
          </a:p>
        </p:txBody>
      </p:sp>
    </p:spTree>
    <p:extLst>
      <p:ext uri="{BB962C8B-B14F-4D97-AF65-F5344CB8AC3E}">
        <p14:creationId xmlns="" xmlns:p14="http://schemas.microsoft.com/office/powerpoint/2010/main" val="3597899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bwMode="auto">
          <a:xfrm>
            <a:off x="425450" y="304800"/>
            <a:ext cx="8220075" cy="685800"/>
          </a:xfrm>
          <a:ln>
            <a:miter lim="800000"/>
            <a:headEnd/>
            <a:tailEnd/>
          </a:ln>
        </p:spPr>
        <p:txBody>
          <a:bodyPr wrap="square" lIns="91440" tIns="45720" rIns="91440" bIns="45720" numCol="1" anchor="t" anchorCtr="0" compatLnSpc="1">
            <a:prstTxWarp prst="textNoShape">
              <a:avLst/>
            </a:prstTxWarp>
          </a:bodyPr>
          <a:lstStyle/>
          <a:p>
            <a:pPr algn="ctr">
              <a:defRPr/>
            </a:pPr>
            <a:r>
              <a:rPr lang="en-US" sz="2800" dirty="0" smtClean="0">
                <a:latin typeface="Arial" pitchFamily="34" charset="0"/>
                <a:cs typeface="Arial" pitchFamily="34" charset="0"/>
              </a:rPr>
              <a:t>Dynamics in Global Value Chain Governance</a:t>
            </a:r>
            <a:endParaRPr lang="en-US" dirty="0" smtClean="0">
              <a:latin typeface="Arial" pitchFamily="34" charset="0"/>
              <a:cs typeface="Arial" pitchFamily="34" charset="0"/>
            </a:endParaRPr>
          </a:p>
        </p:txBody>
      </p:sp>
      <p:graphicFrame>
        <p:nvGraphicFramePr>
          <p:cNvPr id="3074" name="Object 3"/>
          <p:cNvGraphicFramePr>
            <a:graphicFrameLocks noChangeAspect="1"/>
          </p:cNvGraphicFramePr>
          <p:nvPr/>
        </p:nvGraphicFramePr>
        <p:xfrm>
          <a:off x="955675" y="1066800"/>
          <a:ext cx="7065963" cy="3478213"/>
        </p:xfrm>
        <a:graphic>
          <a:graphicData uri="http://schemas.openxmlformats.org/presentationml/2006/ole">
            <p:oleObj spid="_x0000_s2060" name="Document" r:id="rId4" imgW="5649383" imgH="2794721" progId="Word.Document.8">
              <p:embed/>
            </p:oleObj>
          </a:graphicData>
        </a:graphic>
      </p:graphicFrame>
      <p:sp>
        <p:nvSpPr>
          <p:cNvPr id="3076" name="Text Box 4"/>
          <p:cNvSpPr txBox="1">
            <a:spLocks noChangeArrowheads="1"/>
          </p:cNvSpPr>
          <p:nvPr/>
        </p:nvSpPr>
        <p:spPr bwMode="auto">
          <a:xfrm>
            <a:off x="490538" y="4508500"/>
            <a:ext cx="8464550" cy="1816100"/>
          </a:xfrm>
          <a:prstGeom prst="rect">
            <a:avLst/>
          </a:prstGeom>
          <a:noFill/>
          <a:ln w="12700">
            <a:noFill/>
            <a:miter lim="800000"/>
            <a:headEnd/>
            <a:tailEnd/>
          </a:ln>
        </p:spPr>
        <p:txBody>
          <a:bodyPr>
            <a:spAutoFit/>
          </a:bodyPr>
          <a:lstStyle/>
          <a:p>
            <a:r>
              <a:rPr lang="en-US" sz="1400">
                <a:solidFill>
                  <a:schemeClr val="tx1"/>
                </a:solidFill>
                <a:sym typeface="Wingdings" pitchFamily="2" charset="2"/>
              </a:rPr>
              <a:t></a:t>
            </a:r>
            <a:r>
              <a:rPr lang="en-US" sz="1400">
                <a:solidFill>
                  <a:schemeClr val="tx1"/>
                </a:solidFill>
              </a:rPr>
              <a:t> increasing complexity of transactions (harder to codify transactions; effective decrease in supplier competence)</a:t>
            </a:r>
          </a:p>
          <a:p>
            <a:r>
              <a:rPr lang="en-US" sz="1400">
                <a:solidFill>
                  <a:schemeClr val="tx1"/>
                </a:solidFill>
                <a:sym typeface="Wingdings" pitchFamily="2" charset="2"/>
              </a:rPr>
              <a:t></a:t>
            </a:r>
            <a:r>
              <a:rPr lang="en-US" sz="1400">
                <a:solidFill>
                  <a:schemeClr val="tx1"/>
                </a:solidFill>
              </a:rPr>
              <a:t> decreasing complexity of transactions (easier to codify transactions; effective increase in supplier competence)</a:t>
            </a:r>
          </a:p>
          <a:p>
            <a:r>
              <a:rPr lang="en-US" sz="1400">
                <a:solidFill>
                  <a:schemeClr val="tx1"/>
                </a:solidFill>
                <a:sym typeface="Wingdings" pitchFamily="2" charset="2"/>
              </a:rPr>
              <a:t></a:t>
            </a:r>
            <a:r>
              <a:rPr lang="en-US" sz="1400">
                <a:solidFill>
                  <a:schemeClr val="tx1"/>
                </a:solidFill>
              </a:rPr>
              <a:t> better codification of transactions (open or de facto standards, computerization)</a:t>
            </a:r>
          </a:p>
          <a:p>
            <a:r>
              <a:rPr lang="en-US" sz="1400">
                <a:solidFill>
                  <a:schemeClr val="tx1"/>
                </a:solidFill>
                <a:sym typeface="Wingdings" pitchFamily="2" charset="2"/>
              </a:rPr>
              <a:t></a:t>
            </a:r>
            <a:r>
              <a:rPr lang="en-US" sz="1400">
                <a:solidFill>
                  <a:schemeClr val="tx1"/>
                </a:solidFill>
              </a:rPr>
              <a:t> de-codification of transactions (technological change, new products, new processes)</a:t>
            </a:r>
          </a:p>
          <a:p>
            <a:r>
              <a:rPr lang="en-US" sz="1400">
                <a:solidFill>
                  <a:schemeClr val="tx1"/>
                </a:solidFill>
                <a:sym typeface="Wingdings" pitchFamily="2" charset="2"/>
              </a:rPr>
              <a:t></a:t>
            </a:r>
            <a:r>
              <a:rPr lang="en-US" sz="1400">
                <a:solidFill>
                  <a:schemeClr val="tx1"/>
                </a:solidFill>
              </a:rPr>
              <a:t> increasing supplier competence (decreased complexity, better codification, learning)</a:t>
            </a:r>
          </a:p>
          <a:p>
            <a:r>
              <a:rPr lang="en-US" sz="1400">
                <a:solidFill>
                  <a:schemeClr val="tx1"/>
                </a:solidFill>
                <a:sym typeface="Wingdings" pitchFamily="2" charset="2"/>
              </a:rPr>
              <a:t></a:t>
            </a:r>
            <a:r>
              <a:rPr lang="en-US" sz="1400">
                <a:solidFill>
                  <a:schemeClr val="tx1"/>
                </a:solidFill>
              </a:rPr>
              <a:t> decreasing supplier competence.(increased complexity, new technologies, new entrants)</a:t>
            </a:r>
          </a:p>
        </p:txBody>
      </p:sp>
      <p:sp>
        <p:nvSpPr>
          <p:cNvPr id="2" name="Slide Number Placeholder 1"/>
          <p:cNvSpPr>
            <a:spLocks noGrp="1"/>
          </p:cNvSpPr>
          <p:nvPr>
            <p:ph type="sldNum" sz="quarter" idx="12"/>
          </p:nvPr>
        </p:nvSpPr>
        <p:spPr/>
        <p:txBody>
          <a:bodyPr/>
          <a:lstStyle/>
          <a:p>
            <a:fld id="{9AB01186-A0B8-412F-B461-BCFDA235E6B8}" type="slidenum">
              <a:rPr lang="en-US" smtClean="0"/>
              <a:pPr/>
              <a:t>12</a:t>
            </a:fld>
            <a:endParaRPr lang="en-US"/>
          </a:p>
        </p:txBody>
      </p:sp>
    </p:spTree>
    <p:extLst>
      <p:ext uri="{BB962C8B-B14F-4D97-AF65-F5344CB8AC3E}">
        <p14:creationId xmlns="" xmlns:p14="http://schemas.microsoft.com/office/powerpoint/2010/main" val="3759673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Linking GVC governance to global trade</a:t>
            </a:r>
            <a:endParaRPr lang="en-US" b="1" dirty="0"/>
          </a:p>
        </p:txBody>
      </p:sp>
      <p:sp>
        <p:nvSpPr>
          <p:cNvPr id="3" name="Content Placeholder 2"/>
          <p:cNvSpPr>
            <a:spLocks noGrp="1"/>
          </p:cNvSpPr>
          <p:nvPr>
            <p:ph idx="1"/>
          </p:nvPr>
        </p:nvSpPr>
        <p:spPr/>
        <p:txBody>
          <a:bodyPr/>
          <a:lstStyle/>
          <a:p>
            <a:pPr marL="0" indent="0">
              <a:buNone/>
            </a:pPr>
            <a:r>
              <a:rPr lang="en-US" i="1" dirty="0" smtClean="0"/>
              <a:t>UNCTAD estimated </a:t>
            </a:r>
            <a:r>
              <a:rPr lang="en-US" i="1" dirty="0"/>
              <a:t>the relevant proportion of global trade in each </a:t>
            </a:r>
            <a:r>
              <a:rPr lang="en-US" i="1" dirty="0" smtClean="0"/>
              <a:t>governance type:</a:t>
            </a:r>
          </a:p>
          <a:p>
            <a:endParaRPr lang="en-US" dirty="0" smtClean="0"/>
          </a:p>
          <a:p>
            <a:r>
              <a:rPr lang="en-US" dirty="0" smtClean="0"/>
              <a:t>Intra-firm </a:t>
            </a:r>
            <a:r>
              <a:rPr lang="en-US" dirty="0"/>
              <a:t>trade by MNCs (hierarchies) -- 1/3</a:t>
            </a:r>
          </a:p>
          <a:p>
            <a:r>
              <a:rPr lang="en-US" dirty="0" smtClean="0"/>
              <a:t>Inter-firm </a:t>
            </a:r>
            <a:r>
              <a:rPr lang="en-US" dirty="0"/>
              <a:t>trade within GVCs -- 1/3</a:t>
            </a:r>
          </a:p>
          <a:p>
            <a:r>
              <a:rPr lang="en-US" dirty="0" smtClean="0"/>
              <a:t>Open market trade -- 1/3</a:t>
            </a:r>
          </a:p>
          <a:p>
            <a:pPr>
              <a:buNone/>
            </a:pPr>
            <a:endParaRPr lang="en-US" dirty="0"/>
          </a:p>
        </p:txBody>
      </p:sp>
      <p:sp>
        <p:nvSpPr>
          <p:cNvPr id="4" name="TextBox 3"/>
          <p:cNvSpPr txBox="1"/>
          <p:nvPr/>
        </p:nvSpPr>
        <p:spPr>
          <a:xfrm>
            <a:off x="539552" y="5805264"/>
            <a:ext cx="8064896" cy="707886"/>
          </a:xfrm>
          <a:prstGeom prst="rect">
            <a:avLst/>
          </a:prstGeom>
          <a:noFill/>
        </p:spPr>
        <p:txBody>
          <a:bodyPr wrap="square" rtlCol="0">
            <a:spAutoFit/>
          </a:bodyPr>
          <a:lstStyle/>
          <a:p>
            <a:r>
              <a:rPr lang="en-US" sz="2000" dirty="0" smtClean="0"/>
              <a:t>UNCTAD, </a:t>
            </a:r>
            <a:r>
              <a:rPr lang="en-US" sz="2000" i="1" dirty="0" smtClean="0"/>
              <a:t>World Investment Report 1999: </a:t>
            </a:r>
            <a:r>
              <a:rPr lang="en-US" sz="2000" i="1" dirty="0"/>
              <a:t>Foreign Direct </a:t>
            </a:r>
            <a:r>
              <a:rPr lang="en-US" sz="2000" i="1" dirty="0" smtClean="0"/>
              <a:t>Investment and </a:t>
            </a:r>
            <a:r>
              <a:rPr lang="en-US" sz="2000" i="1" dirty="0"/>
              <a:t>the Challenge of </a:t>
            </a:r>
            <a:r>
              <a:rPr lang="en-US" sz="2000" i="1" dirty="0" smtClean="0"/>
              <a:t>Development</a:t>
            </a:r>
            <a:r>
              <a:rPr lang="en-US" sz="2000" dirty="0" smtClean="0"/>
              <a:t>, New York &amp; Geneva, 1999, p. xix.</a:t>
            </a:r>
            <a:endParaRPr lang="en-US" sz="2000" dirty="0"/>
          </a:p>
        </p:txBody>
      </p:sp>
      <p:sp>
        <p:nvSpPr>
          <p:cNvPr id="5" name="Slide Number Placeholder 4"/>
          <p:cNvSpPr>
            <a:spLocks noGrp="1"/>
          </p:cNvSpPr>
          <p:nvPr>
            <p:ph type="sldNum" sz="quarter" idx="12"/>
          </p:nvPr>
        </p:nvSpPr>
        <p:spPr/>
        <p:txBody>
          <a:bodyPr/>
          <a:lstStyle/>
          <a:p>
            <a:fld id="{9AB01186-A0B8-412F-B461-BCFDA235E6B8}" type="slidenum">
              <a:rPr lang="en-US" smtClean="0"/>
              <a:pPr/>
              <a:t>13</a:t>
            </a:fld>
            <a:endParaRPr lang="en-US"/>
          </a:p>
        </p:txBody>
      </p:sp>
    </p:spTree>
    <p:extLst>
      <p:ext uri="{BB962C8B-B14F-4D97-AF65-F5344CB8AC3E}">
        <p14:creationId xmlns="" xmlns:p14="http://schemas.microsoft.com/office/powerpoint/2010/main" val="2261346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b="1" dirty="0" smtClean="0"/>
              <a:t>Key research questions</a:t>
            </a:r>
            <a:endParaRPr lang="en-US" b="1" dirty="0"/>
          </a:p>
        </p:txBody>
      </p:sp>
      <p:sp>
        <p:nvSpPr>
          <p:cNvPr id="3" name="Content Placeholder 2"/>
          <p:cNvSpPr>
            <a:spLocks noGrp="1"/>
          </p:cNvSpPr>
          <p:nvPr>
            <p:ph idx="1"/>
          </p:nvPr>
        </p:nvSpPr>
        <p:spPr>
          <a:xfrm>
            <a:off x="457200" y="1495325"/>
            <a:ext cx="8229600" cy="4741987"/>
          </a:xfrm>
        </p:spPr>
        <p:txBody>
          <a:bodyPr>
            <a:normAutofit fontScale="92500" lnSpcReduction="10000"/>
          </a:bodyPr>
          <a:lstStyle/>
          <a:p>
            <a:r>
              <a:rPr lang="en-US" dirty="0" smtClean="0"/>
              <a:t>Can existing data on </a:t>
            </a:r>
            <a:r>
              <a:rPr lang="en-US" dirty="0"/>
              <a:t>global trade </a:t>
            </a:r>
            <a:r>
              <a:rPr lang="en-US" dirty="0" smtClean="0"/>
              <a:t>be used to </a:t>
            </a:r>
            <a:r>
              <a:rPr lang="en-US" dirty="0" smtClean="0">
                <a:solidFill>
                  <a:srgbClr val="FF0000"/>
                </a:solidFill>
              </a:rPr>
              <a:t>track </a:t>
            </a:r>
            <a:r>
              <a:rPr lang="en-US" dirty="0">
                <a:solidFill>
                  <a:srgbClr val="FF0000"/>
                </a:solidFill>
              </a:rPr>
              <a:t>these 3 types of </a:t>
            </a:r>
            <a:r>
              <a:rPr lang="en-US" dirty="0" smtClean="0">
                <a:solidFill>
                  <a:srgbClr val="FF0000"/>
                </a:solidFill>
              </a:rPr>
              <a:t>GVC governance</a:t>
            </a:r>
            <a:r>
              <a:rPr lang="en-US" dirty="0" smtClean="0"/>
              <a:t> </a:t>
            </a:r>
            <a:r>
              <a:rPr lang="en-US" dirty="0"/>
              <a:t>in a more detailed fashion over time?  </a:t>
            </a:r>
            <a:endParaRPr lang="en-US" dirty="0" smtClean="0"/>
          </a:p>
          <a:p>
            <a:r>
              <a:rPr lang="en-US" dirty="0" smtClean="0"/>
              <a:t>How can the GVC framework be applied to </a:t>
            </a:r>
            <a:r>
              <a:rPr lang="en-US" dirty="0" smtClean="0">
                <a:solidFill>
                  <a:srgbClr val="FF0000"/>
                </a:solidFill>
              </a:rPr>
              <a:t>trade in services as well as goods</a:t>
            </a:r>
            <a:r>
              <a:rPr lang="en-US" dirty="0" smtClean="0"/>
              <a:t>?</a:t>
            </a:r>
          </a:p>
          <a:p>
            <a:r>
              <a:rPr lang="en-US" dirty="0" smtClean="0"/>
              <a:t>How can we </a:t>
            </a:r>
            <a:r>
              <a:rPr lang="en-US" dirty="0" smtClean="0">
                <a:solidFill>
                  <a:srgbClr val="FF0000"/>
                </a:solidFill>
              </a:rPr>
              <a:t>link multiple governance structures and economic upgrading</a:t>
            </a:r>
            <a:r>
              <a:rPr lang="en-US" dirty="0" smtClean="0"/>
              <a:t> in GVCs?</a:t>
            </a:r>
          </a:p>
          <a:p>
            <a:r>
              <a:rPr lang="en-US" dirty="0" smtClean="0"/>
              <a:t>What are the </a:t>
            </a:r>
            <a:r>
              <a:rPr lang="en-US" dirty="0" smtClean="0">
                <a:solidFill>
                  <a:srgbClr val="FF0000"/>
                </a:solidFill>
              </a:rPr>
              <a:t>policy issues and data challenges</a:t>
            </a:r>
            <a:r>
              <a:rPr lang="en-US" dirty="0" smtClean="0"/>
              <a:t> for each type of GVC governance (markets, networks, and hierarchies)?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AB01186-A0B8-412F-B461-BCFDA235E6B8}" type="slidenum">
              <a:rPr lang="en-US" smtClean="0"/>
              <a:pPr/>
              <a:t>14</a:t>
            </a:fld>
            <a:endParaRPr lang="en-US"/>
          </a:p>
        </p:txBody>
      </p:sp>
    </p:spTree>
    <p:extLst>
      <p:ext uri="{BB962C8B-B14F-4D97-AF65-F5344CB8AC3E}">
        <p14:creationId xmlns="" xmlns:p14="http://schemas.microsoft.com/office/powerpoint/2010/main" val="2862181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B01186-A0B8-412F-B461-BCFDA235E6B8}" type="slidenum">
              <a:rPr lang="en-US" smtClean="0"/>
              <a:pPr/>
              <a:t>15</a:t>
            </a:fld>
            <a:endParaRPr lang="en-US"/>
          </a:p>
        </p:txBody>
      </p:sp>
      <p:graphicFrame>
        <p:nvGraphicFramePr>
          <p:cNvPr id="36866" name="Object 2"/>
          <p:cNvGraphicFramePr>
            <a:graphicFrameLocks noChangeAspect="1"/>
          </p:cNvGraphicFramePr>
          <p:nvPr/>
        </p:nvGraphicFramePr>
        <p:xfrm>
          <a:off x="0" y="0"/>
          <a:ext cx="9144000" cy="6858000"/>
        </p:xfrm>
        <a:graphic>
          <a:graphicData uri="http://schemas.openxmlformats.org/presentationml/2006/ole">
            <p:oleObj spid="_x0000_s36866" name="Slide" r:id="rId3" imgW="4572042" imgH="3428869" progId="PowerPoint.Slide.8">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B01186-A0B8-412F-B461-BCFDA235E6B8}" type="slidenum">
              <a:rPr lang="en-US" smtClean="0"/>
              <a:pPr/>
              <a:t>16</a:t>
            </a:fld>
            <a:endParaRPr lang="en-US"/>
          </a:p>
        </p:txBody>
      </p:sp>
      <p:graphicFrame>
        <p:nvGraphicFramePr>
          <p:cNvPr id="37890" name="Object 2"/>
          <p:cNvGraphicFramePr>
            <a:graphicFrameLocks noChangeAspect="1"/>
          </p:cNvGraphicFramePr>
          <p:nvPr/>
        </p:nvGraphicFramePr>
        <p:xfrm>
          <a:off x="0" y="0"/>
          <a:ext cx="9144000" cy="6858000"/>
        </p:xfrm>
        <a:graphic>
          <a:graphicData uri="http://schemas.openxmlformats.org/presentationml/2006/ole">
            <p:oleObj spid="_x0000_s37890" name="Slide" r:id="rId3" imgW="4572042" imgH="3428869" progId="PowerPoint.Slide.8">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US" sz="3600" b="1" dirty="0" smtClean="0"/>
              <a:t>Multiple Governance Structures Within the Offshore Services Value Chain</a:t>
            </a:r>
            <a:endParaRPr lang="en-US" sz="3600" dirty="0"/>
          </a:p>
        </p:txBody>
      </p:sp>
      <p:sp>
        <p:nvSpPr>
          <p:cNvPr id="4" name="Slide Number Placeholder 3"/>
          <p:cNvSpPr>
            <a:spLocks noGrp="1"/>
          </p:cNvSpPr>
          <p:nvPr>
            <p:ph type="sldNum" sz="quarter" idx="12"/>
          </p:nvPr>
        </p:nvSpPr>
        <p:spPr/>
        <p:txBody>
          <a:bodyPr/>
          <a:lstStyle/>
          <a:p>
            <a:fld id="{9AB01186-A0B8-412F-B461-BCFDA235E6B8}" type="slidenum">
              <a:rPr lang="en-US" smtClean="0"/>
              <a:pPr/>
              <a:t>17</a:t>
            </a:fld>
            <a:endParaRPr lang="en-US"/>
          </a:p>
        </p:txBody>
      </p:sp>
      <p:pic>
        <p:nvPicPr>
          <p:cNvPr id="59394" name="Picture 2"/>
          <p:cNvPicPr>
            <a:picLocks noGrp="1" noChangeAspect="1" noChangeArrowheads="1"/>
          </p:cNvPicPr>
          <p:nvPr>
            <p:ph idx="1"/>
          </p:nvPr>
        </p:nvPicPr>
        <p:blipFill>
          <a:blip r:embed="rId2" cstate="print"/>
          <a:srcRect/>
          <a:stretch>
            <a:fillRect/>
          </a:stretch>
        </p:blipFill>
        <p:spPr bwMode="auto">
          <a:xfrm>
            <a:off x="105420" y="1412776"/>
            <a:ext cx="9291116" cy="496855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76200"/>
            <a:ext cx="8382000" cy="914400"/>
          </a:xfrm>
        </p:spPr>
        <p:txBody>
          <a:bodyPr>
            <a:noAutofit/>
          </a:bodyPr>
          <a:lstStyle/>
          <a:p>
            <a:pPr>
              <a:lnSpc>
                <a:spcPct val="80000"/>
              </a:lnSpc>
              <a:defRPr/>
            </a:pPr>
            <a:r>
              <a:rPr lang="en-US" sz="2400" dirty="0" smtClean="0">
                <a:solidFill>
                  <a:srgbClr val="000000"/>
                </a:solidFill>
                <a:ea typeface="Calibri" pitchFamily="34" charset="0"/>
                <a:cs typeface="Courier New" pitchFamily="49" charset="0"/>
              </a:rPr>
              <a:t>China assembles all iPods, but it only gets about $4 per unit – or just over 1% of the US retail price of $300</a:t>
            </a:r>
            <a:endParaRPr lang="en-US" sz="2400" dirty="0"/>
          </a:p>
        </p:txBody>
      </p:sp>
      <p:pic>
        <p:nvPicPr>
          <p:cNvPr id="26627" name="Picture 2" descr="http://regmedia.co.uk/2007/09/11/apple_ipod_classic_1.jpg"/>
          <p:cNvPicPr>
            <a:picLocks noChangeAspect="1" noChangeArrowheads="1"/>
          </p:cNvPicPr>
          <p:nvPr/>
        </p:nvPicPr>
        <p:blipFill>
          <a:blip r:embed="rId3" cstate="print"/>
          <a:srcRect/>
          <a:stretch>
            <a:fillRect/>
          </a:stretch>
        </p:blipFill>
        <p:spPr bwMode="auto">
          <a:xfrm>
            <a:off x="838200" y="2133600"/>
            <a:ext cx="3162300" cy="3810000"/>
          </a:xfrm>
          <a:prstGeom prst="rect">
            <a:avLst/>
          </a:prstGeom>
          <a:noFill/>
          <a:ln w="9525">
            <a:noFill/>
            <a:miter lim="800000"/>
            <a:headEnd/>
            <a:tailEnd/>
          </a:ln>
        </p:spPr>
      </p:pic>
      <p:sp>
        <p:nvSpPr>
          <p:cNvPr id="5" name="Line Callout 2 4"/>
          <p:cNvSpPr/>
          <p:nvPr/>
        </p:nvSpPr>
        <p:spPr>
          <a:xfrm>
            <a:off x="228600" y="1143000"/>
            <a:ext cx="2514600" cy="533400"/>
          </a:xfrm>
          <a:prstGeom prst="borderCallout2">
            <a:avLst>
              <a:gd name="adj1" fmla="val 102471"/>
              <a:gd name="adj2" fmla="val 49943"/>
              <a:gd name="adj3" fmla="val 184199"/>
              <a:gd name="adj4" fmla="val 52280"/>
              <a:gd name="adj5" fmla="val 185058"/>
              <a:gd name="adj6" fmla="val 52648"/>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i="0" dirty="0">
                <a:solidFill>
                  <a:schemeClr val="tx1"/>
                </a:solidFill>
                <a:latin typeface="Arial" pitchFamily="34" charset="0"/>
                <a:cs typeface="Arial" pitchFamily="34" charset="0"/>
              </a:rPr>
              <a:t>451 parts that go into the iPod</a:t>
            </a:r>
          </a:p>
        </p:txBody>
      </p:sp>
      <p:sp>
        <p:nvSpPr>
          <p:cNvPr id="7" name="Rounded Rectangular Callout 6"/>
          <p:cNvSpPr/>
          <p:nvPr/>
        </p:nvSpPr>
        <p:spPr>
          <a:xfrm>
            <a:off x="76200" y="2133600"/>
            <a:ext cx="1066800" cy="1752600"/>
          </a:xfrm>
          <a:prstGeom prst="wedgeRoundRectCallout">
            <a:avLst>
              <a:gd name="adj1" fmla="val 59898"/>
              <a:gd name="adj2" fmla="val 69174"/>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en-US" sz="1000" i="0" dirty="0">
                <a:solidFill>
                  <a:srgbClr val="000000"/>
                </a:solidFill>
                <a:cs typeface="Arial" pitchFamily="34" charset="0"/>
              </a:rPr>
              <a:t>The retail value of the 30-gigabyte video iPod that the authors examined was $</a:t>
            </a:r>
            <a:r>
              <a:rPr lang="en-US" sz="1000" i="0" dirty="0" smtClean="0">
                <a:solidFill>
                  <a:srgbClr val="000000"/>
                </a:solidFill>
                <a:cs typeface="Arial" pitchFamily="34" charset="0"/>
              </a:rPr>
              <a:t>299 in</a:t>
            </a:r>
            <a:endParaRPr lang="en-US" sz="1000" i="0" dirty="0">
              <a:solidFill>
                <a:srgbClr val="000000"/>
              </a:solidFill>
              <a:cs typeface="Arial" pitchFamily="34" charset="0"/>
            </a:endParaRPr>
          </a:p>
          <a:p>
            <a:pPr algn="ctr"/>
            <a:r>
              <a:rPr lang="en-US" sz="1000" i="0" dirty="0">
                <a:solidFill>
                  <a:srgbClr val="000000"/>
                </a:solidFill>
                <a:cs typeface="Arial" pitchFamily="34" charset="0"/>
              </a:rPr>
              <a:t>June, 2007</a:t>
            </a:r>
            <a:endParaRPr lang="en-US" dirty="0">
              <a:solidFill>
                <a:srgbClr val="000000"/>
              </a:solidFill>
              <a:cs typeface="Arial" pitchFamily="34" charset="0"/>
            </a:endParaRPr>
          </a:p>
        </p:txBody>
      </p:sp>
      <p:sp>
        <p:nvSpPr>
          <p:cNvPr id="11" name="TextBox 10"/>
          <p:cNvSpPr txBox="1"/>
          <p:nvPr/>
        </p:nvSpPr>
        <p:spPr>
          <a:xfrm>
            <a:off x="228600" y="5791200"/>
            <a:ext cx="8686800" cy="7810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lnSpc>
                <a:spcPct val="80000"/>
              </a:lnSpc>
            </a:pPr>
            <a:endParaRPr lang="en-US" sz="1400" b="1" i="0">
              <a:solidFill>
                <a:schemeClr val="tx1"/>
              </a:solidFill>
              <a:latin typeface="Arial" pitchFamily="34" charset="0"/>
              <a:cs typeface="Arial" pitchFamily="34" charset="0"/>
            </a:endParaRPr>
          </a:p>
          <a:p>
            <a:pPr algn="ctr">
              <a:lnSpc>
                <a:spcPct val="80000"/>
              </a:lnSpc>
            </a:pPr>
            <a:r>
              <a:rPr lang="en-US" sz="1400" b="1" i="0">
                <a:solidFill>
                  <a:schemeClr val="tx1"/>
                </a:solidFill>
                <a:latin typeface="Arial" pitchFamily="34" charset="0"/>
                <a:cs typeface="Arial" pitchFamily="34" charset="0"/>
              </a:rPr>
              <a:t>The bulk of the iPod’s value is in the conception and design of the iPod. That is why Apple gets $80 for each of these video iPods it sells, which is by far the largest piece of value added in the entire supply chain. Apple figured out how to combine 451 mostly generic parts into a valuable product. </a:t>
            </a:r>
          </a:p>
        </p:txBody>
      </p:sp>
      <p:sp>
        <p:nvSpPr>
          <p:cNvPr id="13" name="Line Callout 2 12"/>
          <p:cNvSpPr/>
          <p:nvPr/>
        </p:nvSpPr>
        <p:spPr>
          <a:xfrm>
            <a:off x="3276600" y="1066800"/>
            <a:ext cx="5715000" cy="762000"/>
          </a:xfrm>
          <a:prstGeom prst="borderCallout2">
            <a:avLst>
              <a:gd name="adj1" fmla="val 49447"/>
              <a:gd name="adj2" fmla="val -190"/>
              <a:gd name="adj3" fmla="val 77355"/>
              <a:gd name="adj4" fmla="val -6266"/>
              <a:gd name="adj5" fmla="val 141337"/>
              <a:gd name="adj6" fmla="val -19171"/>
            </a:avLst>
          </a:prstGeom>
        </p:spPr>
        <p:style>
          <a:lnRef idx="1">
            <a:schemeClr val="accent2"/>
          </a:lnRef>
          <a:fillRef idx="2">
            <a:schemeClr val="accent2"/>
          </a:fillRef>
          <a:effectRef idx="1">
            <a:schemeClr val="accent2"/>
          </a:effectRef>
          <a:fontRef idx="minor">
            <a:schemeClr val="dk1"/>
          </a:fontRef>
        </p:style>
        <p:txBody>
          <a:bodyPr anchor="ctr"/>
          <a:lstStyle/>
          <a:p>
            <a:r>
              <a:rPr lang="en-US" sz="1200" b="1" i="0" dirty="0">
                <a:solidFill>
                  <a:schemeClr val="tx1"/>
                </a:solidFill>
                <a:latin typeface="Arial" pitchFamily="34" charset="0"/>
                <a:cs typeface="Arial" pitchFamily="34" charset="0"/>
              </a:rPr>
              <a:t>Hard Drive by Toshiba </a:t>
            </a:r>
            <a:r>
              <a:rPr lang="en-US" sz="1200" i="0" dirty="0">
                <a:solidFill>
                  <a:schemeClr val="tx1"/>
                </a:solidFill>
                <a:latin typeface="Arial" pitchFamily="34" charset="0"/>
                <a:cs typeface="Arial" pitchFamily="34" charset="0"/>
                <a:sym typeface="Wingdings" pitchFamily="2" charset="2"/>
              </a:rPr>
              <a:t></a:t>
            </a:r>
            <a:r>
              <a:rPr lang="en-US" sz="1200" dirty="0">
                <a:solidFill>
                  <a:schemeClr val="tx1"/>
                </a:solidFill>
                <a:latin typeface="Arial" pitchFamily="34" charset="0"/>
                <a:cs typeface="Arial" pitchFamily="34" charset="0"/>
              </a:rPr>
              <a:t> Japanese company, most of its hard drives made in the Philippines and </a:t>
            </a:r>
            <a:r>
              <a:rPr lang="en-US" sz="1200" dirty="0" smtClean="0">
                <a:solidFill>
                  <a:schemeClr val="tx1"/>
                </a:solidFill>
                <a:latin typeface="Arial" pitchFamily="34" charset="0"/>
                <a:cs typeface="Arial" pitchFamily="34" charset="0"/>
              </a:rPr>
              <a:t>China; it costs </a:t>
            </a:r>
            <a:r>
              <a:rPr lang="en-US" sz="1200" dirty="0">
                <a:solidFill>
                  <a:schemeClr val="tx1"/>
                </a:solidFill>
                <a:latin typeface="Arial" pitchFamily="34" charset="0"/>
                <a:cs typeface="Arial" pitchFamily="34" charset="0"/>
              </a:rPr>
              <a:t>about $73 - $54 in parts and </a:t>
            </a:r>
            <a:r>
              <a:rPr lang="en-US" sz="1200" dirty="0" smtClean="0">
                <a:solidFill>
                  <a:schemeClr val="tx1"/>
                </a:solidFill>
                <a:latin typeface="Arial" pitchFamily="34" charset="0"/>
                <a:cs typeface="Arial" pitchFamily="34" charset="0"/>
              </a:rPr>
              <a:t>labor  --  so </a:t>
            </a:r>
            <a:r>
              <a:rPr lang="en-US" sz="1200" dirty="0">
                <a:solidFill>
                  <a:schemeClr val="tx1"/>
                </a:solidFill>
                <a:latin typeface="Arial" pitchFamily="34" charset="0"/>
                <a:cs typeface="Arial" pitchFamily="34" charset="0"/>
              </a:rPr>
              <a:t>the value that Toshiba added to the hard drive was $19 plus its own direct labor costs</a:t>
            </a:r>
            <a:endParaRPr lang="en-US" sz="1200" i="0" dirty="0">
              <a:solidFill>
                <a:schemeClr val="tx1"/>
              </a:solidFill>
              <a:latin typeface="Arial" pitchFamily="34" charset="0"/>
              <a:cs typeface="Arial" pitchFamily="34" charset="0"/>
              <a:sym typeface="Wingdings" pitchFamily="2" charset="2"/>
            </a:endParaRPr>
          </a:p>
        </p:txBody>
      </p:sp>
      <p:sp>
        <p:nvSpPr>
          <p:cNvPr id="14" name="Line Callout 2 13"/>
          <p:cNvSpPr/>
          <p:nvPr/>
        </p:nvSpPr>
        <p:spPr>
          <a:xfrm>
            <a:off x="3733800" y="1905000"/>
            <a:ext cx="5257800" cy="533400"/>
          </a:xfrm>
          <a:prstGeom prst="borderCallout2">
            <a:avLst>
              <a:gd name="adj1" fmla="val 44913"/>
              <a:gd name="adj2" fmla="val -138"/>
              <a:gd name="adj3" fmla="val 57122"/>
              <a:gd name="adj4" fmla="val -7586"/>
              <a:gd name="adj5" fmla="val 82849"/>
              <a:gd name="adj6" fmla="val -15112"/>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1200" b="1" dirty="0">
                <a:solidFill>
                  <a:schemeClr val="tx1"/>
                </a:solidFill>
                <a:latin typeface="Arial" pitchFamily="34" charset="0"/>
                <a:cs typeface="Arial" pitchFamily="34" charset="0"/>
                <a:sym typeface="Wingdings" pitchFamily="2" charset="2"/>
              </a:rPr>
              <a:t>V</a:t>
            </a:r>
            <a:r>
              <a:rPr lang="en-US" sz="1200" b="1" dirty="0">
                <a:solidFill>
                  <a:schemeClr val="tx1"/>
                </a:solidFill>
                <a:latin typeface="Arial" pitchFamily="34" charset="0"/>
                <a:cs typeface="Arial" pitchFamily="34" charset="0"/>
              </a:rPr>
              <a:t>ideo/multimedia processor chip by Broadcom</a:t>
            </a:r>
            <a:r>
              <a:rPr lang="en-US" sz="1200" b="1" dirty="0">
                <a:solidFill>
                  <a:schemeClr val="tx1"/>
                </a:solidFill>
                <a:latin typeface="Arial" pitchFamily="34" charset="0"/>
                <a:cs typeface="Arial" pitchFamily="34" charset="0"/>
                <a:sym typeface="Wingdings" pitchFamily="2" charset="2"/>
              </a:rPr>
              <a:t> </a:t>
            </a:r>
            <a:r>
              <a:rPr lang="en-US" sz="1200" b="1"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American company with manufactures facilities in Taiwan. This component </a:t>
            </a:r>
            <a:r>
              <a:rPr lang="en-US" sz="1200" dirty="0" smtClean="0">
                <a:solidFill>
                  <a:schemeClr val="tx1"/>
                </a:solidFill>
                <a:latin typeface="Arial" pitchFamily="34" charset="0"/>
                <a:cs typeface="Arial" pitchFamily="34" charset="0"/>
              </a:rPr>
              <a:t>costs $8.</a:t>
            </a:r>
            <a:endParaRPr lang="en-US" sz="1200" dirty="0">
              <a:solidFill>
                <a:schemeClr val="tx1"/>
              </a:solidFill>
              <a:latin typeface="Arial" pitchFamily="34" charset="0"/>
              <a:cs typeface="Arial" pitchFamily="34" charset="0"/>
            </a:endParaRPr>
          </a:p>
        </p:txBody>
      </p:sp>
      <p:sp>
        <p:nvSpPr>
          <p:cNvPr id="15" name="Line Callout 2 14"/>
          <p:cNvSpPr/>
          <p:nvPr/>
        </p:nvSpPr>
        <p:spPr>
          <a:xfrm>
            <a:off x="3733800" y="2667000"/>
            <a:ext cx="4800600" cy="457200"/>
          </a:xfrm>
          <a:prstGeom prst="borderCallout2">
            <a:avLst>
              <a:gd name="adj1" fmla="val 46657"/>
              <a:gd name="adj2" fmla="val -360"/>
              <a:gd name="adj3" fmla="val 46657"/>
              <a:gd name="adj4" fmla="val -6479"/>
              <a:gd name="adj5" fmla="val 84593"/>
              <a:gd name="adj6" fmla="val -14890"/>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en-US" sz="1200" b="1" dirty="0">
                <a:solidFill>
                  <a:schemeClr val="tx1"/>
                </a:solidFill>
                <a:latin typeface="Arial" pitchFamily="34" charset="0"/>
                <a:cs typeface="Arial" pitchFamily="34" charset="0"/>
              </a:rPr>
              <a:t>Controller chip by Portal Player</a:t>
            </a:r>
            <a:r>
              <a:rPr lang="en-US" sz="1200" b="1" dirty="0">
                <a:solidFill>
                  <a:schemeClr val="tx1"/>
                </a:solidFill>
                <a:latin typeface="Arial" pitchFamily="34" charset="0"/>
                <a:cs typeface="Arial" pitchFamily="34" charset="0"/>
                <a:sym typeface="Wingdings" pitchFamily="2" charset="2"/>
              </a:rPr>
              <a:t> </a:t>
            </a:r>
            <a:r>
              <a:rPr lang="en-US" sz="1200" dirty="0">
                <a:solidFill>
                  <a:schemeClr val="tx1"/>
                </a:solidFill>
                <a:latin typeface="Arial" pitchFamily="34" charset="0"/>
                <a:cs typeface="Arial" pitchFamily="34" charset="0"/>
              </a:rPr>
              <a:t>American company with manufactures </a:t>
            </a:r>
            <a:r>
              <a:rPr lang="en-US" sz="1200" dirty="0" smtClean="0">
                <a:solidFill>
                  <a:schemeClr val="tx1"/>
                </a:solidFill>
                <a:latin typeface="Arial" pitchFamily="34" charset="0"/>
                <a:cs typeface="Arial" pitchFamily="34" charset="0"/>
              </a:rPr>
              <a:t>.This </a:t>
            </a:r>
            <a:r>
              <a:rPr lang="en-US" sz="1200" dirty="0">
                <a:solidFill>
                  <a:schemeClr val="tx1"/>
                </a:solidFill>
                <a:latin typeface="Arial" pitchFamily="34" charset="0"/>
                <a:cs typeface="Arial" pitchFamily="34" charset="0"/>
              </a:rPr>
              <a:t>component </a:t>
            </a:r>
            <a:r>
              <a:rPr lang="en-US" sz="1200" dirty="0" smtClean="0">
                <a:solidFill>
                  <a:schemeClr val="tx1"/>
                </a:solidFill>
                <a:latin typeface="Arial" pitchFamily="34" charset="0"/>
                <a:cs typeface="Arial" pitchFamily="34" charset="0"/>
              </a:rPr>
              <a:t>costs $5 .</a:t>
            </a:r>
            <a:endParaRPr lang="en-US" sz="1200" dirty="0">
              <a:solidFill>
                <a:schemeClr val="tx1"/>
              </a:solidFill>
              <a:latin typeface="Arial" pitchFamily="34" charset="0"/>
              <a:cs typeface="Arial" pitchFamily="34" charset="0"/>
            </a:endParaRPr>
          </a:p>
        </p:txBody>
      </p:sp>
      <p:sp>
        <p:nvSpPr>
          <p:cNvPr id="16" name="Line Callout 2 15"/>
          <p:cNvSpPr/>
          <p:nvPr/>
        </p:nvSpPr>
        <p:spPr>
          <a:xfrm>
            <a:off x="4343400" y="3276600"/>
            <a:ext cx="4419600" cy="381000"/>
          </a:xfrm>
          <a:prstGeom prst="borderCallout2">
            <a:avLst>
              <a:gd name="adj1" fmla="val 45611"/>
              <a:gd name="adj2" fmla="val 281"/>
              <a:gd name="adj3" fmla="val 58866"/>
              <a:gd name="adj4" fmla="val -6562"/>
              <a:gd name="adj5" fmla="val 99942"/>
              <a:gd name="adj6" fmla="val -25430"/>
            </a:avLst>
          </a:prstGeom>
        </p:spPr>
        <p:style>
          <a:lnRef idx="1">
            <a:schemeClr val="accent5"/>
          </a:lnRef>
          <a:fillRef idx="2">
            <a:schemeClr val="accent5"/>
          </a:fillRef>
          <a:effectRef idx="1">
            <a:schemeClr val="accent5"/>
          </a:effectRef>
          <a:fontRef idx="minor">
            <a:schemeClr val="dk1"/>
          </a:fontRef>
        </p:style>
        <p:txBody>
          <a:bodyPr anchor="ctr"/>
          <a:lstStyle/>
          <a:p>
            <a:pPr>
              <a:buFontTx/>
              <a:buChar char="-"/>
              <a:defRPr/>
            </a:pPr>
            <a:r>
              <a:rPr lang="en-US" sz="1200" b="1" dirty="0">
                <a:solidFill>
                  <a:schemeClr val="tx1"/>
                </a:solidFill>
                <a:latin typeface="Arial" pitchFamily="34" charset="0"/>
                <a:cs typeface="Arial" pitchFamily="34" charset="0"/>
              </a:rPr>
              <a:t>Final assembly</a:t>
            </a:r>
            <a:r>
              <a:rPr lang="en-US" sz="1200" dirty="0">
                <a:solidFill>
                  <a:schemeClr val="tx1"/>
                </a:solidFill>
                <a:latin typeface="Arial" pitchFamily="34" charset="0"/>
                <a:cs typeface="Arial" pitchFamily="34" charset="0"/>
                <a:sym typeface="Wingdings" pitchFamily="2" charset="2"/>
              </a:rPr>
              <a:t></a:t>
            </a:r>
            <a:r>
              <a:rPr lang="en-US" sz="1200" dirty="0">
                <a:solidFill>
                  <a:schemeClr val="tx1"/>
                </a:solidFill>
                <a:latin typeface="Arial" pitchFamily="34" charset="0"/>
                <a:cs typeface="Arial" pitchFamily="34" charset="0"/>
              </a:rPr>
              <a:t> done in China, </a:t>
            </a:r>
            <a:r>
              <a:rPr lang="en-US" sz="1200" dirty="0" smtClean="0">
                <a:solidFill>
                  <a:schemeClr val="tx1"/>
                </a:solidFill>
                <a:latin typeface="Arial" pitchFamily="34" charset="0"/>
                <a:cs typeface="Arial" pitchFamily="34" charset="0"/>
              </a:rPr>
              <a:t>costs </a:t>
            </a:r>
            <a:r>
              <a:rPr lang="en-US" sz="1200" dirty="0">
                <a:solidFill>
                  <a:schemeClr val="tx1"/>
                </a:solidFill>
                <a:latin typeface="Arial" pitchFamily="34" charset="0"/>
                <a:cs typeface="Arial" pitchFamily="34" charset="0"/>
              </a:rPr>
              <a:t>only about $4 a unit</a:t>
            </a:r>
          </a:p>
        </p:txBody>
      </p:sp>
      <p:sp>
        <p:nvSpPr>
          <p:cNvPr id="18" name="Line Callout 1 17"/>
          <p:cNvSpPr/>
          <p:nvPr/>
        </p:nvSpPr>
        <p:spPr>
          <a:xfrm>
            <a:off x="3962400" y="3886200"/>
            <a:ext cx="4724400" cy="457200"/>
          </a:xfrm>
          <a:prstGeom prst="borderCallout1">
            <a:avLst>
              <a:gd name="adj1" fmla="val 55959"/>
              <a:gd name="adj2" fmla="val -681"/>
              <a:gd name="adj3" fmla="val 56686"/>
              <a:gd name="adj4" fmla="val -18978"/>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b="1" i="0" dirty="0">
                <a:solidFill>
                  <a:schemeClr val="tx1"/>
                </a:solidFill>
                <a:latin typeface="Arial" pitchFamily="34" charset="0"/>
                <a:cs typeface="Arial" pitchFamily="34" charset="0"/>
              </a:rPr>
              <a:t>The unaccounted-for parts and labor costs involved in making the iPod came to about $110 </a:t>
            </a:r>
          </a:p>
        </p:txBody>
      </p:sp>
      <p:sp>
        <p:nvSpPr>
          <p:cNvPr id="19" name="Line Callout 1 18"/>
          <p:cNvSpPr/>
          <p:nvPr/>
        </p:nvSpPr>
        <p:spPr>
          <a:xfrm>
            <a:off x="4038600" y="4495800"/>
            <a:ext cx="4800600" cy="1219200"/>
          </a:xfrm>
          <a:prstGeom prst="borderCallout1">
            <a:avLst>
              <a:gd name="adj1" fmla="val 50950"/>
              <a:gd name="adj2" fmla="val 83"/>
              <a:gd name="adj3" fmla="val 23412"/>
              <a:gd name="adj4" fmla="val -16406"/>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1200" b="1" i="0" dirty="0">
                <a:solidFill>
                  <a:schemeClr val="tx1"/>
                </a:solidFill>
                <a:latin typeface="Arial" pitchFamily="34" charset="0"/>
                <a:cs typeface="Arial" pitchFamily="34" charset="0"/>
              </a:rPr>
              <a:t>The largest share of the value added in the iPod goes to enterprises in the United States</a:t>
            </a:r>
            <a:r>
              <a:rPr lang="en-US" sz="1200" b="1" i="0" dirty="0">
                <a:solidFill>
                  <a:schemeClr val="tx1"/>
                </a:solidFill>
                <a:latin typeface="Arial" pitchFamily="34" charset="0"/>
                <a:cs typeface="Arial" pitchFamily="34" charset="0"/>
                <a:sym typeface="Wingdings" pitchFamily="2" charset="2"/>
              </a:rPr>
              <a:t> </a:t>
            </a:r>
            <a:r>
              <a:rPr lang="en-US" sz="1200" i="0" dirty="0">
                <a:solidFill>
                  <a:schemeClr val="tx1"/>
                </a:solidFill>
                <a:latin typeface="Arial" pitchFamily="34" charset="0"/>
                <a:cs typeface="Arial" pitchFamily="34" charset="0"/>
              </a:rPr>
              <a:t>$163 of the iPod’s $299 retail value in the United States was captured by American companies and workers, breaking it down to $75 for distribution and retail costs, $80 to Apple, and $8 to various domestic component makers.</a:t>
            </a:r>
          </a:p>
        </p:txBody>
      </p:sp>
      <p:sp>
        <p:nvSpPr>
          <p:cNvPr id="26637" name="TextBox 19"/>
          <p:cNvSpPr txBox="1">
            <a:spLocks noChangeArrowheads="1"/>
          </p:cNvSpPr>
          <p:nvPr/>
        </p:nvSpPr>
        <p:spPr bwMode="auto">
          <a:xfrm>
            <a:off x="2819400" y="6642100"/>
            <a:ext cx="6324600" cy="215900"/>
          </a:xfrm>
          <a:prstGeom prst="rect">
            <a:avLst/>
          </a:prstGeom>
          <a:solidFill>
            <a:schemeClr val="bg1"/>
          </a:solidFill>
          <a:ln w="9525">
            <a:noFill/>
            <a:miter lim="800000"/>
            <a:headEnd/>
            <a:tailEnd/>
          </a:ln>
        </p:spPr>
        <p:txBody>
          <a:bodyPr>
            <a:spAutoFit/>
          </a:bodyPr>
          <a:lstStyle/>
          <a:p>
            <a:r>
              <a:rPr lang="en-US" sz="800" i="0" dirty="0">
                <a:solidFill>
                  <a:schemeClr val="tx1"/>
                </a:solidFill>
              </a:rPr>
              <a:t>Source: </a:t>
            </a:r>
            <a:r>
              <a:rPr lang="en-US" sz="800" dirty="0">
                <a:solidFill>
                  <a:schemeClr val="tx1"/>
                </a:solidFill>
              </a:rPr>
              <a:t>Varian,  Hal R. </a:t>
            </a:r>
            <a:r>
              <a:rPr lang="en-US" sz="800" i="0" dirty="0">
                <a:solidFill>
                  <a:schemeClr val="tx1"/>
                </a:solidFill>
              </a:rPr>
              <a:t>The New York Times, June  28, 2007.</a:t>
            </a:r>
            <a:r>
              <a:rPr lang="en-US" sz="800" dirty="0">
                <a:solidFill>
                  <a:schemeClr val="tx1"/>
                </a:solidFill>
              </a:rPr>
              <a:t> An iPod Has Global Value. Ask the (Many) Countries That Make It. </a:t>
            </a:r>
            <a:r>
              <a:rPr lang="en-US" sz="800" i="0" dirty="0">
                <a:solidFill>
                  <a:schemeClr val="tx1"/>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MNC intra-firm trade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POLICY ISSUE:  </a:t>
            </a:r>
          </a:p>
          <a:p>
            <a:pPr lvl="1"/>
            <a:r>
              <a:rPr lang="en-US" dirty="0" smtClean="0"/>
              <a:t>Governments want to know which MNCs are operating in which markets, and which industries they are involved in </a:t>
            </a:r>
          </a:p>
          <a:p>
            <a:endParaRPr lang="en-US" dirty="0" smtClean="0"/>
          </a:p>
          <a:p>
            <a:r>
              <a:rPr lang="en-US" dirty="0" smtClean="0"/>
              <a:t>DATA ISSUES: </a:t>
            </a:r>
            <a:r>
              <a:rPr lang="en-US" dirty="0"/>
              <a:t>  </a:t>
            </a:r>
            <a:endParaRPr lang="en-US" dirty="0" smtClean="0"/>
          </a:p>
          <a:p>
            <a:pPr lvl="1"/>
            <a:r>
              <a:rPr lang="en-US" dirty="0" smtClean="0"/>
              <a:t>Linking trade and production data to track where MNCs have national production facilities for different </a:t>
            </a:r>
            <a:r>
              <a:rPr lang="en-US" dirty="0"/>
              <a:t>major industries and </a:t>
            </a:r>
            <a:r>
              <a:rPr lang="en-US" dirty="0" smtClean="0"/>
              <a:t>their national origins</a:t>
            </a:r>
          </a:p>
          <a:p>
            <a:pPr lvl="1"/>
            <a:r>
              <a:rPr lang="en-US" dirty="0" smtClean="0"/>
              <a:t>Currently</a:t>
            </a:r>
            <a:r>
              <a:rPr lang="en-US" dirty="0"/>
              <a:t>, the data provided by the </a:t>
            </a:r>
            <a:r>
              <a:rPr lang="en-US" dirty="0" smtClean="0"/>
              <a:t>U.S. Census </a:t>
            </a:r>
            <a:r>
              <a:rPr lang="en-US" dirty="0"/>
              <a:t>Bureau can't be disaggregated easily by industry or tracked over </a:t>
            </a:r>
            <a:r>
              <a:rPr lang="en-US" dirty="0" smtClean="0"/>
              <a:t>time.</a:t>
            </a:r>
            <a:endParaRPr lang="en-US" dirty="0"/>
          </a:p>
        </p:txBody>
      </p:sp>
      <p:sp>
        <p:nvSpPr>
          <p:cNvPr id="4" name="Slide Number Placeholder 3"/>
          <p:cNvSpPr>
            <a:spLocks noGrp="1"/>
          </p:cNvSpPr>
          <p:nvPr>
            <p:ph type="sldNum" sz="quarter" idx="12"/>
          </p:nvPr>
        </p:nvSpPr>
        <p:spPr/>
        <p:txBody>
          <a:bodyPr/>
          <a:lstStyle/>
          <a:p>
            <a:fld id="{9AB01186-A0B8-412F-B461-BCFDA235E6B8}" type="slidenum">
              <a:rPr lang="en-US" smtClean="0"/>
              <a:pPr/>
              <a:t>19</a:t>
            </a:fld>
            <a:endParaRPr lang="en-US"/>
          </a:p>
        </p:txBody>
      </p:sp>
    </p:spTree>
    <p:extLst>
      <p:ext uri="{BB962C8B-B14F-4D97-AF65-F5344CB8AC3E}">
        <p14:creationId xmlns="" xmlns:p14="http://schemas.microsoft.com/office/powerpoint/2010/main" val="416035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457200" y="555625"/>
            <a:ext cx="8534400" cy="892175"/>
          </a:xfrm>
          <a:prstGeom prst="rect">
            <a:avLst/>
          </a:prstGeom>
          <a:noFill/>
          <a:ln w="9525">
            <a:noFill/>
            <a:miter lim="800000"/>
            <a:headEnd/>
            <a:tailEnd/>
          </a:ln>
        </p:spPr>
        <p:txBody>
          <a:bodyPr>
            <a:spAutoFit/>
          </a:bodyPr>
          <a:lstStyle/>
          <a:p>
            <a:pPr marL="342900" indent="-342900" algn="just"/>
            <a:endParaRPr lang="en-US" sz="1600" b="1">
              <a:latin typeface="Gill Sans MT" pitchFamily="34" charset="0"/>
            </a:endParaRPr>
          </a:p>
          <a:p>
            <a:pPr marL="342900" indent="-342900"/>
            <a:endParaRPr lang="en-US">
              <a:latin typeface="Gill Sans MT" pitchFamily="34" charset="0"/>
            </a:endParaRPr>
          </a:p>
          <a:p>
            <a:pPr marL="342900" indent="-342900"/>
            <a:endParaRPr lang="en-US">
              <a:latin typeface="Gill Sans MT" pitchFamily="34" charset="0"/>
            </a:endParaRPr>
          </a:p>
        </p:txBody>
      </p:sp>
      <p:sp>
        <p:nvSpPr>
          <p:cNvPr id="24579" name="Title 9"/>
          <p:cNvSpPr>
            <a:spLocks noGrp="1"/>
          </p:cNvSpPr>
          <p:nvPr>
            <p:ph type="title"/>
          </p:nvPr>
        </p:nvSpPr>
        <p:spPr>
          <a:xfrm>
            <a:off x="381000" y="381000"/>
            <a:ext cx="8229600" cy="533400"/>
          </a:xfrm>
        </p:spPr>
        <p:txBody>
          <a:bodyPr>
            <a:normAutofit fontScale="90000"/>
          </a:bodyPr>
          <a:lstStyle/>
          <a:p>
            <a:pPr algn="ctr" eaLnBrk="1" hangingPunct="1"/>
            <a:r>
              <a:rPr lang="en-US" smtClean="0"/>
              <a:t>AGENDA</a:t>
            </a:r>
            <a:endParaRPr lang="en-US" sz="4000" smtClean="0"/>
          </a:p>
        </p:txBody>
      </p:sp>
      <p:sp>
        <p:nvSpPr>
          <p:cNvPr id="24580" name="Slide Number Placeholder 4"/>
          <p:cNvSpPr>
            <a:spLocks noGrp="1"/>
          </p:cNvSpPr>
          <p:nvPr>
            <p:ph type="sldNum" sz="quarter" idx="11"/>
          </p:nvPr>
        </p:nvSpPr>
        <p:spPr bwMode="auto">
          <a:noFill/>
          <a:ln>
            <a:miter lim="800000"/>
            <a:headEnd/>
            <a:tailEnd/>
          </a:ln>
        </p:spPr>
        <p:txBody>
          <a:bodyPr/>
          <a:lstStyle/>
          <a:p>
            <a:fld id="{CB7BB78C-ED9F-4379-B381-9980A62F7081}" type="slidenum">
              <a:rPr lang="en-US"/>
              <a:pPr/>
              <a:t>2</a:t>
            </a:fld>
            <a:endParaRPr lang="en-US"/>
          </a:p>
        </p:txBody>
      </p:sp>
      <p:sp>
        <p:nvSpPr>
          <p:cNvPr id="24581" name="Content Placeholder 10"/>
          <p:cNvSpPr>
            <a:spLocks noGrp="1"/>
          </p:cNvSpPr>
          <p:nvPr>
            <p:ph sz="quarter" idx="1"/>
          </p:nvPr>
        </p:nvSpPr>
        <p:spPr>
          <a:xfrm>
            <a:off x="683568" y="1844824"/>
            <a:ext cx="7927032" cy="3168352"/>
          </a:xfrm>
        </p:spPr>
        <p:txBody>
          <a:bodyPr>
            <a:normAutofit fontScale="92500" lnSpcReduction="10000"/>
          </a:bodyPr>
          <a:lstStyle/>
          <a:p>
            <a:pPr marL="457200" indent="-457200" eaLnBrk="1" hangingPunct="1">
              <a:lnSpc>
                <a:spcPct val="140000"/>
              </a:lnSpc>
              <a:spcBef>
                <a:spcPts val="1800"/>
              </a:spcBef>
              <a:buClr>
                <a:srgbClr val="254061"/>
              </a:buClr>
              <a:buFont typeface="Franklin Gothic Medium" pitchFamily="34" charset="0"/>
              <a:buAutoNum type="arabicPeriod"/>
            </a:pPr>
            <a:r>
              <a:rPr lang="en-US" dirty="0" smtClean="0"/>
              <a:t>Global Value Chains -- an integrative approach</a:t>
            </a:r>
          </a:p>
          <a:p>
            <a:pPr marL="457200" indent="-457200" eaLnBrk="1" hangingPunct="1">
              <a:lnSpc>
                <a:spcPct val="140000"/>
              </a:lnSpc>
              <a:spcBef>
                <a:spcPts val="1800"/>
              </a:spcBef>
              <a:buClr>
                <a:srgbClr val="254061"/>
              </a:buClr>
              <a:buFont typeface="Franklin Gothic Medium" pitchFamily="34" charset="0"/>
              <a:buAutoNum type="arabicPeriod"/>
            </a:pPr>
            <a:r>
              <a:rPr lang="en-US" dirty="0" smtClean="0"/>
              <a:t>GVC Governance Structures &amp; Trade</a:t>
            </a:r>
          </a:p>
          <a:p>
            <a:pPr marL="457200" indent="-457200" eaLnBrk="1" hangingPunct="1">
              <a:lnSpc>
                <a:spcPct val="140000"/>
              </a:lnSpc>
              <a:spcBef>
                <a:spcPts val="1800"/>
              </a:spcBef>
              <a:buClr>
                <a:srgbClr val="254061"/>
              </a:buClr>
              <a:buFont typeface="Franklin Gothic Medium" pitchFamily="34" charset="0"/>
              <a:buAutoNum type="arabicPeriod"/>
            </a:pPr>
            <a:r>
              <a:rPr lang="en-US" dirty="0" smtClean="0"/>
              <a:t>GVCs </a:t>
            </a:r>
            <a:r>
              <a:rPr lang="en-US" dirty="0" smtClean="0"/>
              <a:t>for </a:t>
            </a:r>
            <a:r>
              <a:rPr lang="en-US" dirty="0" smtClean="0"/>
              <a:t>Services as well as Goods </a:t>
            </a:r>
          </a:p>
          <a:p>
            <a:pPr marL="457200" indent="-457200" eaLnBrk="1" hangingPunct="1">
              <a:lnSpc>
                <a:spcPct val="140000"/>
              </a:lnSpc>
              <a:spcBef>
                <a:spcPts val="1800"/>
              </a:spcBef>
              <a:buClr>
                <a:srgbClr val="254061"/>
              </a:buClr>
              <a:buFont typeface="Franklin Gothic Medium" pitchFamily="34" charset="0"/>
              <a:buAutoNum type="arabicPeriod"/>
            </a:pPr>
            <a:r>
              <a:rPr lang="en-US" dirty="0" smtClean="0"/>
              <a:t>Policy Issues and Data Challenges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b="1" dirty="0" smtClean="0"/>
              <a:t>GVC inter-firm trade</a:t>
            </a:r>
            <a:endParaRPr lang="en-US" b="1" dirty="0"/>
          </a:p>
        </p:txBody>
      </p:sp>
      <p:sp>
        <p:nvSpPr>
          <p:cNvPr id="3" name="Content Placeholder 2"/>
          <p:cNvSpPr>
            <a:spLocks noGrp="1"/>
          </p:cNvSpPr>
          <p:nvPr>
            <p:ph idx="1"/>
          </p:nvPr>
        </p:nvSpPr>
        <p:spPr>
          <a:xfrm>
            <a:off x="457200" y="1412776"/>
            <a:ext cx="8229600" cy="4968552"/>
          </a:xfrm>
        </p:spPr>
        <p:txBody>
          <a:bodyPr>
            <a:normAutofit fontScale="77500" lnSpcReduction="20000"/>
          </a:bodyPr>
          <a:lstStyle/>
          <a:p>
            <a:r>
              <a:rPr lang="en-US" sz="3900" dirty="0" smtClean="0"/>
              <a:t>POLICY ISSUES: </a:t>
            </a:r>
            <a:r>
              <a:rPr lang="en-US" sz="3500" dirty="0" smtClean="0"/>
              <a:t> </a:t>
            </a:r>
          </a:p>
          <a:p>
            <a:pPr lvl="1"/>
            <a:r>
              <a:rPr lang="en-US" sz="3400" dirty="0" smtClean="0"/>
              <a:t>Problems in interpreting trade imbalances with current trade data based on a single country-of-origin</a:t>
            </a:r>
          </a:p>
          <a:p>
            <a:pPr lvl="1"/>
            <a:r>
              <a:rPr lang="en-US" sz="3400" dirty="0" smtClean="0"/>
              <a:t>Statistics in value-added terms can </a:t>
            </a:r>
            <a:r>
              <a:rPr lang="en-US" sz="3400" dirty="0"/>
              <a:t>provide a more reliable </a:t>
            </a:r>
            <a:r>
              <a:rPr lang="en-US" sz="3400" dirty="0" smtClean="0"/>
              <a:t>way of </a:t>
            </a:r>
            <a:r>
              <a:rPr lang="en-US" sz="3400" dirty="0"/>
              <a:t>seeing how trade affects </a:t>
            </a:r>
            <a:r>
              <a:rPr lang="en-US" sz="3400" dirty="0" smtClean="0"/>
              <a:t>employment</a:t>
            </a:r>
          </a:p>
          <a:p>
            <a:endParaRPr lang="en-US" dirty="0" smtClean="0"/>
          </a:p>
          <a:p>
            <a:r>
              <a:rPr lang="en-US" sz="3900" dirty="0" smtClean="0"/>
              <a:t>DATA ISSUES:</a:t>
            </a:r>
          </a:p>
          <a:p>
            <a:pPr lvl="1"/>
            <a:r>
              <a:rPr lang="en-US" sz="3400" dirty="0" smtClean="0"/>
              <a:t>Measuring value-added </a:t>
            </a:r>
            <a:r>
              <a:rPr lang="en-US" sz="3400" dirty="0"/>
              <a:t>in </a:t>
            </a:r>
            <a:r>
              <a:rPr lang="en-US" sz="3400" dirty="0" smtClean="0"/>
              <a:t>“vertically specialized” supply chains,”</a:t>
            </a:r>
            <a:r>
              <a:rPr lang="en-US" sz="3400" dirty="0"/>
              <a:t> </a:t>
            </a:r>
            <a:r>
              <a:rPr lang="en-US" sz="3400" dirty="0" smtClean="0"/>
              <a:t>particularly in </a:t>
            </a:r>
            <a:r>
              <a:rPr lang="en-US" sz="3400" dirty="0"/>
              <a:t>(a) different phases of processing; (b) </a:t>
            </a:r>
            <a:r>
              <a:rPr lang="en-US" sz="3400" dirty="0" smtClean="0"/>
              <a:t>services </a:t>
            </a:r>
            <a:r>
              <a:rPr lang="en-US" sz="3400" dirty="0"/>
              <a:t>involved in goods production</a:t>
            </a:r>
          </a:p>
          <a:p>
            <a:pPr lvl="1"/>
            <a:r>
              <a:rPr lang="en-US" sz="3400" dirty="0" smtClean="0"/>
              <a:t>Linking </a:t>
            </a:r>
            <a:r>
              <a:rPr lang="en-US" sz="3400" dirty="0"/>
              <a:t>trade and production data </a:t>
            </a:r>
            <a:r>
              <a:rPr lang="en-US" sz="3400" dirty="0" smtClean="0"/>
              <a:t>(a) without using input-output tables; (b) at </a:t>
            </a:r>
            <a:r>
              <a:rPr lang="en-US" sz="3400" dirty="0"/>
              <a:t>the same level of product </a:t>
            </a:r>
            <a:r>
              <a:rPr lang="en-US" sz="3400" dirty="0" smtClean="0"/>
              <a:t>specificity</a:t>
            </a:r>
          </a:p>
        </p:txBody>
      </p:sp>
      <p:sp>
        <p:nvSpPr>
          <p:cNvPr id="4" name="Slide Number Placeholder 3"/>
          <p:cNvSpPr>
            <a:spLocks noGrp="1"/>
          </p:cNvSpPr>
          <p:nvPr>
            <p:ph type="sldNum" sz="quarter" idx="12"/>
          </p:nvPr>
        </p:nvSpPr>
        <p:spPr/>
        <p:txBody>
          <a:bodyPr/>
          <a:lstStyle/>
          <a:p>
            <a:fld id="{9AB01186-A0B8-412F-B461-BCFDA235E6B8}" type="slidenum">
              <a:rPr lang="en-US" smtClean="0"/>
              <a:pPr/>
              <a:t>20</a:t>
            </a:fld>
            <a:endParaRPr lang="en-US" dirty="0"/>
          </a:p>
        </p:txBody>
      </p:sp>
    </p:spTree>
    <p:extLst>
      <p:ext uri="{BB962C8B-B14F-4D97-AF65-F5344CB8AC3E}">
        <p14:creationId xmlns="" xmlns:p14="http://schemas.microsoft.com/office/powerpoint/2010/main" val="2489011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b="1" dirty="0" smtClean="0"/>
              <a:t>Open market trade</a:t>
            </a:r>
            <a:endParaRPr lang="en-US" b="1" dirty="0"/>
          </a:p>
        </p:txBody>
      </p:sp>
      <p:sp>
        <p:nvSpPr>
          <p:cNvPr id="3" name="Content Placeholder 2"/>
          <p:cNvSpPr>
            <a:spLocks noGrp="1"/>
          </p:cNvSpPr>
          <p:nvPr>
            <p:ph idx="1"/>
          </p:nvPr>
        </p:nvSpPr>
        <p:spPr>
          <a:xfrm>
            <a:off x="457200" y="1268760"/>
            <a:ext cx="8229600" cy="5256584"/>
          </a:xfrm>
        </p:spPr>
        <p:txBody>
          <a:bodyPr>
            <a:normAutofit fontScale="70000" lnSpcReduction="20000"/>
          </a:bodyPr>
          <a:lstStyle/>
          <a:p>
            <a:r>
              <a:rPr lang="en-US" sz="4300" dirty="0" smtClean="0"/>
              <a:t>POLICY ISSUES: </a:t>
            </a:r>
          </a:p>
          <a:p>
            <a:pPr lvl="1"/>
            <a:r>
              <a:rPr lang="en-US" sz="3700" dirty="0" smtClean="0"/>
              <a:t>The role of large international traders and 3rd-party logistics providers in controlling open trade</a:t>
            </a:r>
          </a:p>
          <a:p>
            <a:pPr lvl="1"/>
            <a:r>
              <a:rPr lang="en-US" sz="3700" dirty="0" smtClean="0"/>
              <a:t>Increased emphasis on the role of the private sector in </a:t>
            </a:r>
            <a:br>
              <a:rPr lang="en-US" sz="3700" dirty="0" smtClean="0"/>
            </a:br>
            <a:r>
              <a:rPr lang="en-US" sz="3700" dirty="0" smtClean="0"/>
              <a:t>“Aid for Trade” initiatives   </a:t>
            </a:r>
          </a:p>
          <a:p>
            <a:pPr lvl="1"/>
            <a:r>
              <a:rPr lang="en-US" sz="3700" dirty="0" smtClean="0"/>
              <a:t>Policies needed to strengthen infrastructure for open market trade, esp. to get developing countries more involved in this market</a:t>
            </a:r>
          </a:p>
          <a:p>
            <a:endParaRPr lang="en-US" dirty="0" smtClean="0"/>
          </a:p>
          <a:p>
            <a:r>
              <a:rPr lang="en-US" sz="4300" dirty="0" smtClean="0"/>
              <a:t>DATA ISSUES:</a:t>
            </a:r>
          </a:p>
          <a:p>
            <a:pPr lvl="1"/>
            <a:r>
              <a:rPr lang="en-US" sz="3700" dirty="0" smtClean="0"/>
              <a:t>Separating “coordinated trade” </a:t>
            </a:r>
            <a:r>
              <a:rPr lang="en-US" sz="3700" dirty="0"/>
              <a:t>from </a:t>
            </a:r>
            <a:r>
              <a:rPr lang="en-US" sz="3700" dirty="0" smtClean="0"/>
              <a:t>“open market” trade</a:t>
            </a:r>
          </a:p>
          <a:p>
            <a:pPr lvl="1"/>
            <a:r>
              <a:rPr lang="en-US" sz="3700" dirty="0" smtClean="0"/>
              <a:t>Measuring the size and flow of “spot market” trade (e.g., oil</a:t>
            </a:r>
            <a:r>
              <a:rPr lang="en-US" sz="3700" dirty="0"/>
              <a:t>, </a:t>
            </a:r>
            <a:r>
              <a:rPr lang="en-US" sz="3700" dirty="0" smtClean="0"/>
              <a:t>grains, cut flowers)</a:t>
            </a:r>
          </a:p>
        </p:txBody>
      </p:sp>
      <p:sp>
        <p:nvSpPr>
          <p:cNvPr id="4" name="Slide Number Placeholder 3"/>
          <p:cNvSpPr>
            <a:spLocks noGrp="1"/>
          </p:cNvSpPr>
          <p:nvPr>
            <p:ph type="sldNum" sz="quarter" idx="12"/>
          </p:nvPr>
        </p:nvSpPr>
        <p:spPr/>
        <p:txBody>
          <a:bodyPr/>
          <a:lstStyle/>
          <a:p>
            <a:fld id="{9AB01186-A0B8-412F-B461-BCFDA235E6B8}" type="slidenum">
              <a:rPr lang="en-US" smtClean="0"/>
              <a:pPr/>
              <a:t>21</a:t>
            </a:fld>
            <a:endParaRPr lang="en-US" dirty="0"/>
          </a:p>
        </p:txBody>
      </p:sp>
    </p:spTree>
    <p:extLst>
      <p:ext uri="{BB962C8B-B14F-4D97-AF65-F5344CB8AC3E}">
        <p14:creationId xmlns="" xmlns:p14="http://schemas.microsoft.com/office/powerpoint/2010/main" val="264711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1676400"/>
            <a:ext cx="2590800" cy="366713"/>
          </a:xfrm>
          <a:prstGeom prst="rect">
            <a:avLst/>
          </a:prstGeom>
          <a:noFill/>
          <a:ln w="9525">
            <a:noFill/>
            <a:miter lim="800000"/>
            <a:headEnd/>
            <a:tailEnd/>
          </a:ln>
        </p:spPr>
        <p:txBody>
          <a:bodyPr>
            <a:spAutoFit/>
          </a:bodyPr>
          <a:lstStyle/>
          <a:p>
            <a:pPr>
              <a:spcBef>
                <a:spcPct val="50000"/>
              </a:spcBef>
            </a:pPr>
            <a:endParaRPr lang="en-US"/>
          </a:p>
        </p:txBody>
      </p:sp>
      <p:sp>
        <p:nvSpPr>
          <p:cNvPr id="4" name="TextBox 3"/>
          <p:cNvSpPr txBox="1"/>
          <p:nvPr/>
        </p:nvSpPr>
        <p:spPr>
          <a:xfrm>
            <a:off x="0" y="4343400"/>
            <a:ext cx="9144000" cy="1016000"/>
          </a:xfrm>
          <a:prstGeom prst="rect">
            <a:avLst/>
          </a:prstGeom>
          <a:noFill/>
        </p:spPr>
        <p:txBody>
          <a:bodyPr>
            <a:spAutoFit/>
          </a:bodyPr>
          <a:lstStyle/>
          <a:p>
            <a:pPr algn="ctr">
              <a:defRPr/>
            </a:pPr>
            <a:r>
              <a:rPr lang="en-US" sz="1600" b="1" dirty="0"/>
              <a:t>Gary Gereffi, Director, CGGC</a:t>
            </a:r>
          </a:p>
          <a:p>
            <a:pPr algn="ctr">
              <a:defRPr/>
            </a:pPr>
            <a:r>
              <a:rPr lang="en-US" sz="1600" b="1" dirty="0"/>
              <a:t>Duke University</a:t>
            </a:r>
          </a:p>
          <a:p>
            <a:pPr algn="ctr">
              <a:defRPr/>
            </a:pPr>
            <a:r>
              <a:rPr lang="en-US" sz="1400" dirty="0"/>
              <a:t>Center on Globalization, Governance &amp; Competitiveness </a:t>
            </a:r>
          </a:p>
          <a:p>
            <a:pPr algn="ctr">
              <a:defRPr/>
            </a:pPr>
            <a:r>
              <a:rPr lang="en-US" sz="1400" b="1" dirty="0"/>
              <a:t>ggere@soc.duke.edu</a:t>
            </a:r>
          </a:p>
        </p:txBody>
      </p:sp>
      <p:pic>
        <p:nvPicPr>
          <p:cNvPr id="5" name="Picture 3"/>
          <p:cNvPicPr>
            <a:picLocks noChangeAspect="1" noChangeArrowheads="1"/>
          </p:cNvPicPr>
          <p:nvPr/>
        </p:nvPicPr>
        <p:blipFill>
          <a:blip r:embed="rId3" cstate="print"/>
          <a:srcRect/>
          <a:stretch>
            <a:fillRect/>
          </a:stretch>
        </p:blipFill>
        <p:spPr bwMode="auto">
          <a:xfrm>
            <a:off x="3733800" y="2438400"/>
            <a:ext cx="1676400" cy="1676400"/>
          </a:xfrm>
          <a:prstGeom prst="rect">
            <a:avLst/>
          </a:prstGeom>
          <a:ln>
            <a:noFill/>
          </a:ln>
          <a:effectLst>
            <a:outerShdw blurRad="292100" dist="139700" dir="2700000" algn="tl" rotWithShape="0">
              <a:srgbClr val="333333">
                <a:alpha val="65000"/>
              </a:srgbClr>
            </a:outerShdw>
          </a:effectLst>
        </p:spPr>
      </p:pic>
      <p:pic>
        <p:nvPicPr>
          <p:cNvPr id="34821" name="Picture 23"/>
          <p:cNvPicPr>
            <a:picLocks noChangeAspect="1" noChangeArrowheads="1"/>
          </p:cNvPicPr>
          <p:nvPr/>
        </p:nvPicPr>
        <p:blipFill>
          <a:blip r:embed="rId4" cstate="print"/>
          <a:srcRect/>
          <a:stretch>
            <a:fillRect/>
          </a:stretch>
        </p:blipFill>
        <p:spPr bwMode="auto">
          <a:xfrm>
            <a:off x="3962400" y="5940425"/>
            <a:ext cx="1295400" cy="536575"/>
          </a:xfrm>
          <a:prstGeom prst="rect">
            <a:avLst/>
          </a:prstGeom>
          <a:noFill/>
          <a:ln w="9525">
            <a:noFill/>
            <a:miter lim="800000"/>
            <a:headEnd/>
            <a:tailEnd/>
          </a:ln>
        </p:spPr>
      </p:pic>
      <p:sp>
        <p:nvSpPr>
          <p:cNvPr id="7" name="Rectangle 3"/>
          <p:cNvSpPr txBox="1">
            <a:spLocks noChangeArrowheads="1"/>
          </p:cNvSpPr>
          <p:nvPr/>
        </p:nvSpPr>
        <p:spPr bwMode="auto">
          <a:xfrm>
            <a:off x="0" y="304800"/>
            <a:ext cx="9144000" cy="2057400"/>
          </a:xfrm>
          <a:prstGeom prst="rect">
            <a:avLst/>
          </a:prstGeom>
          <a:noFill/>
          <a:ln w="9525">
            <a:noFill/>
            <a:miter lim="800000"/>
            <a:headEnd/>
            <a:tailEnd/>
          </a:ln>
        </p:spPr>
        <p:txBody>
          <a:bodyPr lIns="45720" rIns="45720" anchor="ctr"/>
          <a:lstStyle/>
          <a:p>
            <a:pPr algn="ctr">
              <a:defRPr/>
            </a:pPr>
            <a:r>
              <a:rPr lang="en-US" sz="4800" dirty="0">
                <a:latin typeface="+mj-lt"/>
                <a:ea typeface="ヒラギノ角ゴ Pro W3" charset="-128"/>
                <a:cs typeface="ヒラギノ角ゴ Pro W3" charset="-128"/>
              </a:rPr>
              <a:t>Thank you </a:t>
            </a:r>
            <a:br>
              <a:rPr lang="en-US" sz="4800" dirty="0">
                <a:latin typeface="+mj-lt"/>
                <a:ea typeface="ヒラギノ角ゴ Pro W3" charset="-128"/>
                <a:cs typeface="ヒラギノ角ゴ Pro W3" charset="-128"/>
              </a:rPr>
            </a:br>
            <a:r>
              <a:rPr lang="en-US" sz="4800" dirty="0">
                <a:latin typeface="+mj-lt"/>
                <a:ea typeface="ヒラギノ角ゴ Pro W3" charset="-128"/>
                <a:cs typeface="ヒラギノ角ゴ Pro W3" charset="-128"/>
              </a:rPr>
              <a:t>for your attention!</a:t>
            </a:r>
          </a:p>
        </p:txBody>
      </p:sp>
    </p:spTree>
    <p:extLst>
      <p:ext uri="{BB962C8B-B14F-4D97-AF65-F5344CB8AC3E}">
        <p14:creationId xmlns="" xmlns:p14="http://schemas.microsoft.com/office/powerpoint/2010/main" val="2744801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1"/>
          </p:nvPr>
        </p:nvSpPr>
        <p:spPr bwMode="auto">
          <a:noFill/>
          <a:ln>
            <a:miter lim="800000"/>
            <a:headEnd/>
            <a:tailEnd/>
          </a:ln>
        </p:spPr>
        <p:txBody>
          <a:bodyPr/>
          <a:lstStyle/>
          <a:p>
            <a:fld id="{E1DA114D-17CB-4881-A5DB-F76182E8ED0D}" type="slidenum">
              <a:rPr lang="en-US"/>
              <a:pPr/>
              <a:t>3</a:t>
            </a:fld>
            <a:endParaRPr lang="en-US"/>
          </a:p>
        </p:txBody>
      </p:sp>
      <p:sp>
        <p:nvSpPr>
          <p:cNvPr id="25603" name="Title 1"/>
          <p:cNvSpPr>
            <a:spLocks noGrp="1"/>
          </p:cNvSpPr>
          <p:nvPr>
            <p:ph type="title" idx="4294967295"/>
          </p:nvPr>
        </p:nvSpPr>
        <p:spPr>
          <a:xfrm>
            <a:off x="0" y="76200"/>
            <a:ext cx="9144000" cy="762000"/>
          </a:xfrm>
        </p:spPr>
        <p:txBody>
          <a:bodyPr/>
          <a:lstStyle/>
          <a:p>
            <a:pPr algn="ctr" eaLnBrk="1" hangingPunct="1"/>
            <a:r>
              <a:rPr lang="en-US" smtClean="0"/>
              <a:t>The Global Value Chain Approach</a:t>
            </a:r>
          </a:p>
        </p:txBody>
      </p:sp>
      <p:sp>
        <p:nvSpPr>
          <p:cNvPr id="25604" name="Content Placeholder 2"/>
          <p:cNvSpPr>
            <a:spLocks noGrp="1"/>
          </p:cNvSpPr>
          <p:nvPr>
            <p:ph idx="4294967295"/>
          </p:nvPr>
        </p:nvSpPr>
        <p:spPr>
          <a:xfrm>
            <a:off x="381000" y="3124200"/>
            <a:ext cx="8610600" cy="2743200"/>
          </a:xfrm>
        </p:spPr>
        <p:txBody>
          <a:bodyPr/>
          <a:lstStyle/>
          <a:p>
            <a:pPr eaLnBrk="1" hangingPunct="1">
              <a:spcBef>
                <a:spcPts val="1200"/>
              </a:spcBef>
            </a:pPr>
            <a:r>
              <a:rPr lang="en-US" sz="2500" dirty="0" smtClean="0"/>
              <a:t>Global value chain analysis provides both conceptual and methodological tools for looking at the global economy</a:t>
            </a:r>
            <a:r>
              <a:rPr lang="en-US" sz="2400" dirty="0" smtClean="0"/>
              <a:t> </a:t>
            </a:r>
          </a:p>
          <a:p>
            <a:pPr lvl="1" eaLnBrk="1" hangingPunct="1">
              <a:spcBef>
                <a:spcPts val="1200"/>
              </a:spcBef>
            </a:pPr>
            <a:r>
              <a:rPr lang="en-US" sz="2000" b="1" dirty="0" smtClean="0">
                <a:solidFill>
                  <a:srgbClr val="FF0000"/>
                </a:solidFill>
              </a:rPr>
              <a:t>Top down</a:t>
            </a:r>
            <a:r>
              <a:rPr lang="en-US" sz="2000" b="1" dirty="0" smtClean="0">
                <a:solidFill>
                  <a:schemeClr val="accent2"/>
                </a:solidFill>
              </a:rPr>
              <a:t> </a:t>
            </a:r>
            <a:r>
              <a:rPr lang="en-US" sz="2000" dirty="0" smtClean="0"/>
              <a:t>– a focus on lead firms and inter-firm networks, using varied typologies of industrial “governance” </a:t>
            </a:r>
          </a:p>
          <a:p>
            <a:pPr lvl="1" eaLnBrk="1" hangingPunct="1">
              <a:spcBef>
                <a:spcPts val="1200"/>
              </a:spcBef>
            </a:pPr>
            <a:r>
              <a:rPr lang="en-US" sz="2000" b="1" dirty="0" smtClean="0">
                <a:solidFill>
                  <a:srgbClr val="FF0000"/>
                </a:solidFill>
              </a:rPr>
              <a:t>Bottom up</a:t>
            </a:r>
            <a:r>
              <a:rPr lang="en-US" sz="2000" b="1" dirty="0" smtClean="0">
                <a:solidFill>
                  <a:schemeClr val="accent2"/>
                </a:solidFill>
              </a:rPr>
              <a:t> </a:t>
            </a:r>
            <a:r>
              <a:rPr lang="en-US" sz="2000" dirty="0" smtClean="0"/>
              <a:t>– a focus on countries and regions, which are analyzed in terms of various trajectories of economic and social “upgrading” or “downgrading”</a:t>
            </a:r>
          </a:p>
        </p:txBody>
      </p:sp>
      <p:sp>
        <p:nvSpPr>
          <p:cNvPr id="5" name="Rounded Rectangle 4"/>
          <p:cNvSpPr/>
          <p:nvPr/>
        </p:nvSpPr>
        <p:spPr bwMode="auto">
          <a:xfrm>
            <a:off x="304800" y="1143000"/>
            <a:ext cx="8534400" cy="1676400"/>
          </a:xfrm>
          <a:prstGeom prst="roundRect">
            <a:avLst/>
          </a:prstGeom>
          <a:solidFill>
            <a:schemeClr val="accent1">
              <a:lumMod val="20000"/>
              <a:lumOff val="80000"/>
            </a:schemeClr>
          </a:solidFill>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200" b="1" dirty="0">
                <a:solidFill>
                  <a:srgbClr val="000000"/>
                </a:solidFill>
                <a:cs typeface="Arial" pitchFamily="34" charset="0"/>
              </a:rPr>
              <a:t>Global value chain framework developed over the past decade by a diverse </a:t>
            </a:r>
            <a:r>
              <a:rPr lang="en-US" sz="2200" b="1" dirty="0">
                <a:solidFill>
                  <a:srgbClr val="FF0000"/>
                </a:solidFill>
                <a:cs typeface="Arial" pitchFamily="34" charset="0"/>
              </a:rPr>
              <a:t>interdisciplinary and international group of researchers</a:t>
            </a:r>
            <a:r>
              <a:rPr lang="en-US" sz="2200" b="1" dirty="0">
                <a:solidFill>
                  <a:srgbClr val="000000"/>
                </a:solidFill>
                <a:cs typeface="Arial" pitchFamily="34" charset="0"/>
              </a:rPr>
              <a:t> who have tracked the global spread of industries and their implications for both corporations and countries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4" descr="IT VC"/>
          <p:cNvPicPr>
            <a:picLocks noChangeAspect="1" noChangeArrowheads="1"/>
          </p:cNvPicPr>
          <p:nvPr/>
        </p:nvPicPr>
        <p:blipFill>
          <a:blip r:embed="rId3" cstate="print"/>
          <a:srcRect/>
          <a:stretch>
            <a:fillRect/>
          </a:stretch>
        </p:blipFill>
        <p:spPr bwMode="auto">
          <a:xfrm>
            <a:off x="914400" y="1844675"/>
            <a:ext cx="7570788" cy="4632325"/>
          </a:xfrm>
          <a:prstGeom prst="rect">
            <a:avLst/>
          </a:prstGeom>
          <a:noFill/>
          <a:ln w="9525">
            <a:noFill/>
            <a:miter lim="800000"/>
            <a:headEnd/>
            <a:tailEnd/>
          </a:ln>
        </p:spPr>
      </p:pic>
      <p:sp>
        <p:nvSpPr>
          <p:cNvPr id="18434" name="Oval 8"/>
          <p:cNvSpPr>
            <a:spLocks noChangeArrowheads="1"/>
          </p:cNvSpPr>
          <p:nvPr/>
        </p:nvSpPr>
        <p:spPr bwMode="auto">
          <a:xfrm>
            <a:off x="6085938" y="4675031"/>
            <a:ext cx="1752600" cy="1255243"/>
          </a:xfrm>
          <a:prstGeom prst="ellipse">
            <a:avLst/>
          </a:prstGeom>
          <a:noFill/>
          <a:ln w="19050" algn="ctr">
            <a:solidFill>
              <a:srgbClr val="FF0000"/>
            </a:solidFill>
            <a:round/>
            <a:headEnd/>
            <a:tailEnd/>
          </a:ln>
        </p:spPr>
        <p:txBody>
          <a:bodyPr/>
          <a:lstStyle/>
          <a:p>
            <a:endParaRPr lang="en-US">
              <a:latin typeface="Calibri" pitchFamily="34" charset="0"/>
            </a:endParaRPr>
          </a:p>
        </p:txBody>
      </p:sp>
      <p:sp>
        <p:nvSpPr>
          <p:cNvPr id="18435" name="Oval 9"/>
          <p:cNvSpPr>
            <a:spLocks noChangeArrowheads="1"/>
          </p:cNvSpPr>
          <p:nvPr/>
        </p:nvSpPr>
        <p:spPr bwMode="auto">
          <a:xfrm>
            <a:off x="7173913" y="5930274"/>
            <a:ext cx="1130300" cy="577850"/>
          </a:xfrm>
          <a:prstGeom prst="ellipse">
            <a:avLst/>
          </a:prstGeom>
          <a:noFill/>
          <a:ln w="19050" algn="ctr">
            <a:solidFill>
              <a:srgbClr val="FF0000"/>
            </a:solidFill>
            <a:round/>
            <a:headEnd/>
            <a:tailEnd/>
          </a:ln>
        </p:spPr>
        <p:txBody>
          <a:bodyPr/>
          <a:lstStyle/>
          <a:p>
            <a:endParaRPr lang="en-US">
              <a:latin typeface="Calibri" pitchFamily="34" charset="0"/>
            </a:endParaRPr>
          </a:p>
        </p:txBody>
      </p:sp>
      <p:sp>
        <p:nvSpPr>
          <p:cNvPr id="18436" name="Oval 10"/>
          <p:cNvSpPr>
            <a:spLocks noChangeArrowheads="1"/>
          </p:cNvSpPr>
          <p:nvPr/>
        </p:nvSpPr>
        <p:spPr bwMode="auto">
          <a:xfrm>
            <a:off x="7173913" y="1856257"/>
            <a:ext cx="1371600" cy="492623"/>
          </a:xfrm>
          <a:prstGeom prst="ellipse">
            <a:avLst/>
          </a:prstGeom>
          <a:noFill/>
          <a:ln w="19050" algn="ctr">
            <a:solidFill>
              <a:srgbClr val="FF0000"/>
            </a:solidFill>
            <a:round/>
            <a:headEnd/>
            <a:tailEnd/>
          </a:ln>
        </p:spPr>
        <p:txBody>
          <a:bodyPr/>
          <a:lstStyle/>
          <a:p>
            <a:endParaRPr lang="en-US">
              <a:latin typeface="Calibri" pitchFamily="34" charset="0"/>
            </a:endParaRPr>
          </a:p>
        </p:txBody>
      </p:sp>
      <p:sp>
        <p:nvSpPr>
          <p:cNvPr id="18437" name="Title 3"/>
          <p:cNvSpPr>
            <a:spLocks noGrp="1"/>
          </p:cNvSpPr>
          <p:nvPr>
            <p:ph type="title"/>
          </p:nvPr>
        </p:nvSpPr>
        <p:spPr>
          <a:xfrm>
            <a:off x="457200" y="53752"/>
            <a:ext cx="8229600" cy="1143000"/>
          </a:xfrm>
        </p:spPr>
        <p:txBody>
          <a:bodyPr/>
          <a:lstStyle/>
          <a:p>
            <a:r>
              <a:rPr lang="en-US" b="1" dirty="0" smtClean="0"/>
              <a:t>What is a value chain?</a:t>
            </a:r>
          </a:p>
        </p:txBody>
      </p:sp>
      <p:sp>
        <p:nvSpPr>
          <p:cNvPr id="18438" name="Rectangle 6"/>
          <p:cNvSpPr>
            <a:spLocks noChangeArrowheads="1"/>
          </p:cNvSpPr>
          <p:nvPr/>
        </p:nvSpPr>
        <p:spPr bwMode="auto">
          <a:xfrm>
            <a:off x="213511" y="1054696"/>
            <a:ext cx="8610600" cy="707886"/>
          </a:xfrm>
          <a:prstGeom prst="rect">
            <a:avLst/>
          </a:prstGeom>
          <a:noFill/>
          <a:ln w="9525">
            <a:noFill/>
            <a:miter lim="800000"/>
            <a:headEnd/>
            <a:tailEnd/>
          </a:ln>
        </p:spPr>
        <p:txBody>
          <a:bodyPr>
            <a:spAutoFit/>
          </a:bodyPr>
          <a:lstStyle/>
          <a:p>
            <a:r>
              <a:rPr lang="en-US" sz="2000" dirty="0"/>
              <a:t>A value chain describes the full range of activities that firms and workers carry out to bring a product from its conception to its end use and beyond. </a:t>
            </a:r>
          </a:p>
        </p:txBody>
      </p:sp>
      <p:sp>
        <p:nvSpPr>
          <p:cNvPr id="18439" name="Rectangle 12"/>
          <p:cNvSpPr>
            <a:spLocks noChangeArrowheads="1"/>
          </p:cNvSpPr>
          <p:nvPr/>
        </p:nvSpPr>
        <p:spPr bwMode="auto">
          <a:xfrm>
            <a:off x="7938" y="6583363"/>
            <a:ext cx="7222042" cy="276999"/>
          </a:xfrm>
          <a:prstGeom prst="rect">
            <a:avLst/>
          </a:prstGeom>
          <a:noFill/>
          <a:ln w="9525">
            <a:noFill/>
            <a:miter lim="800000"/>
            <a:headEnd/>
            <a:tailEnd/>
          </a:ln>
        </p:spPr>
        <p:txBody>
          <a:bodyPr wrap="none">
            <a:spAutoFit/>
          </a:bodyPr>
          <a:lstStyle/>
          <a:p>
            <a:pPr>
              <a:spcBef>
                <a:spcPct val="50000"/>
              </a:spcBef>
            </a:pPr>
            <a:r>
              <a:rPr lang="en-US" sz="1200" dirty="0"/>
              <a:t>Source: CGGC (http://www.cggc.duke.edu), More Information: Global Value Chains (www.globalvaluechains.org )</a:t>
            </a:r>
          </a:p>
        </p:txBody>
      </p:sp>
      <p:sp>
        <p:nvSpPr>
          <p:cNvPr id="2" name="Slide Number Placeholder 1"/>
          <p:cNvSpPr>
            <a:spLocks noGrp="1"/>
          </p:cNvSpPr>
          <p:nvPr>
            <p:ph type="sldNum" sz="quarter" idx="12"/>
          </p:nvPr>
        </p:nvSpPr>
        <p:spPr/>
        <p:txBody>
          <a:bodyPr/>
          <a:lstStyle/>
          <a:p>
            <a:fld id="{9AB01186-A0B8-412F-B461-BCFDA235E6B8}" type="slidenum">
              <a:rPr lang="en-US" smtClean="0"/>
              <a:pPr/>
              <a:t>4</a:t>
            </a:fld>
            <a:endParaRPr lang="en-US"/>
          </a:p>
        </p:txBody>
      </p:sp>
    </p:spTree>
    <p:extLst>
      <p:ext uri="{BB962C8B-B14F-4D97-AF65-F5344CB8AC3E}">
        <p14:creationId xmlns="" xmlns:p14="http://schemas.microsoft.com/office/powerpoint/2010/main" val="120347253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fontScale="90000"/>
          </a:bodyPr>
          <a:lstStyle/>
          <a:p>
            <a:r>
              <a:rPr lang="en-US" b="1" dirty="0" smtClean="0"/>
              <a:t>Steps to build </a:t>
            </a:r>
            <a:br>
              <a:rPr lang="en-US" b="1" dirty="0" smtClean="0"/>
            </a:br>
            <a:r>
              <a:rPr lang="en-US" b="1" dirty="0" smtClean="0"/>
              <a:t>a data-driven </a:t>
            </a:r>
            <a:r>
              <a:rPr lang="en-US" b="1" dirty="0"/>
              <a:t>v</a:t>
            </a:r>
            <a:r>
              <a:rPr lang="en-US" b="1" dirty="0" smtClean="0"/>
              <a:t>alue </a:t>
            </a:r>
            <a:r>
              <a:rPr lang="en-US" b="1" dirty="0"/>
              <a:t>c</a:t>
            </a:r>
            <a:r>
              <a:rPr lang="en-US" b="1" dirty="0" smtClean="0"/>
              <a:t>hain</a:t>
            </a:r>
          </a:p>
        </p:txBody>
      </p:sp>
      <p:sp>
        <p:nvSpPr>
          <p:cNvPr id="3" name="Content Placeholder 2"/>
          <p:cNvSpPr>
            <a:spLocks noGrp="1"/>
          </p:cNvSpPr>
          <p:nvPr>
            <p:ph idx="1"/>
          </p:nvPr>
        </p:nvSpPr>
        <p:spPr>
          <a:xfrm>
            <a:off x="457200" y="1772816"/>
            <a:ext cx="8229600" cy="4525963"/>
          </a:xfrm>
        </p:spPr>
        <p:txBody>
          <a:bodyPr>
            <a:normAutofit fontScale="77500" lnSpcReduction="20000"/>
          </a:bodyPr>
          <a:lstStyle/>
          <a:p>
            <a:pPr marL="0" indent="0">
              <a:buNone/>
            </a:pPr>
            <a:r>
              <a:rPr lang="en-US" b="1" dirty="0" smtClean="0"/>
              <a:t>National </a:t>
            </a:r>
            <a:r>
              <a:rPr lang="en-US" b="1" dirty="0"/>
              <a:t>l</a:t>
            </a:r>
            <a:r>
              <a:rPr lang="en-US" b="1" dirty="0" smtClean="0"/>
              <a:t>evel:</a:t>
            </a:r>
          </a:p>
          <a:p>
            <a:r>
              <a:rPr lang="en-US" dirty="0" smtClean="0"/>
              <a:t>Economic activity-based classification systems for </a:t>
            </a:r>
            <a:r>
              <a:rPr lang="en-US" dirty="0" smtClean="0">
                <a:solidFill>
                  <a:srgbClr val="FF0000"/>
                </a:solidFill>
              </a:rPr>
              <a:t>establishments, enterprises, and industries</a:t>
            </a:r>
          </a:p>
          <a:p>
            <a:pPr lvl="1"/>
            <a:r>
              <a:rPr lang="en-US" dirty="0" smtClean="0"/>
              <a:t>E.g., NAICS in United States </a:t>
            </a:r>
          </a:p>
          <a:p>
            <a:r>
              <a:rPr lang="en-US" dirty="0" smtClean="0"/>
              <a:t>Firm-specific </a:t>
            </a:r>
            <a:r>
              <a:rPr lang="en-US" dirty="0"/>
              <a:t>s</a:t>
            </a:r>
            <a:r>
              <a:rPr lang="en-US" dirty="0" smtClean="0"/>
              <a:t>ources </a:t>
            </a:r>
            <a:r>
              <a:rPr lang="en-US" dirty="0"/>
              <a:t>l</a:t>
            </a:r>
            <a:r>
              <a:rPr lang="en-US" dirty="0" smtClean="0"/>
              <a:t>inked to codes</a:t>
            </a:r>
          </a:p>
          <a:p>
            <a:pPr lvl="1"/>
            <a:r>
              <a:rPr lang="en-US" dirty="0" smtClean="0"/>
              <a:t>D&amp;B, Reference USA</a:t>
            </a:r>
          </a:p>
          <a:p>
            <a:r>
              <a:rPr lang="en-US" dirty="0" smtClean="0"/>
              <a:t>Firm structure &amp; corporate “family </a:t>
            </a:r>
            <a:r>
              <a:rPr lang="en-US" dirty="0"/>
              <a:t>t</a:t>
            </a:r>
            <a:r>
              <a:rPr lang="en-US" dirty="0" smtClean="0"/>
              <a:t>rees”</a:t>
            </a:r>
          </a:p>
          <a:p>
            <a:pPr lvl="1"/>
            <a:r>
              <a:rPr lang="en-US" dirty="0" smtClean="0"/>
              <a:t>Corporate affiliations, D&amp;B</a:t>
            </a:r>
          </a:p>
          <a:p>
            <a:pPr marL="457200" lvl="1">
              <a:lnSpc>
                <a:spcPct val="70000"/>
              </a:lnSpc>
              <a:buNone/>
            </a:pPr>
            <a:endParaRPr lang="en-US" dirty="0" smtClean="0"/>
          </a:p>
          <a:p>
            <a:pPr>
              <a:buNone/>
            </a:pPr>
            <a:r>
              <a:rPr lang="en-US" b="1" dirty="0" smtClean="0"/>
              <a:t>International level:</a:t>
            </a:r>
          </a:p>
          <a:p>
            <a:r>
              <a:rPr lang="en-US" dirty="0" smtClean="0">
                <a:solidFill>
                  <a:srgbClr val="FF0000"/>
                </a:solidFill>
              </a:rPr>
              <a:t>Trade data</a:t>
            </a:r>
            <a:r>
              <a:rPr lang="en-US" dirty="0" smtClean="0"/>
              <a:t> (UN </a:t>
            </a:r>
            <a:r>
              <a:rPr lang="en-US" dirty="0" err="1" smtClean="0"/>
              <a:t>Comtrade</a:t>
            </a:r>
            <a:r>
              <a:rPr lang="en-US" dirty="0" smtClean="0"/>
              <a:t>, </a:t>
            </a:r>
            <a:r>
              <a:rPr lang="en-US" dirty="0" err="1" smtClean="0"/>
              <a:t>Eurostat</a:t>
            </a:r>
            <a:r>
              <a:rPr lang="en-US" dirty="0" smtClean="0"/>
              <a:t>, USITC)</a:t>
            </a:r>
          </a:p>
          <a:p>
            <a:r>
              <a:rPr lang="en-US" dirty="0" smtClean="0">
                <a:solidFill>
                  <a:srgbClr val="FF0000"/>
                </a:solidFill>
              </a:rPr>
              <a:t>Employment data</a:t>
            </a:r>
            <a:r>
              <a:rPr lang="en-US" dirty="0" smtClean="0"/>
              <a:t> (ILO + country sources)</a:t>
            </a:r>
          </a:p>
        </p:txBody>
      </p:sp>
      <p:sp>
        <p:nvSpPr>
          <p:cNvPr id="2" name="Slide Number Placeholder 1"/>
          <p:cNvSpPr>
            <a:spLocks noGrp="1"/>
          </p:cNvSpPr>
          <p:nvPr>
            <p:ph type="sldNum" sz="quarter" idx="12"/>
          </p:nvPr>
        </p:nvSpPr>
        <p:spPr/>
        <p:txBody>
          <a:bodyPr/>
          <a:lstStyle/>
          <a:p>
            <a:fld id="{9AB01186-A0B8-412F-B461-BCFDA235E6B8}" type="slidenum">
              <a:rPr lang="en-US" smtClean="0"/>
              <a:pPr/>
              <a:t>5</a:t>
            </a:fld>
            <a:endParaRPr lang="en-US"/>
          </a:p>
        </p:txBody>
      </p:sp>
    </p:spTree>
    <p:extLst>
      <p:ext uri="{BB962C8B-B14F-4D97-AF65-F5344CB8AC3E}">
        <p14:creationId xmlns="" xmlns:p14="http://schemas.microsoft.com/office/powerpoint/2010/main" val="1324558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26875" t="17999" r="14375" b="14999"/>
          <a:stretch>
            <a:fillRect/>
          </a:stretch>
        </p:blipFill>
        <p:spPr bwMode="auto">
          <a:xfrm>
            <a:off x="868363" y="1447800"/>
            <a:ext cx="7056437" cy="5029200"/>
          </a:xfrm>
          <a:prstGeom prst="rect">
            <a:avLst/>
          </a:prstGeom>
          <a:noFill/>
          <a:ln w="9525">
            <a:noFill/>
            <a:miter lim="800000"/>
            <a:headEnd/>
            <a:tailEnd/>
          </a:ln>
        </p:spPr>
      </p:pic>
      <p:sp>
        <p:nvSpPr>
          <p:cNvPr id="33795" name="Rectangle 3"/>
          <p:cNvSpPr txBox="1">
            <a:spLocks noChangeArrowheads="1"/>
          </p:cNvSpPr>
          <p:nvPr/>
        </p:nvSpPr>
        <p:spPr bwMode="auto">
          <a:xfrm>
            <a:off x="381000" y="152400"/>
            <a:ext cx="8763000" cy="1143000"/>
          </a:xfrm>
          <a:prstGeom prst="rect">
            <a:avLst/>
          </a:prstGeom>
          <a:noFill/>
          <a:ln w="9525">
            <a:noFill/>
            <a:miter lim="800000"/>
            <a:headEnd/>
            <a:tailEnd/>
          </a:ln>
        </p:spPr>
        <p:txBody>
          <a:bodyPr lIns="45720" rIns="45720" anchor="ctr">
            <a:prstTxWarp prst="textNoShape">
              <a:avLst/>
            </a:prstTxWarp>
          </a:bodyPr>
          <a:lstStyle/>
          <a:p>
            <a:pPr eaLnBrk="0" hangingPunct="0"/>
            <a:r>
              <a:rPr lang="en-US" sz="3200" b="1" dirty="0">
                <a:latin typeface="Franklin Gothic Book" pitchFamily="34" charset="0"/>
              </a:rPr>
              <a:t>Textiles &amp; Apparel: </a:t>
            </a:r>
            <a:r>
              <a:rPr lang="en-US" sz="3200" dirty="0">
                <a:latin typeface="Franklin Gothic Book" pitchFamily="34" charset="0"/>
              </a:rPr>
              <a:t>Interactive Value-Chain with Supporting Industries</a:t>
            </a:r>
          </a:p>
        </p:txBody>
      </p:sp>
      <p:sp>
        <p:nvSpPr>
          <p:cNvPr id="33796" name="Rectangle 12"/>
          <p:cNvSpPr>
            <a:spLocks noChangeArrowheads="1"/>
          </p:cNvSpPr>
          <p:nvPr/>
        </p:nvSpPr>
        <p:spPr bwMode="auto">
          <a:xfrm>
            <a:off x="7938" y="6583363"/>
            <a:ext cx="7078662" cy="274637"/>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200"/>
              <a:t>Source: North Carolina in the Global Economy Project (</a:t>
            </a:r>
            <a:r>
              <a:rPr lang="en-US" sz="1200">
                <a:hlinkClick r:id="rId3"/>
              </a:rPr>
              <a:t>http://www.soc.duke.edu/NC_GlobalEconomy/</a:t>
            </a:r>
            <a:r>
              <a:rPr lang="en-US" sz="120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B01186-A0B8-412F-B461-BCFDA235E6B8}" type="slidenum">
              <a:rPr lang="en-US" smtClean="0"/>
              <a:pPr/>
              <a:t>7</a:t>
            </a:fld>
            <a:endParaRPr lang="en-US"/>
          </a:p>
        </p:txBody>
      </p:sp>
      <p:pic>
        <p:nvPicPr>
          <p:cNvPr id="32771" name="Picture 3"/>
          <p:cNvPicPr>
            <a:picLocks noChangeAspect="1" noChangeArrowheads="1"/>
          </p:cNvPicPr>
          <p:nvPr/>
        </p:nvPicPr>
        <p:blipFill>
          <a:blip r:embed="rId2" cstate="print"/>
          <a:srcRect/>
          <a:stretch>
            <a:fillRect/>
          </a:stretch>
        </p:blipFill>
        <p:spPr bwMode="auto">
          <a:xfrm>
            <a:off x="-6617" y="0"/>
            <a:ext cx="914506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 y="609600"/>
            <a:ext cx="8763000" cy="10668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lnSpc>
                <a:spcPct val="150000"/>
              </a:lnSpc>
            </a:pPr>
            <a:r>
              <a:rPr lang="en-GB" sz="4000" dirty="0" smtClean="0">
                <a:latin typeface="Arial" pitchFamily="34" charset="0"/>
                <a:cs typeface="Arial" pitchFamily="34" charset="0"/>
              </a:rPr>
              <a:t>A typology of GVC governance structures</a:t>
            </a:r>
          </a:p>
        </p:txBody>
      </p:sp>
      <p:sp>
        <p:nvSpPr>
          <p:cNvPr id="8195" name="Rectangle 3"/>
          <p:cNvSpPr>
            <a:spLocks noGrp="1" noChangeArrowheads="1"/>
          </p:cNvSpPr>
          <p:nvPr>
            <p:ph type="body" idx="1"/>
          </p:nvPr>
        </p:nvSpPr>
        <p:spPr bwMode="auto">
          <a:xfrm>
            <a:off x="533400" y="2133600"/>
            <a:ext cx="8229600" cy="3352799"/>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GB" sz="2000" i="1" dirty="0" smtClean="0">
                <a:latin typeface="Arial" pitchFamily="34" charset="0"/>
                <a:cs typeface="Arial" pitchFamily="34" charset="0"/>
              </a:rPr>
              <a:t>Based on an article by:</a:t>
            </a:r>
          </a:p>
          <a:p>
            <a:pPr algn="ctr">
              <a:buFontTx/>
              <a:buNone/>
            </a:pPr>
            <a:endParaRPr lang="en-GB" sz="800" dirty="0" smtClean="0">
              <a:latin typeface="Arial" pitchFamily="34" charset="0"/>
              <a:cs typeface="Arial" pitchFamily="34" charset="0"/>
            </a:endParaRPr>
          </a:p>
          <a:p>
            <a:pPr algn="ctr">
              <a:buFontTx/>
              <a:buNone/>
            </a:pPr>
            <a:r>
              <a:rPr lang="en-GB" sz="1800" dirty="0" smtClean="0">
                <a:latin typeface="Arial" pitchFamily="34" charset="0"/>
                <a:cs typeface="Arial" pitchFamily="34" charset="0"/>
              </a:rPr>
              <a:t>Gary </a:t>
            </a:r>
            <a:r>
              <a:rPr lang="en-GB" sz="1800" dirty="0" err="1" smtClean="0">
                <a:latin typeface="Arial" pitchFamily="34" charset="0"/>
                <a:cs typeface="Arial" pitchFamily="34" charset="0"/>
              </a:rPr>
              <a:t>Gereffi</a:t>
            </a:r>
            <a:r>
              <a:rPr lang="en-GB" sz="1800" dirty="0" smtClean="0">
                <a:latin typeface="Arial" pitchFamily="34" charset="0"/>
                <a:cs typeface="Arial" pitchFamily="34" charset="0"/>
              </a:rPr>
              <a:t> (Duke University), John Humphrey (Institute of Development Studies, Sussex), and Timothy Sturgeon (MIT), </a:t>
            </a:r>
            <a:br>
              <a:rPr lang="en-GB" sz="1800" dirty="0" smtClean="0">
                <a:latin typeface="Arial" pitchFamily="34" charset="0"/>
                <a:cs typeface="Arial" pitchFamily="34" charset="0"/>
              </a:rPr>
            </a:br>
            <a:r>
              <a:rPr lang="en-GB" sz="1800" dirty="0" smtClean="0">
                <a:latin typeface="Arial" pitchFamily="34" charset="0"/>
                <a:cs typeface="Arial" pitchFamily="34" charset="0"/>
              </a:rPr>
              <a:t>“The governance of global value chains,”</a:t>
            </a:r>
          </a:p>
          <a:p>
            <a:pPr algn="ctr">
              <a:lnSpc>
                <a:spcPct val="90000"/>
              </a:lnSpc>
              <a:buFontTx/>
              <a:buNone/>
            </a:pPr>
            <a:r>
              <a:rPr lang="en-GB" sz="1800" i="1" dirty="0" smtClean="0">
                <a:latin typeface="Arial" pitchFamily="34" charset="0"/>
                <a:cs typeface="Arial" pitchFamily="34" charset="0"/>
              </a:rPr>
              <a:t>Review of International Political Economy</a:t>
            </a:r>
            <a:r>
              <a:rPr lang="en-GB" sz="1800" dirty="0" smtClean="0">
                <a:latin typeface="Arial" pitchFamily="34" charset="0"/>
                <a:cs typeface="Arial" pitchFamily="34" charset="0"/>
              </a:rPr>
              <a:t>, 12(1) 2005: 78-104.</a:t>
            </a:r>
          </a:p>
          <a:p>
            <a:pPr algn="ctr">
              <a:lnSpc>
                <a:spcPct val="90000"/>
              </a:lnSpc>
              <a:buFontTx/>
              <a:buNone/>
            </a:pPr>
            <a:endParaRPr lang="en-GB" sz="1800" dirty="0" smtClean="0">
              <a:latin typeface="Arial" pitchFamily="34" charset="0"/>
              <a:cs typeface="Arial" pitchFamily="34" charset="0"/>
            </a:endParaRPr>
          </a:p>
          <a:p>
            <a:pPr algn="ctr">
              <a:lnSpc>
                <a:spcPct val="110000"/>
              </a:lnSpc>
              <a:buFontTx/>
              <a:buNone/>
            </a:pPr>
            <a:endParaRPr lang="en-GB" sz="800" i="1" dirty="0" smtClean="0">
              <a:latin typeface="Arial" pitchFamily="34" charset="0"/>
              <a:cs typeface="Arial" pitchFamily="34" charset="0"/>
            </a:endParaRPr>
          </a:p>
          <a:p>
            <a:pPr algn="ctr">
              <a:lnSpc>
                <a:spcPct val="110000"/>
              </a:lnSpc>
              <a:buFontTx/>
              <a:buNone/>
            </a:pPr>
            <a:r>
              <a:rPr lang="en-GB" sz="1800" dirty="0" smtClean="0">
                <a:latin typeface="Arial" pitchFamily="34" charset="0"/>
                <a:cs typeface="Arial" pitchFamily="34" charset="0"/>
              </a:rPr>
              <a:t>A summary of the GVC approach with related literature can be found at the </a:t>
            </a:r>
          </a:p>
          <a:p>
            <a:pPr algn="ctr">
              <a:lnSpc>
                <a:spcPct val="110000"/>
              </a:lnSpc>
              <a:buFontTx/>
              <a:buNone/>
            </a:pPr>
            <a:r>
              <a:rPr lang="en-GB" sz="1800" dirty="0" smtClean="0">
                <a:latin typeface="Arial" pitchFamily="34" charset="0"/>
                <a:cs typeface="Arial" pitchFamily="34" charset="0"/>
              </a:rPr>
              <a:t>Global Value Chains Initiative website: </a:t>
            </a:r>
          </a:p>
          <a:p>
            <a:pPr algn="ctr">
              <a:lnSpc>
                <a:spcPct val="110000"/>
              </a:lnSpc>
              <a:buFontTx/>
              <a:buNone/>
            </a:pPr>
            <a:r>
              <a:rPr lang="en-GB" sz="1800" dirty="0" err="1" smtClean="0">
                <a:latin typeface="Arial" pitchFamily="34" charset="0"/>
                <a:cs typeface="Arial" pitchFamily="34" charset="0"/>
                <a:hlinkClick r:id="rId3"/>
              </a:rPr>
              <a:t>www.globalvaluechains.org</a:t>
            </a:r>
            <a:r>
              <a:rPr lang="en-GB" sz="1800" dirty="0" smtClean="0">
                <a:latin typeface="Arial" pitchFamily="34" charset="0"/>
                <a:cs typeface="Arial" pitchFamily="34" charset="0"/>
              </a:rPr>
              <a:t> </a:t>
            </a:r>
          </a:p>
        </p:txBody>
      </p:sp>
      <p:sp>
        <p:nvSpPr>
          <p:cNvPr id="2" name="Slide Number Placeholder 1"/>
          <p:cNvSpPr>
            <a:spLocks noGrp="1"/>
          </p:cNvSpPr>
          <p:nvPr>
            <p:ph type="sldNum" sz="quarter" idx="12"/>
          </p:nvPr>
        </p:nvSpPr>
        <p:spPr/>
        <p:txBody>
          <a:bodyPr/>
          <a:lstStyle/>
          <a:p>
            <a:fld id="{9AB01186-A0B8-412F-B461-BCFDA235E6B8}" type="slidenum">
              <a:rPr lang="en-US" smtClean="0"/>
              <a:pPr/>
              <a:t>8</a:t>
            </a:fld>
            <a:endParaRPr lang="en-US"/>
          </a:p>
        </p:txBody>
      </p:sp>
    </p:spTree>
    <p:extLst>
      <p:ext uri="{BB962C8B-B14F-4D97-AF65-F5344CB8AC3E}">
        <p14:creationId xmlns="" xmlns:p14="http://schemas.microsoft.com/office/powerpoint/2010/main" val="582993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609600"/>
            <a:ext cx="9144000"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GB" sz="3600" dirty="0" smtClean="0">
                <a:latin typeface="Arial" pitchFamily="34" charset="0"/>
                <a:cs typeface="Arial" pitchFamily="34" charset="0"/>
              </a:rPr>
              <a:t>A Parsimonious Model: Three C’s</a:t>
            </a:r>
          </a:p>
        </p:txBody>
      </p:sp>
      <p:sp>
        <p:nvSpPr>
          <p:cNvPr id="10243" name="Rectangle 3"/>
          <p:cNvSpPr>
            <a:spLocks noGrp="1" noChangeArrowheads="1"/>
          </p:cNvSpPr>
          <p:nvPr>
            <p:ph type="body" idx="1"/>
          </p:nvPr>
        </p:nvSpPr>
        <p:spPr bwMode="auto">
          <a:xfrm>
            <a:off x="917575" y="1752600"/>
            <a:ext cx="7315200" cy="4114800"/>
          </a:xfrm>
          <a:noFill/>
          <a:ln>
            <a:miter lim="800000"/>
            <a:headEnd/>
            <a:tailEnd/>
          </a:ln>
        </p:spPr>
        <p:txBody>
          <a:bodyPr vert="horz" wrap="square" lIns="91440" tIns="45720" rIns="91440" bIns="45720" numCol="1" anchor="t" anchorCtr="0" compatLnSpc="1">
            <a:prstTxWarp prst="textNoShape">
              <a:avLst/>
            </a:prstTxWarp>
          </a:bodyPr>
          <a:lstStyle/>
          <a:p>
            <a:pPr marL="576263" indent="-576263">
              <a:lnSpc>
                <a:spcPct val="90000"/>
              </a:lnSpc>
              <a:buFontTx/>
              <a:buNone/>
            </a:pPr>
            <a:r>
              <a:rPr lang="en-GB" dirty="0" smtClean="0">
                <a:latin typeface="Arial" pitchFamily="34" charset="0"/>
                <a:cs typeface="Arial" pitchFamily="34" charset="0"/>
              </a:rPr>
              <a:t>1. 	</a:t>
            </a:r>
            <a:r>
              <a:rPr lang="en-GB" sz="3000" u="sng" dirty="0" smtClean="0">
                <a:solidFill>
                  <a:srgbClr val="FF0000"/>
                </a:solidFill>
                <a:latin typeface="Arial" pitchFamily="34" charset="0"/>
                <a:cs typeface="Arial" pitchFamily="34" charset="0"/>
              </a:rPr>
              <a:t>Complexity</a:t>
            </a:r>
            <a:r>
              <a:rPr lang="en-GB" sz="3000" dirty="0" smtClean="0">
                <a:solidFill>
                  <a:srgbClr val="FF0000"/>
                </a:solidFill>
                <a:latin typeface="Arial" pitchFamily="34" charset="0"/>
                <a:cs typeface="Arial" pitchFamily="34" charset="0"/>
              </a:rPr>
              <a:t> </a:t>
            </a:r>
            <a:r>
              <a:rPr lang="en-GB" sz="3000" dirty="0" smtClean="0">
                <a:latin typeface="Arial" pitchFamily="34" charset="0"/>
                <a:cs typeface="Arial" pitchFamily="34" charset="0"/>
              </a:rPr>
              <a:t>of information required for a transaction</a:t>
            </a:r>
          </a:p>
          <a:p>
            <a:pPr marL="576263" indent="-576263">
              <a:lnSpc>
                <a:spcPct val="90000"/>
              </a:lnSpc>
              <a:buFontTx/>
              <a:buNone/>
            </a:pPr>
            <a:endParaRPr lang="en-GB" sz="3000" dirty="0" smtClean="0">
              <a:latin typeface="Arial" pitchFamily="34" charset="0"/>
              <a:cs typeface="Arial" pitchFamily="34" charset="0"/>
            </a:endParaRPr>
          </a:p>
          <a:p>
            <a:pPr marL="576263" indent="-576263">
              <a:lnSpc>
                <a:spcPct val="90000"/>
              </a:lnSpc>
              <a:buFontTx/>
              <a:buNone/>
            </a:pPr>
            <a:r>
              <a:rPr lang="en-GB" sz="3000" dirty="0" smtClean="0">
                <a:latin typeface="Arial" pitchFamily="34" charset="0"/>
                <a:cs typeface="Arial" pitchFamily="34" charset="0"/>
              </a:rPr>
              <a:t>2.	Extent to which this information can be </a:t>
            </a:r>
            <a:r>
              <a:rPr lang="en-GB" sz="3000" u="sng" dirty="0" smtClean="0">
                <a:solidFill>
                  <a:srgbClr val="FF0000"/>
                </a:solidFill>
                <a:latin typeface="Arial" pitchFamily="34" charset="0"/>
                <a:cs typeface="Arial" pitchFamily="34" charset="0"/>
              </a:rPr>
              <a:t>codified</a:t>
            </a:r>
            <a:endParaRPr lang="en-GB" sz="3000" dirty="0" smtClean="0">
              <a:solidFill>
                <a:srgbClr val="FF0000"/>
              </a:solidFill>
              <a:latin typeface="Arial" pitchFamily="34" charset="0"/>
              <a:cs typeface="Arial" pitchFamily="34" charset="0"/>
            </a:endParaRPr>
          </a:p>
          <a:p>
            <a:pPr marL="576263" indent="-576263">
              <a:lnSpc>
                <a:spcPct val="90000"/>
              </a:lnSpc>
              <a:buFontTx/>
              <a:buNone/>
            </a:pPr>
            <a:endParaRPr lang="en-GB" sz="3000" dirty="0" smtClean="0">
              <a:latin typeface="Arial" pitchFamily="34" charset="0"/>
              <a:cs typeface="Arial" pitchFamily="34" charset="0"/>
            </a:endParaRPr>
          </a:p>
          <a:p>
            <a:pPr marL="576263" indent="-576263">
              <a:lnSpc>
                <a:spcPct val="90000"/>
              </a:lnSpc>
              <a:buFontTx/>
              <a:buNone/>
            </a:pPr>
            <a:r>
              <a:rPr lang="en-GB" sz="3000" dirty="0" smtClean="0">
                <a:latin typeface="Arial" pitchFamily="34" charset="0"/>
                <a:cs typeface="Arial" pitchFamily="34" charset="0"/>
              </a:rPr>
              <a:t>3.	</a:t>
            </a:r>
            <a:r>
              <a:rPr lang="en-GB" sz="3000" u="sng" dirty="0" smtClean="0">
                <a:latin typeface="Arial" pitchFamily="34" charset="0"/>
                <a:cs typeface="Arial" pitchFamily="34" charset="0"/>
              </a:rPr>
              <a:t>Supplier </a:t>
            </a:r>
            <a:r>
              <a:rPr lang="en-GB" sz="3000" u="sng" dirty="0" smtClean="0">
                <a:solidFill>
                  <a:srgbClr val="FF0000"/>
                </a:solidFill>
                <a:latin typeface="Arial" pitchFamily="34" charset="0"/>
                <a:cs typeface="Arial" pitchFamily="34" charset="0"/>
              </a:rPr>
              <a:t>capabilities</a:t>
            </a:r>
            <a:r>
              <a:rPr lang="en-GB" sz="3000" dirty="0" smtClean="0">
                <a:latin typeface="Arial" pitchFamily="34" charset="0"/>
                <a:cs typeface="Arial" pitchFamily="34" charset="0"/>
              </a:rPr>
              <a:t> in relation to a transaction’s requirements</a:t>
            </a:r>
          </a:p>
        </p:txBody>
      </p:sp>
      <p:sp>
        <p:nvSpPr>
          <p:cNvPr id="2" name="Slide Number Placeholder 1"/>
          <p:cNvSpPr>
            <a:spLocks noGrp="1"/>
          </p:cNvSpPr>
          <p:nvPr>
            <p:ph type="sldNum" sz="quarter" idx="12"/>
          </p:nvPr>
        </p:nvSpPr>
        <p:spPr/>
        <p:txBody>
          <a:bodyPr/>
          <a:lstStyle/>
          <a:p>
            <a:fld id="{9AB01186-A0B8-412F-B461-BCFDA235E6B8}" type="slidenum">
              <a:rPr lang="en-US" smtClean="0"/>
              <a:pPr/>
              <a:t>9</a:t>
            </a:fld>
            <a:endParaRPr lang="en-US"/>
          </a:p>
        </p:txBody>
      </p:sp>
    </p:spTree>
    <p:extLst>
      <p:ext uri="{BB962C8B-B14F-4D97-AF65-F5344CB8AC3E}">
        <p14:creationId xmlns="" xmlns:p14="http://schemas.microsoft.com/office/powerpoint/2010/main" val="1837730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1045</Words>
  <Application>Microsoft Office PowerPoint</Application>
  <PresentationFormat>On-screen Show (4:3)</PresentationFormat>
  <Paragraphs>202</Paragraphs>
  <Slides>22</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Document</vt:lpstr>
      <vt:lpstr>Slide</vt:lpstr>
      <vt:lpstr>Global Value Chain Analysis and  Its Implications for Measuring Global Trade</vt:lpstr>
      <vt:lpstr>AGENDA</vt:lpstr>
      <vt:lpstr>The Global Value Chain Approach</vt:lpstr>
      <vt:lpstr>What is a value chain?</vt:lpstr>
      <vt:lpstr>Steps to build  a data-driven value chain</vt:lpstr>
      <vt:lpstr>Slide 6</vt:lpstr>
      <vt:lpstr>Slide 7</vt:lpstr>
      <vt:lpstr>A typology of GVC governance structures</vt:lpstr>
      <vt:lpstr>A Parsimonious Model: Three C’s</vt:lpstr>
      <vt:lpstr>Five GVC Governance Types</vt:lpstr>
      <vt:lpstr>Slide 11</vt:lpstr>
      <vt:lpstr>Dynamics in Global Value Chain Governance</vt:lpstr>
      <vt:lpstr>Linking GVC governance to global trade</vt:lpstr>
      <vt:lpstr>Key research questions</vt:lpstr>
      <vt:lpstr>Slide 15</vt:lpstr>
      <vt:lpstr>Slide 16</vt:lpstr>
      <vt:lpstr>Multiple Governance Structures Within the Offshore Services Value Chain</vt:lpstr>
      <vt:lpstr>China assembles all iPods, but it only gets about $4 per unit – or just over 1% of the US retail price of $300</vt:lpstr>
      <vt:lpstr>MNC intra-firm trade</vt:lpstr>
      <vt:lpstr>GVC inter-firm trade</vt:lpstr>
      <vt:lpstr>Open market trade</vt:lpstr>
      <vt:lpstr>Slide 22</vt:lpstr>
    </vt:vector>
  </TitlesOfParts>
  <Company>Duke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Value Chain Analysis and Its Implications for Better Measurements of Global Trade</dc:title>
  <dc:creator>Joonkoo Lee</dc:creator>
  <cp:lastModifiedBy>Gary Gereffi</cp:lastModifiedBy>
  <cp:revision>52</cp:revision>
  <dcterms:created xsi:type="dcterms:W3CDTF">2011-01-26T02:19:09Z</dcterms:created>
  <dcterms:modified xsi:type="dcterms:W3CDTF">2011-02-02T06:39:55Z</dcterms:modified>
</cp:coreProperties>
</file>