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287" r:id="rId2"/>
    <p:sldId id="284" r:id="rId3"/>
    <p:sldId id="288" r:id="rId4"/>
    <p:sldId id="301" r:id="rId5"/>
    <p:sldId id="302" r:id="rId6"/>
    <p:sldId id="289" r:id="rId7"/>
    <p:sldId id="290" r:id="rId8"/>
    <p:sldId id="292" r:id="rId9"/>
    <p:sldId id="310" r:id="rId10"/>
    <p:sldId id="307" r:id="rId11"/>
    <p:sldId id="305" r:id="rId12"/>
    <p:sldId id="294" r:id="rId13"/>
    <p:sldId id="309" r:id="rId14"/>
    <p:sldId id="296" r:id="rId15"/>
    <p:sldId id="308" r:id="rId16"/>
    <p:sldId id="297" r:id="rId17"/>
    <p:sldId id="298" r:id="rId18"/>
    <p:sldId id="299" r:id="rId19"/>
    <p:sldId id="312" r:id="rId20"/>
    <p:sldId id="304" r:id="rId21"/>
    <p:sldId id="311" r:id="rId22"/>
    <p:sldId id="30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00" autoAdjust="0"/>
  </p:normalViewPr>
  <p:slideViewPr>
    <p:cSldViewPr snapToGrid="0">
      <p:cViewPr varScale="1">
        <p:scale>
          <a:sx n="71" d="100"/>
          <a:sy n="71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A2C75-16A2-43CB-A744-27CD098AB0F6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2616D4D-5C8B-436D-AA5B-4D0DC1E4C83D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DUM Commerce Extérieur (ENTETE)</a:t>
          </a:r>
          <a:endParaRPr lang="fr-FR" sz="1400" b="1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83FD9BC-18F4-4EF8-BF88-BE9087512D8A}" type="parTrans" cxnId="{1675AD8D-A1F5-435F-98C9-84C7F06D6D35}">
      <dgm:prSet/>
      <dgm:spPr/>
      <dgm:t>
        <a:bodyPr/>
        <a:lstStyle/>
        <a:p>
          <a:endParaRPr lang="fr-FR" sz="14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1BEAB66-CE56-4A1C-974D-FF43ACD070D3}" type="sibTrans" cxnId="{1675AD8D-A1F5-435F-98C9-84C7F06D6D35}">
      <dgm:prSet/>
      <dgm:spPr/>
      <dgm:t>
        <a:bodyPr/>
        <a:lstStyle/>
        <a:p>
          <a:endParaRPr lang="fr-FR" sz="14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18E8065-B4FD-4740-ABBD-AC7FFF8F82FE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Article Déclaré (ARTICLES)</a:t>
          </a:r>
          <a:endParaRPr lang="fr-FR" sz="1400" b="1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7A63A2A-AB7B-4B52-8F82-2B287776779A}" type="parTrans" cxnId="{9B684AF6-8FBA-4C99-86D3-512D19CFC87A}">
      <dgm:prSet/>
      <dgm:spPr/>
      <dgm:t>
        <a:bodyPr/>
        <a:lstStyle/>
        <a:p>
          <a:endParaRPr lang="fr-FR" sz="14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521E13F-A664-4110-BC12-D64A7B570483}" type="sibTrans" cxnId="{9B684AF6-8FBA-4C99-86D3-512D19CFC87A}">
      <dgm:prSet/>
      <dgm:spPr/>
      <dgm:t>
        <a:bodyPr/>
        <a:lstStyle/>
        <a:p>
          <a:endParaRPr lang="fr-FR" sz="14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6FE24E2-D944-4E90-A4EE-21286CC1B7AE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Imputation Titre  (TITRES)</a:t>
          </a:r>
          <a:endParaRPr lang="fr-FR" sz="1400" b="1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A7F6927-D459-4A97-B4B2-E582F2C6BE79}" type="parTrans" cxnId="{C24D9DBC-34EE-4606-A712-C505FB058E0A}">
      <dgm:prSet/>
      <dgm:spPr/>
      <dgm:t>
        <a:bodyPr/>
        <a:lstStyle/>
        <a:p>
          <a:endParaRPr lang="fr-FR" sz="14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8D1EAEF-7642-407E-BD5E-B28DE8518347}" type="sibTrans" cxnId="{C24D9DBC-34EE-4606-A712-C505FB058E0A}">
      <dgm:prSet/>
      <dgm:spPr/>
      <dgm:t>
        <a:bodyPr/>
        <a:lstStyle/>
        <a:p>
          <a:endParaRPr lang="fr-FR" sz="14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714A0CF-1E22-4C25-84EA-BDB7CB8C1299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Apurement Compte (MATIERE PREMIERE)</a:t>
          </a:r>
          <a:endParaRPr lang="fr-FR" sz="1400" b="1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E29422C-BA1E-45C5-9054-7D981BD8EE0C}" type="parTrans" cxnId="{615EB2F9-AC4E-4E2C-8DB8-39D5D360BB78}">
      <dgm:prSet/>
      <dgm:spPr/>
      <dgm:t>
        <a:bodyPr/>
        <a:lstStyle/>
        <a:p>
          <a:endParaRPr lang="fr-FR" sz="14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BD81AE9-6C47-480B-86BB-6A3797B5E1F5}" type="sibTrans" cxnId="{615EB2F9-AC4E-4E2C-8DB8-39D5D360BB78}">
      <dgm:prSet/>
      <dgm:spPr/>
      <dgm:t>
        <a:bodyPr/>
        <a:lstStyle/>
        <a:p>
          <a:endParaRPr lang="fr-FR" sz="14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75366D6-F55C-4BAE-8808-F6E504FCE4AB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Apurement DS (DECLARATION SOMMAIRE)</a:t>
          </a:r>
          <a:endParaRPr lang="fr-FR" sz="1400" b="1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ABE9A87-BE10-4396-BC4B-E55927D82DDC}" type="parTrans" cxnId="{C0C043C9-D5D0-4DF1-A631-5EA387E7FB04}">
      <dgm:prSet/>
      <dgm:spPr/>
      <dgm:t>
        <a:bodyPr/>
        <a:lstStyle/>
        <a:p>
          <a:endParaRPr lang="fr-FR" sz="14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07A032D-FDB4-4B8E-84FD-A68A966BFB71}" type="sibTrans" cxnId="{C0C043C9-D5D0-4DF1-A631-5EA387E7FB04}">
      <dgm:prSet/>
      <dgm:spPr/>
      <dgm:t>
        <a:bodyPr/>
        <a:lstStyle/>
        <a:p>
          <a:endParaRPr lang="fr-FR" sz="14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DC3549A-E97B-4A3E-85FB-1F2D2F8E5577}" type="pres">
      <dgm:prSet presAssocID="{686A2C75-16A2-43CB-A744-27CD098AB0F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A1BABB-28BE-4D5D-A89E-51FB46DF00E5}" type="pres">
      <dgm:prSet presAssocID="{A2616D4D-5C8B-436D-AA5B-4D0DC1E4C83D}" presName="comp" presStyleCnt="0"/>
      <dgm:spPr/>
      <dgm:t>
        <a:bodyPr/>
        <a:lstStyle/>
        <a:p>
          <a:endParaRPr lang="fr-FR"/>
        </a:p>
      </dgm:t>
    </dgm:pt>
    <dgm:pt modelId="{1A9B5B9B-E243-4D4E-9F30-51F12F2382B3}" type="pres">
      <dgm:prSet presAssocID="{A2616D4D-5C8B-436D-AA5B-4D0DC1E4C83D}" presName="box" presStyleLbl="node1" presStyleIdx="0" presStyleCnt="5"/>
      <dgm:spPr/>
      <dgm:t>
        <a:bodyPr/>
        <a:lstStyle/>
        <a:p>
          <a:endParaRPr lang="fr-FR"/>
        </a:p>
      </dgm:t>
    </dgm:pt>
    <dgm:pt modelId="{F0B7977C-0E71-45EA-9169-F401853CE4E0}" type="pres">
      <dgm:prSet presAssocID="{A2616D4D-5C8B-436D-AA5B-4D0DC1E4C83D}" presName="img" presStyleLbl="fgImgPlace1" presStyleIdx="0" presStyleCnt="5" custScaleX="56991" custLinFactNeighborX="-31525"/>
      <dgm:spPr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FD22D459-92AD-45FE-89B5-369E33C6CF1E}" type="pres">
      <dgm:prSet presAssocID="{A2616D4D-5C8B-436D-AA5B-4D0DC1E4C83D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ACC344-DC82-48E3-A2D2-E6CD2408A286}" type="pres">
      <dgm:prSet presAssocID="{61BEAB66-CE56-4A1C-974D-FF43ACD070D3}" presName="spacer" presStyleCnt="0"/>
      <dgm:spPr/>
      <dgm:t>
        <a:bodyPr/>
        <a:lstStyle/>
        <a:p>
          <a:endParaRPr lang="fr-FR"/>
        </a:p>
      </dgm:t>
    </dgm:pt>
    <dgm:pt modelId="{9E9D695E-F64A-4C7C-8839-C7C1AA779101}" type="pres">
      <dgm:prSet presAssocID="{B18E8065-B4FD-4740-ABBD-AC7FFF8F82FE}" presName="comp" presStyleCnt="0"/>
      <dgm:spPr/>
      <dgm:t>
        <a:bodyPr/>
        <a:lstStyle/>
        <a:p>
          <a:endParaRPr lang="fr-FR"/>
        </a:p>
      </dgm:t>
    </dgm:pt>
    <dgm:pt modelId="{E51C4C0B-5092-45A0-9665-744BCB634927}" type="pres">
      <dgm:prSet presAssocID="{B18E8065-B4FD-4740-ABBD-AC7FFF8F82FE}" presName="box" presStyleLbl="node1" presStyleIdx="1" presStyleCnt="5"/>
      <dgm:spPr/>
      <dgm:t>
        <a:bodyPr/>
        <a:lstStyle/>
        <a:p>
          <a:endParaRPr lang="fr-FR"/>
        </a:p>
      </dgm:t>
    </dgm:pt>
    <dgm:pt modelId="{86987F11-9B49-4648-ACC6-0FA4E0FE6CA7}" type="pres">
      <dgm:prSet presAssocID="{B18E8065-B4FD-4740-ABBD-AC7FFF8F82FE}" presName="img" presStyleLbl="fgImgPlace1" presStyleIdx="1" presStyleCnt="5" custScaleX="56991" custLinFactNeighborX="-315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02AD50AA-692D-4C51-8566-977388B9331F}" type="pres">
      <dgm:prSet presAssocID="{B18E8065-B4FD-4740-ABBD-AC7FFF8F82FE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42739E-997F-42CB-822B-764B683C7141}" type="pres">
      <dgm:prSet presAssocID="{4521E13F-A664-4110-BC12-D64A7B570483}" presName="spacer" presStyleCnt="0"/>
      <dgm:spPr/>
      <dgm:t>
        <a:bodyPr/>
        <a:lstStyle/>
        <a:p>
          <a:endParaRPr lang="fr-FR"/>
        </a:p>
      </dgm:t>
    </dgm:pt>
    <dgm:pt modelId="{6D15295B-04D0-4870-AADA-190CCB326039}" type="pres">
      <dgm:prSet presAssocID="{B6FE24E2-D944-4E90-A4EE-21286CC1B7AE}" presName="comp" presStyleCnt="0"/>
      <dgm:spPr/>
      <dgm:t>
        <a:bodyPr/>
        <a:lstStyle/>
        <a:p>
          <a:endParaRPr lang="fr-FR"/>
        </a:p>
      </dgm:t>
    </dgm:pt>
    <dgm:pt modelId="{4AB6EB6D-F598-4D0D-9696-FAB07D3565DC}" type="pres">
      <dgm:prSet presAssocID="{B6FE24E2-D944-4E90-A4EE-21286CC1B7AE}" presName="box" presStyleLbl="node1" presStyleIdx="2" presStyleCnt="5" custLinFactNeighborY="2912"/>
      <dgm:spPr/>
      <dgm:t>
        <a:bodyPr/>
        <a:lstStyle/>
        <a:p>
          <a:endParaRPr lang="fr-FR"/>
        </a:p>
      </dgm:t>
    </dgm:pt>
    <dgm:pt modelId="{12530C81-8517-42AB-B3BF-6DCFC3C8DB64}" type="pres">
      <dgm:prSet presAssocID="{B6FE24E2-D944-4E90-A4EE-21286CC1B7AE}" presName="img" presStyleLbl="fgImgPlace1" presStyleIdx="2" presStyleCnt="5" custScaleX="56991" custLinFactNeighborX="-315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19DA41A5-C5D4-453D-A34B-9644A8CCFD3E}" type="pres">
      <dgm:prSet presAssocID="{B6FE24E2-D944-4E90-A4EE-21286CC1B7AE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1CA128-523D-4B55-BDBB-4DA7FE7AA5D1}" type="pres">
      <dgm:prSet presAssocID="{A8D1EAEF-7642-407E-BD5E-B28DE8518347}" presName="spacer" presStyleCnt="0"/>
      <dgm:spPr/>
      <dgm:t>
        <a:bodyPr/>
        <a:lstStyle/>
        <a:p>
          <a:endParaRPr lang="fr-FR"/>
        </a:p>
      </dgm:t>
    </dgm:pt>
    <dgm:pt modelId="{02012AF6-2B2C-4F1A-A011-F52983212E32}" type="pres">
      <dgm:prSet presAssocID="{5714A0CF-1E22-4C25-84EA-BDB7CB8C1299}" presName="comp" presStyleCnt="0"/>
      <dgm:spPr/>
      <dgm:t>
        <a:bodyPr/>
        <a:lstStyle/>
        <a:p>
          <a:endParaRPr lang="fr-FR"/>
        </a:p>
      </dgm:t>
    </dgm:pt>
    <dgm:pt modelId="{A2AF138C-386A-414B-80B0-B00A59260B96}" type="pres">
      <dgm:prSet presAssocID="{5714A0CF-1E22-4C25-84EA-BDB7CB8C1299}" presName="box" presStyleLbl="node1" presStyleIdx="3" presStyleCnt="5"/>
      <dgm:spPr/>
      <dgm:t>
        <a:bodyPr/>
        <a:lstStyle/>
        <a:p>
          <a:endParaRPr lang="fr-FR"/>
        </a:p>
      </dgm:t>
    </dgm:pt>
    <dgm:pt modelId="{480F331D-60C0-4A8D-8C8A-C2B40D6CD749}" type="pres">
      <dgm:prSet presAssocID="{5714A0CF-1E22-4C25-84EA-BDB7CB8C1299}" presName="img" presStyleLbl="fgImgPlace1" presStyleIdx="3" presStyleCnt="5" custScaleX="56991" custLinFactNeighborX="-315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72F3B616-F1DA-4281-B5AF-F6D85817FA7B}" type="pres">
      <dgm:prSet presAssocID="{5714A0CF-1E22-4C25-84EA-BDB7CB8C1299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FD8423-4020-41CC-9E93-F7DACB72A00F}" type="pres">
      <dgm:prSet presAssocID="{3BD81AE9-6C47-480B-86BB-6A3797B5E1F5}" presName="spacer" presStyleCnt="0"/>
      <dgm:spPr/>
      <dgm:t>
        <a:bodyPr/>
        <a:lstStyle/>
        <a:p>
          <a:endParaRPr lang="fr-FR"/>
        </a:p>
      </dgm:t>
    </dgm:pt>
    <dgm:pt modelId="{16D80661-4E44-4646-9BD8-B529E85AB0F7}" type="pres">
      <dgm:prSet presAssocID="{B75366D6-F55C-4BAE-8808-F6E504FCE4AB}" presName="comp" presStyleCnt="0"/>
      <dgm:spPr/>
      <dgm:t>
        <a:bodyPr/>
        <a:lstStyle/>
        <a:p>
          <a:endParaRPr lang="fr-FR"/>
        </a:p>
      </dgm:t>
    </dgm:pt>
    <dgm:pt modelId="{5288D2EB-0A0B-4CD1-9677-7F6CBAFB580B}" type="pres">
      <dgm:prSet presAssocID="{B75366D6-F55C-4BAE-8808-F6E504FCE4AB}" presName="box" presStyleLbl="node1" presStyleIdx="4" presStyleCnt="5"/>
      <dgm:spPr/>
      <dgm:t>
        <a:bodyPr/>
        <a:lstStyle/>
        <a:p>
          <a:endParaRPr lang="fr-FR"/>
        </a:p>
      </dgm:t>
    </dgm:pt>
    <dgm:pt modelId="{AB03AC32-03E2-426B-B38E-032350273916}" type="pres">
      <dgm:prSet presAssocID="{B75366D6-F55C-4BAE-8808-F6E504FCE4AB}" presName="img" presStyleLbl="fgImgPlace1" presStyleIdx="4" presStyleCnt="5" custScaleX="56991" custLinFactNeighborX="-315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1C5E8C64-C7B3-4F53-8877-5A4DB800BF53}" type="pres">
      <dgm:prSet presAssocID="{B75366D6-F55C-4BAE-8808-F6E504FCE4AB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A0452CD-FE97-4CE3-9882-79ED21BBF344}" type="presOf" srcId="{B75366D6-F55C-4BAE-8808-F6E504FCE4AB}" destId="{5288D2EB-0A0B-4CD1-9677-7F6CBAFB580B}" srcOrd="0" destOrd="0" presId="urn:microsoft.com/office/officeart/2005/8/layout/vList4#1"/>
    <dgm:cxn modelId="{9B684AF6-8FBA-4C99-86D3-512D19CFC87A}" srcId="{686A2C75-16A2-43CB-A744-27CD098AB0F6}" destId="{B18E8065-B4FD-4740-ABBD-AC7FFF8F82FE}" srcOrd="1" destOrd="0" parTransId="{87A63A2A-AB7B-4B52-8F82-2B287776779A}" sibTransId="{4521E13F-A664-4110-BC12-D64A7B570483}"/>
    <dgm:cxn modelId="{BC7F391A-0C97-49B1-BB82-3354A1955478}" type="presOf" srcId="{B6FE24E2-D944-4E90-A4EE-21286CC1B7AE}" destId="{19DA41A5-C5D4-453D-A34B-9644A8CCFD3E}" srcOrd="1" destOrd="0" presId="urn:microsoft.com/office/officeart/2005/8/layout/vList4#1"/>
    <dgm:cxn modelId="{1675AD8D-A1F5-435F-98C9-84C7F06D6D35}" srcId="{686A2C75-16A2-43CB-A744-27CD098AB0F6}" destId="{A2616D4D-5C8B-436D-AA5B-4D0DC1E4C83D}" srcOrd="0" destOrd="0" parTransId="{483FD9BC-18F4-4EF8-BF88-BE9087512D8A}" sibTransId="{61BEAB66-CE56-4A1C-974D-FF43ACD070D3}"/>
    <dgm:cxn modelId="{615EB2F9-AC4E-4E2C-8DB8-39D5D360BB78}" srcId="{686A2C75-16A2-43CB-A744-27CD098AB0F6}" destId="{5714A0CF-1E22-4C25-84EA-BDB7CB8C1299}" srcOrd="3" destOrd="0" parTransId="{BE29422C-BA1E-45C5-9054-7D981BD8EE0C}" sibTransId="{3BD81AE9-6C47-480B-86BB-6A3797B5E1F5}"/>
    <dgm:cxn modelId="{DE045CCB-FA06-4867-A0DC-1CA922794457}" type="presOf" srcId="{B75366D6-F55C-4BAE-8808-F6E504FCE4AB}" destId="{1C5E8C64-C7B3-4F53-8877-5A4DB800BF53}" srcOrd="1" destOrd="0" presId="urn:microsoft.com/office/officeart/2005/8/layout/vList4#1"/>
    <dgm:cxn modelId="{0EB9DF8B-0ECF-49C6-BDD2-39A27694F8D6}" type="presOf" srcId="{A2616D4D-5C8B-436D-AA5B-4D0DC1E4C83D}" destId="{FD22D459-92AD-45FE-89B5-369E33C6CF1E}" srcOrd="1" destOrd="0" presId="urn:microsoft.com/office/officeart/2005/8/layout/vList4#1"/>
    <dgm:cxn modelId="{C24D9DBC-34EE-4606-A712-C505FB058E0A}" srcId="{686A2C75-16A2-43CB-A744-27CD098AB0F6}" destId="{B6FE24E2-D944-4E90-A4EE-21286CC1B7AE}" srcOrd="2" destOrd="0" parTransId="{7A7F6927-D459-4A97-B4B2-E582F2C6BE79}" sibTransId="{A8D1EAEF-7642-407E-BD5E-B28DE8518347}"/>
    <dgm:cxn modelId="{42C7FB80-F269-42E7-BA2B-018389A5A340}" type="presOf" srcId="{5714A0CF-1E22-4C25-84EA-BDB7CB8C1299}" destId="{72F3B616-F1DA-4281-B5AF-F6D85817FA7B}" srcOrd="1" destOrd="0" presId="urn:microsoft.com/office/officeart/2005/8/layout/vList4#1"/>
    <dgm:cxn modelId="{624CEA6F-FB44-4B7D-95E2-3D3C360598D3}" type="presOf" srcId="{A2616D4D-5C8B-436D-AA5B-4D0DC1E4C83D}" destId="{1A9B5B9B-E243-4D4E-9F30-51F12F2382B3}" srcOrd="0" destOrd="0" presId="urn:microsoft.com/office/officeart/2005/8/layout/vList4#1"/>
    <dgm:cxn modelId="{3D1DD437-BC9F-48E7-800A-6F10C4C0DC0B}" type="presOf" srcId="{B18E8065-B4FD-4740-ABBD-AC7FFF8F82FE}" destId="{E51C4C0B-5092-45A0-9665-744BCB634927}" srcOrd="0" destOrd="0" presId="urn:microsoft.com/office/officeart/2005/8/layout/vList4#1"/>
    <dgm:cxn modelId="{C0C043C9-D5D0-4DF1-A631-5EA387E7FB04}" srcId="{686A2C75-16A2-43CB-A744-27CD098AB0F6}" destId="{B75366D6-F55C-4BAE-8808-F6E504FCE4AB}" srcOrd="4" destOrd="0" parTransId="{2ABE9A87-BE10-4396-BC4B-E55927D82DDC}" sibTransId="{C07A032D-FDB4-4B8E-84FD-A68A966BFB71}"/>
    <dgm:cxn modelId="{C08198A5-2D29-4037-9B75-777842E0380D}" type="presOf" srcId="{B6FE24E2-D944-4E90-A4EE-21286CC1B7AE}" destId="{4AB6EB6D-F598-4D0D-9696-FAB07D3565DC}" srcOrd="0" destOrd="0" presId="urn:microsoft.com/office/officeart/2005/8/layout/vList4#1"/>
    <dgm:cxn modelId="{ECAE70C2-107C-453A-80BA-B6296F89D530}" type="presOf" srcId="{686A2C75-16A2-43CB-A744-27CD098AB0F6}" destId="{6DC3549A-E97B-4A3E-85FB-1F2D2F8E5577}" srcOrd="0" destOrd="0" presId="urn:microsoft.com/office/officeart/2005/8/layout/vList4#1"/>
    <dgm:cxn modelId="{CADA6184-3CE9-43A3-A742-E08A82F954FF}" type="presOf" srcId="{B18E8065-B4FD-4740-ABBD-AC7FFF8F82FE}" destId="{02AD50AA-692D-4C51-8566-977388B9331F}" srcOrd="1" destOrd="0" presId="urn:microsoft.com/office/officeart/2005/8/layout/vList4#1"/>
    <dgm:cxn modelId="{A55C5C0B-D961-4136-A282-92B5C499596D}" type="presOf" srcId="{5714A0CF-1E22-4C25-84EA-BDB7CB8C1299}" destId="{A2AF138C-386A-414B-80B0-B00A59260B96}" srcOrd="0" destOrd="0" presId="urn:microsoft.com/office/officeart/2005/8/layout/vList4#1"/>
    <dgm:cxn modelId="{9F7E2849-A315-4656-A472-9EC338490650}" type="presParOf" srcId="{6DC3549A-E97B-4A3E-85FB-1F2D2F8E5577}" destId="{15A1BABB-28BE-4D5D-A89E-51FB46DF00E5}" srcOrd="0" destOrd="0" presId="urn:microsoft.com/office/officeart/2005/8/layout/vList4#1"/>
    <dgm:cxn modelId="{DEC11366-8791-4186-9804-2638CA922AC1}" type="presParOf" srcId="{15A1BABB-28BE-4D5D-A89E-51FB46DF00E5}" destId="{1A9B5B9B-E243-4D4E-9F30-51F12F2382B3}" srcOrd="0" destOrd="0" presId="urn:microsoft.com/office/officeart/2005/8/layout/vList4#1"/>
    <dgm:cxn modelId="{FB7254EC-38A4-4752-A557-A28F48BC371D}" type="presParOf" srcId="{15A1BABB-28BE-4D5D-A89E-51FB46DF00E5}" destId="{F0B7977C-0E71-45EA-9169-F401853CE4E0}" srcOrd="1" destOrd="0" presId="urn:microsoft.com/office/officeart/2005/8/layout/vList4#1"/>
    <dgm:cxn modelId="{DDE8C49F-C301-44B9-8DD7-DC60524659C4}" type="presParOf" srcId="{15A1BABB-28BE-4D5D-A89E-51FB46DF00E5}" destId="{FD22D459-92AD-45FE-89B5-369E33C6CF1E}" srcOrd="2" destOrd="0" presId="urn:microsoft.com/office/officeart/2005/8/layout/vList4#1"/>
    <dgm:cxn modelId="{E812CFCC-5DEE-4025-8678-F935A770219E}" type="presParOf" srcId="{6DC3549A-E97B-4A3E-85FB-1F2D2F8E5577}" destId="{30ACC344-DC82-48E3-A2D2-E6CD2408A286}" srcOrd="1" destOrd="0" presId="urn:microsoft.com/office/officeart/2005/8/layout/vList4#1"/>
    <dgm:cxn modelId="{4507FDBA-8E6A-48DC-AD14-6767B739C6B6}" type="presParOf" srcId="{6DC3549A-E97B-4A3E-85FB-1F2D2F8E5577}" destId="{9E9D695E-F64A-4C7C-8839-C7C1AA779101}" srcOrd="2" destOrd="0" presId="urn:microsoft.com/office/officeart/2005/8/layout/vList4#1"/>
    <dgm:cxn modelId="{46C13E2D-17BB-4DA7-A1F5-8C92A1C45C37}" type="presParOf" srcId="{9E9D695E-F64A-4C7C-8839-C7C1AA779101}" destId="{E51C4C0B-5092-45A0-9665-744BCB634927}" srcOrd="0" destOrd="0" presId="urn:microsoft.com/office/officeart/2005/8/layout/vList4#1"/>
    <dgm:cxn modelId="{8505D50E-C1AD-4D09-AFD7-601F85D78C0D}" type="presParOf" srcId="{9E9D695E-F64A-4C7C-8839-C7C1AA779101}" destId="{86987F11-9B49-4648-ACC6-0FA4E0FE6CA7}" srcOrd="1" destOrd="0" presId="urn:microsoft.com/office/officeart/2005/8/layout/vList4#1"/>
    <dgm:cxn modelId="{42A593FD-E864-426B-95D6-01658EA6EF5B}" type="presParOf" srcId="{9E9D695E-F64A-4C7C-8839-C7C1AA779101}" destId="{02AD50AA-692D-4C51-8566-977388B9331F}" srcOrd="2" destOrd="0" presId="urn:microsoft.com/office/officeart/2005/8/layout/vList4#1"/>
    <dgm:cxn modelId="{AAB6C863-C133-4886-B38B-EAD3CFBF8DA5}" type="presParOf" srcId="{6DC3549A-E97B-4A3E-85FB-1F2D2F8E5577}" destId="{0842739E-997F-42CB-822B-764B683C7141}" srcOrd="3" destOrd="0" presId="urn:microsoft.com/office/officeart/2005/8/layout/vList4#1"/>
    <dgm:cxn modelId="{E4EF8C84-DCF0-4D68-8152-8807018081D1}" type="presParOf" srcId="{6DC3549A-E97B-4A3E-85FB-1F2D2F8E5577}" destId="{6D15295B-04D0-4870-AADA-190CCB326039}" srcOrd="4" destOrd="0" presId="urn:microsoft.com/office/officeart/2005/8/layout/vList4#1"/>
    <dgm:cxn modelId="{008033AF-E6F0-4F36-BDC2-EC9E65F6802D}" type="presParOf" srcId="{6D15295B-04D0-4870-AADA-190CCB326039}" destId="{4AB6EB6D-F598-4D0D-9696-FAB07D3565DC}" srcOrd="0" destOrd="0" presId="urn:microsoft.com/office/officeart/2005/8/layout/vList4#1"/>
    <dgm:cxn modelId="{563F150A-7749-4FBE-A514-8F620F1DBBC3}" type="presParOf" srcId="{6D15295B-04D0-4870-AADA-190CCB326039}" destId="{12530C81-8517-42AB-B3BF-6DCFC3C8DB64}" srcOrd="1" destOrd="0" presId="urn:microsoft.com/office/officeart/2005/8/layout/vList4#1"/>
    <dgm:cxn modelId="{DD8B4B56-E672-4931-BF2B-5A67DC67C671}" type="presParOf" srcId="{6D15295B-04D0-4870-AADA-190CCB326039}" destId="{19DA41A5-C5D4-453D-A34B-9644A8CCFD3E}" srcOrd="2" destOrd="0" presId="urn:microsoft.com/office/officeart/2005/8/layout/vList4#1"/>
    <dgm:cxn modelId="{C8176516-942C-4E6B-8547-1F86CAF245F8}" type="presParOf" srcId="{6DC3549A-E97B-4A3E-85FB-1F2D2F8E5577}" destId="{AD1CA128-523D-4B55-BDBB-4DA7FE7AA5D1}" srcOrd="5" destOrd="0" presId="urn:microsoft.com/office/officeart/2005/8/layout/vList4#1"/>
    <dgm:cxn modelId="{3D0951B7-43C0-468A-9397-B06705F99B34}" type="presParOf" srcId="{6DC3549A-E97B-4A3E-85FB-1F2D2F8E5577}" destId="{02012AF6-2B2C-4F1A-A011-F52983212E32}" srcOrd="6" destOrd="0" presId="urn:microsoft.com/office/officeart/2005/8/layout/vList4#1"/>
    <dgm:cxn modelId="{BF74ED93-31D6-4358-90BA-87698F4E1B8C}" type="presParOf" srcId="{02012AF6-2B2C-4F1A-A011-F52983212E32}" destId="{A2AF138C-386A-414B-80B0-B00A59260B96}" srcOrd="0" destOrd="0" presId="urn:microsoft.com/office/officeart/2005/8/layout/vList4#1"/>
    <dgm:cxn modelId="{BE277AD3-F84D-4155-9F95-CF6472574386}" type="presParOf" srcId="{02012AF6-2B2C-4F1A-A011-F52983212E32}" destId="{480F331D-60C0-4A8D-8C8A-C2B40D6CD749}" srcOrd="1" destOrd="0" presId="urn:microsoft.com/office/officeart/2005/8/layout/vList4#1"/>
    <dgm:cxn modelId="{DC10B8A5-432D-4F64-9BD4-4FEFE13E8C8C}" type="presParOf" srcId="{02012AF6-2B2C-4F1A-A011-F52983212E32}" destId="{72F3B616-F1DA-4281-B5AF-F6D85817FA7B}" srcOrd="2" destOrd="0" presId="urn:microsoft.com/office/officeart/2005/8/layout/vList4#1"/>
    <dgm:cxn modelId="{58791CB9-6E1C-4F1E-8AD5-7BCB53FC309E}" type="presParOf" srcId="{6DC3549A-E97B-4A3E-85FB-1F2D2F8E5577}" destId="{5CFD8423-4020-41CC-9E93-F7DACB72A00F}" srcOrd="7" destOrd="0" presId="urn:microsoft.com/office/officeart/2005/8/layout/vList4#1"/>
    <dgm:cxn modelId="{29A9FDC5-3DF1-4596-A6E2-10520ECDBD95}" type="presParOf" srcId="{6DC3549A-E97B-4A3E-85FB-1F2D2F8E5577}" destId="{16D80661-4E44-4646-9BD8-B529E85AB0F7}" srcOrd="8" destOrd="0" presId="urn:microsoft.com/office/officeart/2005/8/layout/vList4#1"/>
    <dgm:cxn modelId="{97FCE4D9-2C8C-4F0F-9AEC-D5DB148B934F}" type="presParOf" srcId="{16D80661-4E44-4646-9BD8-B529E85AB0F7}" destId="{5288D2EB-0A0B-4CD1-9677-7F6CBAFB580B}" srcOrd="0" destOrd="0" presId="urn:microsoft.com/office/officeart/2005/8/layout/vList4#1"/>
    <dgm:cxn modelId="{E45A6BE9-45BC-4CF3-8530-E3CC2CEE28D9}" type="presParOf" srcId="{16D80661-4E44-4646-9BD8-B529E85AB0F7}" destId="{AB03AC32-03E2-426B-B38E-032350273916}" srcOrd="1" destOrd="0" presId="urn:microsoft.com/office/officeart/2005/8/layout/vList4#1"/>
    <dgm:cxn modelId="{C251240E-A6F1-47F4-B7E6-455D3EF3781F}" type="presParOf" srcId="{16D80661-4E44-4646-9BD8-B529E85AB0F7}" destId="{1C5E8C64-C7B3-4F53-8877-5A4DB800BF53}" srcOrd="2" destOrd="0" presId="urn:microsoft.com/office/officeart/2005/8/layout/vList4#1"/>
  </dgm:cxnLst>
  <dgm:bg>
    <a:noFill/>
  </dgm:bg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9B5B9B-E243-4D4E-9F30-51F12F2382B3}">
      <dsp:nvSpPr>
        <dsp:cNvPr id="0" name=""/>
        <dsp:cNvSpPr/>
      </dsp:nvSpPr>
      <dsp:spPr>
        <a:xfrm>
          <a:off x="0" y="0"/>
          <a:ext cx="3571900" cy="436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DUM Commerce Extérieur (ENTETE)</a:t>
          </a:r>
          <a:endParaRPr lang="fr-FR" sz="1400" b="1" kern="12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8006" y="0"/>
        <a:ext cx="2813893" cy="436267"/>
      </dsp:txXfrm>
    </dsp:sp>
    <dsp:sp modelId="{F0B7977C-0E71-45EA-9169-F401853CE4E0}">
      <dsp:nvSpPr>
        <dsp:cNvPr id="0" name=""/>
        <dsp:cNvSpPr/>
      </dsp:nvSpPr>
      <dsp:spPr>
        <a:xfrm>
          <a:off x="0" y="43626"/>
          <a:ext cx="407132" cy="349013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1C4C0B-5092-45A0-9665-744BCB634927}">
      <dsp:nvSpPr>
        <dsp:cNvPr id="0" name=""/>
        <dsp:cNvSpPr/>
      </dsp:nvSpPr>
      <dsp:spPr>
        <a:xfrm>
          <a:off x="0" y="479893"/>
          <a:ext cx="3571900" cy="436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Article Déclaré (ARTICLES)</a:t>
          </a:r>
          <a:endParaRPr lang="fr-FR" sz="1400" b="1" kern="12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8006" y="479893"/>
        <a:ext cx="2813893" cy="436267"/>
      </dsp:txXfrm>
    </dsp:sp>
    <dsp:sp modelId="{86987F11-9B49-4648-ACC6-0FA4E0FE6CA7}">
      <dsp:nvSpPr>
        <dsp:cNvPr id="0" name=""/>
        <dsp:cNvSpPr/>
      </dsp:nvSpPr>
      <dsp:spPr>
        <a:xfrm>
          <a:off x="0" y="523520"/>
          <a:ext cx="407132" cy="34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AB6EB6D-F598-4D0D-9696-FAB07D3565DC}">
      <dsp:nvSpPr>
        <dsp:cNvPr id="0" name=""/>
        <dsp:cNvSpPr/>
      </dsp:nvSpPr>
      <dsp:spPr>
        <a:xfrm>
          <a:off x="0" y="972491"/>
          <a:ext cx="3571900" cy="436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Imputation Titre  (TITRES)</a:t>
          </a:r>
          <a:endParaRPr lang="fr-FR" sz="1400" b="1" kern="12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8006" y="972491"/>
        <a:ext cx="2813893" cy="436267"/>
      </dsp:txXfrm>
    </dsp:sp>
    <dsp:sp modelId="{12530C81-8517-42AB-B3BF-6DCFC3C8DB64}">
      <dsp:nvSpPr>
        <dsp:cNvPr id="0" name=""/>
        <dsp:cNvSpPr/>
      </dsp:nvSpPr>
      <dsp:spPr>
        <a:xfrm>
          <a:off x="0" y="1003414"/>
          <a:ext cx="407132" cy="34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2AF138C-386A-414B-80B0-B00A59260B96}">
      <dsp:nvSpPr>
        <dsp:cNvPr id="0" name=""/>
        <dsp:cNvSpPr/>
      </dsp:nvSpPr>
      <dsp:spPr>
        <a:xfrm>
          <a:off x="0" y="1439681"/>
          <a:ext cx="3571900" cy="436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Apurement Compte (MATIERE PREMIERE)</a:t>
          </a:r>
          <a:endParaRPr lang="fr-FR" sz="1400" b="1" kern="12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8006" y="1439681"/>
        <a:ext cx="2813893" cy="436267"/>
      </dsp:txXfrm>
    </dsp:sp>
    <dsp:sp modelId="{480F331D-60C0-4A8D-8C8A-C2B40D6CD749}">
      <dsp:nvSpPr>
        <dsp:cNvPr id="0" name=""/>
        <dsp:cNvSpPr/>
      </dsp:nvSpPr>
      <dsp:spPr>
        <a:xfrm>
          <a:off x="0" y="1483308"/>
          <a:ext cx="407132" cy="34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88D2EB-0A0B-4CD1-9677-7F6CBAFB580B}">
      <dsp:nvSpPr>
        <dsp:cNvPr id="0" name=""/>
        <dsp:cNvSpPr/>
      </dsp:nvSpPr>
      <dsp:spPr>
        <a:xfrm>
          <a:off x="0" y="1919575"/>
          <a:ext cx="3571900" cy="436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Apurement DS (DECLARATION SOMMAIRE)</a:t>
          </a:r>
          <a:endParaRPr lang="fr-FR" sz="1400" b="1" kern="12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8006" y="1919575"/>
        <a:ext cx="2813893" cy="436267"/>
      </dsp:txXfrm>
    </dsp:sp>
    <dsp:sp modelId="{AB03AC32-03E2-426B-B38E-032350273916}">
      <dsp:nvSpPr>
        <dsp:cNvPr id="0" name=""/>
        <dsp:cNvSpPr/>
      </dsp:nvSpPr>
      <dsp:spPr>
        <a:xfrm>
          <a:off x="0" y="1963202"/>
          <a:ext cx="407132" cy="34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2119F7-07FA-434E-A999-00880AFE33A2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FF06BF-1608-484E-8F2E-9AAB55794EBD}" type="slidenum">
              <a:rPr lang="de-DE"/>
              <a:pPr/>
              <a:t>‹N°›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24AD6-354F-423B-908C-A7BB11270349}" type="slidenum">
              <a:rPr lang="de-DE"/>
              <a:pPr/>
              <a:t>1</a:t>
            </a:fld>
            <a:endParaRPr lang="de-DE"/>
          </a:p>
        </p:txBody>
      </p:sp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C85D496E-C091-459C-89E6-410468183164}" type="slidenum">
              <a:rPr lang="en-GB" sz="1300"/>
              <a:pPr algn="r" defTabSz="947738"/>
              <a:t>1</a:t>
            </a:fld>
            <a:endParaRPr lang="en-GB" sz="13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4824" tIns="47416" rIns="94824" bIns="47416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1AF81-9947-48E8-8198-00F76BAC0E71}" type="slidenum">
              <a:rPr lang="de-DE"/>
              <a:pPr/>
              <a:t>2</a:t>
            </a:fld>
            <a:endParaRPr lang="de-DE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 noProof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9E118-D70D-4D53-A467-EA06435B9392}" type="slidenum">
              <a:rPr lang="fr-FR"/>
              <a:pPr/>
              <a:t>20</a:t>
            </a:fld>
            <a:endParaRPr lang="fr-FR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4988"/>
            <a:ext cx="5029200" cy="411321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1116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08113" y="4843463"/>
            <a:ext cx="6484937" cy="1081087"/>
          </a:xfrm>
        </p:spPr>
        <p:txBody>
          <a:bodyPr anchor="b"/>
          <a:lstStyle>
            <a:lvl1pPr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1636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408113" y="5903913"/>
            <a:ext cx="6480175" cy="800100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solidFill>
                  <a:schemeClr val="bg1"/>
                </a:solidFill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11059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>
                <a:cs typeface="Arial" charset="0"/>
              </a:rPr>
              <a:t>Page </a:t>
            </a:r>
            <a:r>
              <a:rPr lang="de-DE" sz="1000">
                <a:cs typeface="Arial" charset="0"/>
                <a:sym typeface="Wingdings" pitchFamily="2" charset="2"/>
              </a:rPr>
              <a:t></a:t>
            </a:r>
            <a:r>
              <a:rPr lang="de-DE" sz="1000">
                <a:cs typeface="Arial" charset="0"/>
              </a:rPr>
              <a:t> </a:t>
            </a:r>
            <a:fld id="{F00FC61A-B3E3-4C5B-8C2A-DFE4F9D3829E}" type="slidenum">
              <a:rPr lang="de-DE" sz="1000">
                <a:cs typeface="Arial" charset="0"/>
              </a:rPr>
              <a:pPr/>
              <a:t>‹N°›</a:t>
            </a:fld>
            <a:endParaRPr lang="de-DE" sz="100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fontAlgn="base">
        <a:spcBef>
          <a:spcPct val="0"/>
        </a:spcBef>
        <a:spcAft>
          <a:spcPct val="4000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fontAlgn="base">
        <a:spcBef>
          <a:spcPct val="0"/>
        </a:spcBef>
        <a:spcAft>
          <a:spcPct val="4000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fontAlgn="base">
        <a:spcBef>
          <a:spcPct val="0"/>
        </a:spcBef>
        <a:spcAft>
          <a:spcPct val="4000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9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1.xml"/><Relationship Id="rId5" Type="http://schemas.openxmlformats.org/officeDocument/2006/relationships/image" Target="../media/image11.png"/><Relationship Id="rId10" Type="http://schemas.microsoft.com/office/2007/relationships/diagramDrawing" Target="../diagrams/drawing1.xml"/><Relationship Id="rId4" Type="http://schemas.openxmlformats.org/officeDocument/2006/relationships/image" Target="../media/image10.png"/><Relationship Id="rId9" Type="http://schemas.openxmlformats.org/officeDocument/2006/relationships/diagramColors" Target="../diagrams/colors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56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34471" y="607658"/>
            <a:ext cx="8835992" cy="1081087"/>
          </a:xfrm>
        </p:spPr>
        <p:txBody>
          <a:bodyPr/>
          <a:lstStyle/>
          <a:p>
            <a:pPr algn="ctr"/>
            <a:r>
              <a:rPr lang="en-US" sz="3000" dirty="0">
                <a:solidFill>
                  <a:schemeClr val="bg2"/>
                </a:solidFill>
                <a:latin typeface="gara" pitchFamily="2" charset="0"/>
              </a:rPr>
              <a:t>Global Forum on Trade Statistics</a:t>
            </a:r>
            <a:r>
              <a:rPr lang="en-US" sz="2200" dirty="0" smtClean="0">
                <a:solidFill>
                  <a:schemeClr val="bg2"/>
                </a:solidFill>
                <a:latin typeface="gara" pitchFamily="2" charset="0"/>
              </a:rPr>
              <a:t/>
            </a:r>
            <a:br>
              <a:rPr lang="en-US" sz="2200" dirty="0" smtClean="0">
                <a:solidFill>
                  <a:schemeClr val="bg2"/>
                </a:solidFill>
                <a:latin typeface="gara" pitchFamily="2" charset="0"/>
              </a:rPr>
            </a:br>
            <a:r>
              <a:rPr lang="en-US" sz="2200" i="1" dirty="0" smtClean="0">
                <a:solidFill>
                  <a:schemeClr val="bg2"/>
                </a:solidFill>
                <a:latin typeface="gara" pitchFamily="2" charset="0"/>
              </a:rPr>
              <a:t>UNSD -</a:t>
            </a:r>
            <a:r>
              <a:rPr lang="en-US" sz="2200" i="1" dirty="0" err="1" smtClean="0">
                <a:solidFill>
                  <a:schemeClr val="bg2"/>
                </a:solidFill>
                <a:latin typeface="gara" pitchFamily="2" charset="0"/>
              </a:rPr>
              <a:t>Eurostat</a:t>
            </a:r>
            <a:r>
              <a:rPr lang="en-US" sz="2200" i="1" dirty="0" smtClean="0">
                <a:solidFill>
                  <a:schemeClr val="bg2"/>
                </a:solidFill>
                <a:latin typeface="gara" pitchFamily="2" charset="0"/>
              </a:rPr>
              <a:t> -WTO -UNCTAD</a:t>
            </a:r>
            <a:r>
              <a:rPr lang="en-US" sz="2200" dirty="0" smtClean="0">
                <a:solidFill>
                  <a:schemeClr val="bg2"/>
                </a:solidFill>
                <a:latin typeface="gara" pitchFamily="2" charset="0"/>
              </a:rPr>
              <a:t> </a:t>
            </a:r>
            <a:br>
              <a:rPr lang="en-US" sz="2200" dirty="0" smtClean="0">
                <a:solidFill>
                  <a:schemeClr val="bg2"/>
                </a:solidFill>
                <a:latin typeface="gara" pitchFamily="2" charset="0"/>
              </a:rPr>
            </a:br>
            <a:r>
              <a:rPr lang="en-US" sz="1800" dirty="0" smtClean="0">
                <a:solidFill>
                  <a:schemeClr val="bg2"/>
                </a:solidFill>
                <a:latin typeface="gara" pitchFamily="2" charset="0"/>
              </a:rPr>
              <a:t>2-4 </a:t>
            </a:r>
            <a:r>
              <a:rPr lang="en-US" sz="1800" dirty="0">
                <a:solidFill>
                  <a:schemeClr val="bg2"/>
                </a:solidFill>
                <a:latin typeface="gara" pitchFamily="2" charset="0"/>
              </a:rPr>
              <a:t>February 2011, Geneva, Switzerland</a:t>
            </a: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 bwMode="gray">
          <a:xfrm>
            <a:off x="0" y="4391473"/>
            <a:ext cx="9144000" cy="161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H" sz="2800" b="1" i="1" u="none" strike="noStrike" kern="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sz="2800" b="1" i="1" kern="0" dirty="0" smtClean="0">
              <a:solidFill>
                <a:schemeClr val="accent3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Système statistique du commerce extérieur 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 Maroc :  </a:t>
            </a:r>
            <a:br>
              <a:rPr kumimoji="0" lang="fr-CH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CH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Sources de données</a:t>
            </a:r>
            <a:endParaRPr kumimoji="0" lang="fr-FR" sz="2800" b="1" i="1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336176" y="5877018"/>
            <a:ext cx="8592671" cy="800100"/>
          </a:xfrm>
        </p:spPr>
        <p:txBody>
          <a:bodyPr/>
          <a:lstStyle/>
          <a:p>
            <a:pPr algn="r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OULJOUR HOUSSAINE</a:t>
            </a:r>
          </a:p>
          <a:p>
            <a:pPr algn="r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Chef de Service des Méthodes et Enquêtes Statistiques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25583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Royaume du Maroc</a:t>
            </a:r>
          </a:p>
          <a:p>
            <a:pPr algn="ctr"/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Office des Changes   </a:t>
            </a:r>
            <a:endParaRPr lang="fr-FR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Redressements</a:t>
            </a:r>
            <a:endParaRPr lang="fr-FR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		Il s'agit: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d'identifier les conditions dans lesquelles une marchandise est entrée ou sortie du territoire assujetti (régime douanier) pour lui affecter le régime statistique approprié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d'intégrer ou l'exclure des données du commerce extérieur ;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d’introduire les informations manquantes: unité complémentaire, pays de destination finale…</a:t>
            </a:r>
          </a:p>
          <a:p>
            <a:pPr>
              <a:buFont typeface="Courier New" pitchFamily="49" charset="0"/>
              <a:buChar char="o"/>
            </a:pPr>
            <a:endParaRPr lang="fr-FR" sz="2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271" y="578224"/>
            <a:ext cx="5069542" cy="54729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017" y="3685366"/>
            <a:ext cx="1042147" cy="7816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943182" y="4368321"/>
            <a:ext cx="320081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Visualiser la DUM </a:t>
            </a:r>
          </a:p>
          <a:p>
            <a:pPr algn="ctr"/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 redressement </a:t>
            </a:r>
          </a:p>
          <a:p>
            <a:pPr algn="ctr"/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(modification et ajout,…)</a:t>
            </a:r>
            <a:endParaRPr lang="fr-FR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169" y="5880287"/>
            <a:ext cx="1057275" cy="695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388" y="4901748"/>
            <a:ext cx="1718617" cy="98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Connecteur droit 7"/>
          <p:cNvCxnSpPr/>
          <p:nvPr/>
        </p:nvCxnSpPr>
        <p:spPr>
          <a:xfrm flipH="1">
            <a:off x="1979712" y="3140968"/>
            <a:ext cx="25922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979712" y="3140968"/>
            <a:ext cx="0" cy="13838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33227" y="3917448"/>
            <a:ext cx="215201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Recherches, extraction, </a:t>
            </a:r>
            <a:r>
              <a:rPr lang="fr-FR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5153" y="5993847"/>
            <a:ext cx="299869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Applications métiers et </a:t>
            </a:r>
            <a:r>
              <a:rPr lang="fr-FR" sz="18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Datawarehouse</a:t>
            </a:r>
            <a:endParaRPr lang="fr-FR" sz="18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619125" y="0"/>
            <a:ext cx="8524875" cy="430306"/>
          </a:xfrm>
        </p:spPr>
        <p:txBody>
          <a:bodyPr/>
          <a:lstStyle/>
          <a:p>
            <a:pPr algn="r">
              <a:buNone/>
            </a:pPr>
            <a:r>
              <a:rPr lang="de-CH" sz="2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</a:t>
            </a:r>
            <a:r>
              <a:rPr lang="de-CH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2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automatisé</a:t>
            </a:r>
            <a:r>
              <a:rPr lang="de-CH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2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de-CH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de-CH" sz="2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passage</a:t>
            </a:r>
            <a:r>
              <a:rPr lang="de-CH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RED </a:t>
            </a:r>
            <a:r>
              <a:rPr lang="de-CH" sz="2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aux</a:t>
            </a:r>
            <a:r>
              <a:rPr lang="de-CH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2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régimes</a:t>
            </a:r>
            <a:r>
              <a:rPr lang="de-CH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sz="2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statistiques</a:t>
            </a:r>
            <a:endParaRPr lang="fr-FR" sz="2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88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8" y="411163"/>
            <a:ext cx="8520112" cy="691496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III-Autres sources  </a:t>
            </a:r>
            <a:br>
              <a:rPr lang="fr-FR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sont de l’ordre de trois</a:t>
            </a:r>
            <a:br>
              <a:rPr lang="fr-FR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Déclaration sommaire:   le manifeste</a:t>
            </a:r>
            <a:endParaRPr lang="fr-F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titres: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importation et exportation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 : </a:t>
            </a:r>
            <a:endParaRPr lang="fr-F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Collecte directe : </a:t>
            </a:r>
          </a:p>
          <a:p>
            <a:pPr lvl="4"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Organismes et établissements publics : E.A.C. C.E, OCP et La RAM ..; </a:t>
            </a:r>
          </a:p>
          <a:p>
            <a:pPr lvl="4"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Collecte directe auprès des entreprises du secteur prive.</a:t>
            </a:r>
          </a:p>
          <a:p>
            <a:pPr>
              <a:buFont typeface="Courier New" pitchFamily="49" charset="0"/>
              <a:buChar char="o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9821" y="689864"/>
            <a:ext cx="5026915" cy="593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632012" y="0"/>
            <a:ext cx="8511988" cy="647700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Déclaration sommaire:   le manifeste</a:t>
            </a:r>
            <a:r>
              <a:rPr lang="fr-FR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4508" y="196010"/>
            <a:ext cx="8520112" cy="647700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Les titres </a:t>
            </a:r>
            <a:endParaRPr lang="fr-FR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275" y="803275"/>
            <a:ext cx="8524875" cy="5355478"/>
          </a:xfrm>
        </p:spPr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 l’importation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: il permet le passage en douane de la marchandise et son règlement financier </a:t>
            </a:r>
          </a:p>
          <a:p>
            <a:pPr lvl="4">
              <a:buFont typeface="Courier New" pitchFamily="49" charset="0"/>
              <a:buChar char="o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engagement d’importation pour les marchandises libres à l’importation;</a:t>
            </a:r>
          </a:p>
          <a:p>
            <a:pPr lvl="4">
              <a:buFont typeface="Courier New" pitchFamily="49" charset="0"/>
              <a:buChar char="o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licence d’importation pour les marchandises faisant l’objet de mesures de restrictions quantitatives à l’importation;</a:t>
            </a:r>
          </a:p>
          <a:p>
            <a:pPr lvl="4">
              <a:buFont typeface="Courier New" pitchFamily="49" charset="0"/>
              <a:buChar char="o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déclaration préalable à l’importation pour les marchandises dont la production fait l’objet de mesures de sauvegarde.</a:t>
            </a:r>
          </a:p>
          <a:p>
            <a:pPr lvl="4"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Titre doit être domicilié auprès d’un guichet d’un intermédiaire agréé </a:t>
            </a:r>
          </a:p>
          <a:p>
            <a:pPr marL="441325" lvl="4">
              <a:buFont typeface="Courier New" pitchFamily="49" charset="0"/>
              <a:buChar char="o"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l’exportation: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engagement ferme par l’opérateur de rapatrier le produit de son exportation:</a:t>
            </a:r>
          </a:p>
          <a:p>
            <a:pPr marL="1355725" lvl="6">
              <a:buFont typeface="Courier New" pitchFamily="49" charset="0"/>
              <a:buChar char="o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Engagement de change: pour les marchandises libres à l’exportation</a:t>
            </a:r>
          </a:p>
          <a:p>
            <a:pPr marL="1355725" lvl="6">
              <a:buFont typeface="Courier New" pitchFamily="49" charset="0"/>
              <a:buChar char="o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Licence d’exportation: pour les marchandises soumises à autorisation du MCE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3952" y="217347"/>
            <a:ext cx="6252883" cy="64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Collecte directe auprès des opérateurs </a:t>
            </a:r>
            <a:endParaRPr lang="fr-FR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275" y="1035424"/>
            <a:ext cx="8524875" cy="5136776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L'Etablissement Autonome de Contrôle et de Coordination des Exportations (EACCE): </a:t>
            </a:r>
          </a:p>
          <a:p>
            <a:pPr lvl="3">
              <a:buNone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 un organisme public chargé du contrôle de la qualité et de la coordination des exportations alimentaires;</a:t>
            </a:r>
          </a:p>
          <a:p>
            <a:pPr lvl="3">
              <a:buFont typeface="Courier New" pitchFamily="49" charset="0"/>
              <a:buChar char="o"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Garantir la conformité des produits alimentaires marocains destinés à l'exportation aux exigences réglementaires des marchés internationaux;</a:t>
            </a:r>
          </a:p>
          <a:p>
            <a:pPr lvl="3">
              <a:buFont typeface="Courier New" pitchFamily="49" charset="0"/>
              <a:buChar char="o"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Coordonner l'activité d'exportation des produits soumis à son contrôle technique (gestions des quotas dans le cadre des Accord  de Libre Echange).</a:t>
            </a:r>
          </a:p>
          <a:p>
            <a:pPr lvl="3">
              <a:buNone/>
            </a:pP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 collecte des données auprès de ce Département concerne  les exportations des produits frais:  les légumes, les fruits frais, les agrumes…</a:t>
            </a:r>
          </a:p>
          <a:p>
            <a:pPr lvl="3" algn="ctr">
              <a:buNone/>
            </a:pP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 ventes en consignation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8" y="451504"/>
            <a:ext cx="8520112" cy="647700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fr-FR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 groupe OCP: Office Chérifien des Phosphates</a:t>
            </a:r>
          </a:p>
          <a:p>
            <a:pPr lvl="2">
              <a:buFont typeface="Courier New" pitchFamily="49" charset="0"/>
              <a:buChar char="o"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 exportations du phosphate et de ses produits dérivés : 24%  des exportations en 2010;</a:t>
            </a:r>
          </a:p>
          <a:p>
            <a:pPr lvl="2">
              <a:buFont typeface="Courier New" pitchFamily="49" charset="0"/>
              <a:buChar char="o"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Données collectées mensuellement auprès de cet organisme aussi bien en termes de prévisions que des réalisations;</a:t>
            </a:r>
          </a:p>
          <a:p>
            <a:pPr lvl="2">
              <a:buFont typeface="Courier New" pitchFamily="49" charset="0"/>
              <a:buChar char="o"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RAM: Royal Air Maroc : le leasing</a:t>
            </a:r>
          </a:p>
          <a:p>
            <a:pPr lvl="2">
              <a:buFont typeface="Courier New" pitchFamily="49" charset="0"/>
              <a:buChar char="o"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Ministère de l’Energie : Gaz naturel importé via le Gazoduc Maghreb Europ  (</a:t>
            </a:r>
            <a:r>
              <a:rPr lang="fr-FR" sz="2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Maghreb–Europe</a:t>
            </a: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Gas</a:t>
            </a: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Pipeline)</a:t>
            </a:r>
          </a:p>
          <a:p>
            <a:pPr lvl="2">
              <a:buFont typeface="Courier New" pitchFamily="49" charset="0"/>
              <a:buChar char="o"/>
            </a:pPr>
            <a:endParaRPr lang="fr-FR" sz="2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Secteur priv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és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464" y="1489075"/>
            <a:ext cx="8848725" cy="4313238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 s’agit principalement des grands opérateurs qui bénéficient du programme de catégorisation de l’Administration des Douanes :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Élaboré dans  le Cadre de normes SAFE de l’OMD  (2005 ) visant à sécuriser et à faciliter le commerce mondial;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 opérateurs  qui ont  la qualité d’Opérateur Économique Agréé: bénéficient de mesures simplifiées en matière de commerce extérieur (déclaration);</a:t>
            </a:r>
            <a:endParaRPr lang="fr-FR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697" y="464951"/>
            <a:ext cx="8520112" cy="647700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9125" y="2094191"/>
            <a:ext cx="8524875" cy="1402044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Schéma du processus d’élaboration des statiques du commerce 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extérieur;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contraintes</a:t>
            </a:r>
            <a:endParaRPr lang="fr-FR" sz="2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Courier New" pitchFamily="49" charset="0"/>
              <a:buChar char="o"/>
            </a:pPr>
            <a:endParaRPr lang="fr-FR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0" name="Rectangle 8"/>
          <p:cNvSpPr>
            <a:spLocks noGrp="1" noChangeArrowheads="1"/>
          </p:cNvSpPr>
          <p:nvPr>
            <p:ph type="title"/>
          </p:nvPr>
        </p:nvSpPr>
        <p:spPr>
          <a:xfrm>
            <a:off x="300038" y="411162"/>
            <a:ext cx="8520112" cy="1108355"/>
          </a:xfrm>
        </p:spPr>
        <p:txBody>
          <a:bodyPr/>
          <a:lstStyle/>
          <a:p>
            <a:pPr algn="ctr"/>
            <a:r>
              <a:rPr lang="fr-CH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Système statistique du commerce extérieur du Maroc </a:t>
            </a:r>
            <a:r>
              <a:rPr lang="fr-CH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br>
              <a:rPr lang="fr-CH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CH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Sources </a:t>
            </a:r>
            <a:r>
              <a:rPr lang="fr-CH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 données</a:t>
            </a:r>
            <a:endParaRPr lang="fr-FR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61365" y="1529416"/>
            <a:ext cx="8982635" cy="5140325"/>
          </a:xfrm>
        </p:spPr>
        <p:txBody>
          <a:bodyPr/>
          <a:lstStyle/>
          <a:p>
            <a:pPr lvl="2">
              <a:buFont typeface="Courier New" pitchFamily="49" charset="0"/>
              <a:buChar char="o"/>
            </a:pP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Introduction: présentation de l’Office des Changes</a:t>
            </a:r>
          </a:p>
          <a:p>
            <a:pPr>
              <a:buFont typeface="Courier New" pitchFamily="49" charset="0"/>
              <a:buChar char="o"/>
            </a:pP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I-Cadre juridique de l’exercice de la mission statistique :</a:t>
            </a:r>
            <a:endParaRPr lang="fr-FR" i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II-Déclarations douanières </a:t>
            </a: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principale source </a:t>
            </a: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données :</a:t>
            </a:r>
          </a:p>
          <a:p>
            <a:pPr marL="1441450" lvl="5" indent="-3175"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Système Badr/ SADOC</a:t>
            </a:r>
          </a:p>
          <a:p>
            <a:pPr marL="1441450" lvl="6" indent="-3175"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Régimes économiques en douane : nouvelles dispositions- Convention de Kyoto ;</a:t>
            </a:r>
          </a:p>
          <a:p>
            <a:pPr marL="1441450" lvl="6" indent="-3175">
              <a:buFont typeface="Courier New" pitchFamily="49" charset="0"/>
              <a:buChar char="o"/>
            </a:pPr>
            <a:r>
              <a:rPr lang="de-CH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Regimes </a:t>
            </a:r>
            <a:r>
              <a:rPr lang="de-CH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statistiques</a:t>
            </a:r>
            <a:r>
              <a:rPr lang="de-CH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de-CH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</a:t>
            </a:r>
            <a:r>
              <a:rPr lang="de-CH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de-CH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de-CH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passage</a:t>
            </a:r>
            <a:r>
              <a:rPr lang="de-CH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RED au Regimes </a:t>
            </a:r>
            <a:r>
              <a:rPr lang="de-CH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statistiques</a:t>
            </a:r>
            <a:endParaRPr lang="fr-FR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II-Autres sources : ils sont de l’ordre de trois:</a:t>
            </a:r>
          </a:p>
          <a:p>
            <a:pPr lvl="5">
              <a:buFont typeface="Courier New" pitchFamily="49" charset="0"/>
              <a:buChar char="o"/>
            </a:pPr>
            <a:r>
              <a:rPr lang="de-CH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Déclaration</a:t>
            </a:r>
            <a:r>
              <a:rPr lang="de-CH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CH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sommaire</a:t>
            </a:r>
            <a:r>
              <a:rPr lang="de-CH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le manifeste</a:t>
            </a:r>
          </a:p>
          <a:p>
            <a:pPr lvl="5">
              <a:buFont typeface="Courier New" pitchFamily="49" charset="0"/>
              <a:buChar char="o"/>
            </a:pPr>
            <a:r>
              <a:rPr lang="de-CH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de-CH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titres</a:t>
            </a:r>
            <a:r>
              <a:rPr lang="de-CH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5"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Collecte directe : organismes publics et privés</a:t>
            </a:r>
            <a:endParaRPr lang="de-CH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Courier New" pitchFamily="49" charset="0"/>
              <a:buChar char="o"/>
            </a:pPr>
            <a:r>
              <a:rPr lang="fr-FR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Conclusion: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Schéma du processus d’élaboration des statiques du commerce extérieur</a:t>
            </a:r>
          </a:p>
          <a:p>
            <a:pPr lvl="3">
              <a:buFont typeface="Courier New" pitchFamily="49" charset="0"/>
              <a:buChar char="o"/>
            </a:pPr>
            <a:endParaRPr lang="fr-FR" b="1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Courier New" pitchFamily="49" charset="0"/>
              <a:buChar char="o"/>
            </a:pPr>
            <a:endParaRPr lang="de-CH" i="1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Courier New" pitchFamily="49" charset="0"/>
              <a:buChar char="o"/>
            </a:pPr>
            <a:endParaRPr lang="fr-FR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noProof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Oval 3"/>
          <p:cNvSpPr>
            <a:spLocks noChangeAspect="1" noChangeArrowheads="1"/>
          </p:cNvSpPr>
          <p:nvPr/>
        </p:nvSpPr>
        <p:spPr bwMode="auto">
          <a:xfrm rot="-475018">
            <a:off x="3997325" y="1524000"/>
            <a:ext cx="4959350" cy="24288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GB" sz="20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38963" y="2988910"/>
            <a:ext cx="1138237" cy="693737"/>
            <a:chOff x="4460" y="1492"/>
            <a:chExt cx="717" cy="437"/>
          </a:xfrm>
        </p:grpSpPr>
        <p:pic>
          <p:nvPicPr>
            <p:cNvPr id="8197" name="Picture 5" descr="Serveur transparen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0" y="1492"/>
              <a:ext cx="278" cy="437"/>
            </a:xfrm>
            <a:prstGeom prst="rect">
              <a:avLst/>
            </a:prstGeom>
            <a:noFill/>
          </p:spPr>
        </p:pic>
        <p:pic>
          <p:nvPicPr>
            <p:cNvPr id="8198" name="Picture 6" descr="pc ligh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40" y="1538"/>
              <a:ext cx="437" cy="355"/>
            </a:xfrm>
            <a:prstGeom prst="rect">
              <a:avLst/>
            </a:prstGeom>
            <a:noFill/>
          </p:spPr>
        </p:pic>
      </p:grpSp>
      <p:pic>
        <p:nvPicPr>
          <p:cNvPr id="8199" name="Picture 7" descr="Serveur 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357298"/>
            <a:ext cx="412750" cy="647700"/>
          </a:xfrm>
          <a:prstGeom prst="rect">
            <a:avLst/>
          </a:prstGeom>
          <a:noFill/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714876" y="2786058"/>
            <a:ext cx="131799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fr-FR" sz="1400" b="1" dirty="0">
                <a:latin typeface="Frugal Sans" pitchFamily="2" charset="0"/>
              </a:rPr>
              <a:t>Réseau 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Intranet</a:t>
            </a:r>
          </a:p>
          <a:p>
            <a:pPr algn="ctr" eaLnBrk="0" hangingPunct="0"/>
            <a:r>
              <a:rPr lang="fr-FR" sz="1400" b="1" dirty="0" smtClean="0">
                <a:latin typeface="Frugal Sans" pitchFamily="2" charset="0"/>
              </a:rPr>
              <a:t>Office des Changes</a:t>
            </a:r>
            <a:endParaRPr lang="fr-FR" sz="1400" b="1" dirty="0">
              <a:latin typeface="Frugal Sans" pitchFamily="2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57818" y="1785926"/>
            <a:ext cx="974725" cy="560387"/>
            <a:chOff x="3177" y="1052"/>
            <a:chExt cx="614" cy="353"/>
          </a:xfrm>
        </p:grpSpPr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3177" y="1122"/>
              <a:ext cx="226" cy="283"/>
            </a:xfrm>
            <a:prstGeom prst="can">
              <a:avLst>
                <a:gd name="adj" fmla="val 31305"/>
              </a:avLst>
            </a:prstGeom>
            <a:gradFill rotWithShape="0">
              <a:gsLst>
                <a:gs pos="0">
                  <a:srgbClr val="333399"/>
                </a:gs>
                <a:gs pos="50000">
                  <a:schemeClr val="bg1"/>
                </a:gs>
                <a:gs pos="100000">
                  <a:srgbClr val="333399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8204" name="Picture 12" descr="pc light"/>
            <p:cNvPicPr>
              <a:picLocks noChangeAspect="1" noChangeArrowheads="1"/>
            </p:cNvPicPr>
            <p:nvPr/>
          </p:nvPicPr>
          <p:blipFill>
            <a:blip r:embed="rId4" cstate="print">
              <a:lum contrast="100000"/>
            </a:blip>
            <a:srcRect/>
            <a:stretch>
              <a:fillRect/>
            </a:stretch>
          </p:blipFill>
          <p:spPr bwMode="auto">
            <a:xfrm>
              <a:off x="3400" y="1052"/>
              <a:ext cx="391" cy="317"/>
            </a:xfrm>
            <a:prstGeom prst="rect">
              <a:avLst/>
            </a:prstGeom>
            <a:noFill/>
          </p:spPr>
        </p:pic>
      </p:grpSp>
      <p:sp>
        <p:nvSpPr>
          <p:cNvPr id="8207" name="Freeform 15"/>
          <p:cNvSpPr>
            <a:spLocks/>
          </p:cNvSpPr>
          <p:nvPr/>
        </p:nvSpPr>
        <p:spPr bwMode="auto">
          <a:xfrm>
            <a:off x="6643702" y="1785926"/>
            <a:ext cx="1071570" cy="128588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4" y="536"/>
              </a:cxn>
            </a:cxnLst>
            <a:rect l="0" t="0" r="r" b="b"/>
            <a:pathLst>
              <a:path w="299" h="536">
                <a:moveTo>
                  <a:pt x="0" y="0"/>
                </a:moveTo>
                <a:cubicBezTo>
                  <a:pt x="149" y="83"/>
                  <a:pt x="299" y="167"/>
                  <a:pt x="224" y="53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4286256"/>
            <a:ext cx="2414598" cy="12705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298350" y="6217567"/>
            <a:ext cx="785818" cy="30777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ADII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4786314" y="5429264"/>
            <a:ext cx="1723549" cy="338554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fr-FR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Réseau Internet</a:t>
            </a:r>
          </a:p>
        </p:txBody>
      </p:sp>
      <p:pic>
        <p:nvPicPr>
          <p:cNvPr id="8216" name="Picture 24" descr="pc l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5929330"/>
            <a:ext cx="795337" cy="644525"/>
          </a:xfrm>
          <a:prstGeom prst="rect">
            <a:avLst/>
          </a:prstGeom>
          <a:noFill/>
        </p:spPr>
      </p:pic>
      <p:sp>
        <p:nvSpPr>
          <p:cNvPr id="8219" name="Freeform 27"/>
          <p:cNvSpPr>
            <a:spLocks/>
          </p:cNvSpPr>
          <p:nvPr/>
        </p:nvSpPr>
        <p:spPr bwMode="auto">
          <a:xfrm>
            <a:off x="5316539" y="3214686"/>
            <a:ext cx="1612915" cy="3000396"/>
          </a:xfrm>
          <a:custGeom>
            <a:avLst/>
            <a:gdLst/>
            <a:ahLst/>
            <a:cxnLst>
              <a:cxn ang="0">
                <a:pos x="541" y="1771"/>
              </a:cxn>
              <a:cxn ang="0">
                <a:pos x="85" y="1419"/>
              </a:cxn>
              <a:cxn ang="0">
                <a:pos x="181" y="459"/>
              </a:cxn>
              <a:cxn ang="0">
                <a:pos x="1173" y="35"/>
              </a:cxn>
            </a:cxnLst>
            <a:rect l="0" t="0" r="r" b="b"/>
            <a:pathLst>
              <a:path w="1173" h="1771">
                <a:moveTo>
                  <a:pt x="541" y="1771"/>
                </a:moveTo>
                <a:cubicBezTo>
                  <a:pt x="343" y="1704"/>
                  <a:pt x="145" y="1638"/>
                  <a:pt x="85" y="1419"/>
                </a:cubicBezTo>
                <a:cubicBezTo>
                  <a:pt x="25" y="1200"/>
                  <a:pt x="0" y="690"/>
                  <a:pt x="181" y="459"/>
                </a:cubicBezTo>
                <a:cubicBezTo>
                  <a:pt x="362" y="228"/>
                  <a:pt x="717" y="0"/>
                  <a:pt x="1173" y="35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8220" name="Picture 28" descr="Serveur 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867400"/>
            <a:ext cx="412750" cy="647700"/>
          </a:xfrm>
          <a:prstGeom prst="rect">
            <a:avLst/>
          </a:prstGeom>
          <a:noFill/>
        </p:spPr>
      </p:pic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214942" y="1428736"/>
            <a:ext cx="897105" cy="276999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GB" sz="1200" b="1" dirty="0" smtClean="0"/>
              <a:t>Casablanca</a:t>
            </a:r>
            <a:endParaRPr lang="fr-FR" sz="1200" b="1" dirty="0"/>
          </a:p>
        </p:txBody>
      </p:sp>
      <p:sp>
        <p:nvSpPr>
          <p:cNvPr id="31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3357586" cy="4286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45720" tIns="0" rIns="45720" bIns="0" anchor="b" anchorCtr="0">
            <a:normAutofit/>
          </a:bodyPr>
          <a:lstStyle/>
          <a:p>
            <a:pPr algn="ctr"/>
            <a:r>
              <a:rPr lang="fr-FR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TRANSMISSION PAR L’ADII</a:t>
            </a:r>
            <a:br>
              <a:rPr lang="fr-FR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DU FICHIER DUM  (cinq fichiers Txt)</a:t>
            </a:r>
            <a:endParaRPr lang="fr-FR" sz="14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7731536" y="3798042"/>
            <a:ext cx="1225015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Rabat</a:t>
            </a:r>
          </a:p>
          <a:p>
            <a:pPr algn="ctr" eaLnBrk="0" hangingPunct="0"/>
            <a:r>
              <a:rPr lang="en-GB" sz="1200" b="1" dirty="0" err="1" smtClean="0">
                <a:latin typeface="Times New Roman" pitchFamily="18" charset="0"/>
                <a:cs typeface="Times New Roman" pitchFamily="18" charset="0"/>
              </a:rPr>
              <a:t>Plateforme</a:t>
            </a:r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 EDI</a:t>
            </a:r>
            <a:endParaRPr lang="fr-FR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Diagramme 34"/>
          <p:cNvGraphicFramePr/>
          <p:nvPr>
            <p:extLst>
              <p:ext uri="{D42A27DB-BD31-4B8C-83A1-F6EECF244321}">
                <p14:modId xmlns="" xmlns:p14="http://schemas.microsoft.com/office/powerpoint/2010/main" val="2569057651"/>
              </p:ext>
            </p:extLst>
          </p:nvPr>
        </p:nvGraphicFramePr>
        <p:xfrm>
          <a:off x="214282" y="2285992"/>
          <a:ext cx="3571900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Rectangle 3"/>
          <p:cNvSpPr/>
          <p:nvPr/>
        </p:nvSpPr>
        <p:spPr>
          <a:xfrm>
            <a:off x="2267744" y="5429264"/>
            <a:ext cx="1585941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2200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dum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/j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876" y="699248"/>
            <a:ext cx="3500462" cy="5908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1761565" y="0"/>
            <a:ext cx="6131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ctr"/>
            <a:r>
              <a:rPr lang="fr-FR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Processus statistiques du Commerce extérieur</a:t>
            </a:r>
            <a:endParaRPr lang="fr-F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090422" y="923627"/>
            <a:ext cx="4714908" cy="57730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01 – ADII, Opérateurs.</a:t>
            </a:r>
          </a:p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02 - fusion des différents fichiers DUM reçus dans le mois pour générer un fichier de données mensuel. </a:t>
            </a:r>
          </a:p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03 -contrôle d’intégrité et de vraisemblance des données reçues. </a:t>
            </a:r>
          </a:p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04 – Redressement des données.</a:t>
            </a:r>
          </a:p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05 –Création du fichier des statistiques: Données agrégées par sens (import, export), SH et par pays.</a:t>
            </a:r>
          </a:p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06 – Etudes et publication.</a:t>
            </a:r>
          </a:p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sz="2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MERCI POUR VOTRE ATTENTION</a:t>
            </a:r>
            <a:endParaRPr lang="fr-FR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chemeClr val="bg2">
                    <a:lumMod val="75000"/>
                  </a:schemeClr>
                </a:solidFill>
                <a:latin typeface="gara" pitchFamily="2" charset="0"/>
              </a:rPr>
              <a:t>l'Office des Changes </a:t>
            </a:r>
            <a:endParaRPr lang="fr-F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2510" y="991532"/>
            <a:ext cx="8781490" cy="570510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Créé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 22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Janvier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1958; 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Etablissement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public doté de la personnalité civile et de l'autonomie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financière; 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Placé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sous la tutelle du Ministère chargé des Finances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Deux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missions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essentielles:</a:t>
            </a:r>
          </a:p>
          <a:p>
            <a:pPr lvl="2"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Edicter les mesures relatives à la réglementation des changes;</a:t>
            </a:r>
          </a:p>
          <a:p>
            <a:pPr lvl="3" indent="-6350"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Processus de libéralisation (1993)	         contrôle à posteriori</a:t>
            </a:r>
          </a:p>
          <a:p>
            <a:pPr lvl="3" indent="-6350">
              <a:buNone/>
            </a:pPr>
            <a:endParaRPr lang="fr-FR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Etablir les statistiques des échanges extérieurs :</a:t>
            </a:r>
          </a:p>
          <a:p>
            <a:pPr>
              <a:buNone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			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Commerce extérieur de marchandises ;</a:t>
            </a:r>
            <a:endParaRPr lang="fr-FR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Balance des paiements</a:t>
            </a:r>
            <a:endParaRPr lang="fr-FR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Position extérieure globale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Production et diffusion des données selon les normes et standards  Internationaux :  </a:t>
            </a:r>
          </a:p>
          <a:p>
            <a:pPr algn="ctr">
              <a:buNone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IMTS;   MBP5; NSDD</a:t>
            </a:r>
          </a:p>
          <a:p>
            <a:pPr>
              <a:buNone/>
            </a:pPr>
            <a:endParaRPr lang="fr-FR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FR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hevron 4"/>
          <p:cNvSpPr/>
          <p:nvPr/>
        </p:nvSpPr>
        <p:spPr bwMode="auto">
          <a:xfrm>
            <a:off x="4693023" y="3133166"/>
            <a:ext cx="484632" cy="228600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42047"/>
            <a:ext cx="9144000" cy="1116106"/>
          </a:xfrm>
        </p:spPr>
        <p:txBody>
          <a:bodyPr bIns="91440" anchor="b" anchorCtr="0">
            <a:noAutofit/>
          </a:bodyPr>
          <a:lstStyle/>
          <a:p>
            <a:pPr algn="r"/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Achèvement du dispositif  législatif et réglementaire </a:t>
            </a:r>
            <a:b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relatif à l ’élaboration  des statistiques  </a:t>
            </a:r>
            <a:b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des échanges extérieurs de la BP et de la PEG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438836"/>
            <a:ext cx="8784976" cy="5015752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depuis les années 60,  la réglementation douanière  stipule: adresser la 6eme copie de la déclaration douanière à l’office des Changes.</a:t>
            </a:r>
          </a:p>
          <a:p>
            <a:pPr>
              <a:buFont typeface="Courier New" pitchFamily="49" charset="0"/>
              <a:buChar char="o"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conformer aux normes internationales: </a:t>
            </a:r>
          </a:p>
          <a:p>
            <a:pPr lvl="1">
              <a:buFont typeface="Courier New" pitchFamily="49" charset="0"/>
              <a:buChar char="o"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Processus législatif entamé en 2007 par la promulgation de la loi (19-06 ) sur les déclarations statistiques aux fin d’élaboration des statistiques des échanges extérieur et du décret d’application de cette loi,</a:t>
            </a:r>
          </a:p>
          <a:p>
            <a:pPr lvl="1">
              <a:buFont typeface="Courier New" pitchFamily="49" charset="0"/>
              <a:buChar char="o"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Décembre 2009 : publication de la décision du Ministre de l’Economie et des Finances relative aux modalités, procédures , délais et modèles des déclarations statistiques;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21976"/>
            <a:ext cx="8715945" cy="5540189"/>
          </a:xfrm>
        </p:spPr>
        <p:txBody>
          <a:bodyPr>
            <a:noAutofit/>
          </a:bodyPr>
          <a:lstStyle/>
          <a:p>
            <a:pPr marL="449263" indent="0" algn="just">
              <a:buFont typeface="Courier New" pitchFamily="49" charset="0"/>
              <a:buChar char="o"/>
              <a:defRPr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Instaurer l’</a:t>
            </a: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obligation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pour </a:t>
            </a: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 résiden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ts de </a:t>
            </a: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déclarer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à l’Office des Changes leurs transactions avec </a:t>
            </a: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 non-résidents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  </a:t>
            </a:r>
          </a:p>
          <a:p>
            <a:pPr marL="449263" indent="0" algn="just">
              <a:buFont typeface="Courier New" pitchFamily="49" charset="0"/>
              <a:buChar char="o"/>
              <a:defRPr/>
            </a:pP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Spécifier les opérations à déclarer: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opérations commerciales et financières avec les non résidents;</a:t>
            </a:r>
          </a:p>
          <a:p>
            <a:pPr marL="449263" indent="0" algn="just">
              <a:buFont typeface="Courier New" pitchFamily="49" charset="0"/>
              <a:buChar char="o"/>
              <a:defRPr/>
            </a:pP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Définir les infractions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à la loi sur les déclarations statistiques: </a:t>
            </a: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défaut de déclaration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fausse déclaration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respect des formes et modèles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 déclarations statistiques.</a:t>
            </a:r>
          </a:p>
          <a:p>
            <a:pPr marL="449263" indent="0" algn="just">
              <a:buFont typeface="Courier New" pitchFamily="49" charset="0"/>
              <a:buChar char="o"/>
              <a:defRPr/>
            </a:pP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Habiliter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l’Office des Changes à entreprendre </a:t>
            </a: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 enquêtes directement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auprès des opérateurs économiques. </a:t>
            </a:r>
          </a:p>
          <a:p>
            <a:pPr marL="712788" lvl="1" indent="0" algn="ctr">
              <a:buNone/>
              <a:defRPr/>
            </a:pPr>
            <a:endParaRPr lang="fr-FR" sz="22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12788" lvl="1" indent="0" algn="ctr">
              <a:buNone/>
              <a:defRPr/>
            </a:pP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L’Office des d’ Changes dispose ainsi d’une assise juridique qui lui confère la qualité organisme en charge de la production et de la diffusion des statistiques des échanges extérieurs.</a:t>
            </a: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3248962" y="295835"/>
            <a:ext cx="5691566" cy="782960"/>
          </a:xfrm>
        </p:spPr>
        <p:txBody>
          <a:bodyPr bIns="91440" anchor="b" anchorCtr="0">
            <a:normAutofit/>
          </a:bodyPr>
          <a:lstStyle/>
          <a:p>
            <a:pPr marL="1588" indent="-1588" algn="r">
              <a:defRPr/>
            </a:pPr>
            <a:r>
              <a:rPr lang="fr-FR" sz="3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Principales dispositions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697" y="169115"/>
            <a:ext cx="8520112" cy="1041119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II- SOURCES DE DONNEES</a:t>
            </a:r>
            <a:b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BADR</a:t>
            </a:r>
            <a:b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fr-FR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9064" y="1021978"/>
            <a:ext cx="8794936" cy="3765176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BADR: Base Automatisée des Douanes en Réseau</a:t>
            </a:r>
          </a:p>
          <a:p>
            <a:pPr>
              <a:buNone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Utilise des technologies de pointe et vise à garantir une meilleure efficacité des opérations en douane par:</a:t>
            </a:r>
          </a:p>
          <a:p>
            <a:pPr lvl="5">
              <a:buFont typeface="Courier New" pitchFamily="49" charset="0"/>
              <a:buChar char="o"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Simplicité, rapidité d’accès et d’utilisation </a:t>
            </a:r>
          </a:p>
          <a:p>
            <a:pPr lvl="5">
              <a:buFont typeface="Courier New" pitchFamily="49" charset="0"/>
              <a:buChar char="o"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baisse des coûts de traitement,</a:t>
            </a:r>
          </a:p>
          <a:p>
            <a:pPr lvl="5">
              <a:buFont typeface="Courier New" pitchFamily="49" charset="0"/>
              <a:buChar char="o"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Transparence, </a:t>
            </a:r>
          </a:p>
          <a:p>
            <a:pPr lvl="5">
              <a:buFont typeface="Courier New" pitchFamily="49" charset="0"/>
              <a:buChar char="o"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traçabilité et sécurité des transactions.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BADR</a:t>
            </a:r>
            <a:endParaRPr lang="fr-FR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275" y="833719"/>
            <a:ext cx="8524875" cy="5701552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l’automatisation du processus douanier couvrant tous les métiers: </a:t>
            </a:r>
          </a:p>
          <a:p>
            <a:pPr lvl="5">
              <a:buFont typeface="Courier New" pitchFamily="49" charset="0"/>
              <a:buChar char="o"/>
            </a:pPr>
            <a:r>
              <a:rPr lang="fr-FR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déclaration sommaire et en détail, </a:t>
            </a:r>
          </a:p>
          <a:p>
            <a:pPr lvl="5">
              <a:buFont typeface="Courier New" pitchFamily="49" charset="0"/>
              <a:buChar char="o"/>
            </a:pPr>
            <a:r>
              <a:rPr lang="fr-FR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contrôle, liquidation, </a:t>
            </a:r>
          </a:p>
          <a:p>
            <a:pPr lvl="5">
              <a:buFont typeface="Courier New" pitchFamily="49" charset="0"/>
              <a:buChar char="o"/>
            </a:pPr>
            <a:r>
              <a:rPr lang="fr-FR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tarif intégré, paiement, </a:t>
            </a:r>
          </a:p>
          <a:p>
            <a:pPr lvl="5">
              <a:buFont typeface="Courier New" pitchFamily="49" charset="0"/>
              <a:buChar char="o"/>
            </a:pPr>
            <a:r>
              <a:rPr lang="fr-FR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autorisation d’enlèvement des marchandises et gestion des sorties des enceintes douanières (taux de couverture fonctionnel atteint plus de 90%).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dématérialisation des formalités douanières et la facilitation des tâches pour l’opérateur 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 passage d’un système propriétaire SADOC  à un système ouvert, largement paramétrable, basé sur les standards de l’Internet.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p</a:t>
            </a: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réparer de l’avènement </a:t>
            </a: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PORTNET, </a:t>
            </a: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 futur guichet unique du commerce extérieur au Maroc</a:t>
            </a:r>
          </a:p>
          <a:p>
            <a:pPr>
              <a:buFont typeface="Courier New" pitchFamily="49" charset="0"/>
              <a:buChar char="o"/>
            </a:pPr>
            <a:endParaRPr lang="fr-FR" sz="24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8" y="411163"/>
            <a:ext cx="8520112" cy="799072"/>
          </a:xfrm>
        </p:spPr>
        <p:txBody>
          <a:bodyPr/>
          <a:lstStyle/>
          <a:p>
            <a:pPr lvl="1" algn="r"/>
            <a:r>
              <a:rPr lang="fr-FR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Régimes économiques</a:t>
            </a:r>
            <a:br>
              <a:rPr lang="fr-FR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en douane </a:t>
            </a:r>
            <a:r>
              <a:rPr lang="fr-FR" sz="2800" i="1" dirty="0" smtClean="0"/>
              <a:t/>
            </a:r>
            <a:br>
              <a:rPr lang="fr-FR" sz="2800" i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275" y="1489075"/>
            <a:ext cx="8524875" cy="4898278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gestion électronique des opérations  s’est accompagnée d’un </a:t>
            </a:r>
            <a:r>
              <a:rPr lang="fr-FR" sz="24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reengineering</a:t>
            </a: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régimes douaniers ayant conduit à en supprimer plus d’une soixantaine;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 conformer aux recommandations de la Convention de Kyoto simplification et harmonisation des régimes douaniers;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pour les besoins statistiques deux types de traitements sont effectuées</a:t>
            </a:r>
          </a:p>
          <a:p>
            <a:pPr lvl="2"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 automatisé en fonctions des tables de références préétablies; </a:t>
            </a:r>
          </a:p>
          <a:p>
            <a:pPr lvl="2"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Redressement en fonction des données collectées auprès des opérateurs ;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</TotalTime>
  <Words>838</Words>
  <Application>Microsoft Office PowerPoint</Application>
  <PresentationFormat>Affichage à l'écran (4:3)</PresentationFormat>
  <Paragraphs>157</Paragraphs>
  <Slides>22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Standarddesign</vt:lpstr>
      <vt:lpstr>Global Forum on Trade Statistics UNSD -Eurostat -WTO -UNCTAD  2-4 February 2011, Geneva, Switzerland</vt:lpstr>
      <vt:lpstr>Système statistique du commerce extérieur du Maroc :   Sources de données</vt:lpstr>
      <vt:lpstr>l'Office des Changes </vt:lpstr>
      <vt:lpstr>Achèvement du dispositif  législatif et réglementaire  relatif à l ’élaboration  des statistiques   des échanges extérieurs de la BP et de la PEG</vt:lpstr>
      <vt:lpstr>Principales dispositions</vt:lpstr>
      <vt:lpstr>II- SOURCES DE DONNEES  BADR </vt:lpstr>
      <vt:lpstr>BADR</vt:lpstr>
      <vt:lpstr>Régimes économiques  en douane  </vt:lpstr>
      <vt:lpstr>Diapositive 9</vt:lpstr>
      <vt:lpstr>Redressements</vt:lpstr>
      <vt:lpstr>Diapositive 11</vt:lpstr>
      <vt:lpstr>III-Autres sources   sont de l’ordre de trois </vt:lpstr>
      <vt:lpstr>Déclaration sommaire:   le manifeste </vt:lpstr>
      <vt:lpstr>Les titres </vt:lpstr>
      <vt:lpstr>Diapositive 15</vt:lpstr>
      <vt:lpstr>Collecte directe auprès des opérateurs </vt:lpstr>
      <vt:lpstr> </vt:lpstr>
      <vt:lpstr>Secteur privés </vt:lpstr>
      <vt:lpstr>Conclusion </vt:lpstr>
      <vt:lpstr>TRANSMISSION PAR L’ADII DU FICHIER DUM  (cinq fichiers Txt)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guerouate</dc:creator>
  <dc:description>PresentationLoad.com</dc:description>
  <cp:lastModifiedBy>guerouate</cp:lastModifiedBy>
  <cp:revision>190</cp:revision>
  <dcterms:created xsi:type="dcterms:W3CDTF">2007-11-27T23:54:21Z</dcterms:created>
  <dcterms:modified xsi:type="dcterms:W3CDTF">2011-02-02T21:56:26Z</dcterms:modified>
</cp:coreProperties>
</file>