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35"/>
  </p:notesMasterIdLst>
  <p:handoutMasterIdLst>
    <p:handoutMasterId r:id="rId36"/>
  </p:handoutMasterIdLst>
  <p:sldIdLst>
    <p:sldId id="256" r:id="rId6"/>
    <p:sldId id="273" r:id="rId7"/>
    <p:sldId id="270" r:id="rId8"/>
    <p:sldId id="269" r:id="rId9"/>
    <p:sldId id="271" r:id="rId10"/>
    <p:sldId id="272" r:id="rId11"/>
    <p:sldId id="274" r:id="rId12"/>
    <p:sldId id="276" r:id="rId13"/>
    <p:sldId id="277" r:id="rId14"/>
    <p:sldId id="278" r:id="rId15"/>
    <p:sldId id="279" r:id="rId16"/>
    <p:sldId id="280" r:id="rId17"/>
    <p:sldId id="281" r:id="rId18"/>
    <p:sldId id="282" r:id="rId19"/>
    <p:sldId id="283" r:id="rId20"/>
    <p:sldId id="284" r:id="rId21"/>
    <p:sldId id="285" r:id="rId22"/>
    <p:sldId id="286" r:id="rId23"/>
    <p:sldId id="288" r:id="rId24"/>
    <p:sldId id="289" r:id="rId25"/>
    <p:sldId id="290" r:id="rId26"/>
    <p:sldId id="291" r:id="rId27"/>
    <p:sldId id="292" r:id="rId28"/>
    <p:sldId id="293" r:id="rId29"/>
    <p:sldId id="294" r:id="rId30"/>
    <p:sldId id="295" r:id="rId31"/>
    <p:sldId id="296" r:id="rId32"/>
    <p:sldId id="297" r:id="rId33"/>
    <p:sldId id="298" r:id="rId3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showPr>
  <p:clrMru>
    <a:srgbClr val="3366CC"/>
    <a:srgbClr val="6699FF"/>
    <a:srgbClr val="A5A5A5"/>
    <a:srgbClr val="2973BD"/>
    <a:srgbClr val="336699"/>
    <a:srgbClr val="000099"/>
    <a:srgbClr val="FF3300"/>
    <a:srgbClr val="008000"/>
  </p:clrMru>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5" autoAdjust="0"/>
    <p:restoredTop sz="94711" autoAdjust="0"/>
  </p:normalViewPr>
  <p:slideViewPr>
    <p:cSldViewPr>
      <p:cViewPr varScale="1">
        <p:scale>
          <a:sx n="70" d="100"/>
          <a:sy n="70" d="100"/>
        </p:scale>
        <p:origin x="-54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Meng_B\My%20Documents\IO%20docompsition%20paper\VSV%20GDP%20constant%20price%20for%20presentation.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Meng_B\My%20Documents\IO%20docompsition%20paper\VSV%20GDP%20constant%20price%20for%20presentation.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style val="34"/>
  <c:chart>
    <c:plotArea>
      <c:layout>
        <c:manualLayout>
          <c:layoutTarget val="inner"/>
          <c:xMode val="edge"/>
          <c:yMode val="edge"/>
          <c:x val="5.9415954415954424E-2"/>
          <c:y val="1.9491525423728836E-2"/>
          <c:w val="0.97213773103536716"/>
          <c:h val="0.6374698801595069"/>
        </c:manualLayout>
      </c:layout>
      <c:barChart>
        <c:barDir val="col"/>
        <c:grouping val="clustered"/>
        <c:ser>
          <c:idx val="1"/>
          <c:order val="0"/>
          <c:tx>
            <c:strRef>
              <c:f>'real VSV and GDP by GDP deflato'!$E$1</c:f>
              <c:strCache>
                <c:ptCount val="1"/>
                <c:pt idx="0">
                  <c:v>the real growth rate of value added</c:v>
                </c:pt>
              </c:strCache>
            </c:strRef>
          </c:tx>
          <c:spPr>
            <a:solidFill>
              <a:srgbClr val="3366CC"/>
            </a:solidFill>
            <a:ln>
              <a:solidFill>
                <a:srgbClr val="3366CC"/>
              </a:solidFill>
            </a:ln>
          </c:spPr>
          <c:cat>
            <c:strRef>
              <c:f>'real VSV and GDP by GDP deflato'!$C$2:$C$46</c:f>
              <c:strCache>
                <c:ptCount val="45"/>
                <c:pt idx="0">
                  <c:v>Turkey</c:v>
                </c:pt>
                <c:pt idx="1">
                  <c:v>Italy</c:v>
                </c:pt>
                <c:pt idx="2">
                  <c:v>Portugal</c:v>
                </c:pt>
                <c:pt idx="3">
                  <c:v>United States</c:v>
                </c:pt>
                <c:pt idx="4">
                  <c:v>United Kingdom</c:v>
                </c:pt>
                <c:pt idx="5">
                  <c:v>France</c:v>
                </c:pt>
                <c:pt idx="6">
                  <c:v>Belgium</c:v>
                </c:pt>
                <c:pt idx="7">
                  <c:v>Netherlands</c:v>
                </c:pt>
                <c:pt idx="8">
                  <c:v>Greece</c:v>
                </c:pt>
                <c:pt idx="9">
                  <c:v>Switzerland</c:v>
                </c:pt>
                <c:pt idx="10">
                  <c:v>Finland</c:v>
                </c:pt>
                <c:pt idx="11">
                  <c:v>Slovenia</c:v>
                </c:pt>
                <c:pt idx="12">
                  <c:v>New Zealand</c:v>
                </c:pt>
                <c:pt idx="13">
                  <c:v>Mexico</c:v>
                </c:pt>
                <c:pt idx="14">
                  <c:v>Estonia</c:v>
                </c:pt>
                <c:pt idx="15">
                  <c:v>Sweden</c:v>
                </c:pt>
                <c:pt idx="16">
                  <c:v>South Africa</c:v>
                </c:pt>
                <c:pt idx="17">
                  <c:v>Australia</c:v>
                </c:pt>
                <c:pt idx="18">
                  <c:v>Spain</c:v>
                </c:pt>
                <c:pt idx="19">
                  <c:v>Denmark</c:v>
                </c:pt>
                <c:pt idx="20">
                  <c:v>Japan</c:v>
                </c:pt>
                <c:pt idx="21">
                  <c:v>Canada</c:v>
                </c:pt>
                <c:pt idx="22">
                  <c:v>Hungary</c:v>
                </c:pt>
                <c:pt idx="23">
                  <c:v>Philippines</c:v>
                </c:pt>
                <c:pt idx="24">
                  <c:v>Slovak Republic</c:v>
                </c:pt>
                <c:pt idx="25">
                  <c:v>Indonesia</c:v>
                </c:pt>
                <c:pt idx="26">
                  <c:v>Malaysia</c:v>
                </c:pt>
                <c:pt idx="27">
                  <c:v>Germany</c:v>
                </c:pt>
                <c:pt idx="28">
                  <c:v>Luxembourg</c:v>
                </c:pt>
                <c:pt idx="29">
                  <c:v>Austria</c:v>
                </c:pt>
                <c:pt idx="30">
                  <c:v>Norway</c:v>
                </c:pt>
                <c:pt idx="31">
                  <c:v>Ireland</c:v>
                </c:pt>
                <c:pt idx="32">
                  <c:v>Czech Republic</c:v>
                </c:pt>
                <c:pt idx="33">
                  <c:v>Korea</c:v>
                </c:pt>
                <c:pt idx="34">
                  <c:v>Chile</c:v>
                </c:pt>
                <c:pt idx="35">
                  <c:v>Thailand</c:v>
                </c:pt>
                <c:pt idx="36">
                  <c:v>India</c:v>
                </c:pt>
                <c:pt idx="37">
                  <c:v>Israel</c:v>
                </c:pt>
                <c:pt idx="38">
                  <c:v>Russian Federation</c:v>
                </c:pt>
                <c:pt idx="39">
                  <c:v>Singapore</c:v>
                </c:pt>
                <c:pt idx="40">
                  <c:v>Poland</c:v>
                </c:pt>
                <c:pt idx="41">
                  <c:v>Brazil</c:v>
                </c:pt>
                <c:pt idx="42">
                  <c:v>Argentina</c:v>
                </c:pt>
                <c:pt idx="43">
                  <c:v>Viet Nam</c:v>
                </c:pt>
                <c:pt idx="44">
                  <c:v>China</c:v>
                </c:pt>
              </c:strCache>
            </c:strRef>
          </c:cat>
          <c:val>
            <c:numRef>
              <c:f>'real VSV and GDP by GDP deflato'!$E$2:$E$46</c:f>
              <c:numCache>
                <c:formatCode>General</c:formatCode>
                <c:ptCount val="45"/>
                <c:pt idx="0">
                  <c:v>0.13295820111725634</c:v>
                </c:pt>
                <c:pt idx="1">
                  <c:v>0.14508551185929627</c:v>
                </c:pt>
                <c:pt idx="2">
                  <c:v>0.33027418842274686</c:v>
                </c:pt>
                <c:pt idx="3">
                  <c:v>0.36937163300509462</c:v>
                </c:pt>
                <c:pt idx="4">
                  <c:v>0.36584316562620461</c:v>
                </c:pt>
                <c:pt idx="5">
                  <c:v>0.26579291888010276</c:v>
                </c:pt>
                <c:pt idx="6">
                  <c:v>0.26041660012976187</c:v>
                </c:pt>
                <c:pt idx="7">
                  <c:v>0.23373493980850901</c:v>
                </c:pt>
                <c:pt idx="8">
                  <c:v>0.62094367904141823</c:v>
                </c:pt>
                <c:pt idx="9">
                  <c:v>0.16346021563619051</c:v>
                </c:pt>
                <c:pt idx="10">
                  <c:v>0.44434114654666385</c:v>
                </c:pt>
                <c:pt idx="11">
                  <c:v>0.44058245684994607</c:v>
                </c:pt>
                <c:pt idx="12">
                  <c:v>0.4778648903308923</c:v>
                </c:pt>
                <c:pt idx="13">
                  <c:v>0.25312299185856962</c:v>
                </c:pt>
                <c:pt idx="14">
                  <c:v>0.57961008547021198</c:v>
                </c:pt>
                <c:pt idx="15">
                  <c:v>0.34345475429688188</c:v>
                </c:pt>
                <c:pt idx="16">
                  <c:v>0.52310020520392797</c:v>
                </c:pt>
                <c:pt idx="17">
                  <c:v>0.46397583036856332</c:v>
                </c:pt>
                <c:pt idx="18">
                  <c:v>0.4250503652218553</c:v>
                </c:pt>
                <c:pt idx="19">
                  <c:v>0.21570259561422331</c:v>
                </c:pt>
                <c:pt idx="20">
                  <c:v>9.0021261535343247E-2</c:v>
                </c:pt>
                <c:pt idx="21">
                  <c:v>0.42545501600573699</c:v>
                </c:pt>
                <c:pt idx="22">
                  <c:v>0.53260880886277795</c:v>
                </c:pt>
                <c:pt idx="23">
                  <c:v>0.49608733237992086</c:v>
                </c:pt>
                <c:pt idx="24">
                  <c:v>0.56202432366144195</c:v>
                </c:pt>
                <c:pt idx="25">
                  <c:v>0.13574231754906446</c:v>
                </c:pt>
                <c:pt idx="26">
                  <c:v>0.51549553000996551</c:v>
                </c:pt>
                <c:pt idx="27">
                  <c:v>0.17029948080416368</c:v>
                </c:pt>
                <c:pt idx="28">
                  <c:v>0.58553573731519293</c:v>
                </c:pt>
                <c:pt idx="29">
                  <c:v>0.27149898738432593</c:v>
                </c:pt>
                <c:pt idx="30">
                  <c:v>0.39379762918107508</c:v>
                </c:pt>
                <c:pt idx="31">
                  <c:v>1.0899256086535498</c:v>
                </c:pt>
                <c:pt idx="32">
                  <c:v>0.28227955583547498</c:v>
                </c:pt>
                <c:pt idx="33">
                  <c:v>0.61262276857170495</c:v>
                </c:pt>
                <c:pt idx="34">
                  <c:v>0.39976450609698738</c:v>
                </c:pt>
                <c:pt idx="35">
                  <c:v>0.45012843565403432</c:v>
                </c:pt>
                <c:pt idx="36">
                  <c:v>0.6738715435971746</c:v>
                </c:pt>
                <c:pt idx="37">
                  <c:v>0.36790768861628698</c:v>
                </c:pt>
                <c:pt idx="38">
                  <c:v>0.65057698751076198</c:v>
                </c:pt>
                <c:pt idx="39">
                  <c:v>0.83097251296505303</c:v>
                </c:pt>
                <c:pt idx="40">
                  <c:v>0.80841870560621476</c:v>
                </c:pt>
                <c:pt idx="41">
                  <c:v>0.48080828155180505</c:v>
                </c:pt>
                <c:pt idx="42">
                  <c:v>0.41017212983723256</c:v>
                </c:pt>
                <c:pt idx="43">
                  <c:v>0.78432103572232159</c:v>
                </c:pt>
                <c:pt idx="44">
                  <c:v>1.5221087588128699</c:v>
                </c:pt>
              </c:numCache>
            </c:numRef>
          </c:val>
        </c:ser>
        <c:ser>
          <c:idx val="0"/>
          <c:order val="1"/>
          <c:tx>
            <c:strRef>
              <c:f>'real VSV and GDP by GDP deflato'!$D$1</c:f>
              <c:strCache>
                <c:ptCount val="1"/>
                <c:pt idx="0">
                  <c:v>the real growth rate of VSV (real value added induced by export)</c:v>
                </c:pt>
              </c:strCache>
            </c:strRef>
          </c:tx>
          <c:spPr>
            <a:solidFill>
              <a:srgbClr val="C00000"/>
            </a:solidFill>
            <a:ln>
              <a:solidFill>
                <a:srgbClr val="C00000"/>
              </a:solidFill>
            </a:ln>
          </c:spPr>
          <c:cat>
            <c:strRef>
              <c:f>'real VSV and GDP by GDP deflato'!$C$2:$C$46</c:f>
              <c:strCache>
                <c:ptCount val="45"/>
                <c:pt idx="0">
                  <c:v>Turkey</c:v>
                </c:pt>
                <c:pt idx="1">
                  <c:v>Italy</c:v>
                </c:pt>
                <c:pt idx="2">
                  <c:v>Portugal</c:v>
                </c:pt>
                <c:pt idx="3">
                  <c:v>United States</c:v>
                </c:pt>
                <c:pt idx="4">
                  <c:v>United Kingdom</c:v>
                </c:pt>
                <c:pt idx="5">
                  <c:v>France</c:v>
                </c:pt>
                <c:pt idx="6">
                  <c:v>Belgium</c:v>
                </c:pt>
                <c:pt idx="7">
                  <c:v>Netherlands</c:v>
                </c:pt>
                <c:pt idx="8">
                  <c:v>Greece</c:v>
                </c:pt>
                <c:pt idx="9">
                  <c:v>Switzerland</c:v>
                </c:pt>
                <c:pt idx="10">
                  <c:v>Finland</c:v>
                </c:pt>
                <c:pt idx="11">
                  <c:v>Slovenia</c:v>
                </c:pt>
                <c:pt idx="12">
                  <c:v>New Zealand</c:v>
                </c:pt>
                <c:pt idx="13">
                  <c:v>Mexico</c:v>
                </c:pt>
                <c:pt idx="14">
                  <c:v>Estonia</c:v>
                </c:pt>
                <c:pt idx="15">
                  <c:v>Sweden</c:v>
                </c:pt>
                <c:pt idx="16">
                  <c:v>South Africa</c:v>
                </c:pt>
                <c:pt idx="17">
                  <c:v>Australia</c:v>
                </c:pt>
                <c:pt idx="18">
                  <c:v>Spain</c:v>
                </c:pt>
                <c:pt idx="19">
                  <c:v>Denmark</c:v>
                </c:pt>
                <c:pt idx="20">
                  <c:v>Japan</c:v>
                </c:pt>
                <c:pt idx="21">
                  <c:v>Canada</c:v>
                </c:pt>
                <c:pt idx="22">
                  <c:v>Hungary</c:v>
                </c:pt>
                <c:pt idx="23">
                  <c:v>Philippines</c:v>
                </c:pt>
                <c:pt idx="24">
                  <c:v>Slovak Republic</c:v>
                </c:pt>
                <c:pt idx="25">
                  <c:v>Indonesia</c:v>
                </c:pt>
                <c:pt idx="26">
                  <c:v>Malaysia</c:v>
                </c:pt>
                <c:pt idx="27">
                  <c:v>Germany</c:v>
                </c:pt>
                <c:pt idx="28">
                  <c:v>Luxembourg</c:v>
                </c:pt>
                <c:pt idx="29">
                  <c:v>Austria</c:v>
                </c:pt>
                <c:pt idx="30">
                  <c:v>Norway</c:v>
                </c:pt>
                <c:pt idx="31">
                  <c:v>Ireland</c:v>
                </c:pt>
                <c:pt idx="32">
                  <c:v>Czech Republic</c:v>
                </c:pt>
                <c:pt idx="33">
                  <c:v>Korea</c:v>
                </c:pt>
                <c:pt idx="34">
                  <c:v>Chile</c:v>
                </c:pt>
                <c:pt idx="35">
                  <c:v>Thailand</c:v>
                </c:pt>
                <c:pt idx="36">
                  <c:v>India</c:v>
                </c:pt>
                <c:pt idx="37">
                  <c:v>Israel</c:v>
                </c:pt>
                <c:pt idx="38">
                  <c:v>Russian Federation</c:v>
                </c:pt>
                <c:pt idx="39">
                  <c:v>Singapore</c:v>
                </c:pt>
                <c:pt idx="40">
                  <c:v>Poland</c:v>
                </c:pt>
                <c:pt idx="41">
                  <c:v>Brazil</c:v>
                </c:pt>
                <c:pt idx="42">
                  <c:v>Argentina</c:v>
                </c:pt>
                <c:pt idx="43">
                  <c:v>Viet Nam</c:v>
                </c:pt>
                <c:pt idx="44">
                  <c:v>China</c:v>
                </c:pt>
              </c:strCache>
            </c:strRef>
          </c:cat>
          <c:val>
            <c:numRef>
              <c:f>'real VSV and GDP by GDP deflato'!$D$2:$D$46</c:f>
              <c:numCache>
                <c:formatCode>General</c:formatCode>
                <c:ptCount val="45"/>
                <c:pt idx="0">
                  <c:v>9.1654019967684075E-2</c:v>
                </c:pt>
                <c:pt idx="1">
                  <c:v>9.9512346835949936E-2</c:v>
                </c:pt>
                <c:pt idx="2">
                  <c:v>0.19544075328283148</c:v>
                </c:pt>
                <c:pt idx="3">
                  <c:v>0.22516004117421426</c:v>
                </c:pt>
                <c:pt idx="4">
                  <c:v>0.25884685528638601</c:v>
                </c:pt>
                <c:pt idx="5">
                  <c:v>0.30798238363936642</c:v>
                </c:pt>
                <c:pt idx="6">
                  <c:v>0.32036438780699611</c:v>
                </c:pt>
                <c:pt idx="7">
                  <c:v>0.32689196654916186</c:v>
                </c:pt>
                <c:pt idx="8">
                  <c:v>0.36000920848419399</c:v>
                </c:pt>
                <c:pt idx="9">
                  <c:v>0.42108923308695462</c:v>
                </c:pt>
                <c:pt idx="10">
                  <c:v>0.42339300018932602</c:v>
                </c:pt>
                <c:pt idx="11">
                  <c:v>0.43374038095699602</c:v>
                </c:pt>
                <c:pt idx="12">
                  <c:v>0.43414771460407808</c:v>
                </c:pt>
                <c:pt idx="13">
                  <c:v>0.43971087249963087</c:v>
                </c:pt>
                <c:pt idx="14">
                  <c:v>0.47526561679401402</c:v>
                </c:pt>
                <c:pt idx="15">
                  <c:v>0.50079115345183922</c:v>
                </c:pt>
                <c:pt idx="16">
                  <c:v>0.50993249609084801</c:v>
                </c:pt>
                <c:pt idx="17">
                  <c:v>0.52073506914856704</c:v>
                </c:pt>
                <c:pt idx="18">
                  <c:v>0.54255524372341402</c:v>
                </c:pt>
                <c:pt idx="19">
                  <c:v>0.54385659568525657</c:v>
                </c:pt>
                <c:pt idx="20">
                  <c:v>0.59214961175496761</c:v>
                </c:pt>
                <c:pt idx="21">
                  <c:v>0.62153072431347822</c:v>
                </c:pt>
                <c:pt idx="22">
                  <c:v>0.62268298199903149</c:v>
                </c:pt>
                <c:pt idx="23">
                  <c:v>0.62688651895028402</c:v>
                </c:pt>
                <c:pt idx="24">
                  <c:v>0.62704354470061796</c:v>
                </c:pt>
                <c:pt idx="25">
                  <c:v>0.62927633214647161</c:v>
                </c:pt>
                <c:pt idx="26">
                  <c:v>0.64738830956507265</c:v>
                </c:pt>
                <c:pt idx="27">
                  <c:v>0.70314856551135496</c:v>
                </c:pt>
                <c:pt idx="28">
                  <c:v>0.72063818445001504</c:v>
                </c:pt>
                <c:pt idx="29">
                  <c:v>0.72643447313921905</c:v>
                </c:pt>
                <c:pt idx="30">
                  <c:v>0.78711210976501778</c:v>
                </c:pt>
                <c:pt idx="31">
                  <c:v>0.80705676104858903</c:v>
                </c:pt>
                <c:pt idx="32">
                  <c:v>0.82321067558857786</c:v>
                </c:pt>
                <c:pt idx="33">
                  <c:v>0.87688422525728005</c:v>
                </c:pt>
                <c:pt idx="34">
                  <c:v>0.95890723290404722</c:v>
                </c:pt>
                <c:pt idx="35">
                  <c:v>1.0646378423823799</c:v>
                </c:pt>
                <c:pt idx="36">
                  <c:v>1.0852337355170198</c:v>
                </c:pt>
                <c:pt idx="37">
                  <c:v>1.1348121684851324</c:v>
                </c:pt>
                <c:pt idx="38">
                  <c:v>1.1443789310563932</c:v>
                </c:pt>
                <c:pt idx="39">
                  <c:v>1.1524992349512522</c:v>
                </c:pt>
                <c:pt idx="40">
                  <c:v>1.4405421026963801</c:v>
                </c:pt>
                <c:pt idx="41">
                  <c:v>1.8220202084420098</c:v>
                </c:pt>
                <c:pt idx="42">
                  <c:v>2.0614609528445098</c:v>
                </c:pt>
                <c:pt idx="43">
                  <c:v>2.3329924981341144</c:v>
                </c:pt>
                <c:pt idx="44">
                  <c:v>2.6346156352137533</c:v>
                </c:pt>
              </c:numCache>
            </c:numRef>
          </c:val>
        </c:ser>
        <c:axId val="66402944"/>
        <c:axId val="66437504"/>
      </c:barChart>
      <c:catAx>
        <c:axId val="66402944"/>
        <c:scaling>
          <c:orientation val="minMax"/>
        </c:scaling>
        <c:axPos val="b"/>
        <c:numFmt formatCode="General" sourceLinked="1"/>
        <c:tickLblPos val="nextTo"/>
        <c:txPr>
          <a:bodyPr rot="-5400000" vert="horz"/>
          <a:lstStyle/>
          <a:p>
            <a:pPr>
              <a:defRPr/>
            </a:pPr>
            <a:endParaRPr lang="ja-JP"/>
          </a:p>
        </c:txPr>
        <c:crossAx val="66437504"/>
        <c:crosses val="autoZero"/>
        <c:auto val="1"/>
        <c:lblAlgn val="ctr"/>
        <c:lblOffset val="100"/>
      </c:catAx>
      <c:valAx>
        <c:axId val="66437504"/>
        <c:scaling>
          <c:orientation val="minMax"/>
        </c:scaling>
        <c:axPos val="l"/>
        <c:numFmt formatCode="0%" sourceLinked="0"/>
        <c:tickLblPos val="nextTo"/>
        <c:crossAx val="66402944"/>
        <c:crosses val="autoZero"/>
        <c:crossBetween val="between"/>
      </c:valAx>
    </c:plotArea>
    <c:legend>
      <c:legendPos val="r"/>
      <c:layout>
        <c:manualLayout>
          <c:xMode val="edge"/>
          <c:yMode val="edge"/>
          <c:x val="5.8088090551181353E-2"/>
          <c:y val="3.9301081279647355E-2"/>
          <c:w val="0.81792346387741977"/>
          <c:h val="0.22238203557888625"/>
        </c:manualLayout>
      </c:layout>
      <c:txPr>
        <a:bodyPr/>
        <a:lstStyle/>
        <a:p>
          <a:pPr>
            <a:defRPr sz="2000" b="0"/>
          </a:pPr>
          <a:endParaRPr lang="ja-JP"/>
        </a:p>
      </c:txPr>
    </c:legend>
    <c:plotVisOnly val="1"/>
    <c:dispBlanksAs val="gap"/>
  </c:chart>
  <c:spPr>
    <a:ln w="82550">
      <a:noFill/>
    </a:ln>
  </c:spPr>
  <c:txPr>
    <a:bodyPr/>
    <a:lstStyle/>
    <a:p>
      <a:pPr>
        <a:defRPr sz="1200" b="1">
          <a:latin typeface="Times New Roman" pitchFamily="18" charset="0"/>
          <a:cs typeface="Times New Roman" pitchFamily="18" charset="0"/>
        </a:defRPr>
      </a:pPr>
      <a:endParaRPr lang="ja-JP"/>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style val="34"/>
  <c:chart>
    <c:plotArea>
      <c:layout>
        <c:manualLayout>
          <c:layoutTarget val="inner"/>
          <c:xMode val="edge"/>
          <c:yMode val="edge"/>
          <c:x val="5.9415954415954424E-2"/>
          <c:y val="1.9491525423728846E-2"/>
          <c:w val="0.97213773103536727"/>
          <c:h val="0.63746988015950712"/>
        </c:manualLayout>
      </c:layout>
      <c:barChart>
        <c:barDir val="col"/>
        <c:grouping val="clustered"/>
        <c:ser>
          <c:idx val="1"/>
          <c:order val="0"/>
          <c:tx>
            <c:strRef>
              <c:f>'real VSV and GDP by GDP deflato'!$E$1</c:f>
              <c:strCache>
                <c:ptCount val="1"/>
                <c:pt idx="0">
                  <c:v>the real growth rate of value added</c:v>
                </c:pt>
              </c:strCache>
            </c:strRef>
          </c:tx>
          <c:spPr>
            <a:solidFill>
              <a:srgbClr val="3366CC"/>
            </a:solidFill>
            <a:ln>
              <a:solidFill>
                <a:srgbClr val="3366CC"/>
              </a:solidFill>
            </a:ln>
          </c:spPr>
          <c:cat>
            <c:strRef>
              <c:f>'real VSV and GDP by GDP deflato'!$C$2:$C$46</c:f>
              <c:strCache>
                <c:ptCount val="45"/>
                <c:pt idx="0">
                  <c:v>Turkey</c:v>
                </c:pt>
                <c:pt idx="1">
                  <c:v>Italy</c:v>
                </c:pt>
                <c:pt idx="2">
                  <c:v>Portugal</c:v>
                </c:pt>
                <c:pt idx="3">
                  <c:v>United States</c:v>
                </c:pt>
                <c:pt idx="4">
                  <c:v>United Kingdom</c:v>
                </c:pt>
                <c:pt idx="5">
                  <c:v>France</c:v>
                </c:pt>
                <c:pt idx="6">
                  <c:v>Belgium</c:v>
                </c:pt>
                <c:pt idx="7">
                  <c:v>Netherlands</c:v>
                </c:pt>
                <c:pt idx="8">
                  <c:v>Greece</c:v>
                </c:pt>
                <c:pt idx="9">
                  <c:v>Switzerland</c:v>
                </c:pt>
                <c:pt idx="10">
                  <c:v>Finland</c:v>
                </c:pt>
                <c:pt idx="11">
                  <c:v>Slovenia</c:v>
                </c:pt>
                <c:pt idx="12">
                  <c:v>New Zealand</c:v>
                </c:pt>
                <c:pt idx="13">
                  <c:v>Mexico</c:v>
                </c:pt>
                <c:pt idx="14">
                  <c:v>Estonia</c:v>
                </c:pt>
                <c:pt idx="15">
                  <c:v>Sweden</c:v>
                </c:pt>
                <c:pt idx="16">
                  <c:v>South Africa</c:v>
                </c:pt>
                <c:pt idx="17">
                  <c:v>Australia</c:v>
                </c:pt>
                <c:pt idx="18">
                  <c:v>Spain</c:v>
                </c:pt>
                <c:pt idx="19">
                  <c:v>Denmark</c:v>
                </c:pt>
                <c:pt idx="20">
                  <c:v>Japan</c:v>
                </c:pt>
                <c:pt idx="21">
                  <c:v>Canada</c:v>
                </c:pt>
                <c:pt idx="22">
                  <c:v>Hungary</c:v>
                </c:pt>
                <c:pt idx="23">
                  <c:v>Philippines</c:v>
                </c:pt>
                <c:pt idx="24">
                  <c:v>Slovak Republic</c:v>
                </c:pt>
                <c:pt idx="25">
                  <c:v>Indonesia</c:v>
                </c:pt>
                <c:pt idx="26">
                  <c:v>Malaysia</c:v>
                </c:pt>
                <c:pt idx="27">
                  <c:v>Germany</c:v>
                </c:pt>
                <c:pt idx="28">
                  <c:v>Luxembourg</c:v>
                </c:pt>
                <c:pt idx="29">
                  <c:v>Austria</c:v>
                </c:pt>
                <c:pt idx="30">
                  <c:v>Norway</c:v>
                </c:pt>
                <c:pt idx="31">
                  <c:v>Ireland</c:v>
                </c:pt>
                <c:pt idx="32">
                  <c:v>Czech Republic</c:v>
                </c:pt>
                <c:pt idx="33">
                  <c:v>Korea</c:v>
                </c:pt>
                <c:pt idx="34">
                  <c:v>Chile</c:v>
                </c:pt>
                <c:pt idx="35">
                  <c:v>Thailand</c:v>
                </c:pt>
                <c:pt idx="36">
                  <c:v>India</c:v>
                </c:pt>
                <c:pt idx="37">
                  <c:v>Israel</c:v>
                </c:pt>
                <c:pt idx="38">
                  <c:v>Russian Federation</c:v>
                </c:pt>
                <c:pt idx="39">
                  <c:v>Singapore</c:v>
                </c:pt>
                <c:pt idx="40">
                  <c:v>Poland</c:v>
                </c:pt>
                <c:pt idx="41">
                  <c:v>Brazil</c:v>
                </c:pt>
                <c:pt idx="42">
                  <c:v>Argentina</c:v>
                </c:pt>
                <c:pt idx="43">
                  <c:v>Viet Nam</c:v>
                </c:pt>
                <c:pt idx="44">
                  <c:v>China</c:v>
                </c:pt>
              </c:strCache>
            </c:strRef>
          </c:cat>
          <c:val>
            <c:numRef>
              <c:f>'real VSV and GDP by GDP deflato'!$E$2:$E$46</c:f>
              <c:numCache>
                <c:formatCode>General</c:formatCode>
                <c:ptCount val="45"/>
                <c:pt idx="0">
                  <c:v>0.13295820111725642</c:v>
                </c:pt>
                <c:pt idx="1">
                  <c:v>0.14508551185929633</c:v>
                </c:pt>
                <c:pt idx="2">
                  <c:v>0.33027418842274697</c:v>
                </c:pt>
                <c:pt idx="3">
                  <c:v>0.36937163300509473</c:v>
                </c:pt>
                <c:pt idx="4">
                  <c:v>0.36584316562620472</c:v>
                </c:pt>
                <c:pt idx="5">
                  <c:v>0.26579291888010276</c:v>
                </c:pt>
                <c:pt idx="6">
                  <c:v>0.26041660012976198</c:v>
                </c:pt>
                <c:pt idx="7">
                  <c:v>0.23373493980850901</c:v>
                </c:pt>
                <c:pt idx="8">
                  <c:v>0.62094367904141845</c:v>
                </c:pt>
                <c:pt idx="9">
                  <c:v>0.16346021563619054</c:v>
                </c:pt>
                <c:pt idx="10">
                  <c:v>0.44434114654666379</c:v>
                </c:pt>
                <c:pt idx="11">
                  <c:v>0.44058245684994612</c:v>
                </c:pt>
                <c:pt idx="12">
                  <c:v>0.47786489033089252</c:v>
                </c:pt>
                <c:pt idx="13">
                  <c:v>0.25312299185856973</c:v>
                </c:pt>
                <c:pt idx="14">
                  <c:v>0.57961008547021198</c:v>
                </c:pt>
                <c:pt idx="15">
                  <c:v>0.34345475429688188</c:v>
                </c:pt>
                <c:pt idx="16">
                  <c:v>0.52310020520392797</c:v>
                </c:pt>
                <c:pt idx="17">
                  <c:v>0.46397583036856332</c:v>
                </c:pt>
                <c:pt idx="18">
                  <c:v>0.42505036522185552</c:v>
                </c:pt>
                <c:pt idx="19">
                  <c:v>0.21570259561422336</c:v>
                </c:pt>
                <c:pt idx="20">
                  <c:v>9.0021261535343247E-2</c:v>
                </c:pt>
                <c:pt idx="21">
                  <c:v>0.42545501600573699</c:v>
                </c:pt>
                <c:pt idx="22">
                  <c:v>0.53260880886277795</c:v>
                </c:pt>
                <c:pt idx="23">
                  <c:v>0.49608733237992098</c:v>
                </c:pt>
                <c:pt idx="24">
                  <c:v>0.56202432366144195</c:v>
                </c:pt>
                <c:pt idx="25">
                  <c:v>0.13574231754906452</c:v>
                </c:pt>
                <c:pt idx="26">
                  <c:v>0.51549553000996551</c:v>
                </c:pt>
                <c:pt idx="27">
                  <c:v>0.17029948080416385</c:v>
                </c:pt>
                <c:pt idx="28">
                  <c:v>0.58553573731519282</c:v>
                </c:pt>
                <c:pt idx="29">
                  <c:v>0.27149898738432615</c:v>
                </c:pt>
                <c:pt idx="30">
                  <c:v>0.39379762918107508</c:v>
                </c:pt>
                <c:pt idx="31">
                  <c:v>1.0899256086535498</c:v>
                </c:pt>
                <c:pt idx="32">
                  <c:v>0.28227955583547498</c:v>
                </c:pt>
                <c:pt idx="33">
                  <c:v>0.61262276857170495</c:v>
                </c:pt>
                <c:pt idx="34">
                  <c:v>0.39976450609698738</c:v>
                </c:pt>
                <c:pt idx="35">
                  <c:v>0.45012843565403432</c:v>
                </c:pt>
                <c:pt idx="36">
                  <c:v>0.67387154359717505</c:v>
                </c:pt>
                <c:pt idx="37">
                  <c:v>0.36790768861628698</c:v>
                </c:pt>
                <c:pt idx="38">
                  <c:v>0.65057698751076198</c:v>
                </c:pt>
                <c:pt idx="39">
                  <c:v>0.83097251296505303</c:v>
                </c:pt>
                <c:pt idx="40">
                  <c:v>0.80841870560621443</c:v>
                </c:pt>
                <c:pt idx="41">
                  <c:v>0.48080828155180527</c:v>
                </c:pt>
                <c:pt idx="42">
                  <c:v>0.41017212983723267</c:v>
                </c:pt>
                <c:pt idx="43">
                  <c:v>0.78432103572232159</c:v>
                </c:pt>
                <c:pt idx="44">
                  <c:v>1.5221087588128699</c:v>
                </c:pt>
              </c:numCache>
            </c:numRef>
          </c:val>
        </c:ser>
        <c:ser>
          <c:idx val="0"/>
          <c:order val="1"/>
          <c:tx>
            <c:strRef>
              <c:f>'real VSV and GDP by GDP deflato'!$D$1</c:f>
              <c:strCache>
                <c:ptCount val="1"/>
                <c:pt idx="0">
                  <c:v>the real growth rate of VSV (real value added induced by export)</c:v>
                </c:pt>
              </c:strCache>
            </c:strRef>
          </c:tx>
          <c:spPr>
            <a:solidFill>
              <a:srgbClr val="C00000"/>
            </a:solidFill>
            <a:ln>
              <a:solidFill>
                <a:srgbClr val="C00000"/>
              </a:solidFill>
            </a:ln>
          </c:spPr>
          <c:cat>
            <c:strRef>
              <c:f>'real VSV and GDP by GDP deflato'!$C$2:$C$46</c:f>
              <c:strCache>
                <c:ptCount val="45"/>
                <c:pt idx="0">
                  <c:v>Turkey</c:v>
                </c:pt>
                <c:pt idx="1">
                  <c:v>Italy</c:v>
                </c:pt>
                <c:pt idx="2">
                  <c:v>Portugal</c:v>
                </c:pt>
                <c:pt idx="3">
                  <c:v>United States</c:v>
                </c:pt>
                <c:pt idx="4">
                  <c:v>United Kingdom</c:v>
                </c:pt>
                <c:pt idx="5">
                  <c:v>France</c:v>
                </c:pt>
                <c:pt idx="6">
                  <c:v>Belgium</c:v>
                </c:pt>
                <c:pt idx="7">
                  <c:v>Netherlands</c:v>
                </c:pt>
                <c:pt idx="8">
                  <c:v>Greece</c:v>
                </c:pt>
                <c:pt idx="9">
                  <c:v>Switzerland</c:v>
                </c:pt>
                <c:pt idx="10">
                  <c:v>Finland</c:v>
                </c:pt>
                <c:pt idx="11">
                  <c:v>Slovenia</c:v>
                </c:pt>
                <c:pt idx="12">
                  <c:v>New Zealand</c:v>
                </c:pt>
                <c:pt idx="13">
                  <c:v>Mexico</c:v>
                </c:pt>
                <c:pt idx="14">
                  <c:v>Estonia</c:v>
                </c:pt>
                <c:pt idx="15">
                  <c:v>Sweden</c:v>
                </c:pt>
                <c:pt idx="16">
                  <c:v>South Africa</c:v>
                </c:pt>
                <c:pt idx="17">
                  <c:v>Australia</c:v>
                </c:pt>
                <c:pt idx="18">
                  <c:v>Spain</c:v>
                </c:pt>
                <c:pt idx="19">
                  <c:v>Denmark</c:v>
                </c:pt>
                <c:pt idx="20">
                  <c:v>Japan</c:v>
                </c:pt>
                <c:pt idx="21">
                  <c:v>Canada</c:v>
                </c:pt>
                <c:pt idx="22">
                  <c:v>Hungary</c:v>
                </c:pt>
                <c:pt idx="23">
                  <c:v>Philippines</c:v>
                </c:pt>
                <c:pt idx="24">
                  <c:v>Slovak Republic</c:v>
                </c:pt>
                <c:pt idx="25">
                  <c:v>Indonesia</c:v>
                </c:pt>
                <c:pt idx="26">
                  <c:v>Malaysia</c:v>
                </c:pt>
                <c:pt idx="27">
                  <c:v>Germany</c:v>
                </c:pt>
                <c:pt idx="28">
                  <c:v>Luxembourg</c:v>
                </c:pt>
                <c:pt idx="29">
                  <c:v>Austria</c:v>
                </c:pt>
                <c:pt idx="30">
                  <c:v>Norway</c:v>
                </c:pt>
                <c:pt idx="31">
                  <c:v>Ireland</c:v>
                </c:pt>
                <c:pt idx="32">
                  <c:v>Czech Republic</c:v>
                </c:pt>
                <c:pt idx="33">
                  <c:v>Korea</c:v>
                </c:pt>
                <c:pt idx="34">
                  <c:v>Chile</c:v>
                </c:pt>
                <c:pt idx="35">
                  <c:v>Thailand</c:v>
                </c:pt>
                <c:pt idx="36">
                  <c:v>India</c:v>
                </c:pt>
                <c:pt idx="37">
                  <c:v>Israel</c:v>
                </c:pt>
                <c:pt idx="38">
                  <c:v>Russian Federation</c:v>
                </c:pt>
                <c:pt idx="39">
                  <c:v>Singapore</c:v>
                </c:pt>
                <c:pt idx="40">
                  <c:v>Poland</c:v>
                </c:pt>
                <c:pt idx="41">
                  <c:v>Brazil</c:v>
                </c:pt>
                <c:pt idx="42">
                  <c:v>Argentina</c:v>
                </c:pt>
                <c:pt idx="43">
                  <c:v>Viet Nam</c:v>
                </c:pt>
                <c:pt idx="44">
                  <c:v>China</c:v>
                </c:pt>
              </c:strCache>
            </c:strRef>
          </c:cat>
          <c:val>
            <c:numRef>
              <c:f>'real VSV and GDP by GDP deflato'!$D$2:$D$46</c:f>
              <c:numCache>
                <c:formatCode>General</c:formatCode>
                <c:ptCount val="45"/>
                <c:pt idx="0">
                  <c:v>9.1654019967684144E-2</c:v>
                </c:pt>
                <c:pt idx="1">
                  <c:v>9.9512346835949977E-2</c:v>
                </c:pt>
                <c:pt idx="2">
                  <c:v>0.1954407532828315</c:v>
                </c:pt>
                <c:pt idx="3">
                  <c:v>0.22516004117421423</c:v>
                </c:pt>
                <c:pt idx="4">
                  <c:v>0.25884685528638601</c:v>
                </c:pt>
                <c:pt idx="5">
                  <c:v>0.3079823836393667</c:v>
                </c:pt>
                <c:pt idx="6">
                  <c:v>0.32036438780699633</c:v>
                </c:pt>
                <c:pt idx="7">
                  <c:v>0.32689196654916197</c:v>
                </c:pt>
                <c:pt idx="8">
                  <c:v>0.36000920848419399</c:v>
                </c:pt>
                <c:pt idx="9">
                  <c:v>0.42108923308695473</c:v>
                </c:pt>
                <c:pt idx="10">
                  <c:v>0.42339300018932602</c:v>
                </c:pt>
                <c:pt idx="11">
                  <c:v>0.43374038095699602</c:v>
                </c:pt>
                <c:pt idx="12">
                  <c:v>0.43414771460407808</c:v>
                </c:pt>
                <c:pt idx="13">
                  <c:v>0.43971087249963098</c:v>
                </c:pt>
                <c:pt idx="14">
                  <c:v>0.47526561679401402</c:v>
                </c:pt>
                <c:pt idx="15">
                  <c:v>0.50079115345183944</c:v>
                </c:pt>
                <c:pt idx="16">
                  <c:v>0.50993249609084801</c:v>
                </c:pt>
                <c:pt idx="17">
                  <c:v>0.52073506914856704</c:v>
                </c:pt>
                <c:pt idx="18">
                  <c:v>0.54255524372341402</c:v>
                </c:pt>
                <c:pt idx="19">
                  <c:v>0.54385659568525657</c:v>
                </c:pt>
                <c:pt idx="20">
                  <c:v>0.5921496117549675</c:v>
                </c:pt>
                <c:pt idx="21">
                  <c:v>0.62153072431347844</c:v>
                </c:pt>
                <c:pt idx="22">
                  <c:v>0.62268298199903149</c:v>
                </c:pt>
                <c:pt idx="23">
                  <c:v>0.62688651895028402</c:v>
                </c:pt>
                <c:pt idx="24">
                  <c:v>0.62704354470061796</c:v>
                </c:pt>
                <c:pt idx="25">
                  <c:v>0.62927633214647183</c:v>
                </c:pt>
                <c:pt idx="26">
                  <c:v>0.64738830956507265</c:v>
                </c:pt>
                <c:pt idx="27">
                  <c:v>0.70314856551135496</c:v>
                </c:pt>
                <c:pt idx="28">
                  <c:v>0.72063818445001504</c:v>
                </c:pt>
                <c:pt idx="29">
                  <c:v>0.72643447313921905</c:v>
                </c:pt>
                <c:pt idx="30">
                  <c:v>0.78711210976501733</c:v>
                </c:pt>
                <c:pt idx="31">
                  <c:v>0.80705676104858903</c:v>
                </c:pt>
                <c:pt idx="32">
                  <c:v>0.8232106755885783</c:v>
                </c:pt>
                <c:pt idx="33">
                  <c:v>0.87688422525728005</c:v>
                </c:pt>
                <c:pt idx="34">
                  <c:v>0.95890723290404745</c:v>
                </c:pt>
                <c:pt idx="35">
                  <c:v>1.0646378423823799</c:v>
                </c:pt>
                <c:pt idx="36">
                  <c:v>1.0852337355170198</c:v>
                </c:pt>
                <c:pt idx="37">
                  <c:v>1.1348121684851329</c:v>
                </c:pt>
                <c:pt idx="38">
                  <c:v>1.1443789310563941</c:v>
                </c:pt>
                <c:pt idx="39">
                  <c:v>1.1524992349512526</c:v>
                </c:pt>
                <c:pt idx="40">
                  <c:v>1.4405421026963801</c:v>
                </c:pt>
                <c:pt idx="41">
                  <c:v>1.8220202084420098</c:v>
                </c:pt>
                <c:pt idx="42">
                  <c:v>2.0614609528445098</c:v>
                </c:pt>
                <c:pt idx="43">
                  <c:v>2.3329924981341135</c:v>
                </c:pt>
                <c:pt idx="44">
                  <c:v>2.6346156352137524</c:v>
                </c:pt>
              </c:numCache>
            </c:numRef>
          </c:val>
        </c:ser>
        <c:axId val="66566400"/>
        <c:axId val="66572288"/>
      </c:barChart>
      <c:catAx>
        <c:axId val="66566400"/>
        <c:scaling>
          <c:orientation val="minMax"/>
        </c:scaling>
        <c:axPos val="b"/>
        <c:numFmt formatCode="General" sourceLinked="1"/>
        <c:tickLblPos val="nextTo"/>
        <c:txPr>
          <a:bodyPr rot="-5400000" vert="horz"/>
          <a:lstStyle/>
          <a:p>
            <a:pPr>
              <a:defRPr/>
            </a:pPr>
            <a:endParaRPr lang="ja-JP"/>
          </a:p>
        </c:txPr>
        <c:crossAx val="66572288"/>
        <c:crosses val="autoZero"/>
        <c:auto val="1"/>
        <c:lblAlgn val="ctr"/>
        <c:lblOffset val="100"/>
      </c:catAx>
      <c:valAx>
        <c:axId val="66572288"/>
        <c:scaling>
          <c:orientation val="minMax"/>
        </c:scaling>
        <c:axPos val="l"/>
        <c:numFmt formatCode="0%" sourceLinked="0"/>
        <c:tickLblPos val="nextTo"/>
        <c:crossAx val="66566400"/>
        <c:crosses val="autoZero"/>
        <c:crossBetween val="between"/>
      </c:valAx>
    </c:plotArea>
    <c:legend>
      <c:legendPos val="r"/>
      <c:layout>
        <c:manualLayout>
          <c:xMode val="edge"/>
          <c:yMode val="edge"/>
          <c:x val="5.808809055118138E-2"/>
          <c:y val="3.9301081279647355E-2"/>
          <c:w val="0.81792346387741977"/>
          <c:h val="0.22238203557888622"/>
        </c:manualLayout>
      </c:layout>
      <c:txPr>
        <a:bodyPr/>
        <a:lstStyle/>
        <a:p>
          <a:pPr>
            <a:defRPr sz="2000" b="0"/>
          </a:pPr>
          <a:endParaRPr lang="ja-JP"/>
        </a:p>
      </c:txPr>
    </c:legend>
    <c:plotVisOnly val="1"/>
    <c:dispBlanksAs val="gap"/>
  </c:chart>
  <c:spPr>
    <a:ln w="82550">
      <a:noFill/>
    </a:ln>
  </c:spPr>
  <c:txPr>
    <a:bodyPr/>
    <a:lstStyle/>
    <a:p>
      <a:pPr>
        <a:defRPr sz="1200" b="1">
          <a:latin typeface="Times New Roman" pitchFamily="18" charset="0"/>
          <a:cs typeface="Times New Roman" pitchFamily="18" charset="0"/>
        </a:defRPr>
      </a:pPr>
      <a:endParaRPr lang="ja-JP"/>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GB"/>
          </a:p>
        </p:txBody>
      </p:sp>
      <p:sp>
        <p:nvSpPr>
          <p:cNvPr id="552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GB"/>
          </a:p>
        </p:txBody>
      </p:sp>
      <p:sp>
        <p:nvSpPr>
          <p:cNvPr id="553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GB"/>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B1FAEB87-27E8-4E5A-805A-E417E08A14FA}" type="slidenum">
              <a:rPr lang="en-GB"/>
              <a:pPr/>
              <a:t>&lt;#&gt;</a:t>
            </a:fld>
            <a:endParaRPr lang="en-GB"/>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521C7AB9-5175-4EA1-A36D-D5809D3E7378}" type="slidenum">
              <a:rPr lang="en-US"/>
              <a:pPr/>
              <a:t>&lt;#&gt;</a:t>
            </a:fld>
            <a:endParaRPr 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p:cNvSpPr/>
          <p:nvPr userDrawn="1"/>
        </p:nvSpPr>
        <p:spPr bwMode="auto">
          <a:xfrm>
            <a:off x="0" y="2133600"/>
            <a:ext cx="9144000" cy="2286000"/>
          </a:xfrm>
          <a:prstGeom prst="rect">
            <a:avLst/>
          </a:prstGeom>
          <a:gradFill flip="none" rotWithShape="1">
            <a:gsLst>
              <a:gs pos="0">
                <a:schemeClr val="accent2">
                  <a:lumMod val="40000"/>
                  <a:lumOff val="60000"/>
                  <a:alpha val="0"/>
                </a:schemeClr>
              </a:gs>
              <a:gs pos="50000">
                <a:schemeClr val="bg1">
                  <a:lumMod val="95000"/>
                  <a:shade val="30000"/>
                  <a:satMod val="115000"/>
                  <a:tint val="44500"/>
                  <a:satMod val="160000"/>
                </a:schemeClr>
              </a:gs>
              <a:gs pos="100000">
                <a:schemeClr val="bg1">
                  <a:lumMod val="95000"/>
                  <a:shade val="30000"/>
                  <a:satMod val="115000"/>
                  <a:tint val="23500"/>
                  <a:satMod val="160000"/>
                </a:schemeClr>
              </a:gs>
            </a:gsLst>
            <a:lin ang="0" scaled="1"/>
            <a:tileRect/>
          </a:gradFill>
          <a:ln w="9525" cap="flat" cmpd="sng" algn="ctr">
            <a:noFill/>
            <a:prstDash val="solid"/>
            <a:round/>
            <a:headEnd type="none" w="med" len="med"/>
            <a:tailEnd type="none" w="med" len="med"/>
          </a:ln>
          <a:effectLst/>
        </p:spPr>
        <p:txBody>
          <a:bodyPr anchor="ctr"/>
          <a:lstStyle/>
          <a:p>
            <a:pPr eaLnBrk="0" hangingPunct="0"/>
            <a:endParaRPr lang="en-GB"/>
          </a:p>
        </p:txBody>
      </p:sp>
      <p:sp>
        <p:nvSpPr>
          <p:cNvPr id="3" name="Rectangle 2"/>
          <p:cNvSpPr/>
          <p:nvPr userDrawn="1"/>
        </p:nvSpPr>
        <p:spPr bwMode="auto">
          <a:xfrm>
            <a:off x="1295400" y="2362200"/>
            <a:ext cx="6248400" cy="1828800"/>
          </a:xfrm>
          <a:prstGeom prst="rect">
            <a:avLst/>
          </a:prstGeom>
          <a:solidFill>
            <a:schemeClr val="bg1"/>
          </a:solidFill>
          <a:ln w="9525" cap="flat" cmpd="sng" algn="ctr">
            <a:noFill/>
            <a:prstDash val="solid"/>
            <a:round/>
            <a:headEnd type="none" w="med" len="med"/>
            <a:tailEnd type="none" w="med" len="med"/>
          </a:ln>
          <a:effectLst/>
        </p:spPr>
        <p:txBody>
          <a:bodyPr anchor="ctr"/>
          <a:lstStyle/>
          <a:p>
            <a:pPr eaLnBrk="0" hangingPunct="0"/>
            <a:endParaRPr lang="en-GB"/>
          </a:p>
        </p:txBody>
      </p:sp>
      <p:pic>
        <p:nvPicPr>
          <p:cNvPr id="4" name="Picture 11"/>
          <p:cNvPicPr>
            <a:picLocks noChangeAspect="1" noChangeArrowheads="1"/>
          </p:cNvPicPr>
          <p:nvPr userDrawn="1"/>
        </p:nvPicPr>
        <p:blipFill>
          <a:blip r:embed="rId2" cstate="print"/>
          <a:srcRect/>
          <a:stretch>
            <a:fillRect/>
          </a:stretch>
        </p:blipFill>
        <p:spPr bwMode="auto">
          <a:xfrm>
            <a:off x="0" y="2362200"/>
            <a:ext cx="2921000" cy="1828800"/>
          </a:xfrm>
          <a:prstGeom prst="rect">
            <a:avLst/>
          </a:prstGeom>
          <a:noFill/>
          <a:ln w="9525">
            <a:noFill/>
            <a:miter lim="800000"/>
            <a:headEnd/>
            <a:tailEnd/>
          </a:ln>
        </p:spPr>
      </p:pic>
      <p:pic>
        <p:nvPicPr>
          <p:cNvPr id="5" name="Picture 14"/>
          <p:cNvPicPr>
            <a:picLocks noChangeAspect="1" noChangeArrowheads="1"/>
          </p:cNvPicPr>
          <p:nvPr userDrawn="1"/>
        </p:nvPicPr>
        <p:blipFill>
          <a:blip r:embed="rId3" cstate="print"/>
          <a:srcRect/>
          <a:stretch>
            <a:fillRect/>
          </a:stretch>
        </p:blipFill>
        <p:spPr bwMode="auto">
          <a:xfrm>
            <a:off x="6070600" y="2365375"/>
            <a:ext cx="3073400" cy="1825625"/>
          </a:xfrm>
          <a:prstGeom prst="rect">
            <a:avLst/>
          </a:prstGeom>
          <a:noFill/>
          <a:ln w="9525">
            <a:noFill/>
            <a:miter lim="800000"/>
            <a:headEnd/>
            <a:tailEnd/>
          </a:ln>
        </p:spPr>
      </p:pic>
      <p:pic>
        <p:nvPicPr>
          <p:cNvPr id="6" name="Picture 11" descr="OECD_TEXT_20cm_HD.jpg"/>
          <p:cNvPicPr>
            <a:picLocks noChangeAspect="1"/>
          </p:cNvPicPr>
          <p:nvPr userDrawn="1"/>
        </p:nvPicPr>
        <p:blipFill>
          <a:blip r:embed="rId4" cstate="print"/>
          <a:srcRect/>
          <a:stretch>
            <a:fillRect/>
          </a:stretch>
        </p:blipFill>
        <p:spPr bwMode="auto">
          <a:xfrm>
            <a:off x="3276600" y="152400"/>
            <a:ext cx="2743200" cy="1874838"/>
          </a:xfrm>
          <a:prstGeom prst="rect">
            <a:avLst/>
          </a:prstGeom>
          <a:noFill/>
          <a:ln w="9525">
            <a:noFill/>
            <a:miter lim="800000"/>
            <a:headEnd/>
            <a:tailEnd/>
          </a:ln>
        </p:spPr>
      </p:pic>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371600"/>
            <a:ext cx="7848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B8A10E03-2EBD-4CBF-8AE6-CE08366E73C0}" type="datetimeFigureOut">
              <a:rPr lang="en-GB"/>
              <a:pPr/>
              <a:t>04/02/2011</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B504D478-392D-400B-A7EF-43D2B510BA04}" type="slidenum">
              <a:rPr lang="en-GB"/>
              <a:pPr/>
              <a:t>&lt;#&gt;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10"/>
          <p:cNvPicPr>
            <a:picLocks noChangeAspect="1" noChangeArrowheads="1"/>
          </p:cNvPicPr>
          <p:nvPr userDrawn="1"/>
        </p:nvPicPr>
        <p:blipFill>
          <a:blip r:embed="rId5" cstate="print"/>
          <a:srcRect/>
          <a:stretch>
            <a:fillRect/>
          </a:stretch>
        </p:blipFill>
        <p:spPr bwMode="auto">
          <a:xfrm>
            <a:off x="0" y="0"/>
            <a:ext cx="9144000" cy="1066800"/>
          </a:xfrm>
          <a:prstGeom prst="rect">
            <a:avLst/>
          </a:prstGeom>
          <a:noFill/>
          <a:ln w="9525">
            <a:noFill/>
            <a:miter lim="800000"/>
            <a:headEnd/>
            <a:tailEnd/>
          </a:ln>
        </p:spPr>
      </p:pic>
      <p:pic>
        <p:nvPicPr>
          <p:cNvPr id="3074" name="Picture 51"/>
          <p:cNvPicPr>
            <a:picLocks noChangeAspect="1" noChangeArrowheads="1"/>
          </p:cNvPicPr>
          <p:nvPr userDrawn="1"/>
        </p:nvPicPr>
        <p:blipFill>
          <a:blip r:embed="rId6" cstate="print"/>
          <a:srcRect/>
          <a:stretch>
            <a:fillRect/>
          </a:stretch>
        </p:blipFill>
        <p:spPr bwMode="auto">
          <a:xfrm>
            <a:off x="0" y="6553200"/>
            <a:ext cx="9144000" cy="304800"/>
          </a:xfrm>
          <a:prstGeom prst="rect">
            <a:avLst/>
          </a:prstGeom>
          <a:gradFill>
            <a:gsLst>
              <a:gs pos="0">
                <a:schemeClr val="bg1">
                  <a:lumMod val="85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3076" name="Rectangle 2"/>
          <p:cNvSpPr>
            <a:spLocks noGrp="1" noChangeArrowheads="1"/>
          </p:cNvSpPr>
          <p:nvPr>
            <p:ph type="title"/>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101" name="Rectangle 3"/>
          <p:cNvSpPr>
            <a:spLocks noGrp="1" noChangeArrowheads="1"/>
          </p:cNvSpPr>
          <p:nvPr>
            <p:ph type="body" idx="1"/>
          </p:nvPr>
        </p:nvSpPr>
        <p:spPr bwMode="auto">
          <a:xfrm>
            <a:off x="533400" y="12954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 name="Rectangle 9"/>
          <p:cNvSpPr>
            <a:spLocks noChangeArrowheads="1"/>
          </p:cNvSpPr>
          <p:nvPr userDrawn="1"/>
        </p:nvSpPr>
        <p:spPr bwMode="auto">
          <a:xfrm>
            <a:off x="0" y="6583363"/>
            <a:ext cx="9144000" cy="244475"/>
          </a:xfrm>
          <a:prstGeom prst="rect">
            <a:avLst/>
          </a:prstGeom>
          <a:noFill/>
          <a:ln w="12700">
            <a:noFill/>
            <a:miter lim="800000"/>
            <a:headEnd/>
            <a:tailEnd/>
          </a:ln>
          <a:effectLst/>
        </p:spPr>
        <p:txBody>
          <a:bodyPr lIns="90488" tIns="44450" rIns="90488" bIns="44450" anchor="ctr">
            <a:spAutoFit/>
          </a:bodyPr>
          <a:lstStyle/>
          <a:p>
            <a:pPr algn="ctr" eaLnBrk="0" hangingPunct="0">
              <a:defRPr/>
            </a:pPr>
            <a:r>
              <a:rPr lang="en-US" sz="1000" dirty="0">
                <a:solidFill>
                  <a:schemeClr val="bg1"/>
                </a:solidFill>
                <a:latin typeface="Calibri" pitchFamily="34" charset="0"/>
                <a:cs typeface="+mn-cs"/>
              </a:rPr>
              <a:t>OECD</a:t>
            </a:r>
          </a:p>
        </p:txBody>
      </p:sp>
      <p:sp>
        <p:nvSpPr>
          <p:cNvPr id="47" name="Rectangle 97"/>
          <p:cNvSpPr>
            <a:spLocks noChangeArrowheads="1"/>
          </p:cNvSpPr>
          <p:nvPr userDrawn="1"/>
        </p:nvSpPr>
        <p:spPr bwMode="auto">
          <a:xfrm>
            <a:off x="8496300" y="6507163"/>
            <a:ext cx="647700" cy="396875"/>
          </a:xfrm>
          <a:prstGeom prst="rect">
            <a:avLst/>
          </a:prstGeom>
          <a:noFill/>
          <a:ln w="12700">
            <a:noFill/>
            <a:miter lim="800000"/>
            <a:headEnd/>
            <a:tailEnd/>
          </a:ln>
          <a:effectLst/>
        </p:spPr>
        <p:txBody>
          <a:bodyPr lIns="90488" tIns="44450" rIns="90488" bIns="44450" anchor="ctr">
            <a:spAutoFit/>
          </a:bodyPr>
          <a:lstStyle/>
          <a:p>
            <a:pPr algn="ctr" eaLnBrk="0" hangingPunct="0"/>
            <a:fld id="{0ED724FB-74D8-414D-A94A-38C39F7BB1A9}" type="slidenum">
              <a:rPr lang="en-US" sz="2000" b="1">
                <a:solidFill>
                  <a:schemeClr val="bg1"/>
                </a:solidFill>
                <a:latin typeface="Calibri" pitchFamily="34" charset="0"/>
              </a:rPr>
              <a:pPr algn="ctr" eaLnBrk="0" hangingPunct="0"/>
              <a:t>&lt;#&gt;</a:t>
            </a:fld>
            <a:endParaRPr lang="en-US" sz="2000" b="1">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765" r:id="rId1"/>
    <p:sldLayoutId id="2147483764" r:id="rId2"/>
    <p:sldLayoutId id="2147483766" r:id="rId3"/>
  </p:sldLayoutIdLst>
  <p:transition spd="med">
    <p:fade/>
  </p:transition>
  <p:txStyles>
    <p:titleStyle>
      <a:lvl1pPr algn="ctr" rtl="0" eaLnBrk="0" fontAlgn="base" hangingPunct="0">
        <a:spcBef>
          <a:spcPct val="0"/>
        </a:spcBef>
        <a:spcAft>
          <a:spcPct val="0"/>
        </a:spcAft>
        <a:defRPr sz="3200" b="1">
          <a:solidFill>
            <a:schemeClr val="bg1"/>
          </a:solidFill>
          <a:effectLst>
            <a:outerShdw blurRad="38100" dist="38100" dir="2700000" algn="tl">
              <a:srgbClr val="000000">
                <a:alpha val="43137"/>
              </a:srgbClr>
            </a:outerShdw>
          </a:effectLst>
          <a:latin typeface="Calibri" pitchFamily="34" charset="0"/>
          <a:ea typeface="+mj-ea"/>
          <a:cs typeface="+mj-cs"/>
        </a:defRPr>
      </a:lvl1pPr>
      <a:lvl2pPr algn="ctr" rtl="0" eaLnBrk="0" fontAlgn="base" hangingPunct="0">
        <a:spcBef>
          <a:spcPct val="0"/>
        </a:spcBef>
        <a:spcAft>
          <a:spcPct val="0"/>
        </a:spcAft>
        <a:defRPr sz="3200" b="1">
          <a:solidFill>
            <a:schemeClr val="bg1"/>
          </a:solidFill>
          <a:latin typeface="Calibri" pitchFamily="34" charset="0"/>
        </a:defRPr>
      </a:lvl2pPr>
      <a:lvl3pPr algn="ctr" rtl="0" eaLnBrk="0" fontAlgn="base" hangingPunct="0">
        <a:spcBef>
          <a:spcPct val="0"/>
        </a:spcBef>
        <a:spcAft>
          <a:spcPct val="0"/>
        </a:spcAft>
        <a:defRPr sz="3200" b="1">
          <a:solidFill>
            <a:schemeClr val="bg1"/>
          </a:solidFill>
          <a:latin typeface="Calibri" pitchFamily="34" charset="0"/>
        </a:defRPr>
      </a:lvl3pPr>
      <a:lvl4pPr algn="ctr" rtl="0" eaLnBrk="0" fontAlgn="base" hangingPunct="0">
        <a:spcBef>
          <a:spcPct val="0"/>
        </a:spcBef>
        <a:spcAft>
          <a:spcPct val="0"/>
        </a:spcAft>
        <a:defRPr sz="3200" b="1">
          <a:solidFill>
            <a:schemeClr val="bg1"/>
          </a:solidFill>
          <a:latin typeface="Calibri" pitchFamily="34" charset="0"/>
        </a:defRPr>
      </a:lvl4pPr>
      <a:lvl5pPr algn="ctr" rtl="0" eaLnBrk="0" fontAlgn="base" hangingPunct="0">
        <a:spcBef>
          <a:spcPct val="0"/>
        </a:spcBef>
        <a:spcAft>
          <a:spcPct val="0"/>
        </a:spcAft>
        <a:defRPr sz="3200" b="1">
          <a:solidFill>
            <a:schemeClr val="bg1"/>
          </a:solidFill>
          <a:latin typeface="Calibri" pitchFamily="34" charset="0"/>
        </a:defRPr>
      </a:lvl5pPr>
      <a:lvl6pPr marL="457200" algn="ctr" rtl="0" eaLnBrk="0" fontAlgn="base" hangingPunct="0">
        <a:spcBef>
          <a:spcPct val="0"/>
        </a:spcBef>
        <a:spcAft>
          <a:spcPct val="0"/>
        </a:spcAft>
        <a:defRPr sz="3200" b="1">
          <a:solidFill>
            <a:srgbClr val="2973BD"/>
          </a:solidFill>
          <a:latin typeface="Arial" charset="0"/>
        </a:defRPr>
      </a:lvl6pPr>
      <a:lvl7pPr marL="914400" algn="ctr" rtl="0" eaLnBrk="0" fontAlgn="base" hangingPunct="0">
        <a:spcBef>
          <a:spcPct val="0"/>
        </a:spcBef>
        <a:spcAft>
          <a:spcPct val="0"/>
        </a:spcAft>
        <a:defRPr sz="3200" b="1">
          <a:solidFill>
            <a:srgbClr val="2973BD"/>
          </a:solidFill>
          <a:latin typeface="Arial" charset="0"/>
        </a:defRPr>
      </a:lvl7pPr>
      <a:lvl8pPr marL="1371600" algn="ctr" rtl="0" eaLnBrk="0" fontAlgn="base" hangingPunct="0">
        <a:spcBef>
          <a:spcPct val="0"/>
        </a:spcBef>
        <a:spcAft>
          <a:spcPct val="0"/>
        </a:spcAft>
        <a:defRPr sz="3200" b="1">
          <a:solidFill>
            <a:srgbClr val="2973BD"/>
          </a:solidFill>
          <a:latin typeface="Arial" charset="0"/>
        </a:defRPr>
      </a:lvl8pPr>
      <a:lvl9pPr marL="1828800" algn="ctr" rtl="0" eaLnBrk="0" fontAlgn="base" hangingPunct="0">
        <a:spcBef>
          <a:spcPct val="0"/>
        </a:spcBef>
        <a:spcAft>
          <a:spcPct val="0"/>
        </a:spcAft>
        <a:defRPr sz="3200" b="1">
          <a:solidFill>
            <a:srgbClr val="2973BD"/>
          </a:solidFill>
          <a:latin typeface="Arial" charset="0"/>
        </a:defRPr>
      </a:lvl9pPr>
    </p:titleStyle>
    <p:bodyStyle>
      <a:lvl1pPr marL="342900" indent="-457200" algn="l" rtl="0" eaLnBrk="0" fontAlgn="base" hangingPunct="0">
        <a:spcBef>
          <a:spcPts val="1200"/>
        </a:spcBef>
        <a:spcAft>
          <a:spcPts val="1200"/>
        </a:spcAft>
        <a:buChar char="•"/>
        <a:defRPr sz="2800" b="1">
          <a:solidFill>
            <a:srgbClr val="3366CC"/>
          </a:solidFill>
          <a:latin typeface="Calibri" pitchFamily="34" charset="0"/>
          <a:ea typeface="+mn-ea"/>
          <a:cs typeface="+mn-cs"/>
        </a:defRPr>
      </a:lvl1pPr>
      <a:lvl2pPr marL="742950" indent="-457200" algn="l" rtl="0" eaLnBrk="0" fontAlgn="base" hangingPunct="0">
        <a:spcBef>
          <a:spcPts val="1200"/>
        </a:spcBef>
        <a:spcAft>
          <a:spcPts val="1200"/>
        </a:spcAft>
        <a:buChar char="–"/>
        <a:defRPr sz="2400" b="1">
          <a:solidFill>
            <a:srgbClr val="3366CC"/>
          </a:solidFill>
          <a:latin typeface="Calibri" pitchFamily="34" charset="0"/>
        </a:defRPr>
      </a:lvl2pPr>
      <a:lvl3pPr marL="1143000" indent="-457200" algn="l" rtl="0" eaLnBrk="0" fontAlgn="base" hangingPunct="0">
        <a:spcBef>
          <a:spcPts val="1200"/>
        </a:spcBef>
        <a:spcAft>
          <a:spcPts val="1200"/>
        </a:spcAft>
        <a:buChar char="•"/>
        <a:defRPr sz="2000" b="1">
          <a:solidFill>
            <a:srgbClr val="3366CC"/>
          </a:solidFill>
          <a:latin typeface="Calibri" pitchFamily="34" charset="0"/>
        </a:defRPr>
      </a:lvl3pPr>
      <a:lvl4pPr marL="1600200" indent="-457200" algn="l" rtl="0" eaLnBrk="0" fontAlgn="base" hangingPunct="0">
        <a:spcBef>
          <a:spcPts val="1200"/>
        </a:spcBef>
        <a:spcAft>
          <a:spcPts val="1200"/>
        </a:spcAft>
        <a:buChar char="–"/>
        <a:defRPr sz="2000" b="1">
          <a:solidFill>
            <a:srgbClr val="3366CC"/>
          </a:solidFill>
          <a:latin typeface="Calibri" pitchFamily="34" charset="0"/>
        </a:defRPr>
      </a:lvl4pPr>
      <a:lvl5pPr marL="2057400" indent="-457200" algn="l" rtl="0" eaLnBrk="0" fontAlgn="base" hangingPunct="0">
        <a:spcBef>
          <a:spcPts val="1200"/>
        </a:spcBef>
        <a:spcAft>
          <a:spcPts val="1200"/>
        </a:spcAft>
        <a:buChar char="»"/>
        <a:defRPr sz="2000" b="1">
          <a:solidFill>
            <a:srgbClr val="3366CC"/>
          </a:solidFill>
          <a:latin typeface="Calibri"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Office_Word___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Office_Word___2.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Office_Word___3.doc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Office_Word___4.docx"/><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package" Target="../embeddings/Microsoft_Office_Word___5.docx"/></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imgres?imgurl=http://images.intomobile.com/wp-content/uploads/2010/07/iphone-4-logo-apple3-650x347.jpg&amp;imgrefurl=http://www.intomobile.com/2010/10/12/apple-iphone-glass/&amp;usg=__IrcWNDzHTTHcKzvoOM_Fb3QTprY=&amp;h=347&amp;w=650&amp;sz=15&amp;hl=en&amp;start=115&amp;zoom=1&amp;um=1&amp;itbs=1&amp;tbnid=jnDVg7KMHw_3cM:&amp;tbnh=73&amp;tbnw=137&amp;prev=/images?q=apple+iphone4&amp;start=105&amp;um=1&amp;hl=en&amp;safe=active&amp;sa=N&amp;rls=com.microsoft:en-US&amp;ndsp=21&amp;tbs=isch:1&amp;ei=Fo9BTcGLDces8gOW3uX8D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Grp="1" noChangeArrowheads="1"/>
          </p:cNvSpPr>
          <p:nvPr>
            <p:ph type="ctrTitle" idx="4294967295"/>
          </p:nvPr>
        </p:nvSpPr>
        <p:spPr>
          <a:xfrm>
            <a:off x="1676400" y="2209800"/>
            <a:ext cx="5562600" cy="1981200"/>
          </a:xfrm>
        </p:spPr>
        <p:txBody>
          <a:bodyPr lIns="90488" tIns="44450" rIns="90488" bIns="44450">
            <a:normAutofit fontScale="90000"/>
          </a:bodyPr>
          <a:lstStyle/>
          <a:p>
            <a:pPr>
              <a:defRPr/>
            </a:pPr>
            <a:r>
              <a:rPr lang="en-GB" sz="3600" dirty="0" smtClean="0">
                <a:solidFill>
                  <a:srgbClr val="3366CC"/>
                </a:solidFill>
              </a:rPr>
              <a:t> </a:t>
            </a:r>
            <a:r>
              <a:rPr lang="en-GB" sz="3000" dirty="0" smtClean="0">
                <a:solidFill>
                  <a:srgbClr val="3366CC"/>
                </a:solidFill>
              </a:rPr>
              <a:t>Towards measuring trade in</a:t>
            </a:r>
            <a:br>
              <a:rPr lang="en-GB" sz="3000" dirty="0" smtClean="0">
                <a:solidFill>
                  <a:srgbClr val="3366CC"/>
                </a:solidFill>
              </a:rPr>
            </a:br>
            <a:r>
              <a:rPr lang="en-GB" sz="3000" dirty="0" smtClean="0">
                <a:solidFill>
                  <a:srgbClr val="3366CC"/>
                </a:solidFill>
              </a:rPr>
              <a:t>value-added and other indicators of global value chains:</a:t>
            </a:r>
            <a:br>
              <a:rPr lang="en-GB" sz="3000" dirty="0" smtClean="0">
                <a:solidFill>
                  <a:srgbClr val="3366CC"/>
                </a:solidFill>
              </a:rPr>
            </a:br>
            <a:r>
              <a:rPr lang="en-GB" sz="3000" dirty="0" smtClean="0">
                <a:solidFill>
                  <a:srgbClr val="3366CC"/>
                </a:solidFill>
              </a:rPr>
              <a:t>Current OECD work using I/O tables</a:t>
            </a:r>
          </a:p>
        </p:txBody>
      </p:sp>
      <p:sp>
        <p:nvSpPr>
          <p:cNvPr id="7171" name="Rectangle 10"/>
          <p:cNvSpPr>
            <a:spLocks noChangeArrowheads="1"/>
          </p:cNvSpPr>
          <p:nvPr/>
        </p:nvSpPr>
        <p:spPr bwMode="auto">
          <a:xfrm>
            <a:off x="0" y="4724400"/>
            <a:ext cx="9144000" cy="704850"/>
          </a:xfrm>
          <a:prstGeom prst="rect">
            <a:avLst/>
          </a:prstGeom>
          <a:noFill/>
          <a:ln w="12700">
            <a:noFill/>
            <a:miter lim="800000"/>
            <a:headEnd/>
            <a:tailEnd/>
          </a:ln>
        </p:spPr>
        <p:txBody>
          <a:bodyPr lIns="90488" tIns="44450" rIns="90488" bIns="44450">
            <a:spAutoFit/>
          </a:bodyPr>
          <a:lstStyle/>
          <a:p>
            <a:pPr algn="ctr" eaLnBrk="0" hangingPunct="0"/>
            <a:r>
              <a:rPr lang="en-GB" sz="2000">
                <a:solidFill>
                  <a:srgbClr val="3366CC"/>
                </a:solidFill>
                <a:latin typeface="Calibri" pitchFamily="34" charset="0"/>
              </a:rPr>
              <a:t>Bo Meng (OECD and IDE-JETRO) &amp; Sébastien Miroudot (OECD)</a:t>
            </a:r>
            <a:br>
              <a:rPr lang="en-GB" sz="2000">
                <a:solidFill>
                  <a:srgbClr val="3366CC"/>
                </a:solidFill>
                <a:latin typeface="Calibri" pitchFamily="34" charset="0"/>
              </a:rPr>
            </a:br>
            <a:endParaRPr lang="en-GB" sz="2000">
              <a:solidFill>
                <a:srgbClr val="3366CC"/>
              </a:solidFill>
              <a:latin typeface="Calibri" pitchFamily="34" charset="0"/>
            </a:endParaRPr>
          </a:p>
        </p:txBody>
      </p:sp>
      <p:sp>
        <p:nvSpPr>
          <p:cNvPr id="7172" name="Rectangle 10"/>
          <p:cNvSpPr>
            <a:spLocks noChangeArrowheads="1"/>
          </p:cNvSpPr>
          <p:nvPr/>
        </p:nvSpPr>
        <p:spPr bwMode="auto">
          <a:xfrm>
            <a:off x="0" y="5791200"/>
            <a:ext cx="9144000" cy="396875"/>
          </a:xfrm>
          <a:prstGeom prst="rect">
            <a:avLst/>
          </a:prstGeom>
          <a:noFill/>
          <a:ln w="12700">
            <a:noFill/>
            <a:miter lim="800000"/>
            <a:headEnd/>
            <a:tailEnd/>
          </a:ln>
        </p:spPr>
        <p:txBody>
          <a:bodyPr lIns="90488" tIns="44450" rIns="90488" bIns="44450">
            <a:spAutoFit/>
          </a:bodyPr>
          <a:lstStyle/>
          <a:p>
            <a:pPr algn="ctr" eaLnBrk="0" hangingPunct="0"/>
            <a:r>
              <a:rPr lang="en-GB" sz="2000">
                <a:solidFill>
                  <a:srgbClr val="3366CC"/>
                </a:solidFill>
                <a:latin typeface="Calibri" pitchFamily="34" charset="0"/>
              </a:rPr>
              <a:t>Global Forum on Trade Statistics, Geneva, 2-4 February 2011</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66800"/>
          </a:xfrm>
        </p:spPr>
        <p:txBody>
          <a:bodyPr>
            <a:noAutofit/>
          </a:bodyPr>
          <a:lstStyle/>
          <a:p>
            <a:pPr eaLnBrk="1" hangingPunct="1"/>
            <a:r>
              <a:rPr lang="en-GB" dirty="0" smtClean="0">
                <a:effectLst>
                  <a:outerShdw blurRad="38100" dist="38100" dir="2700000" algn="tl">
                    <a:srgbClr val="C0C0C0"/>
                  </a:outerShdw>
                </a:effectLst>
              </a:rPr>
              <a:t>Case study 1: </a:t>
            </a:r>
            <a:br>
              <a:rPr lang="en-GB" dirty="0" smtClean="0">
                <a:effectLst>
                  <a:outerShdw blurRad="38100" dist="38100" dir="2700000" algn="tl">
                    <a:srgbClr val="C0C0C0"/>
                  </a:outerShdw>
                </a:effectLst>
              </a:rPr>
            </a:br>
            <a:r>
              <a:rPr lang="en-GB" dirty="0" smtClean="0">
                <a:effectLst>
                  <a:outerShdw blurRad="38100" dist="38100" dir="2700000" algn="tl">
                    <a:srgbClr val="C0C0C0"/>
                  </a:outerShdw>
                </a:effectLst>
              </a:rPr>
              <a:t>Vertical specialisation</a:t>
            </a:r>
            <a:endParaRPr lang="en-US" dirty="0" smtClean="0">
              <a:effectLst>
                <a:outerShdw blurRad="38100" dist="38100" dir="2700000" algn="tl">
                  <a:srgbClr val="C0C0C0"/>
                </a:outerShdw>
              </a:effectLst>
            </a:endParaRPr>
          </a:p>
        </p:txBody>
      </p:sp>
      <p:sp>
        <p:nvSpPr>
          <p:cNvPr id="15363" name="TextBox 4"/>
          <p:cNvSpPr txBox="1">
            <a:spLocks noChangeArrowheads="1"/>
          </p:cNvSpPr>
          <p:nvPr/>
        </p:nvSpPr>
        <p:spPr bwMode="auto">
          <a:xfrm>
            <a:off x="152400" y="5410200"/>
            <a:ext cx="8686800" cy="954107"/>
          </a:xfrm>
          <a:prstGeom prst="rect">
            <a:avLst/>
          </a:prstGeom>
          <a:noFill/>
          <a:ln w="9525">
            <a:noFill/>
            <a:miter lim="800000"/>
            <a:headEnd/>
            <a:tailEnd/>
          </a:ln>
        </p:spPr>
        <p:txBody>
          <a:bodyPr wrap="square">
            <a:spAutoFit/>
          </a:bodyPr>
          <a:lstStyle/>
          <a:p>
            <a:pPr eaLnBrk="0" hangingPunct="0"/>
            <a:r>
              <a:rPr lang="en-GB" sz="2800" b="1" dirty="0">
                <a:latin typeface="Calibri" pitchFamily="34" charset="0"/>
              </a:rPr>
              <a:t>VS share = </a:t>
            </a:r>
            <a:r>
              <a:rPr lang="en-GB" sz="2800" b="1" dirty="0">
                <a:solidFill>
                  <a:srgbClr val="7030A0"/>
                </a:solidFill>
                <a:latin typeface="Calibri" pitchFamily="34" charset="0"/>
              </a:rPr>
              <a:t>induced intermediate imports </a:t>
            </a:r>
            <a:r>
              <a:rPr lang="en-GB" sz="2800" b="1" dirty="0">
                <a:latin typeface="Calibri" pitchFamily="34" charset="0"/>
              </a:rPr>
              <a:t>/ </a:t>
            </a:r>
            <a:r>
              <a:rPr lang="en-GB" sz="2800" b="1" dirty="0">
                <a:solidFill>
                  <a:srgbClr val="0070C0"/>
                </a:solidFill>
                <a:latin typeface="Calibri" pitchFamily="34" charset="0"/>
              </a:rPr>
              <a:t>total exports</a:t>
            </a:r>
          </a:p>
          <a:p>
            <a:pPr eaLnBrk="0" hangingPunct="0"/>
            <a:r>
              <a:rPr lang="en-GB" sz="2800" b="1" dirty="0">
                <a:latin typeface="Calibri" pitchFamily="34" charset="0"/>
              </a:rPr>
              <a:t>VSV share = </a:t>
            </a:r>
            <a:r>
              <a:rPr lang="en-GB" sz="2800" b="1" dirty="0">
                <a:solidFill>
                  <a:srgbClr val="FF0000"/>
                </a:solidFill>
                <a:latin typeface="Calibri" pitchFamily="34" charset="0"/>
              </a:rPr>
              <a:t>induced value added </a:t>
            </a:r>
            <a:r>
              <a:rPr lang="en-GB" sz="2800" b="1" dirty="0">
                <a:latin typeface="Calibri" pitchFamily="34" charset="0"/>
              </a:rPr>
              <a:t>/ </a:t>
            </a:r>
            <a:r>
              <a:rPr lang="en-GB" sz="2800" b="1" dirty="0">
                <a:solidFill>
                  <a:srgbClr val="0070C0"/>
                </a:solidFill>
                <a:latin typeface="Calibri" pitchFamily="34" charset="0"/>
              </a:rPr>
              <a:t>total exports</a:t>
            </a:r>
            <a:endParaRPr lang="en-US" sz="2800" b="1" dirty="0">
              <a:solidFill>
                <a:srgbClr val="0070C0"/>
              </a:solidFill>
              <a:latin typeface="Calibri" pitchFamily="34" charset="0"/>
            </a:endParaRPr>
          </a:p>
        </p:txBody>
      </p:sp>
      <p:sp>
        <p:nvSpPr>
          <p:cNvPr id="15365" name="TextBox 4"/>
          <p:cNvSpPr txBox="1">
            <a:spLocks noChangeArrowheads="1"/>
          </p:cNvSpPr>
          <p:nvPr/>
        </p:nvSpPr>
        <p:spPr bwMode="auto">
          <a:xfrm>
            <a:off x="381000" y="1143000"/>
            <a:ext cx="1655763" cy="400050"/>
          </a:xfrm>
          <a:prstGeom prst="rect">
            <a:avLst/>
          </a:prstGeom>
          <a:noFill/>
          <a:ln w="9525">
            <a:noFill/>
            <a:miter lim="800000"/>
            <a:headEnd/>
            <a:tailEnd/>
          </a:ln>
        </p:spPr>
        <p:txBody>
          <a:bodyPr>
            <a:spAutoFit/>
          </a:bodyPr>
          <a:lstStyle/>
          <a:p>
            <a:pPr eaLnBrk="0" hangingPunct="0"/>
            <a:r>
              <a:rPr lang="en-GB" sz="2000" dirty="0">
                <a:latin typeface="Calibri" pitchFamily="34" charset="0"/>
              </a:rPr>
              <a:t>Country 1</a:t>
            </a:r>
            <a:endParaRPr lang="en-US" sz="2000" dirty="0">
              <a:solidFill>
                <a:srgbClr val="00B0F0"/>
              </a:solidFill>
              <a:latin typeface="Calibri" pitchFamily="34" charset="0"/>
            </a:endParaRPr>
          </a:p>
        </p:txBody>
      </p:sp>
      <p:sp>
        <p:nvSpPr>
          <p:cNvPr id="15366" name="TextBox 4"/>
          <p:cNvSpPr txBox="1">
            <a:spLocks noChangeArrowheads="1"/>
          </p:cNvSpPr>
          <p:nvPr/>
        </p:nvSpPr>
        <p:spPr bwMode="auto">
          <a:xfrm>
            <a:off x="381000" y="2362200"/>
            <a:ext cx="1655763" cy="400050"/>
          </a:xfrm>
          <a:prstGeom prst="rect">
            <a:avLst/>
          </a:prstGeom>
          <a:noFill/>
          <a:ln w="9525">
            <a:noFill/>
            <a:miter lim="800000"/>
            <a:headEnd/>
            <a:tailEnd/>
          </a:ln>
        </p:spPr>
        <p:txBody>
          <a:bodyPr>
            <a:spAutoFit/>
          </a:bodyPr>
          <a:lstStyle/>
          <a:p>
            <a:pPr eaLnBrk="0" hangingPunct="0"/>
            <a:r>
              <a:rPr lang="en-GB" sz="2000" dirty="0">
                <a:latin typeface="Calibri" pitchFamily="34" charset="0"/>
              </a:rPr>
              <a:t>Country 2</a:t>
            </a:r>
            <a:endParaRPr lang="en-US" sz="2000" dirty="0">
              <a:solidFill>
                <a:srgbClr val="00B0F0"/>
              </a:solidFill>
              <a:latin typeface="Calibri" pitchFamily="34" charset="0"/>
            </a:endParaRPr>
          </a:p>
        </p:txBody>
      </p:sp>
      <p:sp>
        <p:nvSpPr>
          <p:cNvPr id="15367" name="TextBox 4"/>
          <p:cNvSpPr txBox="1">
            <a:spLocks noChangeArrowheads="1"/>
          </p:cNvSpPr>
          <p:nvPr/>
        </p:nvSpPr>
        <p:spPr bwMode="auto">
          <a:xfrm>
            <a:off x="381000" y="4572000"/>
            <a:ext cx="1657350" cy="400050"/>
          </a:xfrm>
          <a:prstGeom prst="rect">
            <a:avLst/>
          </a:prstGeom>
          <a:noFill/>
          <a:ln w="9525">
            <a:noFill/>
            <a:miter lim="800000"/>
            <a:headEnd/>
            <a:tailEnd/>
          </a:ln>
        </p:spPr>
        <p:txBody>
          <a:bodyPr>
            <a:spAutoFit/>
          </a:bodyPr>
          <a:lstStyle/>
          <a:p>
            <a:pPr eaLnBrk="0" hangingPunct="0"/>
            <a:r>
              <a:rPr lang="en-GB" sz="2000" dirty="0">
                <a:latin typeface="Calibri" pitchFamily="34" charset="0"/>
              </a:rPr>
              <a:t>Country 3</a:t>
            </a:r>
            <a:endParaRPr lang="en-US" sz="2000" dirty="0">
              <a:solidFill>
                <a:srgbClr val="00B0F0"/>
              </a:solidFill>
              <a:latin typeface="Calibri" pitchFamily="34" charset="0"/>
            </a:endParaRPr>
          </a:p>
        </p:txBody>
      </p:sp>
      <p:sp>
        <p:nvSpPr>
          <p:cNvPr id="10" name="TextBox 9"/>
          <p:cNvSpPr txBox="1"/>
          <p:nvPr/>
        </p:nvSpPr>
        <p:spPr>
          <a:xfrm>
            <a:off x="2057400" y="2438400"/>
            <a:ext cx="1371600" cy="609600"/>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noAutofit/>
          </a:bodyPr>
          <a:lstStyle/>
          <a:p>
            <a:pPr algn="ctr">
              <a:lnSpc>
                <a:spcPts val="1400"/>
              </a:lnSpc>
            </a:pPr>
            <a:r>
              <a:rPr lang="en-GB" sz="1400" dirty="0" smtClean="0">
                <a:latin typeface="Calibri" pitchFamily="34" charset="0"/>
              </a:rPr>
              <a:t>Domestic intermediate goods</a:t>
            </a:r>
            <a:endParaRPr lang="en-GB" sz="1400" dirty="0">
              <a:latin typeface="Calibri" pitchFamily="34" charset="0"/>
            </a:endParaRPr>
          </a:p>
        </p:txBody>
      </p:sp>
      <p:sp>
        <p:nvSpPr>
          <p:cNvPr id="11" name="TextBox 10"/>
          <p:cNvSpPr txBox="1"/>
          <p:nvPr/>
        </p:nvSpPr>
        <p:spPr>
          <a:xfrm>
            <a:off x="2057400" y="3505200"/>
            <a:ext cx="1371600" cy="609600"/>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nchor="ctr">
            <a:noAutofit/>
          </a:bodyPr>
          <a:lstStyle/>
          <a:p>
            <a:pPr algn="ctr"/>
            <a:r>
              <a:rPr lang="en-GB" sz="1400" dirty="0" smtClean="0">
                <a:latin typeface="Calibri" pitchFamily="34" charset="0"/>
              </a:rPr>
              <a:t>Domestic sales</a:t>
            </a:r>
            <a:endParaRPr lang="en-GB" sz="1400" dirty="0">
              <a:latin typeface="Calibri" pitchFamily="34" charset="0"/>
            </a:endParaRPr>
          </a:p>
        </p:txBody>
      </p:sp>
      <p:sp>
        <p:nvSpPr>
          <p:cNvPr id="13" name="TextBox 12"/>
          <p:cNvSpPr txBox="1"/>
          <p:nvPr/>
        </p:nvSpPr>
        <p:spPr>
          <a:xfrm>
            <a:off x="5486400" y="1295400"/>
            <a:ext cx="1371600" cy="609600"/>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nchor="ctr">
            <a:noAutofit/>
          </a:bodyPr>
          <a:lstStyle/>
          <a:p>
            <a:pPr algn="ctr"/>
            <a:r>
              <a:rPr lang="en-GB" sz="1400" dirty="0" smtClean="0">
                <a:latin typeface="Calibri" pitchFamily="34" charset="0"/>
              </a:rPr>
              <a:t>Capital</a:t>
            </a:r>
          </a:p>
          <a:p>
            <a:pPr algn="ctr"/>
            <a:r>
              <a:rPr lang="en-GB" sz="1400" dirty="0" smtClean="0">
                <a:latin typeface="Calibri" pitchFamily="34" charset="0"/>
              </a:rPr>
              <a:t>services</a:t>
            </a:r>
            <a:endParaRPr lang="en-GB" sz="1400" dirty="0">
              <a:latin typeface="Calibri" pitchFamily="34" charset="0"/>
            </a:endParaRPr>
          </a:p>
        </p:txBody>
      </p:sp>
      <p:sp>
        <p:nvSpPr>
          <p:cNvPr id="14" name="TextBox 13"/>
          <p:cNvSpPr txBox="1"/>
          <p:nvPr/>
        </p:nvSpPr>
        <p:spPr>
          <a:xfrm>
            <a:off x="3886200" y="2971800"/>
            <a:ext cx="1219200" cy="685800"/>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nchor="ctr">
            <a:noAutofit/>
          </a:bodyPr>
          <a:lstStyle/>
          <a:p>
            <a:pPr algn="ctr"/>
            <a:r>
              <a:rPr lang="en-GB" sz="1400" dirty="0" smtClean="0">
                <a:latin typeface="Calibri" pitchFamily="34" charset="0"/>
              </a:rPr>
              <a:t>Intermediate and final goods</a:t>
            </a:r>
            <a:endParaRPr lang="en-GB" sz="1400" dirty="0">
              <a:latin typeface="Calibri" pitchFamily="34" charset="0"/>
            </a:endParaRPr>
          </a:p>
        </p:txBody>
      </p:sp>
      <p:sp>
        <p:nvSpPr>
          <p:cNvPr id="15" name="TextBox 14"/>
          <p:cNvSpPr txBox="1"/>
          <p:nvPr/>
        </p:nvSpPr>
        <p:spPr>
          <a:xfrm>
            <a:off x="2971800" y="4648200"/>
            <a:ext cx="1371600" cy="609600"/>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nchor="ctr">
            <a:noAutofit/>
          </a:bodyPr>
          <a:lstStyle/>
          <a:p>
            <a:pPr algn="ctr"/>
            <a:r>
              <a:rPr lang="en-GB" sz="1400" dirty="0" smtClean="0">
                <a:latin typeface="Calibri" pitchFamily="34" charset="0"/>
              </a:rPr>
              <a:t>Exports of intermediate goods</a:t>
            </a:r>
            <a:endParaRPr lang="en-GB" sz="1400" dirty="0">
              <a:latin typeface="Calibri" pitchFamily="34" charset="0"/>
            </a:endParaRPr>
          </a:p>
        </p:txBody>
      </p:sp>
      <p:sp>
        <p:nvSpPr>
          <p:cNvPr id="16" name="TextBox 15"/>
          <p:cNvSpPr txBox="1"/>
          <p:nvPr/>
        </p:nvSpPr>
        <p:spPr>
          <a:xfrm>
            <a:off x="4648200" y="4648200"/>
            <a:ext cx="1371600" cy="609600"/>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nchor="ctr">
            <a:noAutofit/>
          </a:bodyPr>
          <a:lstStyle/>
          <a:p>
            <a:pPr algn="ctr"/>
            <a:r>
              <a:rPr lang="en-GB" sz="1400" dirty="0" smtClean="0">
                <a:latin typeface="Calibri" pitchFamily="34" charset="0"/>
              </a:rPr>
              <a:t>Exports of final goods</a:t>
            </a:r>
            <a:endParaRPr lang="en-GB" sz="1400" dirty="0">
              <a:latin typeface="Calibri" pitchFamily="34" charset="0"/>
            </a:endParaRPr>
          </a:p>
        </p:txBody>
      </p:sp>
      <p:sp>
        <p:nvSpPr>
          <p:cNvPr id="17" name="TextBox 16"/>
          <p:cNvSpPr txBox="1"/>
          <p:nvPr/>
        </p:nvSpPr>
        <p:spPr>
          <a:xfrm>
            <a:off x="5638800" y="2590800"/>
            <a:ext cx="1371600" cy="685800"/>
          </a:xfrm>
          <a:prstGeom prst="rect">
            <a:avLst/>
          </a:prstGeom>
          <a:solidFill>
            <a:srgbClr val="C00000"/>
          </a:solidFill>
          <a:ln w="19050"/>
        </p:spPr>
        <p:style>
          <a:lnRef idx="2">
            <a:schemeClr val="accent4"/>
          </a:lnRef>
          <a:fillRef idx="1">
            <a:schemeClr val="lt1"/>
          </a:fillRef>
          <a:effectRef idx="0">
            <a:schemeClr val="accent4"/>
          </a:effectRef>
          <a:fontRef idx="minor">
            <a:schemeClr val="dk1"/>
          </a:fontRef>
        </p:style>
        <p:txBody>
          <a:bodyPr wrap="square" rtlCol="0" anchor="ctr">
            <a:noAutofit/>
          </a:bodyPr>
          <a:lstStyle/>
          <a:p>
            <a:pPr algn="ctr"/>
            <a:r>
              <a:rPr lang="en-GB" sz="1400" dirty="0" smtClean="0">
                <a:solidFill>
                  <a:schemeClr val="bg1"/>
                </a:solidFill>
                <a:latin typeface="Calibri" pitchFamily="34" charset="0"/>
              </a:rPr>
              <a:t>Domestic capital and labour</a:t>
            </a:r>
            <a:endParaRPr lang="en-GB" sz="1400" dirty="0">
              <a:solidFill>
                <a:schemeClr val="bg1"/>
              </a:solidFill>
              <a:latin typeface="Calibri" pitchFamily="34" charset="0"/>
            </a:endParaRPr>
          </a:p>
        </p:txBody>
      </p:sp>
      <p:sp>
        <p:nvSpPr>
          <p:cNvPr id="18" name="TextBox 17"/>
          <p:cNvSpPr txBox="1"/>
          <p:nvPr/>
        </p:nvSpPr>
        <p:spPr>
          <a:xfrm>
            <a:off x="3810000" y="1295400"/>
            <a:ext cx="1371600" cy="609600"/>
          </a:xfrm>
          <a:prstGeom prst="rect">
            <a:avLst/>
          </a:prstGeom>
          <a:solidFill>
            <a:srgbClr val="7030A0"/>
          </a:solidFill>
          <a:ln w="19050"/>
        </p:spPr>
        <p:style>
          <a:lnRef idx="2">
            <a:schemeClr val="accent4"/>
          </a:lnRef>
          <a:fillRef idx="1">
            <a:schemeClr val="lt1"/>
          </a:fillRef>
          <a:effectRef idx="0">
            <a:schemeClr val="accent4"/>
          </a:effectRef>
          <a:fontRef idx="minor">
            <a:schemeClr val="dk1"/>
          </a:fontRef>
        </p:style>
        <p:txBody>
          <a:bodyPr wrap="square" rtlCol="0" anchor="ctr">
            <a:noAutofit/>
          </a:bodyPr>
          <a:lstStyle/>
          <a:p>
            <a:pPr algn="ctr"/>
            <a:r>
              <a:rPr lang="en-GB" sz="1400" dirty="0" smtClean="0">
                <a:solidFill>
                  <a:schemeClr val="bg1"/>
                </a:solidFill>
                <a:latin typeface="Calibri" pitchFamily="34" charset="0"/>
              </a:rPr>
              <a:t>Intermediate goods</a:t>
            </a:r>
            <a:endParaRPr lang="en-GB" sz="1400" dirty="0">
              <a:solidFill>
                <a:schemeClr val="bg1"/>
              </a:solidFill>
              <a:latin typeface="Calibri" pitchFamily="34" charset="0"/>
            </a:endParaRPr>
          </a:p>
        </p:txBody>
      </p:sp>
      <p:cxnSp>
        <p:nvCxnSpPr>
          <p:cNvPr id="20" name="Straight Arrow Connector 19"/>
          <p:cNvCxnSpPr/>
          <p:nvPr/>
        </p:nvCxnSpPr>
        <p:spPr bwMode="auto">
          <a:xfrm>
            <a:off x="4495800" y="1905000"/>
            <a:ext cx="0" cy="1066800"/>
          </a:xfrm>
          <a:prstGeom prst="straightConnector1">
            <a:avLst/>
          </a:prstGeom>
          <a:ln w="19050">
            <a:headEnd type="none" w="med" len="med"/>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0" idx="3"/>
          </p:cNvCxnSpPr>
          <p:nvPr/>
        </p:nvCxnSpPr>
        <p:spPr bwMode="auto">
          <a:xfrm>
            <a:off x="3429000" y="2743200"/>
            <a:ext cx="457200" cy="381000"/>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a:endCxn id="11" idx="3"/>
          </p:cNvCxnSpPr>
          <p:nvPr/>
        </p:nvCxnSpPr>
        <p:spPr bwMode="auto">
          <a:xfrm flipH="1">
            <a:off x="3429000" y="3429000"/>
            <a:ext cx="457200" cy="381000"/>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17" idx="1"/>
            <a:endCxn id="14" idx="3"/>
          </p:cNvCxnSpPr>
          <p:nvPr/>
        </p:nvCxnSpPr>
        <p:spPr bwMode="auto">
          <a:xfrm flipH="1">
            <a:off x="5105400" y="2933700"/>
            <a:ext cx="533400" cy="381000"/>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13" idx="2"/>
          </p:cNvCxnSpPr>
          <p:nvPr/>
        </p:nvCxnSpPr>
        <p:spPr bwMode="auto">
          <a:xfrm flipH="1">
            <a:off x="4800600" y="1905000"/>
            <a:ext cx="1371600" cy="1066800"/>
          </a:xfrm>
          <a:prstGeom prst="straightConnector1">
            <a:avLst/>
          </a:prstGeom>
          <a:ln w="19050">
            <a:prstDash val="lgDashDotDot"/>
            <a:headEnd type="none" w="med" len="med"/>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a:endCxn id="15" idx="0"/>
          </p:cNvCxnSpPr>
          <p:nvPr/>
        </p:nvCxnSpPr>
        <p:spPr bwMode="auto">
          <a:xfrm flipH="1">
            <a:off x="3657600" y="3657600"/>
            <a:ext cx="685800" cy="990600"/>
          </a:xfrm>
          <a:prstGeom prst="straightConnector1">
            <a:avLst/>
          </a:prstGeom>
          <a:ln w="19050">
            <a:headEnd type="none" w="med" len="med"/>
            <a:tailEnd type="arrow"/>
          </a:ln>
        </p:spPr>
        <p:style>
          <a:lnRef idx="2">
            <a:schemeClr val="dk1"/>
          </a:lnRef>
          <a:fillRef idx="0">
            <a:schemeClr val="dk1"/>
          </a:fillRef>
          <a:effectRef idx="1">
            <a:schemeClr val="dk1"/>
          </a:effectRef>
          <a:fontRef idx="minor">
            <a:schemeClr val="tx1"/>
          </a:fontRef>
        </p:style>
      </p:cxnSp>
      <p:cxnSp>
        <p:nvCxnSpPr>
          <p:cNvPr id="34" name="Straight Arrow Connector 33"/>
          <p:cNvCxnSpPr>
            <a:stCxn id="14" idx="2"/>
            <a:endCxn id="16" idx="0"/>
          </p:cNvCxnSpPr>
          <p:nvPr/>
        </p:nvCxnSpPr>
        <p:spPr bwMode="auto">
          <a:xfrm>
            <a:off x="4495800" y="3657600"/>
            <a:ext cx="838200" cy="990600"/>
          </a:xfrm>
          <a:prstGeom prst="straightConnector1">
            <a:avLst/>
          </a:prstGeom>
          <a:noFill/>
          <a:ln w="9525" cap="flat" cmpd="sng" algn="ctr">
            <a:noFill/>
            <a:prstDash val="solid"/>
            <a:round/>
            <a:headEnd type="none" w="med" len="med"/>
            <a:tailEnd type="arrow"/>
          </a:ln>
          <a:effectLst/>
        </p:spPr>
      </p:cxnSp>
      <p:cxnSp>
        <p:nvCxnSpPr>
          <p:cNvPr id="36" name="Straight Arrow Connector 35"/>
          <p:cNvCxnSpPr/>
          <p:nvPr/>
        </p:nvCxnSpPr>
        <p:spPr bwMode="auto">
          <a:xfrm>
            <a:off x="1981200" y="2133600"/>
            <a:ext cx="914400" cy="914400"/>
          </a:xfrm>
          <a:prstGeom prst="straightConnector1">
            <a:avLst/>
          </a:prstGeom>
          <a:noFill/>
          <a:ln w="9525" cap="flat" cmpd="sng" algn="ctr">
            <a:noFill/>
            <a:prstDash val="solid"/>
            <a:round/>
            <a:headEnd type="none" w="med" len="med"/>
            <a:tailEnd type="arrow"/>
          </a:ln>
          <a:effectLst/>
        </p:spPr>
      </p:cxnSp>
      <p:cxnSp>
        <p:nvCxnSpPr>
          <p:cNvPr id="39" name="Straight Connector 38"/>
          <p:cNvCxnSpPr/>
          <p:nvPr/>
        </p:nvCxnSpPr>
        <p:spPr bwMode="auto">
          <a:xfrm>
            <a:off x="1676400" y="2209800"/>
            <a:ext cx="60198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bwMode="auto">
          <a:xfrm>
            <a:off x="1752600" y="4419600"/>
            <a:ext cx="60198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Straight Arrow Connector 40"/>
          <p:cNvCxnSpPr>
            <a:endCxn id="16" idx="0"/>
          </p:cNvCxnSpPr>
          <p:nvPr/>
        </p:nvCxnSpPr>
        <p:spPr bwMode="auto">
          <a:xfrm>
            <a:off x="4648200" y="3657600"/>
            <a:ext cx="685800" cy="990600"/>
          </a:xfrm>
          <a:prstGeom prst="straightConnector1">
            <a:avLst/>
          </a:prstGeom>
          <a:ln w="19050">
            <a:headEnd type="none" w="med" len="med"/>
            <a:tailEnd type="arrow"/>
          </a:ln>
        </p:spPr>
        <p:style>
          <a:lnRef idx="2">
            <a:schemeClr val="dk1"/>
          </a:lnRef>
          <a:fillRef idx="0">
            <a:schemeClr val="dk1"/>
          </a:fillRef>
          <a:effectRef idx="1">
            <a:schemeClr val="dk1"/>
          </a:effectRef>
          <a:fontRef idx="minor">
            <a:schemeClr val="tx1"/>
          </a:fontRef>
        </p:style>
      </p:cxnSp>
      <p:cxnSp>
        <p:nvCxnSpPr>
          <p:cNvPr id="33" name="直線矢印コネクタ 32"/>
          <p:cNvCxnSpPr>
            <a:stCxn id="18" idx="1"/>
            <a:endCxn id="10" idx="0"/>
          </p:cNvCxnSpPr>
          <p:nvPr/>
        </p:nvCxnSpPr>
        <p:spPr bwMode="auto">
          <a:xfrm rot="10800000" flipV="1">
            <a:off x="2743200" y="1600200"/>
            <a:ext cx="1066800" cy="838200"/>
          </a:xfrm>
          <a:prstGeom prst="straightConnector1">
            <a:avLst/>
          </a:prstGeom>
          <a:noFill/>
          <a:ln w="25400" cap="flat" cmpd="sng" algn="ctr">
            <a:solidFill>
              <a:schemeClr val="tx1"/>
            </a:solidFill>
            <a:prstDash val="sysDot"/>
            <a:round/>
            <a:headEnd type="none" w="med" len="med"/>
            <a:tailEnd type="arrow"/>
          </a:ln>
          <a:effectLst/>
        </p:spPr>
      </p:cxn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66800"/>
          </a:xfrm>
        </p:spPr>
        <p:txBody>
          <a:bodyPr>
            <a:noAutofit/>
          </a:bodyPr>
          <a:lstStyle/>
          <a:p>
            <a:pPr eaLnBrk="1" hangingPunct="1"/>
            <a:r>
              <a:rPr lang="en-GB" dirty="0" smtClean="0">
                <a:effectLst>
                  <a:outerShdw blurRad="38100" dist="38100" dir="2700000" algn="tl">
                    <a:srgbClr val="C0C0C0"/>
                  </a:outerShdw>
                </a:effectLst>
              </a:rPr>
              <a:t>Case study 1: </a:t>
            </a:r>
            <a:br>
              <a:rPr lang="en-GB" dirty="0" smtClean="0">
                <a:effectLst>
                  <a:outerShdw blurRad="38100" dist="38100" dir="2700000" algn="tl">
                    <a:srgbClr val="C0C0C0"/>
                  </a:outerShdw>
                </a:effectLst>
              </a:rPr>
            </a:br>
            <a:r>
              <a:rPr lang="en-GB" dirty="0" smtClean="0">
                <a:effectLst>
                  <a:outerShdw blurRad="38100" dist="38100" dir="2700000" algn="tl">
                    <a:srgbClr val="C0C0C0"/>
                  </a:outerShdw>
                </a:effectLst>
              </a:rPr>
              <a:t>Vertical specialisation</a:t>
            </a:r>
            <a:endParaRPr lang="en-US" dirty="0" smtClean="0">
              <a:effectLst>
                <a:outerShdw blurRad="38100" dist="38100" dir="2700000" algn="tl">
                  <a:srgbClr val="C0C0C0"/>
                </a:outerShdw>
              </a:effectLst>
            </a:endParaRPr>
          </a:p>
        </p:txBody>
      </p:sp>
      <p:sp>
        <p:nvSpPr>
          <p:cNvPr id="15363" name="TextBox 4"/>
          <p:cNvSpPr txBox="1">
            <a:spLocks noChangeArrowheads="1"/>
          </p:cNvSpPr>
          <p:nvPr/>
        </p:nvSpPr>
        <p:spPr bwMode="auto">
          <a:xfrm>
            <a:off x="152400" y="5410200"/>
            <a:ext cx="8686800" cy="954107"/>
          </a:xfrm>
          <a:prstGeom prst="rect">
            <a:avLst/>
          </a:prstGeom>
          <a:noFill/>
          <a:ln w="9525">
            <a:noFill/>
            <a:miter lim="800000"/>
            <a:headEnd/>
            <a:tailEnd/>
          </a:ln>
        </p:spPr>
        <p:txBody>
          <a:bodyPr wrap="square">
            <a:spAutoFit/>
          </a:bodyPr>
          <a:lstStyle/>
          <a:p>
            <a:pPr eaLnBrk="0" hangingPunct="0"/>
            <a:r>
              <a:rPr lang="en-GB" sz="2800" b="1" dirty="0">
                <a:latin typeface="Calibri" pitchFamily="34" charset="0"/>
              </a:rPr>
              <a:t>VS share = </a:t>
            </a:r>
            <a:r>
              <a:rPr lang="en-GB" sz="2800" b="1" dirty="0">
                <a:solidFill>
                  <a:srgbClr val="7030A0"/>
                </a:solidFill>
                <a:latin typeface="Calibri" pitchFamily="34" charset="0"/>
              </a:rPr>
              <a:t>induced intermediate imports </a:t>
            </a:r>
            <a:r>
              <a:rPr lang="en-GB" sz="2800" b="1" dirty="0">
                <a:latin typeface="Calibri" pitchFamily="34" charset="0"/>
              </a:rPr>
              <a:t>/ </a:t>
            </a:r>
            <a:r>
              <a:rPr lang="en-GB" sz="2800" b="1" dirty="0">
                <a:solidFill>
                  <a:srgbClr val="0070C0"/>
                </a:solidFill>
                <a:latin typeface="Calibri" pitchFamily="34" charset="0"/>
              </a:rPr>
              <a:t>total exports</a:t>
            </a:r>
          </a:p>
          <a:p>
            <a:pPr eaLnBrk="0" hangingPunct="0"/>
            <a:r>
              <a:rPr lang="en-GB" sz="2800" b="1" dirty="0">
                <a:latin typeface="Calibri" pitchFamily="34" charset="0"/>
              </a:rPr>
              <a:t>VSV share = </a:t>
            </a:r>
            <a:r>
              <a:rPr lang="en-GB" sz="2800" b="1" dirty="0">
                <a:solidFill>
                  <a:srgbClr val="FF0000"/>
                </a:solidFill>
                <a:latin typeface="Calibri" pitchFamily="34" charset="0"/>
              </a:rPr>
              <a:t>induced value added </a:t>
            </a:r>
            <a:r>
              <a:rPr lang="en-GB" sz="2800" b="1" dirty="0">
                <a:latin typeface="Calibri" pitchFamily="34" charset="0"/>
              </a:rPr>
              <a:t>/ </a:t>
            </a:r>
            <a:r>
              <a:rPr lang="en-GB" sz="2800" b="1" dirty="0">
                <a:solidFill>
                  <a:srgbClr val="0070C0"/>
                </a:solidFill>
                <a:latin typeface="Calibri" pitchFamily="34" charset="0"/>
              </a:rPr>
              <a:t>total exports</a:t>
            </a:r>
            <a:endParaRPr lang="en-US" sz="2800" b="1" dirty="0">
              <a:solidFill>
                <a:srgbClr val="0070C0"/>
              </a:solidFill>
              <a:latin typeface="Calibri" pitchFamily="34" charset="0"/>
            </a:endParaRPr>
          </a:p>
        </p:txBody>
      </p:sp>
      <p:sp>
        <p:nvSpPr>
          <p:cNvPr id="15365" name="TextBox 4"/>
          <p:cNvSpPr txBox="1">
            <a:spLocks noChangeArrowheads="1"/>
          </p:cNvSpPr>
          <p:nvPr/>
        </p:nvSpPr>
        <p:spPr bwMode="auto">
          <a:xfrm>
            <a:off x="381000" y="1143000"/>
            <a:ext cx="1655763" cy="400050"/>
          </a:xfrm>
          <a:prstGeom prst="rect">
            <a:avLst/>
          </a:prstGeom>
          <a:noFill/>
          <a:ln w="9525">
            <a:noFill/>
            <a:miter lim="800000"/>
            <a:headEnd/>
            <a:tailEnd/>
          </a:ln>
        </p:spPr>
        <p:txBody>
          <a:bodyPr>
            <a:spAutoFit/>
          </a:bodyPr>
          <a:lstStyle/>
          <a:p>
            <a:pPr eaLnBrk="0" hangingPunct="0"/>
            <a:r>
              <a:rPr lang="en-GB" sz="2000" dirty="0">
                <a:latin typeface="Calibri" pitchFamily="34" charset="0"/>
              </a:rPr>
              <a:t>Country 1</a:t>
            </a:r>
            <a:endParaRPr lang="en-US" sz="2000" dirty="0">
              <a:solidFill>
                <a:srgbClr val="00B0F0"/>
              </a:solidFill>
              <a:latin typeface="Calibri" pitchFamily="34" charset="0"/>
            </a:endParaRPr>
          </a:p>
        </p:txBody>
      </p:sp>
      <p:sp>
        <p:nvSpPr>
          <p:cNvPr id="15366" name="TextBox 4"/>
          <p:cNvSpPr txBox="1">
            <a:spLocks noChangeArrowheads="1"/>
          </p:cNvSpPr>
          <p:nvPr/>
        </p:nvSpPr>
        <p:spPr bwMode="auto">
          <a:xfrm>
            <a:off x="381000" y="2362200"/>
            <a:ext cx="1655763" cy="400050"/>
          </a:xfrm>
          <a:prstGeom prst="rect">
            <a:avLst/>
          </a:prstGeom>
          <a:noFill/>
          <a:ln w="9525">
            <a:noFill/>
            <a:miter lim="800000"/>
            <a:headEnd/>
            <a:tailEnd/>
          </a:ln>
        </p:spPr>
        <p:txBody>
          <a:bodyPr>
            <a:spAutoFit/>
          </a:bodyPr>
          <a:lstStyle/>
          <a:p>
            <a:pPr eaLnBrk="0" hangingPunct="0"/>
            <a:r>
              <a:rPr lang="en-GB" sz="2000" dirty="0">
                <a:latin typeface="Calibri" pitchFamily="34" charset="0"/>
              </a:rPr>
              <a:t>Country 2</a:t>
            </a:r>
            <a:endParaRPr lang="en-US" sz="2000" dirty="0">
              <a:solidFill>
                <a:srgbClr val="00B0F0"/>
              </a:solidFill>
              <a:latin typeface="Calibri" pitchFamily="34" charset="0"/>
            </a:endParaRPr>
          </a:p>
        </p:txBody>
      </p:sp>
      <p:sp>
        <p:nvSpPr>
          <p:cNvPr id="15367" name="TextBox 4"/>
          <p:cNvSpPr txBox="1">
            <a:spLocks noChangeArrowheads="1"/>
          </p:cNvSpPr>
          <p:nvPr/>
        </p:nvSpPr>
        <p:spPr bwMode="auto">
          <a:xfrm>
            <a:off x="381000" y="4572000"/>
            <a:ext cx="1657350" cy="400050"/>
          </a:xfrm>
          <a:prstGeom prst="rect">
            <a:avLst/>
          </a:prstGeom>
          <a:noFill/>
          <a:ln w="9525">
            <a:noFill/>
            <a:miter lim="800000"/>
            <a:headEnd/>
            <a:tailEnd/>
          </a:ln>
        </p:spPr>
        <p:txBody>
          <a:bodyPr>
            <a:spAutoFit/>
          </a:bodyPr>
          <a:lstStyle/>
          <a:p>
            <a:pPr eaLnBrk="0" hangingPunct="0"/>
            <a:r>
              <a:rPr lang="en-GB" sz="2000" dirty="0">
                <a:latin typeface="Calibri" pitchFamily="34" charset="0"/>
              </a:rPr>
              <a:t>Country 3</a:t>
            </a:r>
            <a:endParaRPr lang="en-US" sz="2000" dirty="0">
              <a:solidFill>
                <a:srgbClr val="00B0F0"/>
              </a:solidFill>
              <a:latin typeface="Calibri" pitchFamily="34" charset="0"/>
            </a:endParaRPr>
          </a:p>
        </p:txBody>
      </p:sp>
      <p:sp>
        <p:nvSpPr>
          <p:cNvPr id="10" name="TextBox 9"/>
          <p:cNvSpPr txBox="1"/>
          <p:nvPr/>
        </p:nvSpPr>
        <p:spPr>
          <a:xfrm>
            <a:off x="2057400" y="2438400"/>
            <a:ext cx="1371600" cy="609600"/>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noAutofit/>
          </a:bodyPr>
          <a:lstStyle/>
          <a:p>
            <a:pPr algn="ctr">
              <a:lnSpc>
                <a:spcPts val="1400"/>
              </a:lnSpc>
            </a:pPr>
            <a:r>
              <a:rPr lang="en-GB" sz="1400" dirty="0" smtClean="0">
                <a:latin typeface="Calibri" pitchFamily="34" charset="0"/>
              </a:rPr>
              <a:t>Domestic intermediate goods</a:t>
            </a:r>
            <a:endParaRPr lang="en-GB" sz="1400" dirty="0">
              <a:latin typeface="Calibri" pitchFamily="34" charset="0"/>
            </a:endParaRPr>
          </a:p>
        </p:txBody>
      </p:sp>
      <p:sp>
        <p:nvSpPr>
          <p:cNvPr id="11" name="TextBox 10"/>
          <p:cNvSpPr txBox="1"/>
          <p:nvPr/>
        </p:nvSpPr>
        <p:spPr>
          <a:xfrm>
            <a:off x="2057400" y="3505200"/>
            <a:ext cx="1371600" cy="609600"/>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nchor="ctr">
            <a:noAutofit/>
          </a:bodyPr>
          <a:lstStyle/>
          <a:p>
            <a:pPr algn="ctr"/>
            <a:r>
              <a:rPr lang="en-GB" sz="1400" dirty="0" smtClean="0">
                <a:latin typeface="Calibri" pitchFamily="34" charset="0"/>
              </a:rPr>
              <a:t>Domestic sales</a:t>
            </a:r>
            <a:endParaRPr lang="en-GB" sz="1400" dirty="0">
              <a:latin typeface="Calibri" pitchFamily="34" charset="0"/>
            </a:endParaRPr>
          </a:p>
        </p:txBody>
      </p:sp>
      <p:sp>
        <p:nvSpPr>
          <p:cNvPr id="13" name="TextBox 12"/>
          <p:cNvSpPr txBox="1"/>
          <p:nvPr/>
        </p:nvSpPr>
        <p:spPr>
          <a:xfrm>
            <a:off x="5486400" y="1295400"/>
            <a:ext cx="1371600" cy="609600"/>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nchor="ctr">
            <a:noAutofit/>
          </a:bodyPr>
          <a:lstStyle/>
          <a:p>
            <a:pPr algn="ctr"/>
            <a:r>
              <a:rPr lang="en-GB" sz="1400" dirty="0" smtClean="0">
                <a:latin typeface="Calibri" pitchFamily="34" charset="0"/>
              </a:rPr>
              <a:t>Capital</a:t>
            </a:r>
          </a:p>
          <a:p>
            <a:pPr algn="ctr"/>
            <a:r>
              <a:rPr lang="en-GB" sz="1400" dirty="0" smtClean="0">
                <a:latin typeface="Calibri" pitchFamily="34" charset="0"/>
              </a:rPr>
              <a:t>services</a:t>
            </a:r>
            <a:endParaRPr lang="en-GB" sz="1400" dirty="0">
              <a:latin typeface="Calibri" pitchFamily="34" charset="0"/>
            </a:endParaRPr>
          </a:p>
        </p:txBody>
      </p:sp>
      <p:sp>
        <p:nvSpPr>
          <p:cNvPr id="14" name="TextBox 13"/>
          <p:cNvSpPr txBox="1"/>
          <p:nvPr/>
        </p:nvSpPr>
        <p:spPr>
          <a:xfrm>
            <a:off x="3886200" y="2971800"/>
            <a:ext cx="1219200" cy="685800"/>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nchor="ctr">
            <a:noAutofit/>
          </a:bodyPr>
          <a:lstStyle/>
          <a:p>
            <a:pPr algn="ctr"/>
            <a:r>
              <a:rPr lang="en-GB" sz="1400" dirty="0" smtClean="0">
                <a:latin typeface="Calibri" pitchFamily="34" charset="0"/>
              </a:rPr>
              <a:t>Intermediate and final goods</a:t>
            </a:r>
            <a:endParaRPr lang="en-GB" sz="1400" dirty="0">
              <a:latin typeface="Calibri" pitchFamily="34" charset="0"/>
            </a:endParaRPr>
          </a:p>
        </p:txBody>
      </p:sp>
      <p:sp>
        <p:nvSpPr>
          <p:cNvPr id="15" name="TextBox 14"/>
          <p:cNvSpPr txBox="1"/>
          <p:nvPr/>
        </p:nvSpPr>
        <p:spPr>
          <a:xfrm>
            <a:off x="2971800" y="4648200"/>
            <a:ext cx="1371600" cy="609600"/>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nchor="ctr">
            <a:noAutofit/>
          </a:bodyPr>
          <a:lstStyle/>
          <a:p>
            <a:pPr algn="ctr"/>
            <a:r>
              <a:rPr lang="en-GB" sz="1400" dirty="0" smtClean="0">
                <a:latin typeface="Calibri" pitchFamily="34" charset="0"/>
              </a:rPr>
              <a:t>Exports of intermediate goods</a:t>
            </a:r>
            <a:endParaRPr lang="en-GB" sz="1400" dirty="0">
              <a:latin typeface="Calibri" pitchFamily="34" charset="0"/>
            </a:endParaRPr>
          </a:p>
        </p:txBody>
      </p:sp>
      <p:sp>
        <p:nvSpPr>
          <p:cNvPr id="16" name="TextBox 15"/>
          <p:cNvSpPr txBox="1"/>
          <p:nvPr/>
        </p:nvSpPr>
        <p:spPr>
          <a:xfrm>
            <a:off x="4648200" y="4648200"/>
            <a:ext cx="1371600" cy="609600"/>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nchor="ctr">
            <a:noAutofit/>
          </a:bodyPr>
          <a:lstStyle/>
          <a:p>
            <a:pPr algn="ctr"/>
            <a:r>
              <a:rPr lang="en-GB" sz="1400" dirty="0" smtClean="0">
                <a:latin typeface="Calibri" pitchFamily="34" charset="0"/>
              </a:rPr>
              <a:t>Exports of final goods</a:t>
            </a:r>
            <a:endParaRPr lang="en-GB" sz="1400" dirty="0">
              <a:latin typeface="Calibri" pitchFamily="34" charset="0"/>
            </a:endParaRPr>
          </a:p>
        </p:txBody>
      </p:sp>
      <p:sp>
        <p:nvSpPr>
          <p:cNvPr id="17" name="TextBox 16"/>
          <p:cNvSpPr txBox="1"/>
          <p:nvPr/>
        </p:nvSpPr>
        <p:spPr>
          <a:xfrm>
            <a:off x="5638800" y="2590800"/>
            <a:ext cx="1371600" cy="685800"/>
          </a:xfrm>
          <a:prstGeom prst="rect">
            <a:avLst/>
          </a:prstGeom>
          <a:solidFill>
            <a:srgbClr val="C00000"/>
          </a:solidFill>
          <a:ln w="19050"/>
        </p:spPr>
        <p:style>
          <a:lnRef idx="2">
            <a:schemeClr val="accent4"/>
          </a:lnRef>
          <a:fillRef idx="1">
            <a:schemeClr val="lt1"/>
          </a:fillRef>
          <a:effectRef idx="0">
            <a:schemeClr val="accent4"/>
          </a:effectRef>
          <a:fontRef idx="minor">
            <a:schemeClr val="dk1"/>
          </a:fontRef>
        </p:style>
        <p:txBody>
          <a:bodyPr wrap="square" rtlCol="0" anchor="ctr">
            <a:noAutofit/>
          </a:bodyPr>
          <a:lstStyle/>
          <a:p>
            <a:pPr algn="ctr"/>
            <a:r>
              <a:rPr lang="en-GB" sz="1400" dirty="0" smtClean="0">
                <a:solidFill>
                  <a:schemeClr val="bg1"/>
                </a:solidFill>
                <a:latin typeface="Calibri" pitchFamily="34" charset="0"/>
              </a:rPr>
              <a:t>Domestic capital and labour</a:t>
            </a:r>
            <a:endParaRPr lang="en-GB" sz="1400" dirty="0">
              <a:solidFill>
                <a:schemeClr val="bg1"/>
              </a:solidFill>
              <a:latin typeface="Calibri" pitchFamily="34" charset="0"/>
            </a:endParaRPr>
          </a:p>
        </p:txBody>
      </p:sp>
      <p:sp>
        <p:nvSpPr>
          <p:cNvPr id="18" name="TextBox 17"/>
          <p:cNvSpPr txBox="1"/>
          <p:nvPr/>
        </p:nvSpPr>
        <p:spPr>
          <a:xfrm>
            <a:off x="3810000" y="1295400"/>
            <a:ext cx="1371600" cy="609600"/>
          </a:xfrm>
          <a:prstGeom prst="rect">
            <a:avLst/>
          </a:prstGeom>
          <a:solidFill>
            <a:srgbClr val="7030A0"/>
          </a:solidFill>
          <a:ln w="19050"/>
        </p:spPr>
        <p:style>
          <a:lnRef idx="2">
            <a:schemeClr val="accent4"/>
          </a:lnRef>
          <a:fillRef idx="1">
            <a:schemeClr val="lt1"/>
          </a:fillRef>
          <a:effectRef idx="0">
            <a:schemeClr val="accent4"/>
          </a:effectRef>
          <a:fontRef idx="minor">
            <a:schemeClr val="dk1"/>
          </a:fontRef>
        </p:style>
        <p:txBody>
          <a:bodyPr wrap="square" rtlCol="0" anchor="ctr">
            <a:noAutofit/>
          </a:bodyPr>
          <a:lstStyle/>
          <a:p>
            <a:pPr algn="ctr"/>
            <a:r>
              <a:rPr lang="en-GB" sz="1400" dirty="0" smtClean="0">
                <a:solidFill>
                  <a:schemeClr val="bg1"/>
                </a:solidFill>
                <a:latin typeface="Calibri" pitchFamily="34" charset="0"/>
              </a:rPr>
              <a:t>Intermediate goods</a:t>
            </a:r>
            <a:endParaRPr lang="en-GB" sz="1400" dirty="0">
              <a:solidFill>
                <a:schemeClr val="bg1"/>
              </a:solidFill>
              <a:latin typeface="Calibri" pitchFamily="34" charset="0"/>
            </a:endParaRPr>
          </a:p>
        </p:txBody>
      </p:sp>
      <p:cxnSp>
        <p:nvCxnSpPr>
          <p:cNvPr id="20" name="Straight Arrow Connector 19"/>
          <p:cNvCxnSpPr/>
          <p:nvPr/>
        </p:nvCxnSpPr>
        <p:spPr bwMode="auto">
          <a:xfrm>
            <a:off x="4495800" y="1905000"/>
            <a:ext cx="0" cy="1066800"/>
          </a:xfrm>
          <a:prstGeom prst="straightConnector1">
            <a:avLst/>
          </a:prstGeom>
          <a:ln w="19050">
            <a:headEnd type="none" w="med" len="med"/>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0" idx="3"/>
          </p:cNvCxnSpPr>
          <p:nvPr/>
        </p:nvCxnSpPr>
        <p:spPr bwMode="auto">
          <a:xfrm>
            <a:off x="3429000" y="2743200"/>
            <a:ext cx="457200" cy="381000"/>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a:endCxn id="11" idx="3"/>
          </p:cNvCxnSpPr>
          <p:nvPr/>
        </p:nvCxnSpPr>
        <p:spPr bwMode="auto">
          <a:xfrm flipH="1">
            <a:off x="3429000" y="3429000"/>
            <a:ext cx="457200" cy="381000"/>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17" idx="1"/>
            <a:endCxn id="14" idx="3"/>
          </p:cNvCxnSpPr>
          <p:nvPr/>
        </p:nvCxnSpPr>
        <p:spPr bwMode="auto">
          <a:xfrm flipH="1">
            <a:off x="5105400" y="2933700"/>
            <a:ext cx="533400" cy="381000"/>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13" idx="2"/>
          </p:cNvCxnSpPr>
          <p:nvPr/>
        </p:nvCxnSpPr>
        <p:spPr bwMode="auto">
          <a:xfrm flipH="1">
            <a:off x="4800600" y="1905000"/>
            <a:ext cx="1371600" cy="1066800"/>
          </a:xfrm>
          <a:prstGeom prst="straightConnector1">
            <a:avLst/>
          </a:prstGeom>
          <a:ln w="19050">
            <a:prstDash val="lgDashDotDot"/>
            <a:headEnd type="none" w="med" len="med"/>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a:endCxn id="15" idx="0"/>
          </p:cNvCxnSpPr>
          <p:nvPr/>
        </p:nvCxnSpPr>
        <p:spPr bwMode="auto">
          <a:xfrm flipH="1">
            <a:off x="3657600" y="3657600"/>
            <a:ext cx="685800" cy="990600"/>
          </a:xfrm>
          <a:prstGeom prst="straightConnector1">
            <a:avLst/>
          </a:prstGeom>
          <a:ln w="19050">
            <a:headEnd type="none" w="med" len="med"/>
            <a:tailEnd type="arrow"/>
          </a:ln>
        </p:spPr>
        <p:style>
          <a:lnRef idx="2">
            <a:schemeClr val="dk1"/>
          </a:lnRef>
          <a:fillRef idx="0">
            <a:schemeClr val="dk1"/>
          </a:fillRef>
          <a:effectRef idx="1">
            <a:schemeClr val="dk1"/>
          </a:effectRef>
          <a:fontRef idx="minor">
            <a:schemeClr val="tx1"/>
          </a:fontRef>
        </p:style>
      </p:cxnSp>
      <p:cxnSp>
        <p:nvCxnSpPr>
          <p:cNvPr id="34" name="Straight Arrow Connector 33"/>
          <p:cNvCxnSpPr>
            <a:stCxn id="14" idx="2"/>
            <a:endCxn id="16" idx="0"/>
          </p:cNvCxnSpPr>
          <p:nvPr/>
        </p:nvCxnSpPr>
        <p:spPr bwMode="auto">
          <a:xfrm>
            <a:off x="4495800" y="3657600"/>
            <a:ext cx="838200" cy="990600"/>
          </a:xfrm>
          <a:prstGeom prst="straightConnector1">
            <a:avLst/>
          </a:prstGeom>
          <a:noFill/>
          <a:ln w="9525" cap="flat" cmpd="sng" algn="ctr">
            <a:noFill/>
            <a:prstDash val="solid"/>
            <a:round/>
            <a:headEnd type="none" w="med" len="med"/>
            <a:tailEnd type="arrow"/>
          </a:ln>
          <a:effectLst/>
        </p:spPr>
      </p:cxnSp>
      <p:cxnSp>
        <p:nvCxnSpPr>
          <p:cNvPr id="36" name="Straight Arrow Connector 35"/>
          <p:cNvCxnSpPr/>
          <p:nvPr/>
        </p:nvCxnSpPr>
        <p:spPr bwMode="auto">
          <a:xfrm>
            <a:off x="1981200" y="2133600"/>
            <a:ext cx="914400" cy="914400"/>
          </a:xfrm>
          <a:prstGeom prst="straightConnector1">
            <a:avLst/>
          </a:prstGeom>
          <a:noFill/>
          <a:ln w="9525" cap="flat" cmpd="sng" algn="ctr">
            <a:noFill/>
            <a:prstDash val="solid"/>
            <a:round/>
            <a:headEnd type="none" w="med" len="med"/>
            <a:tailEnd type="arrow"/>
          </a:ln>
          <a:effectLst/>
        </p:spPr>
      </p:cxnSp>
      <p:cxnSp>
        <p:nvCxnSpPr>
          <p:cNvPr id="39" name="Straight Connector 38"/>
          <p:cNvCxnSpPr/>
          <p:nvPr/>
        </p:nvCxnSpPr>
        <p:spPr bwMode="auto">
          <a:xfrm>
            <a:off x="1676400" y="2209800"/>
            <a:ext cx="60198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bwMode="auto">
          <a:xfrm>
            <a:off x="1752600" y="4419600"/>
            <a:ext cx="60198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Straight Arrow Connector 40"/>
          <p:cNvCxnSpPr>
            <a:endCxn id="16" idx="0"/>
          </p:cNvCxnSpPr>
          <p:nvPr/>
        </p:nvCxnSpPr>
        <p:spPr bwMode="auto">
          <a:xfrm>
            <a:off x="4648200" y="3657600"/>
            <a:ext cx="685800" cy="990600"/>
          </a:xfrm>
          <a:prstGeom prst="straightConnector1">
            <a:avLst/>
          </a:prstGeom>
          <a:ln w="19050">
            <a:headEnd type="none" w="med" len="med"/>
            <a:tailEnd type="arrow"/>
          </a:ln>
        </p:spPr>
        <p:style>
          <a:lnRef idx="2">
            <a:schemeClr val="dk1"/>
          </a:lnRef>
          <a:fillRef idx="0">
            <a:schemeClr val="dk1"/>
          </a:fillRef>
          <a:effectRef idx="1">
            <a:schemeClr val="dk1"/>
          </a:effectRef>
          <a:fontRef idx="minor">
            <a:schemeClr val="tx1"/>
          </a:fontRef>
        </p:style>
      </p:cxnSp>
      <p:cxnSp>
        <p:nvCxnSpPr>
          <p:cNvPr id="33" name="直線矢印コネクタ 32"/>
          <p:cNvCxnSpPr>
            <a:stCxn id="18" idx="1"/>
            <a:endCxn id="10" idx="0"/>
          </p:cNvCxnSpPr>
          <p:nvPr/>
        </p:nvCxnSpPr>
        <p:spPr bwMode="auto">
          <a:xfrm rot="10800000" flipV="1">
            <a:off x="2743200" y="1600200"/>
            <a:ext cx="1066800" cy="838200"/>
          </a:xfrm>
          <a:prstGeom prst="straightConnector1">
            <a:avLst/>
          </a:prstGeom>
          <a:noFill/>
          <a:ln w="25400" cap="flat" cmpd="sng" algn="ctr">
            <a:solidFill>
              <a:schemeClr val="tx1"/>
            </a:solidFill>
            <a:prstDash val="sysDot"/>
            <a:round/>
            <a:headEnd type="none" w="med" len="med"/>
            <a:tailEnd type="arrow"/>
          </a:ln>
          <a:effectLst/>
        </p:spPr>
      </p:cxnSp>
      <p:cxnSp>
        <p:nvCxnSpPr>
          <p:cNvPr id="27" name="直線矢印コネクタ 26"/>
          <p:cNvCxnSpPr/>
          <p:nvPr/>
        </p:nvCxnSpPr>
        <p:spPr bwMode="auto">
          <a:xfrm rot="10800000">
            <a:off x="3429000" y="2590800"/>
            <a:ext cx="2209800" cy="76200"/>
          </a:xfrm>
          <a:prstGeom prst="straightConnector1">
            <a:avLst/>
          </a:prstGeom>
          <a:noFill/>
          <a:ln w="25400" cap="flat" cmpd="sng" algn="ctr">
            <a:solidFill>
              <a:schemeClr val="tx1"/>
            </a:solidFill>
            <a:prstDash val="sysDot"/>
            <a:round/>
            <a:headEnd type="none" w="med" len="med"/>
            <a:tailEnd type="arrow"/>
          </a:ln>
          <a:effectLst/>
        </p:spPr>
      </p:cxn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79388" y="76200"/>
            <a:ext cx="8964612" cy="914400"/>
          </a:xfrm>
        </p:spPr>
        <p:txBody>
          <a:bodyPr>
            <a:noAutofit/>
          </a:bodyPr>
          <a:lstStyle/>
          <a:p>
            <a:pPr eaLnBrk="1" hangingPunct="1"/>
            <a:r>
              <a:rPr lang="en-GB" dirty="0" smtClean="0">
                <a:effectLst>
                  <a:outerShdw blurRad="38100" dist="38100" dir="2700000" algn="tl">
                    <a:srgbClr val="C0C0C0"/>
                  </a:outerShdw>
                </a:effectLst>
              </a:rPr>
              <a:t>The change rate of VS share </a:t>
            </a:r>
            <a:br>
              <a:rPr lang="en-GB" dirty="0" smtClean="0">
                <a:effectLst>
                  <a:outerShdw blurRad="38100" dist="38100" dir="2700000" algn="tl">
                    <a:srgbClr val="C0C0C0"/>
                  </a:outerShdw>
                </a:effectLst>
              </a:rPr>
            </a:br>
            <a:r>
              <a:rPr lang="en-GB" dirty="0" smtClean="0">
                <a:effectLst>
                  <a:outerShdw blurRad="38100" dist="38100" dir="2700000" algn="tl">
                    <a:srgbClr val="C0C0C0"/>
                  </a:outerShdw>
                </a:effectLst>
              </a:rPr>
              <a:t>between 1995 and 2005</a:t>
            </a:r>
            <a:endParaRPr lang="en-US" dirty="0" smtClean="0">
              <a:effectLst>
                <a:outerShdw blurRad="38100" dist="38100" dir="2700000" algn="tl">
                  <a:srgbClr val="C0C0C0"/>
                </a:outerShdw>
              </a:effectLst>
            </a:endParaRPr>
          </a:p>
        </p:txBody>
      </p:sp>
      <p:sp>
        <p:nvSpPr>
          <p:cNvPr id="16387" name="Content Placeholder 4"/>
          <p:cNvSpPr>
            <a:spLocks noGrp="1"/>
          </p:cNvSpPr>
          <p:nvPr>
            <p:ph idx="1"/>
          </p:nvPr>
        </p:nvSpPr>
        <p:spPr/>
        <p:txBody>
          <a:bodyPr/>
          <a:lstStyle/>
          <a:p>
            <a:endParaRPr lang="en-US" smtClean="0"/>
          </a:p>
        </p:txBody>
      </p:sp>
      <p:pic>
        <p:nvPicPr>
          <p:cNvPr id="16388" name="Picture 5"/>
          <p:cNvPicPr>
            <a:picLocks noChangeAspect="1" noChangeArrowheads="1"/>
          </p:cNvPicPr>
          <p:nvPr/>
        </p:nvPicPr>
        <p:blipFill>
          <a:blip r:embed="rId2" cstate="print"/>
          <a:srcRect/>
          <a:stretch>
            <a:fillRect/>
          </a:stretch>
        </p:blipFill>
        <p:spPr bwMode="auto">
          <a:xfrm>
            <a:off x="152400" y="1143000"/>
            <a:ext cx="8891588" cy="53292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8964613" cy="1123950"/>
          </a:xfrm>
        </p:spPr>
        <p:txBody>
          <a:bodyPr/>
          <a:lstStyle/>
          <a:p>
            <a:pPr eaLnBrk="1" hangingPunct="1">
              <a:defRPr/>
            </a:pPr>
            <a:r>
              <a:rPr lang="en-US" dirty="0" smtClean="0"/>
              <a:t>Structural decomposition analysis on vertical </a:t>
            </a:r>
            <a:r>
              <a:rPr lang="en-US" dirty="0" err="1" smtClean="0"/>
              <a:t>specialisation</a:t>
            </a:r>
            <a:r>
              <a:rPr lang="en-US" dirty="0" smtClean="0"/>
              <a:t> indicator</a:t>
            </a:r>
          </a:p>
        </p:txBody>
      </p:sp>
      <p:sp>
        <p:nvSpPr>
          <p:cNvPr id="17411" name="Content Placeholder 2"/>
          <p:cNvSpPr>
            <a:spLocks noGrp="1"/>
          </p:cNvSpPr>
          <p:nvPr>
            <p:ph idx="1"/>
          </p:nvPr>
        </p:nvSpPr>
        <p:spPr>
          <a:xfrm>
            <a:off x="304800" y="1557338"/>
            <a:ext cx="8534400" cy="4568825"/>
          </a:xfrm>
        </p:spPr>
        <p:txBody>
          <a:bodyPr/>
          <a:lstStyle/>
          <a:p>
            <a:pPr eaLnBrk="1" hangingPunct="1">
              <a:buFontTx/>
              <a:buNone/>
            </a:pPr>
            <a:r>
              <a:rPr lang="en-GB" sz="3000" dirty="0" smtClean="0"/>
              <a:t>I-O based decomposition technique =&gt;</a:t>
            </a:r>
          </a:p>
          <a:p>
            <a:pPr algn="ctr" eaLnBrk="1" hangingPunct="1">
              <a:buFontTx/>
              <a:buNone/>
            </a:pPr>
            <a:r>
              <a:rPr lang="en-GB" sz="4000" dirty="0" smtClean="0"/>
              <a:t>∆VS share = f (∆m, ∆B, ∆e)</a:t>
            </a:r>
          </a:p>
          <a:p>
            <a:pPr algn="ctr" eaLnBrk="1" hangingPunct="1">
              <a:buFontTx/>
              <a:buNone/>
            </a:pPr>
            <a:r>
              <a:rPr lang="en-GB" sz="4000" dirty="0" smtClean="0"/>
              <a:t>∆VSV share = f (∆v, ∆B, ∆e)</a:t>
            </a:r>
          </a:p>
          <a:p>
            <a:pPr algn="ctr" eaLnBrk="1" hangingPunct="1">
              <a:lnSpc>
                <a:spcPts val="200"/>
              </a:lnSpc>
              <a:buFontTx/>
              <a:buNone/>
            </a:pPr>
            <a:endParaRPr lang="en-GB" sz="3000" dirty="0" smtClean="0"/>
          </a:p>
          <a:p>
            <a:pPr eaLnBrk="1" hangingPunct="1">
              <a:lnSpc>
                <a:spcPts val="1100"/>
              </a:lnSpc>
              <a:buFontTx/>
              <a:buNone/>
            </a:pPr>
            <a:r>
              <a:rPr lang="en-GB" sz="3000" dirty="0" smtClean="0"/>
              <a:t>m: import dependency, </a:t>
            </a:r>
          </a:p>
          <a:p>
            <a:pPr eaLnBrk="1" hangingPunct="1">
              <a:lnSpc>
                <a:spcPts val="1100"/>
              </a:lnSpc>
              <a:buFontTx/>
              <a:buNone/>
            </a:pPr>
            <a:r>
              <a:rPr lang="en-GB" sz="3000" dirty="0" smtClean="0"/>
              <a:t>B: domestic inter-industrial production system, </a:t>
            </a:r>
          </a:p>
          <a:p>
            <a:pPr eaLnBrk="1" hangingPunct="1">
              <a:lnSpc>
                <a:spcPts val="1100"/>
              </a:lnSpc>
              <a:buFontTx/>
              <a:buNone/>
            </a:pPr>
            <a:r>
              <a:rPr lang="en-GB" sz="3000" dirty="0" smtClean="0"/>
              <a:t>e: export structure,</a:t>
            </a:r>
          </a:p>
          <a:p>
            <a:pPr eaLnBrk="1" hangingPunct="1">
              <a:lnSpc>
                <a:spcPts val="1100"/>
              </a:lnSpc>
              <a:buFontTx/>
              <a:buNone/>
            </a:pPr>
            <a:r>
              <a:rPr lang="en-GB" sz="3000" dirty="0" smtClean="0"/>
              <a:t>v: primary input dependency (value added ratio). </a:t>
            </a:r>
          </a:p>
          <a:p>
            <a:pPr eaLnBrk="1" hangingPunct="1">
              <a:buFontTx/>
              <a:buNone/>
            </a:pPr>
            <a:endParaRPr lang="en-GB" dirty="0" smtClean="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8991600" cy="981075"/>
          </a:xfrm>
        </p:spPr>
        <p:txBody>
          <a:bodyPr>
            <a:noAutofit/>
          </a:bodyPr>
          <a:lstStyle/>
          <a:p>
            <a:pPr eaLnBrk="1" hangingPunct="1"/>
            <a:r>
              <a:rPr lang="en-GB" sz="2800" dirty="0" smtClean="0">
                <a:effectLst>
                  <a:outerShdw blurRad="38100" dist="38100" dir="2700000" algn="tl">
                    <a:srgbClr val="C0C0C0"/>
                  </a:outerShdw>
                </a:effectLst>
              </a:rPr>
              <a:t>The decomposition result of the change in import contents of export (VS share)</a:t>
            </a:r>
            <a:endParaRPr lang="en-US" sz="2800" dirty="0" smtClean="0">
              <a:effectLst>
                <a:outerShdw blurRad="38100" dist="38100" dir="2700000" algn="tl">
                  <a:srgbClr val="C0C0C0"/>
                </a:outerShdw>
              </a:effectLst>
            </a:endParaRPr>
          </a:p>
        </p:txBody>
      </p:sp>
      <p:sp>
        <p:nvSpPr>
          <p:cNvPr id="18435" name="Content Placeholder 3"/>
          <p:cNvSpPr>
            <a:spLocks noGrp="1"/>
          </p:cNvSpPr>
          <p:nvPr>
            <p:ph idx="1"/>
          </p:nvPr>
        </p:nvSpPr>
        <p:spPr/>
        <p:txBody>
          <a:bodyPr/>
          <a:lstStyle/>
          <a:p>
            <a:pPr eaLnBrk="1" hangingPunct="1"/>
            <a:endParaRPr lang="en-US" smtClean="0"/>
          </a:p>
        </p:txBody>
      </p:sp>
      <p:pic>
        <p:nvPicPr>
          <p:cNvPr id="18436" name="Picture 6"/>
          <p:cNvPicPr>
            <a:picLocks noChangeAspect="1" noChangeArrowheads="1"/>
          </p:cNvPicPr>
          <p:nvPr/>
        </p:nvPicPr>
        <p:blipFill>
          <a:blip r:embed="rId2" cstate="print"/>
          <a:srcRect/>
          <a:stretch>
            <a:fillRect/>
          </a:stretch>
        </p:blipFill>
        <p:spPr bwMode="auto">
          <a:xfrm>
            <a:off x="107950" y="1046163"/>
            <a:ext cx="8856663" cy="4897437"/>
          </a:xfrm>
          <a:prstGeom prst="rect">
            <a:avLst/>
          </a:prstGeom>
          <a:noFill/>
          <a:ln w="9525">
            <a:noFill/>
            <a:miter lim="800000"/>
            <a:headEnd/>
            <a:tailEnd/>
          </a:ln>
        </p:spPr>
      </p:pic>
      <p:sp>
        <p:nvSpPr>
          <p:cNvPr id="18437" name="TextBox 6"/>
          <p:cNvSpPr txBox="1">
            <a:spLocks noChangeArrowheads="1"/>
          </p:cNvSpPr>
          <p:nvPr/>
        </p:nvSpPr>
        <p:spPr bwMode="auto">
          <a:xfrm>
            <a:off x="838200" y="5943600"/>
            <a:ext cx="7835900" cy="461963"/>
          </a:xfrm>
          <a:prstGeom prst="rect">
            <a:avLst/>
          </a:prstGeom>
          <a:noFill/>
          <a:ln w="9525">
            <a:noFill/>
            <a:miter lim="800000"/>
            <a:headEnd/>
            <a:tailEnd/>
          </a:ln>
        </p:spPr>
        <p:txBody>
          <a:bodyPr wrap="none">
            <a:spAutoFit/>
          </a:bodyPr>
          <a:lstStyle/>
          <a:p>
            <a:pPr eaLnBrk="0" hangingPunct="0"/>
            <a:r>
              <a:rPr lang="en-US">
                <a:latin typeface="Calibri" pitchFamily="34" charset="0"/>
                <a:cs typeface="Times New Roman" pitchFamily="18" charset="0"/>
              </a:rPr>
              <a:t>Import dependency is the dominant factor for most countries</a:t>
            </a: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8991600" cy="981075"/>
          </a:xfrm>
        </p:spPr>
        <p:txBody>
          <a:bodyPr>
            <a:noAutofit/>
          </a:bodyPr>
          <a:lstStyle/>
          <a:p>
            <a:pPr eaLnBrk="1" hangingPunct="1"/>
            <a:r>
              <a:rPr lang="en-GB" sz="2800" dirty="0" smtClean="0">
                <a:effectLst>
                  <a:outerShdw blurRad="38100" dist="38100" dir="2700000" algn="tl">
                    <a:srgbClr val="C0C0C0"/>
                  </a:outerShdw>
                </a:effectLst>
              </a:rPr>
              <a:t>The decomposition result of the change in import contents of export (VS share)</a:t>
            </a:r>
            <a:endParaRPr lang="en-US" sz="2800" dirty="0" smtClean="0">
              <a:effectLst>
                <a:outerShdw blurRad="38100" dist="38100" dir="2700000" algn="tl">
                  <a:srgbClr val="C0C0C0"/>
                </a:outerShdw>
              </a:effectLst>
            </a:endParaRPr>
          </a:p>
        </p:txBody>
      </p:sp>
      <p:sp>
        <p:nvSpPr>
          <p:cNvPr id="18435" name="Content Placeholder 3"/>
          <p:cNvSpPr>
            <a:spLocks noGrp="1"/>
          </p:cNvSpPr>
          <p:nvPr>
            <p:ph idx="1"/>
          </p:nvPr>
        </p:nvSpPr>
        <p:spPr/>
        <p:txBody>
          <a:bodyPr/>
          <a:lstStyle/>
          <a:p>
            <a:pPr eaLnBrk="1" hangingPunct="1"/>
            <a:endParaRPr lang="en-US" smtClean="0"/>
          </a:p>
        </p:txBody>
      </p:sp>
      <p:pic>
        <p:nvPicPr>
          <p:cNvPr id="18436" name="Picture 6"/>
          <p:cNvPicPr>
            <a:picLocks noChangeAspect="1" noChangeArrowheads="1"/>
          </p:cNvPicPr>
          <p:nvPr/>
        </p:nvPicPr>
        <p:blipFill>
          <a:blip r:embed="rId2" cstate="print"/>
          <a:srcRect/>
          <a:stretch>
            <a:fillRect/>
          </a:stretch>
        </p:blipFill>
        <p:spPr bwMode="auto">
          <a:xfrm>
            <a:off x="107950" y="1046163"/>
            <a:ext cx="8856663" cy="4897437"/>
          </a:xfrm>
          <a:prstGeom prst="rect">
            <a:avLst/>
          </a:prstGeom>
          <a:noFill/>
          <a:ln w="9525">
            <a:noFill/>
            <a:miter lim="800000"/>
            <a:headEnd/>
            <a:tailEnd/>
          </a:ln>
        </p:spPr>
      </p:pic>
      <p:sp>
        <p:nvSpPr>
          <p:cNvPr id="18437" name="TextBox 6"/>
          <p:cNvSpPr txBox="1">
            <a:spLocks noChangeArrowheads="1"/>
          </p:cNvSpPr>
          <p:nvPr/>
        </p:nvSpPr>
        <p:spPr bwMode="auto">
          <a:xfrm>
            <a:off x="838200" y="5943600"/>
            <a:ext cx="7835900" cy="461963"/>
          </a:xfrm>
          <a:prstGeom prst="rect">
            <a:avLst/>
          </a:prstGeom>
          <a:noFill/>
          <a:ln w="9525">
            <a:noFill/>
            <a:miter lim="800000"/>
            <a:headEnd/>
            <a:tailEnd/>
          </a:ln>
        </p:spPr>
        <p:txBody>
          <a:bodyPr wrap="none">
            <a:spAutoFit/>
          </a:bodyPr>
          <a:lstStyle/>
          <a:p>
            <a:pPr eaLnBrk="0" hangingPunct="0"/>
            <a:r>
              <a:rPr lang="en-US">
                <a:latin typeface="Calibri" pitchFamily="34" charset="0"/>
                <a:cs typeface="Times New Roman" pitchFamily="18" charset="0"/>
              </a:rPr>
              <a:t>Import dependency is the dominant factor for most countries</a:t>
            </a:r>
          </a:p>
        </p:txBody>
      </p:sp>
      <p:sp>
        <p:nvSpPr>
          <p:cNvPr id="7" name="円/楕円 6"/>
          <p:cNvSpPr/>
          <p:nvPr/>
        </p:nvSpPr>
        <p:spPr bwMode="auto">
          <a:xfrm>
            <a:off x="5334000" y="1981200"/>
            <a:ext cx="304800" cy="1828800"/>
          </a:xfrm>
          <a:prstGeom prst="ellipse">
            <a:avLst/>
          </a:prstGeom>
          <a:solidFill>
            <a:schemeClr val="accent1">
              <a:alpha val="0"/>
            </a:schemeClr>
          </a:solid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 y="0"/>
            <a:ext cx="8763000" cy="981075"/>
          </a:xfrm>
        </p:spPr>
        <p:txBody>
          <a:bodyPr>
            <a:noAutofit/>
          </a:bodyPr>
          <a:lstStyle/>
          <a:p>
            <a:pPr eaLnBrk="1" hangingPunct="1"/>
            <a:r>
              <a:rPr lang="en-GB" sz="2800" dirty="0" smtClean="0">
                <a:effectLst>
                  <a:outerShdw blurRad="38100" dist="38100" dir="2700000" algn="tl">
                    <a:srgbClr val="C0C0C0"/>
                  </a:outerShdw>
                </a:effectLst>
              </a:rPr>
              <a:t>The decomposition result of the change in induced value added by export (VSV share)</a:t>
            </a:r>
            <a:endParaRPr lang="en-US" sz="2800" dirty="0" smtClean="0">
              <a:effectLst>
                <a:outerShdw blurRad="38100" dist="38100" dir="2700000" algn="tl">
                  <a:srgbClr val="C0C0C0"/>
                </a:outerShdw>
              </a:effectLst>
            </a:endParaRPr>
          </a:p>
        </p:txBody>
      </p:sp>
      <p:sp>
        <p:nvSpPr>
          <p:cNvPr id="19459" name="Content Placeholder 4"/>
          <p:cNvSpPr>
            <a:spLocks noGrp="1"/>
          </p:cNvSpPr>
          <p:nvPr>
            <p:ph idx="1"/>
          </p:nvPr>
        </p:nvSpPr>
        <p:spPr/>
        <p:txBody>
          <a:bodyPr/>
          <a:lstStyle/>
          <a:p>
            <a:pPr eaLnBrk="1" hangingPunct="1"/>
            <a:endParaRPr lang="en-US" smtClean="0"/>
          </a:p>
        </p:txBody>
      </p:sp>
      <p:pic>
        <p:nvPicPr>
          <p:cNvPr id="19460" name="Picture 6"/>
          <p:cNvPicPr>
            <a:picLocks noChangeAspect="1" noChangeArrowheads="1"/>
          </p:cNvPicPr>
          <p:nvPr/>
        </p:nvPicPr>
        <p:blipFill>
          <a:blip r:embed="rId2" cstate="print"/>
          <a:srcRect/>
          <a:stretch>
            <a:fillRect/>
          </a:stretch>
        </p:blipFill>
        <p:spPr bwMode="auto">
          <a:xfrm>
            <a:off x="250825" y="1052513"/>
            <a:ext cx="8497888" cy="4891087"/>
          </a:xfrm>
          <a:prstGeom prst="rect">
            <a:avLst/>
          </a:prstGeom>
          <a:noFill/>
          <a:ln w="9525">
            <a:noFill/>
            <a:miter lim="800000"/>
            <a:headEnd/>
            <a:tailEnd/>
          </a:ln>
        </p:spPr>
      </p:pic>
      <p:sp>
        <p:nvSpPr>
          <p:cNvPr id="19461" name="TextBox 5"/>
          <p:cNvSpPr txBox="1">
            <a:spLocks noChangeArrowheads="1"/>
          </p:cNvSpPr>
          <p:nvPr/>
        </p:nvSpPr>
        <p:spPr bwMode="auto">
          <a:xfrm>
            <a:off x="228600" y="6019800"/>
            <a:ext cx="8996363" cy="461963"/>
          </a:xfrm>
          <a:prstGeom prst="rect">
            <a:avLst/>
          </a:prstGeom>
          <a:noFill/>
          <a:ln w="9525">
            <a:noFill/>
            <a:miter lim="800000"/>
            <a:headEnd/>
            <a:tailEnd/>
          </a:ln>
        </p:spPr>
        <p:txBody>
          <a:bodyPr wrap="none">
            <a:spAutoFit/>
          </a:bodyPr>
          <a:lstStyle/>
          <a:p>
            <a:pPr eaLnBrk="0" hangingPunct="0"/>
            <a:r>
              <a:rPr lang="en-GB" dirty="0">
                <a:latin typeface="Calibri" pitchFamily="34" charset="0"/>
              </a:rPr>
              <a:t> </a:t>
            </a:r>
            <a:r>
              <a:rPr lang="en-GB" dirty="0" smtClean="0">
                <a:latin typeface="Calibri" pitchFamily="34" charset="0"/>
              </a:rPr>
              <a:t>Induced </a:t>
            </a:r>
            <a:r>
              <a:rPr lang="en-GB" dirty="0">
                <a:latin typeface="Calibri" pitchFamily="34" charset="0"/>
              </a:rPr>
              <a:t>valued added of unit export has decreased for most countries</a:t>
            </a:r>
            <a:endParaRPr lang="en-US" dirty="0">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1219200"/>
          </a:xfrm>
          <a:solidFill>
            <a:schemeClr val="bg1"/>
          </a:solidFill>
        </p:spPr>
        <p:txBody>
          <a:bodyPr/>
          <a:lstStyle/>
          <a:p>
            <a:pPr eaLnBrk="1" hangingPunct="1"/>
            <a:endParaRPr lang="en-US" dirty="0" smtClean="0">
              <a:effectLst>
                <a:outerShdw blurRad="38100" dist="38100" dir="2700000" algn="tl">
                  <a:srgbClr val="C0C0C0"/>
                </a:outerShdw>
              </a:effectLst>
            </a:endParaRPr>
          </a:p>
        </p:txBody>
      </p:sp>
      <p:sp>
        <p:nvSpPr>
          <p:cNvPr id="20483" name="TextBox 4"/>
          <p:cNvSpPr txBox="1">
            <a:spLocks noChangeArrowheads="1"/>
          </p:cNvSpPr>
          <p:nvPr/>
        </p:nvSpPr>
        <p:spPr bwMode="auto">
          <a:xfrm>
            <a:off x="762000" y="4876800"/>
            <a:ext cx="7775575" cy="1200150"/>
          </a:xfrm>
          <a:prstGeom prst="rect">
            <a:avLst/>
          </a:prstGeom>
          <a:noFill/>
          <a:ln w="9525">
            <a:noFill/>
            <a:miter lim="800000"/>
            <a:headEnd/>
            <a:tailEnd/>
          </a:ln>
        </p:spPr>
        <p:txBody>
          <a:bodyPr>
            <a:spAutoFit/>
          </a:bodyPr>
          <a:lstStyle/>
          <a:p>
            <a:pPr eaLnBrk="0" hangingPunct="0"/>
            <a:r>
              <a:rPr lang="en-US" altLang="ja-JP">
                <a:latin typeface="Calibri" pitchFamily="34" charset="0"/>
                <a:ea typeface="ＭＳ Ｐゴシック" charset="-128"/>
              </a:rPr>
              <a:t>Value added induced by export grew much faster than value added itself, although value added induced by one unit export has decreased between 1995 and 2005.</a:t>
            </a:r>
          </a:p>
        </p:txBody>
      </p:sp>
      <p:sp>
        <p:nvSpPr>
          <p:cNvPr id="20484" name="Content Placeholder 5"/>
          <p:cNvSpPr>
            <a:spLocks noGrp="1"/>
          </p:cNvSpPr>
          <p:nvPr>
            <p:ph idx="1"/>
          </p:nvPr>
        </p:nvSpPr>
        <p:spPr/>
        <p:txBody>
          <a:bodyPr/>
          <a:lstStyle/>
          <a:p>
            <a:pPr eaLnBrk="1" hangingPunct="1"/>
            <a:endParaRPr lang="en-US" smtClean="0"/>
          </a:p>
        </p:txBody>
      </p:sp>
      <p:graphicFrame>
        <p:nvGraphicFramePr>
          <p:cNvPr id="7" name="Chart 6"/>
          <p:cNvGraphicFramePr>
            <a:graphicFrameLocks/>
          </p:cNvGraphicFramePr>
          <p:nvPr/>
        </p:nvGraphicFramePr>
        <p:xfrm>
          <a:off x="228600" y="152400"/>
          <a:ext cx="86868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bwMode="auto">
          <a:xfrm>
            <a:off x="3962400" y="1295400"/>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1219200"/>
          </a:xfrm>
          <a:solidFill>
            <a:schemeClr val="bg1"/>
          </a:solidFill>
        </p:spPr>
        <p:txBody>
          <a:bodyPr/>
          <a:lstStyle/>
          <a:p>
            <a:pPr eaLnBrk="1" hangingPunct="1"/>
            <a:endParaRPr lang="en-US" dirty="0" smtClean="0">
              <a:effectLst>
                <a:outerShdw blurRad="38100" dist="38100" dir="2700000" algn="tl">
                  <a:srgbClr val="C0C0C0"/>
                </a:outerShdw>
              </a:effectLst>
            </a:endParaRPr>
          </a:p>
        </p:txBody>
      </p:sp>
      <p:sp>
        <p:nvSpPr>
          <p:cNvPr id="20483" name="TextBox 4"/>
          <p:cNvSpPr txBox="1">
            <a:spLocks noChangeArrowheads="1"/>
          </p:cNvSpPr>
          <p:nvPr/>
        </p:nvSpPr>
        <p:spPr bwMode="auto">
          <a:xfrm>
            <a:off x="762000" y="4876800"/>
            <a:ext cx="7775575" cy="1200150"/>
          </a:xfrm>
          <a:prstGeom prst="rect">
            <a:avLst/>
          </a:prstGeom>
          <a:noFill/>
          <a:ln w="9525">
            <a:noFill/>
            <a:miter lim="800000"/>
            <a:headEnd/>
            <a:tailEnd/>
          </a:ln>
        </p:spPr>
        <p:txBody>
          <a:bodyPr>
            <a:spAutoFit/>
          </a:bodyPr>
          <a:lstStyle/>
          <a:p>
            <a:pPr eaLnBrk="0" hangingPunct="0"/>
            <a:r>
              <a:rPr lang="en-US" altLang="ja-JP">
                <a:latin typeface="Calibri" pitchFamily="34" charset="0"/>
                <a:ea typeface="ＭＳ Ｐゴシック" charset="-128"/>
              </a:rPr>
              <a:t>Value added induced by export grew much faster than value added itself, although value added induced by one unit export has decreased between 1995 and 2005.</a:t>
            </a:r>
          </a:p>
        </p:txBody>
      </p:sp>
      <p:sp>
        <p:nvSpPr>
          <p:cNvPr id="20484" name="Content Placeholder 5"/>
          <p:cNvSpPr>
            <a:spLocks noGrp="1"/>
          </p:cNvSpPr>
          <p:nvPr>
            <p:ph idx="1"/>
          </p:nvPr>
        </p:nvSpPr>
        <p:spPr/>
        <p:txBody>
          <a:bodyPr/>
          <a:lstStyle/>
          <a:p>
            <a:pPr eaLnBrk="1" hangingPunct="1"/>
            <a:endParaRPr lang="en-US" smtClean="0"/>
          </a:p>
        </p:txBody>
      </p:sp>
      <p:graphicFrame>
        <p:nvGraphicFramePr>
          <p:cNvPr id="7" name="Chart 6"/>
          <p:cNvGraphicFramePr>
            <a:graphicFrameLocks/>
          </p:cNvGraphicFramePr>
          <p:nvPr/>
        </p:nvGraphicFramePr>
        <p:xfrm>
          <a:off x="228600" y="152400"/>
          <a:ext cx="86868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bwMode="auto">
          <a:xfrm>
            <a:off x="3962400" y="1295400"/>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8" name="円/楕円 7"/>
          <p:cNvSpPr/>
          <p:nvPr/>
        </p:nvSpPr>
        <p:spPr bwMode="auto">
          <a:xfrm>
            <a:off x="4419600" y="2209800"/>
            <a:ext cx="228600" cy="1981200"/>
          </a:xfrm>
          <a:prstGeom prst="ellipse">
            <a:avLst/>
          </a:prstGeom>
          <a:solidFill>
            <a:schemeClr val="tx1">
              <a:alpha val="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5"/>
          <p:cNvGraphicFramePr>
            <a:graphicFrameLocks noChangeAspect="1"/>
          </p:cNvGraphicFramePr>
          <p:nvPr/>
        </p:nvGraphicFramePr>
        <p:xfrm>
          <a:off x="228600" y="1219200"/>
          <a:ext cx="8724900" cy="5257800"/>
        </p:xfrm>
        <a:graphic>
          <a:graphicData uri="http://schemas.openxmlformats.org/presentationml/2006/ole">
            <p:oleObj spid="_x0000_s32770" name="Document" r:id="rId3" imgW="8953733" imgH="5458596" progId="Word.Document.12">
              <p:embed/>
            </p:oleObj>
          </a:graphicData>
        </a:graphic>
      </p:graphicFrame>
      <p:sp>
        <p:nvSpPr>
          <p:cNvPr id="5" name="正方形/長方形 4"/>
          <p:cNvSpPr/>
          <p:nvPr/>
        </p:nvSpPr>
        <p:spPr>
          <a:xfrm>
            <a:off x="0" y="3429000"/>
            <a:ext cx="9144000"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kumimoji="1" lang="ja-JP" altLang="en-US">
              <a:solidFill>
                <a:srgbClr val="FFFFFF"/>
              </a:solidFill>
              <a:ea typeface="ＭＳ Ｐゴシック" charset="-128"/>
              <a:cs typeface="Arial" charset="0"/>
            </a:endParaRPr>
          </a:p>
        </p:txBody>
      </p:sp>
      <p:sp>
        <p:nvSpPr>
          <p:cNvPr id="1029" name="Title 1"/>
          <p:cNvSpPr>
            <a:spLocks noGrp="1"/>
          </p:cNvSpPr>
          <p:nvPr>
            <p:ph type="title"/>
          </p:nvPr>
        </p:nvSpPr>
        <p:spPr>
          <a:xfrm>
            <a:off x="0" y="228600"/>
            <a:ext cx="9144000" cy="692150"/>
          </a:xfrm>
        </p:spPr>
        <p:txBody>
          <a:bodyPr/>
          <a:lstStyle/>
          <a:p>
            <a:pPr eaLnBrk="1" hangingPunct="1"/>
            <a:r>
              <a:rPr lang="en-GB" altLang="ja-JP" sz="2800" dirty="0" smtClean="0">
                <a:effectLst>
                  <a:outerShdw blurRad="38100" dist="38100" dir="2700000" algn="tl">
                    <a:srgbClr val="C0C0C0"/>
                  </a:outerShdw>
                </a:effectLst>
                <a:ea typeface="ＭＳ Ｐゴシック" charset="-128"/>
              </a:rPr>
              <a:t>Case study 2: Fragmentation process </a:t>
            </a:r>
            <a:br>
              <a:rPr lang="en-GB" altLang="ja-JP" sz="2800" dirty="0" smtClean="0">
                <a:effectLst>
                  <a:outerShdw blurRad="38100" dist="38100" dir="2700000" algn="tl">
                    <a:srgbClr val="C0C0C0"/>
                  </a:outerShdw>
                </a:effectLst>
                <a:ea typeface="ＭＳ Ｐゴシック" charset="-128"/>
              </a:rPr>
            </a:br>
            <a:r>
              <a:rPr lang="en-GB" altLang="ja-JP" sz="2800" dirty="0" smtClean="0">
                <a:effectLst>
                  <a:outerShdw blurRad="38100" dist="38100" dir="2700000" algn="tl">
                    <a:srgbClr val="C0C0C0"/>
                  </a:outerShdw>
                </a:effectLst>
                <a:ea typeface="ＭＳ Ｐゴシック" charset="-128"/>
              </a:rPr>
              <a:t>in International I-O framework</a:t>
            </a:r>
            <a:endParaRPr lang="en-US" altLang="ja-JP" sz="2800" dirty="0" smtClean="0">
              <a:effectLst>
                <a:outerShdw blurRad="38100" dist="38100" dir="2700000" algn="tl">
                  <a:srgbClr val="C0C0C0"/>
                </a:outerShdw>
              </a:effectLst>
              <a:ea typeface="ＭＳ Ｐゴシック" charset="-128"/>
            </a:endParaRPr>
          </a:p>
        </p:txBody>
      </p:sp>
      <p:sp>
        <p:nvSpPr>
          <p:cNvPr id="6" name="正方形/長方形 5"/>
          <p:cNvSpPr/>
          <p:nvPr/>
        </p:nvSpPr>
        <p:spPr>
          <a:xfrm>
            <a:off x="6705600" y="1143000"/>
            <a:ext cx="2667000"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kumimoji="1" lang="ja-JP" altLang="en-US">
              <a:solidFill>
                <a:srgbClr val="FFFFFF"/>
              </a:solidFill>
              <a:ea typeface="ＭＳ Ｐゴシック" charset="-128"/>
              <a:cs typeface="Arial"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Background</a:t>
            </a:r>
            <a:endParaRPr lang="en-GB" dirty="0"/>
          </a:p>
        </p:txBody>
      </p:sp>
      <p:sp>
        <p:nvSpPr>
          <p:cNvPr id="8195" name="Rectangle 3"/>
          <p:cNvSpPr>
            <a:spLocks noChangeArrowheads="1"/>
          </p:cNvSpPr>
          <p:nvPr/>
        </p:nvSpPr>
        <p:spPr bwMode="auto">
          <a:xfrm>
            <a:off x="457200" y="1676400"/>
            <a:ext cx="8229600" cy="3877985"/>
          </a:xfrm>
          <a:prstGeom prst="rect">
            <a:avLst/>
          </a:prstGeom>
          <a:noFill/>
          <a:ln w="9525">
            <a:noFill/>
            <a:miter lim="800000"/>
            <a:headEnd/>
            <a:tailEnd/>
          </a:ln>
        </p:spPr>
        <p:txBody>
          <a:bodyPr>
            <a:spAutoFit/>
          </a:bodyPr>
          <a:lstStyle/>
          <a:p>
            <a:pPr algn="ctr" eaLnBrk="0" hangingPunct="0"/>
            <a:r>
              <a:rPr lang="en-US" sz="3200" dirty="0">
                <a:solidFill>
                  <a:schemeClr val="accent2"/>
                </a:solidFill>
                <a:latin typeface="Calibri" pitchFamily="34" charset="0"/>
              </a:rPr>
              <a:t>Reduction of transaction costs and changing global demand structures</a:t>
            </a:r>
          </a:p>
          <a:p>
            <a:pPr algn="ctr" eaLnBrk="0" hangingPunct="0"/>
            <a:r>
              <a:rPr lang="en-US" sz="3200" b="1" dirty="0">
                <a:solidFill>
                  <a:schemeClr val="accent2"/>
                </a:solidFill>
                <a:latin typeface="Calibri" pitchFamily="34" charset="0"/>
              </a:rPr>
              <a:t>↓</a:t>
            </a:r>
          </a:p>
          <a:p>
            <a:pPr algn="ctr" eaLnBrk="0" hangingPunct="0"/>
            <a:r>
              <a:rPr lang="en-US" sz="3200" dirty="0">
                <a:solidFill>
                  <a:schemeClr val="accent2"/>
                </a:solidFill>
                <a:latin typeface="Calibri" pitchFamily="34" charset="0"/>
              </a:rPr>
              <a:t>Increasing fragmentation of production, vertical </a:t>
            </a:r>
            <a:r>
              <a:rPr lang="en-US" sz="3200" dirty="0" err="1">
                <a:solidFill>
                  <a:schemeClr val="accent2"/>
                </a:solidFill>
                <a:latin typeface="Calibri" pitchFamily="34" charset="0"/>
              </a:rPr>
              <a:t>specialisation</a:t>
            </a:r>
            <a:r>
              <a:rPr lang="en-US" sz="3200" dirty="0">
                <a:solidFill>
                  <a:schemeClr val="accent2"/>
                </a:solidFill>
                <a:latin typeface="Calibri" pitchFamily="34" charset="0"/>
              </a:rPr>
              <a:t> (VS) trade and new firm strategies</a:t>
            </a:r>
          </a:p>
          <a:p>
            <a:pPr algn="ctr" eaLnBrk="0" hangingPunct="0"/>
            <a:endParaRPr lang="en-US" sz="800" dirty="0">
              <a:solidFill>
                <a:schemeClr val="accent2"/>
              </a:solidFill>
            </a:endParaRPr>
          </a:p>
          <a:p>
            <a:pPr algn="ctr" eaLnBrk="0" hangingPunct="0">
              <a:buFont typeface="Arial" charset="0"/>
              <a:buNone/>
            </a:pPr>
            <a:endParaRPr lang="en-US" sz="600" dirty="0">
              <a:solidFill>
                <a:schemeClr val="accent2"/>
              </a:solidFill>
            </a:endParaRPr>
          </a:p>
          <a:p>
            <a:pPr algn="ctr" eaLnBrk="0" hangingPunct="0"/>
            <a:r>
              <a:rPr lang="en-US" dirty="0" smtClean="0">
                <a:solidFill>
                  <a:schemeClr val="accent2"/>
                </a:solidFill>
              </a:rPr>
              <a:t>“</a:t>
            </a:r>
            <a:r>
              <a:rPr lang="en-US" i="1" dirty="0" smtClean="0">
                <a:solidFill>
                  <a:schemeClr val="accent2"/>
                </a:solidFill>
              </a:rPr>
              <a:t>At least half of the observed increase in world trade can be explained by means of a model of world trade that incorporates vertical </a:t>
            </a:r>
            <a:r>
              <a:rPr lang="en-US" i="1" dirty="0" err="1" smtClean="0">
                <a:solidFill>
                  <a:schemeClr val="accent2"/>
                </a:solidFill>
              </a:rPr>
              <a:t>specialisation</a:t>
            </a:r>
            <a:r>
              <a:rPr lang="en-US" i="1" dirty="0" smtClean="0">
                <a:solidFill>
                  <a:schemeClr val="accent2"/>
                </a:solidFill>
              </a:rPr>
              <a:t>.”(</a:t>
            </a:r>
            <a:r>
              <a:rPr lang="en-US" dirty="0">
                <a:solidFill>
                  <a:schemeClr val="accent2"/>
                </a:solidFill>
              </a:rPr>
              <a:t>Yi, 2003)</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5"/>
          <p:cNvGraphicFramePr>
            <a:graphicFrameLocks noChangeAspect="1"/>
          </p:cNvGraphicFramePr>
          <p:nvPr/>
        </p:nvGraphicFramePr>
        <p:xfrm>
          <a:off x="228600" y="1219200"/>
          <a:ext cx="8724900" cy="5257800"/>
        </p:xfrm>
        <a:graphic>
          <a:graphicData uri="http://schemas.openxmlformats.org/presentationml/2006/ole">
            <p:oleObj spid="_x0000_s33794" name="Document" r:id="rId3" imgW="8953733" imgH="5458596" progId="Word.Document.12">
              <p:embed/>
            </p:oleObj>
          </a:graphicData>
        </a:graphic>
      </p:graphicFrame>
      <p:sp>
        <p:nvSpPr>
          <p:cNvPr id="5" name="正方形/長方形 4"/>
          <p:cNvSpPr/>
          <p:nvPr/>
        </p:nvSpPr>
        <p:spPr>
          <a:xfrm>
            <a:off x="0" y="3429000"/>
            <a:ext cx="9144000"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kumimoji="1" lang="ja-JP" altLang="en-US">
              <a:solidFill>
                <a:srgbClr val="FFFFFF"/>
              </a:solidFill>
              <a:ea typeface="ＭＳ Ｐゴシック" charset="-128"/>
              <a:cs typeface="Arial" charset="0"/>
            </a:endParaRPr>
          </a:p>
        </p:txBody>
      </p:sp>
      <p:sp>
        <p:nvSpPr>
          <p:cNvPr id="1029" name="Title 1"/>
          <p:cNvSpPr>
            <a:spLocks noGrp="1"/>
          </p:cNvSpPr>
          <p:nvPr>
            <p:ph type="title"/>
          </p:nvPr>
        </p:nvSpPr>
        <p:spPr>
          <a:xfrm>
            <a:off x="0" y="228600"/>
            <a:ext cx="9144000" cy="692150"/>
          </a:xfrm>
        </p:spPr>
        <p:txBody>
          <a:bodyPr/>
          <a:lstStyle/>
          <a:p>
            <a:pPr eaLnBrk="1" hangingPunct="1"/>
            <a:r>
              <a:rPr lang="en-GB" altLang="ja-JP" sz="2800" dirty="0" smtClean="0">
                <a:effectLst>
                  <a:outerShdw blurRad="38100" dist="38100" dir="2700000" algn="tl">
                    <a:srgbClr val="C0C0C0"/>
                  </a:outerShdw>
                </a:effectLst>
                <a:ea typeface="ＭＳ Ｐゴシック" charset="-128"/>
              </a:rPr>
              <a:t>Case study 2: Fragmentation process </a:t>
            </a:r>
            <a:br>
              <a:rPr lang="en-GB" altLang="ja-JP" sz="2800" dirty="0" smtClean="0">
                <a:effectLst>
                  <a:outerShdw blurRad="38100" dist="38100" dir="2700000" algn="tl">
                    <a:srgbClr val="C0C0C0"/>
                  </a:outerShdw>
                </a:effectLst>
                <a:ea typeface="ＭＳ Ｐゴシック" charset="-128"/>
              </a:rPr>
            </a:br>
            <a:r>
              <a:rPr lang="en-GB" altLang="ja-JP" sz="2800" dirty="0" smtClean="0">
                <a:effectLst>
                  <a:outerShdw blurRad="38100" dist="38100" dir="2700000" algn="tl">
                    <a:srgbClr val="C0C0C0"/>
                  </a:outerShdw>
                </a:effectLst>
                <a:ea typeface="ＭＳ Ｐゴシック" charset="-128"/>
              </a:rPr>
              <a:t>in International I-O framework</a:t>
            </a:r>
            <a:endParaRPr lang="en-US" altLang="ja-JP" sz="2800" dirty="0" smtClean="0">
              <a:effectLst>
                <a:outerShdw blurRad="38100" dist="38100" dir="2700000" algn="tl">
                  <a:srgbClr val="C0C0C0"/>
                </a:outerShdw>
              </a:effectLst>
              <a:ea typeface="ＭＳ Ｐゴシック" charset="-128"/>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5"/>
          <p:cNvGraphicFramePr>
            <a:graphicFrameLocks noChangeAspect="1"/>
          </p:cNvGraphicFramePr>
          <p:nvPr/>
        </p:nvGraphicFramePr>
        <p:xfrm>
          <a:off x="228600" y="1219200"/>
          <a:ext cx="8724900" cy="5257800"/>
        </p:xfrm>
        <a:graphic>
          <a:graphicData uri="http://schemas.openxmlformats.org/presentationml/2006/ole">
            <p:oleObj spid="_x0000_s34818" name="Document" r:id="rId3" imgW="8953733" imgH="5458596" progId="Word.Document.12">
              <p:embed/>
            </p:oleObj>
          </a:graphicData>
        </a:graphic>
      </p:graphicFrame>
      <p:sp>
        <p:nvSpPr>
          <p:cNvPr id="5" name="正方形/長方形 4"/>
          <p:cNvSpPr/>
          <p:nvPr/>
        </p:nvSpPr>
        <p:spPr>
          <a:xfrm>
            <a:off x="0" y="3810000"/>
            <a:ext cx="91440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kumimoji="1" lang="ja-JP" altLang="en-US">
              <a:solidFill>
                <a:srgbClr val="FFFFFF"/>
              </a:solidFill>
              <a:ea typeface="ＭＳ Ｐゴシック" charset="-128"/>
              <a:cs typeface="Arial" charset="0"/>
            </a:endParaRPr>
          </a:p>
        </p:txBody>
      </p:sp>
      <p:sp>
        <p:nvSpPr>
          <p:cNvPr id="1029" name="Title 1"/>
          <p:cNvSpPr>
            <a:spLocks noGrp="1"/>
          </p:cNvSpPr>
          <p:nvPr>
            <p:ph type="title"/>
          </p:nvPr>
        </p:nvSpPr>
        <p:spPr>
          <a:xfrm>
            <a:off x="0" y="228600"/>
            <a:ext cx="9144000" cy="692150"/>
          </a:xfrm>
        </p:spPr>
        <p:txBody>
          <a:bodyPr/>
          <a:lstStyle/>
          <a:p>
            <a:pPr eaLnBrk="1" hangingPunct="1"/>
            <a:r>
              <a:rPr lang="en-GB" altLang="ja-JP" sz="2800" dirty="0" smtClean="0">
                <a:effectLst>
                  <a:outerShdw blurRad="38100" dist="38100" dir="2700000" algn="tl">
                    <a:srgbClr val="C0C0C0"/>
                  </a:outerShdw>
                </a:effectLst>
                <a:ea typeface="ＭＳ Ｐゴシック" charset="-128"/>
              </a:rPr>
              <a:t>Case study 2: Fragmentation process </a:t>
            </a:r>
            <a:br>
              <a:rPr lang="en-GB" altLang="ja-JP" sz="2800" dirty="0" smtClean="0">
                <a:effectLst>
                  <a:outerShdw blurRad="38100" dist="38100" dir="2700000" algn="tl">
                    <a:srgbClr val="C0C0C0"/>
                  </a:outerShdw>
                </a:effectLst>
                <a:ea typeface="ＭＳ Ｐゴシック" charset="-128"/>
              </a:rPr>
            </a:br>
            <a:r>
              <a:rPr lang="en-GB" altLang="ja-JP" sz="2800" dirty="0" smtClean="0">
                <a:effectLst>
                  <a:outerShdw blurRad="38100" dist="38100" dir="2700000" algn="tl">
                    <a:srgbClr val="C0C0C0"/>
                  </a:outerShdw>
                </a:effectLst>
                <a:ea typeface="ＭＳ Ｐゴシック" charset="-128"/>
              </a:rPr>
              <a:t>in International I-O framework</a:t>
            </a:r>
            <a:endParaRPr lang="en-US" altLang="ja-JP" sz="2800" dirty="0" smtClean="0">
              <a:effectLst>
                <a:outerShdw blurRad="38100" dist="38100" dir="2700000" algn="tl">
                  <a:srgbClr val="C0C0C0"/>
                </a:outerShdw>
              </a:effectLst>
              <a:ea typeface="ＭＳ Ｐゴシック" charset="-128"/>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5"/>
          <p:cNvGraphicFramePr>
            <a:graphicFrameLocks noChangeAspect="1"/>
          </p:cNvGraphicFramePr>
          <p:nvPr/>
        </p:nvGraphicFramePr>
        <p:xfrm>
          <a:off x="228600" y="1132988"/>
          <a:ext cx="8724900" cy="5434499"/>
        </p:xfrm>
        <a:graphic>
          <a:graphicData uri="http://schemas.openxmlformats.org/presentationml/2006/ole">
            <p:oleObj spid="_x0000_s35842" name="Document" r:id="rId3" imgW="8953733" imgH="5458596" progId="Word.Document.12">
              <p:embed/>
            </p:oleObj>
          </a:graphicData>
        </a:graphic>
      </p:graphicFrame>
      <p:sp>
        <p:nvSpPr>
          <p:cNvPr id="2052" name="Title 1"/>
          <p:cNvSpPr>
            <a:spLocks noGrp="1"/>
          </p:cNvSpPr>
          <p:nvPr>
            <p:ph type="title"/>
          </p:nvPr>
        </p:nvSpPr>
        <p:spPr>
          <a:xfrm>
            <a:off x="0" y="0"/>
            <a:ext cx="9144000" cy="990600"/>
          </a:xfrm>
        </p:spPr>
        <p:txBody>
          <a:bodyPr/>
          <a:lstStyle/>
          <a:p>
            <a:pPr eaLnBrk="1" hangingPunct="1"/>
            <a:r>
              <a:rPr lang="en-GB" altLang="ja-JP" sz="2800" dirty="0" smtClean="0">
                <a:effectLst>
                  <a:outerShdw blurRad="38100" dist="38100" dir="2700000" algn="tl">
                    <a:srgbClr val="C0C0C0"/>
                  </a:outerShdw>
                </a:effectLst>
                <a:ea typeface="ＭＳ Ｐゴシック" charset="-128"/>
              </a:rPr>
              <a:t>Fragmentation process </a:t>
            </a:r>
            <a:br>
              <a:rPr lang="en-GB" altLang="ja-JP" sz="2800" dirty="0" smtClean="0">
                <a:effectLst>
                  <a:outerShdw blurRad="38100" dist="38100" dir="2700000" algn="tl">
                    <a:srgbClr val="C0C0C0"/>
                  </a:outerShdw>
                </a:effectLst>
                <a:ea typeface="ＭＳ Ｐゴシック" charset="-128"/>
              </a:rPr>
            </a:br>
            <a:r>
              <a:rPr lang="en-GB" altLang="ja-JP" sz="2800" dirty="0" smtClean="0">
                <a:effectLst>
                  <a:outerShdw blurRad="38100" dist="38100" dir="2700000" algn="tl">
                    <a:srgbClr val="C0C0C0"/>
                  </a:outerShdw>
                </a:effectLst>
                <a:ea typeface="ＭＳ Ｐゴシック" charset="-128"/>
              </a:rPr>
              <a:t>in International I-O framework</a:t>
            </a:r>
            <a:endParaRPr lang="en-US" altLang="ja-JP" sz="2800" dirty="0" smtClean="0">
              <a:effectLst>
                <a:outerShdw blurRad="38100" dist="38100" dir="2700000" algn="tl">
                  <a:srgbClr val="C0C0C0"/>
                </a:outerShdw>
              </a:effectLst>
              <a:ea typeface="ＭＳ Ｐゴシック" charset="-128"/>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0"/>
            <a:ext cx="8713788" cy="1066800"/>
          </a:xfrm>
        </p:spPr>
        <p:txBody>
          <a:bodyPr/>
          <a:lstStyle/>
          <a:p>
            <a:pPr eaLnBrk="1" hangingPunct="1"/>
            <a:r>
              <a:rPr lang="en-GB" altLang="ja-JP" dirty="0" smtClean="0">
                <a:effectLst>
                  <a:outerShdw blurRad="38100" dist="38100" dir="2700000" algn="tl">
                    <a:srgbClr val="C0C0C0"/>
                  </a:outerShdw>
                </a:effectLst>
                <a:ea typeface="ＭＳ Ｐゴシック" charset="-128"/>
              </a:rPr>
              <a:t>Decomposition of fragmentation process</a:t>
            </a:r>
            <a:endParaRPr lang="en-US" dirty="0" smtClean="0">
              <a:effectLst>
                <a:outerShdw blurRad="38100" dist="38100" dir="2700000" algn="tl">
                  <a:srgbClr val="C0C0C0"/>
                </a:outerShdw>
              </a:effectLst>
            </a:endParaRPr>
          </a:p>
        </p:txBody>
      </p:sp>
      <p:sp>
        <p:nvSpPr>
          <p:cNvPr id="22531" name="Content Placeholder 2"/>
          <p:cNvSpPr>
            <a:spLocks noGrp="1"/>
          </p:cNvSpPr>
          <p:nvPr>
            <p:ph idx="1"/>
          </p:nvPr>
        </p:nvSpPr>
        <p:spPr>
          <a:xfrm>
            <a:off x="304800" y="1600200"/>
            <a:ext cx="8686800" cy="4525963"/>
          </a:xfrm>
        </p:spPr>
        <p:txBody>
          <a:bodyPr/>
          <a:lstStyle/>
          <a:p>
            <a:pPr eaLnBrk="1" hangingPunct="1">
              <a:buFontTx/>
              <a:buNone/>
            </a:pPr>
            <a:r>
              <a:rPr lang="en-US" sz="3200" dirty="0" smtClean="0"/>
              <a:t>Applying I-O based decomposition technique to the fragmentation measure:</a:t>
            </a:r>
          </a:p>
          <a:p>
            <a:pPr eaLnBrk="1" hangingPunct="1">
              <a:buFontTx/>
              <a:buNone/>
            </a:pPr>
            <a:r>
              <a:rPr lang="en-US" sz="3200" dirty="0" smtClean="0"/>
              <a:t>Total Fragmentation degree = VS + IDF</a:t>
            </a:r>
          </a:p>
          <a:p>
            <a:pPr eaLnBrk="1" hangingPunct="1">
              <a:buFontTx/>
              <a:buNone/>
            </a:pPr>
            <a:r>
              <a:rPr lang="en-US" dirty="0" smtClean="0"/>
              <a:t>VS: Conventional Vertical </a:t>
            </a:r>
            <a:r>
              <a:rPr lang="en-US" dirty="0" err="1" smtClean="0"/>
              <a:t>Specialisation</a:t>
            </a:r>
            <a:r>
              <a:rPr lang="en-US" dirty="0" smtClean="0"/>
              <a:t> indicator </a:t>
            </a:r>
          </a:p>
          <a:p>
            <a:pPr eaLnBrk="1" hangingPunct="1">
              <a:buFontTx/>
              <a:buNone/>
            </a:pPr>
            <a:r>
              <a:rPr lang="en-US" dirty="0" smtClean="0"/>
              <a:t>IDF: Indirect Fragmentation Indicator (IDF)</a:t>
            </a:r>
          </a:p>
          <a:p>
            <a:pPr eaLnBrk="1" hangingPunct="1">
              <a:buFontTx/>
              <a:buNone/>
            </a:pPr>
            <a:endParaRPr lang="en-US" dirty="0" smtClean="0"/>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0"/>
            <a:ext cx="8686800" cy="928688"/>
          </a:xfrm>
        </p:spPr>
        <p:txBody>
          <a:bodyPr>
            <a:normAutofit/>
          </a:bodyPr>
          <a:lstStyle/>
          <a:p>
            <a:pPr eaLnBrk="1" hangingPunct="1"/>
            <a:r>
              <a:rPr lang="en-GB" altLang="ja-JP" sz="3600" dirty="0" smtClean="0">
                <a:effectLst>
                  <a:outerShdw blurRad="38100" dist="38100" dir="2700000" algn="tl">
                    <a:srgbClr val="C0C0C0"/>
                  </a:outerShdw>
                </a:effectLst>
                <a:ea typeface="ＭＳ Ｐゴシック" charset="-128"/>
              </a:rPr>
              <a:t>Asian fragmentation index  </a:t>
            </a:r>
            <a:r>
              <a:rPr lang="en-GB" altLang="ja-JP" sz="2800" dirty="0" smtClean="0">
                <a:effectLst>
                  <a:outerShdw blurRad="38100" dist="38100" dir="2700000" algn="tl">
                    <a:srgbClr val="C0C0C0"/>
                  </a:outerShdw>
                </a:effectLst>
                <a:ea typeface="ＭＳ Ｐゴシック" charset="-128"/>
              </a:rPr>
              <a:t>(1995/2005)</a:t>
            </a:r>
            <a:endParaRPr lang="en-US" altLang="ja-JP" sz="3600" dirty="0" smtClean="0">
              <a:effectLst>
                <a:outerShdw blurRad="38100" dist="38100" dir="2700000" algn="tl">
                  <a:srgbClr val="C0C0C0"/>
                </a:outerShdw>
              </a:effectLst>
              <a:ea typeface="ＭＳ Ｐゴシック" charset="-128"/>
            </a:endParaRPr>
          </a:p>
        </p:txBody>
      </p:sp>
      <p:pic>
        <p:nvPicPr>
          <p:cNvPr id="23555" name="Picture 2"/>
          <p:cNvPicPr>
            <a:picLocks noGrp="1" noChangeAspect="1" noChangeArrowheads="1"/>
          </p:cNvPicPr>
          <p:nvPr>
            <p:ph idx="1"/>
          </p:nvPr>
        </p:nvPicPr>
        <p:blipFill>
          <a:blip r:embed="rId2" cstate="print"/>
          <a:srcRect/>
          <a:stretch>
            <a:fillRect/>
          </a:stretch>
        </p:blipFill>
        <p:spPr>
          <a:xfrm>
            <a:off x="123825" y="1000125"/>
            <a:ext cx="9007475" cy="5357813"/>
          </a:xfrm>
          <a:noFill/>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rtlCol="0">
            <a:noAutofit/>
          </a:bodyPr>
          <a:lstStyle/>
          <a:p>
            <a:pPr eaLnBrk="1" fontAlgn="auto" hangingPunct="1">
              <a:spcAft>
                <a:spcPts val="0"/>
              </a:spcAft>
              <a:defRPr/>
            </a:pPr>
            <a:r>
              <a:rPr lang="en-US" dirty="0" smtClean="0"/>
              <a:t>Case study 3: Where value added is induced </a:t>
            </a:r>
            <a:br>
              <a:rPr lang="en-US" dirty="0" smtClean="0"/>
            </a:br>
            <a:r>
              <a:rPr lang="en-US" dirty="0" smtClean="0"/>
              <a:t>and by what kind of production chain?</a:t>
            </a:r>
          </a:p>
        </p:txBody>
      </p:sp>
      <p:sp>
        <p:nvSpPr>
          <p:cNvPr id="24579" name="Content Placeholder 2"/>
          <p:cNvSpPr>
            <a:spLocks noGrp="1"/>
          </p:cNvSpPr>
          <p:nvPr>
            <p:ph idx="1"/>
          </p:nvPr>
        </p:nvSpPr>
        <p:spPr>
          <a:xfrm>
            <a:off x="152400" y="1371600"/>
            <a:ext cx="8839200" cy="4572000"/>
          </a:xfrm>
        </p:spPr>
        <p:txBody>
          <a:bodyPr/>
          <a:lstStyle/>
          <a:p>
            <a:pPr eaLnBrk="1" hangingPunct="1">
              <a:buFontTx/>
              <a:buNone/>
            </a:pPr>
            <a:r>
              <a:rPr lang="en-US" sz="3200" smtClean="0"/>
              <a:t>Based on international I-O model:</a:t>
            </a:r>
          </a:p>
          <a:p>
            <a:pPr eaLnBrk="1" hangingPunct="1">
              <a:buFontTx/>
              <a:buNone/>
            </a:pPr>
            <a:r>
              <a:rPr lang="en-US" sz="3200" smtClean="0"/>
              <a:t>Induced value added by final demand (world GDP)</a:t>
            </a:r>
          </a:p>
          <a:p>
            <a:pPr eaLnBrk="1" hangingPunct="1">
              <a:buFontTx/>
              <a:buNone/>
            </a:pPr>
            <a:r>
              <a:rPr lang="en-US" sz="3600" smtClean="0"/>
              <a:t>=V</a:t>
            </a:r>
            <a:r>
              <a:rPr lang="en-GB" sz="3600" smtClean="0"/>
              <a:t>∙</a:t>
            </a:r>
            <a:r>
              <a:rPr lang="en-US" sz="3600" smtClean="0"/>
              <a:t>B</a:t>
            </a:r>
            <a:r>
              <a:rPr lang="en-GB" sz="3600" smtClean="0"/>
              <a:t>∙</a:t>
            </a:r>
            <a:r>
              <a:rPr lang="en-US" sz="3600" smtClean="0"/>
              <a:t>F</a:t>
            </a:r>
          </a:p>
          <a:p>
            <a:pPr eaLnBrk="1" hangingPunct="1">
              <a:buFontTx/>
              <a:buNone/>
            </a:pPr>
            <a:r>
              <a:rPr lang="en-US" sz="3600" smtClean="0"/>
              <a:t>=V</a:t>
            </a:r>
            <a:r>
              <a:rPr lang="en-GB" sz="3600" smtClean="0"/>
              <a:t>∙(I+A</a:t>
            </a:r>
            <a:r>
              <a:rPr lang="en-GB" sz="3600" baseline="30000" smtClean="0"/>
              <a:t>1</a:t>
            </a:r>
            <a:r>
              <a:rPr lang="en-GB" sz="3600" smtClean="0"/>
              <a:t>+A</a:t>
            </a:r>
            <a:r>
              <a:rPr lang="en-GB" sz="3600" baseline="30000" smtClean="0"/>
              <a:t>2</a:t>
            </a:r>
            <a:r>
              <a:rPr lang="en-GB" sz="3600" smtClean="0"/>
              <a:t>+A</a:t>
            </a:r>
            <a:r>
              <a:rPr lang="en-GB" sz="3600" baseline="30000" smtClean="0"/>
              <a:t>3</a:t>
            </a:r>
            <a:r>
              <a:rPr lang="en-GB" sz="3600" smtClean="0"/>
              <a:t>+…+A</a:t>
            </a:r>
            <a:r>
              <a:rPr lang="en-US" altLang="ja-JP" sz="3600" baseline="30000" smtClean="0">
                <a:ea typeface="ＭＳ Ｐゴシック" charset="-128"/>
              </a:rPr>
              <a:t>n</a:t>
            </a:r>
            <a:r>
              <a:rPr lang="en-GB" sz="3600" smtClean="0"/>
              <a:t>)∙F,       n-&gt;</a:t>
            </a:r>
            <a:r>
              <a:rPr lang="ja-JP" altLang="en-US" sz="3600" smtClean="0">
                <a:ea typeface="ＭＳ Ｐゴシック" charset="-128"/>
              </a:rPr>
              <a:t>∞</a:t>
            </a:r>
            <a:endParaRPr lang="en-US" sz="3600" smtClean="0"/>
          </a:p>
        </p:txBody>
      </p:sp>
      <p:sp>
        <p:nvSpPr>
          <p:cNvPr id="24580" name="TextBox 4"/>
          <p:cNvSpPr txBox="1">
            <a:spLocks noChangeArrowheads="1"/>
          </p:cNvSpPr>
          <p:nvPr/>
        </p:nvSpPr>
        <p:spPr bwMode="auto">
          <a:xfrm>
            <a:off x="1763713" y="4292600"/>
            <a:ext cx="7380287" cy="1200150"/>
          </a:xfrm>
          <a:prstGeom prst="rect">
            <a:avLst/>
          </a:prstGeom>
          <a:noFill/>
          <a:ln w="9525">
            <a:noFill/>
            <a:miter lim="800000"/>
            <a:headEnd/>
            <a:tailEnd/>
          </a:ln>
        </p:spPr>
        <p:txBody>
          <a:bodyPr>
            <a:spAutoFit/>
          </a:bodyPr>
          <a:lstStyle/>
          <a:p>
            <a:pPr eaLnBrk="0" hangingPunct="0"/>
            <a:r>
              <a:rPr lang="en-GB">
                <a:latin typeface="Calibri" pitchFamily="34" charset="0"/>
              </a:rPr>
              <a:t>                  Supply chain crosses country’s border 3 times</a:t>
            </a:r>
          </a:p>
          <a:p>
            <a:pPr eaLnBrk="0" hangingPunct="0"/>
            <a:r>
              <a:rPr lang="en-GB">
                <a:latin typeface="Calibri" pitchFamily="34" charset="0"/>
              </a:rPr>
              <a:t>          Supply chain crosses country’s border 2 times</a:t>
            </a:r>
          </a:p>
          <a:p>
            <a:pPr eaLnBrk="0" hangingPunct="0"/>
            <a:r>
              <a:rPr lang="en-GB">
                <a:latin typeface="Calibri" pitchFamily="34" charset="0"/>
              </a:rPr>
              <a:t>Supply chain crosses country’s border 1 time</a:t>
            </a:r>
          </a:p>
        </p:txBody>
      </p:sp>
      <p:cxnSp>
        <p:nvCxnSpPr>
          <p:cNvPr id="12" name="Straight Arrow Connector 11"/>
          <p:cNvCxnSpPr/>
          <p:nvPr/>
        </p:nvCxnSpPr>
        <p:spPr>
          <a:xfrm>
            <a:off x="3048000" y="4191000"/>
            <a:ext cx="0" cy="360363"/>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362200" y="4191000"/>
            <a:ext cx="0" cy="720725"/>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676400" y="4191000"/>
            <a:ext cx="0" cy="1152525"/>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descr="EA &amp; ASEAN.JPG"/>
          <p:cNvPicPr>
            <a:picLocks noChangeAspect="1"/>
          </p:cNvPicPr>
          <p:nvPr/>
        </p:nvPicPr>
        <p:blipFill>
          <a:blip r:embed="rId2" cstate="print"/>
          <a:srcRect/>
          <a:stretch>
            <a:fillRect/>
          </a:stretch>
        </p:blipFill>
        <p:spPr bwMode="auto">
          <a:xfrm>
            <a:off x="0" y="1295400"/>
            <a:ext cx="9144000" cy="4419600"/>
          </a:xfrm>
          <a:prstGeom prst="rect">
            <a:avLst/>
          </a:prstGeom>
          <a:noFill/>
          <a:ln w="9525">
            <a:noFill/>
            <a:miter lim="800000"/>
            <a:headEnd/>
            <a:tailEnd/>
          </a:ln>
        </p:spPr>
      </p:pic>
      <p:sp>
        <p:nvSpPr>
          <p:cNvPr id="25603" name="TextBox 4"/>
          <p:cNvSpPr txBox="1">
            <a:spLocks noChangeArrowheads="1"/>
          </p:cNvSpPr>
          <p:nvPr/>
        </p:nvSpPr>
        <p:spPr bwMode="auto">
          <a:xfrm>
            <a:off x="228600" y="5791200"/>
            <a:ext cx="8686800" cy="708025"/>
          </a:xfrm>
          <a:prstGeom prst="rect">
            <a:avLst/>
          </a:prstGeom>
          <a:noFill/>
          <a:ln w="9525">
            <a:noFill/>
            <a:miter lim="800000"/>
            <a:headEnd/>
            <a:tailEnd/>
          </a:ln>
        </p:spPr>
        <p:txBody>
          <a:bodyPr>
            <a:spAutoFit/>
          </a:bodyPr>
          <a:lstStyle/>
          <a:p>
            <a:pPr eaLnBrk="0" hangingPunct="0"/>
            <a:r>
              <a:rPr lang="en-GB" sz="2000">
                <a:latin typeface="Calibri" pitchFamily="34" charset="0"/>
              </a:rPr>
              <a:t>ASEAN6: Indonesia, Malaysia, Philippines, Singapore, Thailand and Viet Nam</a:t>
            </a:r>
          </a:p>
          <a:p>
            <a:pPr eaLnBrk="0" hangingPunct="0"/>
            <a:r>
              <a:rPr lang="en-GB" sz="2000">
                <a:latin typeface="Calibri" pitchFamily="34" charset="0"/>
              </a:rPr>
              <a:t>Eastern Asia: China, Chinese Taipei, Hong Kong, Korea and Japan</a:t>
            </a:r>
            <a:endParaRPr lang="en-US" sz="2000">
              <a:latin typeface="Calibri" pitchFamily="34" charset="0"/>
            </a:endParaRPr>
          </a:p>
        </p:txBody>
      </p:sp>
      <p:sp>
        <p:nvSpPr>
          <p:cNvPr id="9" name="Title 1"/>
          <p:cNvSpPr>
            <a:spLocks noGrp="1"/>
          </p:cNvSpPr>
          <p:nvPr>
            <p:ph type="title"/>
          </p:nvPr>
        </p:nvSpPr>
        <p:spPr>
          <a:xfrm>
            <a:off x="0" y="0"/>
            <a:ext cx="9144000" cy="1066800"/>
          </a:xfrm>
        </p:spPr>
        <p:txBody>
          <a:bodyPr>
            <a:normAutofit/>
          </a:bodyPr>
          <a:lstStyle/>
          <a:p>
            <a:pPr eaLnBrk="1" hangingPunct="1"/>
            <a:r>
              <a:rPr lang="en-GB" smtClean="0">
                <a:effectLst>
                  <a:outerShdw blurRad="38100" dist="38100" dir="2700000" algn="tl">
                    <a:srgbClr val="C0C0C0"/>
                  </a:outerShdw>
                </a:effectLst>
              </a:rPr>
              <a:t>Production stages and VA spillover effects (2005)</a:t>
            </a:r>
            <a:endParaRPr lang="en-US" smtClean="0">
              <a:effectLst>
                <a:outerShdw blurRad="38100" dist="38100" dir="2700000" algn="tl">
                  <a:srgbClr val="C0C0C0"/>
                </a:outerShdw>
              </a:effectLst>
            </a:endParaRPr>
          </a:p>
        </p:txBody>
      </p:sp>
      <p:sp>
        <p:nvSpPr>
          <p:cNvPr id="7" name="TextBox 4"/>
          <p:cNvSpPr txBox="1">
            <a:spLocks noChangeArrowheads="1"/>
          </p:cNvSpPr>
          <p:nvPr/>
        </p:nvSpPr>
        <p:spPr bwMode="auto">
          <a:xfrm>
            <a:off x="0" y="1143000"/>
            <a:ext cx="8915400" cy="461963"/>
          </a:xfrm>
          <a:prstGeom prst="rect">
            <a:avLst/>
          </a:prstGeom>
          <a:solidFill>
            <a:schemeClr val="bg1"/>
          </a:solidFill>
          <a:ln w="9525">
            <a:noFill/>
            <a:miter lim="800000"/>
            <a:headEnd/>
            <a:tailEnd/>
          </a:ln>
          <a:effectLst>
            <a:outerShdw blurRad="50800" dist="50800" dir="5400000" algn="ctr" rotWithShape="0">
              <a:schemeClr val="bg1"/>
            </a:outerShdw>
          </a:effectLst>
        </p:spPr>
        <p:txBody>
          <a:bodyPr>
            <a:spAutoFit/>
          </a:bodyPr>
          <a:lstStyle/>
          <a:p>
            <a:pPr eaLnBrk="0" hangingPunct="0"/>
            <a:r>
              <a:rPr lang="en-GB" sz="2000">
                <a:latin typeface="Calibri" pitchFamily="34" charset="0"/>
              </a:rPr>
              <a:t>                                   </a:t>
            </a:r>
            <a:r>
              <a:rPr lang="en-GB">
                <a:latin typeface="Calibri" pitchFamily="34" charset="0"/>
              </a:rPr>
              <a:t>Eastern Asia                                                ASEAN6</a:t>
            </a:r>
            <a:endParaRPr lang="en-US" sz="2000">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pPr>
              <a:defRPr/>
            </a:pPr>
            <a:r>
              <a:rPr lang="en-GB" dirty="0" smtClean="0"/>
              <a:t>How is OECD addressing the issue?</a:t>
            </a:r>
            <a:br>
              <a:rPr lang="en-GB" dirty="0" smtClean="0"/>
            </a:br>
            <a:r>
              <a:rPr lang="en-GB" dirty="0" smtClean="0"/>
              <a:t>New work planned</a:t>
            </a:r>
            <a:endParaRPr lang="en-GB" dirty="0"/>
          </a:p>
        </p:txBody>
      </p:sp>
      <p:sp>
        <p:nvSpPr>
          <p:cNvPr id="26627" name="Content Placeholder 2"/>
          <p:cNvSpPr>
            <a:spLocks noGrp="1"/>
          </p:cNvSpPr>
          <p:nvPr>
            <p:ph idx="1"/>
          </p:nvPr>
        </p:nvSpPr>
        <p:spPr>
          <a:xfrm>
            <a:off x="228600" y="1371600"/>
            <a:ext cx="8686800" cy="5105400"/>
          </a:xfrm>
        </p:spPr>
        <p:txBody>
          <a:bodyPr/>
          <a:lstStyle/>
          <a:p>
            <a:pPr>
              <a:buFontTx/>
              <a:buNone/>
            </a:pPr>
            <a:r>
              <a:rPr lang="en-GB" dirty="0" smtClean="0"/>
              <a:t>2011-2012 project to measure trade in value-added:</a:t>
            </a:r>
          </a:p>
          <a:p>
            <a:pPr lvl="1"/>
            <a:r>
              <a:rPr lang="en-GB" dirty="0" smtClean="0"/>
              <a:t>1</a:t>
            </a:r>
            <a:r>
              <a:rPr lang="en-GB" baseline="30000" dirty="0" smtClean="0"/>
              <a:t>st</a:t>
            </a:r>
            <a:r>
              <a:rPr lang="en-GB" dirty="0" smtClean="0"/>
              <a:t> step: Document on concepts, methodologies and challenges.</a:t>
            </a:r>
          </a:p>
          <a:p>
            <a:pPr lvl="1"/>
            <a:r>
              <a:rPr lang="en-GB" dirty="0" smtClean="0"/>
              <a:t>Major challenge is presenting results that can be easily understood and interpreted by non-practitioners of I/O modelling.</a:t>
            </a:r>
          </a:p>
          <a:p>
            <a:pPr lvl="1"/>
            <a:r>
              <a:rPr lang="en-GB" dirty="0" smtClean="0"/>
              <a:t>Co-operation with other organisations and projects – share ideas and compare results, minimise duplication of efforts.</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1066800"/>
          </a:xfrm>
        </p:spPr>
        <p:txBody>
          <a:bodyPr/>
          <a:lstStyle/>
          <a:p>
            <a:pPr eaLnBrk="1" hangingPunct="1"/>
            <a:r>
              <a:rPr lang="en-GB" dirty="0" smtClean="0">
                <a:effectLst>
                  <a:outerShdw blurRad="38100" dist="38100" dir="2700000" algn="tl">
                    <a:srgbClr val="C0C0C0"/>
                  </a:outerShdw>
                </a:effectLst>
              </a:rPr>
              <a:t>Appendix1</a:t>
            </a:r>
            <a:br>
              <a:rPr lang="en-GB" dirty="0" smtClean="0">
                <a:effectLst>
                  <a:outerShdw blurRad="38100" dist="38100" dir="2700000" algn="tl">
                    <a:srgbClr val="C0C0C0"/>
                  </a:outerShdw>
                </a:effectLst>
              </a:rPr>
            </a:br>
            <a:r>
              <a:rPr lang="en-GB" dirty="0" smtClean="0">
                <a:effectLst>
                  <a:outerShdw blurRad="38100" dist="38100" dir="2700000" algn="tl">
                    <a:srgbClr val="C0C0C0"/>
                  </a:outerShdw>
                </a:effectLst>
              </a:rPr>
              <a:t>IO based Factor decomposition technique</a:t>
            </a:r>
            <a:endParaRPr lang="en-US" dirty="0" smtClean="0">
              <a:effectLst>
                <a:outerShdw blurRad="38100" dist="38100" dir="2700000" algn="tl">
                  <a:srgbClr val="C0C0C0"/>
                </a:outerShdw>
              </a:effectLst>
            </a:endParaRPr>
          </a:p>
        </p:txBody>
      </p:sp>
      <p:sp>
        <p:nvSpPr>
          <p:cNvPr id="27651" name="Content Placeholder 2"/>
          <p:cNvSpPr>
            <a:spLocks noGrp="1"/>
          </p:cNvSpPr>
          <p:nvPr>
            <p:ph idx="1"/>
          </p:nvPr>
        </p:nvSpPr>
        <p:spPr>
          <a:xfrm>
            <a:off x="304800" y="1524000"/>
            <a:ext cx="8839200" cy="4525963"/>
          </a:xfrm>
        </p:spPr>
        <p:txBody>
          <a:bodyPr/>
          <a:lstStyle/>
          <a:p>
            <a:pPr eaLnBrk="1" hangingPunct="1">
              <a:lnSpc>
                <a:spcPts val="1500"/>
              </a:lnSpc>
              <a:buFontTx/>
              <a:buNone/>
            </a:pPr>
            <a:r>
              <a:rPr lang="en-GB" dirty="0" smtClean="0"/>
              <a:t>VS share = </a:t>
            </a:r>
            <a:r>
              <a:rPr lang="en-GB" dirty="0" err="1" smtClean="0"/>
              <a:t>u∙m∙L∙EX</a:t>
            </a:r>
            <a:r>
              <a:rPr lang="en-GB" dirty="0" smtClean="0"/>
              <a:t>/</a:t>
            </a:r>
            <a:r>
              <a:rPr lang="en-GB" dirty="0" err="1" smtClean="0"/>
              <a:t>u∙EX</a:t>
            </a:r>
            <a:r>
              <a:rPr lang="en-GB" dirty="0" smtClean="0"/>
              <a:t> = </a:t>
            </a:r>
            <a:r>
              <a:rPr lang="en-GB" dirty="0" err="1" smtClean="0"/>
              <a:t>u∙m∙L∙e</a:t>
            </a:r>
            <a:r>
              <a:rPr lang="en-GB" dirty="0" smtClean="0"/>
              <a:t>,</a:t>
            </a:r>
          </a:p>
          <a:p>
            <a:pPr eaLnBrk="1" hangingPunct="1">
              <a:lnSpc>
                <a:spcPts val="1500"/>
              </a:lnSpc>
              <a:buFontTx/>
              <a:buNone/>
            </a:pPr>
            <a:r>
              <a:rPr lang="en-GB" dirty="0" smtClean="0"/>
              <a:t>∆VS share=VS share</a:t>
            </a:r>
            <a:r>
              <a:rPr lang="en-GB" baseline="30000" dirty="0" smtClean="0"/>
              <a:t>1</a:t>
            </a:r>
            <a:r>
              <a:rPr lang="en-GB" dirty="0" smtClean="0"/>
              <a:t> - VS share</a:t>
            </a:r>
            <a:r>
              <a:rPr lang="en-GB" baseline="30000" dirty="0" smtClean="0"/>
              <a:t>0</a:t>
            </a:r>
            <a:r>
              <a:rPr lang="en-GB" dirty="0" smtClean="0"/>
              <a:t>=u(m</a:t>
            </a:r>
            <a:r>
              <a:rPr lang="en-GB" baseline="30000" dirty="0" smtClean="0"/>
              <a:t>1</a:t>
            </a:r>
            <a:r>
              <a:rPr lang="en-GB" dirty="0" smtClean="0"/>
              <a:t>∙L</a:t>
            </a:r>
            <a:r>
              <a:rPr lang="en-GB" baseline="30000" dirty="0" smtClean="0"/>
              <a:t>1</a:t>
            </a:r>
            <a:r>
              <a:rPr lang="en-GB" dirty="0" smtClean="0"/>
              <a:t>∙e</a:t>
            </a:r>
            <a:r>
              <a:rPr lang="en-GB" baseline="30000" dirty="0" smtClean="0"/>
              <a:t>1 </a:t>
            </a:r>
            <a:r>
              <a:rPr lang="en-GB" dirty="0" smtClean="0"/>
              <a:t>- m</a:t>
            </a:r>
            <a:r>
              <a:rPr lang="en-GB" baseline="30000" dirty="0" smtClean="0"/>
              <a:t>0</a:t>
            </a:r>
            <a:r>
              <a:rPr lang="en-GB" dirty="0" smtClean="0"/>
              <a:t>∙L</a:t>
            </a:r>
            <a:r>
              <a:rPr lang="en-GB" baseline="30000" dirty="0" smtClean="0"/>
              <a:t>0</a:t>
            </a:r>
            <a:r>
              <a:rPr lang="en-GB" dirty="0" smtClean="0"/>
              <a:t>∙e</a:t>
            </a:r>
            <a:r>
              <a:rPr lang="en-GB" baseline="30000" dirty="0" smtClean="0"/>
              <a:t>0</a:t>
            </a:r>
            <a:r>
              <a:rPr lang="en-GB" dirty="0" smtClean="0"/>
              <a:t>) </a:t>
            </a:r>
          </a:p>
          <a:p>
            <a:pPr eaLnBrk="1" hangingPunct="1">
              <a:lnSpc>
                <a:spcPts val="1500"/>
              </a:lnSpc>
              <a:buFontTx/>
              <a:buNone/>
            </a:pPr>
            <a:r>
              <a:rPr lang="en-GB" dirty="0" smtClean="0"/>
              <a:t>= u∙∆m∙ (2L</a:t>
            </a:r>
            <a:r>
              <a:rPr lang="en-GB" baseline="30000" dirty="0" smtClean="0"/>
              <a:t>0</a:t>
            </a:r>
            <a:r>
              <a:rPr lang="en-GB" dirty="0" smtClean="0"/>
              <a:t>∙e</a:t>
            </a:r>
            <a:r>
              <a:rPr lang="en-GB" baseline="30000" dirty="0" smtClean="0"/>
              <a:t>0</a:t>
            </a:r>
            <a:r>
              <a:rPr lang="en-GB" dirty="0" smtClean="0"/>
              <a:t> +2L</a:t>
            </a:r>
            <a:r>
              <a:rPr lang="en-GB" baseline="30000" dirty="0" smtClean="0"/>
              <a:t>1</a:t>
            </a:r>
            <a:r>
              <a:rPr lang="en-GB" dirty="0" smtClean="0"/>
              <a:t>∙e</a:t>
            </a:r>
            <a:r>
              <a:rPr lang="en-GB" baseline="30000" dirty="0" smtClean="0"/>
              <a:t>1</a:t>
            </a:r>
            <a:r>
              <a:rPr lang="en-GB" dirty="0" smtClean="0"/>
              <a:t>+ L</a:t>
            </a:r>
            <a:r>
              <a:rPr lang="en-GB" baseline="30000" dirty="0" smtClean="0"/>
              <a:t>0</a:t>
            </a:r>
            <a:r>
              <a:rPr lang="en-GB" dirty="0" smtClean="0"/>
              <a:t>∙e</a:t>
            </a:r>
            <a:r>
              <a:rPr lang="en-GB" baseline="30000" dirty="0" smtClean="0"/>
              <a:t>1</a:t>
            </a:r>
            <a:r>
              <a:rPr lang="en-GB" dirty="0" smtClean="0"/>
              <a:t>+ L</a:t>
            </a:r>
            <a:r>
              <a:rPr lang="en-GB" baseline="30000" dirty="0" smtClean="0"/>
              <a:t>1</a:t>
            </a:r>
            <a:r>
              <a:rPr lang="en-GB" dirty="0" smtClean="0"/>
              <a:t>∙e</a:t>
            </a:r>
            <a:r>
              <a:rPr lang="en-GB" baseline="30000" dirty="0" smtClean="0"/>
              <a:t>0</a:t>
            </a:r>
            <a:r>
              <a:rPr lang="en-GB" dirty="0" smtClean="0"/>
              <a:t>)/6 </a:t>
            </a:r>
            <a:endParaRPr lang="en-US" dirty="0" smtClean="0"/>
          </a:p>
          <a:p>
            <a:pPr eaLnBrk="1" hangingPunct="1">
              <a:lnSpc>
                <a:spcPts val="1500"/>
              </a:lnSpc>
              <a:buFontTx/>
              <a:buNone/>
            </a:pPr>
            <a:r>
              <a:rPr lang="en-GB" dirty="0" smtClean="0"/>
              <a:t>+ u∙ (2m</a:t>
            </a:r>
            <a:r>
              <a:rPr lang="en-GB" baseline="30000" dirty="0" smtClean="0"/>
              <a:t>0</a:t>
            </a:r>
            <a:r>
              <a:rPr lang="en-GB" dirty="0" smtClean="0"/>
              <a:t>∙∆L∙e</a:t>
            </a:r>
            <a:r>
              <a:rPr lang="en-GB" baseline="30000" dirty="0" smtClean="0"/>
              <a:t>0 </a:t>
            </a:r>
            <a:r>
              <a:rPr lang="en-GB" dirty="0" smtClean="0"/>
              <a:t>+ 2m</a:t>
            </a:r>
            <a:r>
              <a:rPr lang="en-GB" baseline="30000" dirty="0" smtClean="0"/>
              <a:t>1</a:t>
            </a:r>
            <a:r>
              <a:rPr lang="en-GB" dirty="0" smtClean="0"/>
              <a:t>∙∆L∙e</a:t>
            </a:r>
            <a:r>
              <a:rPr lang="en-GB" baseline="30000" dirty="0" smtClean="0"/>
              <a:t>1 </a:t>
            </a:r>
            <a:r>
              <a:rPr lang="en-GB" dirty="0" smtClean="0"/>
              <a:t>+ m</a:t>
            </a:r>
            <a:r>
              <a:rPr lang="en-GB" baseline="30000" dirty="0" smtClean="0"/>
              <a:t>0</a:t>
            </a:r>
            <a:r>
              <a:rPr lang="en-GB" dirty="0" smtClean="0"/>
              <a:t>∙∆L∙e</a:t>
            </a:r>
            <a:r>
              <a:rPr lang="en-GB" baseline="30000" dirty="0" smtClean="0"/>
              <a:t>1 </a:t>
            </a:r>
            <a:r>
              <a:rPr lang="en-GB" dirty="0" smtClean="0"/>
              <a:t>+ m</a:t>
            </a:r>
            <a:r>
              <a:rPr lang="en-GB" baseline="30000" dirty="0" smtClean="0"/>
              <a:t>1</a:t>
            </a:r>
            <a:r>
              <a:rPr lang="en-GB" dirty="0" smtClean="0"/>
              <a:t>∙∆L∙e</a:t>
            </a:r>
            <a:r>
              <a:rPr lang="en-GB" baseline="30000" dirty="0" smtClean="0"/>
              <a:t>0</a:t>
            </a:r>
            <a:r>
              <a:rPr lang="en-GB" dirty="0" smtClean="0"/>
              <a:t>)/6</a:t>
            </a:r>
            <a:endParaRPr lang="en-US" dirty="0" smtClean="0"/>
          </a:p>
          <a:p>
            <a:pPr eaLnBrk="1" hangingPunct="1">
              <a:lnSpc>
                <a:spcPts val="1500"/>
              </a:lnSpc>
              <a:buFontTx/>
              <a:buNone/>
            </a:pPr>
            <a:r>
              <a:rPr lang="en-GB" dirty="0" smtClean="0"/>
              <a:t>+ u∙ (2m</a:t>
            </a:r>
            <a:r>
              <a:rPr lang="en-GB" baseline="30000" dirty="0" smtClean="0"/>
              <a:t>0</a:t>
            </a:r>
            <a:r>
              <a:rPr lang="en-GB" dirty="0" smtClean="0"/>
              <a:t>∙L</a:t>
            </a:r>
            <a:r>
              <a:rPr lang="en-GB" baseline="30000" dirty="0" smtClean="0"/>
              <a:t>0 </a:t>
            </a:r>
            <a:r>
              <a:rPr lang="en-GB" dirty="0" smtClean="0"/>
              <a:t>+ 2m</a:t>
            </a:r>
            <a:r>
              <a:rPr lang="en-GB" baseline="30000" dirty="0" smtClean="0"/>
              <a:t>1</a:t>
            </a:r>
            <a:r>
              <a:rPr lang="en-GB" dirty="0" smtClean="0"/>
              <a:t>∙L</a:t>
            </a:r>
            <a:r>
              <a:rPr lang="en-GB" baseline="30000" dirty="0" smtClean="0"/>
              <a:t>1 </a:t>
            </a:r>
            <a:r>
              <a:rPr lang="en-GB" dirty="0" smtClean="0"/>
              <a:t>+ m</a:t>
            </a:r>
            <a:r>
              <a:rPr lang="en-GB" baseline="30000" dirty="0" smtClean="0"/>
              <a:t>0</a:t>
            </a:r>
            <a:r>
              <a:rPr lang="en-GB" dirty="0" smtClean="0"/>
              <a:t>∙L</a:t>
            </a:r>
            <a:r>
              <a:rPr lang="en-GB" baseline="30000" dirty="0" smtClean="0"/>
              <a:t>1 </a:t>
            </a:r>
            <a:r>
              <a:rPr lang="en-GB" dirty="0" smtClean="0"/>
              <a:t>+ m</a:t>
            </a:r>
            <a:r>
              <a:rPr lang="en-GB" baseline="30000" dirty="0" smtClean="0"/>
              <a:t>1</a:t>
            </a:r>
            <a:r>
              <a:rPr lang="en-GB" dirty="0" smtClean="0"/>
              <a:t>∙L</a:t>
            </a:r>
            <a:r>
              <a:rPr lang="en-GB" baseline="30000" dirty="0" smtClean="0"/>
              <a:t>0</a:t>
            </a:r>
            <a:r>
              <a:rPr lang="en-GB" dirty="0" smtClean="0"/>
              <a:t>) ∙∆e /6.	</a:t>
            </a:r>
          </a:p>
          <a:p>
            <a:pPr eaLnBrk="1" hangingPunct="1">
              <a:lnSpc>
                <a:spcPts val="1500"/>
              </a:lnSpc>
              <a:buFontTx/>
              <a:buNone/>
            </a:pPr>
            <a:r>
              <a:rPr lang="en-GB" dirty="0" smtClean="0"/>
              <a:t>∆m: the change in import dependency, </a:t>
            </a:r>
          </a:p>
          <a:p>
            <a:pPr eaLnBrk="1" hangingPunct="1">
              <a:lnSpc>
                <a:spcPts val="1500"/>
              </a:lnSpc>
              <a:buFontTx/>
              <a:buNone/>
            </a:pPr>
            <a:r>
              <a:rPr lang="en-GB" dirty="0" smtClean="0"/>
              <a:t>∆L: the change in domestic backward linkage, </a:t>
            </a:r>
          </a:p>
          <a:p>
            <a:pPr eaLnBrk="1" hangingPunct="1">
              <a:lnSpc>
                <a:spcPts val="1500"/>
              </a:lnSpc>
              <a:buFontTx/>
              <a:buNone/>
            </a:pPr>
            <a:r>
              <a:rPr lang="en-GB" dirty="0" smtClean="0"/>
              <a:t>∆e: the change in export structure.</a:t>
            </a: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0" y="0"/>
            <a:ext cx="9144000" cy="1066800"/>
          </a:xfrm>
        </p:spPr>
        <p:txBody>
          <a:bodyPr/>
          <a:lstStyle/>
          <a:p>
            <a:pPr eaLnBrk="1" hangingPunct="1"/>
            <a:r>
              <a:rPr lang="en-GB" altLang="ja-JP" dirty="0" smtClean="0">
                <a:effectLst>
                  <a:outerShdw blurRad="38100" dist="38100" dir="2700000" algn="tl">
                    <a:srgbClr val="C0C0C0"/>
                  </a:outerShdw>
                </a:effectLst>
                <a:ea typeface="ＭＳ Ｐゴシック" charset="-128"/>
              </a:rPr>
              <a:t>Appendix 2</a:t>
            </a:r>
            <a:br>
              <a:rPr lang="en-GB" altLang="ja-JP" dirty="0" smtClean="0">
                <a:effectLst>
                  <a:outerShdw blurRad="38100" dist="38100" dir="2700000" algn="tl">
                    <a:srgbClr val="C0C0C0"/>
                  </a:outerShdw>
                </a:effectLst>
                <a:ea typeface="ＭＳ Ｐゴシック" charset="-128"/>
              </a:rPr>
            </a:br>
            <a:r>
              <a:rPr lang="en-GB" altLang="ja-JP" dirty="0" smtClean="0">
                <a:effectLst>
                  <a:outerShdw blurRad="38100" dist="38100" dir="2700000" algn="tl">
                    <a:srgbClr val="C0C0C0"/>
                  </a:outerShdw>
                </a:effectLst>
                <a:ea typeface="ＭＳ Ｐゴシック" charset="-128"/>
              </a:rPr>
              <a:t>Decomposition of fragmentation process</a:t>
            </a:r>
            <a:endParaRPr lang="en-US" altLang="ja-JP" dirty="0" smtClean="0">
              <a:effectLst>
                <a:outerShdw blurRad="38100" dist="38100" dir="2700000" algn="tl">
                  <a:srgbClr val="C0C0C0"/>
                </a:outerShdw>
              </a:effectLst>
              <a:ea typeface="ＭＳ Ｐゴシック" charset="-128"/>
            </a:endParaRPr>
          </a:p>
        </p:txBody>
      </p:sp>
      <p:sp>
        <p:nvSpPr>
          <p:cNvPr id="3076" name="Content Placeholder 2"/>
          <p:cNvSpPr>
            <a:spLocks noGrp="1"/>
          </p:cNvSpPr>
          <p:nvPr>
            <p:ph idx="1"/>
          </p:nvPr>
        </p:nvSpPr>
        <p:spPr>
          <a:xfrm>
            <a:off x="228600" y="1295400"/>
            <a:ext cx="8915400" cy="5562600"/>
          </a:xfrm>
        </p:spPr>
        <p:txBody>
          <a:bodyPr/>
          <a:lstStyle/>
          <a:p>
            <a:pPr eaLnBrk="1" hangingPunct="1">
              <a:lnSpc>
                <a:spcPts val="1100"/>
              </a:lnSpc>
              <a:buFontTx/>
              <a:buNone/>
            </a:pPr>
            <a:r>
              <a:rPr lang="en-GB" altLang="ja-JP" sz="2400" dirty="0" smtClean="0">
                <a:ea typeface="ＭＳ Ｐゴシック" charset="-128"/>
              </a:rPr>
              <a:t>Total intermediate trade (3-country international I-O model):</a:t>
            </a:r>
          </a:p>
          <a:p>
            <a:pPr algn="ctr" eaLnBrk="1" hangingPunct="1">
              <a:lnSpc>
                <a:spcPts val="1100"/>
              </a:lnSpc>
              <a:buFontTx/>
              <a:buNone/>
            </a:pPr>
            <a:r>
              <a:rPr lang="en-GB" altLang="ja-JP" sz="2400" dirty="0" smtClean="0">
                <a:ea typeface="ＭＳ Ｐゴシック" charset="-128"/>
              </a:rPr>
              <a:t>A X=A (I-A)</a:t>
            </a:r>
            <a:r>
              <a:rPr lang="en-GB" altLang="ja-JP" sz="2400" baseline="30000" dirty="0" smtClean="0">
                <a:ea typeface="ＭＳ Ｐゴシック" charset="-128"/>
              </a:rPr>
              <a:t>-1 </a:t>
            </a:r>
            <a:r>
              <a:rPr lang="en-GB" altLang="ja-JP" sz="2400" dirty="0" smtClean="0">
                <a:ea typeface="ＭＳ Ｐゴシック" charset="-128"/>
              </a:rPr>
              <a:t>F= A B F</a:t>
            </a:r>
            <a:endParaRPr lang="en-GB" altLang="ja-JP" sz="100" dirty="0" smtClean="0">
              <a:ea typeface="ＭＳ Ｐゴシック" charset="-128"/>
            </a:endParaRPr>
          </a:p>
          <a:p>
            <a:pPr eaLnBrk="1" hangingPunct="1">
              <a:lnSpc>
                <a:spcPts val="1100"/>
              </a:lnSpc>
              <a:buFontTx/>
              <a:buNone/>
            </a:pPr>
            <a:r>
              <a:rPr lang="en-GB" altLang="ja-JP" sz="2400" dirty="0" smtClean="0">
                <a:ea typeface="ＭＳ Ｐゴシック" charset="-128"/>
              </a:rPr>
              <a:t>Trade induced by country 1’s exports of final goods(EX</a:t>
            </a:r>
            <a:r>
              <a:rPr lang="en-GB" altLang="ja-JP" sz="2400" baseline="30000" dirty="0" smtClean="0">
                <a:ea typeface="ＭＳ Ｐゴシック" charset="-128"/>
              </a:rPr>
              <a:t>1</a:t>
            </a:r>
            <a:r>
              <a:rPr lang="en-GB" altLang="ja-JP" sz="2400" baseline="-25000" dirty="0" smtClean="0">
                <a:ea typeface="ＭＳ Ｐゴシック" charset="-128"/>
              </a:rPr>
              <a:t>fd</a:t>
            </a:r>
            <a:r>
              <a:rPr lang="en-GB" altLang="ja-JP" sz="2400" dirty="0" smtClean="0">
                <a:ea typeface="ＭＳ Ｐゴシック" charset="-128"/>
              </a:rPr>
              <a:t>):</a:t>
            </a:r>
          </a:p>
          <a:p>
            <a:pPr eaLnBrk="1" hangingPunct="1">
              <a:lnSpc>
                <a:spcPts val="1100"/>
              </a:lnSpc>
              <a:buFontTx/>
              <a:buNone/>
            </a:pPr>
            <a:endParaRPr lang="en-GB" altLang="ja-JP" dirty="0" smtClean="0">
              <a:ea typeface="ＭＳ Ｐゴシック" charset="-128"/>
            </a:endParaRPr>
          </a:p>
          <a:p>
            <a:pPr eaLnBrk="1" hangingPunct="1">
              <a:lnSpc>
                <a:spcPts val="1100"/>
              </a:lnSpc>
              <a:buFontTx/>
              <a:buNone/>
            </a:pPr>
            <a:endParaRPr lang="en-GB" altLang="ja-JP" sz="1400" dirty="0" smtClean="0">
              <a:ea typeface="ＭＳ Ｐゴシック" charset="-128"/>
            </a:endParaRPr>
          </a:p>
          <a:p>
            <a:pPr eaLnBrk="1" hangingPunct="1">
              <a:lnSpc>
                <a:spcPts val="1100"/>
              </a:lnSpc>
              <a:buFontTx/>
              <a:buNone/>
            </a:pPr>
            <a:endParaRPr lang="en-GB" altLang="ja-JP" dirty="0" smtClean="0">
              <a:ea typeface="ＭＳ Ｐゴシック" charset="-128"/>
            </a:endParaRPr>
          </a:p>
          <a:p>
            <a:pPr eaLnBrk="1" hangingPunct="1">
              <a:lnSpc>
                <a:spcPts val="1100"/>
              </a:lnSpc>
              <a:buFontTx/>
              <a:buNone/>
            </a:pPr>
            <a:endParaRPr lang="en-GB" altLang="ja-JP" dirty="0" smtClean="0">
              <a:ea typeface="ＭＳ Ｐゴシック" charset="-128"/>
            </a:endParaRPr>
          </a:p>
          <a:p>
            <a:pPr eaLnBrk="1" hangingPunct="1">
              <a:lnSpc>
                <a:spcPts val="1100"/>
              </a:lnSpc>
              <a:buFontTx/>
              <a:buNone/>
            </a:pPr>
            <a:endParaRPr lang="en-GB" altLang="ja-JP" sz="1800" dirty="0" smtClean="0">
              <a:ea typeface="ＭＳ Ｐゴシック" charset="-128"/>
            </a:endParaRPr>
          </a:p>
          <a:p>
            <a:pPr algn="ctr" eaLnBrk="1" hangingPunct="1">
              <a:lnSpc>
                <a:spcPts val="1100"/>
              </a:lnSpc>
              <a:buFontTx/>
              <a:buNone/>
            </a:pPr>
            <a:r>
              <a:rPr lang="az-Cyrl-AZ" altLang="ja-JP" sz="2400" dirty="0" smtClean="0"/>
              <a:t>Ф</a:t>
            </a:r>
            <a:r>
              <a:rPr lang="en-GB" altLang="ja-JP" sz="2400" dirty="0" smtClean="0">
                <a:ea typeface="ＭＳ Ｐゴシック" charset="-128"/>
              </a:rPr>
              <a:t>1: VS based on single I-O table </a:t>
            </a:r>
          </a:p>
          <a:p>
            <a:pPr algn="ctr" eaLnBrk="1" hangingPunct="1">
              <a:lnSpc>
                <a:spcPts val="1100"/>
              </a:lnSpc>
              <a:buFontTx/>
              <a:buNone/>
            </a:pPr>
            <a:r>
              <a:rPr lang="az-Cyrl-AZ" altLang="ja-JP" sz="2400" dirty="0" smtClean="0"/>
              <a:t>Ф</a:t>
            </a:r>
            <a:r>
              <a:rPr lang="en-GB" altLang="ja-JP" sz="2400" dirty="0" smtClean="0">
                <a:ea typeface="ＭＳ Ｐゴシック" charset="-128"/>
              </a:rPr>
              <a:t>2: Indirect Fragmentation (IDF) index</a:t>
            </a:r>
          </a:p>
          <a:p>
            <a:pPr algn="ctr" eaLnBrk="1" hangingPunct="1">
              <a:lnSpc>
                <a:spcPts val="1100"/>
              </a:lnSpc>
              <a:buFontTx/>
              <a:buNone/>
            </a:pPr>
            <a:r>
              <a:rPr lang="az-Cyrl-AZ" altLang="ja-JP" sz="2400" dirty="0" smtClean="0"/>
              <a:t>Ф</a:t>
            </a:r>
            <a:r>
              <a:rPr lang="en-GB" altLang="ja-JP" sz="2400" dirty="0" smtClean="0">
                <a:ea typeface="ＭＳ Ｐゴシック" charset="-128"/>
              </a:rPr>
              <a:t>1 +</a:t>
            </a:r>
            <a:r>
              <a:rPr lang="az-Cyrl-AZ" altLang="ja-JP" sz="2400" dirty="0" smtClean="0"/>
              <a:t> Ф</a:t>
            </a:r>
            <a:r>
              <a:rPr lang="en-GB" altLang="ja-JP" sz="2400" dirty="0" smtClean="0">
                <a:ea typeface="ＭＳ Ｐゴシック" charset="-128"/>
              </a:rPr>
              <a:t>2: Total Fragmentation(TF) index</a:t>
            </a:r>
            <a:endParaRPr lang="en-US" altLang="ja-JP" sz="1800" dirty="0" smtClean="0">
              <a:ea typeface="ＭＳ Ｐゴシック" charset="-128"/>
            </a:endParaRPr>
          </a:p>
          <a:p>
            <a:pPr algn="ctr" eaLnBrk="1" hangingPunct="1">
              <a:lnSpc>
                <a:spcPts val="1100"/>
              </a:lnSpc>
              <a:buFontTx/>
              <a:buNone/>
            </a:pPr>
            <a:r>
              <a:rPr lang="az-Cyrl-AZ" altLang="ja-JP" sz="2400" dirty="0" smtClean="0"/>
              <a:t>Ф</a:t>
            </a:r>
            <a:r>
              <a:rPr lang="en-GB" altLang="ja-JP" sz="2400" dirty="0" smtClean="0">
                <a:ea typeface="ＭＳ Ｐゴシック" charset="-128"/>
              </a:rPr>
              <a:t>3: induced intra-country transaction</a:t>
            </a:r>
          </a:p>
          <a:p>
            <a:pPr eaLnBrk="1" hangingPunct="1">
              <a:lnSpc>
                <a:spcPts val="1100"/>
              </a:lnSpc>
              <a:buFontTx/>
              <a:buNone/>
            </a:pPr>
            <a:endParaRPr lang="en-US" altLang="ja-JP" dirty="0" smtClean="0">
              <a:ea typeface="ＭＳ Ｐゴシック" charset="-128"/>
            </a:endParaRPr>
          </a:p>
        </p:txBody>
      </p:sp>
      <p:graphicFrame>
        <p:nvGraphicFramePr>
          <p:cNvPr id="3074" name="Object 3"/>
          <p:cNvGraphicFramePr>
            <a:graphicFrameLocks noChangeAspect="1"/>
          </p:cNvGraphicFramePr>
          <p:nvPr/>
        </p:nvGraphicFramePr>
        <p:xfrm>
          <a:off x="228600" y="2514600"/>
          <a:ext cx="8786813" cy="2209800"/>
        </p:xfrm>
        <a:graphic>
          <a:graphicData uri="http://schemas.openxmlformats.org/presentationml/2006/ole">
            <p:oleObj spid="_x0000_s36866" name="Document" r:id="rId4" imgW="6025344" imgH="1148228" progId="Word.Document.12">
              <p:embed/>
            </p:oleObj>
          </a:graphicData>
        </a:graphic>
      </p:graphicFrame>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lstStyle/>
          <a:p>
            <a:pPr>
              <a:defRPr/>
            </a:pPr>
            <a:r>
              <a:rPr lang="en-GB" sz="2800" dirty="0" smtClean="0"/>
              <a:t>Fragmentation of production: the example of the</a:t>
            </a:r>
            <a:br>
              <a:rPr lang="en-GB" sz="2800" dirty="0" smtClean="0"/>
            </a:br>
            <a:r>
              <a:rPr lang="en-GB" sz="2800" dirty="0" smtClean="0"/>
              <a:t>Boeing 787 </a:t>
            </a:r>
            <a:r>
              <a:rPr lang="en-GB" sz="2800" dirty="0" err="1" smtClean="0"/>
              <a:t>Dreamliner</a:t>
            </a:r>
            <a:endParaRPr lang="en-GB" sz="2800" dirty="0"/>
          </a:p>
        </p:txBody>
      </p:sp>
      <p:pic>
        <p:nvPicPr>
          <p:cNvPr id="9219" name="Picture 2"/>
          <p:cNvPicPr>
            <a:picLocks noGrp="1" noChangeAspect="1" noChangeArrowheads="1"/>
          </p:cNvPicPr>
          <p:nvPr>
            <p:ph idx="1"/>
          </p:nvPr>
        </p:nvPicPr>
        <p:blipFill>
          <a:blip r:embed="rId3" cstate="print"/>
          <a:srcRect l="20921" t="34557" r="21822" b="26637"/>
          <a:stretch>
            <a:fillRect/>
          </a:stretch>
        </p:blipFill>
        <p:spPr>
          <a:xfrm>
            <a:off x="723900" y="1798638"/>
            <a:ext cx="7696200" cy="3260725"/>
          </a:xfrm>
        </p:spPr>
      </p:pic>
      <p:sp>
        <p:nvSpPr>
          <p:cNvPr id="4" name="TextBox 3"/>
          <p:cNvSpPr txBox="1"/>
          <p:nvPr/>
        </p:nvSpPr>
        <p:spPr>
          <a:xfrm>
            <a:off x="0" y="6237288"/>
            <a:ext cx="3132138" cy="261937"/>
          </a:xfrm>
          <a:prstGeom prst="rect">
            <a:avLst/>
          </a:prstGeom>
          <a:noFill/>
        </p:spPr>
        <p:txBody>
          <a:bodyPr>
            <a:spAutoFit/>
          </a:bodyPr>
          <a:lstStyle/>
          <a:p>
            <a:pPr eaLnBrk="0" hangingPunct="0">
              <a:defRPr/>
            </a:pPr>
            <a:r>
              <a:rPr lang="en-GB" sz="1050" dirty="0">
                <a:cs typeface="+mn-cs"/>
              </a:rPr>
              <a:t>Source: www.newairplane.com</a:t>
            </a:r>
          </a:p>
        </p:txBody>
      </p:sp>
      <p:cxnSp>
        <p:nvCxnSpPr>
          <p:cNvPr id="9221" name="Straight Connector 6"/>
          <p:cNvCxnSpPr>
            <a:cxnSpLocks noChangeShapeType="1"/>
          </p:cNvCxnSpPr>
          <p:nvPr/>
        </p:nvCxnSpPr>
        <p:spPr bwMode="auto">
          <a:xfrm flipV="1">
            <a:off x="6804025" y="2060575"/>
            <a:ext cx="936625" cy="1152525"/>
          </a:xfrm>
          <a:prstGeom prst="line">
            <a:avLst/>
          </a:prstGeom>
          <a:noFill/>
          <a:ln w="9525" algn="ctr">
            <a:solidFill>
              <a:schemeClr val="accent2"/>
            </a:solidFill>
            <a:round/>
            <a:headEnd/>
            <a:tailEnd/>
          </a:ln>
        </p:spPr>
      </p:cxnSp>
      <p:sp>
        <p:nvSpPr>
          <p:cNvPr id="9222" name="TextBox 8"/>
          <p:cNvSpPr txBox="1">
            <a:spLocks noChangeArrowheads="1"/>
          </p:cNvSpPr>
          <p:nvPr/>
        </p:nvSpPr>
        <p:spPr bwMode="auto">
          <a:xfrm>
            <a:off x="6875463" y="1773238"/>
            <a:ext cx="2063750" cy="276225"/>
          </a:xfrm>
          <a:prstGeom prst="rect">
            <a:avLst/>
          </a:prstGeom>
          <a:noFill/>
          <a:ln w="9525">
            <a:noFill/>
            <a:miter lim="800000"/>
            <a:headEnd/>
            <a:tailEnd/>
          </a:ln>
        </p:spPr>
        <p:txBody>
          <a:bodyPr wrap="none">
            <a:spAutoFit/>
          </a:bodyPr>
          <a:lstStyle/>
          <a:p>
            <a:pPr eaLnBrk="0" hangingPunct="0"/>
            <a:r>
              <a:rPr lang="en-GB" sz="1200">
                <a:solidFill>
                  <a:schemeClr val="accent2"/>
                </a:solidFill>
                <a:latin typeface="Arial Narrow" pitchFamily="34" charset="0"/>
              </a:rPr>
              <a:t>Escape slides: Air Cruisers (USA)</a:t>
            </a:r>
          </a:p>
        </p:txBody>
      </p:sp>
      <p:cxnSp>
        <p:nvCxnSpPr>
          <p:cNvPr id="9223" name="Straight Connector 9"/>
          <p:cNvCxnSpPr>
            <a:cxnSpLocks noChangeShapeType="1"/>
            <a:stCxn id="9224" idx="3"/>
          </p:cNvCxnSpPr>
          <p:nvPr/>
        </p:nvCxnSpPr>
        <p:spPr bwMode="auto">
          <a:xfrm flipV="1">
            <a:off x="1839913" y="3789363"/>
            <a:ext cx="500062" cy="230187"/>
          </a:xfrm>
          <a:prstGeom prst="line">
            <a:avLst/>
          </a:prstGeom>
          <a:noFill/>
          <a:ln w="9525" algn="ctr">
            <a:solidFill>
              <a:schemeClr val="accent2"/>
            </a:solidFill>
            <a:round/>
            <a:headEnd/>
            <a:tailEnd/>
          </a:ln>
        </p:spPr>
      </p:cxnSp>
      <p:sp>
        <p:nvSpPr>
          <p:cNvPr id="9224" name="TextBox 11"/>
          <p:cNvSpPr txBox="1">
            <a:spLocks noChangeArrowheads="1"/>
          </p:cNvSpPr>
          <p:nvPr/>
        </p:nvSpPr>
        <p:spPr bwMode="auto">
          <a:xfrm>
            <a:off x="250825" y="3789363"/>
            <a:ext cx="1589088" cy="461962"/>
          </a:xfrm>
          <a:prstGeom prst="rect">
            <a:avLst/>
          </a:prstGeom>
          <a:noFill/>
          <a:ln w="9525">
            <a:noFill/>
            <a:miter lim="800000"/>
            <a:headEnd/>
            <a:tailEnd/>
          </a:ln>
        </p:spPr>
        <p:txBody>
          <a:bodyPr wrap="none">
            <a:spAutoFit/>
          </a:bodyPr>
          <a:lstStyle/>
          <a:p>
            <a:pPr eaLnBrk="0" hangingPunct="0"/>
            <a:r>
              <a:rPr lang="en-GB" sz="1200">
                <a:solidFill>
                  <a:schemeClr val="accent2"/>
                </a:solidFill>
                <a:latin typeface="Arial Narrow" pitchFamily="34" charset="0"/>
              </a:rPr>
              <a:t>Horizontal Stabiliser:</a:t>
            </a:r>
          </a:p>
          <a:p>
            <a:pPr eaLnBrk="0" hangingPunct="0"/>
            <a:r>
              <a:rPr lang="en-GB" sz="1200">
                <a:solidFill>
                  <a:schemeClr val="accent2"/>
                </a:solidFill>
                <a:latin typeface="Arial Narrow" pitchFamily="34" charset="0"/>
              </a:rPr>
              <a:t>Alenia Aeronautica (Italy)</a:t>
            </a:r>
          </a:p>
        </p:txBody>
      </p:sp>
      <p:sp>
        <p:nvSpPr>
          <p:cNvPr id="9225" name="TextBox 12"/>
          <p:cNvSpPr txBox="1">
            <a:spLocks noChangeArrowheads="1"/>
          </p:cNvSpPr>
          <p:nvPr/>
        </p:nvSpPr>
        <p:spPr bwMode="auto">
          <a:xfrm>
            <a:off x="3419475" y="1484313"/>
            <a:ext cx="2544763" cy="277812"/>
          </a:xfrm>
          <a:prstGeom prst="rect">
            <a:avLst/>
          </a:prstGeom>
          <a:noFill/>
          <a:ln w="9525">
            <a:noFill/>
            <a:miter lim="800000"/>
            <a:headEnd/>
            <a:tailEnd/>
          </a:ln>
        </p:spPr>
        <p:txBody>
          <a:bodyPr wrap="none">
            <a:spAutoFit/>
          </a:bodyPr>
          <a:lstStyle/>
          <a:p>
            <a:pPr eaLnBrk="0" hangingPunct="0"/>
            <a:r>
              <a:rPr lang="en-GB" sz="1200">
                <a:solidFill>
                  <a:schemeClr val="accent2"/>
                </a:solidFill>
                <a:latin typeface="Arial Narrow" pitchFamily="34" charset="0"/>
              </a:rPr>
              <a:t>Centre fuselage: Alenia Aeronautica (Italy)</a:t>
            </a:r>
          </a:p>
        </p:txBody>
      </p:sp>
      <p:cxnSp>
        <p:nvCxnSpPr>
          <p:cNvPr id="9226" name="Straight Connector 14"/>
          <p:cNvCxnSpPr>
            <a:cxnSpLocks noChangeShapeType="1"/>
            <a:stCxn id="9225" idx="2"/>
          </p:cNvCxnSpPr>
          <p:nvPr/>
        </p:nvCxnSpPr>
        <p:spPr bwMode="auto">
          <a:xfrm>
            <a:off x="4692650" y="1762125"/>
            <a:ext cx="455613" cy="1379538"/>
          </a:xfrm>
          <a:prstGeom prst="line">
            <a:avLst/>
          </a:prstGeom>
          <a:noFill/>
          <a:ln w="9525" algn="ctr">
            <a:solidFill>
              <a:schemeClr val="accent2"/>
            </a:solidFill>
            <a:round/>
            <a:headEnd/>
            <a:tailEnd/>
          </a:ln>
        </p:spPr>
      </p:cxnSp>
      <p:sp>
        <p:nvSpPr>
          <p:cNvPr id="17" name="TextBox 16"/>
          <p:cNvSpPr txBox="1"/>
          <p:nvPr/>
        </p:nvSpPr>
        <p:spPr>
          <a:xfrm>
            <a:off x="6443663" y="5949950"/>
            <a:ext cx="2465387" cy="522288"/>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eaLnBrk="0" hangingPunct="0">
              <a:defRPr/>
            </a:pPr>
            <a:r>
              <a:rPr lang="en-GB" sz="1400" dirty="0">
                <a:solidFill>
                  <a:schemeClr val="accent2"/>
                </a:solidFill>
              </a:rPr>
              <a:t>Final assembly: Boeing</a:t>
            </a:r>
          </a:p>
          <a:p>
            <a:pPr eaLnBrk="0" hangingPunct="0">
              <a:defRPr/>
            </a:pPr>
            <a:r>
              <a:rPr lang="en-GB" sz="1400" dirty="0">
                <a:solidFill>
                  <a:schemeClr val="accent2"/>
                </a:solidFill>
              </a:rPr>
              <a:t>Commercial Airplanes (USA)</a:t>
            </a:r>
          </a:p>
        </p:txBody>
      </p:sp>
      <p:cxnSp>
        <p:nvCxnSpPr>
          <p:cNvPr id="9228" name="Straight Connector 17"/>
          <p:cNvCxnSpPr>
            <a:cxnSpLocks noChangeShapeType="1"/>
            <a:stCxn id="9229" idx="3"/>
          </p:cNvCxnSpPr>
          <p:nvPr/>
        </p:nvCxnSpPr>
        <p:spPr bwMode="auto">
          <a:xfrm>
            <a:off x="2043113" y="2292350"/>
            <a:ext cx="1089025" cy="631825"/>
          </a:xfrm>
          <a:prstGeom prst="line">
            <a:avLst/>
          </a:prstGeom>
          <a:noFill/>
          <a:ln w="9525" algn="ctr">
            <a:solidFill>
              <a:schemeClr val="accent2"/>
            </a:solidFill>
            <a:round/>
            <a:headEnd/>
            <a:tailEnd/>
          </a:ln>
        </p:spPr>
      </p:cxnSp>
      <p:sp>
        <p:nvSpPr>
          <p:cNvPr id="9229" name="TextBox 19"/>
          <p:cNvSpPr txBox="1">
            <a:spLocks noChangeArrowheads="1"/>
          </p:cNvSpPr>
          <p:nvPr/>
        </p:nvSpPr>
        <p:spPr bwMode="auto">
          <a:xfrm>
            <a:off x="250825" y="2060575"/>
            <a:ext cx="1792288" cy="461963"/>
          </a:xfrm>
          <a:prstGeom prst="rect">
            <a:avLst/>
          </a:prstGeom>
          <a:noFill/>
          <a:ln w="9525">
            <a:noFill/>
            <a:miter lim="800000"/>
            <a:headEnd/>
            <a:tailEnd/>
          </a:ln>
        </p:spPr>
        <p:txBody>
          <a:bodyPr wrap="none">
            <a:spAutoFit/>
          </a:bodyPr>
          <a:lstStyle/>
          <a:p>
            <a:pPr eaLnBrk="0" hangingPunct="0"/>
            <a:r>
              <a:rPr lang="en-GB" sz="1200">
                <a:solidFill>
                  <a:schemeClr val="accent2"/>
                </a:solidFill>
                <a:latin typeface="Arial Narrow" pitchFamily="34" charset="0"/>
              </a:rPr>
              <a:t>Vertical Stabiliser: Boeing</a:t>
            </a:r>
          </a:p>
          <a:p>
            <a:pPr eaLnBrk="0" hangingPunct="0"/>
            <a:r>
              <a:rPr lang="en-GB" sz="1200">
                <a:solidFill>
                  <a:schemeClr val="accent2"/>
                </a:solidFill>
                <a:latin typeface="Arial Narrow" pitchFamily="34" charset="0"/>
              </a:rPr>
              <a:t>Commercial Airplanes (USA)</a:t>
            </a:r>
          </a:p>
        </p:txBody>
      </p:sp>
      <p:cxnSp>
        <p:nvCxnSpPr>
          <p:cNvPr id="9230" name="Straight Connector 13"/>
          <p:cNvCxnSpPr>
            <a:cxnSpLocks noChangeShapeType="1"/>
          </p:cNvCxnSpPr>
          <p:nvPr/>
        </p:nvCxnSpPr>
        <p:spPr bwMode="auto">
          <a:xfrm flipH="1" flipV="1">
            <a:off x="4284663" y="4076700"/>
            <a:ext cx="161925" cy="1368425"/>
          </a:xfrm>
          <a:prstGeom prst="line">
            <a:avLst/>
          </a:prstGeom>
          <a:noFill/>
          <a:ln w="9525" algn="ctr">
            <a:solidFill>
              <a:schemeClr val="accent2"/>
            </a:solidFill>
            <a:round/>
            <a:headEnd/>
            <a:tailEnd/>
          </a:ln>
        </p:spPr>
      </p:cxnSp>
      <p:sp>
        <p:nvSpPr>
          <p:cNvPr id="9231" name="TextBox 18"/>
          <p:cNvSpPr txBox="1">
            <a:spLocks noChangeArrowheads="1"/>
          </p:cNvSpPr>
          <p:nvPr/>
        </p:nvSpPr>
        <p:spPr bwMode="auto">
          <a:xfrm>
            <a:off x="3708400" y="5445125"/>
            <a:ext cx="2468563" cy="831850"/>
          </a:xfrm>
          <a:prstGeom prst="rect">
            <a:avLst/>
          </a:prstGeom>
          <a:noFill/>
          <a:ln w="9525">
            <a:noFill/>
            <a:miter lim="800000"/>
            <a:headEnd/>
            <a:tailEnd/>
          </a:ln>
        </p:spPr>
        <p:txBody>
          <a:bodyPr wrap="none">
            <a:spAutoFit/>
          </a:bodyPr>
          <a:lstStyle/>
          <a:p>
            <a:pPr eaLnBrk="0" hangingPunct="0"/>
            <a:r>
              <a:rPr lang="en-GB" sz="1200">
                <a:solidFill>
                  <a:schemeClr val="accent2"/>
                </a:solidFill>
                <a:latin typeface="Arial Narrow" pitchFamily="34" charset="0"/>
              </a:rPr>
              <a:t>Landing gear: Messier-Dowti (France)</a:t>
            </a:r>
          </a:p>
          <a:p>
            <a:pPr eaLnBrk="0" hangingPunct="0"/>
            <a:r>
              <a:rPr lang="en-GB" sz="1200">
                <a:solidFill>
                  <a:schemeClr val="accent2"/>
                </a:solidFill>
                <a:latin typeface="Arial Narrow" pitchFamily="34" charset="0"/>
              </a:rPr>
              <a:t>Electric brakes: Messier-Bugatti (France)</a:t>
            </a:r>
          </a:p>
          <a:p>
            <a:pPr eaLnBrk="0" hangingPunct="0"/>
            <a:r>
              <a:rPr lang="en-GB" sz="1200">
                <a:solidFill>
                  <a:schemeClr val="accent2"/>
                </a:solidFill>
                <a:latin typeface="Arial Narrow" pitchFamily="34" charset="0"/>
              </a:rPr>
              <a:t>Tires: Bridgestone Tires (Japan)</a:t>
            </a:r>
          </a:p>
          <a:p>
            <a:pPr eaLnBrk="0" hangingPunct="0"/>
            <a:endParaRPr lang="en-GB" sz="1200">
              <a:solidFill>
                <a:schemeClr val="accent2"/>
              </a:solidFill>
              <a:latin typeface="Arial Narrow" pitchFamily="34" charset="0"/>
            </a:endParaRPr>
          </a:p>
        </p:txBody>
      </p:sp>
      <p:sp>
        <p:nvSpPr>
          <p:cNvPr id="9232" name="TextBox 20"/>
          <p:cNvSpPr txBox="1">
            <a:spLocks noChangeArrowheads="1"/>
          </p:cNvSpPr>
          <p:nvPr/>
        </p:nvSpPr>
        <p:spPr bwMode="auto">
          <a:xfrm>
            <a:off x="5076825" y="2060575"/>
            <a:ext cx="1574800" cy="646113"/>
          </a:xfrm>
          <a:prstGeom prst="rect">
            <a:avLst/>
          </a:prstGeom>
          <a:noFill/>
          <a:ln w="9525">
            <a:noFill/>
            <a:miter lim="800000"/>
            <a:headEnd/>
            <a:tailEnd/>
          </a:ln>
        </p:spPr>
        <p:txBody>
          <a:bodyPr wrap="none">
            <a:spAutoFit/>
          </a:bodyPr>
          <a:lstStyle/>
          <a:p>
            <a:pPr eaLnBrk="0" hangingPunct="0"/>
            <a:r>
              <a:rPr lang="en-GB" sz="1200">
                <a:solidFill>
                  <a:schemeClr val="accent2"/>
                </a:solidFill>
                <a:latin typeface="Arial Narrow" pitchFamily="34" charset="0"/>
              </a:rPr>
              <a:t>Doors &amp; windows:</a:t>
            </a:r>
          </a:p>
          <a:p>
            <a:pPr eaLnBrk="0" hangingPunct="0"/>
            <a:r>
              <a:rPr lang="en-GB" sz="1200">
                <a:solidFill>
                  <a:schemeClr val="accent2"/>
                </a:solidFill>
                <a:latin typeface="Arial Narrow" pitchFamily="34" charset="0"/>
              </a:rPr>
              <a:t>Zodiac Aerospace (USA)</a:t>
            </a:r>
          </a:p>
          <a:p>
            <a:pPr eaLnBrk="0" hangingPunct="0"/>
            <a:r>
              <a:rPr lang="en-GB" sz="1200">
                <a:solidFill>
                  <a:schemeClr val="accent2"/>
                </a:solidFill>
                <a:latin typeface="Arial Narrow" pitchFamily="34" charset="0"/>
              </a:rPr>
              <a:t>PPG Aerospace (USA)</a:t>
            </a:r>
          </a:p>
        </p:txBody>
      </p:sp>
      <p:cxnSp>
        <p:nvCxnSpPr>
          <p:cNvPr id="9233" name="Straight Connector 22"/>
          <p:cNvCxnSpPr>
            <a:cxnSpLocks noChangeShapeType="1"/>
          </p:cNvCxnSpPr>
          <p:nvPr/>
        </p:nvCxnSpPr>
        <p:spPr bwMode="auto">
          <a:xfrm flipV="1">
            <a:off x="5724525" y="2708275"/>
            <a:ext cx="360363" cy="504825"/>
          </a:xfrm>
          <a:prstGeom prst="line">
            <a:avLst/>
          </a:prstGeom>
          <a:noFill/>
          <a:ln w="9525" algn="ctr">
            <a:solidFill>
              <a:schemeClr val="accent2"/>
            </a:solidFill>
            <a:round/>
            <a:headEnd/>
            <a:tailEnd/>
          </a:ln>
        </p:spPr>
      </p:cxnSp>
      <p:sp>
        <p:nvSpPr>
          <p:cNvPr id="9234" name="TextBox 23"/>
          <p:cNvSpPr txBox="1">
            <a:spLocks noChangeArrowheads="1"/>
          </p:cNvSpPr>
          <p:nvPr/>
        </p:nvSpPr>
        <p:spPr bwMode="auto">
          <a:xfrm>
            <a:off x="6372225" y="5084763"/>
            <a:ext cx="2676525" cy="831850"/>
          </a:xfrm>
          <a:prstGeom prst="rect">
            <a:avLst/>
          </a:prstGeom>
          <a:noFill/>
          <a:ln w="9525">
            <a:noFill/>
            <a:miter lim="800000"/>
            <a:headEnd/>
            <a:tailEnd/>
          </a:ln>
        </p:spPr>
        <p:txBody>
          <a:bodyPr wrap="none">
            <a:spAutoFit/>
          </a:bodyPr>
          <a:lstStyle/>
          <a:p>
            <a:pPr eaLnBrk="0" hangingPunct="0"/>
            <a:r>
              <a:rPr lang="en-GB" sz="1200">
                <a:solidFill>
                  <a:schemeClr val="accent2"/>
                </a:solidFill>
                <a:latin typeface="Arial Narrow" pitchFamily="34" charset="0"/>
              </a:rPr>
              <a:t>Tools/Software: Dassault Systemes (France)</a:t>
            </a:r>
          </a:p>
          <a:p>
            <a:pPr eaLnBrk="0" hangingPunct="0"/>
            <a:r>
              <a:rPr lang="en-GB" sz="1200">
                <a:solidFill>
                  <a:schemeClr val="accent2"/>
                </a:solidFill>
                <a:latin typeface="Arial Narrow" pitchFamily="34" charset="0"/>
              </a:rPr>
              <a:t>Navigation: Honeywell (USA)</a:t>
            </a:r>
          </a:p>
          <a:p>
            <a:pPr eaLnBrk="0" hangingPunct="0"/>
            <a:r>
              <a:rPr lang="en-GB" sz="1200">
                <a:solidFill>
                  <a:schemeClr val="accent2"/>
                </a:solidFill>
                <a:latin typeface="Arial Narrow" pitchFamily="34" charset="0"/>
              </a:rPr>
              <a:t>Pilot control system: Rockwell Colins (USA)</a:t>
            </a:r>
          </a:p>
          <a:p>
            <a:pPr eaLnBrk="0" hangingPunct="0"/>
            <a:r>
              <a:rPr lang="en-GB" sz="1200">
                <a:solidFill>
                  <a:schemeClr val="accent2"/>
                </a:solidFill>
                <a:latin typeface="Arial Narrow" pitchFamily="34" charset="0"/>
              </a:rPr>
              <a:t>Wiring: Safran (France)</a:t>
            </a:r>
          </a:p>
        </p:txBody>
      </p:sp>
      <p:sp>
        <p:nvSpPr>
          <p:cNvPr id="9235" name="TextBox 24"/>
          <p:cNvSpPr txBox="1">
            <a:spLocks noChangeArrowheads="1"/>
          </p:cNvSpPr>
          <p:nvPr/>
        </p:nvSpPr>
        <p:spPr bwMode="auto">
          <a:xfrm>
            <a:off x="4572000" y="4437063"/>
            <a:ext cx="1824038" cy="461962"/>
          </a:xfrm>
          <a:prstGeom prst="rect">
            <a:avLst/>
          </a:prstGeom>
          <a:noFill/>
          <a:ln w="9525">
            <a:noFill/>
            <a:miter lim="800000"/>
            <a:headEnd/>
            <a:tailEnd/>
          </a:ln>
        </p:spPr>
        <p:txBody>
          <a:bodyPr wrap="none">
            <a:spAutoFit/>
          </a:bodyPr>
          <a:lstStyle/>
          <a:p>
            <a:pPr eaLnBrk="0" hangingPunct="0"/>
            <a:r>
              <a:rPr lang="en-GB" sz="1200">
                <a:solidFill>
                  <a:schemeClr val="accent2"/>
                </a:solidFill>
                <a:latin typeface="Arial Narrow" pitchFamily="34" charset="0"/>
              </a:rPr>
              <a:t>Centre wing box:</a:t>
            </a:r>
          </a:p>
          <a:p>
            <a:pPr eaLnBrk="0" hangingPunct="0"/>
            <a:r>
              <a:rPr lang="en-GB" sz="1200">
                <a:solidFill>
                  <a:schemeClr val="accent2"/>
                </a:solidFill>
                <a:latin typeface="Arial Narrow" pitchFamily="34" charset="0"/>
              </a:rPr>
              <a:t>Fuji Heavy Industries (Japan)</a:t>
            </a:r>
          </a:p>
        </p:txBody>
      </p:sp>
      <p:cxnSp>
        <p:nvCxnSpPr>
          <p:cNvPr id="9236" name="Straight Connector 26"/>
          <p:cNvCxnSpPr>
            <a:cxnSpLocks noChangeShapeType="1"/>
          </p:cNvCxnSpPr>
          <p:nvPr/>
        </p:nvCxnSpPr>
        <p:spPr bwMode="auto">
          <a:xfrm>
            <a:off x="5292725" y="4005263"/>
            <a:ext cx="0" cy="431800"/>
          </a:xfrm>
          <a:prstGeom prst="line">
            <a:avLst/>
          </a:prstGeom>
          <a:noFill/>
          <a:ln w="9525" algn="ctr">
            <a:solidFill>
              <a:schemeClr val="accent2"/>
            </a:solidFill>
            <a:round/>
            <a:headEnd/>
            <a:tailEnd/>
          </a:ln>
        </p:spPr>
      </p:cxnSp>
      <p:cxnSp>
        <p:nvCxnSpPr>
          <p:cNvPr id="9237" name="Straight Connector 28"/>
          <p:cNvCxnSpPr>
            <a:cxnSpLocks noChangeShapeType="1"/>
          </p:cNvCxnSpPr>
          <p:nvPr/>
        </p:nvCxnSpPr>
        <p:spPr bwMode="auto">
          <a:xfrm>
            <a:off x="6372225" y="4076700"/>
            <a:ext cx="287338" cy="576263"/>
          </a:xfrm>
          <a:prstGeom prst="line">
            <a:avLst/>
          </a:prstGeom>
          <a:noFill/>
          <a:ln w="9525" algn="ctr">
            <a:solidFill>
              <a:schemeClr val="accent2"/>
            </a:solidFill>
            <a:round/>
            <a:headEnd/>
            <a:tailEnd/>
          </a:ln>
        </p:spPr>
      </p:cxnSp>
      <p:sp>
        <p:nvSpPr>
          <p:cNvPr id="9238" name="TextBox 29"/>
          <p:cNvSpPr txBox="1">
            <a:spLocks noChangeArrowheads="1"/>
          </p:cNvSpPr>
          <p:nvPr/>
        </p:nvSpPr>
        <p:spPr bwMode="auto">
          <a:xfrm>
            <a:off x="6732588" y="4149725"/>
            <a:ext cx="1836737" cy="460375"/>
          </a:xfrm>
          <a:prstGeom prst="rect">
            <a:avLst/>
          </a:prstGeom>
          <a:noFill/>
          <a:ln w="9525">
            <a:noFill/>
            <a:miter lim="800000"/>
            <a:headEnd/>
            <a:tailEnd/>
          </a:ln>
        </p:spPr>
        <p:txBody>
          <a:bodyPr wrap="none">
            <a:spAutoFit/>
          </a:bodyPr>
          <a:lstStyle/>
          <a:p>
            <a:pPr eaLnBrk="0" hangingPunct="0"/>
            <a:r>
              <a:rPr lang="en-GB" sz="1200">
                <a:solidFill>
                  <a:schemeClr val="accent2"/>
                </a:solidFill>
                <a:latin typeface="Arial Narrow" pitchFamily="34" charset="0"/>
              </a:rPr>
              <a:t>Engines: GE Engines (USA),</a:t>
            </a:r>
          </a:p>
          <a:p>
            <a:pPr eaLnBrk="0" hangingPunct="0"/>
            <a:r>
              <a:rPr lang="en-GB" sz="1200">
                <a:solidFill>
                  <a:schemeClr val="accent2"/>
                </a:solidFill>
                <a:latin typeface="Arial Narrow" pitchFamily="34" charset="0"/>
              </a:rPr>
              <a:t>Rolls Royce (UK)</a:t>
            </a:r>
          </a:p>
        </p:txBody>
      </p:sp>
      <p:sp>
        <p:nvSpPr>
          <p:cNvPr id="9239" name="TextBox 31"/>
          <p:cNvSpPr txBox="1">
            <a:spLocks noChangeArrowheads="1"/>
          </p:cNvSpPr>
          <p:nvPr/>
        </p:nvSpPr>
        <p:spPr bwMode="auto">
          <a:xfrm>
            <a:off x="611188" y="1196975"/>
            <a:ext cx="2778125" cy="461963"/>
          </a:xfrm>
          <a:prstGeom prst="rect">
            <a:avLst/>
          </a:prstGeom>
          <a:noFill/>
          <a:ln w="9525">
            <a:noFill/>
            <a:miter lim="800000"/>
            <a:headEnd/>
            <a:tailEnd/>
          </a:ln>
        </p:spPr>
        <p:txBody>
          <a:bodyPr wrap="none">
            <a:spAutoFit/>
          </a:bodyPr>
          <a:lstStyle/>
          <a:p>
            <a:pPr eaLnBrk="0" hangingPunct="0"/>
            <a:r>
              <a:rPr lang="en-GB" sz="1200">
                <a:solidFill>
                  <a:schemeClr val="accent2"/>
                </a:solidFill>
                <a:latin typeface="Arial Narrow" pitchFamily="34" charset="0"/>
              </a:rPr>
              <a:t>Wing box: Mitsubishi Heavy Industries (Japan)</a:t>
            </a:r>
          </a:p>
          <a:p>
            <a:pPr eaLnBrk="0" hangingPunct="0"/>
            <a:r>
              <a:rPr lang="en-GB" sz="1200">
                <a:solidFill>
                  <a:schemeClr val="accent2"/>
                </a:solidFill>
                <a:latin typeface="Arial Narrow" pitchFamily="34" charset="0"/>
              </a:rPr>
              <a:t>Wing ice protection: GKN Aerospace (UK)</a:t>
            </a:r>
          </a:p>
        </p:txBody>
      </p:sp>
      <p:cxnSp>
        <p:nvCxnSpPr>
          <p:cNvPr id="9240" name="Straight Connector 33"/>
          <p:cNvCxnSpPr>
            <a:cxnSpLocks noChangeShapeType="1"/>
            <a:endCxn id="9239" idx="2"/>
          </p:cNvCxnSpPr>
          <p:nvPr/>
        </p:nvCxnSpPr>
        <p:spPr bwMode="auto">
          <a:xfrm flipH="1" flipV="1">
            <a:off x="2000250" y="1658938"/>
            <a:ext cx="1995488" cy="1770062"/>
          </a:xfrm>
          <a:prstGeom prst="line">
            <a:avLst/>
          </a:prstGeom>
          <a:noFill/>
          <a:ln w="9525" algn="ctr">
            <a:solidFill>
              <a:schemeClr val="accent2"/>
            </a:solidFill>
            <a:round/>
            <a:headEnd/>
            <a:tailEnd/>
          </a:ln>
        </p:spPr>
      </p:cxnSp>
      <p:cxnSp>
        <p:nvCxnSpPr>
          <p:cNvPr id="9241" name="Straight Connector 35"/>
          <p:cNvCxnSpPr>
            <a:cxnSpLocks noChangeShapeType="1"/>
            <a:endCxn id="9238" idx="0"/>
          </p:cNvCxnSpPr>
          <p:nvPr/>
        </p:nvCxnSpPr>
        <p:spPr bwMode="auto">
          <a:xfrm>
            <a:off x="6875463" y="3789363"/>
            <a:ext cx="774700" cy="360362"/>
          </a:xfrm>
          <a:prstGeom prst="line">
            <a:avLst/>
          </a:prstGeom>
          <a:noFill/>
          <a:ln w="9525" algn="ctr">
            <a:solidFill>
              <a:schemeClr val="accent2"/>
            </a:solidFill>
            <a:round/>
            <a:headEnd/>
            <a:tailEnd/>
          </a:ln>
        </p:spPr>
      </p:cxnSp>
      <p:sp>
        <p:nvSpPr>
          <p:cNvPr id="9242" name="TextBox 39"/>
          <p:cNvSpPr txBox="1">
            <a:spLocks noChangeArrowheads="1"/>
          </p:cNvSpPr>
          <p:nvPr/>
        </p:nvSpPr>
        <p:spPr bwMode="auto">
          <a:xfrm>
            <a:off x="6588125" y="4652963"/>
            <a:ext cx="2038350" cy="277812"/>
          </a:xfrm>
          <a:prstGeom prst="rect">
            <a:avLst/>
          </a:prstGeom>
          <a:noFill/>
          <a:ln w="9525">
            <a:noFill/>
            <a:miter lim="800000"/>
            <a:headEnd/>
            <a:tailEnd/>
          </a:ln>
        </p:spPr>
        <p:txBody>
          <a:bodyPr wrap="none">
            <a:spAutoFit/>
          </a:bodyPr>
          <a:lstStyle/>
          <a:p>
            <a:pPr eaLnBrk="0" hangingPunct="0"/>
            <a:r>
              <a:rPr lang="en-GB" sz="1200">
                <a:solidFill>
                  <a:schemeClr val="accent2"/>
                </a:solidFill>
                <a:latin typeface="Arial Narrow" pitchFamily="34" charset="0"/>
              </a:rPr>
              <a:t>Engine nacelles: Goodrich (USA)</a:t>
            </a:r>
          </a:p>
        </p:txBody>
      </p:sp>
      <p:sp>
        <p:nvSpPr>
          <p:cNvPr id="9243" name="TextBox 40"/>
          <p:cNvSpPr txBox="1">
            <a:spLocks noChangeArrowheads="1"/>
          </p:cNvSpPr>
          <p:nvPr/>
        </p:nvSpPr>
        <p:spPr bwMode="auto">
          <a:xfrm>
            <a:off x="684213" y="4508500"/>
            <a:ext cx="1666875" cy="461963"/>
          </a:xfrm>
          <a:prstGeom prst="rect">
            <a:avLst/>
          </a:prstGeom>
          <a:noFill/>
          <a:ln w="9525">
            <a:noFill/>
            <a:miter lim="800000"/>
            <a:headEnd/>
            <a:tailEnd/>
          </a:ln>
        </p:spPr>
        <p:txBody>
          <a:bodyPr wrap="none">
            <a:spAutoFit/>
          </a:bodyPr>
          <a:lstStyle/>
          <a:p>
            <a:pPr eaLnBrk="0" hangingPunct="0"/>
            <a:r>
              <a:rPr lang="en-GB" sz="1200">
                <a:solidFill>
                  <a:schemeClr val="accent2"/>
                </a:solidFill>
                <a:latin typeface="Arial Narrow" pitchFamily="34" charset="0"/>
              </a:rPr>
              <a:t>Aux. power unit: Hamilton</a:t>
            </a:r>
          </a:p>
          <a:p>
            <a:pPr eaLnBrk="0" hangingPunct="0"/>
            <a:r>
              <a:rPr lang="en-GB" sz="1200">
                <a:solidFill>
                  <a:schemeClr val="accent2"/>
                </a:solidFill>
                <a:latin typeface="Arial Narrow" pitchFamily="34" charset="0"/>
              </a:rPr>
              <a:t>Sundstrand (USA)</a:t>
            </a:r>
          </a:p>
        </p:txBody>
      </p:sp>
      <p:cxnSp>
        <p:nvCxnSpPr>
          <p:cNvPr id="9244" name="Straight Connector 42"/>
          <p:cNvCxnSpPr>
            <a:cxnSpLocks noChangeShapeType="1"/>
          </p:cNvCxnSpPr>
          <p:nvPr/>
        </p:nvCxnSpPr>
        <p:spPr bwMode="auto">
          <a:xfrm flipH="1">
            <a:off x="2195513" y="3933825"/>
            <a:ext cx="792162" cy="647700"/>
          </a:xfrm>
          <a:prstGeom prst="line">
            <a:avLst/>
          </a:prstGeom>
          <a:noFill/>
          <a:ln w="9525" algn="ctr">
            <a:solidFill>
              <a:schemeClr val="accent2"/>
            </a:solidFill>
            <a:round/>
            <a:headEnd/>
            <a:tailEnd/>
          </a:ln>
        </p:spPr>
      </p:cxnSp>
      <p:cxnSp>
        <p:nvCxnSpPr>
          <p:cNvPr id="9245" name="Straight Connector 44"/>
          <p:cNvCxnSpPr>
            <a:cxnSpLocks noChangeShapeType="1"/>
          </p:cNvCxnSpPr>
          <p:nvPr/>
        </p:nvCxnSpPr>
        <p:spPr bwMode="auto">
          <a:xfrm flipV="1">
            <a:off x="7380288" y="2708275"/>
            <a:ext cx="504825" cy="360363"/>
          </a:xfrm>
          <a:prstGeom prst="line">
            <a:avLst/>
          </a:prstGeom>
          <a:noFill/>
          <a:ln w="9525" algn="ctr">
            <a:solidFill>
              <a:schemeClr val="accent2"/>
            </a:solidFill>
            <a:round/>
            <a:headEnd/>
            <a:tailEnd/>
          </a:ln>
        </p:spPr>
      </p:cxnSp>
      <p:sp>
        <p:nvSpPr>
          <p:cNvPr id="9246" name="TextBox 45"/>
          <p:cNvSpPr txBox="1">
            <a:spLocks noChangeArrowheads="1"/>
          </p:cNvSpPr>
          <p:nvPr/>
        </p:nvSpPr>
        <p:spPr bwMode="auto">
          <a:xfrm>
            <a:off x="7885113" y="2492375"/>
            <a:ext cx="1165225" cy="461963"/>
          </a:xfrm>
          <a:prstGeom prst="rect">
            <a:avLst/>
          </a:prstGeom>
          <a:noFill/>
          <a:ln w="9525">
            <a:noFill/>
            <a:miter lim="800000"/>
            <a:headEnd/>
            <a:tailEnd/>
          </a:ln>
        </p:spPr>
        <p:txBody>
          <a:bodyPr wrap="none">
            <a:spAutoFit/>
          </a:bodyPr>
          <a:lstStyle/>
          <a:p>
            <a:pPr eaLnBrk="0" hangingPunct="0"/>
            <a:r>
              <a:rPr lang="en-GB" sz="1200">
                <a:solidFill>
                  <a:schemeClr val="accent2"/>
                </a:solidFill>
                <a:latin typeface="Arial Narrow" pitchFamily="34" charset="0"/>
              </a:rPr>
              <a:t>Flight deck seats:</a:t>
            </a:r>
          </a:p>
          <a:p>
            <a:pPr eaLnBrk="0" hangingPunct="0"/>
            <a:r>
              <a:rPr lang="en-GB" sz="1200">
                <a:solidFill>
                  <a:schemeClr val="accent2"/>
                </a:solidFill>
                <a:latin typeface="Arial Narrow" pitchFamily="34" charset="0"/>
              </a:rPr>
              <a:t>Ipeco (UK)</a:t>
            </a:r>
          </a:p>
        </p:txBody>
      </p:sp>
      <p:sp>
        <p:nvSpPr>
          <p:cNvPr id="9247" name="TextBox 47"/>
          <p:cNvSpPr txBox="1">
            <a:spLocks noChangeArrowheads="1"/>
          </p:cNvSpPr>
          <p:nvPr/>
        </p:nvSpPr>
        <p:spPr bwMode="auto">
          <a:xfrm>
            <a:off x="3851275" y="2420938"/>
            <a:ext cx="1020763" cy="461962"/>
          </a:xfrm>
          <a:prstGeom prst="rect">
            <a:avLst/>
          </a:prstGeom>
          <a:noFill/>
          <a:ln w="9525">
            <a:noFill/>
            <a:miter lim="800000"/>
            <a:headEnd/>
            <a:tailEnd/>
          </a:ln>
        </p:spPr>
        <p:txBody>
          <a:bodyPr wrap="none">
            <a:spAutoFit/>
          </a:bodyPr>
          <a:lstStyle/>
          <a:p>
            <a:pPr eaLnBrk="0" hangingPunct="0"/>
            <a:r>
              <a:rPr lang="en-GB" sz="1200">
                <a:solidFill>
                  <a:schemeClr val="accent2"/>
                </a:solidFill>
                <a:latin typeface="Arial Narrow" pitchFamily="34" charset="0"/>
              </a:rPr>
              <a:t>Lavatories:</a:t>
            </a:r>
          </a:p>
          <a:p>
            <a:pPr eaLnBrk="0" hangingPunct="0"/>
            <a:r>
              <a:rPr lang="en-GB" sz="1200">
                <a:solidFill>
                  <a:schemeClr val="accent2"/>
                </a:solidFill>
                <a:latin typeface="Arial Narrow" pitchFamily="34" charset="0"/>
              </a:rPr>
              <a:t>Jamco (Japan)</a:t>
            </a:r>
          </a:p>
        </p:txBody>
      </p:sp>
      <p:cxnSp>
        <p:nvCxnSpPr>
          <p:cNvPr id="9248" name="Straight Connector 50"/>
          <p:cNvCxnSpPr>
            <a:cxnSpLocks noChangeShapeType="1"/>
          </p:cNvCxnSpPr>
          <p:nvPr/>
        </p:nvCxnSpPr>
        <p:spPr bwMode="auto">
          <a:xfrm>
            <a:off x="4427538" y="2852738"/>
            <a:ext cx="360362" cy="504825"/>
          </a:xfrm>
          <a:prstGeom prst="line">
            <a:avLst/>
          </a:prstGeom>
          <a:noFill/>
          <a:ln w="9525" algn="ctr">
            <a:solidFill>
              <a:schemeClr val="accent2"/>
            </a:solidFill>
            <a:round/>
            <a:headEnd/>
            <a:tailEnd/>
          </a:ln>
        </p:spPr>
      </p:cxnSp>
      <p:cxnSp>
        <p:nvCxnSpPr>
          <p:cNvPr id="9249" name="Straight Connector 57"/>
          <p:cNvCxnSpPr>
            <a:cxnSpLocks noChangeShapeType="1"/>
          </p:cNvCxnSpPr>
          <p:nvPr/>
        </p:nvCxnSpPr>
        <p:spPr bwMode="auto">
          <a:xfrm flipH="1">
            <a:off x="2771775" y="3933825"/>
            <a:ext cx="1152525" cy="1727200"/>
          </a:xfrm>
          <a:prstGeom prst="line">
            <a:avLst/>
          </a:prstGeom>
          <a:noFill/>
          <a:ln w="9525" algn="ctr">
            <a:solidFill>
              <a:schemeClr val="accent2"/>
            </a:solidFill>
            <a:round/>
            <a:headEnd/>
            <a:tailEnd/>
          </a:ln>
        </p:spPr>
      </p:cxnSp>
      <p:sp>
        <p:nvSpPr>
          <p:cNvPr id="9250" name="TextBox 58"/>
          <p:cNvSpPr txBox="1">
            <a:spLocks noChangeArrowheads="1"/>
          </p:cNvSpPr>
          <p:nvPr/>
        </p:nvSpPr>
        <p:spPr bwMode="auto">
          <a:xfrm>
            <a:off x="1042988" y="5661025"/>
            <a:ext cx="1860550" cy="277813"/>
          </a:xfrm>
          <a:prstGeom prst="rect">
            <a:avLst/>
          </a:prstGeom>
          <a:noFill/>
          <a:ln w="9525">
            <a:noFill/>
            <a:miter lim="800000"/>
            <a:headEnd/>
            <a:tailEnd/>
          </a:ln>
        </p:spPr>
        <p:txBody>
          <a:bodyPr wrap="none">
            <a:spAutoFit/>
          </a:bodyPr>
          <a:lstStyle/>
          <a:p>
            <a:pPr eaLnBrk="0" hangingPunct="0"/>
            <a:r>
              <a:rPr lang="en-GB" sz="1200">
                <a:solidFill>
                  <a:schemeClr val="accent2"/>
                </a:solidFill>
                <a:latin typeface="Arial Narrow" pitchFamily="34" charset="0"/>
              </a:rPr>
              <a:t>Cargo doors: Saab (Sweden)</a:t>
            </a:r>
          </a:p>
        </p:txBody>
      </p:sp>
      <p:sp>
        <p:nvSpPr>
          <p:cNvPr id="9251" name="TextBox 59"/>
          <p:cNvSpPr txBox="1">
            <a:spLocks noChangeArrowheads="1"/>
          </p:cNvSpPr>
          <p:nvPr/>
        </p:nvSpPr>
        <p:spPr bwMode="auto">
          <a:xfrm>
            <a:off x="6084888" y="1125538"/>
            <a:ext cx="2162175" cy="646112"/>
          </a:xfrm>
          <a:prstGeom prst="rect">
            <a:avLst/>
          </a:prstGeom>
          <a:noFill/>
          <a:ln w="9525">
            <a:noFill/>
            <a:miter lim="800000"/>
            <a:headEnd/>
            <a:tailEnd/>
          </a:ln>
        </p:spPr>
        <p:txBody>
          <a:bodyPr wrap="none">
            <a:spAutoFit/>
          </a:bodyPr>
          <a:lstStyle/>
          <a:p>
            <a:pPr eaLnBrk="0" hangingPunct="0"/>
            <a:r>
              <a:rPr lang="en-GB" sz="1200">
                <a:solidFill>
                  <a:schemeClr val="accent2"/>
                </a:solidFill>
                <a:latin typeface="Arial Narrow" pitchFamily="34" charset="0"/>
              </a:rPr>
              <a:t>Forward fuselage:</a:t>
            </a:r>
          </a:p>
          <a:p>
            <a:pPr eaLnBrk="0" hangingPunct="0"/>
            <a:r>
              <a:rPr lang="en-GB" sz="1200">
                <a:solidFill>
                  <a:schemeClr val="accent2"/>
                </a:solidFill>
                <a:latin typeface="Arial Narrow" pitchFamily="34" charset="0"/>
              </a:rPr>
              <a:t>Kawasaki Heavy Industries (Japan)</a:t>
            </a:r>
          </a:p>
          <a:p>
            <a:pPr eaLnBrk="0" hangingPunct="0"/>
            <a:r>
              <a:rPr lang="en-GB" sz="1200">
                <a:solidFill>
                  <a:schemeClr val="accent2"/>
                </a:solidFill>
                <a:latin typeface="Arial Narrow" pitchFamily="34" charset="0"/>
              </a:rPr>
              <a:t>Spirit Aerosystems (USA)</a:t>
            </a:r>
          </a:p>
        </p:txBody>
      </p:sp>
      <p:cxnSp>
        <p:nvCxnSpPr>
          <p:cNvPr id="9252" name="Straight Connector 63"/>
          <p:cNvCxnSpPr>
            <a:cxnSpLocks noChangeShapeType="1"/>
          </p:cNvCxnSpPr>
          <p:nvPr/>
        </p:nvCxnSpPr>
        <p:spPr bwMode="auto">
          <a:xfrm>
            <a:off x="6659563" y="1844675"/>
            <a:ext cx="0" cy="1079500"/>
          </a:xfrm>
          <a:prstGeom prst="line">
            <a:avLst/>
          </a:prstGeom>
          <a:noFill/>
          <a:ln w="9525" algn="ctr">
            <a:solidFill>
              <a:schemeClr val="accent2"/>
            </a:solidFill>
            <a:round/>
            <a:headEnd/>
            <a:tailEnd/>
          </a:ln>
        </p:spPr>
      </p:cxnSp>
      <p:sp>
        <p:nvSpPr>
          <p:cNvPr id="9253" name="TextBox 64"/>
          <p:cNvSpPr txBox="1">
            <a:spLocks noChangeArrowheads="1"/>
          </p:cNvSpPr>
          <p:nvPr/>
        </p:nvSpPr>
        <p:spPr bwMode="auto">
          <a:xfrm>
            <a:off x="107950" y="3213100"/>
            <a:ext cx="2022475" cy="461963"/>
          </a:xfrm>
          <a:prstGeom prst="rect">
            <a:avLst/>
          </a:prstGeom>
          <a:noFill/>
          <a:ln w="9525">
            <a:noFill/>
            <a:miter lim="800000"/>
            <a:headEnd/>
            <a:tailEnd/>
          </a:ln>
        </p:spPr>
        <p:txBody>
          <a:bodyPr wrap="none">
            <a:spAutoFit/>
          </a:bodyPr>
          <a:lstStyle/>
          <a:p>
            <a:pPr eaLnBrk="0" hangingPunct="0"/>
            <a:r>
              <a:rPr lang="en-GB" sz="1200">
                <a:solidFill>
                  <a:schemeClr val="accent2"/>
                </a:solidFill>
                <a:latin typeface="Arial Narrow" pitchFamily="34" charset="0"/>
              </a:rPr>
              <a:t>Raked wing tips: Korean Airlines</a:t>
            </a:r>
          </a:p>
          <a:p>
            <a:pPr eaLnBrk="0" hangingPunct="0"/>
            <a:r>
              <a:rPr lang="en-GB" sz="1200">
                <a:solidFill>
                  <a:schemeClr val="accent2"/>
                </a:solidFill>
                <a:latin typeface="Arial Narrow" pitchFamily="34" charset="0"/>
              </a:rPr>
              <a:t>Aerospace division (Korea)</a:t>
            </a:r>
          </a:p>
        </p:txBody>
      </p:sp>
      <p:cxnSp>
        <p:nvCxnSpPr>
          <p:cNvPr id="9254" name="Straight Connector 66"/>
          <p:cNvCxnSpPr>
            <a:cxnSpLocks noChangeShapeType="1"/>
            <a:endCxn id="9253" idx="0"/>
          </p:cNvCxnSpPr>
          <p:nvPr/>
        </p:nvCxnSpPr>
        <p:spPr bwMode="auto">
          <a:xfrm flipH="1">
            <a:off x="1119188" y="2924175"/>
            <a:ext cx="284162" cy="288925"/>
          </a:xfrm>
          <a:prstGeom prst="line">
            <a:avLst/>
          </a:prstGeom>
          <a:noFill/>
          <a:ln w="9525" algn="ctr">
            <a:solidFill>
              <a:schemeClr val="accent2"/>
            </a:solidFill>
            <a:round/>
            <a:headEnd/>
            <a:tailEnd/>
          </a:ln>
        </p:spPr>
      </p:cxnSp>
      <p:sp>
        <p:nvSpPr>
          <p:cNvPr id="9255" name="TextBox 67"/>
          <p:cNvSpPr txBox="1">
            <a:spLocks noChangeArrowheads="1"/>
          </p:cNvSpPr>
          <p:nvPr/>
        </p:nvSpPr>
        <p:spPr bwMode="auto">
          <a:xfrm>
            <a:off x="7839075" y="3213100"/>
            <a:ext cx="1304925" cy="646113"/>
          </a:xfrm>
          <a:prstGeom prst="rect">
            <a:avLst/>
          </a:prstGeom>
          <a:noFill/>
          <a:ln w="9525">
            <a:noFill/>
            <a:miter lim="800000"/>
            <a:headEnd/>
            <a:tailEnd/>
          </a:ln>
        </p:spPr>
        <p:txBody>
          <a:bodyPr wrap="none">
            <a:spAutoFit/>
          </a:bodyPr>
          <a:lstStyle/>
          <a:p>
            <a:pPr eaLnBrk="0" hangingPunct="0"/>
            <a:r>
              <a:rPr lang="en-GB" sz="1200">
                <a:solidFill>
                  <a:schemeClr val="accent2"/>
                </a:solidFill>
                <a:latin typeface="Arial Narrow" pitchFamily="34" charset="0"/>
              </a:rPr>
              <a:t>Flight deck controls:</a:t>
            </a:r>
          </a:p>
          <a:p>
            <a:pPr eaLnBrk="0" hangingPunct="0"/>
            <a:r>
              <a:rPr lang="en-GB" sz="1200">
                <a:solidFill>
                  <a:schemeClr val="accent2"/>
                </a:solidFill>
                <a:latin typeface="Arial Narrow" pitchFamily="34" charset="0"/>
              </a:rPr>
              <a:t>Esterline (USA),</a:t>
            </a:r>
          </a:p>
          <a:p>
            <a:pPr eaLnBrk="0" hangingPunct="0"/>
            <a:r>
              <a:rPr lang="en-GB" sz="1200">
                <a:solidFill>
                  <a:schemeClr val="accent2"/>
                </a:solidFill>
                <a:latin typeface="Arial Narrow" pitchFamily="34" charset="0"/>
              </a:rPr>
              <a:t>Moog (USA)</a:t>
            </a:r>
          </a:p>
        </p:txBody>
      </p:sp>
      <p:cxnSp>
        <p:nvCxnSpPr>
          <p:cNvPr id="9256" name="Straight Connector 71"/>
          <p:cNvCxnSpPr>
            <a:cxnSpLocks noChangeShapeType="1"/>
          </p:cNvCxnSpPr>
          <p:nvPr/>
        </p:nvCxnSpPr>
        <p:spPr bwMode="auto">
          <a:xfrm>
            <a:off x="7524750" y="3213100"/>
            <a:ext cx="360363" cy="71438"/>
          </a:xfrm>
          <a:prstGeom prst="line">
            <a:avLst/>
          </a:prstGeom>
          <a:noFill/>
          <a:ln w="9525" algn="ctr">
            <a:solidFill>
              <a:schemeClr val="accent2"/>
            </a:solidFill>
            <a:round/>
            <a:headEnd/>
            <a:tailEnd/>
          </a:ln>
        </p:spPr>
      </p:cxnSp>
      <p:sp>
        <p:nvSpPr>
          <p:cNvPr id="9257" name="TextBox 74"/>
          <p:cNvSpPr txBox="1">
            <a:spLocks noChangeArrowheads="1"/>
          </p:cNvSpPr>
          <p:nvPr/>
        </p:nvSpPr>
        <p:spPr bwMode="auto">
          <a:xfrm>
            <a:off x="539750" y="5157788"/>
            <a:ext cx="2014538" cy="460375"/>
          </a:xfrm>
          <a:prstGeom prst="rect">
            <a:avLst/>
          </a:prstGeom>
          <a:noFill/>
          <a:ln w="9525">
            <a:noFill/>
            <a:miter lim="800000"/>
            <a:headEnd/>
            <a:tailEnd/>
          </a:ln>
        </p:spPr>
        <p:txBody>
          <a:bodyPr wrap="none">
            <a:spAutoFit/>
          </a:bodyPr>
          <a:lstStyle/>
          <a:p>
            <a:pPr eaLnBrk="0" hangingPunct="0"/>
            <a:r>
              <a:rPr lang="en-GB" sz="1200">
                <a:solidFill>
                  <a:schemeClr val="accent2"/>
                </a:solidFill>
                <a:latin typeface="Arial Narrow" pitchFamily="34" charset="0"/>
              </a:rPr>
              <a:t>Passenger doors:</a:t>
            </a:r>
          </a:p>
          <a:p>
            <a:pPr eaLnBrk="0" hangingPunct="0"/>
            <a:r>
              <a:rPr lang="en-GB" sz="1200">
                <a:solidFill>
                  <a:schemeClr val="accent2"/>
                </a:solidFill>
                <a:latin typeface="Arial Narrow" pitchFamily="34" charset="0"/>
              </a:rPr>
              <a:t>Latécoère Aéroservices (France)</a:t>
            </a:r>
          </a:p>
        </p:txBody>
      </p:sp>
      <p:cxnSp>
        <p:nvCxnSpPr>
          <p:cNvPr id="9258" name="Straight Connector 76"/>
          <p:cNvCxnSpPr>
            <a:cxnSpLocks noChangeShapeType="1"/>
          </p:cNvCxnSpPr>
          <p:nvPr/>
        </p:nvCxnSpPr>
        <p:spPr bwMode="auto">
          <a:xfrm flipH="1">
            <a:off x="1979613" y="3860800"/>
            <a:ext cx="1584325" cy="1439863"/>
          </a:xfrm>
          <a:prstGeom prst="line">
            <a:avLst/>
          </a:prstGeom>
          <a:noFill/>
          <a:ln w="9525" algn="ctr">
            <a:solidFill>
              <a:schemeClr val="accent2"/>
            </a:solidFill>
            <a:round/>
            <a:headEnd/>
            <a:tailEnd/>
          </a:ln>
        </p:spPr>
      </p:cxnSp>
      <p:cxnSp>
        <p:nvCxnSpPr>
          <p:cNvPr id="9259" name="Straight Connector 83"/>
          <p:cNvCxnSpPr>
            <a:cxnSpLocks noChangeShapeType="1"/>
          </p:cNvCxnSpPr>
          <p:nvPr/>
        </p:nvCxnSpPr>
        <p:spPr bwMode="auto">
          <a:xfrm>
            <a:off x="6372225" y="5157788"/>
            <a:ext cx="0" cy="647700"/>
          </a:xfrm>
          <a:prstGeom prst="line">
            <a:avLst/>
          </a:prstGeom>
          <a:noFill/>
          <a:ln w="9525" algn="ctr">
            <a:solidFill>
              <a:schemeClr val="accent2"/>
            </a:solidFill>
            <a:round/>
            <a:headEnd/>
            <a:tailEnd/>
          </a:ln>
        </p:spPr>
      </p:cxnSp>
      <p:sp>
        <p:nvSpPr>
          <p:cNvPr id="9260" name="TextBox 85"/>
          <p:cNvSpPr txBox="1">
            <a:spLocks noChangeArrowheads="1"/>
          </p:cNvSpPr>
          <p:nvPr/>
        </p:nvSpPr>
        <p:spPr bwMode="auto">
          <a:xfrm>
            <a:off x="2268538" y="5949950"/>
            <a:ext cx="1343025" cy="460375"/>
          </a:xfrm>
          <a:prstGeom prst="rect">
            <a:avLst/>
          </a:prstGeom>
          <a:noFill/>
          <a:ln w="9525">
            <a:noFill/>
            <a:miter lim="800000"/>
            <a:headEnd/>
            <a:tailEnd/>
          </a:ln>
        </p:spPr>
        <p:txBody>
          <a:bodyPr wrap="none">
            <a:spAutoFit/>
          </a:bodyPr>
          <a:lstStyle/>
          <a:p>
            <a:pPr eaLnBrk="0" hangingPunct="0"/>
            <a:r>
              <a:rPr lang="en-GB" sz="1200">
                <a:solidFill>
                  <a:schemeClr val="accent2"/>
                </a:solidFill>
                <a:latin typeface="Arial Narrow" pitchFamily="34" charset="0"/>
              </a:rPr>
              <a:t>Prepreg composites:</a:t>
            </a:r>
          </a:p>
          <a:p>
            <a:pPr eaLnBrk="0" hangingPunct="0"/>
            <a:r>
              <a:rPr lang="en-GB" sz="1200">
                <a:solidFill>
                  <a:schemeClr val="accent2"/>
                </a:solidFill>
                <a:latin typeface="Arial Narrow" pitchFamily="34" charset="0"/>
              </a:rPr>
              <a:t>Toray (Japan)</a:t>
            </a:r>
          </a:p>
        </p:txBody>
      </p:sp>
      <p:cxnSp>
        <p:nvCxnSpPr>
          <p:cNvPr id="9261" name="Straight Connector 87"/>
          <p:cNvCxnSpPr>
            <a:cxnSpLocks noChangeShapeType="1"/>
          </p:cNvCxnSpPr>
          <p:nvPr/>
        </p:nvCxnSpPr>
        <p:spPr bwMode="auto">
          <a:xfrm flipH="1">
            <a:off x="3059113" y="4076700"/>
            <a:ext cx="1008062" cy="1873250"/>
          </a:xfrm>
          <a:prstGeom prst="line">
            <a:avLst/>
          </a:prstGeom>
          <a:noFill/>
          <a:ln w="9525" algn="ctr">
            <a:solidFill>
              <a:schemeClr val="accent2"/>
            </a:solidFill>
            <a:round/>
            <a:headEnd/>
            <a:tailEnd/>
          </a:ln>
        </p:spPr>
      </p:cxnSp>
      <p:sp>
        <p:nvSpPr>
          <p:cNvPr id="9262" name="TextBox 88"/>
          <p:cNvSpPr txBox="1">
            <a:spLocks noChangeArrowheads="1"/>
          </p:cNvSpPr>
          <p:nvPr/>
        </p:nvSpPr>
        <p:spPr bwMode="auto">
          <a:xfrm>
            <a:off x="2771775" y="1844675"/>
            <a:ext cx="1830388" cy="461963"/>
          </a:xfrm>
          <a:prstGeom prst="rect">
            <a:avLst/>
          </a:prstGeom>
          <a:noFill/>
          <a:ln w="9525">
            <a:noFill/>
            <a:miter lim="800000"/>
            <a:headEnd/>
            <a:tailEnd/>
          </a:ln>
        </p:spPr>
        <p:txBody>
          <a:bodyPr wrap="none">
            <a:spAutoFit/>
          </a:bodyPr>
          <a:lstStyle/>
          <a:p>
            <a:pPr eaLnBrk="0" hangingPunct="0"/>
            <a:r>
              <a:rPr lang="en-GB" sz="1200">
                <a:solidFill>
                  <a:schemeClr val="accent2"/>
                </a:solidFill>
                <a:latin typeface="Arial Narrow" pitchFamily="34" charset="0"/>
              </a:rPr>
              <a:t>Rear fuselage:</a:t>
            </a:r>
          </a:p>
          <a:p>
            <a:pPr eaLnBrk="0" hangingPunct="0"/>
            <a:r>
              <a:rPr lang="en-GB" sz="1200">
                <a:solidFill>
                  <a:schemeClr val="accent2"/>
                </a:solidFill>
                <a:latin typeface="Arial Narrow" pitchFamily="34" charset="0"/>
              </a:rPr>
              <a:t>Boeing South Carolina (USA)</a:t>
            </a:r>
          </a:p>
        </p:txBody>
      </p:sp>
      <p:cxnSp>
        <p:nvCxnSpPr>
          <p:cNvPr id="9263" name="Straight Connector 92"/>
          <p:cNvCxnSpPr>
            <a:cxnSpLocks noChangeShapeType="1"/>
          </p:cNvCxnSpPr>
          <p:nvPr/>
        </p:nvCxnSpPr>
        <p:spPr bwMode="auto">
          <a:xfrm>
            <a:off x="3348038" y="2349500"/>
            <a:ext cx="719137" cy="1008063"/>
          </a:xfrm>
          <a:prstGeom prst="line">
            <a:avLst/>
          </a:prstGeom>
          <a:noFill/>
          <a:ln w="9525" algn="ctr">
            <a:solidFill>
              <a:schemeClr val="accent2"/>
            </a:solidFill>
            <a:round/>
            <a:headEnd/>
            <a:tailEnd/>
          </a:ln>
        </p:spPr>
      </p:cxn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Policy concerns</a:t>
            </a:r>
            <a:endParaRPr lang="en-US" dirty="0"/>
          </a:p>
        </p:txBody>
      </p:sp>
      <p:sp>
        <p:nvSpPr>
          <p:cNvPr id="4099" name="Content Placeholder 2"/>
          <p:cNvSpPr>
            <a:spLocks noGrp="1"/>
          </p:cNvSpPr>
          <p:nvPr>
            <p:ph idx="1"/>
          </p:nvPr>
        </p:nvSpPr>
        <p:spPr>
          <a:xfrm>
            <a:off x="685800" y="1371600"/>
            <a:ext cx="7848600" cy="4876800"/>
          </a:xfrm>
        </p:spPr>
        <p:txBody>
          <a:bodyPr>
            <a:normAutofit/>
          </a:bodyPr>
          <a:lstStyle/>
          <a:p>
            <a:pPr>
              <a:lnSpc>
                <a:spcPct val="80000"/>
              </a:lnSpc>
            </a:pPr>
            <a:r>
              <a:rPr lang="en-GB" sz="1500" dirty="0" smtClean="0"/>
              <a:t>Traditional  international trade statistics do not adequately describe current trade flows nor allow full understanding of the nature and impact of economic globalisation whether in terms of income or employment.</a:t>
            </a:r>
          </a:p>
          <a:p>
            <a:pPr>
              <a:lnSpc>
                <a:spcPct val="80000"/>
              </a:lnSpc>
            </a:pPr>
            <a:r>
              <a:rPr lang="en-GB" sz="1500" dirty="0" smtClean="0"/>
              <a:t>When a good (or service) crosses borders several times at different stages of processing, conventional trade statistics record each time the full value of the good, including embodied (imported) intermediate inputs.</a:t>
            </a:r>
          </a:p>
          <a:p>
            <a:pPr lvl="1">
              <a:lnSpc>
                <a:spcPct val="80000"/>
              </a:lnSpc>
            </a:pPr>
            <a:r>
              <a:rPr lang="en-GB" sz="1400" dirty="0" smtClean="0"/>
              <a:t>Leads to “multiple-counting”</a:t>
            </a:r>
          </a:p>
          <a:p>
            <a:pPr lvl="1">
              <a:lnSpc>
                <a:spcPct val="80000"/>
              </a:lnSpc>
            </a:pPr>
            <a:r>
              <a:rPr lang="en-GB" sz="1400" dirty="0" smtClean="0"/>
              <a:t>Tends to hide actual patterns of trade among countries as the economy producing the final good seems to export the whole value when in reality it may have only marginally contributed to this value.</a:t>
            </a:r>
          </a:p>
          <a:p>
            <a:pPr>
              <a:lnSpc>
                <a:spcPct val="80000"/>
              </a:lnSpc>
            </a:pPr>
            <a:r>
              <a:rPr lang="en-GB" sz="1500" dirty="0" smtClean="0"/>
              <a:t>What can we do?</a:t>
            </a:r>
          </a:p>
          <a:p>
            <a:pPr lvl="1">
              <a:lnSpc>
                <a:spcPct val="80000"/>
              </a:lnSpc>
            </a:pPr>
            <a:r>
              <a:rPr lang="en-GB" sz="1400" dirty="0" smtClean="0"/>
              <a:t>New indicators to assess the impact of vertical specialisation on trade and to understand international production networks.</a:t>
            </a:r>
          </a:p>
          <a:p>
            <a:pPr lvl="1">
              <a:lnSpc>
                <a:spcPct val="80000"/>
              </a:lnSpc>
            </a:pPr>
            <a:r>
              <a:rPr lang="en-GB" sz="1400" dirty="0" smtClean="0"/>
              <a:t>Measuring the value-added content of trade and calculating the contribution of each economy to the global value chain. </a:t>
            </a:r>
          </a:p>
          <a:p>
            <a:pPr>
              <a:lnSpc>
                <a:spcPct val="80000"/>
              </a:lnSpc>
            </a:pPr>
            <a:endParaRPr lang="en-US" sz="1500" dirty="0" smtClean="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2800" dirty="0" smtClean="0"/>
              <a:t>Measuring trade in value-added: policy implications</a:t>
            </a:r>
            <a:endParaRPr lang="en-GB" sz="2800" dirty="0"/>
          </a:p>
        </p:txBody>
      </p:sp>
      <p:sp>
        <p:nvSpPr>
          <p:cNvPr id="3" name="Content Placeholder 2"/>
          <p:cNvSpPr>
            <a:spLocks noGrp="1"/>
          </p:cNvSpPr>
          <p:nvPr>
            <p:ph idx="1"/>
          </p:nvPr>
        </p:nvSpPr>
        <p:spPr>
          <a:xfrm>
            <a:off x="685800" y="1371600"/>
            <a:ext cx="7848600" cy="5181600"/>
          </a:xfrm>
        </p:spPr>
        <p:txBody>
          <a:bodyPr>
            <a:normAutofit/>
          </a:bodyPr>
          <a:lstStyle/>
          <a:p>
            <a:pPr>
              <a:lnSpc>
                <a:spcPct val="80000"/>
              </a:lnSpc>
            </a:pPr>
            <a:r>
              <a:rPr lang="en-GB" sz="1800" smtClean="0"/>
              <a:t>A new perspective on trade can change the way we deal with the following issues:</a:t>
            </a:r>
          </a:p>
          <a:p>
            <a:pPr lvl="1">
              <a:lnSpc>
                <a:spcPct val="80000"/>
              </a:lnSpc>
              <a:spcBef>
                <a:spcPts val="600"/>
              </a:spcBef>
            </a:pPr>
            <a:r>
              <a:rPr lang="en-GB" sz="1500" smtClean="0"/>
              <a:t>Trade imbalances: reallocation of bilateral trade deficits and surplus across partner countries</a:t>
            </a:r>
          </a:p>
          <a:p>
            <a:pPr lvl="1">
              <a:lnSpc>
                <a:spcPct val="80000"/>
              </a:lnSpc>
              <a:spcBef>
                <a:spcPts val="600"/>
              </a:spcBef>
            </a:pPr>
            <a:r>
              <a:rPr lang="en-GB" sz="1500" smtClean="0"/>
              <a:t>Trade disputes: who are “them” and “us” once domestic value-added in foreign products has been accounted for?</a:t>
            </a:r>
          </a:p>
          <a:p>
            <a:pPr lvl="1">
              <a:lnSpc>
                <a:spcPct val="80000"/>
              </a:lnSpc>
              <a:spcBef>
                <a:spcPts val="600"/>
              </a:spcBef>
            </a:pPr>
            <a:r>
              <a:rPr lang="en-GB" sz="1500" smtClean="0"/>
              <a:t>Trade and macro-economic shocks: size of the 2008-2009 trade collapse and transmission of the crisis through trade channels.</a:t>
            </a:r>
          </a:p>
          <a:p>
            <a:pPr lvl="1">
              <a:lnSpc>
                <a:spcPct val="80000"/>
              </a:lnSpc>
              <a:spcBef>
                <a:spcPts val="600"/>
              </a:spcBef>
            </a:pPr>
            <a:r>
              <a:rPr lang="en-GB" sz="1500" smtClean="0"/>
              <a:t>Trade and employment: where are jobs created and lost in global value chains?</a:t>
            </a:r>
          </a:p>
          <a:p>
            <a:pPr lvl="1">
              <a:lnSpc>
                <a:spcPct val="80000"/>
              </a:lnSpc>
              <a:spcBef>
                <a:spcPts val="600"/>
              </a:spcBef>
            </a:pPr>
            <a:r>
              <a:rPr lang="en-GB" sz="1500" smtClean="0"/>
              <a:t>Trade and environment: impact of trade on greenhouse gas emissions.</a:t>
            </a:r>
          </a:p>
          <a:p>
            <a:pPr>
              <a:lnSpc>
                <a:spcPct val="80000"/>
              </a:lnSpc>
            </a:pPr>
            <a:r>
              <a:rPr lang="en-GB" sz="1800" smtClean="0"/>
              <a:t>Trade in gross and value-added terms: two complementary approaches.</a:t>
            </a:r>
          </a:p>
          <a:p>
            <a:pPr lvl="1">
              <a:lnSpc>
                <a:spcPct val="80000"/>
              </a:lnSpc>
              <a:spcBef>
                <a:spcPts val="600"/>
              </a:spcBef>
            </a:pPr>
            <a:r>
              <a:rPr lang="en-GB" sz="1500" smtClean="0"/>
              <a:t>Gross flows: global imbalances, expenditures (consumers’ perspective), link to monetary aspects.</a:t>
            </a:r>
          </a:p>
          <a:p>
            <a:pPr lvl="1">
              <a:lnSpc>
                <a:spcPct val="80000"/>
              </a:lnSpc>
              <a:spcBef>
                <a:spcPts val="600"/>
              </a:spcBef>
            </a:pPr>
            <a:r>
              <a:rPr lang="en-GB" sz="1500" smtClean="0"/>
              <a:t>Value-added flows: bilateral imbalances, global value chains (producers’ perspective), factor content of trade.</a:t>
            </a:r>
          </a:p>
          <a:p>
            <a:pPr lvl="1">
              <a:lnSpc>
                <a:spcPct val="80000"/>
              </a:lnSpc>
            </a:pPr>
            <a:endParaRPr lang="en-GB" sz="1500" smtClean="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71600" y="2514600"/>
            <a:ext cx="914400"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0" hangingPunct="0">
              <a:defRPr/>
            </a:pPr>
            <a:r>
              <a:rPr lang="en-GB" dirty="0"/>
              <a:t>USA</a:t>
            </a:r>
          </a:p>
        </p:txBody>
      </p:sp>
      <p:sp>
        <p:nvSpPr>
          <p:cNvPr id="5" name="Rounded Rectangle 4"/>
          <p:cNvSpPr/>
          <p:nvPr/>
        </p:nvSpPr>
        <p:spPr>
          <a:xfrm>
            <a:off x="3200400" y="2514600"/>
            <a:ext cx="990600"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0" hangingPunct="0">
              <a:defRPr/>
            </a:pPr>
            <a:r>
              <a:rPr lang="en-GB" dirty="0"/>
              <a:t>CHN</a:t>
            </a:r>
          </a:p>
        </p:txBody>
      </p:sp>
      <p:sp>
        <p:nvSpPr>
          <p:cNvPr id="10" name="U-Turn Arrow 9"/>
          <p:cNvSpPr/>
          <p:nvPr/>
        </p:nvSpPr>
        <p:spPr>
          <a:xfrm flipH="1" flipV="1">
            <a:off x="1752600" y="3200400"/>
            <a:ext cx="1643063" cy="504825"/>
          </a:xfrm>
          <a:prstGeom prst="uturnArrow">
            <a:avLst>
              <a:gd name="adj1" fmla="val 17955"/>
              <a:gd name="adj2" fmla="val 25000"/>
              <a:gd name="adj3" fmla="val 30284"/>
              <a:gd name="adj4" fmla="val 41989"/>
              <a:gd name="adj5" fmla="val 67955"/>
            </a:avLst>
          </a:prstGeom>
          <a:solidFill>
            <a:schemeClr val="accent5"/>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chemeClr val="tx1"/>
              </a:solidFill>
            </a:endParaRPr>
          </a:p>
        </p:txBody>
      </p:sp>
      <p:sp>
        <p:nvSpPr>
          <p:cNvPr id="12293" name="TextBox 10"/>
          <p:cNvSpPr txBox="1">
            <a:spLocks noChangeArrowheads="1"/>
          </p:cNvSpPr>
          <p:nvPr/>
        </p:nvSpPr>
        <p:spPr bwMode="auto">
          <a:xfrm>
            <a:off x="1600200" y="3733800"/>
            <a:ext cx="1865313" cy="400050"/>
          </a:xfrm>
          <a:prstGeom prst="rect">
            <a:avLst/>
          </a:prstGeom>
          <a:noFill/>
          <a:ln w="9525">
            <a:noFill/>
            <a:miter lim="800000"/>
            <a:headEnd/>
            <a:tailEnd/>
          </a:ln>
        </p:spPr>
        <p:txBody>
          <a:bodyPr wrap="none">
            <a:spAutoFit/>
          </a:bodyPr>
          <a:lstStyle/>
          <a:p>
            <a:pPr eaLnBrk="0" hangingPunct="0"/>
            <a:r>
              <a:rPr lang="en-GB" sz="2000"/>
              <a:t>iPhone: $179.00</a:t>
            </a:r>
          </a:p>
        </p:txBody>
      </p:sp>
      <p:cxnSp>
        <p:nvCxnSpPr>
          <p:cNvPr id="15" name="Straight Arrow Connector 14"/>
          <p:cNvCxnSpPr/>
          <p:nvPr/>
        </p:nvCxnSpPr>
        <p:spPr>
          <a:xfrm flipH="1">
            <a:off x="4191000" y="1600200"/>
            <a:ext cx="1143000" cy="76200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267200" y="2286000"/>
            <a:ext cx="1447800" cy="228600"/>
          </a:xfrm>
          <a:prstGeom prst="straightConnector1">
            <a:avLst/>
          </a:prstGeom>
          <a:ln w="2222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2296" name="TextBox 24"/>
          <p:cNvSpPr txBox="1">
            <a:spLocks noChangeArrowheads="1"/>
          </p:cNvSpPr>
          <p:nvPr/>
        </p:nvSpPr>
        <p:spPr bwMode="auto">
          <a:xfrm>
            <a:off x="3429000" y="3124200"/>
            <a:ext cx="1273175" cy="646113"/>
          </a:xfrm>
          <a:prstGeom prst="rect">
            <a:avLst/>
          </a:prstGeom>
          <a:noFill/>
          <a:ln w="9525">
            <a:noFill/>
            <a:miter lim="800000"/>
            <a:headEnd/>
            <a:tailEnd/>
          </a:ln>
        </p:spPr>
        <p:txBody>
          <a:bodyPr>
            <a:spAutoFit/>
          </a:bodyPr>
          <a:lstStyle/>
          <a:p>
            <a:pPr eaLnBrk="0" hangingPunct="0"/>
            <a:r>
              <a:rPr lang="en-GB" sz="1800"/>
              <a:t>Assembly: $6.50</a:t>
            </a:r>
          </a:p>
        </p:txBody>
      </p:sp>
      <p:graphicFrame>
        <p:nvGraphicFramePr>
          <p:cNvPr id="27" name="Table 26"/>
          <p:cNvGraphicFramePr>
            <a:graphicFrameLocks noGrp="1"/>
          </p:cNvGraphicFramePr>
          <p:nvPr/>
        </p:nvGraphicFramePr>
        <p:xfrm>
          <a:off x="381000" y="4581525"/>
          <a:ext cx="8229600" cy="1565910"/>
        </p:xfrm>
        <a:graphic>
          <a:graphicData uri="http://schemas.openxmlformats.org/drawingml/2006/table">
            <a:tbl>
              <a:tblPr/>
              <a:tblGrid>
                <a:gridCol w="2133600"/>
                <a:gridCol w="977900"/>
                <a:gridCol w="976313"/>
                <a:gridCol w="977900"/>
                <a:gridCol w="976312"/>
                <a:gridCol w="977900"/>
                <a:gridCol w="120967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FFFFFF"/>
                          </a:solidFill>
                          <a:effectLst/>
                          <a:latin typeface="Arial" charset="0"/>
                          <a:cs typeface="Arial" charset="0"/>
                        </a:rPr>
                        <a:t>2009 US trade balance in iPhones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FFFFFF"/>
                          </a:solidFill>
                          <a:effectLst/>
                          <a:latin typeface="Arial" charset="0"/>
                          <a:cs typeface="Arial" charset="0"/>
                        </a:rPr>
                        <a:t>(mio USD)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FFFFFF"/>
                          </a:solidFill>
                          <a:effectLst/>
                          <a:latin typeface="Arial" charset="0"/>
                          <a:cs typeface="Arial" charset="0"/>
                        </a:rPr>
                        <a:t>CHN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FFFFFF"/>
                          </a:solidFill>
                          <a:effectLst/>
                          <a:latin typeface="Arial" charset="0"/>
                          <a:cs typeface="Arial" charset="0"/>
                        </a:rPr>
                        <a:t>JPN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FFFFFF"/>
                          </a:solidFill>
                          <a:effectLst/>
                          <a:latin typeface="Arial" charset="0"/>
                          <a:cs typeface="Arial" charset="0"/>
                        </a:rPr>
                        <a:t>KOR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FFFFFF"/>
                          </a:solidFill>
                          <a:effectLst/>
                          <a:latin typeface="Arial" charset="0"/>
                          <a:cs typeface="Arial" charset="0"/>
                        </a:rPr>
                        <a:t>GER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FFFFFF"/>
                          </a:solidFill>
                          <a:effectLst/>
                          <a:latin typeface="Arial" charset="0"/>
                          <a:cs typeface="Arial" charset="0"/>
                        </a:rPr>
                        <a:t>ROW</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FFFFFF"/>
                          </a:solidFill>
                          <a:effectLst/>
                          <a:latin typeface="Arial" charset="0"/>
                          <a:cs typeface="Arial" charset="0"/>
                        </a:rPr>
                        <a:t>World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cs typeface="Arial" charset="0"/>
                        </a:rPr>
                        <a:t>Gross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cs typeface="Arial" charset="0"/>
                        </a:rPr>
                        <a:t>-1,901.2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cs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cs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cs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cs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cs typeface="Arial" charset="0"/>
                        </a:rPr>
                        <a:t>-1,901.2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cs typeface="Arial" charset="0"/>
                        </a:rPr>
                        <a:t>Value added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cs typeface="Arial" charset="0"/>
                        </a:rPr>
                        <a:t>48.1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cs typeface="Arial" charset="0"/>
                        </a:rPr>
                        <a:t>-684.8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cs typeface="Arial" charset="0"/>
                        </a:rPr>
                        <a:t>-259.4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cs typeface="Arial" charset="0"/>
                        </a:rPr>
                        <a:t>-340.7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cs typeface="Arial" charset="0"/>
                        </a:rPr>
                        <a:t>-542.9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cs typeface="Arial" charset="0"/>
                        </a:rPr>
                        <a:t>-1,901.2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bl>
          </a:graphicData>
        </a:graphic>
      </p:graphicFrame>
      <p:sp>
        <p:nvSpPr>
          <p:cNvPr id="26" name="U-Turn Arrow 25"/>
          <p:cNvSpPr/>
          <p:nvPr/>
        </p:nvSpPr>
        <p:spPr>
          <a:xfrm rot="10800000" flipH="1" flipV="1">
            <a:off x="1905000" y="1905000"/>
            <a:ext cx="1944688" cy="504825"/>
          </a:xfrm>
          <a:prstGeom prst="uturnArrow">
            <a:avLst>
              <a:gd name="adj1" fmla="val 3864"/>
              <a:gd name="adj2" fmla="val 19716"/>
              <a:gd name="adj3" fmla="val 23239"/>
              <a:gd name="adj4" fmla="val 41989"/>
              <a:gd name="adj5" fmla="val 100000"/>
            </a:avLst>
          </a:prstGeom>
          <a:solidFill>
            <a:schemeClr val="accent6"/>
          </a:solidFill>
          <a:ln w="19050"/>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endParaRPr lang="en-GB">
              <a:solidFill>
                <a:schemeClr val="tx1"/>
              </a:solidFill>
            </a:endParaRPr>
          </a:p>
        </p:txBody>
      </p:sp>
      <p:sp>
        <p:nvSpPr>
          <p:cNvPr id="12332" name="TextBox 27"/>
          <p:cNvSpPr txBox="1">
            <a:spLocks noChangeArrowheads="1"/>
          </p:cNvSpPr>
          <p:nvPr/>
        </p:nvSpPr>
        <p:spPr bwMode="auto">
          <a:xfrm>
            <a:off x="1981200" y="1295400"/>
            <a:ext cx="1817688" cy="646113"/>
          </a:xfrm>
          <a:prstGeom prst="rect">
            <a:avLst/>
          </a:prstGeom>
          <a:noFill/>
          <a:ln w="9525">
            <a:noFill/>
            <a:miter lim="800000"/>
            <a:headEnd/>
            <a:tailEnd/>
          </a:ln>
        </p:spPr>
        <p:txBody>
          <a:bodyPr>
            <a:spAutoFit/>
          </a:bodyPr>
          <a:lstStyle/>
          <a:p>
            <a:pPr algn="ctr" eaLnBrk="0" hangingPunct="0"/>
            <a:r>
              <a:rPr lang="en-GB" sz="1800"/>
              <a:t>Components: $10.75</a:t>
            </a:r>
          </a:p>
        </p:txBody>
      </p:sp>
      <p:sp>
        <p:nvSpPr>
          <p:cNvPr id="17" name="Title 16"/>
          <p:cNvSpPr>
            <a:spLocks noGrp="1"/>
          </p:cNvSpPr>
          <p:nvPr>
            <p:ph type="title"/>
          </p:nvPr>
        </p:nvSpPr>
        <p:spPr/>
        <p:txBody>
          <a:bodyPr/>
          <a:lstStyle/>
          <a:p>
            <a:pPr>
              <a:defRPr/>
            </a:pPr>
            <a:r>
              <a:rPr lang="en-GB" dirty="0" smtClean="0"/>
              <a:t>The </a:t>
            </a:r>
            <a:r>
              <a:rPr lang="en-GB" dirty="0" err="1" smtClean="0"/>
              <a:t>iPhone</a:t>
            </a:r>
            <a:r>
              <a:rPr lang="en-GB" dirty="0" smtClean="0"/>
              <a:t> example (Xing and </a:t>
            </a:r>
            <a:r>
              <a:rPr lang="en-GB" dirty="0" err="1" smtClean="0"/>
              <a:t>Detert</a:t>
            </a:r>
            <a:r>
              <a:rPr lang="en-GB" dirty="0" smtClean="0"/>
              <a:t>, 2010)</a:t>
            </a:r>
            <a:endParaRPr lang="en-GB" dirty="0"/>
          </a:p>
        </p:txBody>
      </p:sp>
      <p:sp>
        <p:nvSpPr>
          <p:cNvPr id="23" name="Rounded Rectangle 22"/>
          <p:cNvSpPr/>
          <p:nvPr/>
        </p:nvSpPr>
        <p:spPr>
          <a:xfrm>
            <a:off x="5562600" y="1295400"/>
            <a:ext cx="990600"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0" hangingPunct="0">
              <a:defRPr/>
            </a:pPr>
            <a:r>
              <a:rPr lang="en-GB" dirty="0"/>
              <a:t>JPN</a:t>
            </a:r>
          </a:p>
        </p:txBody>
      </p:sp>
      <p:sp>
        <p:nvSpPr>
          <p:cNvPr id="24" name="Rounded Rectangle 23"/>
          <p:cNvSpPr/>
          <p:nvPr/>
        </p:nvSpPr>
        <p:spPr>
          <a:xfrm>
            <a:off x="5943600" y="1981200"/>
            <a:ext cx="990600"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0" hangingPunct="0">
              <a:defRPr/>
            </a:pPr>
            <a:r>
              <a:rPr lang="en-GB" dirty="0"/>
              <a:t>KOR</a:t>
            </a:r>
          </a:p>
        </p:txBody>
      </p:sp>
      <p:sp>
        <p:nvSpPr>
          <p:cNvPr id="29" name="Rounded Rectangle 28"/>
          <p:cNvSpPr/>
          <p:nvPr/>
        </p:nvSpPr>
        <p:spPr>
          <a:xfrm>
            <a:off x="5943600" y="2667000"/>
            <a:ext cx="990600"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0" hangingPunct="0">
              <a:defRPr/>
            </a:pPr>
            <a:r>
              <a:rPr lang="en-GB" dirty="0"/>
              <a:t>GER</a:t>
            </a:r>
          </a:p>
        </p:txBody>
      </p:sp>
      <p:sp>
        <p:nvSpPr>
          <p:cNvPr id="30" name="Rounded Rectangle 29"/>
          <p:cNvSpPr/>
          <p:nvPr/>
        </p:nvSpPr>
        <p:spPr>
          <a:xfrm>
            <a:off x="5562600" y="3352800"/>
            <a:ext cx="990600"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0" hangingPunct="0">
              <a:defRPr/>
            </a:pPr>
            <a:r>
              <a:rPr lang="en-GB" dirty="0"/>
              <a:t>ROW</a:t>
            </a:r>
          </a:p>
        </p:txBody>
      </p:sp>
      <p:cxnSp>
        <p:nvCxnSpPr>
          <p:cNvPr id="33" name="Straight Arrow Connector 32"/>
          <p:cNvCxnSpPr/>
          <p:nvPr/>
        </p:nvCxnSpPr>
        <p:spPr>
          <a:xfrm flipH="1" flipV="1">
            <a:off x="4343400" y="2743200"/>
            <a:ext cx="1295400" cy="228600"/>
          </a:xfrm>
          <a:prstGeom prst="straightConnector1">
            <a:avLst/>
          </a:prstGeom>
          <a:ln w="222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4267200" y="2971800"/>
            <a:ext cx="1143000" cy="533400"/>
          </a:xfrm>
          <a:prstGeom prst="straightConnector1">
            <a:avLst/>
          </a:prstGeom>
          <a:ln w="2222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2340" name="TextBox 38"/>
          <p:cNvSpPr txBox="1">
            <a:spLocks noChangeArrowheads="1"/>
          </p:cNvSpPr>
          <p:nvPr/>
        </p:nvSpPr>
        <p:spPr bwMode="auto">
          <a:xfrm>
            <a:off x="4114800" y="1524000"/>
            <a:ext cx="1143000" cy="369888"/>
          </a:xfrm>
          <a:prstGeom prst="rect">
            <a:avLst/>
          </a:prstGeom>
          <a:noFill/>
          <a:ln w="9525">
            <a:noFill/>
            <a:miter lim="800000"/>
            <a:headEnd/>
            <a:tailEnd/>
          </a:ln>
        </p:spPr>
        <p:txBody>
          <a:bodyPr>
            <a:spAutoFit/>
          </a:bodyPr>
          <a:lstStyle/>
          <a:p>
            <a:pPr algn="ctr" eaLnBrk="0" hangingPunct="0"/>
            <a:r>
              <a:rPr lang="en-GB" sz="1800"/>
              <a:t>$60.6</a:t>
            </a:r>
          </a:p>
        </p:txBody>
      </p:sp>
      <p:sp>
        <p:nvSpPr>
          <p:cNvPr id="12341" name="TextBox 39"/>
          <p:cNvSpPr txBox="1">
            <a:spLocks noChangeArrowheads="1"/>
          </p:cNvSpPr>
          <p:nvPr/>
        </p:nvSpPr>
        <p:spPr bwMode="auto">
          <a:xfrm>
            <a:off x="4495800" y="1981200"/>
            <a:ext cx="1143000" cy="369888"/>
          </a:xfrm>
          <a:prstGeom prst="rect">
            <a:avLst/>
          </a:prstGeom>
          <a:noFill/>
          <a:ln w="9525">
            <a:noFill/>
            <a:miter lim="800000"/>
            <a:headEnd/>
            <a:tailEnd/>
          </a:ln>
        </p:spPr>
        <p:txBody>
          <a:bodyPr>
            <a:spAutoFit/>
          </a:bodyPr>
          <a:lstStyle/>
          <a:p>
            <a:pPr algn="ctr" eaLnBrk="0" hangingPunct="0"/>
            <a:r>
              <a:rPr lang="en-GB" sz="1800"/>
              <a:t>$22.96</a:t>
            </a:r>
          </a:p>
        </p:txBody>
      </p:sp>
      <p:sp>
        <p:nvSpPr>
          <p:cNvPr id="12342" name="TextBox 40"/>
          <p:cNvSpPr txBox="1">
            <a:spLocks noChangeArrowheads="1"/>
          </p:cNvSpPr>
          <p:nvPr/>
        </p:nvSpPr>
        <p:spPr bwMode="auto">
          <a:xfrm>
            <a:off x="4724400" y="2514600"/>
            <a:ext cx="1143000" cy="369888"/>
          </a:xfrm>
          <a:prstGeom prst="rect">
            <a:avLst/>
          </a:prstGeom>
          <a:noFill/>
          <a:ln w="9525">
            <a:noFill/>
            <a:miter lim="800000"/>
            <a:headEnd/>
            <a:tailEnd/>
          </a:ln>
        </p:spPr>
        <p:txBody>
          <a:bodyPr>
            <a:spAutoFit/>
          </a:bodyPr>
          <a:lstStyle/>
          <a:p>
            <a:pPr algn="ctr" eaLnBrk="0" hangingPunct="0"/>
            <a:r>
              <a:rPr lang="en-GB" sz="1800"/>
              <a:t>$30.15</a:t>
            </a:r>
          </a:p>
        </p:txBody>
      </p:sp>
      <p:sp>
        <p:nvSpPr>
          <p:cNvPr id="12343" name="TextBox 41"/>
          <p:cNvSpPr txBox="1">
            <a:spLocks noChangeArrowheads="1"/>
          </p:cNvSpPr>
          <p:nvPr/>
        </p:nvSpPr>
        <p:spPr bwMode="auto">
          <a:xfrm>
            <a:off x="4648200" y="2971800"/>
            <a:ext cx="1143000" cy="369888"/>
          </a:xfrm>
          <a:prstGeom prst="rect">
            <a:avLst/>
          </a:prstGeom>
          <a:noFill/>
          <a:ln w="9525">
            <a:noFill/>
            <a:miter lim="800000"/>
            <a:headEnd/>
            <a:tailEnd/>
          </a:ln>
        </p:spPr>
        <p:txBody>
          <a:bodyPr>
            <a:spAutoFit/>
          </a:bodyPr>
          <a:lstStyle/>
          <a:p>
            <a:pPr algn="ctr" eaLnBrk="0" hangingPunct="0"/>
            <a:r>
              <a:rPr lang="en-GB" sz="1800"/>
              <a:t>$48.04</a:t>
            </a:r>
          </a:p>
        </p:txBody>
      </p:sp>
      <p:sp>
        <p:nvSpPr>
          <p:cNvPr id="12344" name="TextBox 44"/>
          <p:cNvSpPr txBox="1">
            <a:spLocks noChangeArrowheads="1"/>
          </p:cNvSpPr>
          <p:nvPr/>
        </p:nvSpPr>
        <p:spPr bwMode="auto">
          <a:xfrm>
            <a:off x="7239000" y="1905000"/>
            <a:ext cx="1676400" cy="1200150"/>
          </a:xfrm>
          <a:prstGeom prst="rect">
            <a:avLst/>
          </a:prstGeom>
          <a:noFill/>
          <a:ln w="9525">
            <a:noFill/>
            <a:miter lim="800000"/>
            <a:headEnd/>
            <a:tailEnd/>
          </a:ln>
        </p:spPr>
        <p:txBody>
          <a:bodyPr>
            <a:spAutoFit/>
          </a:bodyPr>
          <a:lstStyle/>
          <a:p>
            <a:pPr eaLnBrk="0" hangingPunct="0"/>
            <a:r>
              <a:rPr lang="en-GB" sz="1800">
                <a:solidFill>
                  <a:schemeClr val="accent2"/>
                </a:solidFill>
              </a:rPr>
              <a:t>Apple sold 11.3 million iPhones in the US</a:t>
            </a:r>
          </a:p>
          <a:p>
            <a:pPr eaLnBrk="0" hangingPunct="0"/>
            <a:r>
              <a:rPr lang="en-GB" sz="1800">
                <a:solidFill>
                  <a:schemeClr val="accent2"/>
                </a:solidFill>
              </a:rPr>
              <a:t>in 2009</a:t>
            </a:r>
          </a:p>
        </p:txBody>
      </p:sp>
      <p:sp>
        <p:nvSpPr>
          <p:cNvPr id="12345" name="TextBox 45"/>
          <p:cNvSpPr txBox="1">
            <a:spLocks noChangeArrowheads="1"/>
          </p:cNvSpPr>
          <p:nvPr/>
        </p:nvSpPr>
        <p:spPr bwMode="auto">
          <a:xfrm>
            <a:off x="228600" y="2286000"/>
            <a:ext cx="1371600" cy="1077913"/>
          </a:xfrm>
          <a:prstGeom prst="rect">
            <a:avLst/>
          </a:prstGeom>
          <a:noFill/>
          <a:ln w="9525">
            <a:noFill/>
            <a:miter lim="800000"/>
            <a:headEnd/>
            <a:tailEnd/>
          </a:ln>
        </p:spPr>
        <p:txBody>
          <a:bodyPr>
            <a:spAutoFit/>
          </a:bodyPr>
          <a:lstStyle/>
          <a:p>
            <a:pPr eaLnBrk="0" hangingPunct="0"/>
            <a:r>
              <a:rPr lang="en-GB" sz="1600"/>
              <a:t>Retail price: $500.00</a:t>
            </a:r>
          </a:p>
          <a:p>
            <a:pPr eaLnBrk="0" hangingPunct="0"/>
            <a:r>
              <a:rPr lang="en-GB" sz="1600"/>
              <a:t>(Profit margin: 64%)</a:t>
            </a:r>
          </a:p>
        </p:txBody>
      </p:sp>
      <p:pic>
        <p:nvPicPr>
          <p:cNvPr id="12346" name="Picture 2" descr="http://t1.gstatic.com/images?q=tbn:ANd9GcQHk-PRj5hhDnyLhcRSyqMoqTPZYy4lh6B-iQ6cmPjByZLzbXX8dU8QUw4">
            <a:hlinkClick r:id="rId2"/>
          </p:cNvPr>
          <p:cNvPicPr>
            <a:picLocks noChangeAspect="1" noChangeArrowheads="1"/>
          </p:cNvPicPr>
          <p:nvPr/>
        </p:nvPicPr>
        <p:blipFill>
          <a:blip r:embed="rId3" cstate="print"/>
          <a:srcRect/>
          <a:stretch>
            <a:fillRect/>
          </a:stretch>
        </p:blipFill>
        <p:spPr bwMode="auto">
          <a:xfrm>
            <a:off x="152400" y="1143000"/>
            <a:ext cx="1304925" cy="6953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pPr>
              <a:defRPr/>
            </a:pPr>
            <a:r>
              <a:rPr lang="en-GB" sz="2800" dirty="0" smtClean="0"/>
              <a:t>How is OECD addressing the issue?</a:t>
            </a:r>
            <a:br>
              <a:rPr lang="en-GB" sz="2800" dirty="0" smtClean="0"/>
            </a:br>
            <a:r>
              <a:rPr lang="en-GB" sz="2800" dirty="0" smtClean="0"/>
              <a:t>Existing tools</a:t>
            </a:r>
            <a:endParaRPr lang="en-GB" sz="2800" dirty="0"/>
          </a:p>
        </p:txBody>
      </p:sp>
      <p:sp>
        <p:nvSpPr>
          <p:cNvPr id="3" name="Content Placeholder 2"/>
          <p:cNvSpPr>
            <a:spLocks noGrp="1"/>
          </p:cNvSpPr>
          <p:nvPr>
            <p:ph idx="1"/>
          </p:nvPr>
        </p:nvSpPr>
        <p:spPr>
          <a:xfrm>
            <a:off x="685800" y="1371600"/>
            <a:ext cx="7848600" cy="5029200"/>
          </a:xfrm>
        </p:spPr>
        <p:txBody>
          <a:bodyPr>
            <a:normAutofit/>
          </a:bodyPr>
          <a:lstStyle/>
          <a:p>
            <a:pPr>
              <a:lnSpc>
                <a:spcPct val="80000"/>
              </a:lnSpc>
            </a:pPr>
            <a:r>
              <a:rPr lang="en-GB" sz="2200" dirty="0" smtClean="0"/>
              <a:t>OECD Input-output data</a:t>
            </a:r>
          </a:p>
          <a:p>
            <a:pPr lvl="1">
              <a:lnSpc>
                <a:spcPct val="80000"/>
              </a:lnSpc>
            </a:pPr>
            <a:r>
              <a:rPr lang="en-GB" sz="1800" dirty="0" smtClean="0"/>
              <a:t>Symmetric industry by industry I/O tables (with separate tables for domestic flows and imports).</a:t>
            </a:r>
          </a:p>
          <a:p>
            <a:pPr lvl="2">
              <a:lnSpc>
                <a:spcPct val="80000"/>
              </a:lnSpc>
            </a:pPr>
            <a:r>
              <a:rPr lang="en-GB" sz="1400" dirty="0" smtClean="0"/>
              <a:t>Data are available for OECD and major non-OECD economies (44 countries representing more than 95% of world GDP) and cover the years 1995, 2000 and 2005.</a:t>
            </a:r>
          </a:p>
          <a:p>
            <a:pPr lvl="1">
              <a:lnSpc>
                <a:spcPct val="80000"/>
              </a:lnSpc>
              <a:buFontTx/>
              <a:buNone/>
            </a:pPr>
            <a:r>
              <a:rPr lang="en-GB" sz="1600" dirty="0" smtClean="0"/>
              <a:t>			</a:t>
            </a:r>
            <a:r>
              <a:rPr lang="en-GB" sz="1800" dirty="0" smtClean="0">
                <a:solidFill>
                  <a:schemeClr val="accent1"/>
                </a:solidFill>
              </a:rPr>
              <a:t>www.oecd.org/sti/inputoutput</a:t>
            </a:r>
          </a:p>
          <a:p>
            <a:pPr lvl="1">
              <a:lnSpc>
                <a:spcPct val="80000"/>
              </a:lnSpc>
            </a:pPr>
            <a:r>
              <a:rPr lang="en-US" sz="1800" dirty="0" smtClean="0"/>
              <a:t>Inter-country inter-industry model of 50 countries for 1995/2000/2005.</a:t>
            </a:r>
            <a:endParaRPr lang="en-GB" sz="1800" dirty="0" smtClean="0">
              <a:solidFill>
                <a:schemeClr val="accent1"/>
              </a:solidFill>
            </a:endParaRPr>
          </a:p>
          <a:p>
            <a:pPr>
              <a:lnSpc>
                <a:spcPct val="80000"/>
              </a:lnSpc>
            </a:pPr>
            <a:r>
              <a:rPr lang="en-GB" sz="2200" dirty="0" smtClean="0"/>
              <a:t>Bilateral trade by industry and end-use</a:t>
            </a:r>
          </a:p>
          <a:p>
            <a:pPr lvl="1" eaLnBrk="1" hangingPunct="1">
              <a:lnSpc>
                <a:spcPct val="60000"/>
              </a:lnSpc>
            </a:pPr>
            <a:r>
              <a:rPr lang="en-GB" sz="1800" dirty="0" smtClean="0"/>
              <a:t>Building ‘sustainable process’ for regular updates using  ‘BEC method’               (BEC = Classification by Broad Economic Categories)</a:t>
            </a:r>
          </a:p>
          <a:p>
            <a:pPr lvl="1">
              <a:lnSpc>
                <a:spcPct val="60000"/>
              </a:lnSpc>
              <a:spcBef>
                <a:spcPts val="1500"/>
              </a:spcBef>
            </a:pPr>
            <a:r>
              <a:rPr lang="en-GB" sz="1800" dirty="0" smtClean="0">
                <a:sym typeface="Wingdings" pitchFamily="2" charset="2"/>
              </a:rPr>
              <a:t>Conversions from all revisions of </a:t>
            </a:r>
            <a:r>
              <a:rPr lang="en-GB" sz="1800" dirty="0" smtClean="0"/>
              <a:t>HS (88, 96, 02 , 07) to both </a:t>
            </a:r>
            <a:r>
              <a:rPr lang="en-GB" sz="1800" dirty="0" smtClean="0">
                <a:sym typeface="Wingdings" pitchFamily="2" charset="2"/>
              </a:rPr>
              <a:t>BEC and ISIC have been developed.</a:t>
            </a:r>
            <a:endParaRPr lang="en-GB" sz="1800" dirty="0" smtClean="0">
              <a:solidFill>
                <a:srgbClr val="0070C0"/>
              </a:solidFill>
              <a:sym typeface="Wingdings" pitchFamily="2" charset="2"/>
            </a:endParaRPr>
          </a:p>
          <a:p>
            <a:pPr lvl="1">
              <a:lnSpc>
                <a:spcPct val="80000"/>
              </a:lnSpc>
            </a:pPr>
            <a:endParaRPr lang="en-GB" sz="1900" dirty="0" smtClean="0"/>
          </a:p>
          <a:p>
            <a:pPr>
              <a:lnSpc>
                <a:spcPct val="80000"/>
              </a:lnSpc>
            </a:pPr>
            <a:endParaRPr lang="en-GB" sz="2200" dirty="0" smtClean="0"/>
          </a:p>
          <a:p>
            <a:pPr lvl="1">
              <a:lnSpc>
                <a:spcPct val="80000"/>
              </a:lnSpc>
            </a:pPr>
            <a:endParaRPr lang="en-GB" sz="1900" dirty="0" smtClean="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sz="4400" smtClean="0">
                <a:effectLst>
                  <a:outerShdw blurRad="38100" dist="38100" dir="2700000" algn="tl">
                    <a:srgbClr val="C0C0C0"/>
                  </a:outerShdw>
                </a:effectLst>
              </a:rPr>
              <a:t>Case studies</a:t>
            </a:r>
            <a:endParaRPr lang="en-US" sz="4400" smtClean="0">
              <a:effectLst>
                <a:outerShdw blurRad="38100" dist="38100" dir="2700000" algn="tl">
                  <a:srgbClr val="C0C0C0"/>
                </a:outerShdw>
              </a:effectLst>
            </a:endParaRPr>
          </a:p>
        </p:txBody>
      </p:sp>
      <p:sp>
        <p:nvSpPr>
          <p:cNvPr id="14339" name="Content Placeholder 2"/>
          <p:cNvSpPr>
            <a:spLocks noGrp="1"/>
          </p:cNvSpPr>
          <p:nvPr>
            <p:ph idx="1"/>
          </p:nvPr>
        </p:nvSpPr>
        <p:spPr>
          <a:xfrm>
            <a:off x="457200" y="1600200"/>
            <a:ext cx="8382000" cy="4525963"/>
          </a:xfrm>
        </p:spPr>
        <p:txBody>
          <a:bodyPr/>
          <a:lstStyle/>
          <a:p>
            <a:pPr marL="360363" indent="-360363" eaLnBrk="1" hangingPunct="1">
              <a:spcAft>
                <a:spcPct val="0"/>
              </a:spcAft>
              <a:buFontTx/>
              <a:buNone/>
            </a:pPr>
            <a:r>
              <a:rPr lang="en-GB" dirty="0" smtClean="0"/>
              <a:t>1) How does a country join GVCs? Looking at 3 factors.</a:t>
            </a:r>
          </a:p>
          <a:p>
            <a:pPr marL="360363" indent="-360363" eaLnBrk="1" hangingPunct="1">
              <a:spcAft>
                <a:spcPct val="0"/>
              </a:spcAft>
              <a:buFontTx/>
              <a:buNone/>
            </a:pPr>
            <a:r>
              <a:rPr lang="en-GB" b="0" dirty="0" smtClean="0"/>
              <a:t>	Structural decomposition analysis of vertical specialisation</a:t>
            </a:r>
          </a:p>
          <a:p>
            <a:pPr marL="360363" indent="-360363" eaLnBrk="1" hangingPunct="1">
              <a:spcAft>
                <a:spcPct val="0"/>
              </a:spcAft>
              <a:buFontTx/>
              <a:buNone/>
            </a:pPr>
            <a:r>
              <a:rPr lang="en-GB" dirty="0" smtClean="0"/>
              <a:t>2) Is a single country-based framework effective?</a:t>
            </a:r>
          </a:p>
          <a:p>
            <a:pPr marL="360363" indent="-360363" eaLnBrk="1" hangingPunct="1">
              <a:spcAft>
                <a:spcPct val="0"/>
              </a:spcAft>
              <a:buFontTx/>
              <a:buNone/>
            </a:pPr>
            <a:r>
              <a:rPr lang="en-GB" b="0" dirty="0" smtClean="0"/>
              <a:t>	International I-O based fragmentation indicator</a:t>
            </a:r>
          </a:p>
          <a:p>
            <a:pPr marL="360363" indent="-360363" eaLnBrk="1" hangingPunct="1">
              <a:spcAft>
                <a:spcPct val="0"/>
              </a:spcAft>
              <a:buFontTx/>
              <a:buNone/>
            </a:pPr>
            <a:r>
              <a:rPr lang="en-GB" dirty="0" smtClean="0"/>
              <a:t>3) Where and by which route value added is induced?</a:t>
            </a:r>
          </a:p>
          <a:p>
            <a:pPr marL="360363" indent="-360363" eaLnBrk="1" hangingPunct="1">
              <a:spcAft>
                <a:spcPct val="0"/>
              </a:spcAft>
              <a:buFontTx/>
              <a:buNone/>
            </a:pPr>
            <a:r>
              <a:rPr lang="en-GB" b="0" dirty="0" smtClean="0"/>
              <a:t>	</a:t>
            </a:r>
            <a:r>
              <a:rPr lang="en-GB" b="0" dirty="0" err="1" smtClean="0"/>
              <a:t>Spillover</a:t>
            </a:r>
            <a:r>
              <a:rPr lang="en-GB" b="0" dirty="0" smtClean="0"/>
              <a:t> effect analysis using international </a:t>
            </a:r>
            <a:r>
              <a:rPr lang="en-GB" b="0" smtClean="0"/>
              <a:t>I-O table</a:t>
            </a:r>
            <a:endParaRPr lang="en-GB" b="0" dirty="0" smtClean="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66800"/>
          </a:xfrm>
        </p:spPr>
        <p:txBody>
          <a:bodyPr>
            <a:noAutofit/>
          </a:bodyPr>
          <a:lstStyle/>
          <a:p>
            <a:pPr eaLnBrk="1" hangingPunct="1"/>
            <a:r>
              <a:rPr lang="en-GB" dirty="0" smtClean="0">
                <a:effectLst>
                  <a:outerShdw blurRad="38100" dist="38100" dir="2700000" algn="tl">
                    <a:srgbClr val="C0C0C0"/>
                  </a:outerShdw>
                </a:effectLst>
              </a:rPr>
              <a:t>Case study 1: </a:t>
            </a:r>
            <a:br>
              <a:rPr lang="en-GB" dirty="0" smtClean="0">
                <a:effectLst>
                  <a:outerShdw blurRad="38100" dist="38100" dir="2700000" algn="tl">
                    <a:srgbClr val="C0C0C0"/>
                  </a:outerShdw>
                </a:effectLst>
              </a:rPr>
            </a:br>
            <a:r>
              <a:rPr lang="en-GB" dirty="0" smtClean="0">
                <a:effectLst>
                  <a:outerShdw blurRad="38100" dist="38100" dir="2700000" algn="tl">
                    <a:srgbClr val="C0C0C0"/>
                  </a:outerShdw>
                </a:effectLst>
              </a:rPr>
              <a:t>Vertical specialisation</a:t>
            </a:r>
            <a:endParaRPr lang="en-US" dirty="0" smtClean="0">
              <a:effectLst>
                <a:outerShdw blurRad="38100" dist="38100" dir="2700000" algn="tl">
                  <a:srgbClr val="C0C0C0"/>
                </a:outerShdw>
              </a:effectLst>
            </a:endParaRPr>
          </a:p>
        </p:txBody>
      </p:sp>
      <p:sp>
        <p:nvSpPr>
          <p:cNvPr id="15363" name="TextBox 4"/>
          <p:cNvSpPr txBox="1">
            <a:spLocks noChangeArrowheads="1"/>
          </p:cNvSpPr>
          <p:nvPr/>
        </p:nvSpPr>
        <p:spPr bwMode="auto">
          <a:xfrm>
            <a:off x="152400" y="5410200"/>
            <a:ext cx="8686800" cy="954107"/>
          </a:xfrm>
          <a:prstGeom prst="rect">
            <a:avLst/>
          </a:prstGeom>
          <a:noFill/>
          <a:ln w="9525">
            <a:noFill/>
            <a:miter lim="800000"/>
            <a:headEnd/>
            <a:tailEnd/>
          </a:ln>
        </p:spPr>
        <p:txBody>
          <a:bodyPr wrap="square">
            <a:spAutoFit/>
          </a:bodyPr>
          <a:lstStyle/>
          <a:p>
            <a:pPr eaLnBrk="0" hangingPunct="0"/>
            <a:r>
              <a:rPr lang="en-GB" sz="2800" b="1" dirty="0">
                <a:latin typeface="Calibri" pitchFamily="34" charset="0"/>
              </a:rPr>
              <a:t>VS share = </a:t>
            </a:r>
            <a:r>
              <a:rPr lang="en-GB" sz="2800" b="1" dirty="0">
                <a:solidFill>
                  <a:srgbClr val="7030A0"/>
                </a:solidFill>
                <a:latin typeface="Calibri" pitchFamily="34" charset="0"/>
              </a:rPr>
              <a:t>induced intermediate imports </a:t>
            </a:r>
            <a:r>
              <a:rPr lang="en-GB" sz="2800" b="1" dirty="0">
                <a:latin typeface="Calibri" pitchFamily="34" charset="0"/>
              </a:rPr>
              <a:t>/ </a:t>
            </a:r>
            <a:r>
              <a:rPr lang="en-GB" sz="2800" b="1" dirty="0">
                <a:solidFill>
                  <a:srgbClr val="0070C0"/>
                </a:solidFill>
                <a:latin typeface="Calibri" pitchFamily="34" charset="0"/>
              </a:rPr>
              <a:t>total exports</a:t>
            </a:r>
          </a:p>
          <a:p>
            <a:pPr eaLnBrk="0" hangingPunct="0"/>
            <a:r>
              <a:rPr lang="en-GB" sz="2800" b="1" dirty="0">
                <a:latin typeface="Calibri" pitchFamily="34" charset="0"/>
              </a:rPr>
              <a:t>VSV share = </a:t>
            </a:r>
            <a:r>
              <a:rPr lang="en-GB" sz="2800" b="1" dirty="0">
                <a:solidFill>
                  <a:srgbClr val="FF0000"/>
                </a:solidFill>
                <a:latin typeface="Calibri" pitchFamily="34" charset="0"/>
              </a:rPr>
              <a:t>induced value added </a:t>
            </a:r>
            <a:r>
              <a:rPr lang="en-GB" sz="2800" b="1" dirty="0">
                <a:latin typeface="Calibri" pitchFamily="34" charset="0"/>
              </a:rPr>
              <a:t>/ </a:t>
            </a:r>
            <a:r>
              <a:rPr lang="en-GB" sz="2800" b="1" dirty="0">
                <a:solidFill>
                  <a:srgbClr val="0070C0"/>
                </a:solidFill>
                <a:latin typeface="Calibri" pitchFamily="34" charset="0"/>
              </a:rPr>
              <a:t>total exports</a:t>
            </a:r>
            <a:endParaRPr lang="en-US" sz="2800" b="1" dirty="0">
              <a:solidFill>
                <a:srgbClr val="0070C0"/>
              </a:solidFill>
              <a:latin typeface="Calibri" pitchFamily="34" charset="0"/>
            </a:endParaRPr>
          </a:p>
        </p:txBody>
      </p:sp>
      <p:sp>
        <p:nvSpPr>
          <p:cNvPr id="15365" name="TextBox 4"/>
          <p:cNvSpPr txBox="1">
            <a:spLocks noChangeArrowheads="1"/>
          </p:cNvSpPr>
          <p:nvPr/>
        </p:nvSpPr>
        <p:spPr bwMode="auto">
          <a:xfrm>
            <a:off x="381000" y="1143000"/>
            <a:ext cx="1655763" cy="400050"/>
          </a:xfrm>
          <a:prstGeom prst="rect">
            <a:avLst/>
          </a:prstGeom>
          <a:noFill/>
          <a:ln w="9525">
            <a:noFill/>
            <a:miter lim="800000"/>
            <a:headEnd/>
            <a:tailEnd/>
          </a:ln>
        </p:spPr>
        <p:txBody>
          <a:bodyPr>
            <a:spAutoFit/>
          </a:bodyPr>
          <a:lstStyle/>
          <a:p>
            <a:pPr eaLnBrk="0" hangingPunct="0"/>
            <a:r>
              <a:rPr lang="en-GB" sz="2000" dirty="0">
                <a:latin typeface="Calibri" pitchFamily="34" charset="0"/>
              </a:rPr>
              <a:t>Country 1</a:t>
            </a:r>
            <a:endParaRPr lang="en-US" sz="2000" dirty="0">
              <a:solidFill>
                <a:srgbClr val="00B0F0"/>
              </a:solidFill>
              <a:latin typeface="Calibri" pitchFamily="34" charset="0"/>
            </a:endParaRPr>
          </a:p>
        </p:txBody>
      </p:sp>
      <p:sp>
        <p:nvSpPr>
          <p:cNvPr id="15366" name="TextBox 4"/>
          <p:cNvSpPr txBox="1">
            <a:spLocks noChangeArrowheads="1"/>
          </p:cNvSpPr>
          <p:nvPr/>
        </p:nvSpPr>
        <p:spPr bwMode="auto">
          <a:xfrm>
            <a:off x="381000" y="2362200"/>
            <a:ext cx="1655763" cy="400050"/>
          </a:xfrm>
          <a:prstGeom prst="rect">
            <a:avLst/>
          </a:prstGeom>
          <a:noFill/>
          <a:ln w="9525">
            <a:noFill/>
            <a:miter lim="800000"/>
            <a:headEnd/>
            <a:tailEnd/>
          </a:ln>
        </p:spPr>
        <p:txBody>
          <a:bodyPr>
            <a:spAutoFit/>
          </a:bodyPr>
          <a:lstStyle/>
          <a:p>
            <a:pPr eaLnBrk="0" hangingPunct="0"/>
            <a:r>
              <a:rPr lang="en-GB" sz="2000" dirty="0">
                <a:latin typeface="Calibri" pitchFamily="34" charset="0"/>
              </a:rPr>
              <a:t>Country 2</a:t>
            </a:r>
            <a:endParaRPr lang="en-US" sz="2000" dirty="0">
              <a:solidFill>
                <a:srgbClr val="00B0F0"/>
              </a:solidFill>
              <a:latin typeface="Calibri" pitchFamily="34" charset="0"/>
            </a:endParaRPr>
          </a:p>
        </p:txBody>
      </p:sp>
      <p:sp>
        <p:nvSpPr>
          <p:cNvPr id="15367" name="TextBox 4"/>
          <p:cNvSpPr txBox="1">
            <a:spLocks noChangeArrowheads="1"/>
          </p:cNvSpPr>
          <p:nvPr/>
        </p:nvSpPr>
        <p:spPr bwMode="auto">
          <a:xfrm>
            <a:off x="381000" y="4572000"/>
            <a:ext cx="1657350" cy="400050"/>
          </a:xfrm>
          <a:prstGeom prst="rect">
            <a:avLst/>
          </a:prstGeom>
          <a:noFill/>
          <a:ln w="9525">
            <a:noFill/>
            <a:miter lim="800000"/>
            <a:headEnd/>
            <a:tailEnd/>
          </a:ln>
        </p:spPr>
        <p:txBody>
          <a:bodyPr>
            <a:spAutoFit/>
          </a:bodyPr>
          <a:lstStyle/>
          <a:p>
            <a:pPr eaLnBrk="0" hangingPunct="0"/>
            <a:r>
              <a:rPr lang="en-GB" sz="2000" dirty="0">
                <a:latin typeface="Calibri" pitchFamily="34" charset="0"/>
              </a:rPr>
              <a:t>Country 3</a:t>
            </a:r>
            <a:endParaRPr lang="en-US" sz="2000" dirty="0">
              <a:solidFill>
                <a:srgbClr val="00B0F0"/>
              </a:solidFill>
              <a:latin typeface="Calibri" pitchFamily="34" charset="0"/>
            </a:endParaRPr>
          </a:p>
        </p:txBody>
      </p:sp>
      <p:sp>
        <p:nvSpPr>
          <p:cNvPr id="10" name="TextBox 9"/>
          <p:cNvSpPr txBox="1"/>
          <p:nvPr/>
        </p:nvSpPr>
        <p:spPr>
          <a:xfrm>
            <a:off x="2057400" y="2438400"/>
            <a:ext cx="1371600" cy="609600"/>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noAutofit/>
          </a:bodyPr>
          <a:lstStyle/>
          <a:p>
            <a:pPr algn="ctr">
              <a:lnSpc>
                <a:spcPts val="1400"/>
              </a:lnSpc>
            </a:pPr>
            <a:r>
              <a:rPr lang="en-GB" sz="1400" dirty="0" smtClean="0">
                <a:latin typeface="Calibri" pitchFamily="34" charset="0"/>
              </a:rPr>
              <a:t>Domestic intermediate goods</a:t>
            </a:r>
            <a:endParaRPr lang="en-GB" sz="1400" dirty="0">
              <a:latin typeface="Calibri" pitchFamily="34" charset="0"/>
            </a:endParaRPr>
          </a:p>
        </p:txBody>
      </p:sp>
      <p:sp>
        <p:nvSpPr>
          <p:cNvPr id="11" name="TextBox 10"/>
          <p:cNvSpPr txBox="1"/>
          <p:nvPr/>
        </p:nvSpPr>
        <p:spPr>
          <a:xfrm>
            <a:off x="2057400" y="3505200"/>
            <a:ext cx="1371600" cy="609600"/>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nchor="ctr">
            <a:noAutofit/>
          </a:bodyPr>
          <a:lstStyle/>
          <a:p>
            <a:pPr algn="ctr"/>
            <a:r>
              <a:rPr lang="en-GB" sz="1400" dirty="0" smtClean="0">
                <a:latin typeface="Calibri" pitchFamily="34" charset="0"/>
              </a:rPr>
              <a:t>Domestic sales</a:t>
            </a:r>
            <a:endParaRPr lang="en-GB" sz="1400" dirty="0">
              <a:latin typeface="Calibri" pitchFamily="34" charset="0"/>
            </a:endParaRPr>
          </a:p>
        </p:txBody>
      </p:sp>
      <p:sp>
        <p:nvSpPr>
          <p:cNvPr id="13" name="TextBox 12"/>
          <p:cNvSpPr txBox="1"/>
          <p:nvPr/>
        </p:nvSpPr>
        <p:spPr>
          <a:xfrm>
            <a:off x="5486400" y="1295400"/>
            <a:ext cx="1371600" cy="609600"/>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nchor="ctr">
            <a:noAutofit/>
          </a:bodyPr>
          <a:lstStyle/>
          <a:p>
            <a:pPr algn="ctr"/>
            <a:r>
              <a:rPr lang="en-GB" sz="1400" dirty="0" smtClean="0">
                <a:latin typeface="Calibri" pitchFamily="34" charset="0"/>
              </a:rPr>
              <a:t>Capital</a:t>
            </a:r>
          </a:p>
          <a:p>
            <a:pPr algn="ctr"/>
            <a:r>
              <a:rPr lang="en-GB" sz="1400" dirty="0" smtClean="0">
                <a:latin typeface="Calibri" pitchFamily="34" charset="0"/>
              </a:rPr>
              <a:t>services</a:t>
            </a:r>
            <a:endParaRPr lang="en-GB" sz="1400" dirty="0">
              <a:latin typeface="Calibri" pitchFamily="34" charset="0"/>
            </a:endParaRPr>
          </a:p>
        </p:txBody>
      </p:sp>
      <p:sp>
        <p:nvSpPr>
          <p:cNvPr id="14" name="TextBox 13"/>
          <p:cNvSpPr txBox="1"/>
          <p:nvPr/>
        </p:nvSpPr>
        <p:spPr>
          <a:xfrm>
            <a:off x="3886200" y="2971800"/>
            <a:ext cx="1219200" cy="685800"/>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nchor="ctr">
            <a:noAutofit/>
          </a:bodyPr>
          <a:lstStyle/>
          <a:p>
            <a:pPr algn="ctr"/>
            <a:r>
              <a:rPr lang="en-GB" sz="1400" dirty="0" smtClean="0">
                <a:latin typeface="Calibri" pitchFamily="34" charset="0"/>
              </a:rPr>
              <a:t>Intermediate and final goods</a:t>
            </a:r>
            <a:endParaRPr lang="en-GB" sz="1400" dirty="0">
              <a:latin typeface="Calibri" pitchFamily="34" charset="0"/>
            </a:endParaRPr>
          </a:p>
        </p:txBody>
      </p:sp>
      <p:sp>
        <p:nvSpPr>
          <p:cNvPr id="15" name="TextBox 14"/>
          <p:cNvSpPr txBox="1"/>
          <p:nvPr/>
        </p:nvSpPr>
        <p:spPr>
          <a:xfrm>
            <a:off x="2971800" y="4648200"/>
            <a:ext cx="1371600" cy="609600"/>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nchor="ctr">
            <a:noAutofit/>
          </a:bodyPr>
          <a:lstStyle/>
          <a:p>
            <a:pPr algn="ctr"/>
            <a:r>
              <a:rPr lang="en-GB" sz="1400" dirty="0" smtClean="0">
                <a:latin typeface="Calibri" pitchFamily="34" charset="0"/>
              </a:rPr>
              <a:t>Exports of intermediate goods</a:t>
            </a:r>
            <a:endParaRPr lang="en-GB" sz="1400" dirty="0">
              <a:latin typeface="Calibri" pitchFamily="34" charset="0"/>
            </a:endParaRPr>
          </a:p>
        </p:txBody>
      </p:sp>
      <p:sp>
        <p:nvSpPr>
          <p:cNvPr id="16" name="TextBox 15"/>
          <p:cNvSpPr txBox="1"/>
          <p:nvPr/>
        </p:nvSpPr>
        <p:spPr>
          <a:xfrm>
            <a:off x="4648200" y="4648200"/>
            <a:ext cx="1371600" cy="609600"/>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nchor="ctr">
            <a:noAutofit/>
          </a:bodyPr>
          <a:lstStyle/>
          <a:p>
            <a:pPr algn="ctr"/>
            <a:r>
              <a:rPr lang="en-GB" sz="1400" dirty="0" smtClean="0">
                <a:latin typeface="Calibri" pitchFamily="34" charset="0"/>
              </a:rPr>
              <a:t>Exports of final goods</a:t>
            </a:r>
            <a:endParaRPr lang="en-GB" sz="1400" dirty="0">
              <a:latin typeface="Calibri" pitchFamily="34" charset="0"/>
            </a:endParaRPr>
          </a:p>
        </p:txBody>
      </p:sp>
      <p:sp>
        <p:nvSpPr>
          <p:cNvPr id="17" name="TextBox 16"/>
          <p:cNvSpPr txBox="1"/>
          <p:nvPr/>
        </p:nvSpPr>
        <p:spPr>
          <a:xfrm>
            <a:off x="5638800" y="2590800"/>
            <a:ext cx="1371600" cy="685800"/>
          </a:xfrm>
          <a:prstGeom prst="rect">
            <a:avLst/>
          </a:prstGeom>
          <a:solidFill>
            <a:srgbClr val="C00000"/>
          </a:solidFill>
          <a:ln w="19050"/>
        </p:spPr>
        <p:style>
          <a:lnRef idx="2">
            <a:schemeClr val="accent4"/>
          </a:lnRef>
          <a:fillRef idx="1">
            <a:schemeClr val="lt1"/>
          </a:fillRef>
          <a:effectRef idx="0">
            <a:schemeClr val="accent4"/>
          </a:effectRef>
          <a:fontRef idx="minor">
            <a:schemeClr val="dk1"/>
          </a:fontRef>
        </p:style>
        <p:txBody>
          <a:bodyPr wrap="square" rtlCol="0" anchor="ctr">
            <a:noAutofit/>
          </a:bodyPr>
          <a:lstStyle/>
          <a:p>
            <a:pPr algn="ctr"/>
            <a:r>
              <a:rPr lang="en-GB" sz="1400" dirty="0" smtClean="0">
                <a:solidFill>
                  <a:schemeClr val="bg1"/>
                </a:solidFill>
                <a:latin typeface="Calibri" pitchFamily="34" charset="0"/>
              </a:rPr>
              <a:t>Domestic capital and labour</a:t>
            </a:r>
            <a:endParaRPr lang="en-GB" sz="1400" dirty="0">
              <a:solidFill>
                <a:schemeClr val="bg1"/>
              </a:solidFill>
              <a:latin typeface="Calibri" pitchFamily="34" charset="0"/>
            </a:endParaRPr>
          </a:p>
        </p:txBody>
      </p:sp>
      <p:sp>
        <p:nvSpPr>
          <p:cNvPr id="18" name="TextBox 17"/>
          <p:cNvSpPr txBox="1"/>
          <p:nvPr/>
        </p:nvSpPr>
        <p:spPr>
          <a:xfrm>
            <a:off x="3810000" y="1295400"/>
            <a:ext cx="1371600" cy="609600"/>
          </a:xfrm>
          <a:prstGeom prst="rect">
            <a:avLst/>
          </a:prstGeom>
          <a:solidFill>
            <a:srgbClr val="7030A0"/>
          </a:solidFill>
          <a:ln w="19050"/>
        </p:spPr>
        <p:style>
          <a:lnRef idx="2">
            <a:schemeClr val="accent4"/>
          </a:lnRef>
          <a:fillRef idx="1">
            <a:schemeClr val="lt1"/>
          </a:fillRef>
          <a:effectRef idx="0">
            <a:schemeClr val="accent4"/>
          </a:effectRef>
          <a:fontRef idx="minor">
            <a:schemeClr val="dk1"/>
          </a:fontRef>
        </p:style>
        <p:txBody>
          <a:bodyPr wrap="square" rtlCol="0" anchor="ctr">
            <a:noAutofit/>
          </a:bodyPr>
          <a:lstStyle/>
          <a:p>
            <a:pPr algn="ctr"/>
            <a:r>
              <a:rPr lang="en-GB" sz="1400" dirty="0" smtClean="0">
                <a:solidFill>
                  <a:schemeClr val="bg1"/>
                </a:solidFill>
                <a:latin typeface="Calibri" pitchFamily="34" charset="0"/>
              </a:rPr>
              <a:t>Intermediate goods</a:t>
            </a:r>
            <a:endParaRPr lang="en-GB" sz="1400" dirty="0">
              <a:solidFill>
                <a:schemeClr val="bg1"/>
              </a:solidFill>
              <a:latin typeface="Calibri" pitchFamily="34" charset="0"/>
            </a:endParaRPr>
          </a:p>
        </p:txBody>
      </p:sp>
      <p:cxnSp>
        <p:nvCxnSpPr>
          <p:cNvPr id="20" name="Straight Arrow Connector 19"/>
          <p:cNvCxnSpPr/>
          <p:nvPr/>
        </p:nvCxnSpPr>
        <p:spPr bwMode="auto">
          <a:xfrm>
            <a:off x="4495800" y="1905000"/>
            <a:ext cx="0" cy="1066800"/>
          </a:xfrm>
          <a:prstGeom prst="straightConnector1">
            <a:avLst/>
          </a:prstGeom>
          <a:ln w="19050">
            <a:headEnd type="none" w="med" len="med"/>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0" idx="3"/>
          </p:cNvCxnSpPr>
          <p:nvPr/>
        </p:nvCxnSpPr>
        <p:spPr bwMode="auto">
          <a:xfrm>
            <a:off x="3429000" y="2743200"/>
            <a:ext cx="457200" cy="381000"/>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a:endCxn id="11" idx="3"/>
          </p:cNvCxnSpPr>
          <p:nvPr/>
        </p:nvCxnSpPr>
        <p:spPr bwMode="auto">
          <a:xfrm flipH="1">
            <a:off x="3429000" y="3429000"/>
            <a:ext cx="457200" cy="381000"/>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17" idx="1"/>
            <a:endCxn id="14" idx="3"/>
          </p:cNvCxnSpPr>
          <p:nvPr/>
        </p:nvCxnSpPr>
        <p:spPr bwMode="auto">
          <a:xfrm flipH="1">
            <a:off x="5105400" y="2933700"/>
            <a:ext cx="533400" cy="381000"/>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13" idx="2"/>
          </p:cNvCxnSpPr>
          <p:nvPr/>
        </p:nvCxnSpPr>
        <p:spPr bwMode="auto">
          <a:xfrm flipH="1">
            <a:off x="4800600" y="1905000"/>
            <a:ext cx="1371600" cy="1066800"/>
          </a:xfrm>
          <a:prstGeom prst="straightConnector1">
            <a:avLst/>
          </a:prstGeom>
          <a:ln w="19050">
            <a:prstDash val="lgDashDotDot"/>
            <a:headEnd type="none" w="med" len="med"/>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a:endCxn id="15" idx="0"/>
          </p:cNvCxnSpPr>
          <p:nvPr/>
        </p:nvCxnSpPr>
        <p:spPr bwMode="auto">
          <a:xfrm flipH="1">
            <a:off x="3657600" y="3657600"/>
            <a:ext cx="685800" cy="990600"/>
          </a:xfrm>
          <a:prstGeom prst="straightConnector1">
            <a:avLst/>
          </a:prstGeom>
          <a:ln w="19050">
            <a:headEnd type="none" w="med" len="med"/>
            <a:tailEnd type="arrow"/>
          </a:ln>
        </p:spPr>
        <p:style>
          <a:lnRef idx="2">
            <a:schemeClr val="dk1"/>
          </a:lnRef>
          <a:fillRef idx="0">
            <a:schemeClr val="dk1"/>
          </a:fillRef>
          <a:effectRef idx="1">
            <a:schemeClr val="dk1"/>
          </a:effectRef>
          <a:fontRef idx="minor">
            <a:schemeClr val="tx1"/>
          </a:fontRef>
        </p:style>
      </p:cxnSp>
      <p:cxnSp>
        <p:nvCxnSpPr>
          <p:cNvPr id="34" name="Straight Arrow Connector 33"/>
          <p:cNvCxnSpPr>
            <a:stCxn id="14" idx="2"/>
            <a:endCxn id="16" idx="0"/>
          </p:cNvCxnSpPr>
          <p:nvPr/>
        </p:nvCxnSpPr>
        <p:spPr bwMode="auto">
          <a:xfrm>
            <a:off x="4495800" y="3657600"/>
            <a:ext cx="838200" cy="990600"/>
          </a:xfrm>
          <a:prstGeom prst="straightConnector1">
            <a:avLst/>
          </a:prstGeom>
          <a:noFill/>
          <a:ln w="9525" cap="flat" cmpd="sng" algn="ctr">
            <a:noFill/>
            <a:prstDash val="solid"/>
            <a:round/>
            <a:headEnd type="none" w="med" len="med"/>
            <a:tailEnd type="arrow"/>
          </a:ln>
          <a:effectLst/>
        </p:spPr>
      </p:cxnSp>
      <p:cxnSp>
        <p:nvCxnSpPr>
          <p:cNvPr id="36" name="Straight Arrow Connector 35"/>
          <p:cNvCxnSpPr/>
          <p:nvPr/>
        </p:nvCxnSpPr>
        <p:spPr bwMode="auto">
          <a:xfrm>
            <a:off x="1981200" y="2133600"/>
            <a:ext cx="914400" cy="914400"/>
          </a:xfrm>
          <a:prstGeom prst="straightConnector1">
            <a:avLst/>
          </a:prstGeom>
          <a:noFill/>
          <a:ln w="9525" cap="flat" cmpd="sng" algn="ctr">
            <a:noFill/>
            <a:prstDash val="solid"/>
            <a:round/>
            <a:headEnd type="none" w="med" len="med"/>
            <a:tailEnd type="arrow"/>
          </a:ln>
          <a:effectLst/>
        </p:spPr>
      </p:cxnSp>
      <p:cxnSp>
        <p:nvCxnSpPr>
          <p:cNvPr id="39" name="Straight Connector 38"/>
          <p:cNvCxnSpPr/>
          <p:nvPr/>
        </p:nvCxnSpPr>
        <p:spPr bwMode="auto">
          <a:xfrm>
            <a:off x="1676400" y="2209800"/>
            <a:ext cx="60198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bwMode="auto">
          <a:xfrm>
            <a:off x="1752600" y="4419600"/>
            <a:ext cx="60198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Straight Arrow Connector 40"/>
          <p:cNvCxnSpPr>
            <a:endCxn id="16" idx="0"/>
          </p:cNvCxnSpPr>
          <p:nvPr/>
        </p:nvCxnSpPr>
        <p:spPr bwMode="auto">
          <a:xfrm>
            <a:off x="4648200" y="3657600"/>
            <a:ext cx="685800" cy="990600"/>
          </a:xfrm>
          <a:prstGeom prst="straightConnector1">
            <a:avLst/>
          </a:prstGeom>
          <a:ln w="19050">
            <a:headEnd type="none" w="med" len="med"/>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148794A4D003428283A077E87EAD51" ma:contentTypeVersion="7" ma:contentTypeDescription="Create a new document." ma:contentTypeScope="" ma:versionID="73f644d72ec67d16b0cff090a4f7974e">
  <xsd:schema xmlns:xsd="http://www.w3.org/2001/XMLSchema" xmlns:p="http://schemas.microsoft.com/office/2006/metadata/properties" xmlns:ns1="5d6c8b30-ddcd-4212-8034-fdbbfc7c8417" targetNamespace="http://schemas.microsoft.com/office/2006/metadata/properties" ma:root="true" ma:fieldsID="54d235bd111f8c81e0f514b209fe8126" ns1:_="">
    <xsd:import namespace="5d6c8b30-ddcd-4212-8034-fdbbfc7c8417"/>
    <xsd:element name="properties">
      <xsd:complexType>
        <xsd:sequence>
          <xsd:element name="documentManagement">
            <xsd:complexType>
              <xsd:all>
                <xsd:element ref="ns1:Group" minOccurs="0"/>
                <xsd:element ref="ns1:Division_x0020__x002d__x0020_Author_x0020__x002d__x0020_Year" minOccurs="0"/>
                <xsd:element ref="ns1:Author0" minOccurs="0"/>
              </xsd:all>
            </xsd:complexType>
          </xsd:element>
        </xsd:sequence>
      </xsd:complexType>
    </xsd:element>
  </xsd:schema>
  <xsd:schema xmlns:xsd="http://www.w3.org/2001/XMLSchema" xmlns:dms="http://schemas.microsoft.com/office/2006/documentManagement/types" targetNamespace="5d6c8b30-ddcd-4212-8034-fdbbfc7c8417" elementFormDefault="qualified">
    <xsd:import namespace="http://schemas.microsoft.com/office/2006/documentManagement/types"/>
    <xsd:element name="Group" ma:index="0" nillable="true" ma:displayName="Group" ma:list="{c240bc28-1f43-4485-8b3e-002dec3fc482}" ma:internalName="Group" ma:readOnly="false" ma:showField="Title">
      <xsd:complexType>
        <xsd:complexContent>
          <xsd:extension base="dms:MultiChoiceLookup">
            <xsd:sequence>
              <xsd:element name="Value" type="dms:Lookup" maxOccurs="unbounded" minOccurs="0" nillable="true"/>
            </xsd:sequence>
          </xsd:extension>
        </xsd:complexContent>
      </xsd:complexType>
    </xsd:element>
    <xsd:element name="Division_x0020__x002d__x0020_Author_x0020__x002d__x0020_Year" ma:index="2" nillable="true" ma:displayName="Year" ma:default="" ma:internalName="Division_x0020__x002d__x0020_Author_x0020__x002d__x0020_Year">
      <xsd:simpleType>
        <xsd:restriction base="dms:Text">
          <xsd:maxLength value="255"/>
        </xsd:restriction>
      </xsd:simpleType>
    </xsd:element>
    <xsd:element name="Author0" ma:index="10" nillable="true" ma:displayName="Author" ma:internalName="Author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p:properties xmlns:p="http://schemas.microsoft.com/office/2006/metadata/properties" xmlns:xsi="http://www.w3.org/2001/XMLSchema-instance">
  <documentManagement>
    <Division_x0020__x002d__x0020_Author_x0020__x002d__x0020_Year xmlns="5d6c8b30-ddcd-4212-8034-fdbbfc7c8417">2010</Division_x0020__x002d__x0020_Author_x0020__x002d__x0020_Year>
    <Group xmlns="5d6c8b30-ddcd-4212-8034-fdbbfc7c8417">
      <Value xmlns="5d6c8b30-ddcd-4212-8034-fdbbfc7c8417">1</Value>
    </Group>
    <Author0 xmlns="5d6c8b30-ddcd-4212-8034-fdbbfc7c8417" xsi:nil="true"/>
  </documentManagement>
</p:properties>
</file>

<file path=customXml/itemProps1.xml><?xml version="1.0" encoding="utf-8"?>
<ds:datastoreItem xmlns:ds="http://schemas.openxmlformats.org/officeDocument/2006/customXml" ds:itemID="{B5D75A5A-572C-4F7E-BE46-38DD9380F0A4}">
  <ds:schemaRefs>
    <ds:schemaRef ds:uri="http://schemas.microsoft.com/sharepoint/v3/contenttype/forms"/>
  </ds:schemaRefs>
</ds:datastoreItem>
</file>

<file path=customXml/itemProps2.xml><?xml version="1.0" encoding="utf-8"?>
<ds:datastoreItem xmlns:ds="http://schemas.openxmlformats.org/officeDocument/2006/customXml" ds:itemID="{E592A08D-F1C3-45B8-91E0-997C1DFDF830}">
  <ds:schemaRefs>
    <ds:schemaRef ds:uri="http://schemas.microsoft.com/office/2006/metadata/longProperties"/>
  </ds:schemaRefs>
</ds:datastoreItem>
</file>

<file path=customXml/itemProps3.xml><?xml version="1.0" encoding="utf-8"?>
<ds:datastoreItem xmlns:ds="http://schemas.openxmlformats.org/officeDocument/2006/customXml" ds:itemID="{DB32D0A9-E05A-4DD9-82E2-4651F7B9DE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6c8b30-ddcd-4212-8034-fdbbfc7c841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31770997-FCD1-4CB2-8210-18198BAD93E9}">
  <ds:schemaRefs>
    <ds:schemaRef ds:uri="http://schemas.microsoft.com/office/2006/metadata/properties"/>
    <ds:schemaRef ds:uri="5d6c8b30-ddcd-4212-8034-fdbbfc7c8417"/>
  </ds:schemaRefs>
</ds:datastoreItem>
</file>

<file path=docProps/app.xml><?xml version="1.0" encoding="utf-8"?>
<Properties xmlns="http://schemas.openxmlformats.org/officeDocument/2006/extended-properties" xmlns:vt="http://schemas.openxmlformats.org/officeDocument/2006/docPropsVTypes">
  <Template/>
  <TotalTime>3958</TotalTime>
  <Words>1597</Words>
  <Application>Microsoft Office PowerPoint</Application>
  <PresentationFormat>画面に合わせる (4:3)</PresentationFormat>
  <Paragraphs>245</Paragraphs>
  <Slides>29</Slides>
  <Notes>3</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29</vt:i4>
      </vt:variant>
    </vt:vector>
  </HeadingPairs>
  <TitlesOfParts>
    <vt:vector size="31" baseType="lpstr">
      <vt:lpstr>Default Design</vt:lpstr>
      <vt:lpstr>Document</vt:lpstr>
      <vt:lpstr> Towards measuring trade in value-added and other indicators of global value chains: Current OECD work using I/O tables</vt:lpstr>
      <vt:lpstr>Background</vt:lpstr>
      <vt:lpstr>Fragmentation of production: the example of the Boeing 787 Dreamliner</vt:lpstr>
      <vt:lpstr>Policy concerns</vt:lpstr>
      <vt:lpstr>Measuring trade in value-added: policy implications</vt:lpstr>
      <vt:lpstr>The iPhone example (Xing and Detert, 2010)</vt:lpstr>
      <vt:lpstr>How is OECD addressing the issue? Existing tools</vt:lpstr>
      <vt:lpstr>Case studies</vt:lpstr>
      <vt:lpstr>Case study 1:  Vertical specialisation</vt:lpstr>
      <vt:lpstr>Case study 1:  Vertical specialisation</vt:lpstr>
      <vt:lpstr>Case study 1:  Vertical specialisation</vt:lpstr>
      <vt:lpstr>The change rate of VS share  between 1995 and 2005</vt:lpstr>
      <vt:lpstr>Structural decomposition analysis on vertical specialisation indicator</vt:lpstr>
      <vt:lpstr>The decomposition result of the change in import contents of export (VS share)</vt:lpstr>
      <vt:lpstr>The decomposition result of the change in import contents of export (VS share)</vt:lpstr>
      <vt:lpstr>The decomposition result of the change in induced value added by export (VSV share)</vt:lpstr>
      <vt:lpstr>スライド 17</vt:lpstr>
      <vt:lpstr>スライド 18</vt:lpstr>
      <vt:lpstr>Case study 2: Fragmentation process  in International I-O framework</vt:lpstr>
      <vt:lpstr>Case study 2: Fragmentation process  in International I-O framework</vt:lpstr>
      <vt:lpstr>Case study 2: Fragmentation process  in International I-O framework</vt:lpstr>
      <vt:lpstr>Fragmentation process  in International I-O framework</vt:lpstr>
      <vt:lpstr>Decomposition of fragmentation process</vt:lpstr>
      <vt:lpstr>Asian fragmentation index  (1995/2005)</vt:lpstr>
      <vt:lpstr>Case study 3: Where value added is induced  and by what kind of production chain?</vt:lpstr>
      <vt:lpstr>Production stages and VA spillover effects (2005)</vt:lpstr>
      <vt:lpstr>How is OECD addressing the issue? New work planned</vt:lpstr>
      <vt:lpstr>Appendix1 IO based Factor decomposition technique</vt:lpstr>
      <vt:lpstr>Appendix 2 Decomposition of fragmentation process</vt:lpstr>
    </vt:vector>
  </TitlesOfParts>
  <Company>OECD/OCDE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E. ESPINASSE</dc:creator>
  <cp:lastModifiedBy>bomeng</cp:lastModifiedBy>
  <cp:revision>205</cp:revision>
  <cp:lastPrinted>1999-05-17T13:15:35Z</cp:lastPrinted>
  <dcterms:created xsi:type="dcterms:W3CDTF">1999-05-17T09:52:50Z</dcterms:created>
  <dcterms:modified xsi:type="dcterms:W3CDTF">2011-02-03T22:45:39Z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Order">
    <vt:lpwstr>30500.0000000000</vt:lpwstr>
  </property>
</Properties>
</file>