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276" r:id="rId3"/>
    <p:sldId id="285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9" r:id="rId12"/>
    <p:sldId id="290" r:id="rId13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GillAlternateOne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GillAlternateOne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GillAlternateOne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GillAlternateOne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GillAlternateOne" pitchFamily="2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GillAlternateOne" pitchFamily="2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GillAlternateOne" pitchFamily="2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GillAlternateOne" pitchFamily="2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GillAlternateOne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87F257-1A67-4351-8756-30DF266AEA47}" type="datetimeFigureOut">
              <a:rPr lang="de-AT"/>
              <a:pPr>
                <a:defRPr/>
              </a:pPr>
              <a:t>28.1.2011</a:t>
            </a:fld>
            <a:endParaRPr lang="de-AT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B871F7-3260-426F-84CB-200A6D9325D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E74985F-BB5B-495E-82EC-C8D39CB562B2}" type="slidenum">
              <a:rPr lang="de-AT" sz="1200" b="0">
                <a:latin typeface="Arial" charset="0"/>
              </a:rPr>
              <a:pPr algn="r"/>
              <a:t>11</a:t>
            </a:fld>
            <a:endParaRPr lang="de-AT" sz="1200" b="0">
              <a:latin typeface="Arial" charset="0"/>
            </a:endParaRPr>
          </a:p>
        </p:txBody>
      </p:sp>
      <p:sp>
        <p:nvSpPr>
          <p:cNvPr id="25602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41813"/>
            <a:ext cx="5483225" cy="4116387"/>
          </a:xfrm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OENB-LOGO-08-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4063" y="350838"/>
            <a:ext cx="2852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OENB-EING--MOD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57338"/>
            <a:ext cx="914400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2575" y="1138238"/>
            <a:ext cx="2060575" cy="52435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0850" y="1138238"/>
            <a:ext cx="6029325" cy="52435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0850" y="2060575"/>
            <a:ext cx="40386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1850" y="2060575"/>
            <a:ext cx="40386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11382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2060575"/>
            <a:ext cx="82296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pic>
        <p:nvPicPr>
          <p:cNvPr id="1028" name="Picture 4" descr="LOGO NEU-SIG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27988" y="255588"/>
            <a:ext cx="8636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39713" y="6508750"/>
            <a:ext cx="1674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AT" sz="1400" b="0">
                <a:solidFill>
                  <a:srgbClr val="5F5F5F"/>
                </a:solidFill>
                <a:latin typeface="Arial" charset="0"/>
              </a:rPr>
              <a:t>www.oenb.at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515100" y="6508750"/>
            <a:ext cx="2376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de-AT" sz="1400" b="0">
                <a:solidFill>
                  <a:srgbClr val="5F5F5F"/>
                </a:solidFill>
                <a:latin typeface="Arial" charset="0"/>
              </a:rPr>
              <a:t>oenb.info@oenb.at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775075" y="6521450"/>
            <a:ext cx="12636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de-DE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175000" y="6524625"/>
            <a:ext cx="22621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AT" sz="1200" b="0">
                <a:latin typeface="Arial" charset="0"/>
              </a:rPr>
              <a:t>- </a:t>
            </a:r>
            <a:fld id="{EAECAC44-F17F-4048-8AFD-318EACC8A131}" type="slidenum">
              <a:rPr lang="de-AT" sz="1200" b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‹Nr.›</a:t>
            </a:fld>
            <a:r>
              <a:rPr lang="de-AT" sz="1200" b="0">
                <a:latin typeface="Arial" charset="0"/>
              </a:rPr>
              <a:t> -</a:t>
            </a:r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GillAlternateOne" pitchFamily="2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GillAlternateOne" pitchFamily="2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GillAlternateOne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GillAlternateOne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GillAlternateOne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GillAlternateOne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GillAlternateOne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GillAlternateOne" pitchFamily="2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nb.a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ia.walter@oenb.a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oenb.at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nb.at/isaweb/report.do?lang=EN&amp;report=9.1.41" TargetMode="External"/><Relationship Id="rId2" Type="http://schemas.openxmlformats.org/officeDocument/2006/relationships/hyperlink" Target="http://www.oenb.at/isaweb/report.do?lang=EN&amp;report=9.1.4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enb.at/isaweb/report.do?lang=EN&amp;report=9.1.4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950" y="2357438"/>
            <a:ext cx="7772400" cy="1470025"/>
          </a:xfrm>
        </p:spPr>
        <p:txBody>
          <a:bodyPr/>
          <a:lstStyle/>
          <a:p>
            <a:pPr eaLnBrk="1" hangingPunct="1"/>
            <a:r>
              <a:rPr lang="de-AT" smtClean="0">
                <a:solidFill>
                  <a:schemeClr val="bg1"/>
                </a:solidFill>
              </a:rPr>
              <a:t>Who trades services across the Austrian border?</a:t>
            </a:r>
            <a:r>
              <a:rPr lang="de-AT" sz="2000" smtClean="0">
                <a:solidFill>
                  <a:schemeClr val="bg1"/>
                </a:solidFill>
              </a:rPr>
              <a:t> </a:t>
            </a:r>
            <a:br>
              <a:rPr lang="de-AT" sz="2000" smtClean="0">
                <a:solidFill>
                  <a:schemeClr val="bg1"/>
                </a:solidFill>
              </a:rPr>
            </a:br>
            <a:r>
              <a:rPr lang="en-US" sz="2000" smtClean="0">
                <a:solidFill>
                  <a:schemeClr val="bg1"/>
                </a:solidFill>
              </a:rPr>
              <a:t>Providing structural information on basis of micro data</a:t>
            </a:r>
            <a:r>
              <a:rPr lang="de-AT" sz="2000" smtClean="0">
                <a:solidFill>
                  <a:schemeClr val="bg1"/>
                </a:solidFill>
              </a:rPr>
              <a:t>  </a:t>
            </a:r>
            <a:br>
              <a:rPr lang="de-AT" sz="2000" smtClean="0">
                <a:solidFill>
                  <a:schemeClr val="bg1"/>
                </a:solidFill>
              </a:rPr>
            </a:br>
            <a:endParaRPr lang="de-AT" sz="2000" smtClean="0">
              <a:solidFill>
                <a:schemeClr val="bg1"/>
              </a:solidFill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4221163"/>
            <a:ext cx="6400800" cy="1752600"/>
          </a:xfrm>
        </p:spPr>
        <p:txBody>
          <a:bodyPr/>
          <a:lstStyle/>
          <a:p>
            <a:pPr marL="0" indent="0" eaLnBrk="1" hangingPunct="1"/>
            <a:r>
              <a:rPr lang="en-US" sz="1800" smtClean="0">
                <a:solidFill>
                  <a:schemeClr val="bg1"/>
                </a:solidFill>
              </a:rPr>
              <a:t>Global Forum on Trade Statistics </a:t>
            </a:r>
          </a:p>
          <a:p>
            <a:pPr marL="0" indent="0" eaLnBrk="1" hangingPunct="1"/>
            <a:endParaRPr lang="en-US" sz="1800" smtClean="0">
              <a:solidFill>
                <a:schemeClr val="bg1"/>
              </a:solidFill>
            </a:endParaRPr>
          </a:p>
          <a:p>
            <a:pPr marL="0" indent="0" eaLnBrk="1" hangingPunct="1"/>
            <a:endParaRPr lang="en-US" sz="1800" smtClean="0">
              <a:solidFill>
                <a:schemeClr val="bg1"/>
              </a:solidFill>
            </a:endParaRPr>
          </a:p>
          <a:p>
            <a:pPr marL="0" indent="0" eaLnBrk="1" hangingPunct="1"/>
            <a:r>
              <a:rPr lang="en-US" sz="1600" smtClean="0">
                <a:solidFill>
                  <a:schemeClr val="bg1"/>
                </a:solidFill>
              </a:rPr>
              <a:t>Patricia Walter</a:t>
            </a:r>
          </a:p>
          <a:p>
            <a:pPr marL="0" indent="0" eaLnBrk="1" hangingPunct="1"/>
            <a:r>
              <a:rPr lang="en-US" sz="1600" smtClean="0">
                <a:solidFill>
                  <a:schemeClr val="bg1"/>
                </a:solidFill>
              </a:rPr>
              <a:t>4 February 2011</a:t>
            </a:r>
          </a:p>
          <a:p>
            <a:pPr marL="0" indent="0" eaLnBrk="1" hangingPunct="1"/>
            <a:r>
              <a:rPr lang="de-AT" sz="1800" smtClean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mtClean="0"/>
              <a:t>Dissemination and future outlook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de-AT" smtClean="0"/>
              <a:t>Data and analysis on </a:t>
            </a:r>
            <a:r>
              <a:rPr lang="de-AT" sz="1800" smtClean="0">
                <a:solidFill>
                  <a:srgbClr val="003399"/>
                </a:solidFill>
                <a:hlinkClick r:id="rId2"/>
              </a:rPr>
              <a:t>www.oenb.at</a:t>
            </a:r>
            <a:endParaRPr lang="de-AT" sz="1800" smtClean="0">
              <a:solidFill>
                <a:srgbClr val="003399"/>
              </a:solidFill>
            </a:endParaRPr>
          </a:p>
          <a:p>
            <a:pPr lvl="1" eaLnBrk="1" hangingPunct="1">
              <a:buFontTx/>
              <a:buChar char="–"/>
            </a:pPr>
            <a:r>
              <a:rPr lang="en-US" smtClean="0"/>
              <a:t>Data</a:t>
            </a:r>
          </a:p>
          <a:p>
            <a:pPr lvl="2" eaLnBrk="1" hangingPunct="1"/>
            <a:r>
              <a:rPr lang="en-US" smtClean="0">
                <a:solidFill>
                  <a:schemeClr val="hlink"/>
                </a:solidFill>
              </a:rPr>
              <a:t>Statistics and Reporting - Statistical Data - External Sector - Balance of Payments - Service Trade Structure</a:t>
            </a:r>
            <a:r>
              <a:rPr lang="en-US" smtClean="0"/>
              <a:t> </a:t>
            </a:r>
          </a:p>
          <a:p>
            <a:pPr lvl="1" eaLnBrk="1" hangingPunct="1">
              <a:buFontTx/>
              <a:buChar char="–"/>
            </a:pPr>
            <a:r>
              <a:rPr lang="en-US" smtClean="0"/>
              <a:t>Analysis (p</a:t>
            </a:r>
            <a:r>
              <a:rPr lang="de-AT" smtClean="0"/>
              <a:t>ublication every two years)</a:t>
            </a:r>
          </a:p>
          <a:p>
            <a:pPr lvl="2" eaLnBrk="1" hangingPunct="1">
              <a:buFont typeface="Symbol" pitchFamily="18" charset="2"/>
              <a:buChar char="-"/>
            </a:pPr>
            <a:r>
              <a:rPr lang="de-AT" smtClean="0"/>
              <a:t>June 2009</a:t>
            </a:r>
          </a:p>
          <a:p>
            <a:pPr lvl="2" eaLnBrk="1" hangingPunct="1">
              <a:buFont typeface="Symbol" pitchFamily="18" charset="2"/>
              <a:buChar char="-"/>
            </a:pPr>
            <a:r>
              <a:rPr lang="de-AT" smtClean="0"/>
              <a:t>Forthcoming: March 2011</a:t>
            </a:r>
          </a:p>
          <a:p>
            <a:pPr lvl="2" eaLnBrk="1" hangingPunct="1"/>
            <a:r>
              <a:rPr lang="en-US" smtClean="0">
                <a:solidFill>
                  <a:schemeClr val="hlink"/>
                </a:solidFill>
              </a:rPr>
              <a:t>Statistics and Reporting - Statistical Publications - External Sector - Balance of Payments- Structure of Trade in Services </a:t>
            </a:r>
          </a:p>
          <a:p>
            <a:pPr eaLnBrk="1" hangingPunct="1">
              <a:buFontTx/>
              <a:buChar char="•"/>
            </a:pPr>
            <a:r>
              <a:rPr lang="de-AT" smtClean="0"/>
              <a:t>2013 and beyond</a:t>
            </a:r>
          </a:p>
          <a:p>
            <a:pPr lvl="1" eaLnBrk="1" hangingPunct="1">
              <a:buFont typeface="Symbol" pitchFamily="18" charset="2"/>
              <a:buChar char="-"/>
            </a:pPr>
            <a:r>
              <a:rPr lang="de-AT" smtClean="0"/>
              <a:t>Integration of financial sector</a:t>
            </a:r>
          </a:p>
          <a:p>
            <a:pPr lvl="1" eaLnBrk="1" hangingPunct="1">
              <a:buFont typeface="Symbol" pitchFamily="18" charset="2"/>
              <a:buChar char="-"/>
            </a:pPr>
            <a:r>
              <a:rPr lang="de-AT" smtClean="0"/>
              <a:t>Co-operation with university   </a:t>
            </a:r>
          </a:p>
          <a:p>
            <a:pPr eaLnBrk="1" hangingPunct="1"/>
            <a:endParaRPr lang="de-A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908050"/>
            <a:ext cx="8424862" cy="5329238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accent2"/>
                </a:solidFill>
              </a:rPr>
              <a:t/>
            </a:r>
            <a:br>
              <a:rPr lang="en-US" sz="2800" smtClean="0">
                <a:solidFill>
                  <a:schemeClr val="accent2"/>
                </a:solidFill>
              </a:rPr>
            </a:br>
            <a:r>
              <a:rPr lang="en-US" sz="2800" smtClean="0">
                <a:solidFill>
                  <a:schemeClr val="accent2"/>
                </a:solidFill>
              </a:rPr>
              <a:t>Thank you! </a:t>
            </a:r>
            <a:br>
              <a:rPr lang="en-US" sz="2800" smtClean="0">
                <a:solidFill>
                  <a:schemeClr val="accent2"/>
                </a:solidFill>
              </a:rPr>
            </a:br>
            <a:r>
              <a:rPr lang="en-US" sz="2800" smtClean="0">
                <a:solidFill>
                  <a:schemeClr val="accent2"/>
                </a:solidFill>
              </a:rPr>
              <a:t/>
            </a:r>
            <a:br>
              <a:rPr lang="en-US" sz="2800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/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/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/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z="1400" b="0" smtClean="0"/>
              <a:t>Patricia Walter</a:t>
            </a:r>
            <a:br>
              <a:rPr lang="en-US" sz="1400" b="0" smtClean="0"/>
            </a:br>
            <a:r>
              <a:rPr lang="en-US" sz="1400" b="0" smtClean="0"/>
              <a:t>Senior Expert</a:t>
            </a:r>
            <a:br>
              <a:rPr lang="en-US" sz="1400" b="0" smtClean="0"/>
            </a:br>
            <a:r>
              <a:rPr lang="en-US" sz="1400" b="0" smtClean="0"/>
              <a:t>Oesterreichische Nationalbank</a:t>
            </a:r>
            <a:br>
              <a:rPr lang="en-US" sz="1400" b="0" smtClean="0"/>
            </a:br>
            <a:r>
              <a:rPr lang="en-US" sz="1400" b="0" smtClean="0"/>
              <a:t>External Statistics and Financial Accounts Division</a:t>
            </a:r>
            <a:br>
              <a:rPr lang="en-US" sz="1400" b="0" smtClean="0"/>
            </a:br>
            <a:r>
              <a:rPr lang="en-US" sz="1400" b="0" smtClean="0"/>
              <a:t>Otto Wagner Platz 3</a:t>
            </a:r>
            <a:br>
              <a:rPr lang="en-US" sz="1400" b="0" smtClean="0"/>
            </a:br>
            <a:r>
              <a:rPr lang="en-US" sz="1400" b="0" smtClean="0"/>
              <a:t>A-1090 Wien</a:t>
            </a:r>
            <a:br>
              <a:rPr lang="en-US" sz="1400" b="0" smtClean="0"/>
            </a:br>
            <a:r>
              <a:rPr lang="en-US" sz="1400" b="0" smtClean="0"/>
              <a:t/>
            </a:r>
            <a:br>
              <a:rPr lang="en-US" sz="1400" b="0" smtClean="0"/>
            </a:br>
            <a:r>
              <a:rPr lang="en-US" sz="1400" b="0" smtClean="0"/>
              <a:t>Tel: +43-1-404 20-5411</a:t>
            </a:r>
            <a:r>
              <a:rPr lang="en-US" sz="1400" b="0" smtClean="0">
                <a:solidFill>
                  <a:schemeClr val="bg1"/>
                </a:solidFill>
              </a:rPr>
              <a:t/>
            </a:r>
            <a:br>
              <a:rPr lang="en-US" sz="1400" b="0" smtClean="0">
                <a:solidFill>
                  <a:schemeClr val="bg1"/>
                </a:solidFill>
              </a:rPr>
            </a:br>
            <a:r>
              <a:rPr lang="en-US" sz="1400" b="0" smtClean="0">
                <a:solidFill>
                  <a:schemeClr val="accent2"/>
                </a:solidFill>
              </a:rPr>
              <a:t/>
            </a:r>
            <a:br>
              <a:rPr lang="en-US" sz="1400" b="0" smtClean="0">
                <a:solidFill>
                  <a:schemeClr val="accent2"/>
                </a:solidFill>
              </a:rPr>
            </a:br>
            <a:r>
              <a:rPr lang="en-US" sz="1400" b="0" smtClean="0">
                <a:solidFill>
                  <a:schemeClr val="accent2"/>
                </a:solidFill>
                <a:hlinkClick r:id="rId3"/>
              </a:rPr>
              <a:t>patricia.walter@oenb.at</a:t>
            </a:r>
            <a:r>
              <a:rPr lang="en-US" sz="1400" b="0" smtClean="0">
                <a:solidFill>
                  <a:schemeClr val="accent2"/>
                </a:solidFill>
              </a:rPr>
              <a:t> </a:t>
            </a:r>
            <a:br>
              <a:rPr lang="en-US" sz="1400" b="0" smtClean="0">
                <a:solidFill>
                  <a:schemeClr val="accent2"/>
                </a:solidFill>
              </a:rPr>
            </a:br>
            <a:r>
              <a:rPr lang="en-US" sz="1400" b="0" smtClean="0">
                <a:solidFill>
                  <a:schemeClr val="accent2"/>
                </a:solidFill>
              </a:rPr>
              <a:t/>
            </a:r>
            <a:br>
              <a:rPr lang="en-US" sz="1400" b="0" smtClean="0">
                <a:solidFill>
                  <a:schemeClr val="accent2"/>
                </a:solidFill>
              </a:rPr>
            </a:br>
            <a:r>
              <a:rPr lang="en-US" sz="1400" b="0" smtClean="0">
                <a:solidFill>
                  <a:schemeClr val="accent2"/>
                </a:solidFill>
                <a:hlinkClick r:id="rId4"/>
              </a:rPr>
              <a:t>www.oenb.at</a:t>
            </a:r>
            <a:r>
              <a:rPr lang="en-US" sz="1400" b="0" smtClean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950" y="2357438"/>
            <a:ext cx="7772400" cy="1470025"/>
          </a:xfrm>
        </p:spPr>
        <p:txBody>
          <a:bodyPr/>
          <a:lstStyle/>
          <a:p>
            <a:pPr eaLnBrk="1" hangingPunct="1"/>
            <a:r>
              <a:rPr lang="de-AT" smtClean="0">
                <a:solidFill>
                  <a:schemeClr val="bg1"/>
                </a:solidFill>
              </a:rPr>
              <a:t>Who trades services across the Austrian border?</a:t>
            </a:r>
            <a:r>
              <a:rPr lang="de-AT" sz="2000" smtClean="0">
                <a:solidFill>
                  <a:schemeClr val="bg1"/>
                </a:solidFill>
              </a:rPr>
              <a:t> </a:t>
            </a:r>
            <a:br>
              <a:rPr lang="de-AT" sz="2000" smtClean="0">
                <a:solidFill>
                  <a:schemeClr val="bg1"/>
                </a:solidFill>
              </a:rPr>
            </a:br>
            <a:r>
              <a:rPr lang="en-US" sz="2000" smtClean="0">
                <a:solidFill>
                  <a:schemeClr val="bg1"/>
                </a:solidFill>
              </a:rPr>
              <a:t>Providing structural information on basis of micro data</a:t>
            </a:r>
            <a:r>
              <a:rPr lang="de-AT" sz="2000" smtClean="0">
                <a:solidFill>
                  <a:schemeClr val="bg1"/>
                </a:solidFill>
              </a:rPr>
              <a:t>  </a:t>
            </a:r>
            <a:br>
              <a:rPr lang="de-AT" sz="2000" smtClean="0">
                <a:solidFill>
                  <a:schemeClr val="bg1"/>
                </a:solidFill>
              </a:rPr>
            </a:br>
            <a:endParaRPr lang="de-AT" sz="2000" smtClean="0">
              <a:solidFill>
                <a:schemeClr val="bg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4221163"/>
            <a:ext cx="6400800" cy="1752600"/>
          </a:xfrm>
        </p:spPr>
        <p:txBody>
          <a:bodyPr/>
          <a:lstStyle/>
          <a:p>
            <a:pPr marL="0" indent="0" eaLnBrk="1" hangingPunct="1"/>
            <a:r>
              <a:rPr lang="en-US" sz="1800" smtClean="0">
                <a:solidFill>
                  <a:schemeClr val="bg1"/>
                </a:solidFill>
              </a:rPr>
              <a:t>Global Forum on Trade Statistics </a:t>
            </a:r>
          </a:p>
          <a:p>
            <a:pPr marL="0" indent="0" eaLnBrk="1" hangingPunct="1"/>
            <a:endParaRPr lang="en-US" sz="1800" smtClean="0">
              <a:solidFill>
                <a:schemeClr val="bg1"/>
              </a:solidFill>
            </a:endParaRPr>
          </a:p>
          <a:p>
            <a:pPr marL="0" indent="0" eaLnBrk="1" hangingPunct="1"/>
            <a:endParaRPr lang="en-US" sz="1800" smtClean="0">
              <a:solidFill>
                <a:schemeClr val="bg1"/>
              </a:solidFill>
            </a:endParaRPr>
          </a:p>
          <a:p>
            <a:pPr marL="0" indent="0" eaLnBrk="1" hangingPunct="1"/>
            <a:r>
              <a:rPr lang="en-US" sz="1600" smtClean="0">
                <a:solidFill>
                  <a:schemeClr val="bg1"/>
                </a:solidFill>
              </a:rPr>
              <a:t>Patricia Walter</a:t>
            </a:r>
          </a:p>
          <a:p>
            <a:pPr marL="0" indent="0" eaLnBrk="1" hangingPunct="1"/>
            <a:r>
              <a:rPr lang="en-US" sz="1600" smtClean="0">
                <a:solidFill>
                  <a:schemeClr val="bg1"/>
                </a:solidFill>
              </a:rPr>
              <a:t>4 February 2011</a:t>
            </a:r>
          </a:p>
          <a:p>
            <a:pPr marL="0" indent="0" eaLnBrk="1" hangingPunct="1"/>
            <a:r>
              <a:rPr lang="de-AT" sz="180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mtClean="0"/>
              <a:t>New statistics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2009, OeNB published completely </a:t>
            </a:r>
            <a:r>
              <a:rPr lang="en-US" smtClean="0">
                <a:solidFill>
                  <a:srgbClr val="003399"/>
                </a:solidFill>
              </a:rPr>
              <a:t>new data and analysis on cross-border trade in services</a:t>
            </a:r>
          </a:p>
          <a:p>
            <a:pPr lvl="1" eaLnBrk="1" hangingPunct="1">
              <a:buFont typeface="Symbol" pitchFamily="18" charset="2"/>
              <a:buChar char="-"/>
            </a:pPr>
            <a:r>
              <a:rPr lang="en-US" smtClean="0"/>
              <a:t>Trade in services by industry</a:t>
            </a:r>
          </a:p>
          <a:p>
            <a:pPr lvl="1" eaLnBrk="1" hangingPunct="1">
              <a:buFont typeface="Symbol" pitchFamily="18" charset="2"/>
              <a:buChar char="-"/>
            </a:pPr>
            <a:r>
              <a:rPr lang="en-US" smtClean="0"/>
              <a:t>Enterprise concentration of trade in services</a:t>
            </a:r>
          </a:p>
          <a:p>
            <a:pPr lvl="1" eaLnBrk="1" hangingPunct="1">
              <a:buFont typeface="Symbol" pitchFamily="18" charset="2"/>
              <a:buChar char="-"/>
            </a:pPr>
            <a:r>
              <a:rPr lang="en-US" smtClean="0"/>
              <a:t>Correlation of trade in services revenues with total sales</a:t>
            </a:r>
          </a:p>
          <a:p>
            <a:pPr lvl="1" eaLnBrk="1" hangingPunct="1">
              <a:buFont typeface="Symbol" pitchFamily="18" charset="2"/>
              <a:buChar char="-"/>
            </a:pPr>
            <a:r>
              <a:rPr lang="en-US" smtClean="0"/>
              <a:t>Regional breakdown of trade in services</a:t>
            </a:r>
          </a:p>
          <a:p>
            <a:pPr lvl="1" eaLnBrk="1" hangingPunct="1">
              <a:buFont typeface="Symbol" pitchFamily="18" charset="2"/>
              <a:buChar char="-"/>
            </a:pPr>
            <a:r>
              <a:rPr lang="en-US" smtClean="0"/>
              <a:t>Trade in services broken down by company size</a:t>
            </a:r>
          </a:p>
          <a:p>
            <a:pPr lvl="1" eaLnBrk="1" hangingPunct="1">
              <a:buFont typeface="Symbol" pitchFamily="18" charset="2"/>
              <a:buChar char="-"/>
            </a:pPr>
            <a:r>
              <a:rPr lang="en-US" smtClean="0"/>
              <a:t>Trade in services broken down by inward and outward FDI </a:t>
            </a:r>
          </a:p>
          <a:p>
            <a:pPr lvl="1" eaLnBrk="1" hangingPunct="1">
              <a:buFont typeface="Symbol" pitchFamily="18" charset="2"/>
              <a:buChar char="-"/>
            </a:pPr>
            <a:r>
              <a:rPr lang="en-US" smtClean="0"/>
              <a:t>Correlation of trade in goods with trade in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mtClean="0"/>
              <a:t>Standard tables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  <a:hlinkClick r:id="rId2"/>
              </a:rPr>
              <a:t>http://www.oenb.at/isaweb/report.do?lang=EN&amp;report=9.1.40</a:t>
            </a:r>
            <a:endParaRPr lang="en-US" smtClean="0">
              <a:solidFill>
                <a:schemeClr val="hlink"/>
              </a:solidFill>
            </a:endParaRP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/>
            <a:r>
              <a:rPr lang="en-US" smtClean="0">
                <a:hlinkClick r:id="rId3"/>
              </a:rPr>
              <a:t>http://www.oenb.at/isaweb/report.do?lang=EN&amp;report=9.1.41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hlinkClick r:id="rId4"/>
              </a:rPr>
              <a:t>http://www.oenb.at/isaweb/report.do?lang=EN&amp;report=9.1.42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mtClean="0"/>
              <a:t>No costs for respondents 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75" y="1916113"/>
            <a:ext cx="4178300" cy="432117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Company designation (Name, ID)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Headquarter (Region)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Date of establishment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Industry (NACE 2003)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Employment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Sales revenues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Outward FDI (Y/N)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Inward FDI (Y/N, control)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Exports of goods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Imports of goods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Type of service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Country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Service Exports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Service Imports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357188" y="2708275"/>
            <a:ext cx="33496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Trade in Services Survey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Foreign Trade Statistics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SBS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Business Register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OeNB’s company database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3492500" y="3357563"/>
            <a:ext cx="1584325" cy="287337"/>
          </a:xfrm>
          <a:prstGeom prst="rightArrow">
            <a:avLst>
              <a:gd name="adj1" fmla="val 50000"/>
              <a:gd name="adj2" fmla="val 137846"/>
            </a:avLst>
          </a:prstGeom>
          <a:solidFill>
            <a:srgbClr val="0033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mtClean="0"/>
              <a:t>Stepwise approach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2133600"/>
            <a:ext cx="6916737" cy="4321175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rgbClr val="003399"/>
                </a:solidFill>
              </a:rPr>
              <a:t>Legal status</a:t>
            </a:r>
            <a:r>
              <a:rPr lang="en-US" sz="1800" smtClean="0"/>
              <a:t> of OeNB as statistics provider adopted</a:t>
            </a:r>
          </a:p>
          <a:p>
            <a:pPr lvl="1" eaLnBrk="1" hangingPunct="1"/>
            <a:r>
              <a:rPr lang="de-AT" sz="1600" smtClean="0"/>
              <a:t>Use of statistical, register and administrative information  </a:t>
            </a:r>
          </a:p>
          <a:p>
            <a:pPr eaLnBrk="1" hangingPunct="1"/>
            <a:endParaRPr lang="de-AT" smtClean="0"/>
          </a:p>
          <a:p>
            <a:pPr eaLnBrk="1" hangingPunct="1"/>
            <a:r>
              <a:rPr lang="en-US" sz="1800" smtClean="0"/>
              <a:t>Switch from settlement data to </a:t>
            </a:r>
            <a:r>
              <a:rPr lang="en-US" sz="1800" smtClean="0">
                <a:solidFill>
                  <a:srgbClr val="003399"/>
                </a:solidFill>
              </a:rPr>
              <a:t>direct reporting</a:t>
            </a:r>
          </a:p>
          <a:p>
            <a:pPr lvl="1" eaLnBrk="1" hangingPunct="1"/>
            <a:r>
              <a:rPr lang="en-US" smtClean="0"/>
              <a:t>Stratified corporate sample within the scope of SBS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z="1800" smtClean="0"/>
              <a:t>Harmonization of OeNB’s company database with Austrian </a:t>
            </a:r>
            <a:r>
              <a:rPr lang="en-US" sz="1800" smtClean="0">
                <a:solidFill>
                  <a:srgbClr val="003399"/>
                </a:solidFill>
              </a:rPr>
              <a:t>business register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z="1800" smtClean="0">
                <a:solidFill>
                  <a:srgbClr val="003399"/>
                </a:solidFill>
              </a:rPr>
              <a:t>Economic initiative</a:t>
            </a:r>
            <a:r>
              <a:rPr lang="en-US" sz="1800" smtClean="0"/>
              <a:t> “Austrian International Consultants”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z="1800" smtClean="0">
                <a:solidFill>
                  <a:srgbClr val="003399"/>
                </a:solidFill>
              </a:rPr>
              <a:t>Linkage</a:t>
            </a:r>
            <a:r>
              <a:rPr lang="en-US" sz="1800" smtClean="0"/>
              <a:t> of trade in services with business information</a:t>
            </a:r>
          </a:p>
          <a:p>
            <a:pPr lvl="1" eaLnBrk="1" hangingPunct="1"/>
            <a:endParaRPr lang="en-US" sz="1600" smtClean="0"/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1116013" y="2565400"/>
            <a:ext cx="71437" cy="3095625"/>
          </a:xfrm>
          <a:prstGeom prst="downArrow">
            <a:avLst>
              <a:gd name="adj1" fmla="val 50000"/>
              <a:gd name="adj2" fmla="val 1083341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de-DE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611188" y="2133600"/>
            <a:ext cx="10795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/>
              <a:t>2004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611188" y="5805488"/>
            <a:ext cx="10795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/>
              <a:t>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mtClean="0"/>
              <a:t>2008 sample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800" smtClean="0"/>
              <a:t>Roughly </a:t>
            </a:r>
            <a:r>
              <a:rPr lang="en-US" sz="1800" smtClean="0">
                <a:solidFill>
                  <a:srgbClr val="003399"/>
                </a:solidFill>
              </a:rPr>
              <a:t>4700 </a:t>
            </a:r>
            <a:r>
              <a:rPr lang="en-US" sz="1800" smtClean="0"/>
              <a:t>enterprises</a:t>
            </a:r>
          </a:p>
          <a:p>
            <a:pPr lvl="1" eaLnBrk="1" hangingPunct="1">
              <a:lnSpc>
                <a:spcPct val="80000"/>
              </a:lnSpc>
              <a:buFontTx/>
              <a:buChar char="–"/>
            </a:pPr>
            <a:r>
              <a:rPr lang="en-US" sz="1600" smtClean="0"/>
              <a:t>Of which captured in LSE 2008: roughly 4500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800" smtClean="0"/>
              <a:t>Employees: </a:t>
            </a:r>
            <a:r>
              <a:rPr lang="en-US" sz="1800" smtClean="0">
                <a:solidFill>
                  <a:srgbClr val="003399"/>
                </a:solidFill>
              </a:rPr>
              <a:t>752.600</a:t>
            </a:r>
          </a:p>
          <a:p>
            <a:pPr lvl="1" eaLnBrk="1" hangingPunct="1">
              <a:lnSpc>
                <a:spcPct val="80000"/>
              </a:lnSpc>
              <a:buFontTx/>
              <a:buChar char="–"/>
            </a:pPr>
            <a:r>
              <a:rPr lang="en-US" sz="1600" smtClean="0"/>
              <a:t>In % of total (LSE 2008): 28%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800" smtClean="0"/>
              <a:t>Total sales: EUR </a:t>
            </a:r>
            <a:r>
              <a:rPr lang="en-US" sz="1800" smtClean="0">
                <a:solidFill>
                  <a:srgbClr val="003399"/>
                </a:solidFill>
              </a:rPr>
              <a:t>249</a:t>
            </a:r>
            <a:r>
              <a:rPr lang="en-US" sz="1800" smtClean="0"/>
              <a:t> billion</a:t>
            </a:r>
          </a:p>
          <a:p>
            <a:pPr lvl="1" eaLnBrk="1" hangingPunct="1">
              <a:lnSpc>
                <a:spcPct val="80000"/>
              </a:lnSpc>
              <a:buFontTx/>
              <a:buChar char="–"/>
            </a:pPr>
            <a:r>
              <a:rPr lang="en-US" sz="1600" smtClean="0"/>
              <a:t>In % of total (LSE 2008): 37%</a:t>
            </a:r>
          </a:p>
          <a:p>
            <a:pPr lvl="1" eaLnBrk="1" hangingPunct="1">
              <a:lnSpc>
                <a:spcPct val="80000"/>
              </a:lnSpc>
              <a:buFontTx/>
              <a:buChar char="–"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800" smtClean="0"/>
              <a:t>Exports of goods : EUR </a:t>
            </a:r>
            <a:r>
              <a:rPr lang="en-US" sz="1800" smtClean="0">
                <a:solidFill>
                  <a:srgbClr val="003399"/>
                </a:solidFill>
              </a:rPr>
              <a:t>66</a:t>
            </a:r>
            <a:r>
              <a:rPr lang="en-US" sz="1800" smtClean="0"/>
              <a:t> billion</a:t>
            </a:r>
          </a:p>
          <a:p>
            <a:pPr lvl="1" eaLnBrk="1" hangingPunct="1">
              <a:lnSpc>
                <a:spcPct val="80000"/>
              </a:lnSpc>
              <a:buFontTx/>
              <a:buChar char="–"/>
            </a:pPr>
            <a:r>
              <a:rPr lang="en-US" sz="1600" smtClean="0"/>
              <a:t>In % of foreign trade statistics 2008: 56%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800" smtClean="0"/>
              <a:t>Imports of goods: EUR </a:t>
            </a:r>
            <a:r>
              <a:rPr lang="en-US" sz="1800" smtClean="0">
                <a:solidFill>
                  <a:srgbClr val="003399"/>
                </a:solidFill>
              </a:rPr>
              <a:t>57</a:t>
            </a:r>
            <a:r>
              <a:rPr lang="en-US" sz="1800" smtClean="0"/>
              <a:t> billion</a:t>
            </a:r>
          </a:p>
          <a:p>
            <a:pPr lvl="1" eaLnBrk="1" hangingPunct="1">
              <a:lnSpc>
                <a:spcPct val="80000"/>
              </a:lnSpc>
              <a:buFontTx/>
              <a:buChar char="–"/>
            </a:pPr>
            <a:r>
              <a:rPr lang="en-US" sz="1600" smtClean="0"/>
              <a:t>In % of foreign trade statistics 2008: 48%</a:t>
            </a:r>
          </a:p>
          <a:p>
            <a:pPr lvl="1" eaLnBrk="1" hangingPunct="1">
              <a:lnSpc>
                <a:spcPct val="80000"/>
              </a:lnSpc>
              <a:buFontTx/>
              <a:buChar char="–"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800" smtClean="0"/>
              <a:t>Exports of services: EUR </a:t>
            </a:r>
            <a:r>
              <a:rPr lang="en-US" sz="1800" smtClean="0">
                <a:solidFill>
                  <a:srgbClr val="003399"/>
                </a:solidFill>
              </a:rPr>
              <a:t>24</a:t>
            </a:r>
            <a:r>
              <a:rPr lang="en-US" sz="1800" smtClean="0"/>
              <a:t> billion</a:t>
            </a:r>
          </a:p>
          <a:p>
            <a:pPr lvl="1" eaLnBrk="1" hangingPunct="1">
              <a:lnSpc>
                <a:spcPct val="80000"/>
              </a:lnSpc>
              <a:buFontTx/>
              <a:buChar char="–"/>
            </a:pPr>
            <a:r>
              <a:rPr lang="en-US" sz="1600" smtClean="0"/>
              <a:t>In % of BOP 2008 (excluding travel): 83%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800" smtClean="0"/>
              <a:t>Imports of services: EUR </a:t>
            </a:r>
            <a:r>
              <a:rPr lang="en-US" sz="1800" smtClean="0">
                <a:solidFill>
                  <a:srgbClr val="003399"/>
                </a:solidFill>
              </a:rPr>
              <a:t>18</a:t>
            </a:r>
            <a:r>
              <a:rPr lang="en-US" sz="1800" smtClean="0"/>
              <a:t> billion</a:t>
            </a:r>
          </a:p>
          <a:p>
            <a:pPr lvl="1" eaLnBrk="1" hangingPunct="1">
              <a:lnSpc>
                <a:spcPct val="80000"/>
              </a:lnSpc>
              <a:buFontTx/>
              <a:buChar char="–"/>
            </a:pPr>
            <a:r>
              <a:rPr lang="en-US" sz="1600" smtClean="0"/>
              <a:t>In % of BOP 2008 (excluding travel): 82%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600075"/>
            <a:ext cx="6410325" cy="586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25" y="554038"/>
            <a:ext cx="9239250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25" y="554038"/>
            <a:ext cx="9239250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AT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AlternateOne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AT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AlternateOne" pitchFamily="2" charset="0"/>
          </a:defRPr>
        </a:defPPr>
      </a:lstStyle>
    </a:lnDef>
  </a:objectDefaults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OeNB_2008</Template>
  <TotalTime>0</TotalTime>
  <Words>404</Words>
  <Application>Microsoft Office PowerPoint</Application>
  <PresentationFormat>Bildschirmpräsentation (4:3)</PresentationFormat>
  <Paragraphs>93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Entwurfsvorlage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GillAlternateOne</vt:lpstr>
      <vt:lpstr>Arial</vt:lpstr>
      <vt:lpstr>Calibri</vt:lpstr>
      <vt:lpstr>Symbol</vt:lpstr>
      <vt:lpstr>1_Benutzerdefiniertes Design</vt:lpstr>
      <vt:lpstr>1_Benutzerdefiniertes Design</vt:lpstr>
      <vt:lpstr>Who trades services across the Austrian border?  Providing structural information on basis of micro data   </vt:lpstr>
      <vt:lpstr>New statistics</vt:lpstr>
      <vt:lpstr>Standard tables</vt:lpstr>
      <vt:lpstr>No costs for respondents </vt:lpstr>
      <vt:lpstr>Stepwise approach </vt:lpstr>
      <vt:lpstr>2008 sample</vt:lpstr>
      <vt:lpstr>Folie 7</vt:lpstr>
      <vt:lpstr>Folie 8</vt:lpstr>
      <vt:lpstr>Folie 9</vt:lpstr>
      <vt:lpstr>Dissemination and future outlook</vt:lpstr>
      <vt:lpstr> Thank you!      Patricia Walter Senior Expert Oesterreichische Nationalbank External Statistics and Financial Accounts Division Otto Wagner Platz 3 A-1090 Wien  Tel: +43-1-404 20-5411  patricia.walter@oenb.at   www.oenb.at </vt:lpstr>
      <vt:lpstr>Who trades services across the Austrian border?  Providing structural information on basis of micro data   </vt:lpstr>
    </vt:vector>
  </TitlesOfParts>
  <Company>Oesterreichische Nationalbank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Microdata on Trade in Services –  database and empirical findings, the case of Austria  </dc:title>
  <dc:creator>Patricia Walter</dc:creator>
  <cp:lastModifiedBy>Patricia Walter</cp:lastModifiedBy>
  <cp:revision>131</cp:revision>
  <dcterms:created xsi:type="dcterms:W3CDTF">2009-11-09T09:20:15Z</dcterms:created>
  <dcterms:modified xsi:type="dcterms:W3CDTF">2011-01-28T08:49:45Z</dcterms:modified>
</cp:coreProperties>
</file>