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8"/>
  </p:notesMasterIdLst>
  <p:handoutMasterIdLst>
    <p:handoutMasterId r:id="rId19"/>
  </p:handoutMasterIdLst>
  <p:sldIdLst>
    <p:sldId id="316" r:id="rId2"/>
    <p:sldId id="334" r:id="rId3"/>
    <p:sldId id="341" r:id="rId4"/>
    <p:sldId id="339" r:id="rId5"/>
    <p:sldId id="340" r:id="rId6"/>
    <p:sldId id="342" r:id="rId7"/>
    <p:sldId id="343" r:id="rId8"/>
    <p:sldId id="347" r:id="rId9"/>
    <p:sldId id="344" r:id="rId10"/>
    <p:sldId id="348" r:id="rId11"/>
    <p:sldId id="346" r:id="rId12"/>
    <p:sldId id="345" r:id="rId13"/>
    <p:sldId id="349" r:id="rId14"/>
    <p:sldId id="350" r:id="rId15"/>
    <p:sldId id="351" r:id="rId16"/>
    <p:sldId id="332"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C0000"/>
    <a:srgbClr val="C5C5C5"/>
    <a:srgbClr val="99CCFF"/>
    <a:srgbClr val="000099"/>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1771" autoAdjust="0"/>
  </p:normalViewPr>
  <p:slideViewPr>
    <p:cSldViewPr>
      <p:cViewPr>
        <p:scale>
          <a:sx n="60" d="100"/>
          <a:sy n="60" d="100"/>
        </p:scale>
        <p:origin x="-1085"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59813E1-308A-45A2-812C-3B9A34F61217}" type="datetimeFigureOut">
              <a:rPr lang="en-US"/>
              <a:pPr>
                <a:defRPr/>
              </a:pPr>
              <a:t>10/5/2016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47E7F62-89D6-42FC-930F-A7DD041B928C}" type="slidenum">
              <a:rPr lang="en-US"/>
              <a:pPr>
                <a:defRPr/>
              </a:pPr>
              <a:t>‹#›</a:t>
            </a:fld>
            <a:endParaRPr lang="en-US" dirty="0"/>
          </a:p>
        </p:txBody>
      </p:sp>
    </p:spTree>
    <p:extLst>
      <p:ext uri="{BB962C8B-B14F-4D97-AF65-F5344CB8AC3E}">
        <p14:creationId xmlns="" xmlns:p14="http://schemas.microsoft.com/office/powerpoint/2010/main" val="1931574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0593F48-28B2-48D1-A8EA-257626EA04C1}" type="datetimeFigureOut">
              <a:rPr lang="en-US"/>
              <a:pPr>
                <a:defRPr/>
              </a:pPr>
              <a:t>10/5/2016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DDD2ADF-763D-4597-8456-21044DD9AB94}" type="slidenum">
              <a:rPr lang="en-US"/>
              <a:pPr>
                <a:defRPr/>
              </a:pPr>
              <a:t>‹#›</a:t>
            </a:fld>
            <a:endParaRPr lang="en-US" dirty="0"/>
          </a:p>
        </p:txBody>
      </p:sp>
    </p:spTree>
    <p:extLst>
      <p:ext uri="{BB962C8B-B14F-4D97-AF65-F5344CB8AC3E}">
        <p14:creationId xmlns="" xmlns:p14="http://schemas.microsoft.com/office/powerpoint/2010/main" val="2585411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63E4905-B392-4875-ADE0-E577FA8BF00B}" type="slidenum">
              <a:rPr lang="en-US" altLang="en-US" smtClean="0">
                <a:latin typeface="Arial" charset="0"/>
              </a:rPr>
              <a:pPr eaLnBrk="1" hangingPunct="1">
                <a:spcBef>
                  <a:spcPct val="0"/>
                </a:spcBef>
              </a:pPr>
              <a:t>1</a:t>
            </a:fld>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10</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11</a:t>
            </a:fld>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12</a:t>
            </a:fld>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13</a:t>
            </a:fld>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14</a:t>
            </a:fld>
            <a:endParaRPr lang="en-US" alt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15</a:t>
            </a:fld>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3CF0B08-8AD5-4ACD-80AA-A2C8A40BA4C5}" type="slidenum">
              <a:rPr lang="en-US" altLang="en-US" smtClean="0">
                <a:latin typeface="Arial" charset="0"/>
              </a:rPr>
              <a:pPr eaLnBrk="1" hangingPunct="1">
                <a:spcBef>
                  <a:spcPct val="0"/>
                </a:spcBef>
              </a:pPr>
              <a:t>2</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3</a:t>
            </a:fld>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4</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5</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8</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F324827-3412-42D6-A0B1-4BD2E3C17BF2}" type="slidenum">
              <a:rPr lang="en-US" altLang="en-US" smtClean="0">
                <a:latin typeface="Arial" charset="0"/>
              </a:rPr>
              <a:pPr eaLnBrk="1" hangingPunct="1">
                <a:spcBef>
                  <a:spcPct val="0"/>
                </a:spcBef>
              </a:pPr>
              <a:t>9</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D06C84-A432-49F0-BC96-C4E129104B14}" type="slidenum">
              <a:rPr lang="en-US"/>
              <a:pPr>
                <a:defRPr/>
              </a:pPr>
              <a:t>‹#›</a:t>
            </a:fld>
            <a:endParaRPr lang="en-US" dirty="0"/>
          </a:p>
        </p:txBody>
      </p:sp>
    </p:spTree>
    <p:extLst>
      <p:ext uri="{BB962C8B-B14F-4D97-AF65-F5344CB8AC3E}">
        <p14:creationId xmlns="" xmlns:p14="http://schemas.microsoft.com/office/powerpoint/2010/main" val="189883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C40C8D-0292-408F-8312-566D9185878C}" type="slidenum">
              <a:rPr lang="en-US"/>
              <a:pPr>
                <a:defRPr/>
              </a:pPr>
              <a:t>‹#›</a:t>
            </a:fld>
            <a:endParaRPr lang="en-US" dirty="0"/>
          </a:p>
        </p:txBody>
      </p:sp>
    </p:spTree>
    <p:extLst>
      <p:ext uri="{BB962C8B-B14F-4D97-AF65-F5344CB8AC3E}">
        <p14:creationId xmlns="" xmlns:p14="http://schemas.microsoft.com/office/powerpoint/2010/main" val="1306054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D25CD4-E973-47DF-AE7B-B95DBEC55155}" type="slidenum">
              <a:rPr lang="en-US"/>
              <a:pPr>
                <a:defRPr/>
              </a:pPr>
              <a:t>‹#›</a:t>
            </a:fld>
            <a:endParaRPr lang="en-US" dirty="0"/>
          </a:p>
        </p:txBody>
      </p:sp>
    </p:spTree>
    <p:extLst>
      <p:ext uri="{BB962C8B-B14F-4D97-AF65-F5344CB8AC3E}">
        <p14:creationId xmlns="" xmlns:p14="http://schemas.microsoft.com/office/powerpoint/2010/main" val="292217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BCF36D-DE32-4F00-AC09-96133A438725}" type="slidenum">
              <a:rPr lang="en-US"/>
              <a:pPr>
                <a:defRPr/>
              </a:pPr>
              <a:t>‹#›</a:t>
            </a:fld>
            <a:endParaRPr lang="en-US" dirty="0"/>
          </a:p>
        </p:txBody>
      </p:sp>
    </p:spTree>
    <p:extLst>
      <p:ext uri="{BB962C8B-B14F-4D97-AF65-F5344CB8AC3E}">
        <p14:creationId xmlns="" xmlns:p14="http://schemas.microsoft.com/office/powerpoint/2010/main" val="328762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7EB95A-0938-4A45-B762-F3D98F7A5BC0}" type="slidenum">
              <a:rPr lang="en-US"/>
              <a:pPr>
                <a:defRPr/>
              </a:pPr>
              <a:t>‹#›</a:t>
            </a:fld>
            <a:endParaRPr lang="en-US" dirty="0"/>
          </a:p>
        </p:txBody>
      </p:sp>
    </p:spTree>
    <p:extLst>
      <p:ext uri="{BB962C8B-B14F-4D97-AF65-F5344CB8AC3E}">
        <p14:creationId xmlns="" xmlns:p14="http://schemas.microsoft.com/office/powerpoint/2010/main" val="192225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068758-148D-41C8-9A41-DB49848D9030}" type="slidenum">
              <a:rPr lang="en-US"/>
              <a:pPr>
                <a:defRPr/>
              </a:pPr>
              <a:t>‹#›</a:t>
            </a:fld>
            <a:endParaRPr lang="en-US" dirty="0"/>
          </a:p>
        </p:txBody>
      </p:sp>
    </p:spTree>
    <p:extLst>
      <p:ext uri="{BB962C8B-B14F-4D97-AF65-F5344CB8AC3E}">
        <p14:creationId xmlns="" xmlns:p14="http://schemas.microsoft.com/office/powerpoint/2010/main" val="184719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008574-7FBF-4F5E-BCD9-9285B99941FC}" type="slidenum">
              <a:rPr lang="en-US"/>
              <a:pPr>
                <a:defRPr/>
              </a:pPr>
              <a:t>‹#›</a:t>
            </a:fld>
            <a:endParaRPr lang="en-US" dirty="0"/>
          </a:p>
        </p:txBody>
      </p:sp>
    </p:spTree>
    <p:extLst>
      <p:ext uri="{BB962C8B-B14F-4D97-AF65-F5344CB8AC3E}">
        <p14:creationId xmlns="" xmlns:p14="http://schemas.microsoft.com/office/powerpoint/2010/main" val="1900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52F0CDA-71C5-46A2-98D9-C14C83EB11F0}" type="slidenum">
              <a:rPr lang="en-US"/>
              <a:pPr>
                <a:defRPr/>
              </a:pPr>
              <a:t>‹#›</a:t>
            </a:fld>
            <a:endParaRPr lang="en-US" dirty="0"/>
          </a:p>
        </p:txBody>
      </p:sp>
    </p:spTree>
    <p:extLst>
      <p:ext uri="{BB962C8B-B14F-4D97-AF65-F5344CB8AC3E}">
        <p14:creationId xmlns="" xmlns:p14="http://schemas.microsoft.com/office/powerpoint/2010/main" val="18407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B70A1F-D2B0-4D3C-9B77-EFDEC1A0CC08}" type="slidenum">
              <a:rPr lang="en-US"/>
              <a:pPr>
                <a:defRPr/>
              </a:pPr>
              <a:t>‹#›</a:t>
            </a:fld>
            <a:endParaRPr lang="en-US" dirty="0"/>
          </a:p>
        </p:txBody>
      </p:sp>
    </p:spTree>
    <p:extLst>
      <p:ext uri="{BB962C8B-B14F-4D97-AF65-F5344CB8AC3E}">
        <p14:creationId xmlns="" xmlns:p14="http://schemas.microsoft.com/office/powerpoint/2010/main" val="34594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789674-96FA-4873-82B7-25D9613ABCDC}" type="slidenum">
              <a:rPr lang="en-US"/>
              <a:pPr>
                <a:defRPr/>
              </a:pPr>
              <a:t>‹#›</a:t>
            </a:fld>
            <a:endParaRPr lang="en-US" dirty="0"/>
          </a:p>
        </p:txBody>
      </p:sp>
    </p:spTree>
    <p:extLst>
      <p:ext uri="{BB962C8B-B14F-4D97-AF65-F5344CB8AC3E}">
        <p14:creationId xmlns="" xmlns:p14="http://schemas.microsoft.com/office/powerpoint/2010/main" val="121216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76A95B-A612-41B0-9E41-E34CBA7D98FA}" type="slidenum">
              <a:rPr lang="en-US"/>
              <a:pPr>
                <a:defRPr/>
              </a:pPr>
              <a:t>‹#›</a:t>
            </a:fld>
            <a:endParaRPr lang="en-US" dirty="0"/>
          </a:p>
        </p:txBody>
      </p:sp>
    </p:spTree>
    <p:extLst>
      <p:ext uri="{BB962C8B-B14F-4D97-AF65-F5344CB8AC3E}">
        <p14:creationId xmlns="" xmlns:p14="http://schemas.microsoft.com/office/powerpoint/2010/main" val="18153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46EBB2E-E461-4D4D-9C07-D636BBE930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cs typeface="Arial" charset="0"/>
        </a:defRPr>
      </a:lvl2pPr>
      <a:lvl3pPr algn="ctr" rtl="0" eaLnBrk="0" fontAlgn="base" hangingPunct="0">
        <a:spcBef>
          <a:spcPct val="0"/>
        </a:spcBef>
        <a:spcAft>
          <a:spcPct val="0"/>
        </a:spcAft>
        <a:defRPr sz="4400">
          <a:solidFill>
            <a:schemeClr val="tx2"/>
          </a:solidFill>
          <a:latin typeface="Calibri" pitchFamily="34" charset="0"/>
          <a:cs typeface="Arial" charset="0"/>
        </a:defRPr>
      </a:lvl3pPr>
      <a:lvl4pPr algn="ctr" rtl="0" eaLnBrk="0" fontAlgn="base" hangingPunct="0">
        <a:spcBef>
          <a:spcPct val="0"/>
        </a:spcBef>
        <a:spcAft>
          <a:spcPct val="0"/>
        </a:spcAft>
        <a:defRPr sz="4400">
          <a:solidFill>
            <a:schemeClr val="tx2"/>
          </a:solidFill>
          <a:latin typeface="Calibri" pitchFamily="34" charset="0"/>
          <a:cs typeface="Arial" charset="0"/>
        </a:defRPr>
      </a:lvl4pPr>
      <a:lvl5pPr algn="ctr" rtl="0" eaLnBrk="0" fontAlgn="base" hangingPunct="0">
        <a:spcBef>
          <a:spcPct val="0"/>
        </a:spcBef>
        <a:spcAft>
          <a:spcPct val="0"/>
        </a:spcAft>
        <a:defRPr sz="4400">
          <a:solidFill>
            <a:schemeClr val="tx2"/>
          </a:solidFill>
          <a:latin typeface="Calibri" pitchFamily="34"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endParaRPr lang="ru-RU" altLang="en-US" sz="3600">
              <a:solidFill>
                <a:schemeClr val="accent1"/>
              </a:solidFill>
              <a:latin typeface="Sylfaen" pitchFamily="18" charset="0"/>
            </a:endParaRPr>
          </a:p>
        </p:txBody>
      </p:sp>
      <p:sp>
        <p:nvSpPr>
          <p:cNvPr id="2051" name="Rectangle 3"/>
          <p:cNvSpPr>
            <a:spLocks noChangeArrowheads="1"/>
          </p:cNvSpPr>
          <p:nvPr/>
        </p:nvSpPr>
        <p:spPr bwMode="auto">
          <a:xfrm>
            <a:off x="0" y="13716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2052" name="Content Placeholder 2"/>
          <p:cNvSpPr>
            <a:spLocks/>
          </p:cNvSpPr>
          <p:nvPr/>
        </p:nvSpPr>
        <p:spPr bwMode="auto">
          <a:xfrm>
            <a:off x="838200" y="2819400"/>
            <a:ext cx="7696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lnSpc>
                <a:spcPct val="90000"/>
              </a:lnSpc>
              <a:buFont typeface="Wingdings" pitchFamily="2" charset="2"/>
              <a:buNone/>
            </a:pPr>
            <a:endParaRPr lang="ru-RU" altLang="en-US" sz="2400">
              <a:solidFill>
                <a:srgbClr val="000099"/>
              </a:solidFill>
              <a:latin typeface="AcadNusx" pitchFamily="2" charset="0"/>
            </a:endParaRPr>
          </a:p>
        </p:txBody>
      </p:sp>
      <p:sp>
        <p:nvSpPr>
          <p:cNvPr id="2053" name="Content Placeholder 2"/>
          <p:cNvSpPr>
            <a:spLocks/>
          </p:cNvSpPr>
          <p:nvPr/>
        </p:nvSpPr>
        <p:spPr bwMode="auto">
          <a:xfrm>
            <a:off x="838200" y="1828800"/>
            <a:ext cx="7696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 typeface="Wingdings" pitchFamily="2" charset="2"/>
              <a:buChar char="ü"/>
            </a:pPr>
            <a:endParaRPr lang="en-US" altLang="en-US" sz="2400">
              <a:solidFill>
                <a:srgbClr val="002060"/>
              </a:solidFill>
              <a:latin typeface="AcadNusx" pitchFamily="2" charset="0"/>
            </a:endParaRPr>
          </a:p>
        </p:txBody>
      </p:sp>
      <p:sp>
        <p:nvSpPr>
          <p:cNvPr id="2054" name="Content Placeholder 2"/>
          <p:cNvSpPr>
            <a:spLocks/>
          </p:cNvSpPr>
          <p:nvPr/>
        </p:nvSpPr>
        <p:spPr bwMode="auto">
          <a:xfrm>
            <a:off x="304800" y="1600200"/>
            <a:ext cx="82296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en-GB" altLang="en-US" sz="2800" dirty="0">
              <a:solidFill>
                <a:srgbClr val="002060"/>
              </a:solidFill>
              <a:latin typeface="Sylfaen" pitchFamily="18" charset="0"/>
              <a:cs typeface="Times New Roman" pitchFamily="18" charset="0"/>
            </a:endParaRPr>
          </a:p>
          <a:p>
            <a:pPr eaLnBrk="1" hangingPunct="1">
              <a:spcBef>
                <a:spcPct val="0"/>
              </a:spcBef>
              <a:buFontTx/>
              <a:buNone/>
            </a:pPr>
            <a:endParaRPr lang="en-GB" altLang="en-US" sz="2000" dirty="0">
              <a:solidFill>
                <a:srgbClr val="002060"/>
              </a:solidFill>
              <a:latin typeface="Sylfaen" pitchFamily="18" charset="0"/>
              <a:cs typeface="Times New Roman" pitchFamily="18" charset="0"/>
            </a:endParaRPr>
          </a:p>
          <a:p>
            <a:pPr eaLnBrk="1" hangingPunct="1">
              <a:spcBef>
                <a:spcPct val="0"/>
              </a:spcBef>
              <a:buFontTx/>
              <a:buNone/>
            </a:pPr>
            <a:r>
              <a:rPr lang="en-GB" altLang="en-US" dirty="0" smtClean="0">
                <a:solidFill>
                  <a:srgbClr val="002060"/>
                </a:solidFill>
                <a:latin typeface="Sylfaen" pitchFamily="18" charset="0"/>
                <a:cs typeface="Times New Roman" pitchFamily="18" charset="0"/>
              </a:rPr>
              <a:t>Measuring and Communicating the Value of Statistics: Contribution to Modernisation and Transformation of Statistics</a:t>
            </a:r>
            <a:endParaRPr lang="en-GB" altLang="en-US" dirty="0">
              <a:solidFill>
                <a:srgbClr val="002060"/>
              </a:solidFill>
              <a:latin typeface="Sylfaen" pitchFamily="18" charset="0"/>
              <a:cs typeface="Times New Roman" pitchFamily="18" charset="0"/>
            </a:endParaRPr>
          </a:p>
          <a:p>
            <a:pPr eaLnBrk="1" hangingPunct="1">
              <a:spcBef>
                <a:spcPct val="0"/>
              </a:spcBef>
              <a:buFontTx/>
              <a:buNone/>
            </a:pPr>
            <a:endParaRPr lang="en-GB" altLang="en-US" sz="1600" dirty="0">
              <a:solidFill>
                <a:srgbClr val="002060"/>
              </a:solidFill>
              <a:latin typeface="Sylfaen" pitchFamily="18" charset="0"/>
              <a:cs typeface="Times New Roman" pitchFamily="18" charset="0"/>
            </a:endParaRPr>
          </a:p>
          <a:p>
            <a:pPr eaLnBrk="1" hangingPunct="1">
              <a:spcBef>
                <a:spcPct val="0"/>
              </a:spcBef>
              <a:buFontTx/>
              <a:buNone/>
            </a:pPr>
            <a:endParaRPr lang="en-US" altLang="en-US" sz="1600" dirty="0" smtClean="0">
              <a:solidFill>
                <a:srgbClr val="002060"/>
              </a:solidFill>
              <a:latin typeface="Sylfaen" pitchFamily="18" charset="0"/>
              <a:cs typeface="Times New Roman" pitchFamily="18" charset="0"/>
            </a:endParaRPr>
          </a:p>
          <a:p>
            <a:pPr eaLnBrk="1" hangingPunct="1">
              <a:spcBef>
                <a:spcPct val="0"/>
              </a:spcBef>
              <a:buFontTx/>
              <a:buNone/>
            </a:pPr>
            <a:endParaRPr lang="en-US" altLang="en-US" sz="1600" dirty="0">
              <a:solidFill>
                <a:srgbClr val="002060"/>
              </a:solidFill>
              <a:latin typeface="Sylfaen" pitchFamily="18" charset="0"/>
              <a:cs typeface="Times New Roman" pitchFamily="18" charset="0"/>
            </a:endParaRPr>
          </a:p>
          <a:p>
            <a:pPr eaLnBrk="1" hangingPunct="1">
              <a:spcBef>
                <a:spcPct val="0"/>
              </a:spcBef>
              <a:buFontTx/>
              <a:buNone/>
            </a:pPr>
            <a:endParaRPr lang="en-US" altLang="en-US" sz="1600" dirty="0" smtClean="0">
              <a:solidFill>
                <a:srgbClr val="002060"/>
              </a:solidFill>
              <a:latin typeface="Sylfaen" pitchFamily="18" charset="0"/>
              <a:cs typeface="Times New Roman" pitchFamily="18" charset="0"/>
            </a:endParaRPr>
          </a:p>
          <a:p>
            <a:pPr eaLnBrk="1" hangingPunct="1">
              <a:spcBef>
                <a:spcPct val="0"/>
              </a:spcBef>
              <a:buFontTx/>
              <a:buNone/>
            </a:pPr>
            <a:endParaRPr lang="en-US" altLang="en-US" sz="1600" dirty="0">
              <a:solidFill>
                <a:srgbClr val="002060"/>
              </a:solidFill>
              <a:latin typeface="Sylfaen" pitchFamily="18" charset="0"/>
              <a:cs typeface="Times New Roman" pitchFamily="18" charset="0"/>
            </a:endParaRPr>
          </a:p>
          <a:p>
            <a:pPr eaLnBrk="1" hangingPunct="1">
              <a:spcBef>
                <a:spcPct val="0"/>
              </a:spcBef>
              <a:buFontTx/>
              <a:buNone/>
            </a:pPr>
            <a:endParaRPr lang="en-US" altLang="en-US" sz="1600" dirty="0" smtClean="0">
              <a:solidFill>
                <a:srgbClr val="002060"/>
              </a:solidFill>
              <a:latin typeface="Sylfaen" pitchFamily="18" charset="0"/>
              <a:cs typeface="Times New Roman" pitchFamily="18" charset="0"/>
            </a:endParaRPr>
          </a:p>
          <a:p>
            <a:pPr eaLnBrk="1" hangingPunct="1">
              <a:spcBef>
                <a:spcPct val="0"/>
              </a:spcBef>
              <a:buFontTx/>
              <a:buNone/>
            </a:pPr>
            <a:endParaRPr lang="en-US" altLang="en-US" sz="2000" dirty="0">
              <a:solidFill>
                <a:srgbClr val="002060"/>
              </a:solidFill>
              <a:latin typeface="Sylfaen" pitchFamily="18" charset="0"/>
              <a:cs typeface="Times New Roman" pitchFamily="18" charset="0"/>
            </a:endParaRPr>
          </a:p>
          <a:p>
            <a:pPr eaLnBrk="1" hangingPunct="1">
              <a:spcBef>
                <a:spcPct val="0"/>
              </a:spcBef>
              <a:buFontTx/>
              <a:buNone/>
            </a:pPr>
            <a:r>
              <a:rPr lang="en-US" altLang="en-US" sz="2000" dirty="0" smtClean="0">
                <a:solidFill>
                  <a:srgbClr val="002060"/>
                </a:solidFill>
                <a:latin typeface="Sylfaen" pitchFamily="18" charset="0"/>
                <a:cs typeface="Times New Roman" pitchFamily="18" charset="0"/>
              </a:rPr>
              <a:t>Tengiz Tsekvava</a:t>
            </a:r>
          </a:p>
          <a:p>
            <a:pPr eaLnBrk="1" hangingPunct="1">
              <a:spcBef>
                <a:spcPct val="0"/>
              </a:spcBef>
              <a:buFontTx/>
              <a:buNone/>
            </a:pPr>
            <a:r>
              <a:rPr lang="en-US" altLang="en-US" sz="2000" dirty="0" smtClean="0">
                <a:solidFill>
                  <a:srgbClr val="002060"/>
                </a:solidFill>
                <a:latin typeface="Sylfaen" pitchFamily="18" charset="0"/>
                <a:cs typeface="Times New Roman" pitchFamily="18" charset="0"/>
              </a:rPr>
              <a:t>October 6-7, 2016. Minsk, Belarus</a:t>
            </a:r>
          </a:p>
          <a:p>
            <a:pPr eaLnBrk="1" hangingPunct="1">
              <a:spcBef>
                <a:spcPct val="0"/>
              </a:spcBef>
              <a:buFontTx/>
              <a:buNone/>
            </a:pPr>
            <a:endParaRPr lang="en-GB" altLang="en-US" sz="2400" b="1" dirty="0">
              <a:solidFill>
                <a:srgbClr val="002060"/>
              </a:solidFill>
              <a:latin typeface="Sylfaen" pitchFamily="18" charset="0"/>
              <a:cs typeface="Times New Roman" pitchFamily="18" charset="0"/>
            </a:endParaRPr>
          </a:p>
          <a:p>
            <a:pPr eaLnBrk="1" hangingPunct="1">
              <a:spcBef>
                <a:spcPct val="0"/>
              </a:spcBef>
              <a:buFontTx/>
              <a:buNone/>
            </a:pPr>
            <a:endParaRPr lang="en-GB" altLang="en-US" sz="2400" dirty="0">
              <a:solidFill>
                <a:srgbClr val="002060"/>
              </a:solidFill>
              <a:latin typeface="Sylfaen" pitchFamily="18" charset="0"/>
              <a:cs typeface="Times New Roman" pitchFamily="18" charset="0"/>
            </a:endParaRPr>
          </a:p>
        </p:txBody>
      </p:sp>
      <p:sp>
        <p:nvSpPr>
          <p:cNvPr id="2056" name="Content Placeholder 2"/>
          <p:cNvSpPr>
            <a:spLocks/>
          </p:cNvSpPr>
          <p:nvPr/>
        </p:nvSpPr>
        <p:spPr bwMode="auto">
          <a:xfrm>
            <a:off x="381000" y="2362200"/>
            <a:ext cx="784860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lnSpc>
                <a:spcPct val="90000"/>
              </a:lnSpc>
              <a:buFont typeface="Wingdings" pitchFamily="2" charset="2"/>
              <a:buNone/>
            </a:pPr>
            <a:r>
              <a:rPr lang="en-US" altLang="en-US" sz="2200">
                <a:solidFill>
                  <a:srgbClr val="002060"/>
                </a:solidFill>
                <a:latin typeface="AcadNusx" pitchFamily="2" charset="0"/>
                <a:cs typeface="Times New Roman" pitchFamily="18" charset="0"/>
              </a:rPr>
              <a:t>  </a:t>
            </a:r>
            <a:endParaRPr lang="en-US" altLang="en-US" sz="2200">
              <a:solidFill>
                <a:srgbClr val="002060"/>
              </a:solidFill>
              <a:latin typeface="AcadNusx" pitchFamily="2" charset="0"/>
            </a:endParaRPr>
          </a:p>
        </p:txBody>
      </p:sp>
      <p:sp>
        <p:nvSpPr>
          <p:cNvPr id="2057"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cadNusx" pitchFamily="2" charset="0"/>
            </a:endParaRPr>
          </a:p>
        </p:txBody>
      </p:sp>
      <p:pic>
        <p:nvPicPr>
          <p:cNvPr id="2058" name="Picture 4" descr="logo4.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010400" y="5562600"/>
            <a:ext cx="2133600" cy="1295400"/>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9" name="Picture 13" descr="http://geostat.ge/pics/logo_eng.g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2400" y="228600"/>
            <a:ext cx="1352550" cy="895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Measuring</a:t>
            </a:r>
            <a:r>
              <a:rPr lang="ru-RU" altLang="en-US" sz="3600" dirty="0" smtClean="0">
                <a:solidFill>
                  <a:schemeClr val="accent1"/>
                </a:solidFill>
                <a:latin typeface="Sylfaen" pitchFamily="18" charset="0"/>
              </a:rPr>
              <a:t> </a:t>
            </a:r>
            <a:r>
              <a:rPr lang="en-GB" altLang="en-US" sz="3600" dirty="0" smtClean="0">
                <a:solidFill>
                  <a:schemeClr val="accent1"/>
                </a:solidFill>
                <a:latin typeface="Sylfaen" pitchFamily="18" charset="0"/>
              </a:rPr>
              <a:t>the Value of </a:t>
            </a:r>
            <a:r>
              <a:rPr lang="en-GB" altLang="en-US" sz="3600" dirty="0" smtClean="0">
                <a:solidFill>
                  <a:schemeClr val="accent1"/>
                </a:solidFill>
                <a:latin typeface="Sylfaen" pitchFamily="18" charset="0"/>
              </a:rPr>
              <a:t>Statistics</a:t>
            </a:r>
            <a:r>
              <a:rPr lang="ru-RU" altLang="en-US" sz="3600" dirty="0" smtClean="0">
                <a:solidFill>
                  <a:schemeClr val="accent1"/>
                </a:solidFill>
                <a:latin typeface="Sylfaen" pitchFamily="18" charset="0"/>
              </a:rPr>
              <a:t> (</a:t>
            </a:r>
            <a:r>
              <a:rPr lang="en-US" altLang="en-US" sz="3600" dirty="0" smtClean="0">
                <a:solidFill>
                  <a:schemeClr val="accent1"/>
                </a:solidFill>
                <a:latin typeface="Sylfaen" pitchFamily="18" charset="0"/>
              </a:rPr>
              <a:t>cont.)</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95399"/>
            <a:ext cx="9048225" cy="5387181"/>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The “objective indicators” (website visits,</a:t>
            </a:r>
            <a:r>
              <a:rPr lang="ka-GE" altLang="en-US" sz="2400" dirty="0" smtClean="0">
                <a:latin typeface="Sylfaen" pitchFamily="18" charset="0"/>
                <a:cs typeface="Times New Roman" pitchFamily="18" charset="0"/>
              </a:rPr>
              <a:t> </a:t>
            </a:r>
            <a:r>
              <a:rPr lang="en-US" altLang="en-US" sz="2400" dirty="0" smtClean="0">
                <a:latin typeface="Sylfaen" pitchFamily="18" charset="0"/>
                <a:cs typeface="Times New Roman" pitchFamily="18" charset="0"/>
              </a:rPr>
              <a:t>statistical requests, number of publications and quotations in the media, etc.) are available, showing an increasing interest in statistics;</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User satisfaction surveys largely show a positive attitude as well; </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However, significant limitations exist for both objective and subjective indicators:</a:t>
            </a:r>
            <a:br>
              <a:rPr lang="en-US" altLang="en-US" sz="2400" dirty="0" smtClean="0">
                <a:latin typeface="Sylfaen" pitchFamily="18" charset="0"/>
                <a:cs typeface="Times New Roman" pitchFamily="18" charset="0"/>
              </a:rPr>
            </a:br>
            <a:r>
              <a:rPr lang="en-US" altLang="en-US" sz="2400" dirty="0" smtClean="0">
                <a:latin typeface="Sylfaen" pitchFamily="18" charset="0"/>
                <a:cs typeface="Times New Roman" pitchFamily="18" charset="0"/>
              </a:rPr>
              <a:t>- Growth vs. absolute levels of website visits, citations: how many visits are considered as a successful target?	</a:t>
            </a:r>
          </a:p>
          <a:p>
            <a:pPr marL="457200" indent="-457200">
              <a:lnSpc>
                <a:spcPct val="120000"/>
              </a:lnSpc>
              <a:defRPr/>
            </a:pPr>
            <a:r>
              <a:rPr lang="en-US" altLang="en-US" sz="2400" dirty="0" smtClean="0">
                <a:latin typeface="Sylfaen" pitchFamily="18" charset="0"/>
                <a:cs typeface="Times New Roman" pitchFamily="18" charset="0"/>
              </a:rPr>
              <a:t>	- How satisfied are users: are users well-informed, are they less demanding, “diplomatic” (e.g. state agencies) in replies, etc.</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Communicating the Value of Statistics:  </a:t>
            </a:r>
          </a:p>
          <a:p>
            <a:pPr algn="ctr" eaLnBrk="1" hangingPunct="1">
              <a:spcBef>
                <a:spcPct val="0"/>
              </a:spcBef>
              <a:buFontTx/>
              <a:buNone/>
            </a:pPr>
            <a:r>
              <a:rPr lang="en-GB" altLang="en-US" sz="3600" dirty="0" smtClean="0">
                <a:solidFill>
                  <a:schemeClr val="accent1"/>
                </a:solidFill>
                <a:latin typeface="Sylfaen" pitchFamily="18" charset="0"/>
              </a:rPr>
              <a:t>User-centric Approach</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95399"/>
            <a:ext cx="9048225" cy="5562601"/>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From </a:t>
            </a:r>
            <a:r>
              <a:rPr lang="en-US" altLang="en-US" sz="2400" b="1" dirty="0" smtClean="0">
                <a:latin typeface="Sylfaen" pitchFamily="18" charset="0"/>
                <a:cs typeface="Times New Roman" pitchFamily="18" charset="0"/>
              </a:rPr>
              <a:t>8 recommendations </a:t>
            </a:r>
            <a:r>
              <a:rPr lang="en-US" altLang="en-US" sz="2400" dirty="0" smtClean="0">
                <a:latin typeface="Sylfaen" pitchFamily="18" charset="0"/>
                <a:cs typeface="Times New Roman" pitchFamily="18" charset="0"/>
              </a:rPr>
              <a:t>of the Task force (incl. use comparative advantage of official statistics, build the OS brand, design statistics for everyday life, go further with strategic partners) the key one is Recommendation #2: </a:t>
            </a:r>
            <a:r>
              <a:rPr lang="en-US" altLang="en-US" sz="3200" b="1" dirty="0" smtClean="0">
                <a:latin typeface="Sylfaen" pitchFamily="18" charset="0"/>
                <a:cs typeface="Times New Roman" pitchFamily="18" charset="0"/>
              </a:rPr>
              <a:t>Put users in the centre. </a:t>
            </a: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However, who are the “central” users?:</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defRPr/>
            </a:pPr>
            <a:r>
              <a:rPr lang="en-US" altLang="en-US" sz="2200" dirty="0" smtClean="0">
                <a:latin typeface="Sylfaen" pitchFamily="18" charset="0"/>
                <a:cs typeface="Times New Roman" pitchFamily="18" charset="0"/>
              </a:rPr>
              <a:t>	- Honestly, do we have users (from the economic point of view) other than the </a:t>
            </a:r>
            <a:r>
              <a:rPr lang="en-US" altLang="en-US" sz="2200" i="1" dirty="0" smtClean="0">
                <a:latin typeface="Sylfaen" pitchFamily="18" charset="0"/>
                <a:cs typeface="Times New Roman" pitchFamily="18" charset="0"/>
              </a:rPr>
              <a:t>government</a:t>
            </a:r>
            <a:r>
              <a:rPr lang="en-US" altLang="en-US" sz="2200" dirty="0" smtClean="0">
                <a:latin typeface="Sylfaen" pitchFamily="18" charset="0"/>
                <a:cs typeface="Times New Roman" pitchFamily="18" charset="0"/>
              </a:rPr>
              <a:t> and </a:t>
            </a:r>
            <a:r>
              <a:rPr lang="en-US" altLang="en-US" sz="2200" i="1" dirty="0" smtClean="0">
                <a:latin typeface="Sylfaen" pitchFamily="18" charset="0"/>
                <a:cs typeface="Times New Roman" pitchFamily="18" charset="0"/>
              </a:rPr>
              <a:t>international organizations</a:t>
            </a:r>
            <a:r>
              <a:rPr lang="en-US" altLang="en-US" sz="2200" dirty="0" smtClean="0">
                <a:latin typeface="Sylfaen" pitchFamily="18" charset="0"/>
                <a:cs typeface="Times New Roman" pitchFamily="18" charset="0"/>
              </a:rPr>
              <a:t>?</a:t>
            </a:r>
          </a:p>
          <a:p>
            <a:pPr marL="457200" indent="-457200">
              <a:lnSpc>
                <a:spcPct val="120000"/>
              </a:lnSpc>
              <a:defRPr/>
            </a:pPr>
            <a:r>
              <a:rPr lang="en-US" altLang="en-US" sz="2200" dirty="0" smtClean="0">
                <a:latin typeface="Sylfaen" pitchFamily="18" charset="0"/>
                <a:cs typeface="Times New Roman" pitchFamily="18" charset="0"/>
              </a:rPr>
              <a:t>	- Can we name significant examples when other users would make an impact on changes in statistical production in recent years?</a:t>
            </a:r>
          </a:p>
          <a:p>
            <a:pPr marL="457200" indent="-457200">
              <a:lnSpc>
                <a:spcPct val="120000"/>
              </a:lnSpc>
              <a:defRPr/>
            </a:pPr>
            <a:r>
              <a:rPr lang="en-US" altLang="en-US" sz="2200" dirty="0" smtClean="0">
                <a:latin typeface="Sylfaen" pitchFamily="18" charset="0"/>
                <a:cs typeface="Times New Roman" pitchFamily="18" charset="0"/>
              </a:rPr>
              <a:t>	- If the answer is “not really”, communication of the value is really one-directional…</a:t>
            </a: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Communicating Value of Statistics: </a:t>
            </a:r>
            <a:r>
              <a:rPr lang="en-US" altLang="en-US" sz="3600" dirty="0" smtClean="0">
                <a:solidFill>
                  <a:schemeClr val="accent1"/>
                </a:solidFill>
                <a:latin typeface="Sylfaen" pitchFamily="18" charset="0"/>
              </a:rPr>
              <a:t>Means </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95399"/>
            <a:ext cx="9048225" cy="5387181"/>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How do we communicate the value:</a:t>
            </a:r>
          </a:p>
          <a:p>
            <a:pPr marL="457200" indent="-457200">
              <a:lnSpc>
                <a:spcPct val="120000"/>
              </a:lnSpc>
              <a:defRPr/>
            </a:pPr>
            <a:r>
              <a:rPr lang="en-US" altLang="en-US" sz="2400" dirty="0" smtClean="0">
                <a:latin typeface="Sylfaen" pitchFamily="18" charset="0"/>
                <a:cs typeface="Times New Roman" pitchFamily="18" charset="0"/>
              </a:rPr>
              <a:t>	- Budget and permanent staff numbers: totals, “program   </a:t>
            </a:r>
          </a:p>
          <a:p>
            <a:pPr marL="457200" indent="-457200">
              <a:lnSpc>
                <a:spcPct val="120000"/>
              </a:lnSpc>
              <a:defRPr/>
            </a:pPr>
            <a:r>
              <a:rPr lang="en-US" altLang="en-US" sz="2400" dirty="0" smtClean="0">
                <a:latin typeface="Sylfaen" pitchFamily="18" charset="0"/>
                <a:cs typeface="Times New Roman" pitchFamily="18" charset="0"/>
              </a:rPr>
              <a:t>	   budgeting”</a:t>
            </a:r>
          </a:p>
          <a:p>
            <a:pPr marL="457200" indent="-457200">
              <a:lnSpc>
                <a:spcPct val="120000"/>
              </a:lnSpc>
              <a:defRPr/>
            </a:pPr>
            <a:r>
              <a:rPr lang="en-US" altLang="en-US" sz="2400" dirty="0" smtClean="0">
                <a:latin typeface="Sylfaen" pitchFamily="18" charset="0"/>
                <a:cs typeface="Times New Roman" pitchFamily="18" charset="0"/>
              </a:rPr>
              <a:t>	- Lobbying of other Ministries (?)</a:t>
            </a:r>
          </a:p>
          <a:p>
            <a:pPr marL="457200" indent="-457200">
              <a:lnSpc>
                <a:spcPct val="120000"/>
              </a:lnSpc>
              <a:defRPr/>
            </a:pPr>
            <a:r>
              <a:rPr lang="en-US" altLang="en-US" sz="2400" dirty="0" smtClean="0">
                <a:latin typeface="Sylfaen" pitchFamily="18" charset="0"/>
                <a:cs typeface="Times New Roman" pitchFamily="18" charset="0"/>
              </a:rPr>
              <a:t>	- International commitments, recommendations</a:t>
            </a:r>
          </a:p>
          <a:p>
            <a:pPr marL="457200" indent="-457200">
              <a:lnSpc>
                <a:spcPct val="120000"/>
              </a:lnSpc>
              <a:defRPr/>
            </a:pPr>
            <a:r>
              <a:rPr lang="en-US" altLang="en-US" sz="2400" dirty="0" smtClean="0">
                <a:latin typeface="Sylfaen" pitchFamily="18" charset="0"/>
                <a:cs typeface="Times New Roman" pitchFamily="18" charset="0"/>
              </a:rPr>
              <a:t>	- Being part of government strategies, initiatives (of which, EU integration)</a:t>
            </a:r>
          </a:p>
          <a:p>
            <a:pPr marL="457200" indent="-457200">
              <a:lnSpc>
                <a:spcPct val="120000"/>
              </a:lnSpc>
              <a:defRPr/>
            </a:pPr>
            <a:endParaRPr lang="en-US" altLang="en-US" sz="2400" dirty="0" smtClean="0">
              <a:latin typeface="Sylfae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Communicating Value of Statistics: </a:t>
            </a:r>
            <a:r>
              <a:rPr lang="en-US" altLang="en-US" sz="3600" dirty="0" err="1" smtClean="0">
                <a:solidFill>
                  <a:schemeClr val="accent1"/>
                </a:solidFill>
                <a:latin typeface="Sylfaen" pitchFamily="18" charset="0"/>
              </a:rPr>
              <a:t>MoF</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95399"/>
            <a:ext cx="9048225" cy="5387181"/>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Arguments such as “OS branding”, “evidence-based policy-making”, etc. never work</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Counterargument of the </a:t>
            </a:r>
            <a:r>
              <a:rPr lang="en-US" altLang="en-US" sz="2400" dirty="0" err="1" smtClean="0">
                <a:latin typeface="Sylfaen" pitchFamily="18" charset="0"/>
                <a:cs typeface="Times New Roman" pitchFamily="18" charset="0"/>
              </a:rPr>
              <a:t>MoF</a:t>
            </a:r>
            <a:r>
              <a:rPr lang="en-US" altLang="en-US" sz="2400" dirty="0" smtClean="0">
                <a:latin typeface="Sylfaen" pitchFamily="18" charset="0"/>
                <a:cs typeface="Times New Roman" pitchFamily="18" charset="0"/>
              </a:rPr>
              <a:t> is much stronger: “every year initial budget requests are 20-25% higher than available resources”</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General budget approaches are sometimes much more important (“this year no increase in any field”);</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In the end, unless agreed by the government budgets </a:t>
            </a:r>
            <a:r>
              <a:rPr lang="en-US" altLang="en-US" sz="2400" dirty="0" smtClean="0">
                <a:latin typeface="Sylfaen" pitchFamily="18" charset="0"/>
                <a:cs typeface="Times New Roman" pitchFamily="18" charset="0"/>
              </a:rPr>
              <a:t>for statistics tend </a:t>
            </a:r>
            <a:r>
              <a:rPr lang="en-US" altLang="en-US" sz="2400" dirty="0" smtClean="0">
                <a:latin typeface="Sylfaen" pitchFamily="18" charset="0"/>
                <a:cs typeface="Times New Roman" pitchFamily="18" charset="0"/>
              </a:rPr>
              <a:t>to be constant</a:t>
            </a:r>
          </a:p>
          <a:p>
            <a:pPr marL="457200" indent="-457200">
              <a:lnSpc>
                <a:spcPct val="120000"/>
              </a:lnSpc>
              <a:defRPr/>
            </a:pPr>
            <a:endParaRPr lang="en-US" altLang="en-US" sz="2400" dirty="0" smtClean="0">
              <a:latin typeface="Sylfae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Communicating Value of Statistics: </a:t>
            </a:r>
          </a:p>
          <a:p>
            <a:pPr algn="ctr" eaLnBrk="1" hangingPunct="1">
              <a:spcBef>
                <a:spcPct val="0"/>
              </a:spcBef>
              <a:buFontTx/>
              <a:buNone/>
            </a:pPr>
            <a:r>
              <a:rPr lang="en-US" altLang="en-US" sz="3600" dirty="0" smtClean="0">
                <a:solidFill>
                  <a:schemeClr val="accent1"/>
                </a:solidFill>
                <a:latin typeface="Sylfaen" pitchFamily="18" charset="0"/>
              </a:rPr>
              <a:t>Other Users</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95399"/>
            <a:ext cx="9048225" cy="5387181"/>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Excluding international organizations, other users are too weak to make an impact on demand for statistical production</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Critique of the OS is often a way of success for a large number of users (sensation-seeking journalists, “experts” with a </a:t>
            </a:r>
            <a:r>
              <a:rPr lang="ru-RU" altLang="en-US" sz="2400" dirty="0" smtClean="0">
                <a:latin typeface="Sylfaen" pitchFamily="18" charset="0"/>
                <a:cs typeface="Times New Roman" pitchFamily="18" charset="0"/>
              </a:rPr>
              <a:t>«</a:t>
            </a:r>
            <a:r>
              <a:rPr lang="en-US" altLang="en-US" sz="2400" dirty="0" smtClean="0">
                <a:latin typeface="Sylfaen" pitchFamily="18" charset="0"/>
                <a:cs typeface="Times New Roman" pitchFamily="18" charset="0"/>
              </a:rPr>
              <a:t>different view</a:t>
            </a:r>
            <a:r>
              <a:rPr lang="ru-RU" altLang="en-US" sz="2400" dirty="0" smtClean="0">
                <a:latin typeface="Sylfaen" pitchFamily="18" charset="0"/>
                <a:cs typeface="Times New Roman" pitchFamily="18" charset="0"/>
              </a:rPr>
              <a:t>»</a:t>
            </a:r>
            <a:r>
              <a:rPr lang="en-US" altLang="en-US" sz="2400" dirty="0" smtClean="0">
                <a:latin typeface="Sylfaen" pitchFamily="18" charset="0"/>
                <a:cs typeface="Times New Roman" pitchFamily="18" charset="0"/>
              </a:rPr>
              <a:t>, </a:t>
            </a:r>
            <a:r>
              <a:rPr lang="en-US" altLang="en-US" sz="2400" dirty="0" smtClean="0">
                <a:latin typeface="Sylfaen" pitchFamily="18" charset="0"/>
                <a:cs typeface="Times New Roman" pitchFamily="18" charset="0"/>
              </a:rPr>
              <a:t>NGOs with specific “agenda”, certain government representatives “blaming the mirror”, etc.)</a:t>
            </a:r>
            <a:endParaRPr lang="en-US" altLang="en-US" sz="2400" dirty="0" smtClean="0">
              <a:latin typeface="Sylfaen" pitchFamily="18" charset="0"/>
              <a:cs typeface="Times New Roman" pitchFamily="18" charset="0"/>
            </a:endParaRPr>
          </a:p>
          <a:p>
            <a:pPr marL="457200" indent="-457200">
              <a:lnSpc>
                <a:spcPct val="120000"/>
              </a:lnSpc>
              <a:defRPr/>
            </a:pPr>
            <a:endParaRPr lang="en-US" altLang="en-US" sz="2400" dirty="0" smtClean="0">
              <a:latin typeface="Sylfae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US" altLang="en-US" sz="3600" dirty="0" smtClean="0">
                <a:solidFill>
                  <a:schemeClr val="accent1"/>
                </a:solidFill>
                <a:latin typeface="Sylfaen" pitchFamily="18" charset="0"/>
              </a:rPr>
              <a:t>Measuring and Communicating the Value</a:t>
            </a:r>
          </a:p>
          <a:p>
            <a:pPr algn="ctr" eaLnBrk="1" hangingPunct="1">
              <a:spcBef>
                <a:spcPct val="0"/>
              </a:spcBef>
              <a:buFontTx/>
              <a:buNone/>
            </a:pPr>
            <a:r>
              <a:rPr lang="en-US" altLang="en-US" sz="3600" dirty="0" smtClean="0">
                <a:solidFill>
                  <a:schemeClr val="accent1"/>
                </a:solidFill>
                <a:latin typeface="Sylfaen" pitchFamily="18" charset="0"/>
              </a:rPr>
              <a:t>Of Statistics: Conclusions</a:t>
            </a:r>
            <a:endParaRPr lang="ru-RU" altLang="en-US" sz="3600" dirty="0" smtClean="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1" y="1295400"/>
            <a:ext cx="9144000" cy="5867400"/>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300" dirty="0" smtClean="0">
                <a:latin typeface="Sylfaen" pitchFamily="18" charset="0"/>
                <a:cs typeface="Times New Roman" pitchFamily="18" charset="0"/>
              </a:rPr>
              <a:t>Modernisation and Transformative Agenda require a high level of statistical production and organization</a:t>
            </a:r>
          </a:p>
          <a:p>
            <a:pPr marL="457200" indent="-457200">
              <a:lnSpc>
                <a:spcPct val="120000"/>
              </a:lnSpc>
              <a:buFont typeface="Wingdings" pitchFamily="2" charset="2"/>
              <a:buChar char="ü"/>
              <a:defRPr/>
            </a:pPr>
            <a:endParaRPr lang="en-US" altLang="en-US" sz="23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300" dirty="0" smtClean="0">
                <a:latin typeface="Sylfaen" pitchFamily="18" charset="0"/>
                <a:cs typeface="Times New Roman" pitchFamily="18" charset="0"/>
              </a:rPr>
              <a:t>Measuring abstract values of OS is as difficult as communicating them</a:t>
            </a:r>
          </a:p>
          <a:p>
            <a:pPr marL="457200" indent="-457200">
              <a:lnSpc>
                <a:spcPct val="120000"/>
              </a:lnSpc>
              <a:buFont typeface="Wingdings" pitchFamily="2" charset="2"/>
              <a:buChar char="ü"/>
              <a:defRPr/>
            </a:pPr>
            <a:endParaRPr lang="en-US" altLang="en-US" sz="23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300" dirty="0" smtClean="0">
                <a:latin typeface="Sylfaen" pitchFamily="18" charset="0"/>
                <a:cs typeface="Times New Roman" pitchFamily="18" charset="0"/>
              </a:rPr>
              <a:t>According to basic laws of economics NSOs  in the end focus on one particular user. </a:t>
            </a:r>
          </a:p>
          <a:p>
            <a:pPr marL="457200" indent="-457200">
              <a:lnSpc>
                <a:spcPct val="120000"/>
              </a:lnSpc>
              <a:buFont typeface="Wingdings" pitchFamily="2" charset="2"/>
              <a:buChar char="ü"/>
              <a:defRPr/>
            </a:pPr>
            <a:endParaRPr lang="en-US" altLang="en-US" sz="23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300" dirty="0" smtClean="0">
                <a:latin typeface="Sylfaen" pitchFamily="18" charset="0"/>
                <a:cs typeface="Times New Roman" pitchFamily="18" charset="0"/>
              </a:rPr>
              <a:t>EU integration could be considered among very few “tangible” values  </a:t>
            </a:r>
          </a:p>
          <a:p>
            <a:pPr marL="457200" indent="-457200">
              <a:lnSpc>
                <a:spcPct val="120000"/>
              </a:lnSpc>
              <a:buFont typeface="Wingdings" pitchFamily="2" charset="2"/>
              <a:buChar char="ü"/>
              <a:defRPr/>
            </a:pPr>
            <a:endParaRPr lang="en-US" altLang="en-US" sz="23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300" dirty="0" smtClean="0">
                <a:latin typeface="Sylfaen" pitchFamily="18" charset="0"/>
                <a:cs typeface="Times New Roman" pitchFamily="18" charset="0"/>
              </a:rPr>
              <a:t>The “most objective indicator” of the value of OS is the share of its funding in the GDP and relative growth rates of allocated funds</a:t>
            </a:r>
            <a:endParaRPr lang="en-US" altLang="en-US" sz="2300" dirty="0" smtClean="0">
              <a:latin typeface="Sylfaen" pitchFamily="18"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228600" y="1412875"/>
            <a:ext cx="8458200" cy="4606925"/>
          </a:xfrm>
        </p:spPr>
        <p:txBody>
          <a:bodyPr/>
          <a:lstStyle/>
          <a:p>
            <a:pPr marL="0" indent="0">
              <a:buFontTx/>
              <a:buNone/>
            </a:pPr>
            <a:endParaRPr lang="en-US" altLang="en-US" smtClean="0"/>
          </a:p>
          <a:p>
            <a:pPr marL="0" indent="0">
              <a:buFontTx/>
              <a:buNone/>
            </a:pPr>
            <a:endParaRPr lang="en-US" altLang="en-US" smtClean="0"/>
          </a:p>
          <a:p>
            <a:pPr marL="0" indent="0" algn="ctr">
              <a:buFontTx/>
              <a:buNone/>
            </a:pPr>
            <a:r>
              <a:rPr lang="en-US" altLang="en-US" sz="2400" smtClean="0">
                <a:latin typeface="AcadNusx" pitchFamily="2" charset="0"/>
              </a:rPr>
              <a:t>M</a:t>
            </a:r>
          </a:p>
          <a:p>
            <a:pPr marL="0" indent="0" algn="ctr">
              <a:buFontTx/>
              <a:buNone/>
            </a:pPr>
            <a:r>
              <a:rPr lang="en-US" altLang="en-US" i="1" smtClean="0">
                <a:solidFill>
                  <a:srgbClr val="002060"/>
                </a:solidFill>
                <a:latin typeface="Sylfaen" pitchFamily="18" charset="0"/>
              </a:rPr>
              <a:t>Thank you for your attention!</a:t>
            </a:r>
          </a:p>
          <a:p>
            <a:pPr marL="0" indent="0" algn="ctr">
              <a:buFontTx/>
              <a:buNone/>
            </a:pPr>
            <a:r>
              <a:rPr lang="en-US" altLang="en-US" sz="2400" smtClean="0">
                <a:solidFill>
                  <a:srgbClr val="002060"/>
                </a:solidFill>
                <a:latin typeface="Sylfaen" pitchFamily="18" charset="0"/>
              </a:rPr>
              <a:t> </a:t>
            </a:r>
          </a:p>
        </p:txBody>
      </p:sp>
      <p:sp>
        <p:nvSpPr>
          <p:cNvPr id="10243" name="Rectangle 4"/>
          <p:cNvSpPr>
            <a:spLocks noGrp="1" noChangeArrowheads="1"/>
          </p:cNvSpPr>
          <p:nvPr>
            <p:ph type="title"/>
          </p:nvPr>
        </p:nvSpPr>
        <p:spPr>
          <a:xfrm>
            <a:off x="0" y="0"/>
            <a:ext cx="9144000" cy="1417638"/>
          </a:xfrm>
          <a:solidFill>
            <a:srgbClr val="DC0000"/>
          </a:solidFill>
          <a:ln>
            <a:solidFill>
              <a:srgbClr val="DC0000"/>
            </a:solidFill>
            <a:miter lim="800000"/>
            <a:headEnd/>
            <a:tailEnd/>
          </a:ln>
        </p:spPr>
        <p:txBody>
          <a:bodyPr wrap="none"/>
          <a:lstStyle/>
          <a:p>
            <a:r>
              <a:rPr lang="en-US" altLang="en-US" sz="3600" b="1" dirty="0" smtClean="0">
                <a:solidFill>
                  <a:schemeClr val="accent1"/>
                </a:solidFill>
                <a:latin typeface="Sylfaen" pitchFamily="18" charset="0"/>
              </a:rPr>
              <a:t>Geostat</a:t>
            </a:r>
          </a:p>
        </p:txBody>
      </p:sp>
      <p:sp>
        <p:nvSpPr>
          <p:cNvPr id="10244" name="Rectangle 6"/>
          <p:cNvSpPr>
            <a:spLocks noChangeArrowheads="1"/>
          </p:cNvSpPr>
          <p:nvPr/>
        </p:nvSpPr>
        <p:spPr bwMode="auto">
          <a:xfrm>
            <a:off x="0" y="1412875"/>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pic>
        <p:nvPicPr>
          <p:cNvPr id="10245" name="Picture 4" descr="logo4.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239000" y="5638800"/>
            <a:ext cx="1905000" cy="1219200"/>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46" name="Picture 13" descr="http://geostat.ge/pics/logo_eng.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23850"/>
            <a:ext cx="1352550" cy="895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US" altLang="en-US" sz="3600" dirty="0" smtClean="0">
                <a:solidFill>
                  <a:schemeClr val="accent1"/>
                </a:solidFill>
                <a:latin typeface="Sylfaen" pitchFamily="18" charset="0"/>
              </a:rPr>
              <a:t>Outline</a:t>
            </a:r>
            <a:endParaRPr lang="ru-RU" altLang="en-US" sz="3600" dirty="0">
              <a:solidFill>
                <a:schemeClr val="accent1"/>
              </a:solidFill>
              <a:latin typeface="Sylfaen" pitchFamily="18" charset="0"/>
            </a:endParaRPr>
          </a:p>
        </p:txBody>
      </p:sp>
      <p:sp>
        <p:nvSpPr>
          <p:cNvPr id="3075" name="Rectangle 3"/>
          <p:cNvSpPr>
            <a:spLocks noChangeArrowheads="1"/>
          </p:cNvSpPr>
          <p:nvPr/>
        </p:nvSpPr>
        <p:spPr bwMode="auto">
          <a:xfrm>
            <a:off x="0" y="13716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6" name="Content Placeholder 2"/>
          <p:cNvSpPr>
            <a:spLocks/>
          </p:cNvSpPr>
          <p:nvPr/>
        </p:nvSpPr>
        <p:spPr bwMode="auto">
          <a:xfrm>
            <a:off x="838200" y="2819400"/>
            <a:ext cx="76962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lnSpc>
                <a:spcPct val="90000"/>
              </a:lnSpc>
              <a:buFont typeface="Wingdings" pitchFamily="2" charset="2"/>
              <a:buNone/>
            </a:pPr>
            <a:endParaRPr lang="ru-RU" altLang="en-US" sz="2400">
              <a:solidFill>
                <a:srgbClr val="000099"/>
              </a:solidFill>
              <a:latin typeface="AcadNusx" pitchFamily="2" charset="0"/>
            </a:endParaRPr>
          </a:p>
        </p:txBody>
      </p:sp>
      <p:sp>
        <p:nvSpPr>
          <p:cNvPr id="3077" name="Content Placeholder 2"/>
          <p:cNvSpPr>
            <a:spLocks/>
          </p:cNvSpPr>
          <p:nvPr/>
        </p:nvSpPr>
        <p:spPr bwMode="auto">
          <a:xfrm>
            <a:off x="838200" y="1828800"/>
            <a:ext cx="7848600" cy="4381500"/>
          </a:xfrm>
          <a:prstGeom prst="rect">
            <a:avLst/>
          </a:prstGeom>
          <a:noFill/>
          <a:ln w="9525">
            <a:noFill/>
            <a:miter lim="800000"/>
            <a:headEnd/>
            <a:tailEnd/>
          </a:ln>
        </p:spPr>
        <p:txBody>
          <a:bodyPr lIns="54864" tIns="91440"/>
          <a:lstStyle/>
          <a:p>
            <a:pPr marL="342900" indent="-342900">
              <a:buFont typeface="Wingdings" panose="05000000000000000000" pitchFamily="2" charset="2"/>
              <a:buChar char="q"/>
              <a:defRPr/>
            </a:pPr>
            <a:r>
              <a:rPr lang="en-US" altLang="en-US" sz="2800" dirty="0" smtClean="0">
                <a:solidFill>
                  <a:srgbClr val="002060"/>
                </a:solidFill>
                <a:latin typeface="Sylfaen" pitchFamily="18" charset="0"/>
                <a:cs typeface="Times New Roman" pitchFamily="18" charset="0"/>
              </a:rPr>
              <a:t>Modernisation and Transformation Goals</a:t>
            </a:r>
            <a:r>
              <a:rPr lang="ka-GE" altLang="en-US" sz="2800" dirty="0" smtClean="0">
                <a:solidFill>
                  <a:srgbClr val="002060"/>
                </a:solidFill>
                <a:latin typeface="Sylfaen" pitchFamily="18" charset="0"/>
                <a:cs typeface="Times New Roman" pitchFamily="18" charset="0"/>
              </a:rPr>
              <a:t> </a:t>
            </a:r>
            <a:endParaRPr lang="en-US" altLang="en-US" sz="2800" dirty="0">
              <a:solidFill>
                <a:srgbClr val="002060"/>
              </a:solidFill>
              <a:latin typeface="Sylfaen" pitchFamily="18" charset="0"/>
              <a:cs typeface="Times New Roman" pitchFamily="18" charset="0"/>
            </a:endParaRPr>
          </a:p>
          <a:p>
            <a:pPr marL="342900" indent="-342900">
              <a:buFont typeface="Wingdings" panose="05000000000000000000" pitchFamily="2" charset="2"/>
              <a:buChar char="q"/>
              <a:defRPr/>
            </a:pPr>
            <a:endParaRPr lang="en-US" altLang="en-US" sz="2800" dirty="0">
              <a:solidFill>
                <a:srgbClr val="002060"/>
              </a:solidFill>
              <a:latin typeface="Sylfaen" pitchFamily="18" charset="0"/>
              <a:cs typeface="Times New Roman" pitchFamily="18" charset="0"/>
            </a:endParaRPr>
          </a:p>
          <a:p>
            <a:pPr marL="342900" indent="-342900">
              <a:buFont typeface="Wingdings" panose="05000000000000000000" pitchFamily="2" charset="2"/>
              <a:buChar char="q"/>
              <a:defRPr/>
            </a:pPr>
            <a:r>
              <a:rPr lang="en-US" altLang="en-US" sz="2800" dirty="0" smtClean="0">
                <a:solidFill>
                  <a:srgbClr val="002060"/>
                </a:solidFill>
                <a:latin typeface="Sylfaen" pitchFamily="18" charset="0"/>
                <a:cs typeface="Times New Roman" pitchFamily="18" charset="0"/>
              </a:rPr>
              <a:t>Measuring and Communicating the Value of Statistics: Do We Really Have a lot of Users?</a:t>
            </a:r>
          </a:p>
          <a:p>
            <a:pPr marL="342900" indent="-342900">
              <a:buFont typeface="Wingdings" panose="05000000000000000000" pitchFamily="2" charset="2"/>
              <a:buChar char="q"/>
              <a:defRPr/>
            </a:pPr>
            <a:endParaRPr lang="en-US" altLang="en-US" sz="2800" dirty="0">
              <a:solidFill>
                <a:srgbClr val="002060"/>
              </a:solidFill>
              <a:latin typeface="Sylfaen" pitchFamily="18" charset="0"/>
              <a:cs typeface="Times New Roman" pitchFamily="18" charset="0"/>
            </a:endParaRPr>
          </a:p>
          <a:p>
            <a:pPr marL="342900" indent="-342900">
              <a:buFont typeface="Wingdings" panose="05000000000000000000" pitchFamily="2" charset="2"/>
              <a:buChar char="q"/>
              <a:defRPr/>
            </a:pPr>
            <a:r>
              <a:rPr lang="en-US" altLang="en-US" sz="2800" dirty="0" smtClean="0">
                <a:solidFill>
                  <a:srgbClr val="002060"/>
                </a:solidFill>
                <a:latin typeface="Sylfaen" pitchFamily="18" charset="0"/>
                <a:cs typeface="Times New Roman" pitchFamily="18" charset="0"/>
              </a:rPr>
              <a:t> Conclusions</a:t>
            </a:r>
            <a:endParaRPr lang="en-US" altLang="en-US" sz="2800" dirty="0">
              <a:solidFill>
                <a:srgbClr val="002060"/>
              </a:solidFill>
              <a:latin typeface="Sylfaen" pitchFamily="18" charset="0"/>
              <a:cs typeface="Times New Roman" pitchFamily="18" charset="0"/>
            </a:endParaRPr>
          </a:p>
          <a:p>
            <a:pPr marL="438150" indent="-319088" algn="just">
              <a:lnSpc>
                <a:spcPct val="90000"/>
              </a:lnSpc>
              <a:spcBef>
                <a:spcPct val="20000"/>
              </a:spcBef>
              <a:defRPr/>
            </a:pPr>
            <a:endParaRPr lang="en-US" altLang="en-US" sz="2400" dirty="0">
              <a:latin typeface="AcadNusx" pitchFamily="2" charset="0"/>
            </a:endParaRPr>
          </a:p>
        </p:txBody>
      </p:sp>
      <p:sp>
        <p:nvSpPr>
          <p:cNvPr id="3078" name="Content Placeholder 2"/>
          <p:cNvSpPr>
            <a:spLocks/>
          </p:cNvSpPr>
          <p:nvPr/>
        </p:nvSpPr>
        <p:spPr bwMode="auto">
          <a:xfrm>
            <a:off x="228600" y="1524000"/>
            <a:ext cx="7696200" cy="320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ka-GE" altLang="en-US" sz="2200">
              <a:solidFill>
                <a:srgbClr val="002060"/>
              </a:solidFill>
              <a:latin typeface="AcadNusx" pitchFamily="2" charset="0"/>
            </a:endParaRPr>
          </a:p>
          <a:p>
            <a:pPr algn="just" eaLnBrk="1" hangingPunct="1">
              <a:lnSpc>
                <a:spcPct val="90000"/>
              </a:lnSpc>
              <a:buFont typeface="Wingdings" pitchFamily="2" charset="2"/>
              <a:buNone/>
            </a:pPr>
            <a:endParaRPr lang="en-US" altLang="en-US" sz="2200">
              <a:solidFill>
                <a:srgbClr val="002060"/>
              </a:solidFill>
              <a:latin typeface="AcadNusx" pitchFamily="2" charset="0"/>
            </a:endParaRPr>
          </a:p>
        </p:txBody>
      </p:sp>
      <p:sp>
        <p:nvSpPr>
          <p:cNvPr id="3079" name="Content Placeholder 2"/>
          <p:cNvSpPr>
            <a:spLocks/>
          </p:cNvSpPr>
          <p:nvPr/>
        </p:nvSpPr>
        <p:spPr bwMode="auto">
          <a:xfrm>
            <a:off x="762000" y="3505200"/>
            <a:ext cx="80010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lnSpc>
                <a:spcPct val="90000"/>
              </a:lnSpc>
              <a:buFontTx/>
              <a:buNone/>
            </a:pPr>
            <a:endParaRPr lang="en-US" altLang="en-US" sz="2200">
              <a:solidFill>
                <a:srgbClr val="002060"/>
              </a:solidFill>
              <a:latin typeface="AcadNusx" pitchFamily="2" charset="0"/>
            </a:endParaRPr>
          </a:p>
        </p:txBody>
      </p:sp>
      <p:sp>
        <p:nvSpPr>
          <p:cNvPr id="3081"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pic>
        <p:nvPicPr>
          <p:cNvPr id="3082" name="Picture 4" descr="logo4.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010400" y="5562600"/>
            <a:ext cx="2133600" cy="1295400"/>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3" name="Picture 13" descr="http://geostat.ge/pics/logo_eng.g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2400" y="304800"/>
            <a:ext cx="1352550" cy="895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Transformative Agenda: Summary</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42219"/>
            <a:ext cx="8686799" cy="5440362"/>
          </a:xfrm>
          <a:prstGeom prst="rect">
            <a:avLst/>
          </a:prstGeom>
          <a:noFill/>
          <a:ln w="9525">
            <a:noFill/>
            <a:miter lim="800000"/>
            <a:headEnd/>
            <a:tailEnd/>
          </a:ln>
        </p:spPr>
        <p:txBody>
          <a:bodyPr lIns="54864" tIns="91440"/>
          <a:lstStyle/>
          <a:p>
            <a:pPr marL="342900" indent="-342900">
              <a:lnSpc>
                <a:spcPct val="120000"/>
              </a:lnSpc>
              <a:buFont typeface="Wingdings" pitchFamily="2" charset="2"/>
              <a:buChar char="ü"/>
              <a:defRPr/>
            </a:pPr>
            <a:r>
              <a:rPr lang="en-US" altLang="en-US" sz="2800" dirty="0" smtClean="0">
                <a:latin typeface="Sylfaen" pitchFamily="18" charset="0"/>
                <a:cs typeface="Times New Roman" pitchFamily="18" charset="0"/>
              </a:rPr>
              <a:t>5 areas (as summarized by G. Gamez in Bishkek</a:t>
            </a:r>
            <a:r>
              <a:rPr lang="ka-GE" altLang="en-US" sz="2800" dirty="0" smtClean="0">
                <a:latin typeface="Sylfaen" pitchFamily="18" charset="0"/>
                <a:cs typeface="Times New Roman" pitchFamily="18" charset="0"/>
              </a:rPr>
              <a:t>)</a:t>
            </a:r>
            <a:r>
              <a:rPr lang="en-US" altLang="en-US" sz="2800" dirty="0" smtClean="0">
                <a:latin typeface="Sylfaen" pitchFamily="18" charset="0"/>
                <a:cs typeface="Times New Roman" pitchFamily="18" charset="0"/>
              </a:rPr>
              <a:t> highlight:</a:t>
            </a:r>
          </a:p>
          <a:p>
            <a:pPr marL="457200" indent="-457200">
              <a:lnSpc>
                <a:spcPct val="120000"/>
              </a:lnSpc>
              <a:defRPr/>
            </a:pPr>
            <a:endParaRPr lang="en-US" altLang="en-US" sz="2400" dirty="0" smtClean="0">
              <a:latin typeface="Sylfaen" pitchFamily="18" charset="0"/>
              <a:cs typeface="Times New Roman" pitchFamily="18" charset="0"/>
            </a:endParaRPr>
          </a:p>
          <a:p>
            <a:pPr marL="457200" indent="-457200">
              <a:lnSpc>
                <a:spcPct val="120000"/>
              </a:lnSpc>
              <a:buAutoNum type="arabicPeriod"/>
              <a:defRPr/>
            </a:pPr>
            <a:r>
              <a:rPr lang="en-US" altLang="en-US" sz="2800" b="1" dirty="0" smtClean="0">
                <a:latin typeface="Sylfaen" pitchFamily="18" charset="0"/>
                <a:cs typeface="Times New Roman" pitchFamily="18" charset="0"/>
              </a:rPr>
              <a:t>Coordination</a:t>
            </a:r>
            <a:r>
              <a:rPr lang="en-US" altLang="en-US" sz="2800" dirty="0" smtClean="0">
                <a:latin typeface="Sylfaen" pitchFamily="18" charset="0"/>
                <a:cs typeface="Times New Roman" pitchFamily="18" charset="0"/>
              </a:rPr>
              <a:t> </a:t>
            </a:r>
            <a:r>
              <a:rPr lang="en-US" altLang="en-US" sz="2400" dirty="0" smtClean="0">
                <a:latin typeface="Sylfaen" pitchFamily="18" charset="0"/>
                <a:cs typeface="Times New Roman" pitchFamily="18" charset="0"/>
              </a:rPr>
              <a:t>(aligned vision, agenda, roadmaps)</a:t>
            </a:r>
            <a:endParaRPr lang="en-US" altLang="en-US" sz="2800" dirty="0" smtClean="0">
              <a:latin typeface="Sylfaen" pitchFamily="18" charset="0"/>
              <a:cs typeface="Times New Roman" pitchFamily="18" charset="0"/>
            </a:endParaRPr>
          </a:p>
          <a:p>
            <a:pPr marL="457200" indent="-457200">
              <a:lnSpc>
                <a:spcPct val="120000"/>
              </a:lnSpc>
              <a:buAutoNum type="arabicPeriod"/>
              <a:defRPr/>
            </a:pPr>
            <a:r>
              <a:rPr lang="en-US" altLang="en-US" sz="2800" b="1" dirty="0" smtClean="0">
                <a:latin typeface="Sylfaen" pitchFamily="18" charset="0"/>
                <a:cs typeface="Times New Roman" pitchFamily="18" charset="0"/>
              </a:rPr>
              <a:t>Communication</a:t>
            </a:r>
            <a:r>
              <a:rPr lang="en-US" altLang="en-US" sz="2800" dirty="0" smtClean="0">
                <a:latin typeface="Sylfaen" pitchFamily="18" charset="0"/>
                <a:cs typeface="Times New Roman" pitchFamily="18" charset="0"/>
              </a:rPr>
              <a:t> </a:t>
            </a:r>
            <a:r>
              <a:rPr lang="en-US" altLang="en-US" sz="2400" dirty="0" smtClean="0">
                <a:latin typeface="Sylfaen" pitchFamily="18" charset="0"/>
                <a:cs typeface="Times New Roman" pitchFamily="18" charset="0"/>
              </a:rPr>
              <a:t>(branding, value of statistics, policy 				    support)</a:t>
            </a:r>
            <a:endParaRPr lang="en-US" altLang="en-US" sz="2800" dirty="0" smtClean="0">
              <a:latin typeface="Sylfaen" pitchFamily="18" charset="0"/>
              <a:cs typeface="Times New Roman" pitchFamily="18" charset="0"/>
            </a:endParaRPr>
          </a:p>
          <a:p>
            <a:pPr marL="457200" indent="-457200">
              <a:lnSpc>
                <a:spcPct val="120000"/>
              </a:lnSpc>
              <a:buAutoNum type="arabicPeriod"/>
              <a:defRPr/>
            </a:pPr>
            <a:r>
              <a:rPr lang="en-US" altLang="en-US" sz="2800" b="1" dirty="0" smtClean="0">
                <a:latin typeface="Sylfaen" pitchFamily="18" charset="0"/>
                <a:cs typeface="Times New Roman" pitchFamily="18" charset="0"/>
              </a:rPr>
              <a:t>Integration</a:t>
            </a:r>
            <a:r>
              <a:rPr lang="ru-RU" altLang="en-US" sz="2800" dirty="0" smtClean="0">
                <a:latin typeface="Sylfaen" pitchFamily="18" charset="0"/>
                <a:cs typeface="Times New Roman" pitchFamily="18" charset="0"/>
              </a:rPr>
              <a:t> </a:t>
            </a:r>
            <a:r>
              <a:rPr lang="en-US" altLang="en-US" sz="2400" dirty="0" smtClean="0">
                <a:latin typeface="Sylfaen" pitchFamily="18" charset="0"/>
                <a:cs typeface="Times New Roman" pitchFamily="18" charset="0"/>
              </a:rPr>
              <a:t>(institutional setup, standards, quality 			                  frameworks)</a:t>
            </a:r>
            <a:endParaRPr lang="ru-RU" altLang="en-US" sz="2400" dirty="0" smtClean="0">
              <a:latin typeface="Sylfaen" pitchFamily="18" charset="0"/>
              <a:cs typeface="Times New Roman" pitchFamily="18" charset="0"/>
            </a:endParaRPr>
          </a:p>
          <a:p>
            <a:pPr marL="457200" indent="-457200">
              <a:lnSpc>
                <a:spcPct val="120000"/>
              </a:lnSpc>
              <a:buAutoNum type="arabicPeriod"/>
              <a:defRPr/>
            </a:pPr>
            <a:r>
              <a:rPr lang="en-US" altLang="en-US" sz="2800" b="1" dirty="0" smtClean="0">
                <a:latin typeface="Sylfaen" pitchFamily="18" charset="0"/>
                <a:cs typeface="Times New Roman" pitchFamily="18" charset="0"/>
              </a:rPr>
              <a:t>Modernisation</a:t>
            </a:r>
            <a:r>
              <a:rPr lang="en-US" altLang="en-US" sz="2800" dirty="0" smtClean="0">
                <a:latin typeface="Sylfaen" pitchFamily="18" charset="0"/>
                <a:cs typeface="Times New Roman" pitchFamily="18" charset="0"/>
              </a:rPr>
              <a:t> </a:t>
            </a:r>
            <a:r>
              <a:rPr lang="en-US" altLang="en-US" sz="2400" dirty="0" smtClean="0">
                <a:latin typeface="Sylfaen" pitchFamily="18" charset="0"/>
                <a:cs typeface="Times New Roman" pitchFamily="18" charset="0"/>
              </a:rPr>
              <a:t>(standard business architecture, innovative 				tools)</a:t>
            </a:r>
            <a:endParaRPr lang="en-US" altLang="en-US" sz="2800" dirty="0" smtClean="0">
              <a:latin typeface="Sylfaen" pitchFamily="18" charset="0"/>
              <a:cs typeface="Times New Roman" pitchFamily="18" charset="0"/>
            </a:endParaRPr>
          </a:p>
          <a:p>
            <a:pPr marL="457200" indent="-457200">
              <a:lnSpc>
                <a:spcPct val="120000"/>
              </a:lnSpc>
              <a:buAutoNum type="arabicPeriod"/>
              <a:defRPr/>
            </a:pPr>
            <a:r>
              <a:rPr lang="en-US" altLang="en-US" sz="2800" b="1" dirty="0" smtClean="0">
                <a:latin typeface="Sylfaen" pitchFamily="18" charset="0"/>
                <a:cs typeface="Times New Roman" pitchFamily="18" charset="0"/>
              </a:rPr>
              <a:t>Capacity Building </a:t>
            </a:r>
            <a:r>
              <a:rPr lang="en-US" altLang="en-US" sz="2400" dirty="0" smtClean="0">
                <a:latin typeface="Sylfaen" pitchFamily="18" charset="0"/>
                <a:cs typeface="Times New Roman" pitchFamily="18" charset="0"/>
              </a:rPr>
              <a:t>(reviews, strategies, TA, training)</a:t>
            </a:r>
            <a:endParaRPr lang="en-US" altLang="en-US" sz="2800" dirty="0" smtClean="0">
              <a:latin typeface="Sylfaen" pitchFamily="18" charset="0"/>
              <a:cs typeface="Times New Roman" pitchFamily="18" charset="0"/>
            </a:endParaRPr>
          </a:p>
        </p:txBody>
      </p:sp>
      <p:pic>
        <p:nvPicPr>
          <p:cNvPr id="4106" name="Picture 4" descr="logo4.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588626" y="5867400"/>
            <a:ext cx="1631574" cy="990599"/>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Modernisation Goals in Summary</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42219"/>
            <a:ext cx="8686799" cy="5440362"/>
          </a:xfrm>
          <a:prstGeom prst="rect">
            <a:avLst/>
          </a:prstGeom>
          <a:noFill/>
          <a:ln w="9525">
            <a:noFill/>
            <a:miter lim="800000"/>
            <a:headEnd/>
            <a:tailEnd/>
          </a:ln>
        </p:spPr>
        <p:txBody>
          <a:bodyPr lIns="54864" tIns="91440"/>
          <a:lstStyle/>
          <a:p>
            <a:pPr marL="342900" indent="-342900">
              <a:lnSpc>
                <a:spcPct val="120000"/>
              </a:lnSpc>
              <a:buFont typeface="Wingdings" pitchFamily="2" charset="2"/>
              <a:buChar char="ü"/>
              <a:defRPr/>
            </a:pPr>
            <a:r>
              <a:rPr lang="en-US" altLang="en-US" sz="2400" dirty="0" smtClean="0">
                <a:latin typeface="Sylfaen" pitchFamily="18" charset="0"/>
                <a:cs typeface="Times New Roman" pitchFamily="18" charset="0"/>
              </a:rPr>
              <a:t>In turn, High-Level Group for Modernisation of Official Statistics underlines its five areas of importance:</a:t>
            </a:r>
          </a:p>
          <a:p>
            <a:pPr marL="342900" indent="-3429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AutoNum type="arabicPeriod"/>
              <a:defRPr/>
            </a:pPr>
            <a:r>
              <a:rPr lang="en-US" altLang="en-US" sz="2400" b="1" dirty="0" smtClean="0">
                <a:latin typeface="Sylfaen" pitchFamily="18" charset="0"/>
                <a:cs typeface="Times New Roman" pitchFamily="18" charset="0"/>
              </a:rPr>
              <a:t>Improve processes </a:t>
            </a:r>
            <a:r>
              <a:rPr lang="en-US" altLang="en-US" sz="2400" dirty="0" smtClean="0">
                <a:latin typeface="Sylfaen" pitchFamily="18" charset="0"/>
                <a:cs typeface="Times New Roman" pitchFamily="18" charset="0"/>
              </a:rPr>
              <a:t>and quality to </a:t>
            </a:r>
            <a:r>
              <a:rPr lang="en-US" altLang="en-US" sz="2400" b="1" dirty="0" smtClean="0">
                <a:latin typeface="Sylfaen" pitchFamily="18" charset="0"/>
                <a:cs typeface="Times New Roman" pitchFamily="18" charset="0"/>
              </a:rPr>
              <a:t>free up resources</a:t>
            </a:r>
            <a:r>
              <a:rPr lang="en-US" altLang="en-US" sz="2400" dirty="0" smtClean="0">
                <a:latin typeface="Sylfaen" pitchFamily="18" charset="0"/>
                <a:cs typeface="Times New Roman" pitchFamily="18" charset="0"/>
              </a:rPr>
              <a:t>, use statistical standards (e.g. </a:t>
            </a:r>
            <a:r>
              <a:rPr lang="en-US" altLang="en-US" sz="2400" i="1" dirty="0" smtClean="0">
                <a:latin typeface="Sylfaen" pitchFamily="18" charset="0"/>
                <a:cs typeface="Times New Roman" pitchFamily="18" charset="0"/>
              </a:rPr>
              <a:t>GSBPM</a:t>
            </a:r>
            <a:r>
              <a:rPr lang="en-US" altLang="en-US" sz="2400" dirty="0" smtClean="0">
                <a:latin typeface="Sylfaen" pitchFamily="18" charset="0"/>
                <a:cs typeface="Times New Roman" pitchFamily="18" charset="0"/>
              </a:rPr>
              <a:t>);</a:t>
            </a:r>
          </a:p>
          <a:p>
            <a:pPr marL="457200" indent="-457200">
              <a:lnSpc>
                <a:spcPct val="120000"/>
              </a:lnSpc>
              <a:buAutoNum type="arabicPeriod"/>
              <a:defRPr/>
            </a:pPr>
            <a:endParaRPr lang="en-US" altLang="en-US" sz="2400" dirty="0" smtClean="0">
              <a:latin typeface="Sylfaen" pitchFamily="18" charset="0"/>
              <a:cs typeface="Times New Roman" pitchFamily="18" charset="0"/>
            </a:endParaRPr>
          </a:p>
          <a:p>
            <a:pPr marL="457200" indent="-457200">
              <a:lnSpc>
                <a:spcPct val="120000"/>
              </a:lnSpc>
              <a:buAutoNum type="arabicPeriod"/>
              <a:defRPr/>
            </a:pPr>
            <a:r>
              <a:rPr lang="en-US" altLang="en-US" sz="2400" b="1" dirty="0" smtClean="0">
                <a:latin typeface="Sylfaen" pitchFamily="18" charset="0"/>
                <a:cs typeface="Times New Roman" pitchFamily="18" charset="0"/>
              </a:rPr>
              <a:t>Produce “easier”</a:t>
            </a:r>
            <a:r>
              <a:rPr lang="en-US" altLang="en-US" sz="2400" dirty="0" smtClean="0">
                <a:latin typeface="Sylfaen" pitchFamily="18" charset="0"/>
                <a:cs typeface="Times New Roman" pitchFamily="18" charset="0"/>
              </a:rPr>
              <a:t>, with </a:t>
            </a:r>
            <a:r>
              <a:rPr lang="en-US" altLang="en-US" sz="2400" b="1" dirty="0" smtClean="0">
                <a:latin typeface="Sylfaen" pitchFamily="18" charset="0"/>
                <a:cs typeface="Times New Roman" pitchFamily="18" charset="0"/>
              </a:rPr>
              <a:t>less burden </a:t>
            </a:r>
            <a:r>
              <a:rPr lang="en-US" altLang="en-US" sz="2400" dirty="0" smtClean="0">
                <a:latin typeface="Sylfaen" pitchFamily="18" charset="0"/>
                <a:cs typeface="Times New Roman" pitchFamily="18" charset="0"/>
              </a:rPr>
              <a:t>on data suppliers;</a:t>
            </a:r>
          </a:p>
          <a:p>
            <a:pPr marL="457200" indent="-457200">
              <a:lnSpc>
                <a:spcPct val="120000"/>
              </a:lnSpc>
              <a:buAutoNum type="arabicPeriod"/>
              <a:defRPr/>
            </a:pPr>
            <a:endParaRPr lang="en-US" altLang="en-US" sz="2400" dirty="0" smtClean="0">
              <a:latin typeface="Sylfaen" pitchFamily="18" charset="0"/>
              <a:cs typeface="Times New Roman" pitchFamily="18" charset="0"/>
            </a:endParaRPr>
          </a:p>
          <a:p>
            <a:pPr marL="457200" indent="-457200">
              <a:lnSpc>
                <a:spcPct val="120000"/>
              </a:lnSpc>
              <a:buAutoNum type="arabicPeriod"/>
              <a:defRPr/>
            </a:pPr>
            <a:r>
              <a:rPr lang="en-US" altLang="en-US" sz="2400" dirty="0" smtClean="0">
                <a:latin typeface="Sylfaen" pitchFamily="18" charset="0"/>
                <a:cs typeface="Times New Roman" pitchFamily="18" charset="0"/>
              </a:rPr>
              <a:t>Use available data (</a:t>
            </a:r>
            <a:r>
              <a:rPr lang="en-US" altLang="en-US" sz="2400" b="1" i="1" dirty="0" smtClean="0">
                <a:latin typeface="Sylfaen" pitchFamily="18" charset="0"/>
                <a:cs typeface="Times New Roman" pitchFamily="18" charset="0"/>
              </a:rPr>
              <a:t>Big Data</a:t>
            </a:r>
            <a:r>
              <a:rPr lang="en-US" altLang="en-US" sz="2400" dirty="0" smtClean="0">
                <a:latin typeface="Sylfaen" pitchFamily="18" charset="0"/>
                <a:cs typeface="Times New Roman" pitchFamily="18" charset="0"/>
              </a:rPr>
              <a:t>)</a:t>
            </a:r>
          </a:p>
          <a:p>
            <a:pPr marL="457200" indent="-457200">
              <a:lnSpc>
                <a:spcPct val="120000"/>
              </a:lnSpc>
              <a:buAutoNum type="arabicPeriod"/>
              <a:defRPr/>
            </a:pPr>
            <a:endParaRPr lang="en-US" altLang="en-US" sz="2400" dirty="0" smtClean="0">
              <a:latin typeface="Sylfaen" pitchFamily="18" charset="0"/>
              <a:cs typeface="Times New Roman" pitchFamily="18" charset="0"/>
            </a:endParaRPr>
          </a:p>
          <a:p>
            <a:pPr marL="457200" indent="-457200">
              <a:lnSpc>
                <a:spcPct val="120000"/>
              </a:lnSpc>
              <a:defRPr/>
            </a:pPr>
            <a:endParaRPr lang="en-US" altLang="en-US" sz="2400" dirty="0" smtClean="0">
              <a:latin typeface="Sylfaen" pitchFamily="18" charset="0"/>
              <a:cs typeface="Times New Roman" pitchFamily="18" charset="0"/>
            </a:endParaRPr>
          </a:p>
        </p:txBody>
      </p:sp>
      <p:sp>
        <p:nvSpPr>
          <p:cNvPr id="4103" name="Content Placeholder 2"/>
          <p:cNvSpPr>
            <a:spLocks/>
          </p:cNvSpPr>
          <p:nvPr/>
        </p:nvSpPr>
        <p:spPr bwMode="auto">
          <a:xfrm>
            <a:off x="762000" y="3505200"/>
            <a:ext cx="80010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lnSpc>
                <a:spcPct val="90000"/>
              </a:lnSpc>
              <a:buFontTx/>
              <a:buNone/>
            </a:pPr>
            <a:endParaRPr lang="en-US" altLang="en-US" sz="2200">
              <a:solidFill>
                <a:srgbClr val="002060"/>
              </a:solidFill>
              <a:latin typeface="AcadNusx" pitchFamily="2" charset="0"/>
            </a:endParaRP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pic>
        <p:nvPicPr>
          <p:cNvPr id="4106" name="Picture 4" descr="logo4.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391400" y="5747656"/>
            <a:ext cx="1828800" cy="1110343"/>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Modernisation Goals in Summary (cont.)</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42219"/>
            <a:ext cx="8686799" cy="5440362"/>
          </a:xfrm>
          <a:prstGeom prst="rect">
            <a:avLst/>
          </a:prstGeom>
          <a:noFill/>
          <a:ln w="9525">
            <a:noFill/>
            <a:miter lim="800000"/>
            <a:headEnd/>
            <a:tailEnd/>
          </a:ln>
        </p:spPr>
        <p:txBody>
          <a:bodyPr lIns="54864" tIns="91440"/>
          <a:lstStyle/>
          <a:p>
            <a:pPr marL="342900" indent="-342900">
              <a:lnSpc>
                <a:spcPct val="120000"/>
              </a:lnSpc>
              <a:buFont typeface="Wingdings" pitchFamily="2" charset="2"/>
              <a:buChar char="ü"/>
              <a:defRPr/>
            </a:pPr>
            <a:r>
              <a:rPr lang="en-US" altLang="en-US" sz="2400" dirty="0" smtClean="0">
                <a:latin typeface="Sylfaen" pitchFamily="18" charset="0"/>
                <a:cs typeface="Times New Roman" pitchFamily="18" charset="0"/>
              </a:rPr>
              <a:t>In turn, High-Level Group for Modernisation of Official Statistics underlines its five areas of importance:</a:t>
            </a:r>
          </a:p>
          <a:p>
            <a:pPr marL="457200" indent="-457200">
              <a:lnSpc>
                <a:spcPct val="120000"/>
              </a:lnSpc>
              <a:defRPr/>
            </a:pPr>
            <a:endParaRPr lang="en-US" altLang="en-US" sz="2400" dirty="0" smtClean="0">
              <a:latin typeface="Sylfaen" pitchFamily="18" charset="0"/>
              <a:cs typeface="Times New Roman" pitchFamily="18" charset="0"/>
            </a:endParaRPr>
          </a:p>
          <a:p>
            <a:pPr marL="457200" indent="-457200">
              <a:lnSpc>
                <a:spcPct val="120000"/>
              </a:lnSpc>
              <a:buAutoNum type="arabicPeriod" startAt="4"/>
              <a:defRPr/>
            </a:pPr>
            <a:r>
              <a:rPr lang="en-US" altLang="en-US" sz="2400" dirty="0" smtClean="0">
                <a:latin typeface="Sylfaen" pitchFamily="18" charset="0"/>
                <a:cs typeface="Times New Roman" pitchFamily="18" charset="0"/>
              </a:rPr>
              <a:t>Create </a:t>
            </a:r>
            <a:r>
              <a:rPr lang="en-US" altLang="en-US" sz="2400" b="1" dirty="0" smtClean="0">
                <a:latin typeface="Sylfaen" pitchFamily="18" charset="0"/>
                <a:cs typeface="Times New Roman" pitchFamily="18" charset="0"/>
              </a:rPr>
              <a:t>environment</a:t>
            </a:r>
            <a:r>
              <a:rPr lang="en-US" altLang="en-US" sz="2400" dirty="0" smtClean="0">
                <a:latin typeface="Sylfaen" pitchFamily="18" charset="0"/>
                <a:cs typeface="Times New Roman" pitchFamily="18" charset="0"/>
              </a:rPr>
              <a:t> facilitating </a:t>
            </a:r>
            <a:r>
              <a:rPr lang="en-US" altLang="en-US" sz="2400" b="1" dirty="0" smtClean="0">
                <a:latin typeface="Sylfaen" pitchFamily="18" charset="0"/>
                <a:cs typeface="Times New Roman" pitchFamily="18" charset="0"/>
              </a:rPr>
              <a:t>reuse </a:t>
            </a:r>
            <a:r>
              <a:rPr lang="en-US" altLang="en-US" sz="2400" dirty="0" smtClean="0">
                <a:latin typeface="Sylfaen" pitchFamily="18" charset="0"/>
                <a:cs typeface="Times New Roman" pitchFamily="18" charset="0"/>
              </a:rPr>
              <a:t>and </a:t>
            </a:r>
            <a:r>
              <a:rPr lang="en-US" altLang="en-US" sz="2400" b="1" dirty="0" smtClean="0">
                <a:latin typeface="Sylfaen" pitchFamily="18" charset="0"/>
                <a:cs typeface="Times New Roman" pitchFamily="18" charset="0"/>
              </a:rPr>
              <a:t>sharing </a:t>
            </a:r>
            <a:r>
              <a:rPr lang="en-US" altLang="en-US" sz="2400" dirty="0" smtClean="0">
                <a:latin typeface="Sylfaen" pitchFamily="18" charset="0"/>
                <a:cs typeface="Times New Roman" pitchFamily="18" charset="0"/>
              </a:rPr>
              <a:t>of methods, processes, data (</a:t>
            </a:r>
            <a:r>
              <a:rPr lang="en-US" altLang="en-US" sz="2400" b="1" i="1" dirty="0" smtClean="0">
                <a:latin typeface="Sylfaen" pitchFamily="18" charset="0"/>
                <a:cs typeface="Times New Roman" pitchFamily="18" charset="0"/>
              </a:rPr>
              <a:t>transparency, metadata, </a:t>
            </a:r>
            <a:r>
              <a:rPr lang="en-US" altLang="en-US" sz="2400" b="1" i="1" dirty="0" err="1" smtClean="0">
                <a:latin typeface="Sylfaen" pitchFamily="18" charset="0"/>
                <a:cs typeface="Times New Roman" pitchFamily="18" charset="0"/>
              </a:rPr>
              <a:t>microdata</a:t>
            </a:r>
            <a:r>
              <a:rPr lang="en-US" altLang="en-US" sz="2400" dirty="0" smtClean="0">
                <a:latin typeface="Sylfaen" pitchFamily="18" charset="0"/>
                <a:cs typeface="Times New Roman" pitchFamily="18" charset="0"/>
              </a:rPr>
              <a:t>…)</a:t>
            </a:r>
          </a:p>
          <a:p>
            <a:pPr marL="457200" indent="-457200">
              <a:lnSpc>
                <a:spcPct val="120000"/>
              </a:lnSpc>
              <a:buAutoNum type="arabicPeriod" startAt="4"/>
              <a:defRPr/>
            </a:pPr>
            <a:endParaRPr lang="en-US" altLang="en-US" sz="2400" dirty="0" smtClean="0">
              <a:latin typeface="Sylfaen" pitchFamily="18" charset="0"/>
              <a:cs typeface="Times New Roman" pitchFamily="18" charset="0"/>
            </a:endParaRPr>
          </a:p>
          <a:p>
            <a:pPr marL="457200" indent="-457200">
              <a:lnSpc>
                <a:spcPct val="120000"/>
              </a:lnSpc>
              <a:buAutoNum type="arabicPeriod" startAt="4"/>
              <a:defRPr/>
            </a:pPr>
            <a:r>
              <a:rPr lang="en-US" altLang="en-US" sz="2400" dirty="0" smtClean="0">
                <a:latin typeface="Sylfaen" pitchFamily="18" charset="0"/>
                <a:cs typeface="Times New Roman" pitchFamily="18" charset="0"/>
              </a:rPr>
              <a:t>Ensure </a:t>
            </a:r>
            <a:r>
              <a:rPr lang="en-US" altLang="en-US" sz="2400" b="1" i="1" dirty="0" smtClean="0">
                <a:latin typeface="Sylfaen" pitchFamily="18" charset="0"/>
                <a:cs typeface="Times New Roman" pitchFamily="18" charset="0"/>
              </a:rPr>
              <a:t>organizational changes </a:t>
            </a:r>
            <a:r>
              <a:rPr lang="en-US" altLang="en-US" sz="2400" dirty="0" smtClean="0">
                <a:latin typeface="Sylfaen" pitchFamily="18" charset="0"/>
                <a:cs typeface="Times New Roman" pitchFamily="18" charset="0"/>
              </a:rPr>
              <a:t>and </a:t>
            </a:r>
            <a:r>
              <a:rPr lang="en-US" altLang="en-US" sz="2400" b="1" i="1" dirty="0" smtClean="0">
                <a:latin typeface="Sylfaen" pitchFamily="18" charset="0"/>
                <a:cs typeface="Times New Roman" pitchFamily="18" charset="0"/>
              </a:rPr>
              <a:t>strategic leadership  </a:t>
            </a:r>
            <a:r>
              <a:rPr lang="en-US" altLang="en-US" sz="2400" dirty="0" smtClean="0">
                <a:latin typeface="Sylfaen" pitchFamily="18" charset="0"/>
                <a:cs typeface="Times New Roman" pitchFamily="18" charset="0"/>
              </a:rPr>
              <a:t>of top managers.</a:t>
            </a:r>
          </a:p>
          <a:p>
            <a:pPr marL="457200" indent="-457200">
              <a:lnSpc>
                <a:spcPct val="120000"/>
              </a:lnSpc>
              <a:defRPr/>
            </a:pPr>
            <a:endParaRPr lang="en-US" altLang="en-US" sz="2400" dirty="0" smtClean="0">
              <a:latin typeface="Sylfaen" pitchFamily="18" charset="0"/>
              <a:cs typeface="Times New Roman" pitchFamily="18" charset="0"/>
            </a:endParaRP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pic>
        <p:nvPicPr>
          <p:cNvPr id="4106" name="Picture 4" descr="logo4.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391400" y="5747656"/>
            <a:ext cx="1828800" cy="1110343"/>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Modernisation and Transformation: </a:t>
            </a:r>
          </a:p>
          <a:p>
            <a:pPr algn="ctr" eaLnBrk="1" hangingPunct="1">
              <a:spcBef>
                <a:spcPct val="0"/>
              </a:spcBef>
              <a:buFontTx/>
              <a:buNone/>
            </a:pPr>
            <a:r>
              <a:rPr lang="en-GB" altLang="en-US" sz="3600" dirty="0" smtClean="0">
                <a:solidFill>
                  <a:schemeClr val="accent1"/>
                </a:solidFill>
                <a:latin typeface="Sylfaen" pitchFamily="18" charset="0"/>
              </a:rPr>
              <a:t>Implicit Assumptions</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42219"/>
            <a:ext cx="8686799" cy="5440362"/>
          </a:xfrm>
          <a:prstGeom prst="rect">
            <a:avLst/>
          </a:prstGeom>
          <a:noFill/>
          <a:ln w="9525">
            <a:noFill/>
            <a:miter lim="800000"/>
            <a:headEnd/>
            <a:tailEnd/>
          </a:ln>
        </p:spPr>
        <p:txBody>
          <a:bodyPr lIns="54864" tIns="91440"/>
          <a:lstStyle/>
          <a:p>
            <a:pPr marL="457200" indent="-457200">
              <a:lnSpc>
                <a:spcPct val="120000"/>
              </a:lnSpc>
              <a:defRPr/>
            </a:pPr>
            <a:r>
              <a:rPr lang="en-US" altLang="en-US" sz="2800" b="1" dirty="0" smtClean="0">
                <a:latin typeface="Sylfaen" pitchFamily="18" charset="0"/>
                <a:cs typeface="Times New Roman" pitchFamily="18" charset="0"/>
              </a:rPr>
              <a:t>The M&amp;T goals imply:</a:t>
            </a:r>
          </a:p>
          <a:p>
            <a:pPr marL="457200" indent="-457200">
              <a:lnSpc>
                <a:spcPct val="120000"/>
              </a:lnSpc>
              <a:buFont typeface="Arial" pitchFamily="34" charset="0"/>
              <a:buChar char="•"/>
              <a:defRPr/>
            </a:pPr>
            <a:r>
              <a:rPr lang="en-US" altLang="en-US" sz="2400" b="1" dirty="0" smtClean="0">
                <a:latin typeface="Sylfaen" pitchFamily="18" charset="0"/>
                <a:cs typeface="Times New Roman" pitchFamily="18" charset="0"/>
              </a:rPr>
              <a:t>Full Employment of resources</a:t>
            </a:r>
            <a:r>
              <a:rPr lang="en-US" altLang="en-US" sz="2400" dirty="0" smtClean="0">
                <a:latin typeface="Sylfaen" pitchFamily="18" charset="0"/>
                <a:cs typeface="Times New Roman" pitchFamily="18" charset="0"/>
              </a:rPr>
              <a:t>: NSOs are producing all or most of the “required” surveys (say, by EU standards)</a:t>
            </a:r>
          </a:p>
          <a:p>
            <a:pPr marL="457200" indent="-457200">
              <a:lnSpc>
                <a:spcPct val="120000"/>
              </a:lnSpc>
              <a:buFont typeface="Arial" pitchFamily="34" charset="0"/>
              <a:buChar char="•"/>
              <a:defRPr/>
            </a:pPr>
            <a:r>
              <a:rPr lang="en-US" altLang="en-US" sz="2400" dirty="0" smtClean="0">
                <a:latin typeface="Sylfaen" pitchFamily="18" charset="0"/>
                <a:cs typeface="Times New Roman" pitchFamily="18" charset="0"/>
              </a:rPr>
              <a:t>NSOs fully access all administrative data (which is of “good” quality), they have the capacity to ensure quality and experiment with different types of administrative data and administrative data suppliers welcome these efforts;</a:t>
            </a:r>
          </a:p>
          <a:p>
            <a:pPr marL="457200" indent="-457200">
              <a:lnSpc>
                <a:spcPct val="120000"/>
              </a:lnSpc>
              <a:buFont typeface="Arial" pitchFamily="34" charset="0"/>
              <a:buChar char="•"/>
              <a:defRPr/>
            </a:pPr>
            <a:r>
              <a:rPr lang="en-US" altLang="en-US" sz="2400" dirty="0" smtClean="0">
                <a:latin typeface="Sylfaen" pitchFamily="18" charset="0"/>
                <a:cs typeface="Times New Roman" pitchFamily="18" charset="0"/>
              </a:rPr>
              <a:t>NSOs have actually experimented with all types of administrative data, they build strategic partnerships and explore Big Data sources (obviously they have all the      capacity to do it as well); </a:t>
            </a:r>
          </a:p>
        </p:txBody>
      </p:sp>
      <p:pic>
        <p:nvPicPr>
          <p:cNvPr id="4106" name="Picture 4" descr="logo4.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7391400" y="5747656"/>
            <a:ext cx="1828800" cy="1110343"/>
          </a:xfrm>
          <a:prstGeom prst="rect">
            <a:avLst/>
          </a:prstGeom>
          <a:noFill/>
          <a:ln>
            <a:noFill/>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Modernisation and Transformation: </a:t>
            </a:r>
          </a:p>
          <a:p>
            <a:pPr algn="ctr" eaLnBrk="1" hangingPunct="1">
              <a:spcBef>
                <a:spcPct val="0"/>
              </a:spcBef>
              <a:buFontTx/>
              <a:buNone/>
            </a:pPr>
            <a:r>
              <a:rPr lang="en-GB" altLang="en-US" sz="3600" dirty="0" smtClean="0">
                <a:solidFill>
                  <a:schemeClr val="accent1"/>
                </a:solidFill>
                <a:latin typeface="Sylfaen" pitchFamily="18" charset="0"/>
              </a:rPr>
              <a:t>Implicit Assumptions (cont.)</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42219"/>
            <a:ext cx="8686799" cy="5440362"/>
          </a:xfrm>
          <a:prstGeom prst="rect">
            <a:avLst/>
          </a:prstGeom>
          <a:noFill/>
          <a:ln w="9525">
            <a:noFill/>
            <a:miter lim="800000"/>
            <a:headEnd/>
            <a:tailEnd/>
          </a:ln>
        </p:spPr>
        <p:txBody>
          <a:bodyPr lIns="54864" tIns="91440"/>
          <a:lstStyle/>
          <a:p>
            <a:pPr marL="457200" indent="-457200">
              <a:lnSpc>
                <a:spcPct val="120000"/>
              </a:lnSpc>
              <a:defRPr/>
            </a:pPr>
            <a:r>
              <a:rPr lang="en-US" altLang="en-US" sz="2800" b="1" dirty="0" smtClean="0">
                <a:latin typeface="Sylfaen" pitchFamily="18" charset="0"/>
                <a:cs typeface="Times New Roman" pitchFamily="18" charset="0"/>
              </a:rPr>
              <a:t>The M&amp;T goals imply:</a:t>
            </a:r>
          </a:p>
          <a:p>
            <a:pPr marL="457200" indent="-457200">
              <a:lnSpc>
                <a:spcPct val="120000"/>
              </a:lnSpc>
              <a:buFont typeface="Arial" pitchFamily="34" charset="0"/>
              <a:buChar char="•"/>
              <a:defRPr/>
            </a:pPr>
            <a:r>
              <a:rPr lang="en-US" altLang="en-US" sz="2400" dirty="0" smtClean="0">
                <a:latin typeface="Sylfaen" pitchFamily="18" charset="0"/>
                <a:cs typeface="Times New Roman" pitchFamily="18" charset="0"/>
              </a:rPr>
              <a:t>NSOs are flexible using their budgets and changing the number of personnel, economies they get from, say, implementing GSBPM can be used for the purposes the NSO exclusively defines (e.g. increase at its discretion remuneration of key permanent staff who now have more surveys and admin. data to analyze)</a:t>
            </a:r>
          </a:p>
          <a:p>
            <a:pPr marL="457200" indent="-457200">
              <a:lnSpc>
                <a:spcPct val="120000"/>
              </a:lnSpc>
              <a:buFont typeface="Arial" pitchFamily="34" charset="0"/>
              <a:buChar char="•"/>
              <a:defRPr/>
            </a:pPr>
            <a:r>
              <a:rPr lang="en-US" altLang="en-US" sz="2400" dirty="0" smtClean="0">
                <a:latin typeface="Sylfaen" pitchFamily="18" charset="0"/>
                <a:cs typeface="Times New Roman" pitchFamily="18" charset="0"/>
              </a:rPr>
              <a:t>Markets are complete, NSOs can attract and retain any type of professionals in any quantity as long as they have money (e.g. sampling specialists, IT staff, statisticians/methodologists, etc.)</a:t>
            </a:r>
          </a:p>
          <a:p>
            <a:pPr marL="457200" indent="-457200">
              <a:lnSpc>
                <a:spcPct val="120000"/>
              </a:lnSpc>
              <a:buFont typeface="Arial" pitchFamily="34" charset="0"/>
              <a:buChar char="•"/>
              <a:defRPr/>
            </a:pPr>
            <a:r>
              <a:rPr lang="en-US" altLang="en-US" sz="2400" dirty="0" smtClean="0">
                <a:latin typeface="Sylfaen" pitchFamily="18" charset="0"/>
                <a:cs typeface="Times New Roman" pitchFamily="18" charset="0"/>
              </a:rPr>
              <a:t>University education produces adequate graduates of statistics majors who fine-tune their knowledge through trainings.  </a:t>
            </a: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Modernisation and Transformation: </a:t>
            </a:r>
          </a:p>
          <a:p>
            <a:pPr algn="ctr" eaLnBrk="1" hangingPunct="1">
              <a:spcBef>
                <a:spcPct val="0"/>
              </a:spcBef>
              <a:buFontTx/>
              <a:buNone/>
            </a:pPr>
            <a:r>
              <a:rPr lang="en-GB" altLang="en-US" sz="3600" dirty="0" smtClean="0">
                <a:solidFill>
                  <a:schemeClr val="accent1"/>
                </a:solidFill>
                <a:latin typeface="Sylfaen" pitchFamily="18" charset="0"/>
              </a:rPr>
              <a:t>Implicit Assumptions (cont.)</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42219"/>
            <a:ext cx="8686799" cy="5440362"/>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Adding the Government-NSO dimension to the M&amp;T picture will produce a lot of additional implications.</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The basic question would be:</a:t>
            </a:r>
          </a:p>
          <a:p>
            <a:pPr marL="457200" indent="-457200">
              <a:lnSpc>
                <a:spcPct val="120000"/>
              </a:lnSpc>
              <a:defRPr/>
            </a:pPr>
            <a:r>
              <a:rPr lang="en-US" altLang="en-US" sz="2400" dirty="0" smtClean="0">
                <a:latin typeface="Sylfaen" pitchFamily="18" charset="0"/>
                <a:cs typeface="Times New Roman" pitchFamily="18" charset="0"/>
              </a:rPr>
              <a:t>	</a:t>
            </a:r>
            <a:endParaRPr lang="en-US" altLang="en-US" sz="2800" dirty="0" smtClean="0">
              <a:latin typeface="Sylfaen" pitchFamily="18" charset="0"/>
              <a:cs typeface="Times New Roman" pitchFamily="18" charset="0"/>
            </a:endParaRPr>
          </a:p>
          <a:p>
            <a:pPr marL="457200" indent="-457200">
              <a:lnSpc>
                <a:spcPct val="120000"/>
              </a:lnSpc>
              <a:defRPr/>
            </a:pPr>
            <a:r>
              <a:rPr lang="en-US" altLang="en-US" sz="2800" dirty="0" smtClean="0">
                <a:latin typeface="Sylfaen" pitchFamily="18" charset="0"/>
                <a:cs typeface="Times New Roman" pitchFamily="18" charset="0"/>
              </a:rPr>
              <a:t>	Can NSOs attempt at meeting M&amp;T goals until many more standard issues are not resolved?</a:t>
            </a:r>
          </a:p>
          <a:p>
            <a:pPr marL="457200" indent="-457200">
              <a:lnSpc>
                <a:spcPct val="120000"/>
              </a:lnSpc>
              <a:defRPr/>
            </a:pPr>
            <a:r>
              <a:rPr lang="en-US" altLang="en-US" sz="2800" dirty="0" smtClean="0">
                <a:latin typeface="Sylfaen" pitchFamily="18" charset="0"/>
                <a:cs typeface="Times New Roman" pitchFamily="18" charset="0"/>
              </a:rPr>
              <a:t>	Is M&amp;T an opportunity (provides solutions) or a next level task?</a:t>
            </a:r>
            <a:endParaRPr lang="en-US" altLang="en-US" sz="2400" dirty="0" smtClean="0">
              <a:latin typeface="Sylfaen" pitchFamily="18" charset="0"/>
              <a:cs typeface="Times New Roman" pitchFamily="18" charset="0"/>
            </a:endParaRP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9144000" cy="1371600"/>
          </a:xfrm>
          <a:prstGeom prst="rect">
            <a:avLst/>
          </a:prstGeom>
          <a:solidFill>
            <a:srgbClr val="DC0000"/>
          </a:solidFill>
          <a:ln w="9525">
            <a:solidFill>
              <a:srgbClr val="DC0000"/>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ctr" eaLnBrk="1" hangingPunct="1">
              <a:spcBef>
                <a:spcPct val="0"/>
              </a:spcBef>
              <a:buFontTx/>
              <a:buNone/>
            </a:pPr>
            <a:r>
              <a:rPr lang="en-GB" altLang="en-US" sz="3600" dirty="0" smtClean="0">
                <a:solidFill>
                  <a:schemeClr val="accent1"/>
                </a:solidFill>
                <a:latin typeface="Sylfaen" pitchFamily="18" charset="0"/>
              </a:rPr>
              <a:t>Measuring</a:t>
            </a:r>
            <a:r>
              <a:rPr lang="ru-RU" altLang="en-US" sz="3600" dirty="0" smtClean="0">
                <a:solidFill>
                  <a:schemeClr val="accent1"/>
                </a:solidFill>
                <a:latin typeface="Sylfaen" pitchFamily="18" charset="0"/>
              </a:rPr>
              <a:t> </a:t>
            </a:r>
            <a:r>
              <a:rPr lang="en-GB" altLang="en-US" sz="3600" dirty="0" smtClean="0">
                <a:solidFill>
                  <a:schemeClr val="accent1"/>
                </a:solidFill>
                <a:latin typeface="Sylfaen" pitchFamily="18" charset="0"/>
              </a:rPr>
              <a:t>the </a:t>
            </a:r>
            <a:r>
              <a:rPr lang="en-GB" altLang="en-US" sz="3600" dirty="0" smtClean="0">
                <a:solidFill>
                  <a:schemeClr val="accent1"/>
                </a:solidFill>
                <a:latin typeface="Sylfaen" pitchFamily="18" charset="0"/>
              </a:rPr>
              <a:t>Value of </a:t>
            </a:r>
            <a:r>
              <a:rPr lang="en-GB" altLang="en-US" sz="3600" dirty="0" smtClean="0">
                <a:solidFill>
                  <a:schemeClr val="accent1"/>
                </a:solidFill>
                <a:latin typeface="Sylfaen" pitchFamily="18" charset="0"/>
              </a:rPr>
              <a:t>Statistics</a:t>
            </a:r>
            <a:endParaRPr lang="ru-RU" altLang="en-US" sz="3600" dirty="0">
              <a:solidFill>
                <a:schemeClr val="accent1"/>
              </a:solidFill>
              <a:latin typeface="Sylfaen" pitchFamily="18" charset="0"/>
            </a:endParaRPr>
          </a:p>
        </p:txBody>
      </p:sp>
      <p:sp>
        <p:nvSpPr>
          <p:cNvPr id="4099" name="Rectangle 3"/>
          <p:cNvSpPr>
            <a:spLocks noChangeArrowheads="1"/>
          </p:cNvSpPr>
          <p:nvPr/>
        </p:nvSpPr>
        <p:spPr bwMode="auto">
          <a:xfrm>
            <a:off x="0" y="1219200"/>
            <a:ext cx="9144000" cy="46038"/>
          </a:xfrm>
          <a:prstGeom prst="rect">
            <a:avLst/>
          </a:prstGeom>
          <a:solidFill>
            <a:srgbClr val="C0C0C0">
              <a:alpha val="49019"/>
            </a:srgbClr>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eaLnBrk="1" hangingPunct="1">
              <a:spcBef>
                <a:spcPct val="0"/>
              </a:spcBef>
              <a:buFontTx/>
              <a:buNone/>
            </a:pPr>
            <a:endParaRPr lang="ru-RU" altLang="en-US" sz="1800">
              <a:latin typeface="Arial" charset="0"/>
            </a:endParaRPr>
          </a:p>
        </p:txBody>
      </p:sp>
      <p:sp>
        <p:nvSpPr>
          <p:cNvPr id="3077" name="Content Placeholder 2"/>
          <p:cNvSpPr>
            <a:spLocks/>
          </p:cNvSpPr>
          <p:nvPr/>
        </p:nvSpPr>
        <p:spPr bwMode="auto">
          <a:xfrm>
            <a:off x="95775" y="1295399"/>
            <a:ext cx="9048225" cy="5387181"/>
          </a:xfrm>
          <a:prstGeom prst="rect">
            <a:avLst/>
          </a:prstGeom>
          <a:noFill/>
          <a:ln w="9525">
            <a:noFill/>
            <a:miter lim="800000"/>
            <a:headEnd/>
            <a:tailEnd/>
          </a:ln>
        </p:spPr>
        <p:txBody>
          <a:bodyPr lIns="54864" tIns="91440"/>
          <a:lstStyle/>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Based on the above challenges, communication of the value of statistics serve as the basis for promoting transformation of statistics</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r>
              <a:rPr lang="en-US" altLang="en-US" sz="2400" dirty="0" smtClean="0">
                <a:latin typeface="Sylfaen" pitchFamily="18" charset="0"/>
                <a:cs typeface="Times New Roman" pitchFamily="18" charset="0"/>
              </a:rPr>
              <a:t>Using </a:t>
            </a:r>
            <a:r>
              <a:rPr lang="en-US" altLang="en-US" sz="2400" dirty="0" smtClean="0">
                <a:latin typeface="Sylfaen" pitchFamily="18" charset="0"/>
                <a:cs typeface="Times New Roman" pitchFamily="18" charset="0"/>
              </a:rPr>
              <a:t>the language of the Task Force for the Value of Statistics, we can look at “objective” and “subjective” indicators, though the picture these indicators provide is still somewhat limited</a:t>
            </a: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a:p>
            <a:pPr marL="457200" indent="-457200">
              <a:lnSpc>
                <a:spcPct val="120000"/>
              </a:lnSpc>
              <a:defRPr/>
            </a:pPr>
            <a:endParaRPr lang="en-US" altLang="en-US" sz="2400" dirty="0" smtClean="0">
              <a:latin typeface="Sylfaen" pitchFamily="18" charset="0"/>
              <a:cs typeface="Times New Roman" pitchFamily="18" charset="0"/>
            </a:endParaRPr>
          </a:p>
          <a:p>
            <a:pPr marL="457200" indent="-457200">
              <a:lnSpc>
                <a:spcPct val="120000"/>
              </a:lnSpc>
              <a:defRPr/>
            </a:pPr>
            <a:endParaRPr lang="en-US" altLang="en-US" sz="2400" dirty="0" smtClean="0">
              <a:latin typeface="Sylfaen" pitchFamily="18" charset="0"/>
              <a:cs typeface="Times New Roman" pitchFamily="18" charset="0"/>
            </a:endParaRPr>
          </a:p>
          <a:p>
            <a:pPr marL="457200" indent="-457200">
              <a:lnSpc>
                <a:spcPct val="120000"/>
              </a:lnSpc>
              <a:buFont typeface="Wingdings" pitchFamily="2" charset="2"/>
              <a:buChar char="ü"/>
              <a:defRPr/>
            </a:pPr>
            <a:endParaRPr lang="en-US" altLang="en-US" sz="2400" dirty="0" smtClean="0">
              <a:latin typeface="Sylfaen" pitchFamily="18" charset="0"/>
              <a:cs typeface="Times New Roman" pitchFamily="18" charset="0"/>
            </a:endParaRPr>
          </a:p>
        </p:txBody>
      </p:sp>
      <p:sp>
        <p:nvSpPr>
          <p:cNvPr id="4105" name="Content Placeholder 2"/>
          <p:cNvSpPr>
            <a:spLocks/>
          </p:cNvSpPr>
          <p:nvPr/>
        </p:nvSpPr>
        <p:spPr bwMode="auto">
          <a:xfrm>
            <a:off x="838200" y="4953000"/>
            <a:ext cx="76962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4864" tIns="91440"/>
          <a:lstStyle>
            <a:lvl1pPr marL="438150" indent="-319088" eaLnBrk="0" hangingPunct="0">
              <a:spcBef>
                <a:spcPct val="20000"/>
              </a:spcBef>
              <a:buChar char="•"/>
              <a:defRPr sz="3200">
                <a:solidFill>
                  <a:schemeClr val="tx1"/>
                </a:solidFill>
                <a:latin typeface="Cambria" pitchFamily="18" charset="0"/>
              </a:defRPr>
            </a:lvl1pPr>
            <a:lvl2pPr marL="742950" indent="-285750" eaLnBrk="0" hangingPunct="0">
              <a:spcBef>
                <a:spcPct val="20000"/>
              </a:spcBef>
              <a:buChar char="–"/>
              <a:defRPr sz="2800">
                <a:solidFill>
                  <a:schemeClr val="tx1"/>
                </a:solidFill>
                <a:latin typeface="Cambria" pitchFamily="18" charset="0"/>
              </a:defRPr>
            </a:lvl2pPr>
            <a:lvl3pPr marL="1143000" indent="-228600" eaLnBrk="0" hangingPunct="0">
              <a:spcBef>
                <a:spcPct val="20000"/>
              </a:spcBef>
              <a:buChar char="•"/>
              <a:defRPr sz="2400">
                <a:solidFill>
                  <a:schemeClr val="tx1"/>
                </a:solidFill>
                <a:latin typeface="Cambria" pitchFamily="18" charset="0"/>
              </a:defRPr>
            </a:lvl3pPr>
            <a:lvl4pPr marL="1600200" indent="-228600" eaLnBrk="0" hangingPunct="0">
              <a:spcBef>
                <a:spcPct val="20000"/>
              </a:spcBef>
              <a:buChar char="–"/>
              <a:defRPr sz="2000">
                <a:solidFill>
                  <a:schemeClr val="tx1"/>
                </a:solidFill>
                <a:latin typeface="Cambria" pitchFamily="18" charset="0"/>
              </a:defRPr>
            </a:lvl4pPr>
            <a:lvl5pPr marL="2057400" indent="-228600" eaLnBrk="0" hangingPunct="0">
              <a:spcBef>
                <a:spcPct val="20000"/>
              </a:spcBef>
              <a:buChar char="»"/>
              <a:defRPr sz="2000">
                <a:solidFill>
                  <a:schemeClr val="tx1"/>
                </a:solidFill>
                <a:latin typeface="Cambria" pitchFamily="18" charset="0"/>
              </a:defRPr>
            </a:lvl5pPr>
            <a:lvl6pPr marL="2514600" indent="-228600" eaLnBrk="0" fontAlgn="base" hangingPunct="0">
              <a:spcBef>
                <a:spcPct val="20000"/>
              </a:spcBef>
              <a:spcAft>
                <a:spcPct val="0"/>
              </a:spcAft>
              <a:buChar char="»"/>
              <a:defRPr sz="2000">
                <a:solidFill>
                  <a:schemeClr val="tx1"/>
                </a:solidFill>
                <a:latin typeface="Cambria" pitchFamily="18" charset="0"/>
              </a:defRPr>
            </a:lvl6pPr>
            <a:lvl7pPr marL="2971800" indent="-228600" eaLnBrk="0" fontAlgn="base" hangingPunct="0">
              <a:spcBef>
                <a:spcPct val="20000"/>
              </a:spcBef>
              <a:spcAft>
                <a:spcPct val="0"/>
              </a:spcAft>
              <a:buChar char="»"/>
              <a:defRPr sz="2000">
                <a:solidFill>
                  <a:schemeClr val="tx1"/>
                </a:solidFill>
                <a:latin typeface="Cambria" pitchFamily="18" charset="0"/>
              </a:defRPr>
            </a:lvl7pPr>
            <a:lvl8pPr marL="3429000" indent="-228600" eaLnBrk="0" fontAlgn="base" hangingPunct="0">
              <a:spcBef>
                <a:spcPct val="20000"/>
              </a:spcBef>
              <a:spcAft>
                <a:spcPct val="0"/>
              </a:spcAft>
              <a:buChar char="»"/>
              <a:defRPr sz="2000">
                <a:solidFill>
                  <a:schemeClr val="tx1"/>
                </a:solidFill>
                <a:latin typeface="Cambria" pitchFamily="18" charset="0"/>
              </a:defRPr>
            </a:lvl8pPr>
            <a:lvl9pPr marL="3886200" indent="-228600" eaLnBrk="0" fontAlgn="base" hangingPunct="0">
              <a:spcBef>
                <a:spcPct val="20000"/>
              </a:spcBef>
              <a:spcAft>
                <a:spcPct val="0"/>
              </a:spcAft>
              <a:buChar char="»"/>
              <a:defRPr sz="2000">
                <a:solidFill>
                  <a:schemeClr val="tx1"/>
                </a:solidFill>
                <a:latin typeface="Cambria" pitchFamily="18" charset="0"/>
              </a:defRPr>
            </a:lvl9pPr>
          </a:lstStyle>
          <a:p>
            <a:pPr algn="just" eaLnBrk="1" hangingPunct="1">
              <a:lnSpc>
                <a:spcPct val="90000"/>
              </a:lnSpc>
              <a:buFontTx/>
              <a:buNone/>
            </a:pPr>
            <a:endParaRPr lang="en-US" altLang="en-US" sz="2200">
              <a:solidFill>
                <a:srgbClr val="002060"/>
              </a:solidFill>
              <a:latin typeface="Arial" charset="0"/>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9&quot;/&gt;&lt;/object&gt;&lt;object type=&quot;3&quot; unique_id=&quot;10006&quot;&gt;&lt;property id=&quot;20148&quot; value=&quot;5&quot;/&gt;&lt;property id=&quot;20300&quot; value=&quot;Slide 3&quot;/&gt;&lt;property id=&quot;20307&quot; value=&quot;260&quot;/&gt;&lt;/object&gt;&lt;object type=&quot;3&quot; unique_id=&quot;10007&quot;&gt;&lt;property id=&quot;20148&quot; value=&quot;5&quot;/&gt;&lt;property id=&quot;20300&quot; value=&quot;Slide 4&quot;/&gt;&lt;property id=&quot;20307&quot; value=&quot;261&quot;/&gt;&lt;/object&gt;&lt;object type=&quot;3&quot; unique_id=&quot;10008&quot;&gt;&lt;property id=&quot;20148&quot; value=&quot;5&quot;/&gt;&lt;property id=&quot;20300&quot; value=&quot;Slide 11&quot;/&gt;&lt;property id=&quot;20307&quot; value=&quot;262&quot;/&gt;&lt;/object&gt;&lt;object type=&quot;3&quot; unique_id=&quot;10009&quot;&gt;&lt;property id=&quot;20148&quot; value=&quot;5&quot;/&gt;&lt;property id=&quot;20300&quot; value=&quot;Slide 20&quot;/&gt;&lt;property id=&quot;20307&quot; value=&quot;263&quot;/&gt;&lt;/object&gt;&lt;object type=&quot;3&quot; unique_id=&quot;10010&quot;&gt;&lt;property id=&quot;20148&quot; value=&quot;5&quot;/&gt;&lt;property id=&quot;20300&quot; value=&quot;Slide 13&quot;/&gt;&lt;property id=&quot;20307&quot; value=&quot;264&quot;/&gt;&lt;/object&gt;&lt;object type=&quot;3&quot; unique_id=&quot;10012&quot;&gt;&lt;property id=&quot;20148&quot; value=&quot;5&quot;/&gt;&lt;property id=&quot;20300&quot; value=&quot;Slide 15&quot;/&gt;&lt;property id=&quot;20307&quot; value=&quot;276&quot;/&gt;&lt;/object&gt;&lt;object type=&quot;3&quot; unique_id=&quot;10013&quot;&gt;&lt;property id=&quot;20148&quot; value=&quot;5&quot;/&gt;&lt;property id=&quot;20300&quot; value=&quot;Slide 5&quot;/&gt;&lt;property id=&quot;20307&quot; value=&quot;268&quot;/&gt;&lt;/object&gt;&lt;object type=&quot;3&quot; unique_id=&quot;10014&quot;&gt;&lt;property id=&quot;20148&quot; value=&quot;5&quot;/&gt;&lt;property id=&quot;20300&quot; value=&quot;Slide 7&quot;/&gt;&lt;property id=&quot;20307&quot; value=&quot;267&quot;/&gt;&lt;/object&gt;&lt;object type=&quot;3&quot; unique_id=&quot;10015&quot;&gt;&lt;property id=&quot;20148&quot; value=&quot;5&quot;/&gt;&lt;property id=&quot;20300&quot; value=&quot;Slide 8&quot;/&gt;&lt;property id=&quot;20307&quot; value=&quot;269&quot;/&gt;&lt;/object&gt;&lt;object type=&quot;3&quot; unique_id=&quot;10016&quot;&gt;&lt;property id=&quot;20148&quot; value=&quot;5&quot;/&gt;&lt;property id=&quot;20300&quot; value=&quot;Slide 19&quot;/&gt;&lt;property id=&quot;20307&quot; value=&quot;270&quot;/&gt;&lt;/object&gt;&lt;object type=&quot;3&quot; unique_id=&quot;10018&quot;&gt;&lt;property id=&quot;20148&quot; value=&quot;5&quot;/&gt;&lt;property id=&quot;20300&quot; value=&quot;Slide 18&quot;/&gt;&lt;property id=&quot;20307&quot; value=&quot;272&quot;/&gt;&lt;/object&gt;&lt;object type=&quot;3&quot; unique_id=&quot;10020&quot;&gt;&lt;property id=&quot;20148&quot; value=&quot;5&quot;/&gt;&lt;property id=&quot;20300&quot; value=&quot;Slide 16&quot;/&gt;&lt;property id=&quot;20307&quot; value=&quot;274&quot;/&gt;&lt;/object&gt;&lt;object type=&quot;3&quot; unique_id=&quot;10021&quot;&gt;&lt;property id=&quot;20148&quot; value=&quot;5&quot;/&gt;&lt;property id=&quot;20300&quot; value=&quot;Slide 17&quot;/&gt;&lt;property id=&quot;20307&quot; value=&quot;275&quot;/&gt;&lt;/object&gt;&lt;object type=&quot;3&quot; unique_id=&quot;10389&quot;&gt;&lt;property id=&quot;20148&quot; value=&quot;5&quot;/&gt;&lt;property id=&quot;20300&quot; value=&quot;Slide 6&quot;/&gt;&lt;property id=&quot;20307&quot; value=&quot;280&quot;/&gt;&lt;/object&gt;&lt;object type=&quot;3&quot; unique_id=&quot;10582&quot;&gt;&lt;property id=&quot;20148&quot; value=&quot;5&quot;/&gt;&lt;property id=&quot;20300&quot; value=&quot;Slide 9&quot;/&gt;&lt;property id=&quot;20307&quot; value=&quot;281&quot;/&gt;&lt;/object&gt;&lt;object type=&quot;3&quot; unique_id=&quot;10583&quot;&gt;&lt;property id=&quot;20148&quot; value=&quot;5&quot;/&gt;&lt;property id=&quot;20300&quot; value=&quot;Slide 10&quot;/&gt;&lt;property id=&quot;20307&quot; value=&quot;282&quot;/&gt;&lt;/object&gt;&lt;object type=&quot;3&quot; unique_id=&quot;10584&quot;&gt;&lt;property id=&quot;20148&quot; value=&quot;5&quot;/&gt;&lt;property id=&quot;20300&quot; value=&quot;Slide 12&quot;/&gt;&lt;property id=&quot;20307&quot; value=&quot;283&quot;/&gt;&lt;/object&gt;&lt;object type=&quot;3&quot; unique_id=&quot;10690&quot;&gt;&lt;property id=&quot;20148&quot; value=&quot;5&quot;/&gt;&lt;property id=&quot;20300&quot; value=&quot;Slide 14&quot;/&gt;&lt;property id=&quot;20307&quot; value=&quot;284&quot;/&gt;&lt;/object&gt;&lt;object type=&quot;3&quot; unique_id=&quot;10902&quot;&gt;&lt;property id=&quot;20148&quot; value=&quot;5&quot;/&gt;&lt;property id=&quot;20300&quot; value=&quot;Slide 21&quot;/&gt;&lt;property id=&quot;20307&quot; value=&quot;285&quot;/&gt;&lt;/object&gt;&lt;object type=&quot;3&quot; unique_id=&quot;10903&quot;&gt;&lt;property id=&quot;20148&quot; value=&quot;5&quot;/&gt;&lt;property id=&quot;20300&quot; value=&quot;Slide 22&quot;/&gt;&lt;property id=&quot;20307&quot; value=&quot;286&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16024</TotalTime>
  <Words>916</Words>
  <Application>Microsoft Office PowerPoint</Application>
  <PresentationFormat>On-screen Show (4:3)</PresentationFormat>
  <Paragraphs>135</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Geostat</vt:lpstr>
    </vt:vector>
  </TitlesOfParts>
  <Company>Mdf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gmaziashvili</dc:creator>
  <cp:lastModifiedBy>user</cp:lastModifiedBy>
  <cp:revision>448</cp:revision>
  <dcterms:created xsi:type="dcterms:W3CDTF">2010-01-29T07:38:23Z</dcterms:created>
  <dcterms:modified xsi:type="dcterms:W3CDTF">2016-10-06T05:06:01Z</dcterms:modified>
</cp:coreProperties>
</file>