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ata.worldbank.org/data-catalog/world-development-indicators" TargetMode="External"/><Relationship Id="rId2" Type="http://schemas.openxmlformats.org/officeDocument/2006/relationships/hyperlink" Target="http://data.worldbank.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50000"/>
              </a:lnSpc>
              <a:spcBef>
                <a:spcPts val="600"/>
              </a:spcBef>
              <a:spcAft>
                <a:spcPts val="1200"/>
              </a:spcAft>
            </a:pPr>
            <a:r>
              <a:rPr lang="en-CA" sz="2800" dirty="0" err="1" smtClean="0">
                <a:solidFill>
                  <a:schemeClr val="accent2"/>
                </a:solidFill>
                <a:latin typeface="Arial Black" pitchFamily="34" charset="0"/>
              </a:rPr>
              <a:t>Unsd</a:t>
            </a:r>
            <a:r>
              <a:rPr lang="en-CA" sz="2800" dirty="0" smtClean="0">
                <a:solidFill>
                  <a:schemeClr val="accent2"/>
                </a:solidFill>
                <a:latin typeface="Arial Black" pitchFamily="34" charset="0"/>
              </a:rPr>
              <a:t> SNA seminar 3 – 5</a:t>
            </a:r>
            <a:r>
              <a:rPr lang="en-CA" sz="2800" baseline="30000" dirty="0" smtClean="0">
                <a:solidFill>
                  <a:schemeClr val="accent2"/>
                </a:solidFill>
                <a:latin typeface="Arial Black" pitchFamily="34" charset="0"/>
              </a:rPr>
              <a:t>th</a:t>
            </a:r>
            <a:r>
              <a:rPr lang="en-CA" sz="2800" dirty="0" smtClean="0">
                <a:solidFill>
                  <a:schemeClr val="accent2"/>
                </a:solidFill>
                <a:latin typeface="Arial Black" pitchFamily="34" charset="0"/>
              </a:rPr>
              <a:t> February, 2014</a:t>
            </a:r>
            <a:br>
              <a:rPr lang="en-CA" sz="2800" dirty="0" smtClean="0">
                <a:solidFill>
                  <a:schemeClr val="accent2"/>
                </a:solidFill>
                <a:latin typeface="Arial Black" pitchFamily="34" charset="0"/>
              </a:rPr>
            </a:br>
            <a:r>
              <a:rPr lang="en-US" altLang="en-US" sz="2800" dirty="0" smtClean="0">
                <a:latin typeface="Tahoma" panose="020B0604030504040204" pitchFamily="34" charset="0"/>
              </a:rPr>
              <a:t>EXTENT TO WHICH present </a:t>
            </a:r>
            <a:r>
              <a:rPr lang="en-US" altLang="en-US" sz="2800" dirty="0">
                <a:latin typeface="Tahoma" panose="020B0604030504040204" pitchFamily="34" charset="0"/>
              </a:rPr>
              <a:t>scope, detail and quality of National Accounts of </a:t>
            </a:r>
            <a:r>
              <a:rPr lang="en-US" altLang="en-US" sz="2800" dirty="0" smtClean="0">
                <a:latin typeface="Tahoma" panose="020B0604030504040204" pitchFamily="34" charset="0"/>
              </a:rPr>
              <a:t>SAINT LUCIA </a:t>
            </a:r>
            <a:r>
              <a:rPr lang="en-US" altLang="en-US" sz="2800" dirty="0">
                <a:latin typeface="Tahoma" panose="020B0604030504040204" pitchFamily="34" charset="0"/>
              </a:rPr>
              <a:t>meet present policy </a:t>
            </a:r>
            <a:r>
              <a:rPr lang="en-US" altLang="en-US" sz="2800" dirty="0" smtClean="0">
                <a:latin typeface="Tahoma" panose="020B0604030504040204" pitchFamily="34" charset="0"/>
              </a:rPr>
              <a:t>demands</a:t>
            </a:r>
            <a:endParaRPr lang="en-US" altLang="en-US" sz="2800" dirty="0"/>
          </a:p>
        </p:txBody>
      </p:sp>
      <p:sp>
        <p:nvSpPr>
          <p:cNvPr id="3" name="Subtitle 2"/>
          <p:cNvSpPr>
            <a:spLocks noGrp="1"/>
          </p:cNvSpPr>
          <p:nvPr>
            <p:ph type="subTitle" idx="1"/>
          </p:nvPr>
        </p:nvSpPr>
        <p:spPr/>
        <p:txBody>
          <a:bodyPr/>
          <a:lstStyle/>
          <a:p>
            <a:endParaRPr lang="en-US" dirty="0" smtClean="0"/>
          </a:p>
          <a:p>
            <a:r>
              <a:rPr lang="en-US" i="1" dirty="0" smtClean="0"/>
              <a:t>By Edwin St Catherine, Director of Statistics</a:t>
            </a:r>
            <a:r>
              <a:rPr lang="en-US" dirty="0" smtClean="0"/>
              <a:t>, SAINT LUCIA</a:t>
            </a:r>
            <a:endParaRPr lang="en-US" dirty="0"/>
          </a:p>
        </p:txBody>
      </p:sp>
    </p:spTree>
    <p:extLst>
      <p:ext uri="{BB962C8B-B14F-4D97-AF65-F5344CB8AC3E}">
        <p14:creationId xmlns:p14="http://schemas.microsoft.com/office/powerpoint/2010/main" val="2183318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statistics and Connections to other economic statistics – </a:t>
            </a:r>
            <a:r>
              <a:rPr lang="en-US" sz="3200" dirty="0" smtClean="0"/>
              <a:t>classification systems</a:t>
            </a:r>
            <a:endParaRPr lang="en-US" sz="3200" dirty="0"/>
          </a:p>
        </p:txBody>
      </p:sp>
      <p:sp>
        <p:nvSpPr>
          <p:cNvPr id="3" name="Content Placeholder 2"/>
          <p:cNvSpPr>
            <a:spLocks noGrp="1"/>
          </p:cNvSpPr>
          <p:nvPr>
            <p:ph idx="1"/>
          </p:nvPr>
        </p:nvSpPr>
        <p:spPr/>
        <p:txBody>
          <a:bodyPr/>
          <a:lstStyle/>
          <a:p>
            <a:r>
              <a:rPr lang="en-US" dirty="0" smtClean="0"/>
              <a:t>GDP (ISIC 3 transitioning to ISIC 4)</a:t>
            </a:r>
            <a:r>
              <a:rPr lang="en-US" dirty="0"/>
              <a:t> </a:t>
            </a:r>
            <a:endParaRPr lang="en-US" dirty="0" smtClean="0"/>
          </a:p>
          <a:p>
            <a:pPr lvl="1"/>
            <a:r>
              <a:rPr lang="en-US" dirty="0" smtClean="0"/>
              <a:t>SUT (CPC)</a:t>
            </a:r>
          </a:p>
          <a:p>
            <a:pPr lvl="1"/>
            <a:r>
              <a:rPr lang="en-US" dirty="0" smtClean="0"/>
              <a:t>TSA (CPC)</a:t>
            </a:r>
          </a:p>
          <a:p>
            <a:r>
              <a:rPr lang="en-US" dirty="0" smtClean="0"/>
              <a:t>Labour Statistics (ISIC </a:t>
            </a:r>
            <a:r>
              <a:rPr lang="en-US" dirty="0"/>
              <a:t>Rev </a:t>
            </a:r>
            <a:r>
              <a:rPr lang="en-US" dirty="0" smtClean="0"/>
              <a:t>4)</a:t>
            </a:r>
            <a:endParaRPr lang="en-US" dirty="0"/>
          </a:p>
          <a:p>
            <a:r>
              <a:rPr lang="en-US" dirty="0"/>
              <a:t>CPI </a:t>
            </a:r>
            <a:r>
              <a:rPr lang="en-US" dirty="0" smtClean="0"/>
              <a:t>and HBS (COICOP)</a:t>
            </a:r>
          </a:p>
          <a:p>
            <a:r>
              <a:rPr lang="en-US" dirty="0" smtClean="0"/>
              <a:t>Trade (BEC relation to SITC Rev 4 relation to CPC, CPC relation to ISIC </a:t>
            </a:r>
            <a:r>
              <a:rPr lang="en-US" dirty="0" err="1" smtClean="0"/>
              <a:t>etc</a:t>
            </a:r>
            <a:r>
              <a:rPr lang="en-US" dirty="0" smtClean="0"/>
              <a:t>)</a:t>
            </a:r>
          </a:p>
          <a:p>
            <a:r>
              <a:rPr lang="en-US" dirty="0" smtClean="0"/>
              <a:t>Balance of Payments (EBOP relation to CPC)</a:t>
            </a:r>
          </a:p>
          <a:p>
            <a:r>
              <a:rPr lang="en-US" dirty="0" smtClean="0"/>
              <a:t>Monetary and Financial </a:t>
            </a:r>
            <a:r>
              <a:rPr lang="en-US" dirty="0" err="1" smtClean="0"/>
              <a:t>Statistcs</a:t>
            </a:r>
            <a:endParaRPr lang="en-US" dirty="0" smtClean="0"/>
          </a:p>
          <a:p>
            <a:endParaRPr lang="en-US" dirty="0"/>
          </a:p>
          <a:p>
            <a:endParaRPr lang="en-US" dirty="0"/>
          </a:p>
        </p:txBody>
      </p:sp>
    </p:spTree>
    <p:extLst>
      <p:ext uri="{BB962C8B-B14F-4D97-AF65-F5344CB8AC3E}">
        <p14:creationId xmlns:p14="http://schemas.microsoft.com/office/powerpoint/2010/main" val="3452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policy Uses of GDP and the Limitations of the current scope</a:t>
            </a:r>
            <a:endParaRPr lang="en-US" sz="3200" dirty="0"/>
          </a:p>
        </p:txBody>
      </p:sp>
      <p:sp>
        <p:nvSpPr>
          <p:cNvPr id="3" name="Content Placeholder 2"/>
          <p:cNvSpPr>
            <a:spLocks noGrp="1"/>
          </p:cNvSpPr>
          <p:nvPr>
            <p:ph idx="1"/>
          </p:nvPr>
        </p:nvSpPr>
        <p:spPr/>
        <p:txBody>
          <a:bodyPr/>
          <a:lstStyle/>
          <a:p>
            <a:r>
              <a:rPr lang="en-US" dirty="0" smtClean="0"/>
              <a:t>What is produced?</a:t>
            </a:r>
          </a:p>
          <a:p>
            <a:pPr lvl="1"/>
            <a:r>
              <a:rPr lang="en-US" dirty="0" smtClean="0"/>
              <a:t>GDP by Major Economic Sector using Production approach in Nominal and Basic Prices</a:t>
            </a:r>
          </a:p>
          <a:p>
            <a:pPr lvl="2"/>
            <a:r>
              <a:rPr lang="en-US" dirty="0" smtClean="0"/>
              <a:t>Major release before the annual budget to facilitate policy briefs by economist and the publication of the economic review. Preliminary estimates for previous year GDP and updates to previous annual GDP estimates.</a:t>
            </a:r>
          </a:p>
          <a:p>
            <a:pPr lvl="2"/>
            <a:endParaRPr lang="en-US" dirty="0" smtClean="0"/>
          </a:p>
          <a:p>
            <a:pPr lvl="2"/>
            <a:r>
              <a:rPr lang="en-US" dirty="0" smtClean="0"/>
              <a:t>Important to the computation of Debt to GDP ratio which is usually a topic of intense focus by policy makers</a:t>
            </a:r>
          </a:p>
          <a:p>
            <a:pPr lvl="2"/>
            <a:endParaRPr lang="en-US" dirty="0" smtClean="0"/>
          </a:p>
          <a:p>
            <a:pPr lvl="1"/>
            <a:r>
              <a:rPr lang="en-US" dirty="0" smtClean="0"/>
              <a:t>GDP by Expenditure is usually release later </a:t>
            </a:r>
          </a:p>
          <a:p>
            <a:pPr lvl="1"/>
            <a:r>
              <a:rPr lang="en-US" dirty="0" smtClean="0"/>
              <a:t>Statistics related to the GDP are also release to facilitate the budget discussions</a:t>
            </a:r>
          </a:p>
          <a:p>
            <a:pPr lvl="2"/>
            <a:r>
              <a:rPr lang="en-US" dirty="0" smtClean="0"/>
              <a:t>Currently we are assisting the Ministry of Finance produce an updated estimate of the GDP using the production approach</a:t>
            </a:r>
          </a:p>
          <a:p>
            <a:pPr lvl="2"/>
            <a:r>
              <a:rPr lang="en-US" dirty="0" smtClean="0"/>
              <a:t>Developed using deflators and main indicators by Industrial Sector</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42161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and the Limitations of the current scope</a:t>
            </a:r>
          </a:p>
        </p:txBody>
      </p:sp>
      <p:sp>
        <p:nvSpPr>
          <p:cNvPr id="3" name="Content Placeholder 2"/>
          <p:cNvSpPr>
            <a:spLocks noGrp="1"/>
          </p:cNvSpPr>
          <p:nvPr>
            <p:ph idx="1"/>
          </p:nvPr>
        </p:nvSpPr>
        <p:spPr/>
        <p:txBody>
          <a:bodyPr/>
          <a:lstStyle/>
          <a:p>
            <a:r>
              <a:rPr lang="en-US" dirty="0" smtClean="0"/>
              <a:t>Preliminary GDP based on Production approach is very visible since it is produce within 2-3 months of the year to which it pertains</a:t>
            </a:r>
          </a:p>
          <a:p>
            <a:pPr lvl="1"/>
            <a:r>
              <a:rPr lang="en-US" dirty="0" err="1" smtClean="0"/>
              <a:t>Sectoral</a:t>
            </a:r>
            <a:r>
              <a:rPr lang="en-US" dirty="0" smtClean="0"/>
              <a:t> Breakdowns come under much scrutiny in terms of how they trend versus related economic statistics</a:t>
            </a:r>
          </a:p>
          <a:p>
            <a:pPr lvl="2"/>
            <a:r>
              <a:rPr lang="en-US" dirty="0" smtClean="0"/>
              <a:t>Stay over arrivals versus in growth in hotels and restaurants sector of the GDP</a:t>
            </a:r>
          </a:p>
          <a:p>
            <a:pPr lvl="2"/>
            <a:r>
              <a:rPr lang="en-US" dirty="0" smtClean="0"/>
              <a:t>Average Length of Stay</a:t>
            </a:r>
          </a:p>
          <a:p>
            <a:pPr lvl="2"/>
            <a:r>
              <a:rPr lang="en-US" dirty="0" smtClean="0"/>
              <a:t>Number of </a:t>
            </a:r>
            <a:r>
              <a:rPr lang="en-US" dirty="0" err="1" smtClean="0"/>
              <a:t>bednights</a:t>
            </a:r>
            <a:r>
              <a:rPr lang="en-US" dirty="0" smtClean="0"/>
              <a:t> by international versus regional stay over tourist</a:t>
            </a:r>
          </a:p>
          <a:p>
            <a:pPr lvl="2"/>
            <a:r>
              <a:rPr lang="en-US" dirty="0" smtClean="0"/>
              <a:t>The contribution of the Cruise ships to Hotel and Restaurants GDP</a:t>
            </a:r>
          </a:p>
          <a:p>
            <a:r>
              <a:rPr lang="en-US" dirty="0" smtClean="0"/>
              <a:t>Similar Discussions for other sectors</a:t>
            </a:r>
          </a:p>
          <a:p>
            <a:pPr lvl="1"/>
            <a:r>
              <a:rPr lang="en-US" dirty="0" smtClean="0"/>
              <a:t>Focus on the Growth generating and Foreign exchange earning sectors, </a:t>
            </a:r>
          </a:p>
          <a:p>
            <a:pPr lvl="2"/>
            <a:r>
              <a:rPr lang="en-US" dirty="0" smtClean="0"/>
              <a:t>Tourism, Construction, Agriculture</a:t>
            </a:r>
          </a:p>
          <a:p>
            <a:pPr lvl="1"/>
            <a:r>
              <a:rPr lang="en-US" dirty="0" smtClean="0"/>
              <a:t>Focus the employment generating sectors</a:t>
            </a:r>
            <a:endParaRPr lang="en-US" dirty="0"/>
          </a:p>
        </p:txBody>
      </p:sp>
    </p:spTree>
    <p:extLst>
      <p:ext uri="{BB962C8B-B14F-4D97-AF65-F5344CB8AC3E}">
        <p14:creationId xmlns:p14="http://schemas.microsoft.com/office/powerpoint/2010/main" val="182425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and the Limitations of the current scope</a:t>
            </a:r>
          </a:p>
        </p:txBody>
      </p:sp>
      <p:sp>
        <p:nvSpPr>
          <p:cNvPr id="3" name="Content Placeholder 2"/>
          <p:cNvSpPr>
            <a:spLocks noGrp="1"/>
          </p:cNvSpPr>
          <p:nvPr>
            <p:ph idx="1"/>
          </p:nvPr>
        </p:nvSpPr>
        <p:spPr/>
        <p:txBody>
          <a:bodyPr>
            <a:normAutofit fontScale="92500" lnSpcReduction="10000"/>
          </a:bodyPr>
          <a:lstStyle/>
          <a:p>
            <a:r>
              <a:rPr lang="en-US" dirty="0" smtClean="0"/>
              <a:t>Main Limits:</a:t>
            </a:r>
          </a:p>
          <a:p>
            <a:pPr lvl="1"/>
            <a:r>
              <a:rPr lang="en-US" dirty="0" smtClean="0"/>
              <a:t>Scope of the tourism sector, how is it defined, what sectors it contains, what is its impact</a:t>
            </a:r>
          </a:p>
          <a:p>
            <a:pPr lvl="1"/>
            <a:r>
              <a:rPr lang="en-US" dirty="0"/>
              <a:t>Supply and Use (demand) by Sector Table available only for 2002 and an updated SUT is needed</a:t>
            </a:r>
          </a:p>
          <a:p>
            <a:pPr lvl="1"/>
            <a:r>
              <a:rPr lang="en-US" dirty="0" smtClean="0"/>
              <a:t>Main Issue is no Tourism Satellite Account produced from Supply and Use Table</a:t>
            </a:r>
          </a:p>
          <a:p>
            <a:pPr lvl="1"/>
            <a:r>
              <a:rPr lang="en-US" dirty="0" smtClean="0"/>
              <a:t>Environmental Economic Accounts</a:t>
            </a:r>
          </a:p>
          <a:p>
            <a:pPr lvl="1"/>
            <a:r>
              <a:rPr lang="en-US" dirty="0" smtClean="0"/>
              <a:t>Satellite Account on Culture</a:t>
            </a:r>
          </a:p>
          <a:p>
            <a:pPr lvl="2"/>
            <a:r>
              <a:rPr lang="en-US" dirty="0" smtClean="0"/>
              <a:t>Support from Government of Argentina</a:t>
            </a:r>
          </a:p>
          <a:p>
            <a:pPr lvl="2"/>
            <a:r>
              <a:rPr lang="en-US" dirty="0" smtClean="0"/>
              <a:t>Evaluation of the </a:t>
            </a:r>
            <a:r>
              <a:rPr lang="en-US" dirty="0" err="1" smtClean="0"/>
              <a:t>Anuual</a:t>
            </a:r>
            <a:r>
              <a:rPr lang="en-US" dirty="0" smtClean="0"/>
              <a:t> Jazz Festival and Carnival </a:t>
            </a:r>
          </a:p>
          <a:p>
            <a:pPr lvl="3"/>
            <a:r>
              <a:rPr lang="en-US" dirty="0" smtClean="0"/>
              <a:t>– Preliminary assessment working with Min of Tourism</a:t>
            </a:r>
          </a:p>
          <a:p>
            <a:pPr lvl="1"/>
            <a:r>
              <a:rPr lang="en-US" dirty="0" smtClean="0"/>
              <a:t>No Quarterly GDP available, total reliance on Annual GDP by Sector</a:t>
            </a:r>
          </a:p>
          <a:p>
            <a:pPr lvl="2"/>
            <a:r>
              <a:rPr lang="en-US" dirty="0" smtClean="0"/>
              <a:t>Completion of work on Quarterly GDP, </a:t>
            </a:r>
          </a:p>
          <a:p>
            <a:pPr lvl="2"/>
            <a:r>
              <a:rPr lang="en-US" dirty="0" smtClean="0"/>
              <a:t>Process still needs to be finalized with the assistance of CARTAC</a:t>
            </a:r>
          </a:p>
          <a:p>
            <a:pPr lvl="2"/>
            <a:r>
              <a:rPr lang="en-US" dirty="0" smtClean="0"/>
              <a:t>Will benefit tremendously since we have started to receive data on Sales By Firm from the VAT office and we expect the same from the Corporate tax section of the IRD</a:t>
            </a:r>
          </a:p>
          <a:p>
            <a:pPr lvl="2"/>
            <a:endParaRPr lang="en-US" dirty="0" smtClean="0"/>
          </a:p>
          <a:p>
            <a:pPr lvl="2"/>
            <a:endParaRPr lang="en-US" dirty="0" smtClean="0"/>
          </a:p>
          <a:p>
            <a:pPr lvl="2"/>
            <a:endParaRPr lang="en-US" dirty="0" smtClean="0"/>
          </a:p>
        </p:txBody>
      </p:sp>
    </p:spTree>
    <p:extLst>
      <p:ext uri="{BB962C8B-B14F-4D97-AF65-F5344CB8AC3E}">
        <p14:creationId xmlns:p14="http://schemas.microsoft.com/office/powerpoint/2010/main" val="380974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a:t>
            </a:r>
            <a:r>
              <a:rPr lang="en-US" sz="3200" dirty="0" smtClean="0"/>
              <a:t>statistics and Connections to other economic statistics – Labour Statistics</a:t>
            </a:r>
            <a:endParaRPr lang="en-US" sz="3200" dirty="0"/>
          </a:p>
        </p:txBody>
      </p:sp>
      <p:sp>
        <p:nvSpPr>
          <p:cNvPr id="3" name="Content Placeholder 2"/>
          <p:cNvSpPr>
            <a:spLocks noGrp="1"/>
          </p:cNvSpPr>
          <p:nvPr>
            <p:ph idx="1"/>
          </p:nvPr>
        </p:nvSpPr>
        <p:spPr/>
        <p:txBody>
          <a:bodyPr>
            <a:normAutofit/>
          </a:bodyPr>
          <a:lstStyle/>
          <a:p>
            <a:r>
              <a:rPr lang="en-US" dirty="0" smtClean="0"/>
              <a:t>Quarterly and Annualized Labour Force Survey Statistics </a:t>
            </a:r>
          </a:p>
          <a:p>
            <a:pPr lvl="1"/>
            <a:r>
              <a:rPr lang="en-US" dirty="0" smtClean="0"/>
              <a:t>Labour Market Statistics </a:t>
            </a:r>
          </a:p>
          <a:p>
            <a:pPr lvl="2"/>
            <a:r>
              <a:rPr lang="en-US" dirty="0" smtClean="0"/>
              <a:t>– Industrial Classification of the Employed Labour Force by ISIC R4</a:t>
            </a:r>
          </a:p>
          <a:p>
            <a:pPr lvl="2"/>
            <a:r>
              <a:rPr lang="en-US" dirty="0" smtClean="0"/>
              <a:t>Unemployment Statistics(Micro) and GDP (Macro) </a:t>
            </a:r>
          </a:p>
          <a:p>
            <a:pPr lvl="2"/>
            <a:endParaRPr lang="en-US" dirty="0" smtClean="0"/>
          </a:p>
          <a:p>
            <a:pPr lvl="1"/>
            <a:r>
              <a:rPr lang="en-US" dirty="0" smtClean="0"/>
              <a:t>Production of Productivity Statistics</a:t>
            </a:r>
          </a:p>
          <a:p>
            <a:pPr lvl="2"/>
            <a:r>
              <a:rPr lang="en-US" dirty="0"/>
              <a:t>Growth rate of GDP (factor cost/constant prices) per person employed* by Economic Activity (ISIC 1st Digit</a:t>
            </a:r>
            <a:r>
              <a:rPr lang="en-US" dirty="0" smtClean="0"/>
              <a:t>)</a:t>
            </a:r>
          </a:p>
          <a:p>
            <a:pPr lvl="3"/>
            <a:r>
              <a:rPr lang="en-US" dirty="0" smtClean="0"/>
              <a:t>Real GDP By Economic Activity Sector</a:t>
            </a:r>
          </a:p>
          <a:p>
            <a:pPr lvl="3"/>
            <a:r>
              <a:rPr lang="en-US" dirty="0" smtClean="0"/>
              <a:t>Full-Time </a:t>
            </a:r>
            <a:r>
              <a:rPr lang="en-US" dirty="0"/>
              <a:t>Equivalent employed persons </a:t>
            </a:r>
            <a:r>
              <a:rPr lang="en-US" dirty="0" smtClean="0"/>
              <a:t>calculated </a:t>
            </a:r>
            <a:r>
              <a:rPr lang="en-US" dirty="0"/>
              <a:t>using the </a:t>
            </a:r>
            <a:r>
              <a:rPr lang="en-US" dirty="0" smtClean="0"/>
              <a:t>actual hours </a:t>
            </a:r>
            <a:r>
              <a:rPr lang="en-US" dirty="0"/>
              <a:t>worked </a:t>
            </a:r>
            <a:r>
              <a:rPr lang="en-US" dirty="0" smtClean="0"/>
              <a:t>annually by Economic activity Sector</a:t>
            </a:r>
          </a:p>
          <a:p>
            <a:pPr lvl="1"/>
            <a:endParaRPr lang="en-US" dirty="0"/>
          </a:p>
        </p:txBody>
      </p:sp>
    </p:spTree>
    <p:extLst>
      <p:ext uri="{BB962C8B-B14F-4D97-AF65-F5344CB8AC3E}">
        <p14:creationId xmlns:p14="http://schemas.microsoft.com/office/powerpoint/2010/main" val="152587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statistics and Connections to other economic </a:t>
            </a:r>
            <a:r>
              <a:rPr lang="en-US" sz="3200" dirty="0" smtClean="0"/>
              <a:t>statistics – Labour Statistics</a:t>
            </a:r>
            <a:endParaRPr lang="en-US" sz="3200" dirty="0"/>
          </a:p>
        </p:txBody>
      </p:sp>
      <p:sp>
        <p:nvSpPr>
          <p:cNvPr id="3" name="Content Placeholder 2"/>
          <p:cNvSpPr>
            <a:spLocks noGrp="1"/>
          </p:cNvSpPr>
          <p:nvPr>
            <p:ph idx="1"/>
          </p:nvPr>
        </p:nvSpPr>
        <p:spPr/>
        <p:txBody>
          <a:bodyPr/>
          <a:lstStyle/>
          <a:p>
            <a:pPr marL="182880" lvl="1">
              <a:spcBef>
                <a:spcPts val="1200"/>
              </a:spcBef>
              <a:spcAft>
                <a:spcPts val="0"/>
              </a:spcAft>
            </a:pPr>
            <a:r>
              <a:rPr lang="en-US" dirty="0"/>
              <a:t>Quarterly and Annualized Labour Force Survey Statistics </a:t>
            </a:r>
            <a:r>
              <a:rPr lang="en-US" dirty="0" smtClean="0"/>
              <a:t>Relation to GDP</a:t>
            </a:r>
          </a:p>
          <a:p>
            <a:pPr marL="457200" lvl="2">
              <a:spcBef>
                <a:spcPts val="1200"/>
              </a:spcBef>
              <a:spcAft>
                <a:spcPts val="0"/>
              </a:spcAft>
            </a:pPr>
            <a:r>
              <a:rPr lang="en-US" dirty="0" smtClean="0"/>
              <a:t>Average </a:t>
            </a:r>
            <a:r>
              <a:rPr lang="en-US" dirty="0"/>
              <a:t>Rent Paid by Type of Dwelling – Rental Index Generated within the CPI and used as a deflator for Real Estate Sector of the GDP </a:t>
            </a:r>
            <a:endParaRPr lang="en-US" dirty="0" smtClean="0"/>
          </a:p>
          <a:p>
            <a:pPr marL="731520" lvl="3">
              <a:spcBef>
                <a:spcPts val="1200"/>
              </a:spcBef>
              <a:spcAft>
                <a:spcPts val="0"/>
              </a:spcAft>
            </a:pPr>
            <a:r>
              <a:rPr lang="en-US" dirty="0" smtClean="0"/>
              <a:t>Urban and Rural CPI Breakdown</a:t>
            </a:r>
          </a:p>
          <a:p>
            <a:pPr marL="548640" lvl="3" indent="0">
              <a:spcBef>
                <a:spcPts val="1200"/>
              </a:spcBef>
              <a:spcAft>
                <a:spcPts val="0"/>
              </a:spcAft>
              <a:buNone/>
            </a:pPr>
            <a:endParaRPr lang="en-US" dirty="0" smtClean="0"/>
          </a:p>
          <a:p>
            <a:pPr marL="457200" lvl="2">
              <a:spcBef>
                <a:spcPts val="1200"/>
              </a:spcBef>
              <a:spcAft>
                <a:spcPts val="0"/>
              </a:spcAft>
            </a:pPr>
            <a:r>
              <a:rPr lang="en-US" dirty="0"/>
              <a:t>Private households with Employed Persons </a:t>
            </a:r>
            <a:endParaRPr lang="en-US" dirty="0" smtClean="0"/>
          </a:p>
          <a:p>
            <a:pPr marL="731520" lvl="3">
              <a:spcBef>
                <a:spcPts val="1200"/>
              </a:spcBef>
              <a:spcAft>
                <a:spcPts val="0"/>
              </a:spcAft>
            </a:pPr>
            <a:r>
              <a:rPr lang="en-US" dirty="0" smtClean="0"/>
              <a:t>Value added supplied to households by individuals, </a:t>
            </a:r>
          </a:p>
          <a:p>
            <a:pPr marL="1005840" lvl="4">
              <a:spcBef>
                <a:spcPts val="1200"/>
              </a:spcBef>
              <a:spcAft>
                <a:spcPts val="0"/>
              </a:spcAft>
            </a:pPr>
            <a:r>
              <a:rPr lang="en-US" dirty="0" smtClean="0"/>
              <a:t>Domestic help </a:t>
            </a:r>
            <a:r>
              <a:rPr lang="en-US" dirty="0" err="1" smtClean="0"/>
              <a:t>etc</a:t>
            </a:r>
            <a:endParaRPr lang="en-US" dirty="0" smtClean="0"/>
          </a:p>
          <a:p>
            <a:pPr marL="457200" lvl="2">
              <a:spcBef>
                <a:spcPts val="1200"/>
              </a:spcBef>
              <a:spcAft>
                <a:spcPts val="0"/>
              </a:spcAft>
            </a:pPr>
            <a:endParaRPr lang="en-US" dirty="0"/>
          </a:p>
          <a:p>
            <a:pPr marL="457200" lvl="2">
              <a:spcBef>
                <a:spcPts val="1200"/>
              </a:spcBef>
              <a:spcAft>
                <a:spcPts val="0"/>
              </a:spcAft>
            </a:pPr>
            <a:endParaRPr lang="en-US" dirty="0" smtClean="0"/>
          </a:p>
          <a:p>
            <a:pPr marL="0" lvl="1" indent="0">
              <a:spcBef>
                <a:spcPts val="1200"/>
              </a:spcBef>
              <a:spcAft>
                <a:spcPts val="0"/>
              </a:spcAft>
              <a:buNone/>
            </a:pPr>
            <a:endParaRPr lang="en-US" dirty="0"/>
          </a:p>
          <a:p>
            <a:endParaRPr lang="en-US" dirty="0"/>
          </a:p>
        </p:txBody>
      </p:sp>
    </p:spTree>
    <p:extLst>
      <p:ext uri="{BB962C8B-B14F-4D97-AF65-F5344CB8AC3E}">
        <p14:creationId xmlns:p14="http://schemas.microsoft.com/office/powerpoint/2010/main" val="31263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statistics and Connections to other economic statistics – </a:t>
            </a:r>
            <a:r>
              <a:rPr lang="en-US" sz="3200" dirty="0" smtClean="0"/>
              <a:t>Trade, BOP and Financial Statistics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Level of Trade Flows by Broad Economic Classification</a:t>
            </a:r>
          </a:p>
          <a:p>
            <a:endParaRPr lang="en-US" dirty="0" smtClean="0"/>
          </a:p>
          <a:p>
            <a:pPr lvl="1"/>
            <a:r>
              <a:rPr lang="en-US" dirty="0" smtClean="0"/>
              <a:t>Imports of Construction Materials Vs GDP of Construction Sector</a:t>
            </a:r>
          </a:p>
          <a:p>
            <a:pPr lvl="1"/>
            <a:endParaRPr lang="en-US" dirty="0" smtClean="0"/>
          </a:p>
          <a:p>
            <a:pPr lvl="1"/>
            <a:r>
              <a:rPr lang="en-US" dirty="0" smtClean="0"/>
              <a:t>Imports of Consumer Goods Vs Wholesale and Retail GDP</a:t>
            </a:r>
          </a:p>
          <a:p>
            <a:endParaRPr lang="en-US" dirty="0"/>
          </a:p>
          <a:p>
            <a:r>
              <a:rPr lang="en-US" dirty="0" smtClean="0"/>
              <a:t>Use of the Public Sector Financial Statistics to measure the Debt to GDP</a:t>
            </a:r>
          </a:p>
          <a:p>
            <a:pPr lvl="1"/>
            <a:r>
              <a:rPr lang="en-US" dirty="0" smtClean="0"/>
              <a:t>Debt</a:t>
            </a:r>
            <a:r>
              <a:rPr lang="en-US" dirty="0"/>
              <a:t> </a:t>
            </a:r>
            <a:r>
              <a:rPr lang="en-US" dirty="0" smtClean="0"/>
              <a:t>- National, Central Government, Quasi-Government (Which Ratio?)</a:t>
            </a:r>
          </a:p>
          <a:p>
            <a:r>
              <a:rPr lang="en-US" dirty="0" smtClean="0"/>
              <a:t>Public Sector Financial Statistics  - GDP of Public Sector</a:t>
            </a:r>
          </a:p>
          <a:p>
            <a:r>
              <a:rPr lang="en-US" dirty="0" smtClean="0"/>
              <a:t>Monetary and BOP Statistics – Hotels and Restaurants GDP and External Sector in the GDP</a:t>
            </a:r>
          </a:p>
          <a:p>
            <a:pPr lvl="1"/>
            <a:endParaRPr lang="en-US" dirty="0"/>
          </a:p>
        </p:txBody>
      </p:sp>
    </p:spTree>
    <p:extLst>
      <p:ext uri="{BB962C8B-B14F-4D97-AF65-F5344CB8AC3E}">
        <p14:creationId xmlns:p14="http://schemas.microsoft.com/office/powerpoint/2010/main" val="3489807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statistics and Connections to other economic statistics – </a:t>
            </a:r>
            <a:r>
              <a:rPr lang="en-US" sz="3200" dirty="0" smtClean="0"/>
              <a:t>Consumption Expenditure and Prices (CPI/PPI/PPP)</a:t>
            </a:r>
            <a:endParaRPr lang="en-US" sz="3200" dirty="0"/>
          </a:p>
        </p:txBody>
      </p:sp>
      <p:sp>
        <p:nvSpPr>
          <p:cNvPr id="3" name="Content Placeholder 2"/>
          <p:cNvSpPr>
            <a:spLocks noGrp="1"/>
          </p:cNvSpPr>
          <p:nvPr>
            <p:ph idx="1"/>
          </p:nvPr>
        </p:nvSpPr>
        <p:spPr/>
        <p:txBody>
          <a:bodyPr/>
          <a:lstStyle/>
          <a:p>
            <a:pPr lvl="1"/>
            <a:r>
              <a:rPr lang="en-US" dirty="0"/>
              <a:t>Household expenditure </a:t>
            </a:r>
            <a:r>
              <a:rPr lang="en-US" dirty="0" smtClean="0"/>
              <a:t>survey 2006 used </a:t>
            </a:r>
            <a:r>
              <a:rPr lang="en-US" dirty="0"/>
              <a:t>classifications for budget items that are distinct from standard product </a:t>
            </a:r>
            <a:r>
              <a:rPr lang="en-US" dirty="0" smtClean="0"/>
              <a:t>classification</a:t>
            </a:r>
          </a:p>
          <a:p>
            <a:pPr lvl="1"/>
            <a:endParaRPr lang="en-US" dirty="0"/>
          </a:p>
          <a:p>
            <a:pPr lvl="1"/>
            <a:r>
              <a:rPr lang="en-US" dirty="0"/>
              <a:t>COICOP for HES with extensions for additional item </a:t>
            </a:r>
            <a:r>
              <a:rPr lang="en-US" dirty="0" smtClean="0"/>
              <a:t>detail </a:t>
            </a:r>
            <a:endParaRPr lang="en-US" dirty="0"/>
          </a:p>
          <a:p>
            <a:pPr lvl="1"/>
            <a:endParaRPr lang="en-US" dirty="0" smtClean="0"/>
          </a:p>
          <a:p>
            <a:pPr lvl="1"/>
            <a:r>
              <a:rPr lang="en-US" dirty="0" smtClean="0"/>
              <a:t>Modified </a:t>
            </a:r>
            <a:r>
              <a:rPr lang="en-US" dirty="0"/>
              <a:t>CPC 1.0 for SUT </a:t>
            </a:r>
            <a:r>
              <a:rPr lang="en-US" dirty="0" smtClean="0"/>
              <a:t>2002 with </a:t>
            </a:r>
            <a:r>
              <a:rPr lang="en-US" dirty="0"/>
              <a:t>a correspondence table to map CPC into </a:t>
            </a:r>
            <a:r>
              <a:rPr lang="en-US" dirty="0" smtClean="0"/>
              <a:t>COICOP</a:t>
            </a:r>
          </a:p>
          <a:p>
            <a:pPr marL="274320" lvl="1" indent="0">
              <a:buNone/>
            </a:pPr>
            <a:endParaRPr lang="en-US" dirty="0"/>
          </a:p>
          <a:p>
            <a:pPr lvl="1"/>
            <a:r>
              <a:rPr lang="en-US" dirty="0"/>
              <a:t>Issue: </a:t>
            </a:r>
            <a:r>
              <a:rPr lang="en-US" dirty="0" smtClean="0"/>
              <a:t>HBS extends </a:t>
            </a:r>
            <a:r>
              <a:rPr lang="en-US" dirty="0"/>
              <a:t>the </a:t>
            </a:r>
            <a:r>
              <a:rPr lang="en-US" dirty="0" smtClean="0"/>
              <a:t>COICOP </a:t>
            </a:r>
            <a:r>
              <a:rPr lang="en-US" dirty="0"/>
              <a:t>in order to classify </a:t>
            </a:r>
            <a:r>
              <a:rPr lang="en-US" dirty="0" smtClean="0"/>
              <a:t>products and services</a:t>
            </a:r>
          </a:p>
          <a:p>
            <a:pPr lvl="1"/>
            <a:endParaRPr lang="en-US" dirty="0"/>
          </a:p>
          <a:p>
            <a:pPr lvl="1"/>
            <a:r>
              <a:rPr lang="en-US" dirty="0"/>
              <a:t>Result: COICOP extensions at 5, 6, or 7 digit level are not common internationally except with ICP these extensions are available now at the regional level</a:t>
            </a:r>
            <a:endParaRPr lang="en-US" dirty="0"/>
          </a:p>
        </p:txBody>
      </p:sp>
    </p:spTree>
    <p:extLst>
      <p:ext uri="{BB962C8B-B14F-4D97-AF65-F5344CB8AC3E}">
        <p14:creationId xmlns:p14="http://schemas.microsoft.com/office/powerpoint/2010/main" val="23615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policy Uses of GDP statistics and Connections to other economic statistics – Consumption Expenditure and Prices</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MDGs – GDP per Capital expressed in PPP terms</a:t>
            </a:r>
          </a:p>
          <a:p>
            <a:pPr fontAlgn="base"/>
            <a:r>
              <a:rPr lang="en-US" dirty="0"/>
              <a:t>GDP per capita (2005 PPP $)</a:t>
            </a:r>
          </a:p>
          <a:p>
            <a:pPr fontAlgn="base"/>
            <a:r>
              <a:rPr lang="en-US" dirty="0"/>
              <a:t>Sum of gross value added by all resident producers in the economy plus any product taxes and minus any subsidies not included in the value of the products, expressed in international dollars using purchasing power parity rates and divided by total population during the same period. Source: World Bank (2012a). "World Development Indicators 2012." Washington, D.C.: World Bank. </a:t>
            </a:r>
            <a:r>
              <a:rPr lang="en-US" dirty="0">
                <a:hlinkClick r:id="rId2"/>
              </a:rPr>
              <a:t>http://data.worldbank.org</a:t>
            </a:r>
            <a:r>
              <a:rPr lang="en-US" dirty="0"/>
              <a:t>. Accessed April, 2012. </a:t>
            </a:r>
            <a:r>
              <a:rPr lang="en-US" dirty="0">
                <a:hlinkClick r:id="rId3"/>
              </a:rPr>
              <a:t>http://data.worldbank.org/data-catalog/world-development-indicators</a:t>
            </a:r>
            <a:r>
              <a:rPr lang="en-US" dirty="0"/>
              <a:t> Data in the tables are those available to the Human Development Report Office as of 15 October 2012, unless otherwise specified.</a:t>
            </a:r>
          </a:p>
          <a:p>
            <a:pPr lvl="1"/>
            <a:r>
              <a:rPr lang="en-US" dirty="0" smtClean="0"/>
              <a:t>GDP</a:t>
            </a:r>
          </a:p>
          <a:p>
            <a:pPr lvl="1"/>
            <a:r>
              <a:rPr lang="en-US" dirty="0" smtClean="0"/>
              <a:t>Population</a:t>
            </a:r>
          </a:p>
          <a:p>
            <a:pPr lvl="1"/>
            <a:r>
              <a:rPr lang="en-US" dirty="0" smtClean="0"/>
              <a:t>Purchasing Power Parity (ICP completed and to be released by April for the 2011 round)</a:t>
            </a:r>
            <a:endParaRPr lang="en-US" dirty="0"/>
          </a:p>
        </p:txBody>
      </p:sp>
    </p:spTree>
    <p:extLst>
      <p:ext uri="{BB962C8B-B14F-4D97-AF65-F5344CB8AC3E}">
        <p14:creationId xmlns:p14="http://schemas.microsoft.com/office/powerpoint/2010/main" val="4048571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TC103090434[[fn=Wood Type]]</Template>
  <TotalTime>471</TotalTime>
  <Words>949</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Black</vt:lpstr>
      <vt:lpstr>Rockwell</vt:lpstr>
      <vt:lpstr>Rockwell Condensed</vt:lpstr>
      <vt:lpstr>Tahoma</vt:lpstr>
      <vt:lpstr>Wingdings</vt:lpstr>
      <vt:lpstr>Wood Type</vt:lpstr>
      <vt:lpstr>Unsd SNA seminar 3 – 5th February, 2014 EXTENT TO WHICH present scope, detail and quality of National Accounts of SAINT LUCIA meet present policy demands</vt:lpstr>
      <vt:lpstr>policy Uses of GDP and the Limitations of the current scope</vt:lpstr>
      <vt:lpstr>policy Uses of GDP and the Limitations of the current scope</vt:lpstr>
      <vt:lpstr>policy Uses of GDP and the Limitations of the current scope</vt:lpstr>
      <vt:lpstr>policy Uses of GDP statistics and Connections to other economic statistics – Labour Statistics</vt:lpstr>
      <vt:lpstr>policy Uses of GDP statistics and Connections to other economic statistics – Labour Statistics</vt:lpstr>
      <vt:lpstr>policy Uses of GDP statistics and Connections to other economic statistics – Trade, BOP and Financial Statistics</vt:lpstr>
      <vt:lpstr>policy Uses of GDP statistics and Connections to other economic statistics – Consumption Expenditure and Prices (CPI/PPI/PPP)</vt:lpstr>
      <vt:lpstr>policy Uses of GDP statistics and Connections to other economic statistics – Consumption Expenditure and Prices</vt:lpstr>
      <vt:lpstr>policy Uses of GDP statistics and Connections to other economic statistics – classification systems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St Catherine</dc:creator>
  <cp:lastModifiedBy>Edwin St Catherine</cp:lastModifiedBy>
  <cp:revision>24</cp:revision>
  <dcterms:created xsi:type="dcterms:W3CDTF">2014-02-02T21:05:24Z</dcterms:created>
  <dcterms:modified xsi:type="dcterms:W3CDTF">2014-02-03T04:56:28Z</dcterms:modified>
</cp:coreProperties>
</file>