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69" r:id="rId2"/>
    <p:sldId id="268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AE122-348E-4796-9AE2-10C48023E8E2}" type="datetimeFigureOut">
              <a:rPr lang="en-AU" smtClean="0"/>
              <a:t>3/10/2014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BC2F6-E6B6-4DF2-BA83-E1F4C7A61CE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609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1 island left out because too small</a:t>
            </a:r>
            <a:r>
              <a:rPr lang="en-AU" baseline="0" dirty="0" smtClean="0"/>
              <a:t> and to save costs; sample size is big because of small population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BC2F6-E6B6-4DF2-BA83-E1F4C7A61CE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07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Q2 other questions to follow on condom use, age of</a:t>
            </a:r>
            <a:r>
              <a:rPr lang="en-AU" baseline="0" dirty="0" smtClean="0"/>
              <a:t> 1</a:t>
            </a:r>
            <a:r>
              <a:rPr lang="en-AU" baseline="30000" dirty="0" smtClean="0"/>
              <a:t>st</a:t>
            </a:r>
            <a:r>
              <a:rPr lang="en-AU" baseline="0" dirty="0" smtClean="0"/>
              <a:t> </a:t>
            </a:r>
            <a:r>
              <a:rPr lang="en-AU" dirty="0" smtClean="0"/>
              <a:t>partner, number of partners, relationship to last partner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BC2F6-E6B6-4DF2-BA83-E1F4C7A61CE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2205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Nutrition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BC2F6-E6B6-4DF2-BA83-E1F4C7A61CE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64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BA60E-5D12-4AB4-A554-83C4E4BC3F7A}" type="datetimeFigureOut">
              <a:rPr lang="en-US" smtClean="0"/>
              <a:t>03/10/2014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2B8656-6330-4E80-B359-9D72B0F0C74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1800200"/>
          </a:xfrm>
        </p:spPr>
        <p:txBody>
          <a:bodyPr>
            <a:normAutofit/>
          </a:bodyPr>
          <a:lstStyle/>
          <a:p>
            <a:r>
              <a:rPr lang="en-AU" b="1" dirty="0" smtClean="0"/>
              <a:t>TUVALU DEMOGRAPHIC AND HEALTH SURVEY 2007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05269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dirty="0" smtClean="0"/>
              <a:t>OUTLINE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AU" sz="3600" dirty="0" smtClean="0"/>
              <a:t>Background</a:t>
            </a:r>
          </a:p>
          <a:p>
            <a:pPr>
              <a:buFont typeface="Wingdings" pitchFamily="2" charset="2"/>
              <a:buChar char="q"/>
            </a:pPr>
            <a:r>
              <a:rPr lang="en-AU" sz="3600" dirty="0" smtClean="0"/>
              <a:t>Questionnaire</a:t>
            </a:r>
          </a:p>
          <a:p>
            <a:pPr>
              <a:buFont typeface="Wingdings" pitchFamily="2" charset="2"/>
              <a:buChar char="q"/>
            </a:pPr>
            <a:r>
              <a:rPr lang="en-AU" sz="3600" dirty="0" smtClean="0"/>
              <a:t>Sensitive questions</a:t>
            </a:r>
          </a:p>
          <a:p>
            <a:pPr>
              <a:buFont typeface="Wingdings" pitchFamily="2" charset="2"/>
              <a:buChar char="q"/>
            </a:pPr>
            <a:r>
              <a:rPr lang="en-AU" sz="3600" dirty="0" smtClean="0"/>
              <a:t>Training</a:t>
            </a:r>
          </a:p>
          <a:p>
            <a:pPr>
              <a:buFont typeface="Wingdings" pitchFamily="2" charset="2"/>
              <a:buChar char="q"/>
            </a:pPr>
            <a:r>
              <a:rPr lang="en-AU" sz="3600" dirty="0" smtClean="0"/>
              <a:t>Indicators</a:t>
            </a:r>
          </a:p>
          <a:p>
            <a:pPr marL="514350" indent="-514350" algn="l">
              <a:buAutoNum type="alphaLcParenR"/>
            </a:pPr>
            <a:endParaRPr lang="en-AU" dirty="0" smtClean="0"/>
          </a:p>
          <a:p>
            <a:pPr marL="514350" indent="-514350" algn="l">
              <a:buAutoNum type="alphaLcParenR"/>
            </a:pPr>
            <a:endParaRPr lang="en-AU" dirty="0" smtClean="0"/>
          </a:p>
          <a:p>
            <a:pPr marL="514350" indent="-514350" algn="l">
              <a:buAutoNum type="alphaLcParenR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67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 smtClean="0"/>
              <a:t>BACKGROUND</a:t>
            </a:r>
            <a:endParaRPr lang="en-AU" b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112568"/>
          </a:xfrm>
        </p:spPr>
        <p:txBody>
          <a:bodyPr>
            <a:normAutofit fontScale="70000" lnSpcReduction="20000"/>
          </a:bodyPr>
          <a:lstStyle/>
          <a:p>
            <a:r>
              <a:rPr lang="en-AU" sz="3600" dirty="0" smtClean="0"/>
              <a:t>Funded by ADB and Tuvalu Government</a:t>
            </a:r>
          </a:p>
          <a:p>
            <a:r>
              <a:rPr lang="en-AU" sz="3600" dirty="0" smtClean="0"/>
              <a:t>Technical assistance from SPC</a:t>
            </a:r>
          </a:p>
          <a:p>
            <a:r>
              <a:rPr lang="en-AU" sz="3600" dirty="0"/>
              <a:t>Questionnaire developed by Macro </a:t>
            </a:r>
            <a:endParaRPr lang="en-AU" sz="3600" dirty="0" smtClean="0"/>
          </a:p>
          <a:p>
            <a:pPr lvl="4"/>
            <a:r>
              <a:rPr lang="en-AU" sz="3000" dirty="0" smtClean="0"/>
              <a:t>Household questionnaire</a:t>
            </a:r>
          </a:p>
          <a:p>
            <a:pPr lvl="4"/>
            <a:r>
              <a:rPr lang="en-AU" sz="3000" dirty="0" smtClean="0"/>
              <a:t>Man’s questionnaire</a:t>
            </a:r>
          </a:p>
          <a:p>
            <a:pPr lvl="4"/>
            <a:r>
              <a:rPr lang="en-AU" sz="3000" dirty="0" smtClean="0"/>
              <a:t>Woman’s questionnaire</a:t>
            </a:r>
            <a:endParaRPr lang="en-AU" sz="3000" dirty="0"/>
          </a:p>
          <a:p>
            <a:r>
              <a:rPr lang="en-AU" sz="3600" dirty="0"/>
              <a:t>Consultations with </a:t>
            </a:r>
            <a:r>
              <a:rPr lang="en-AU" sz="3600" dirty="0" smtClean="0"/>
              <a:t>stakeholders</a:t>
            </a:r>
          </a:p>
          <a:p>
            <a:pPr lvl="4"/>
            <a:r>
              <a:rPr lang="en-AU" sz="3000" dirty="0" smtClean="0"/>
              <a:t>User needs</a:t>
            </a:r>
          </a:p>
          <a:p>
            <a:pPr lvl="4"/>
            <a:r>
              <a:rPr lang="en-AU" sz="3000" dirty="0" smtClean="0"/>
              <a:t>Expert knowledge</a:t>
            </a:r>
          </a:p>
          <a:p>
            <a:pPr lvl="4"/>
            <a:r>
              <a:rPr lang="en-AU" sz="3000" dirty="0" smtClean="0"/>
              <a:t>Ownership</a:t>
            </a:r>
          </a:p>
          <a:p>
            <a:pPr lvl="4"/>
            <a:r>
              <a:rPr lang="en-AU" sz="3000" dirty="0" smtClean="0"/>
              <a:t>Back translation</a:t>
            </a:r>
            <a:endParaRPr lang="en-AU" sz="3000" dirty="0"/>
          </a:p>
          <a:p>
            <a:r>
              <a:rPr lang="en-AU" sz="3600" dirty="0" smtClean="0"/>
              <a:t>8 out of 9 were islands selected </a:t>
            </a:r>
          </a:p>
          <a:p>
            <a:r>
              <a:rPr lang="en-AU" sz="3600" dirty="0" smtClean="0"/>
              <a:t>Sample size 33</a:t>
            </a:r>
            <a:r>
              <a:rPr lang="en-AU" sz="2000" dirty="0" smtClean="0"/>
              <a:t>1/3</a:t>
            </a:r>
            <a:r>
              <a:rPr lang="en-AU" sz="3600" dirty="0" smtClean="0"/>
              <a:t>%</a:t>
            </a:r>
          </a:p>
          <a:p>
            <a:r>
              <a:rPr lang="en-AU" sz="3600" dirty="0" smtClean="0"/>
              <a:t>Random selection of households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6739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07504"/>
          </a:xfrm>
        </p:spPr>
        <p:txBody>
          <a:bodyPr>
            <a:noAutofit/>
          </a:bodyPr>
          <a:lstStyle/>
          <a:p>
            <a:pPr algn="ctr"/>
            <a:r>
              <a:rPr lang="en-AU" sz="4000" b="1" dirty="0" smtClean="0"/>
              <a:t>WOMAN’S QUESTIONNAIRE (15-49 years)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Reproduction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Contraception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Pregnancy and postnatal care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Child immunization and health and child and woman’s nutrition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Marriage and sexual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Fertility preferences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Husband’s background and woman’s work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HIV/AIDS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Other health issues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Domestic violence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38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 smtClean="0"/>
              <a:t>SENSITIVE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Q1. Have you ever had sexual intercourse?</a:t>
            </a:r>
          </a:p>
          <a:p>
            <a:pPr marL="880110" lvl="1" indent="-514350">
              <a:buAutoNum type="arabicPeriod"/>
            </a:pPr>
            <a:r>
              <a:rPr lang="en-AU" dirty="0" smtClean="0"/>
              <a:t>Yes</a:t>
            </a:r>
          </a:p>
          <a:p>
            <a:pPr marL="880110" lvl="1" indent="-514350">
              <a:buAutoNum type="arabicPeriod"/>
            </a:pPr>
            <a:r>
              <a:rPr lang="en-AU" dirty="0" smtClean="0"/>
              <a:t>No (Go to Q3)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Q2. How old were you when you first have sexual intercourse for the very first time?</a:t>
            </a:r>
          </a:p>
          <a:p>
            <a:pPr marL="640080" lvl="2" indent="0">
              <a:buNone/>
            </a:pPr>
            <a:r>
              <a:rPr lang="en-AU" sz="2600" dirty="0" smtClean="0"/>
              <a:t>Age= ………….. (Go to Q*)</a:t>
            </a:r>
          </a:p>
          <a:p>
            <a:pPr marL="640080" lvl="2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Q3. Do you intend to wait until you get married to have sexual intercourse for the first time? 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AU" dirty="0" smtClean="0"/>
              <a:t>Yes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AU" dirty="0" smtClean="0"/>
              <a:t>No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AU" dirty="0" smtClean="0"/>
              <a:t>Not sure</a:t>
            </a:r>
          </a:p>
          <a:p>
            <a:pPr marL="822960" lvl="1" indent="-457200">
              <a:buFont typeface="+mj-lt"/>
              <a:buAutoNum type="arabicPeriod"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5029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 smtClean="0"/>
              <a:t>TRAINING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Selection of enumerators</a:t>
            </a:r>
          </a:p>
          <a:p>
            <a:pPr lvl="2"/>
            <a:r>
              <a:rPr lang="en-AU" dirty="0" smtClean="0"/>
              <a:t>Preference of those with survey knowledge (the good ones)</a:t>
            </a:r>
          </a:p>
          <a:p>
            <a:r>
              <a:rPr lang="en-AU" dirty="0" smtClean="0"/>
              <a:t>Confidentiality</a:t>
            </a:r>
          </a:p>
          <a:p>
            <a:pPr lvl="2"/>
            <a:r>
              <a:rPr lang="en-AU" dirty="0" smtClean="0"/>
              <a:t>Data for statistics purposes only</a:t>
            </a:r>
          </a:p>
          <a:p>
            <a:pPr lvl="2"/>
            <a:r>
              <a:rPr lang="en-AU" dirty="0" smtClean="0"/>
              <a:t>Data aggregation</a:t>
            </a:r>
          </a:p>
          <a:p>
            <a:r>
              <a:rPr lang="en-AU" dirty="0" smtClean="0"/>
              <a:t>Penalties</a:t>
            </a:r>
          </a:p>
          <a:p>
            <a:r>
              <a:rPr lang="en-AU" dirty="0" smtClean="0"/>
              <a:t>Sensitivity</a:t>
            </a:r>
          </a:p>
          <a:p>
            <a:pPr lvl="2"/>
            <a:r>
              <a:rPr lang="en-AU" dirty="0" smtClean="0"/>
              <a:t>Same sex interviews</a:t>
            </a:r>
          </a:p>
          <a:p>
            <a:pPr lvl="2"/>
            <a:r>
              <a:rPr lang="en-AU" dirty="0" smtClean="0"/>
              <a:t>Conduct interview in private where possible</a:t>
            </a:r>
          </a:p>
          <a:p>
            <a:r>
              <a:rPr lang="en-AU" dirty="0" smtClean="0"/>
              <a:t>Read the questions as they are written in the questionnaire</a:t>
            </a:r>
          </a:p>
          <a:p>
            <a:r>
              <a:rPr lang="en-AU" dirty="0" smtClean="0"/>
              <a:t>Skip questions</a:t>
            </a:r>
          </a:p>
          <a:p>
            <a:r>
              <a:rPr lang="en-AU" dirty="0" smtClean="0"/>
              <a:t>Other usual required skills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367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 smtClean="0"/>
              <a:t>KEY INDICATORS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Shown by Residence (Urban/Rural) and Education Level (No education/Primary, Secondary and above Secondary)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Marriage and fertility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Family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Infant and child mortality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Maternal and child health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Nutritional status of adults and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err="1" smtClean="0"/>
              <a:t>Anemia</a:t>
            </a:r>
            <a:r>
              <a:rPr lang="en-AU" dirty="0" smtClean="0"/>
              <a:t> among children and adults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Knowledge of HIV and AIDS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Women’s empowerment</a:t>
            </a:r>
          </a:p>
          <a:p>
            <a:pPr marL="514350" indent="-514350">
              <a:buFont typeface="+mj-lt"/>
              <a:buAutoNum type="arabicPeriod"/>
            </a:pPr>
            <a:endParaRPr lang="en-AU" dirty="0" smtClean="0"/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2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SE PSWPS Powerpoi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RSE PSWPS Powerpoint</Template>
  <TotalTime>3106</TotalTime>
  <Words>312</Words>
  <Application>Microsoft Office PowerPoint</Application>
  <PresentationFormat>On-screen Show (4:3)</PresentationFormat>
  <Paragraphs>78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RSE PSWPS Powerpoint</vt:lpstr>
      <vt:lpstr>TUVALU DEMOGRAPHIC AND HEALTH SURVEY 2007</vt:lpstr>
      <vt:lpstr>OUTLINE</vt:lpstr>
      <vt:lpstr>BACKGROUND</vt:lpstr>
      <vt:lpstr>WOMAN’S QUESTIONNAIRE (15-49 years)</vt:lpstr>
      <vt:lpstr>SENSITIVE QUESTIONS</vt:lpstr>
      <vt:lpstr>TRAINING</vt:lpstr>
      <vt:lpstr>KEY INDICATORS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TrinnyUC</dc:creator>
  <cp:lastModifiedBy>Charlotte French</cp:lastModifiedBy>
  <cp:revision>40</cp:revision>
  <dcterms:created xsi:type="dcterms:W3CDTF">2014-07-24T20:40:00Z</dcterms:created>
  <dcterms:modified xsi:type="dcterms:W3CDTF">2014-10-03T14:26:39Z</dcterms:modified>
</cp:coreProperties>
</file>