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361" r:id="rId3"/>
    <p:sldId id="268" r:id="rId4"/>
    <p:sldId id="261" r:id="rId5"/>
    <p:sldId id="396" r:id="rId6"/>
    <p:sldId id="422" r:id="rId7"/>
    <p:sldId id="411" r:id="rId8"/>
    <p:sldId id="420" r:id="rId9"/>
    <p:sldId id="423" r:id="rId10"/>
    <p:sldId id="368" r:id="rId11"/>
  </p:sldIdLst>
  <p:sldSz cx="9144000" cy="6858000" type="screen4x3"/>
  <p:notesSz cx="6997700" cy="9271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7D3"/>
    <a:srgbClr val="DFE9F8"/>
    <a:srgbClr val="003366"/>
    <a:srgbClr val="003300"/>
    <a:srgbClr val="F4FE72"/>
    <a:srgbClr val="FFFFFF"/>
    <a:srgbClr val="FF0000"/>
    <a:srgbClr val="6A9B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5" autoAdjust="0"/>
    <p:restoredTop sz="76068" autoAdjust="0"/>
  </p:normalViewPr>
  <p:slideViewPr>
    <p:cSldViewPr>
      <p:cViewPr varScale="1">
        <p:scale>
          <a:sx n="76" d="100"/>
          <a:sy n="76" d="100"/>
        </p:scale>
        <p:origin x="-17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84" y="-84"/>
      </p:cViewPr>
      <p:guideLst>
        <p:guide orient="horz" pos="2920"/>
        <p:guide pos="22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138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5" tIns="44702" rIns="89405" bIns="44702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4730" y="0"/>
            <a:ext cx="303138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5" tIns="44702" rIns="89405" bIns="4470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550"/>
            <a:ext cx="303138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5" tIns="44702" rIns="89405" bIns="44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4730" y="8805550"/>
            <a:ext cx="303138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5" tIns="44702" rIns="89405" bIns="4470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AA5C13D-9888-4FA5-BC42-F72F71775A7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1386" cy="46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1" tIns="46471" rIns="92941" bIns="46471" numCol="1" anchor="t" anchorCtr="0" compatLnSpc="1">
            <a:prstTxWarp prst="textNoShape">
              <a:avLst/>
            </a:prstTxWarp>
          </a:bodyPr>
          <a:lstStyle>
            <a:lvl1pPr defTabSz="929753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4730" y="0"/>
            <a:ext cx="3031386" cy="46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1" tIns="46471" rIns="92941" bIns="46471" numCol="1" anchor="t" anchorCtr="0" compatLnSpc="1">
            <a:prstTxWarp prst="textNoShape">
              <a:avLst/>
            </a:prstTxWarp>
          </a:bodyPr>
          <a:lstStyle>
            <a:lvl1pPr algn="r" defTabSz="929753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20" y="4402776"/>
            <a:ext cx="5600062" cy="417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1" tIns="46471" rIns="92941" bIns="464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134"/>
            <a:ext cx="3031386" cy="46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1" tIns="46471" rIns="92941" bIns="46471" numCol="1" anchor="b" anchorCtr="0" compatLnSpc="1">
            <a:prstTxWarp prst="textNoShape">
              <a:avLst/>
            </a:prstTxWarp>
          </a:bodyPr>
          <a:lstStyle>
            <a:lvl1pPr defTabSz="929753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4730" y="8807134"/>
            <a:ext cx="3031386" cy="46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1" tIns="46471" rIns="92941" bIns="46471" numCol="1" anchor="b" anchorCtr="0" compatLnSpc="1">
            <a:prstTxWarp prst="textNoShape">
              <a:avLst/>
            </a:prstTxWarp>
          </a:bodyPr>
          <a:lstStyle>
            <a:lvl1pPr algn="r" defTabSz="929753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E053883-EF40-407B-A339-A1DE7D9F6B3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627"/>
            <a:fld id="{FA3EE14C-A1D3-4C2A-A3AA-D17880B56480}" type="slidenum">
              <a:rPr lang="en-CA" smtClean="0"/>
              <a:pPr defTabSz="929627"/>
              <a:t>1</a:t>
            </a:fld>
            <a:endParaRPr lang="en-CA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Metrics of performance: not necessarily flawed,</a:t>
            </a:r>
            <a:r>
              <a:rPr lang="en-CA" baseline="0" dirty="0" smtClean="0"/>
              <a:t> but at a different scope. Economy in isolation </a:t>
            </a:r>
            <a:r>
              <a:rPr lang="en-CA" baseline="0" dirty="0" err="1" smtClean="0"/>
              <a:t>vs</a:t>
            </a:r>
            <a:r>
              <a:rPr lang="en-CA" baseline="0" dirty="0" smtClean="0"/>
              <a:t> bigger picture.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53883-EF40-407B-A339-A1DE7D9F6B34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627"/>
            <a:fld id="{8B62A083-5380-4DA1-84A1-DF0DC4E0E05F}" type="slidenum">
              <a:rPr lang="en-CA" smtClean="0"/>
              <a:pPr defTabSz="929627"/>
              <a:t>3</a:t>
            </a:fld>
            <a:endParaRPr lang="en-CA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627"/>
            <a:fld id="{B78FB847-F9CC-42DC-8A59-C71BA29F569A}" type="slidenum">
              <a:rPr lang="en-CA" smtClean="0"/>
              <a:pPr defTabSz="929627"/>
              <a:t>4</a:t>
            </a:fld>
            <a:endParaRPr lang="en-CA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0721" indent="-240721" eaLnBrk="1" hangingPunct="1">
              <a:lnSpc>
                <a:spcPct val="8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627"/>
            <a:fld id="{5B7014B5-C5D3-462D-B766-7D9E01E67626}" type="slidenum">
              <a:rPr lang="en-CA" smtClean="0"/>
              <a:pPr defTabSz="929627"/>
              <a:t>5</a:t>
            </a:fld>
            <a:endParaRPr lang="en-CA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627"/>
            <a:fld id="{5B7014B5-C5D3-462D-B766-7D9E01E67626}" type="slidenum">
              <a:rPr lang="en-CA" smtClean="0"/>
              <a:pPr defTabSz="929627"/>
              <a:t>6</a:t>
            </a:fld>
            <a:endParaRPr lang="en-CA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53883-EF40-407B-A339-A1DE7D9F6B34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0015F-1402-4243-BA24-BFFB4C0D9B5A}" type="datetime1">
              <a:rPr lang="en-CA"/>
              <a:pPr>
                <a:defRPr/>
              </a:pPr>
              <a:t>18/06/2014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60CE2-32D7-4F80-94D2-973D4548EC1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EB631-A342-421F-A446-8C914BA2BAFA}" type="datetime1">
              <a:rPr lang="en-CA"/>
              <a:pPr>
                <a:defRPr/>
              </a:pPr>
              <a:t>18/06/2014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AF3A9-CE6B-4461-9CDB-E8261141328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9985B-A004-4230-AECF-C0704707A941}" type="datetime1">
              <a:rPr lang="en-CA"/>
              <a:pPr>
                <a:defRPr/>
              </a:pPr>
              <a:t>18/06/2014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63352-D965-4BF0-A714-491A1DC5A03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6147B-A11E-4E11-B417-8BE79F88A807}" type="datetime1">
              <a:rPr lang="en-CA"/>
              <a:pPr>
                <a:defRPr/>
              </a:pPr>
              <a:t>18/06/2014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0955-D2C8-47D1-A812-A014566E475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66372-7D66-4594-97B0-AA3BA94AB17F}" type="datetime1">
              <a:rPr lang="en-CA"/>
              <a:pPr>
                <a:defRPr/>
              </a:pPr>
              <a:t>18/06/2014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56E13-BD15-4F42-92C3-76A627E912D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336F7-F377-45C0-B54A-6D83B6B11E79}" type="datetime1">
              <a:rPr lang="en-CA"/>
              <a:pPr>
                <a:defRPr/>
              </a:pPr>
              <a:t>18/06/2014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EE7F6-6DA9-462B-AD41-A646C7D2316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F25E4-DCAC-44D6-AD4C-3AAD68DBDA7E}" type="datetime1">
              <a:rPr lang="en-CA"/>
              <a:pPr>
                <a:defRPr/>
              </a:pPr>
              <a:t>18/06/2014</a:t>
            </a:fld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AD705-BDC0-4C73-86DC-219B6400BFE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E79BA-BE2A-4B76-8176-2BE4235251DE}" type="datetime1">
              <a:rPr lang="en-CA"/>
              <a:pPr>
                <a:defRPr/>
              </a:pPr>
              <a:t>18/06/2014</a:t>
            </a:fld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32C52-3FE5-48A9-AFEF-364AA02FDFE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33F94-89E8-44EC-B592-4711C1736027}" type="datetime1">
              <a:rPr lang="en-CA"/>
              <a:pPr>
                <a:defRPr/>
              </a:pPr>
              <a:t>18/06/2014</a:t>
            </a:fld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A0CCE-3443-4D8F-A4CB-CAB4B84258D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51532-7504-4D79-ABC2-5789285C44B2}" type="datetime1">
              <a:rPr lang="en-CA"/>
              <a:pPr>
                <a:defRPr/>
              </a:pPr>
              <a:t>18/06/2014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DC93C-2C2E-4894-8A02-725DA9E8796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0EAE5-9D5D-42CF-8AB5-EA4A376157F6}" type="datetime1">
              <a:rPr lang="en-CA"/>
              <a:pPr>
                <a:defRPr/>
              </a:pPr>
              <a:t>18/06/2014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FE964-9AF6-4D13-AA3D-50A760CA675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3801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68044F3-319A-4D1E-A0F0-43C70E12AF3F}" type="datetime1">
              <a:rPr lang="en-CA"/>
              <a:pPr>
                <a:defRPr/>
              </a:pPr>
              <a:t>18/06/2014</a:t>
            </a:fld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3" y="63881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408738"/>
            <a:ext cx="15224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E7F279C-9234-4FB2-90AF-E3B36B05FF5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glitz-sen-fitoussi.fr/documents/rapport_anglai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nstats.un.org/unsd/envaccounting/White_cover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nstats.un.org/unsd/envaccounting/White_cover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1692275" y="1844675"/>
            <a:ext cx="597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611188" y="2588711"/>
            <a:ext cx="7921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3600" b="1" dirty="0" smtClean="0">
                <a:solidFill>
                  <a:schemeClr val="bg1"/>
                </a:solidFill>
              </a:rPr>
              <a:t>Physical Flow Accounting</a:t>
            </a:r>
            <a:endParaRPr lang="en-CA" sz="3600" b="1" dirty="0">
              <a:solidFill>
                <a:schemeClr val="bg1"/>
              </a:solidFill>
            </a:endParaRP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 rot="10800000" flipV="1">
            <a:off x="322263" y="4469049"/>
            <a:ext cx="8572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000" b="1" dirty="0" smtClean="0">
                <a:solidFill>
                  <a:schemeClr val="tx1"/>
                </a:solidFill>
              </a:rPr>
              <a:t>UNSD SEEA Training of Trainers Seminar 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611560" y="5462354"/>
            <a:ext cx="80645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chemeClr val="tx1"/>
                </a:solidFill>
              </a:rPr>
              <a:t>Joe St. </a:t>
            </a:r>
            <a:r>
              <a:rPr lang="en-CA" sz="1400" b="1" dirty="0" smtClean="0">
                <a:solidFill>
                  <a:schemeClr val="tx1"/>
                </a:solidFill>
              </a:rPr>
              <a:t>Lawrence</a:t>
            </a:r>
          </a:p>
          <a:p>
            <a:pPr algn="ctr">
              <a:spcBef>
                <a:spcPct val="50000"/>
              </a:spcBef>
            </a:pPr>
            <a:r>
              <a:rPr lang="en-CA" sz="1400" b="1" dirty="0" smtClean="0">
                <a:solidFill>
                  <a:schemeClr val="tx1"/>
                </a:solidFill>
              </a:rPr>
              <a:t>Statistics Canada </a:t>
            </a:r>
            <a:endParaRPr lang="en-CA" sz="1400" b="1" dirty="0">
              <a:solidFill>
                <a:schemeClr val="tx1"/>
              </a:solidFill>
            </a:endParaRP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539552" y="4921423"/>
            <a:ext cx="8064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400" dirty="0" smtClean="0">
                <a:solidFill>
                  <a:schemeClr val="tx1"/>
                </a:solidFill>
              </a:rPr>
              <a:t>July 7-10, 2014, New York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B6147B-A11E-4E11-B417-8BE79F88A807}" type="datetime1">
              <a:rPr lang="en-CA" smtClean="0"/>
              <a:pPr>
                <a:defRPr/>
              </a:pPr>
              <a:t>18/06/2014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Statistics Canada • Statistique Canada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F0955-D2C8-47D1-A812-A014566E4757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850" y="629568"/>
            <a:ext cx="8218488" cy="711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790" y="3861048"/>
            <a:ext cx="8191666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Joe St. Lawrence</a:t>
            </a:r>
          </a:p>
          <a:p>
            <a:endParaRPr lang="en-CA" sz="1400" b="1" kern="0" dirty="0" smtClean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  <a:p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Environment Accounts and Statistics | </a:t>
            </a:r>
            <a:r>
              <a:rPr lang="en-CA" sz="1400" b="1" kern="0" dirty="0" err="1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Comptes</a:t>
            </a:r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et </a:t>
            </a:r>
            <a:r>
              <a:rPr lang="en-CA" sz="1400" b="1" kern="0" dirty="0" err="1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statistique</a:t>
            </a:r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CA" sz="1400" b="1" kern="0" dirty="0" err="1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l'environnement</a:t>
            </a:r>
            <a:endParaRPr lang="en-CA" sz="1400" b="1" kern="0" dirty="0" smtClean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  <a:p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R.H. Coats Building | </a:t>
            </a:r>
            <a:r>
              <a:rPr lang="en-CA" sz="1400" b="1" kern="0" dirty="0" err="1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Immeuble</a:t>
            </a:r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R.-H.-Coats / Floor | </a:t>
            </a:r>
            <a:r>
              <a:rPr lang="en-CA" sz="1400" b="1" kern="0" dirty="0" err="1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Étage</a:t>
            </a:r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25 M</a:t>
            </a:r>
          </a:p>
          <a:p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Statistics Canada | 100 Tunney's Pasture Driveway, Ottawa ON K1A 0T6</a:t>
            </a:r>
          </a:p>
          <a:p>
            <a:r>
              <a:rPr lang="en-CA" sz="1400" b="1" kern="0" dirty="0" err="1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Statistique</a:t>
            </a:r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Canada | 100, promenade Tunney's Pasture, Ottawa ON K1A 0T6</a:t>
            </a:r>
          </a:p>
          <a:p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Joe.St.Lawrence@statcan.gc.ca</a:t>
            </a:r>
          </a:p>
          <a:p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Telephone | </a:t>
            </a:r>
            <a:r>
              <a:rPr lang="en-CA" sz="1400" b="1" kern="0" dirty="0" err="1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Téléphone</a:t>
            </a:r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613-951-7709</a:t>
            </a:r>
          </a:p>
          <a:p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Facsimile | </a:t>
            </a:r>
            <a:r>
              <a:rPr lang="en-CA" sz="1400" b="1" kern="0" dirty="0" err="1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Télécopieur</a:t>
            </a:r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613-951-0634</a:t>
            </a:r>
          </a:p>
          <a:p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Government of Canada | </a:t>
            </a:r>
            <a:r>
              <a:rPr lang="en-CA" sz="1400" b="1" kern="0" dirty="0" err="1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Gouvernement</a:t>
            </a:r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du Canada </a:t>
            </a:r>
          </a:p>
          <a:p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000" b="1" kern="1200" dirty="0" smtClean="0">
                <a:solidFill>
                  <a:schemeClr val="accent2"/>
                </a:solidFill>
                <a:latin typeface="Arial" charset="0"/>
              </a:rPr>
              <a:t>“</a:t>
            </a:r>
            <a:r>
              <a:rPr lang="en-CA" sz="2000" b="1" i="1" kern="1200" dirty="0" smtClean="0">
                <a:solidFill>
                  <a:schemeClr val="accent2"/>
                </a:solidFill>
                <a:latin typeface="Arial" charset="0"/>
              </a:rPr>
              <a:t>…we often draw inferences about what are good policies by looking at what policies have promoted economic growth; but if our metrics of performance are flawed, so too may be the inferences that we draw.”</a:t>
            </a:r>
          </a:p>
          <a:p>
            <a:pPr>
              <a:buNone/>
            </a:pPr>
            <a:endParaRPr lang="en-CA" sz="2000" b="1" kern="1200" dirty="0" smtClean="0">
              <a:solidFill>
                <a:schemeClr val="accent2"/>
              </a:solidFill>
              <a:latin typeface="Arial" charset="0"/>
            </a:endParaRPr>
          </a:p>
          <a:p>
            <a:pPr>
              <a:buNone/>
            </a:pPr>
            <a:endParaRPr lang="en-CA" sz="2000" b="1" kern="1200" dirty="0" smtClean="0">
              <a:solidFill>
                <a:schemeClr val="accent2"/>
              </a:solidFill>
              <a:latin typeface="Arial" charset="0"/>
            </a:endParaRPr>
          </a:p>
          <a:p>
            <a:pPr>
              <a:buNone/>
            </a:pPr>
            <a:endParaRPr lang="en-CA" sz="2000" b="1" kern="1200" dirty="0" smtClean="0">
              <a:solidFill>
                <a:schemeClr val="accent2"/>
              </a:solidFill>
              <a:latin typeface="Arial" charset="0"/>
            </a:endParaRPr>
          </a:p>
          <a:p>
            <a:pPr>
              <a:buNone/>
            </a:pPr>
            <a:endParaRPr lang="en-CA" sz="2000" b="1" kern="1200" dirty="0" smtClean="0">
              <a:solidFill>
                <a:schemeClr val="accent2"/>
              </a:solidFill>
              <a:latin typeface="Arial" charset="0"/>
            </a:endParaRPr>
          </a:p>
          <a:p>
            <a:pPr>
              <a:buNone/>
            </a:pPr>
            <a:endParaRPr lang="en-CA" sz="2000" b="1" kern="1200" dirty="0" smtClean="0">
              <a:solidFill>
                <a:schemeClr val="accent2"/>
              </a:solidFill>
              <a:latin typeface="Arial" charset="0"/>
            </a:endParaRPr>
          </a:p>
          <a:p>
            <a:pPr>
              <a:buNone/>
            </a:pPr>
            <a:endParaRPr lang="en-CA" sz="2000" b="1" kern="1200" dirty="0" smtClean="0">
              <a:solidFill>
                <a:schemeClr val="accent2"/>
              </a:solidFill>
              <a:latin typeface="Arial" charset="0"/>
            </a:endParaRPr>
          </a:p>
          <a:p>
            <a:pPr algn="r">
              <a:buNone/>
            </a:pPr>
            <a:r>
              <a:rPr lang="en-CA" sz="1600" b="1" kern="1200" dirty="0" err="1" smtClean="0">
                <a:solidFill>
                  <a:schemeClr val="accent2"/>
                </a:solidFill>
                <a:latin typeface="Arial" charset="0"/>
              </a:rPr>
              <a:t>Stiglitz</a:t>
            </a:r>
            <a:r>
              <a:rPr lang="en-CA" sz="1600" b="1" kern="1200" dirty="0" smtClean="0">
                <a:solidFill>
                  <a:schemeClr val="accent2"/>
                </a:solidFill>
                <a:latin typeface="Arial" charset="0"/>
              </a:rPr>
              <a:t>, J.E., A. </a:t>
            </a:r>
            <a:r>
              <a:rPr lang="en-CA" sz="1600" b="1" kern="1200" dirty="0" err="1" smtClean="0">
                <a:solidFill>
                  <a:schemeClr val="accent2"/>
                </a:solidFill>
                <a:latin typeface="Arial" charset="0"/>
              </a:rPr>
              <a:t>Sen</a:t>
            </a:r>
            <a:r>
              <a:rPr lang="en-CA" sz="1600" b="1" kern="1200" dirty="0" smtClean="0">
                <a:solidFill>
                  <a:schemeClr val="accent2"/>
                </a:solidFill>
                <a:latin typeface="Arial" charset="0"/>
              </a:rPr>
              <a:t>, and J-P. </a:t>
            </a:r>
            <a:r>
              <a:rPr lang="en-CA" sz="1600" b="1" kern="1200" dirty="0" err="1" smtClean="0">
                <a:solidFill>
                  <a:schemeClr val="accent2"/>
                </a:solidFill>
                <a:latin typeface="Arial" charset="0"/>
              </a:rPr>
              <a:t>Fitoussi</a:t>
            </a:r>
            <a:r>
              <a:rPr lang="en-CA" sz="1600" b="1" kern="1200" dirty="0" smtClean="0">
                <a:solidFill>
                  <a:schemeClr val="accent2"/>
                </a:solidFill>
                <a:latin typeface="Arial" charset="0"/>
              </a:rPr>
              <a:t>, (2009), Report by the Commission on the Measurement of Economic Performance and Social Progress, p.7</a:t>
            </a:r>
          </a:p>
          <a:p>
            <a:pPr algn="r">
              <a:buNone/>
            </a:pPr>
            <a:r>
              <a:rPr lang="en-CA" sz="1600" b="1" kern="1200" dirty="0" smtClean="0">
                <a:solidFill>
                  <a:schemeClr val="accent2"/>
                </a:solidFill>
                <a:latin typeface="Arial" charset="0"/>
                <a:hlinkClick r:id="rId3"/>
              </a:rPr>
              <a:t>www.stiglitz-sen-fitoussi.fr/documents/rapport_anglais.pdf</a:t>
            </a:r>
            <a:r>
              <a:rPr lang="en-CA" sz="1600" b="1" kern="1200" dirty="0" smtClean="0">
                <a:solidFill>
                  <a:schemeClr val="accent2"/>
                </a:solidFill>
                <a:latin typeface="Arial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B6147B-A11E-4E11-B417-8BE79F88A807}" type="datetime1">
              <a:rPr lang="en-CA" smtClean="0"/>
              <a:pPr>
                <a:defRPr/>
              </a:pPr>
              <a:t>18/06/2014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Statistics Canada • Statistique Canada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F0955-D2C8-47D1-A812-A014566E4757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850" y="549275"/>
            <a:ext cx="8218488" cy="711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“Beyond GDP”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47A1A06-976B-4CF1-A5ED-5F2A5A077996}" type="datetime1">
              <a:rPr lang="en-CA" smtClean="0"/>
              <a:pPr/>
              <a:t>18/06/2014</a:t>
            </a:fld>
            <a:endParaRPr lang="en-CA" smtClean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Statistics Canada • Statistique Canada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C0C8D6-30A3-40FA-A661-3E41CCEDE601}" type="slidenum">
              <a:rPr lang="en-CA" smtClean="0"/>
              <a:pPr/>
              <a:t>3</a:t>
            </a:fld>
            <a:endParaRPr lang="en-CA" smtClean="0"/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95163" y="620713"/>
            <a:ext cx="8569325" cy="711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b="1" dirty="0" smtClean="0">
                <a:solidFill>
                  <a:srgbClr val="003366"/>
                </a:solidFill>
              </a:rPr>
              <a:t>The Economy</a:t>
            </a:r>
            <a:endParaRPr lang="en-CA" dirty="0" smtClean="0">
              <a:solidFill>
                <a:srgbClr val="003366"/>
              </a:solidFill>
            </a:endParaRP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3492500" y="-3195638"/>
            <a:ext cx="9936163" cy="9504363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sz="3600" b="1" dirty="0">
              <a:solidFill>
                <a:srgbClr val="003366"/>
              </a:solidFill>
            </a:endParaRPr>
          </a:p>
          <a:p>
            <a:r>
              <a:rPr lang="en-CA" sz="3600" b="1" dirty="0">
                <a:solidFill>
                  <a:srgbClr val="003366"/>
                </a:solidFill>
              </a:rPr>
              <a:t>	</a:t>
            </a:r>
            <a:r>
              <a:rPr lang="en-CA" sz="2400" b="1" dirty="0">
                <a:solidFill>
                  <a:srgbClr val="003366"/>
                </a:solidFill>
              </a:rPr>
              <a:t>-Natural Resources</a:t>
            </a:r>
          </a:p>
          <a:p>
            <a:r>
              <a:rPr lang="en-CA" sz="2400" b="1" dirty="0">
                <a:solidFill>
                  <a:srgbClr val="003366"/>
                </a:solidFill>
              </a:rPr>
              <a:t>	-Ecosystem Services</a:t>
            </a:r>
          </a:p>
          <a:p>
            <a:endParaRPr lang="en-CA" sz="2400" b="1" dirty="0">
              <a:solidFill>
                <a:srgbClr val="003366"/>
              </a:solidFill>
            </a:endParaRPr>
          </a:p>
          <a:p>
            <a:endParaRPr lang="en-CA" sz="2400" b="1" dirty="0">
              <a:solidFill>
                <a:srgbClr val="003366"/>
              </a:solidFill>
            </a:endParaRPr>
          </a:p>
          <a:p>
            <a:endParaRPr lang="en-CA" sz="2400" b="1" dirty="0">
              <a:solidFill>
                <a:srgbClr val="003366"/>
              </a:solidFill>
            </a:endParaRPr>
          </a:p>
          <a:p>
            <a:endParaRPr lang="en-CA" sz="2400" b="1" dirty="0">
              <a:solidFill>
                <a:srgbClr val="003366"/>
              </a:solidFill>
            </a:endParaRPr>
          </a:p>
          <a:p>
            <a:r>
              <a:rPr lang="en-CA" sz="2400" b="1" dirty="0">
                <a:solidFill>
                  <a:srgbClr val="003366"/>
                </a:solidFill>
              </a:rPr>
              <a:t>	</a:t>
            </a:r>
          </a:p>
          <a:p>
            <a:endParaRPr lang="en-CA" sz="2400" b="1" dirty="0">
              <a:solidFill>
                <a:srgbClr val="003366"/>
              </a:solidFill>
            </a:endParaRPr>
          </a:p>
          <a:p>
            <a:r>
              <a:rPr lang="en-CA" sz="2400" b="1" dirty="0">
                <a:solidFill>
                  <a:srgbClr val="003366"/>
                </a:solidFill>
              </a:rPr>
              <a:t>		</a:t>
            </a:r>
          </a:p>
          <a:p>
            <a:r>
              <a:rPr lang="en-CA" sz="2400" b="1" dirty="0">
                <a:solidFill>
                  <a:srgbClr val="003366"/>
                </a:solidFill>
              </a:rPr>
              <a:t>		-Residuals</a:t>
            </a:r>
          </a:p>
          <a:p>
            <a:endParaRPr lang="en-CA" sz="3600" b="1" dirty="0">
              <a:solidFill>
                <a:srgbClr val="003366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635375" y="2924175"/>
            <a:ext cx="1944688" cy="1873250"/>
          </a:xfrm>
          <a:prstGeom prst="ellipse">
            <a:avLst/>
          </a:prstGeom>
          <a:solidFill>
            <a:schemeClr val="accent1">
              <a:lumMod val="90000"/>
              <a:alpha val="8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CA" sz="1400" b="1" dirty="0">
                <a:solidFill>
                  <a:srgbClr val="002060"/>
                </a:solidFill>
              </a:rPr>
              <a:t>The</a:t>
            </a:r>
          </a:p>
          <a:p>
            <a:pPr algn="ctr">
              <a:defRPr/>
            </a:pPr>
            <a:r>
              <a:rPr lang="en-CA" sz="1400" b="1" dirty="0">
                <a:solidFill>
                  <a:srgbClr val="002060"/>
                </a:solidFill>
              </a:rPr>
              <a:t>Economy</a:t>
            </a:r>
          </a:p>
          <a:p>
            <a:pPr algn="ctr">
              <a:defRPr/>
            </a:pPr>
            <a:endParaRPr lang="en-CA" sz="10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en-CA" sz="1400" b="1" dirty="0">
              <a:solidFill>
                <a:srgbClr val="002060"/>
              </a:solidFill>
            </a:endParaRPr>
          </a:p>
        </p:txBody>
      </p:sp>
      <p:sp>
        <p:nvSpPr>
          <p:cNvPr id="9224" name="Down Arrow 9"/>
          <p:cNvSpPr>
            <a:spLocks noChangeArrowheads="1"/>
          </p:cNvSpPr>
          <p:nvPr/>
        </p:nvSpPr>
        <p:spPr bwMode="auto">
          <a:xfrm rot="2391050">
            <a:off x="4724400" y="2092325"/>
            <a:ext cx="1441450" cy="1223963"/>
          </a:xfrm>
          <a:prstGeom prst="downArrow">
            <a:avLst>
              <a:gd name="adj1" fmla="val 47917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5" name="Down Arrow 10"/>
          <p:cNvSpPr>
            <a:spLocks noChangeArrowheads="1"/>
          </p:cNvSpPr>
          <p:nvPr/>
        </p:nvSpPr>
        <p:spPr bwMode="auto">
          <a:xfrm rot="-3791709">
            <a:off x="5299076" y="3951287"/>
            <a:ext cx="1439862" cy="1223963"/>
          </a:xfrm>
          <a:prstGeom prst="downArrow">
            <a:avLst>
              <a:gd name="adj1" fmla="val 47917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6" name="TextBox 11"/>
          <p:cNvSpPr txBox="1">
            <a:spLocks noChangeArrowheads="1"/>
          </p:cNvSpPr>
          <p:nvPr/>
        </p:nvSpPr>
        <p:spPr bwMode="auto">
          <a:xfrm>
            <a:off x="683568" y="3573016"/>
            <a:ext cx="19319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sz="4800" b="1" dirty="0"/>
              <a:t>Flows</a:t>
            </a:r>
          </a:p>
        </p:txBody>
      </p:sp>
      <p:sp>
        <p:nvSpPr>
          <p:cNvPr id="9227" name="TextBox 12"/>
          <p:cNvSpPr txBox="1">
            <a:spLocks noChangeArrowheads="1"/>
          </p:cNvSpPr>
          <p:nvPr/>
        </p:nvSpPr>
        <p:spPr bwMode="auto">
          <a:xfrm>
            <a:off x="179512" y="2276872"/>
            <a:ext cx="22060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sz="4800" b="1" dirty="0">
                <a:solidFill>
                  <a:srgbClr val="92D050"/>
                </a:solidFill>
              </a:rPr>
              <a:t>Stocks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91880" y="620688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and The Environment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971600" y="4869160"/>
            <a:ext cx="40895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sz="4800" b="1" dirty="0" smtClean="0">
                <a:solidFill>
                  <a:schemeClr val="accent1">
                    <a:lumMod val="90000"/>
                  </a:schemeClr>
                </a:solidFill>
              </a:rPr>
              <a:t>Expenditures</a:t>
            </a:r>
            <a:endParaRPr lang="en-CA" sz="4800" b="1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8A144F7-306C-4CE8-AE56-9F0192850C5C}" type="datetime1">
              <a:rPr lang="en-CA" smtClean="0"/>
              <a:pPr/>
              <a:t>18/06/2014</a:t>
            </a:fld>
            <a:endParaRPr lang="en-CA" smtClean="0"/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Statistics Canada • Statistique Canada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36372D-632D-4FF8-9B05-59728045CC40}" type="slidenum">
              <a:rPr lang="en-CA" smtClean="0"/>
              <a:pPr/>
              <a:t>4</a:t>
            </a:fld>
            <a:endParaRPr lang="en-CA" smtClean="0"/>
          </a:p>
        </p:txBody>
      </p:sp>
      <p:grpSp>
        <p:nvGrpSpPr>
          <p:cNvPr id="12293" name="Group 2"/>
          <p:cNvGrpSpPr>
            <a:grpSpLocks/>
          </p:cNvGrpSpPr>
          <p:nvPr/>
        </p:nvGrpSpPr>
        <p:grpSpPr bwMode="auto">
          <a:xfrm>
            <a:off x="468313" y="1414463"/>
            <a:ext cx="8066087" cy="5183187"/>
            <a:chOff x="430" y="845"/>
            <a:chExt cx="5081" cy="3265"/>
          </a:xfrm>
        </p:grpSpPr>
        <p:grpSp>
          <p:nvGrpSpPr>
            <p:cNvPr id="12295" name="Group 3"/>
            <p:cNvGrpSpPr>
              <a:grpSpLocks/>
            </p:cNvGrpSpPr>
            <p:nvPr/>
          </p:nvGrpSpPr>
          <p:grpSpPr bwMode="auto">
            <a:xfrm>
              <a:off x="430" y="845"/>
              <a:ext cx="5081" cy="3084"/>
              <a:chOff x="430" y="845"/>
              <a:chExt cx="5081" cy="3084"/>
            </a:xfrm>
          </p:grpSpPr>
          <p:sp>
            <p:nvSpPr>
              <p:cNvPr id="12344" name="Line 4"/>
              <p:cNvSpPr>
                <a:spLocks noChangeShapeType="1"/>
              </p:cNvSpPr>
              <p:nvPr/>
            </p:nvSpPr>
            <p:spPr bwMode="auto">
              <a:xfrm>
                <a:off x="657" y="1026"/>
                <a:ext cx="0" cy="4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345" name="Line 5"/>
              <p:cNvSpPr>
                <a:spLocks noChangeShapeType="1"/>
              </p:cNvSpPr>
              <p:nvPr/>
            </p:nvSpPr>
            <p:spPr bwMode="auto">
              <a:xfrm>
                <a:off x="657" y="1525"/>
                <a:ext cx="0" cy="12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346" name="Line 6"/>
              <p:cNvSpPr>
                <a:spLocks noChangeShapeType="1"/>
              </p:cNvSpPr>
              <p:nvPr/>
            </p:nvSpPr>
            <p:spPr bwMode="auto">
              <a:xfrm>
                <a:off x="657" y="2886"/>
                <a:ext cx="0" cy="4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347" name="Line 7"/>
              <p:cNvSpPr>
                <a:spLocks noChangeShapeType="1"/>
              </p:cNvSpPr>
              <p:nvPr/>
            </p:nvSpPr>
            <p:spPr bwMode="auto">
              <a:xfrm>
                <a:off x="657" y="3430"/>
                <a:ext cx="0" cy="4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348" name="Line 8"/>
              <p:cNvSpPr>
                <a:spLocks noChangeShapeType="1"/>
              </p:cNvSpPr>
              <p:nvPr/>
            </p:nvSpPr>
            <p:spPr bwMode="auto">
              <a:xfrm>
                <a:off x="839" y="1026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349" name="Line 9"/>
              <p:cNvSpPr>
                <a:spLocks noChangeShapeType="1"/>
              </p:cNvSpPr>
              <p:nvPr/>
            </p:nvSpPr>
            <p:spPr bwMode="auto">
              <a:xfrm>
                <a:off x="1791" y="1026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350" name="Line 10"/>
              <p:cNvSpPr>
                <a:spLocks noChangeShapeType="1"/>
              </p:cNvSpPr>
              <p:nvPr/>
            </p:nvSpPr>
            <p:spPr bwMode="auto">
              <a:xfrm>
                <a:off x="2789" y="1026"/>
                <a:ext cx="272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351" name="Text Box 11"/>
              <p:cNvSpPr txBox="1">
                <a:spLocks noChangeArrowheads="1"/>
              </p:cNvSpPr>
              <p:nvPr/>
            </p:nvSpPr>
            <p:spPr bwMode="auto">
              <a:xfrm rot="-5400000">
                <a:off x="295" y="1159"/>
                <a:ext cx="44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200">
                    <a:solidFill>
                      <a:schemeClr val="tx1"/>
                    </a:solidFill>
                    <a:latin typeface="Arial Unicode MS" pitchFamily="34" charset="-128"/>
                  </a:rPr>
                  <a:t>Sectors</a:t>
                </a:r>
              </a:p>
            </p:txBody>
          </p:sp>
          <p:sp>
            <p:nvSpPr>
              <p:cNvPr id="12352" name="Text Box 12"/>
              <p:cNvSpPr txBox="1">
                <a:spLocks noChangeArrowheads="1"/>
              </p:cNvSpPr>
              <p:nvPr/>
            </p:nvSpPr>
            <p:spPr bwMode="auto">
              <a:xfrm rot="-5400000">
                <a:off x="295" y="3592"/>
                <a:ext cx="44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200">
                    <a:solidFill>
                      <a:schemeClr val="tx1"/>
                    </a:solidFill>
                    <a:latin typeface="Arial Unicode MS" pitchFamily="34" charset="-128"/>
                  </a:rPr>
                  <a:t>Sectors</a:t>
                </a:r>
              </a:p>
            </p:txBody>
          </p:sp>
          <p:sp>
            <p:nvSpPr>
              <p:cNvPr id="12353" name="Text Box 13"/>
              <p:cNvSpPr txBox="1">
                <a:spLocks noChangeArrowheads="1"/>
              </p:cNvSpPr>
              <p:nvPr/>
            </p:nvSpPr>
            <p:spPr bwMode="auto">
              <a:xfrm rot="-5400000">
                <a:off x="298" y="3016"/>
                <a:ext cx="43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200">
                    <a:solidFill>
                      <a:schemeClr val="tx1"/>
                    </a:solidFill>
                    <a:latin typeface="Arial Unicode MS" pitchFamily="34" charset="-128"/>
                  </a:rPr>
                  <a:t>Wastes</a:t>
                </a:r>
              </a:p>
            </p:txBody>
          </p:sp>
          <p:sp>
            <p:nvSpPr>
              <p:cNvPr id="12354" name="Text Box 14"/>
              <p:cNvSpPr txBox="1">
                <a:spLocks noChangeArrowheads="1"/>
              </p:cNvSpPr>
              <p:nvPr/>
            </p:nvSpPr>
            <p:spPr bwMode="auto">
              <a:xfrm rot="-5400000">
                <a:off x="178" y="2137"/>
                <a:ext cx="68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200">
                    <a:solidFill>
                      <a:schemeClr val="tx1"/>
                    </a:solidFill>
                    <a:latin typeface="Arial Unicode MS" pitchFamily="34" charset="-128"/>
                  </a:rPr>
                  <a:t>Commodities</a:t>
                </a:r>
              </a:p>
            </p:txBody>
          </p:sp>
          <p:sp>
            <p:nvSpPr>
              <p:cNvPr id="12355" name="Text Box 15"/>
              <p:cNvSpPr txBox="1">
                <a:spLocks noChangeArrowheads="1"/>
              </p:cNvSpPr>
              <p:nvPr/>
            </p:nvSpPr>
            <p:spPr bwMode="auto">
              <a:xfrm>
                <a:off x="975" y="845"/>
                <a:ext cx="535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200">
                    <a:solidFill>
                      <a:schemeClr val="tx1"/>
                    </a:solidFill>
                    <a:latin typeface="Arial Unicode MS" pitchFamily="34" charset="-128"/>
                  </a:rPr>
                  <a:t>Industries</a:t>
                </a:r>
              </a:p>
            </p:txBody>
          </p:sp>
          <p:sp>
            <p:nvSpPr>
              <p:cNvPr id="12356" name="Text Box 16"/>
              <p:cNvSpPr txBox="1">
                <a:spLocks noChangeArrowheads="1"/>
              </p:cNvSpPr>
              <p:nvPr/>
            </p:nvSpPr>
            <p:spPr bwMode="auto">
              <a:xfrm>
                <a:off x="1837" y="845"/>
                <a:ext cx="70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200">
                    <a:solidFill>
                      <a:schemeClr val="tx1"/>
                    </a:solidFill>
                    <a:latin typeface="Arial Unicode MS" pitchFamily="34" charset="-128"/>
                  </a:rPr>
                  <a:t>Final demand</a:t>
                </a:r>
              </a:p>
            </p:txBody>
          </p:sp>
          <p:sp>
            <p:nvSpPr>
              <p:cNvPr id="12357" name="Text Box 17"/>
              <p:cNvSpPr txBox="1">
                <a:spLocks noChangeArrowheads="1"/>
              </p:cNvSpPr>
              <p:nvPr/>
            </p:nvSpPr>
            <p:spPr bwMode="auto">
              <a:xfrm>
                <a:off x="3515" y="845"/>
                <a:ext cx="40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200">
                    <a:solidFill>
                      <a:schemeClr val="tx1"/>
                    </a:solidFill>
                    <a:latin typeface="Arial Unicode MS" pitchFamily="34" charset="-128"/>
                  </a:rPr>
                  <a:t>Assets</a:t>
                </a:r>
              </a:p>
            </p:txBody>
          </p:sp>
        </p:grpSp>
        <p:grpSp>
          <p:nvGrpSpPr>
            <p:cNvPr id="12296" name="Group 18"/>
            <p:cNvGrpSpPr>
              <a:grpSpLocks/>
            </p:cNvGrpSpPr>
            <p:nvPr/>
          </p:nvGrpSpPr>
          <p:grpSpPr bwMode="auto">
            <a:xfrm>
              <a:off x="793" y="1525"/>
              <a:ext cx="2858" cy="726"/>
              <a:chOff x="793" y="1525"/>
              <a:chExt cx="2858" cy="726"/>
            </a:xfrm>
          </p:grpSpPr>
          <p:sp>
            <p:nvSpPr>
              <p:cNvPr id="12333" name="Rectangle 19"/>
              <p:cNvSpPr>
                <a:spLocks noChangeArrowheads="1"/>
              </p:cNvSpPr>
              <p:nvPr/>
            </p:nvSpPr>
            <p:spPr bwMode="auto">
              <a:xfrm>
                <a:off x="793" y="1525"/>
                <a:ext cx="862" cy="226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Industrial output of goods and services</a:t>
                </a:r>
              </a:p>
            </p:txBody>
          </p:sp>
          <p:sp>
            <p:nvSpPr>
              <p:cNvPr id="12334" name="Rectangle 20"/>
              <p:cNvSpPr>
                <a:spLocks noChangeArrowheads="1"/>
              </p:cNvSpPr>
              <p:nvPr/>
            </p:nvSpPr>
            <p:spPr bwMode="auto">
              <a:xfrm>
                <a:off x="793" y="1797"/>
                <a:ext cx="862" cy="226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Industrial intermediate demand</a:t>
                </a:r>
              </a:p>
            </p:txBody>
          </p:sp>
          <p:sp>
            <p:nvSpPr>
              <p:cNvPr id="12335" name="Rectangle 21"/>
              <p:cNvSpPr>
                <a:spLocks noChangeArrowheads="1"/>
              </p:cNvSpPr>
              <p:nvPr/>
            </p:nvSpPr>
            <p:spPr bwMode="auto">
              <a:xfrm>
                <a:off x="793" y="2024"/>
                <a:ext cx="863" cy="226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800">
                    <a:solidFill>
                      <a:schemeClr val="tx1"/>
                    </a:solidFill>
                  </a:rPr>
                  <a:t>Environmental protection expenditures</a:t>
                </a:r>
              </a:p>
            </p:txBody>
          </p:sp>
          <p:sp>
            <p:nvSpPr>
              <p:cNvPr id="12336" name="Rectangle 22"/>
              <p:cNvSpPr>
                <a:spLocks noChangeArrowheads="1"/>
              </p:cNvSpPr>
              <p:nvPr/>
            </p:nvSpPr>
            <p:spPr bwMode="auto">
              <a:xfrm>
                <a:off x="793" y="1525"/>
                <a:ext cx="862" cy="227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12337" name="Rectangle 23"/>
              <p:cNvSpPr>
                <a:spLocks noChangeArrowheads="1"/>
              </p:cNvSpPr>
              <p:nvPr/>
            </p:nvSpPr>
            <p:spPr bwMode="auto">
              <a:xfrm>
                <a:off x="793" y="1797"/>
                <a:ext cx="862" cy="454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12338" name="Rectangle 24"/>
              <p:cNvSpPr>
                <a:spLocks noChangeArrowheads="1"/>
              </p:cNvSpPr>
              <p:nvPr/>
            </p:nvSpPr>
            <p:spPr bwMode="auto">
              <a:xfrm>
                <a:off x="1791" y="1797"/>
                <a:ext cx="862" cy="226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Final demand</a:t>
                </a:r>
              </a:p>
            </p:txBody>
          </p:sp>
          <p:sp>
            <p:nvSpPr>
              <p:cNvPr id="12339" name="Rectangle 25"/>
              <p:cNvSpPr>
                <a:spLocks noChangeArrowheads="1"/>
              </p:cNvSpPr>
              <p:nvPr/>
            </p:nvSpPr>
            <p:spPr bwMode="auto">
              <a:xfrm>
                <a:off x="1791" y="2024"/>
                <a:ext cx="862" cy="226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800">
                    <a:solidFill>
                      <a:schemeClr val="tx1"/>
                    </a:solidFill>
                  </a:rPr>
                  <a:t>Environmental protection expenditures</a:t>
                </a:r>
              </a:p>
            </p:txBody>
          </p:sp>
          <p:sp>
            <p:nvSpPr>
              <p:cNvPr id="12340" name="Rectangle 26"/>
              <p:cNvSpPr>
                <a:spLocks noChangeArrowheads="1"/>
              </p:cNvSpPr>
              <p:nvPr/>
            </p:nvSpPr>
            <p:spPr bwMode="auto">
              <a:xfrm>
                <a:off x="1791" y="1797"/>
                <a:ext cx="862" cy="454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12341" name="Rectangle 27"/>
              <p:cNvSpPr>
                <a:spLocks noChangeArrowheads="1"/>
              </p:cNvSpPr>
              <p:nvPr/>
            </p:nvSpPr>
            <p:spPr bwMode="auto">
              <a:xfrm>
                <a:off x="2789" y="1797"/>
                <a:ext cx="862" cy="226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Gross fixed capital formation</a:t>
                </a:r>
              </a:p>
            </p:txBody>
          </p:sp>
          <p:sp>
            <p:nvSpPr>
              <p:cNvPr id="12342" name="Rectangle 28"/>
              <p:cNvSpPr>
                <a:spLocks noChangeArrowheads="1"/>
              </p:cNvSpPr>
              <p:nvPr/>
            </p:nvSpPr>
            <p:spPr bwMode="auto">
              <a:xfrm>
                <a:off x="2789" y="2024"/>
                <a:ext cx="862" cy="226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800">
                    <a:solidFill>
                      <a:schemeClr val="tx1"/>
                    </a:solidFill>
                  </a:rPr>
                  <a:t>Capital expenditures for environmental protection</a:t>
                </a:r>
              </a:p>
            </p:txBody>
          </p:sp>
          <p:sp>
            <p:nvSpPr>
              <p:cNvPr id="12343" name="Rectangle 29"/>
              <p:cNvSpPr>
                <a:spLocks noChangeArrowheads="1"/>
              </p:cNvSpPr>
              <p:nvPr/>
            </p:nvSpPr>
            <p:spPr bwMode="auto">
              <a:xfrm>
                <a:off x="2789" y="1797"/>
                <a:ext cx="862" cy="454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297" name="Group 30"/>
            <p:cNvGrpSpPr>
              <a:grpSpLocks/>
            </p:cNvGrpSpPr>
            <p:nvPr/>
          </p:nvGrpSpPr>
          <p:grpSpPr bwMode="auto">
            <a:xfrm>
              <a:off x="2789" y="1117"/>
              <a:ext cx="2722" cy="2993"/>
              <a:chOff x="2789" y="1117"/>
              <a:chExt cx="2722" cy="2993"/>
            </a:xfrm>
          </p:grpSpPr>
          <p:sp>
            <p:nvSpPr>
              <p:cNvPr id="12318" name="Rectangle 31"/>
              <p:cNvSpPr>
                <a:spLocks noChangeArrowheads="1"/>
              </p:cNvSpPr>
              <p:nvPr/>
            </p:nvSpPr>
            <p:spPr bwMode="auto">
              <a:xfrm>
                <a:off x="2789" y="1117"/>
                <a:ext cx="862" cy="317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Financial and produced assets, opening balance</a:t>
                </a:r>
              </a:p>
            </p:txBody>
          </p:sp>
          <p:sp>
            <p:nvSpPr>
              <p:cNvPr id="12319" name="Rectangle 32"/>
              <p:cNvSpPr>
                <a:spLocks noChangeArrowheads="1"/>
              </p:cNvSpPr>
              <p:nvPr/>
            </p:nvSpPr>
            <p:spPr bwMode="auto">
              <a:xfrm>
                <a:off x="3651" y="1117"/>
                <a:ext cx="862" cy="317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Natural resource assets, opening balance</a:t>
                </a:r>
              </a:p>
            </p:txBody>
          </p:sp>
          <p:sp>
            <p:nvSpPr>
              <p:cNvPr id="12320" name="Rectangle 33"/>
              <p:cNvSpPr>
                <a:spLocks noChangeArrowheads="1"/>
              </p:cNvSpPr>
              <p:nvPr/>
            </p:nvSpPr>
            <p:spPr bwMode="auto">
              <a:xfrm>
                <a:off x="4604" y="1117"/>
                <a:ext cx="862" cy="317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Natural resource assets, opening balance</a:t>
                </a:r>
              </a:p>
            </p:txBody>
          </p:sp>
          <p:sp>
            <p:nvSpPr>
              <p:cNvPr id="12321" name="Rectangle 34"/>
              <p:cNvSpPr>
                <a:spLocks noChangeArrowheads="1"/>
              </p:cNvSpPr>
              <p:nvPr/>
            </p:nvSpPr>
            <p:spPr bwMode="auto">
              <a:xfrm>
                <a:off x="4604" y="1117"/>
                <a:ext cx="862" cy="317"/>
              </a:xfrm>
              <a:prstGeom prst="rect">
                <a:avLst/>
              </a:prstGeom>
              <a:noFill/>
              <a:ln w="38100" cmpd="dbl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12322" name="Rectangle 35"/>
              <p:cNvSpPr>
                <a:spLocks noChangeArrowheads="1"/>
              </p:cNvSpPr>
              <p:nvPr/>
            </p:nvSpPr>
            <p:spPr bwMode="auto">
              <a:xfrm>
                <a:off x="4649" y="3430"/>
                <a:ext cx="862" cy="317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Changes in natural resource assets</a:t>
                </a:r>
              </a:p>
            </p:txBody>
          </p:sp>
          <p:sp>
            <p:nvSpPr>
              <p:cNvPr id="12323" name="Rectangle 36"/>
              <p:cNvSpPr>
                <a:spLocks noChangeArrowheads="1"/>
              </p:cNvSpPr>
              <p:nvPr/>
            </p:nvSpPr>
            <p:spPr bwMode="auto">
              <a:xfrm>
                <a:off x="4649" y="3430"/>
                <a:ext cx="862" cy="317"/>
              </a:xfrm>
              <a:prstGeom prst="rect">
                <a:avLst/>
              </a:prstGeom>
              <a:noFill/>
              <a:ln w="38100" cmpd="dbl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12324" name="Rectangle 37"/>
              <p:cNvSpPr>
                <a:spLocks noChangeArrowheads="1"/>
              </p:cNvSpPr>
              <p:nvPr/>
            </p:nvSpPr>
            <p:spPr bwMode="auto">
              <a:xfrm>
                <a:off x="4649" y="3793"/>
                <a:ext cx="862" cy="317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Natural resource assets, closing balance</a:t>
                </a:r>
              </a:p>
            </p:txBody>
          </p:sp>
          <p:sp>
            <p:nvSpPr>
              <p:cNvPr id="12325" name="Rectangle 38"/>
              <p:cNvSpPr>
                <a:spLocks noChangeArrowheads="1"/>
              </p:cNvSpPr>
              <p:nvPr/>
            </p:nvSpPr>
            <p:spPr bwMode="auto">
              <a:xfrm>
                <a:off x="4649" y="3793"/>
                <a:ext cx="862" cy="317"/>
              </a:xfrm>
              <a:prstGeom prst="rect">
                <a:avLst/>
              </a:prstGeom>
              <a:noFill/>
              <a:ln w="38100" cmpd="dbl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12326" name="Rectangle 39"/>
              <p:cNvSpPr>
                <a:spLocks noChangeArrowheads="1"/>
              </p:cNvSpPr>
              <p:nvPr/>
            </p:nvSpPr>
            <p:spPr bwMode="auto">
              <a:xfrm>
                <a:off x="2789" y="1117"/>
                <a:ext cx="1724" cy="317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12327" name="Rectangle 40"/>
              <p:cNvSpPr>
                <a:spLocks noChangeArrowheads="1"/>
              </p:cNvSpPr>
              <p:nvPr/>
            </p:nvSpPr>
            <p:spPr bwMode="auto">
              <a:xfrm>
                <a:off x="2834" y="3430"/>
                <a:ext cx="862" cy="317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800">
                    <a:solidFill>
                      <a:schemeClr val="tx1"/>
                    </a:solidFill>
                  </a:rPr>
                  <a:t>Other changes in volume &amp; holding gains/losses on financial &amp; produced assets</a:t>
                </a:r>
              </a:p>
            </p:txBody>
          </p:sp>
          <p:sp>
            <p:nvSpPr>
              <p:cNvPr id="12328" name="Rectangle 41"/>
              <p:cNvSpPr>
                <a:spLocks noChangeArrowheads="1"/>
              </p:cNvSpPr>
              <p:nvPr/>
            </p:nvSpPr>
            <p:spPr bwMode="auto">
              <a:xfrm>
                <a:off x="3696" y="3430"/>
                <a:ext cx="862" cy="317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800">
                    <a:solidFill>
                      <a:schemeClr val="tx1"/>
                    </a:solidFill>
                  </a:rPr>
                  <a:t>Changes in and holding gains/losses on natural resource assets</a:t>
                </a:r>
              </a:p>
            </p:txBody>
          </p:sp>
          <p:sp>
            <p:nvSpPr>
              <p:cNvPr id="12329" name="Rectangle 42"/>
              <p:cNvSpPr>
                <a:spLocks noChangeArrowheads="1"/>
              </p:cNvSpPr>
              <p:nvPr/>
            </p:nvSpPr>
            <p:spPr bwMode="auto">
              <a:xfrm>
                <a:off x="2834" y="3430"/>
                <a:ext cx="1724" cy="317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12330" name="Rectangle 43"/>
              <p:cNvSpPr>
                <a:spLocks noChangeArrowheads="1"/>
              </p:cNvSpPr>
              <p:nvPr/>
            </p:nvSpPr>
            <p:spPr bwMode="auto">
              <a:xfrm>
                <a:off x="2834" y="3793"/>
                <a:ext cx="862" cy="317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Financial and produced assets, closing balance</a:t>
                </a:r>
              </a:p>
            </p:txBody>
          </p:sp>
          <p:sp>
            <p:nvSpPr>
              <p:cNvPr id="12331" name="Rectangle 44"/>
              <p:cNvSpPr>
                <a:spLocks noChangeArrowheads="1"/>
              </p:cNvSpPr>
              <p:nvPr/>
            </p:nvSpPr>
            <p:spPr bwMode="auto">
              <a:xfrm>
                <a:off x="3696" y="3793"/>
                <a:ext cx="862" cy="317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Natural resource assets, closing balance</a:t>
                </a:r>
              </a:p>
            </p:txBody>
          </p:sp>
          <p:sp>
            <p:nvSpPr>
              <p:cNvPr id="12332" name="Rectangle 45"/>
              <p:cNvSpPr>
                <a:spLocks noChangeArrowheads="1"/>
              </p:cNvSpPr>
              <p:nvPr/>
            </p:nvSpPr>
            <p:spPr bwMode="auto">
              <a:xfrm>
                <a:off x="2834" y="3793"/>
                <a:ext cx="1724" cy="317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298" name="Group 46"/>
            <p:cNvGrpSpPr>
              <a:grpSpLocks/>
            </p:cNvGrpSpPr>
            <p:nvPr/>
          </p:nvGrpSpPr>
          <p:grpSpPr bwMode="auto">
            <a:xfrm>
              <a:off x="793" y="2296"/>
              <a:ext cx="862" cy="454"/>
              <a:chOff x="793" y="2296"/>
              <a:chExt cx="862" cy="454"/>
            </a:xfrm>
          </p:grpSpPr>
          <p:sp>
            <p:nvSpPr>
              <p:cNvPr id="12314" name="Rectangle 47"/>
              <p:cNvSpPr>
                <a:spLocks noChangeArrowheads="1"/>
              </p:cNvSpPr>
              <p:nvPr/>
            </p:nvSpPr>
            <p:spPr bwMode="auto">
              <a:xfrm>
                <a:off x="793" y="2296"/>
                <a:ext cx="862" cy="227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Resource production by industries</a:t>
                </a:r>
              </a:p>
            </p:txBody>
          </p:sp>
          <p:sp>
            <p:nvSpPr>
              <p:cNvPr id="12315" name="Rectangle 48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862" cy="227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Resource use by industries</a:t>
                </a:r>
              </a:p>
            </p:txBody>
          </p:sp>
          <p:sp>
            <p:nvSpPr>
              <p:cNvPr id="12316" name="Rectangle 49"/>
              <p:cNvSpPr>
                <a:spLocks noChangeArrowheads="1"/>
              </p:cNvSpPr>
              <p:nvPr/>
            </p:nvSpPr>
            <p:spPr bwMode="auto">
              <a:xfrm>
                <a:off x="793" y="2296"/>
                <a:ext cx="862" cy="454"/>
              </a:xfrm>
              <a:prstGeom prst="rect">
                <a:avLst/>
              </a:prstGeom>
              <a:noFill/>
              <a:ln w="38100" cmpd="dbl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12317" name="Line 50"/>
              <p:cNvSpPr>
                <a:spLocks noChangeShapeType="1"/>
              </p:cNvSpPr>
              <p:nvPr/>
            </p:nvSpPr>
            <p:spPr bwMode="auto">
              <a:xfrm>
                <a:off x="793" y="2523"/>
                <a:ext cx="817" cy="0"/>
              </a:xfrm>
              <a:prstGeom prst="line">
                <a:avLst/>
              </a:prstGeom>
              <a:noFill/>
              <a:ln w="9525">
                <a:solidFill>
                  <a:srgbClr val="00CC66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12299" name="Group 51"/>
            <p:cNvGrpSpPr>
              <a:grpSpLocks/>
            </p:cNvGrpSpPr>
            <p:nvPr/>
          </p:nvGrpSpPr>
          <p:grpSpPr bwMode="auto">
            <a:xfrm>
              <a:off x="1791" y="2296"/>
              <a:ext cx="863" cy="454"/>
              <a:chOff x="1791" y="2296"/>
              <a:chExt cx="863" cy="454"/>
            </a:xfrm>
          </p:grpSpPr>
          <p:sp>
            <p:nvSpPr>
              <p:cNvPr id="12310" name="Rectangle 52"/>
              <p:cNvSpPr>
                <a:spLocks noChangeArrowheads="1"/>
              </p:cNvSpPr>
              <p:nvPr/>
            </p:nvSpPr>
            <p:spPr bwMode="auto">
              <a:xfrm>
                <a:off x="1791" y="2296"/>
                <a:ext cx="862" cy="227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Resource production by households/gov’t</a:t>
                </a:r>
              </a:p>
            </p:txBody>
          </p:sp>
          <p:sp>
            <p:nvSpPr>
              <p:cNvPr id="12311" name="Rectangle 53"/>
              <p:cNvSpPr>
                <a:spLocks noChangeArrowheads="1"/>
              </p:cNvSpPr>
              <p:nvPr/>
            </p:nvSpPr>
            <p:spPr bwMode="auto">
              <a:xfrm>
                <a:off x="1791" y="2523"/>
                <a:ext cx="862" cy="227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Resource use by households/gov’t</a:t>
                </a:r>
              </a:p>
            </p:txBody>
          </p:sp>
          <p:sp>
            <p:nvSpPr>
              <p:cNvPr id="12312" name="Rectangle 54"/>
              <p:cNvSpPr>
                <a:spLocks noChangeArrowheads="1"/>
              </p:cNvSpPr>
              <p:nvPr/>
            </p:nvSpPr>
            <p:spPr bwMode="auto">
              <a:xfrm>
                <a:off x="1791" y="2296"/>
                <a:ext cx="862" cy="454"/>
              </a:xfrm>
              <a:prstGeom prst="rect">
                <a:avLst/>
              </a:prstGeom>
              <a:noFill/>
              <a:ln w="38100" cmpd="dbl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12313" name="Line 55"/>
              <p:cNvSpPr>
                <a:spLocks noChangeShapeType="1"/>
              </p:cNvSpPr>
              <p:nvPr/>
            </p:nvSpPr>
            <p:spPr bwMode="auto">
              <a:xfrm>
                <a:off x="1837" y="2523"/>
                <a:ext cx="817" cy="0"/>
              </a:xfrm>
              <a:prstGeom prst="line">
                <a:avLst/>
              </a:prstGeom>
              <a:noFill/>
              <a:ln w="9525">
                <a:solidFill>
                  <a:srgbClr val="00CC66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12300" name="Group 56"/>
            <p:cNvGrpSpPr>
              <a:grpSpLocks/>
            </p:cNvGrpSpPr>
            <p:nvPr/>
          </p:nvGrpSpPr>
          <p:grpSpPr bwMode="auto">
            <a:xfrm>
              <a:off x="793" y="2886"/>
              <a:ext cx="863" cy="454"/>
              <a:chOff x="793" y="2886"/>
              <a:chExt cx="863" cy="454"/>
            </a:xfrm>
          </p:grpSpPr>
          <p:sp>
            <p:nvSpPr>
              <p:cNvPr id="12306" name="Rectangle 57"/>
              <p:cNvSpPr>
                <a:spLocks noChangeArrowheads="1"/>
              </p:cNvSpPr>
              <p:nvPr/>
            </p:nvSpPr>
            <p:spPr bwMode="auto">
              <a:xfrm>
                <a:off x="793" y="2886"/>
                <a:ext cx="862" cy="227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Waste consumption by industries</a:t>
                </a:r>
              </a:p>
            </p:txBody>
          </p:sp>
          <p:sp>
            <p:nvSpPr>
              <p:cNvPr id="12307" name="Rectangle 58"/>
              <p:cNvSpPr>
                <a:spLocks noChangeArrowheads="1"/>
              </p:cNvSpPr>
              <p:nvPr/>
            </p:nvSpPr>
            <p:spPr bwMode="auto">
              <a:xfrm>
                <a:off x="793" y="3113"/>
                <a:ext cx="862" cy="227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Waste output by industries</a:t>
                </a:r>
              </a:p>
            </p:txBody>
          </p:sp>
          <p:sp>
            <p:nvSpPr>
              <p:cNvPr id="12308" name="Rectangle 59"/>
              <p:cNvSpPr>
                <a:spLocks noChangeArrowheads="1"/>
              </p:cNvSpPr>
              <p:nvPr/>
            </p:nvSpPr>
            <p:spPr bwMode="auto">
              <a:xfrm>
                <a:off x="793" y="2886"/>
                <a:ext cx="862" cy="454"/>
              </a:xfrm>
              <a:prstGeom prst="rect">
                <a:avLst/>
              </a:prstGeom>
              <a:noFill/>
              <a:ln w="38100" cmpd="dbl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12309" name="Line 60"/>
              <p:cNvSpPr>
                <a:spLocks noChangeShapeType="1"/>
              </p:cNvSpPr>
              <p:nvPr/>
            </p:nvSpPr>
            <p:spPr bwMode="auto">
              <a:xfrm>
                <a:off x="839" y="3113"/>
                <a:ext cx="817" cy="0"/>
              </a:xfrm>
              <a:prstGeom prst="line">
                <a:avLst/>
              </a:prstGeom>
              <a:noFill/>
              <a:ln w="9525">
                <a:solidFill>
                  <a:srgbClr val="00CC66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12301" name="Group 61"/>
            <p:cNvGrpSpPr>
              <a:grpSpLocks/>
            </p:cNvGrpSpPr>
            <p:nvPr/>
          </p:nvGrpSpPr>
          <p:grpSpPr bwMode="auto">
            <a:xfrm>
              <a:off x="1791" y="2886"/>
              <a:ext cx="863" cy="454"/>
              <a:chOff x="1791" y="2886"/>
              <a:chExt cx="863" cy="454"/>
            </a:xfrm>
          </p:grpSpPr>
          <p:sp>
            <p:nvSpPr>
              <p:cNvPr id="12302" name="Rectangle 62"/>
              <p:cNvSpPr>
                <a:spLocks noChangeArrowheads="1"/>
              </p:cNvSpPr>
              <p:nvPr/>
            </p:nvSpPr>
            <p:spPr bwMode="auto">
              <a:xfrm>
                <a:off x="1791" y="3113"/>
                <a:ext cx="862" cy="227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Waste output by households/gov’t</a:t>
                </a:r>
              </a:p>
            </p:txBody>
          </p:sp>
          <p:sp>
            <p:nvSpPr>
              <p:cNvPr id="12303" name="Rectangle 63"/>
              <p:cNvSpPr>
                <a:spLocks noChangeArrowheads="1"/>
              </p:cNvSpPr>
              <p:nvPr/>
            </p:nvSpPr>
            <p:spPr bwMode="auto">
              <a:xfrm>
                <a:off x="1791" y="2886"/>
                <a:ext cx="862" cy="227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Waste consumption by households/gov’t</a:t>
                </a:r>
              </a:p>
            </p:txBody>
          </p:sp>
          <p:sp>
            <p:nvSpPr>
              <p:cNvPr id="12304" name="Rectangle 64"/>
              <p:cNvSpPr>
                <a:spLocks noChangeArrowheads="1"/>
              </p:cNvSpPr>
              <p:nvPr/>
            </p:nvSpPr>
            <p:spPr bwMode="auto">
              <a:xfrm>
                <a:off x="1791" y="2886"/>
                <a:ext cx="862" cy="454"/>
              </a:xfrm>
              <a:prstGeom prst="rect">
                <a:avLst/>
              </a:prstGeom>
              <a:noFill/>
              <a:ln w="38100" cmpd="dbl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12305" name="Line 65"/>
              <p:cNvSpPr>
                <a:spLocks noChangeShapeType="1"/>
              </p:cNvSpPr>
              <p:nvPr/>
            </p:nvSpPr>
            <p:spPr bwMode="auto">
              <a:xfrm>
                <a:off x="1837" y="3113"/>
                <a:ext cx="817" cy="0"/>
              </a:xfrm>
              <a:prstGeom prst="line">
                <a:avLst/>
              </a:prstGeom>
              <a:noFill/>
              <a:ln w="9525">
                <a:solidFill>
                  <a:srgbClr val="00CC66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04664"/>
            <a:ext cx="8569325" cy="711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b="1" dirty="0" smtClean="0">
                <a:solidFill>
                  <a:srgbClr val="003366"/>
                </a:solidFill>
              </a:rPr>
              <a:t>System of Environmental-Economic Accounts (SEEA) view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C68EC08-850D-4B29-878F-3CECE9BCA479}" type="datetime1">
              <a:rPr lang="en-CA" smtClean="0"/>
              <a:pPr/>
              <a:t>18/06/2014</a:t>
            </a:fld>
            <a:endParaRPr lang="en-CA" smtClean="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213" y="6381750"/>
            <a:ext cx="2895600" cy="476250"/>
          </a:xfrm>
          <a:noFill/>
        </p:spPr>
        <p:txBody>
          <a:bodyPr/>
          <a:lstStyle/>
          <a:p>
            <a:r>
              <a:rPr lang="en-CA" smtClean="0"/>
              <a:t>Statistics Canada • Statistique Canada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ACB365-5EDF-43FD-AB67-7C6E624D972B}" type="slidenum">
              <a:rPr lang="en-CA" smtClean="0"/>
              <a:pPr/>
              <a:t>5</a:t>
            </a:fld>
            <a:endParaRPr lang="en-CA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549275"/>
            <a:ext cx="8218488" cy="711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z="2800" b="1" dirty="0" smtClean="0">
                <a:solidFill>
                  <a:srgbClr val="003366"/>
                </a:solidFill>
              </a:rPr>
              <a:t>Flow Accounting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407" y="6237312"/>
            <a:ext cx="839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>
                <a:solidFill>
                  <a:srgbClr val="3677D3"/>
                </a:solidFill>
              </a:rPr>
              <a:t>United Nations, 2012, System </a:t>
            </a:r>
            <a:r>
              <a:rPr lang="en-CA" sz="800" i="1" dirty="0" smtClean="0">
                <a:solidFill>
                  <a:srgbClr val="3677D3"/>
                </a:solidFill>
              </a:rPr>
              <a:t>of Environmental-Economic Accounting: Central Framework (white cover draft)</a:t>
            </a:r>
            <a:r>
              <a:rPr lang="en-CA" sz="800" dirty="0" smtClean="0">
                <a:solidFill>
                  <a:srgbClr val="3677D3"/>
                </a:solidFill>
              </a:rPr>
              <a:t>, New York. </a:t>
            </a:r>
            <a:r>
              <a:rPr lang="en-CA" sz="800" u="sng" dirty="0" smtClean="0">
                <a:solidFill>
                  <a:srgbClr val="3677D3"/>
                </a:solidFill>
                <a:hlinkClick r:id="rId3"/>
              </a:rPr>
              <a:t>http://unstats.un.org/unsd/envaccounting/White_cover.pdf</a:t>
            </a:r>
            <a:r>
              <a:rPr lang="en-CA" sz="800" dirty="0" smtClean="0">
                <a:solidFill>
                  <a:srgbClr val="3677D3"/>
                </a:solidFill>
              </a:rPr>
              <a:t> </a:t>
            </a:r>
          </a:p>
          <a:p>
            <a:endParaRPr lang="en-CA" sz="800" dirty="0" smtClean="0">
              <a:solidFill>
                <a:srgbClr val="3677D3"/>
              </a:solidFill>
            </a:endParaRPr>
          </a:p>
          <a:p>
            <a:endParaRPr lang="en-CA" sz="800" dirty="0">
              <a:solidFill>
                <a:srgbClr val="3677D3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1519" y="1772816"/>
            <a:ext cx="8568953" cy="3528392"/>
            <a:chOff x="467545" y="1052736"/>
            <a:chExt cx="7632849" cy="252028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r="52331"/>
            <a:stretch>
              <a:fillRect/>
            </a:stretch>
          </p:blipFill>
          <p:spPr bwMode="auto">
            <a:xfrm rot="5400000">
              <a:off x="3023829" y="-1503548"/>
              <a:ext cx="2520281" cy="7632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611560" y="2636912"/>
              <a:ext cx="5472608" cy="288032"/>
            </a:xfrm>
            <a:prstGeom prst="rect">
              <a:avLst/>
            </a:prstGeom>
            <a:solidFill>
              <a:srgbClr val="F4FE72">
                <a:alpha val="16863"/>
              </a:srgb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380312" y="2636912"/>
              <a:ext cx="648072" cy="288032"/>
            </a:xfrm>
            <a:prstGeom prst="rect">
              <a:avLst/>
            </a:prstGeom>
            <a:solidFill>
              <a:srgbClr val="F4FE72">
                <a:alpha val="16863"/>
              </a:srgb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Down Arrow 9"/>
          <p:cNvSpPr/>
          <p:nvPr/>
        </p:nvSpPr>
        <p:spPr bwMode="auto">
          <a:xfrm>
            <a:off x="6876256" y="2132856"/>
            <a:ext cx="576064" cy="50405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C68EC08-850D-4B29-878F-3CECE9BCA479}" type="datetime1">
              <a:rPr lang="en-CA" smtClean="0"/>
              <a:pPr/>
              <a:t>18/06/2014</a:t>
            </a:fld>
            <a:endParaRPr lang="en-CA" smtClean="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213" y="6381750"/>
            <a:ext cx="2895600" cy="476250"/>
          </a:xfrm>
          <a:noFill/>
        </p:spPr>
        <p:txBody>
          <a:bodyPr/>
          <a:lstStyle/>
          <a:p>
            <a:r>
              <a:rPr lang="en-CA" smtClean="0"/>
              <a:t>Statistics Canada • Statistique Canada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ACB365-5EDF-43FD-AB67-7C6E624D972B}" type="slidenum">
              <a:rPr lang="en-CA" smtClean="0"/>
              <a:pPr/>
              <a:t>6</a:t>
            </a:fld>
            <a:endParaRPr lang="en-CA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549275"/>
            <a:ext cx="8218488" cy="711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z="2800" b="1" dirty="0" smtClean="0">
                <a:solidFill>
                  <a:srgbClr val="003366"/>
                </a:solidFill>
              </a:rPr>
              <a:t>Flow Accounting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407" y="6237312"/>
            <a:ext cx="839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>
                <a:solidFill>
                  <a:srgbClr val="3677D3"/>
                </a:solidFill>
              </a:rPr>
              <a:t>United Nations, 2012, System </a:t>
            </a:r>
            <a:r>
              <a:rPr lang="en-CA" sz="800" i="1" dirty="0" smtClean="0">
                <a:solidFill>
                  <a:srgbClr val="3677D3"/>
                </a:solidFill>
              </a:rPr>
              <a:t>of Environmental-Economic Accounting: Central Framework (white cover draft)</a:t>
            </a:r>
            <a:r>
              <a:rPr lang="en-CA" sz="800" dirty="0" smtClean="0">
                <a:solidFill>
                  <a:srgbClr val="3677D3"/>
                </a:solidFill>
              </a:rPr>
              <a:t>, New York. </a:t>
            </a:r>
            <a:r>
              <a:rPr lang="en-CA" sz="800" u="sng" dirty="0" smtClean="0">
                <a:solidFill>
                  <a:srgbClr val="3677D3"/>
                </a:solidFill>
                <a:hlinkClick r:id="rId3"/>
              </a:rPr>
              <a:t>http://unstats.un.org/unsd/envaccounting/White_cover.pdf</a:t>
            </a:r>
            <a:r>
              <a:rPr lang="en-CA" sz="800" dirty="0" smtClean="0">
                <a:solidFill>
                  <a:srgbClr val="3677D3"/>
                </a:solidFill>
              </a:rPr>
              <a:t> </a:t>
            </a:r>
          </a:p>
          <a:p>
            <a:endParaRPr lang="en-CA" sz="800" dirty="0" smtClean="0">
              <a:solidFill>
                <a:srgbClr val="3677D3"/>
              </a:solidFill>
            </a:endParaRPr>
          </a:p>
          <a:p>
            <a:endParaRPr lang="en-CA" sz="800" dirty="0">
              <a:solidFill>
                <a:srgbClr val="3677D3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9512" y="1772816"/>
            <a:ext cx="8496944" cy="3672408"/>
            <a:chOff x="467544" y="3573017"/>
            <a:chExt cx="7632849" cy="276671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7669"/>
            <a:stretch>
              <a:fillRect/>
            </a:stretch>
          </p:blipFill>
          <p:spPr bwMode="auto">
            <a:xfrm rot="5400000">
              <a:off x="2900611" y="1139950"/>
              <a:ext cx="2766716" cy="7632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 bwMode="auto">
            <a:xfrm>
              <a:off x="611560" y="4437112"/>
              <a:ext cx="5472608" cy="288032"/>
            </a:xfrm>
            <a:prstGeom prst="rect">
              <a:avLst/>
            </a:prstGeom>
            <a:solidFill>
              <a:srgbClr val="F4FE72">
                <a:alpha val="16863"/>
              </a:srgb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380312" y="4437112"/>
              <a:ext cx="648072" cy="288032"/>
            </a:xfrm>
            <a:prstGeom prst="rect">
              <a:avLst/>
            </a:prstGeom>
            <a:solidFill>
              <a:srgbClr val="F4FE72">
                <a:alpha val="16863"/>
              </a:srgb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Down Arrow 9"/>
          <p:cNvSpPr/>
          <p:nvPr/>
        </p:nvSpPr>
        <p:spPr bwMode="auto">
          <a:xfrm>
            <a:off x="6804248" y="1268760"/>
            <a:ext cx="576064" cy="50405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B6147B-A11E-4E11-B417-8BE79F88A807}" type="datetime1">
              <a:rPr lang="en-CA" smtClean="0"/>
              <a:pPr>
                <a:defRPr/>
              </a:pPr>
              <a:t>18/06/2014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Statistics Canada • Statistique Canada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F0955-D2C8-47D1-A812-A014566E4757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t="7774" r="810" b="2828"/>
          <a:stretch>
            <a:fillRect/>
          </a:stretch>
        </p:blipFill>
        <p:spPr bwMode="auto">
          <a:xfrm>
            <a:off x="611560" y="1539479"/>
            <a:ext cx="7956376" cy="448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29568"/>
            <a:ext cx="8218488" cy="711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z="2800" b="1" dirty="0" smtClean="0">
                <a:solidFill>
                  <a:srgbClr val="003366"/>
                </a:solidFill>
              </a:rPr>
              <a:t>Energy Flow Accounting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B6147B-A11E-4E11-B417-8BE79F88A807}" type="datetime1">
              <a:rPr lang="en-CA" smtClean="0"/>
              <a:pPr>
                <a:defRPr/>
              </a:pPr>
              <a:t>18/06/2014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Statistics Canada • Statistique Canada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F0955-D2C8-47D1-A812-A014566E4757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8" y="1462683"/>
            <a:ext cx="7513637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29568"/>
            <a:ext cx="8218488" cy="711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z="2800" b="1" dirty="0" smtClean="0">
                <a:solidFill>
                  <a:srgbClr val="003366"/>
                </a:solidFill>
              </a:rPr>
              <a:t>Residuals Flow Accounting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B6147B-A11E-4E11-B417-8BE79F88A807}" type="datetime1">
              <a:rPr lang="en-CA" smtClean="0"/>
              <a:pPr>
                <a:defRPr/>
              </a:pPr>
              <a:t>18/06/2014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Statistics Canada • Statistique Canada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F0955-D2C8-47D1-A812-A014566E4757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3722" t="37166" r="12029" b="8115"/>
          <a:stretch>
            <a:fillRect/>
          </a:stretch>
        </p:blipFill>
        <p:spPr bwMode="auto">
          <a:xfrm>
            <a:off x="239203" y="1628800"/>
            <a:ext cx="875465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29568"/>
            <a:ext cx="8218488" cy="711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z="2800" b="1" dirty="0" smtClean="0">
                <a:solidFill>
                  <a:srgbClr val="003366"/>
                </a:solidFill>
              </a:rPr>
              <a:t>Demand-based perspectives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DISS-DIFF-Eng Template</Template>
  <TotalTime>46244</TotalTime>
  <Words>468</Words>
  <Application>Microsoft Office PowerPoint</Application>
  <PresentationFormat>On-screen Show (4:3)</PresentationFormat>
  <Paragraphs>127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Slide 1</vt:lpstr>
      <vt:lpstr>Slide 2</vt:lpstr>
      <vt:lpstr>The Economy</vt:lpstr>
      <vt:lpstr>System of Environmental-Economic Accounts (SEEA) view</vt:lpstr>
      <vt:lpstr>Flow Accounting</vt:lpstr>
      <vt:lpstr>Flow Accounting</vt:lpstr>
      <vt:lpstr>Energy Flow Accounting</vt:lpstr>
      <vt:lpstr>Residuals Flow Accounting</vt:lpstr>
      <vt:lpstr>Demand-based perspectives</vt:lpstr>
      <vt:lpstr>Slide 10</vt:lpstr>
    </vt:vector>
  </TitlesOfParts>
  <Company>STC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Joe St.Lawrence</cp:lastModifiedBy>
  <cp:revision>356</cp:revision>
  <dcterms:created xsi:type="dcterms:W3CDTF">2008-07-17T14:58:13Z</dcterms:created>
  <dcterms:modified xsi:type="dcterms:W3CDTF">2014-06-18T15:14:49Z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-1303410727</vt:i4>
  </property>
  <property fmtid="{D5CDD505-2E9C-101B-9397-08002B2CF9AE}" pid="3" name="_NewReviewCycle">
    <vt:lpwstr/>
  </property>
  <property fmtid="{D5CDD505-2E9C-101B-9397-08002B2CF9AE}" pid="4" name="_EmailSubject">
    <vt:lpwstr>Update on NY phase of the training of trainers for SEEA</vt:lpwstr>
  </property>
  <property fmtid="{D5CDD505-2E9C-101B-9397-08002B2CF9AE}" pid="5" name="_AuthorEmail">
    <vt:lpwstr>Joe.St.Lawrence@a.statcan.gc.ca</vt:lpwstr>
  </property>
  <property fmtid="{D5CDD505-2E9C-101B-9397-08002B2CF9AE}" pid="6" name="_AuthorEmailDisplayName">
    <vt:lpwstr>St. Lawrence, Joe - EETSD/DSEET</vt:lpwstr>
  </property>
</Properties>
</file>