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82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225"/>
    <a:srgbClr val="000000"/>
    <a:srgbClr val="271D6C"/>
    <a:srgbClr val="ECECEC"/>
    <a:srgbClr val="82045E"/>
    <a:srgbClr val="B23D02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howGuides="1">
      <p:cViewPr varScale="1">
        <p:scale>
          <a:sx n="112" d="100"/>
          <a:sy n="112" d="100"/>
        </p:scale>
        <p:origin x="-9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AE180-6544-43C2-B32F-23307011F640}" type="datetimeFigureOut">
              <a:rPr lang="nl-NL" smtClean="0"/>
              <a:t>2-7-2014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2A34C-D2C2-434F-B3C4-15FBF8DA4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A34C-D2C2-434F-B3C4-15FBF8DA41E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7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779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7672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877460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4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5" name="Afgeronde rechthoek 24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690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 userDrawn="1"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374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Afgeronde rechthoek 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166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geronde rechthoek 1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1" name="Afgeronde rechthoek 30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045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822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498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50000"/>
            <a:ext cx="8298480" cy="755999"/>
          </a:xfrm>
          <a:prstGeom prst="rect">
            <a:avLst/>
          </a:prstGeom>
        </p:spPr>
        <p:txBody>
          <a:bodyPr vert="horz" wrap="square" lIns="90000" tIns="72000" rIns="90000" bIns="45720" rtlCol="0" anchor="t" anchorCtr="0">
            <a:noAutofit/>
          </a:bodyPr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00" y="1566000"/>
            <a:ext cx="7543800" cy="44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modelstijlen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sz="2400" b="0" i="0" u="none" strike="noStrike" baseline="30000" noProof="0" dirty="0" smtClean="0">
              <a:solidFill>
                <a:srgbClr val="000000"/>
              </a:solidFill>
              <a:latin typeface="Corbel"/>
            </a:endParaRPr>
          </a:p>
          <a:p>
            <a:pPr lvl="4"/>
            <a:endParaRPr lang="en-US" noProof="0" dirty="0"/>
          </a:p>
        </p:txBody>
      </p:sp>
      <p:sp>
        <p:nvSpPr>
          <p:cNvPr id="11" name="Rechthoek 10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hthoek 11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hoek 14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hthoek 16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hthoek 17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hthoek 18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hthoek 19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Rond hoek zelfde zijde rechthoek 23"/>
          <p:cNvSpPr/>
          <p:nvPr/>
        </p:nvSpPr>
        <p:spPr>
          <a:xfrm rot="16200000">
            <a:off x="8100000" y="5904000"/>
            <a:ext cx="684000" cy="684000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488225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en-US" smtClean="0"/>
              <a:pPr algn="r"/>
              <a:t>‹nr.›</a:t>
            </a:fld>
            <a:endParaRPr lang="en-US" dirty="0"/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6"/>
          <a:stretch/>
        </p:blipFill>
        <p:spPr>
          <a:xfrm>
            <a:off x="8244000" y="5983200"/>
            <a:ext cx="317862" cy="4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4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‐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371600" marR="0" indent="-2286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lang="nl-NL" sz="2400" b="0" i="0" u="none" strike="noStrike" kern="1200" baseline="0" smtClean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Exercise</a:t>
            </a:r>
            <a:r>
              <a:rPr lang="nl-NL" dirty="0" smtClean="0"/>
              <a:t> EGSS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4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Calculate</a:t>
            </a:r>
            <a:r>
              <a:rPr lang="nl-NL" dirty="0" smtClean="0"/>
              <a:t> green </a:t>
            </a:r>
            <a:r>
              <a:rPr lang="nl-NL" dirty="0" err="1" smtClean="0"/>
              <a:t>employment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Employment in the EGSS is a key indicator that can be used for various policies</a:t>
            </a:r>
          </a:p>
          <a:p>
            <a:r>
              <a:rPr lang="en-GB" dirty="0" smtClean="0"/>
              <a:t>Calculate based on two of tables with data and some additional information the employment in the EGSS</a:t>
            </a:r>
            <a:endParaRPr lang="en-GB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747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Table</a:t>
            </a:r>
            <a:r>
              <a:rPr lang="nl-NL" dirty="0" smtClean="0"/>
              <a:t> 1: SNA data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3</a:t>
            </a:fld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5467"/>
            <a:ext cx="5256584" cy="54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7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Table</a:t>
            </a:r>
            <a:r>
              <a:rPr lang="nl-NL" dirty="0" smtClean="0"/>
              <a:t> 2: </a:t>
            </a:r>
            <a:r>
              <a:rPr lang="nl-NL" dirty="0" err="1" smtClean="0"/>
              <a:t>Production</a:t>
            </a:r>
            <a:r>
              <a:rPr lang="nl-NL" dirty="0" smtClean="0"/>
              <a:t> data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4</a:t>
            </a:fld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88479"/>
            <a:ext cx="4896544" cy="528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Additional</a:t>
            </a:r>
            <a:r>
              <a:rPr lang="nl-NL" dirty="0" smtClean="0"/>
              <a:t> information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5</a:t>
            </a:fld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902459"/>
              </p:ext>
            </p:extLst>
          </p:nvPr>
        </p:nvGraphicFramePr>
        <p:xfrm>
          <a:off x="971600" y="1628801"/>
          <a:ext cx="7033369" cy="3921099"/>
        </p:xfrm>
        <a:graphic>
          <a:graphicData uri="http://schemas.openxmlformats.org/drawingml/2006/table">
            <a:tbl>
              <a:tblPr/>
              <a:tblGrid>
                <a:gridCol w="7033369"/>
              </a:tblGrid>
              <a:tr h="68343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percent of all </a:t>
                      </a:r>
                      <a:r>
                        <a:rPr lang="en-US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specialised</a:t>
                      </a: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environmental protection services relate to waste </a:t>
                      </a:r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</a:t>
                      </a: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waste water management are supplied by the government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53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percent of all energy produced by ISIC 35 is renewable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53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percent of agriculture is organic farming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53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percent of all paper is recycled (i.e. reused in the paper industry)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706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percent of all  fuel wood complies with Forest Stewardship Council (FSC) and the Programme for the Endorsement of Forest Certification (PEFC) standards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706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the ministry for the environment work 1000 people (</a:t>
                      </a:r>
                      <a:r>
                        <a:rPr lang="en-US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fte</a:t>
                      </a: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in the </a:t>
                      </a:r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ministry </a:t>
                      </a: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infrastructure work 1200 people (</a:t>
                      </a:r>
                      <a:r>
                        <a:rPr lang="en-US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fte</a:t>
                      </a: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8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Exercise</a:t>
            </a:r>
            <a:r>
              <a:rPr lang="nl-NL" dirty="0" smtClean="0"/>
              <a:t> </a:t>
            </a:r>
            <a:r>
              <a:rPr lang="nl-NL" dirty="0" err="1" smtClean="0"/>
              <a:t>table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6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33050"/>
            <a:ext cx="6187478" cy="473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97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Solution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45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Solution 1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8</a:t>
            </a:fld>
            <a:endParaRPr lang="nl-NL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0" y="1196752"/>
            <a:ext cx="8708104" cy="561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63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Solution 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9</a:t>
            </a:fld>
            <a:endParaRPr lang="nl-NL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912768" cy="512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437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Powerpoint groen EN">
  <a:themeElements>
    <a:clrScheme name="CBS_2">
      <a:dk1>
        <a:srgbClr val="488225"/>
      </a:dk1>
      <a:lt1>
        <a:srgbClr val="FFFFFF"/>
      </a:lt1>
      <a:dk2>
        <a:srgbClr val="488225"/>
      </a:dk2>
      <a:lt2>
        <a:srgbClr val="D8D8D8"/>
      </a:lt2>
      <a:accent1>
        <a:srgbClr val="53A31D"/>
      </a:accent1>
      <a:accent2>
        <a:srgbClr val="AF0E80"/>
      </a:accent2>
      <a:accent3>
        <a:srgbClr val="F39200"/>
      </a:accent3>
      <a:accent4>
        <a:srgbClr val="E94C0A"/>
      </a:accent4>
      <a:accent5>
        <a:srgbClr val="00A1CD"/>
      </a:accent5>
      <a:accent6>
        <a:srgbClr val="0058B8"/>
      </a:accent6>
      <a:hlink>
        <a:srgbClr val="488225"/>
      </a:hlink>
      <a:folHlink>
        <a:srgbClr val="488225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BS Powerpoint groen 140312 - EN.potx [Alleen-lezen]" id="{D90C6AEB-C938-43BE-92A1-83EF61734EC1}" vid="{C5198E8A-7258-4AFD-BEFA-7216FBB545E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groen EN</Template>
  <TotalTime>0</TotalTime>
  <Words>169</Words>
  <Application>Microsoft Office PowerPoint</Application>
  <PresentationFormat>Diavoorstelling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CBS Powerpoint groen EN</vt:lpstr>
      <vt:lpstr>PowerPoint-presentatie</vt:lpstr>
      <vt:lpstr>Calculate green employment</vt:lpstr>
      <vt:lpstr>Table 1: SNA data</vt:lpstr>
      <vt:lpstr>Table 2: Production data</vt:lpstr>
      <vt:lpstr>Additional information</vt:lpstr>
      <vt:lpstr>Exercise table</vt:lpstr>
      <vt:lpstr>Solution</vt:lpstr>
      <vt:lpstr>Solution 1</vt:lpstr>
      <vt:lpstr>Solution 2</vt:lpstr>
    </vt:vector>
  </TitlesOfParts>
  <Company>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Schenau, S.</dc:creator>
  <cp:lastModifiedBy>Schenau, S.</cp:lastModifiedBy>
  <cp:revision>4</cp:revision>
  <dcterms:created xsi:type="dcterms:W3CDTF">2014-07-02T07:48:06Z</dcterms:created>
  <dcterms:modified xsi:type="dcterms:W3CDTF">2014-07-03T12:43:37Z</dcterms:modified>
</cp:coreProperties>
</file>