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82" r:id="rId1"/>
  </p:sldMasterIdLst>
  <p:notesMasterIdLst>
    <p:notesMasterId r:id="rId31"/>
  </p:notesMasterIdLst>
  <p:sldIdLst>
    <p:sldId id="256" r:id="rId2"/>
    <p:sldId id="263" r:id="rId3"/>
    <p:sldId id="265" r:id="rId4"/>
    <p:sldId id="266" r:id="rId5"/>
    <p:sldId id="267" r:id="rId6"/>
    <p:sldId id="270" r:id="rId7"/>
    <p:sldId id="271" r:id="rId8"/>
    <p:sldId id="284" r:id="rId9"/>
    <p:sldId id="285" r:id="rId10"/>
    <p:sldId id="272" r:id="rId11"/>
    <p:sldId id="273" r:id="rId12"/>
    <p:sldId id="287" r:id="rId13"/>
    <p:sldId id="289" r:id="rId14"/>
    <p:sldId id="290" r:id="rId15"/>
    <p:sldId id="292" r:id="rId16"/>
    <p:sldId id="288" r:id="rId17"/>
    <p:sldId id="291" r:id="rId18"/>
    <p:sldId id="293" r:id="rId19"/>
    <p:sldId id="274" r:id="rId20"/>
    <p:sldId id="275" r:id="rId21"/>
    <p:sldId id="276" r:id="rId22"/>
    <p:sldId id="280" r:id="rId23"/>
    <p:sldId id="277" r:id="rId24"/>
    <p:sldId id="281" r:id="rId25"/>
    <p:sldId id="278" r:id="rId26"/>
    <p:sldId id="283" r:id="rId27"/>
    <p:sldId id="282" r:id="rId28"/>
    <p:sldId id="279" r:id="rId29"/>
    <p:sldId id="286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1D6C"/>
    <a:srgbClr val="488225"/>
    <a:srgbClr val="ECECEC"/>
    <a:srgbClr val="82045E"/>
    <a:srgbClr val="B23D02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39" autoAdjust="0"/>
  </p:normalViewPr>
  <p:slideViewPr>
    <p:cSldViewPr showGuides="1">
      <p:cViewPr varScale="1">
        <p:scale>
          <a:sx n="112" d="100"/>
          <a:sy n="112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pv1f\relaties1\Namea\MRontwikkelprojecten\Radar%20duurzame%20energiesector_2013\Publicatie\Eindrapportage\sjablonen%20voor%20de%20resulaten%20sectie\sjablonen%20voor%20resulatensect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pv1f\relaties1\Namea\MRontwikkelprojecten\Radar%20duurzame%20energiesector_2013\Publicatie\Eindrapportage\sjablonen%20voor%20de%20resulaten%20sectie\sjablonen%20voor%20resulatensect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46062992125984"/>
          <c:y val="0.14399314668999708"/>
          <c:w val="0.48399759405074366"/>
          <c:h val="0.74002697579469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Overview!$B$7</c:f>
              <c:strCache>
                <c:ptCount val="1"/>
                <c:pt idx="0">
                  <c:v>E-SES</c:v>
                </c:pt>
              </c:strCache>
            </c:strRef>
          </c:tx>
          <c:invertIfNegative val="0"/>
          <c:cat>
            <c:numRef>
              <c:f>Overview!$D$1:$G$1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Overview!$D$7:$G$7</c:f>
              <c:numCache>
                <c:formatCode>#,##0</c:formatCode>
                <c:ptCount val="4"/>
                <c:pt idx="0">
                  <c:v>2400</c:v>
                </c:pt>
                <c:pt idx="1">
                  <c:v>2600</c:v>
                </c:pt>
                <c:pt idx="2">
                  <c:v>2600</c:v>
                </c:pt>
                <c:pt idx="3">
                  <c:v>2800</c:v>
                </c:pt>
              </c:numCache>
            </c:numRef>
          </c:val>
        </c:ser>
        <c:ser>
          <c:idx val="1"/>
          <c:order val="1"/>
          <c:tx>
            <c:strRef>
              <c:f>Overview!$B$8</c:f>
              <c:strCache>
                <c:ptCount val="1"/>
                <c:pt idx="0">
                  <c:v>P-SES (specialised)</c:v>
                </c:pt>
              </c:strCache>
            </c:strRef>
          </c:tx>
          <c:invertIfNegative val="0"/>
          <c:cat>
            <c:numRef>
              <c:f>Overview!$D$1:$G$1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Overview!$D$8:$G$8</c:f>
              <c:numCache>
                <c:formatCode>#,##0</c:formatCode>
                <c:ptCount val="4"/>
                <c:pt idx="0">
                  <c:v>6600</c:v>
                </c:pt>
                <c:pt idx="1">
                  <c:v>7000</c:v>
                </c:pt>
                <c:pt idx="2">
                  <c:v>7400</c:v>
                </c:pt>
                <c:pt idx="3">
                  <c:v>7300</c:v>
                </c:pt>
              </c:numCache>
            </c:numRef>
          </c:val>
        </c:ser>
        <c:ser>
          <c:idx val="2"/>
          <c:order val="2"/>
          <c:tx>
            <c:strRef>
              <c:f>Overview!$B$9</c:f>
              <c:strCache>
                <c:ptCount val="1"/>
                <c:pt idx="0">
                  <c:v>P-SES (non-specialised)</c:v>
                </c:pt>
              </c:strCache>
            </c:strRef>
          </c:tx>
          <c:invertIfNegative val="0"/>
          <c:cat>
            <c:numRef>
              <c:f>Overview!$D$1:$G$1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Overview!$D$9:$G$9</c:f>
              <c:numCache>
                <c:formatCode>#,##0</c:formatCode>
                <c:ptCount val="4"/>
                <c:pt idx="0">
                  <c:v>7900</c:v>
                </c:pt>
                <c:pt idx="1">
                  <c:v>8200</c:v>
                </c:pt>
                <c:pt idx="2">
                  <c:v>8500</c:v>
                </c:pt>
                <c:pt idx="3">
                  <c:v>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271744"/>
        <c:axId val="178273280"/>
      </c:barChart>
      <c:catAx>
        <c:axId val="17827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nl-NL"/>
          </a:p>
        </c:txPr>
        <c:crossAx val="178273280"/>
        <c:crosses val="autoZero"/>
        <c:auto val="1"/>
        <c:lblAlgn val="ctr"/>
        <c:lblOffset val="100"/>
        <c:noMultiLvlLbl val="0"/>
      </c:catAx>
      <c:valAx>
        <c:axId val="1782732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nl-NL">
                    <a:solidFill>
                      <a:srgbClr val="000000"/>
                    </a:solidFill>
                  </a:rPr>
                  <a:t>FTE</a:t>
                </a:r>
              </a:p>
            </c:rich>
          </c:tx>
          <c:layout>
            <c:manualLayout>
              <c:xMode val="edge"/>
              <c:yMode val="edge"/>
              <c:x val="6.8277777777777784E-2"/>
              <c:y val="3.4365339749198011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nl-NL"/>
          </a:p>
        </c:txPr>
        <c:crossAx val="178271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63328152800908E-2"/>
          <c:y val="3.1631096022120817E-2"/>
          <c:w val="0.47011751169843796"/>
          <c:h val="0.78420738288816494"/>
        </c:manualLayout>
      </c:layout>
      <c:lineChart>
        <c:grouping val="standard"/>
        <c:varyColors val="0"/>
        <c:ser>
          <c:idx val="1"/>
          <c:order val="0"/>
          <c:tx>
            <c:strRef>
              <c:f>FTE_PSES!$A$32</c:f>
              <c:strCache>
                <c:ptCount val="1"/>
                <c:pt idx="0">
                  <c:v>Solar</c:v>
                </c:pt>
              </c:strCache>
            </c:strRef>
          </c:tx>
          <c:cat>
            <c:numRef>
              <c:f>FTE_PSES!$J$31:$M$31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FTE_PSES!$J$32:$M$32</c:f>
              <c:numCache>
                <c:formatCode>#,##0</c:formatCode>
                <c:ptCount val="4"/>
                <c:pt idx="0">
                  <c:v>2400</c:v>
                </c:pt>
                <c:pt idx="1">
                  <c:v>2700</c:v>
                </c:pt>
                <c:pt idx="2">
                  <c:v>2900</c:v>
                </c:pt>
                <c:pt idx="3">
                  <c:v>3300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FTE_PSES!$A$33</c:f>
              <c:strCache>
                <c:ptCount val="1"/>
                <c:pt idx="0">
                  <c:v>Bio</c:v>
                </c:pt>
              </c:strCache>
            </c:strRef>
          </c:tx>
          <c:cat>
            <c:numRef>
              <c:f>FTE_PSES!$J$31:$M$31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FTE_PSES!$J$33:$M$33</c:f>
              <c:numCache>
                <c:formatCode>#,##0</c:formatCode>
                <c:ptCount val="4"/>
                <c:pt idx="0">
                  <c:v>2200</c:v>
                </c:pt>
                <c:pt idx="1">
                  <c:v>2300</c:v>
                </c:pt>
                <c:pt idx="2">
                  <c:v>2400</c:v>
                </c:pt>
                <c:pt idx="3">
                  <c:v>2400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FTE_PSES!$A$34</c:f>
              <c:strCache>
                <c:ptCount val="1"/>
                <c:pt idx="0">
                  <c:v>Wind</c:v>
                </c:pt>
              </c:strCache>
            </c:strRef>
          </c:tx>
          <c:cat>
            <c:numRef>
              <c:f>FTE_PSES!$J$31:$M$31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FTE_PSES!$J$34:$M$34</c:f>
              <c:numCache>
                <c:formatCode>#,##0</c:formatCode>
                <c:ptCount val="4"/>
                <c:pt idx="0">
                  <c:v>2200</c:v>
                </c:pt>
                <c:pt idx="1">
                  <c:v>2300</c:v>
                </c:pt>
                <c:pt idx="2">
                  <c:v>2400</c:v>
                </c:pt>
                <c:pt idx="3">
                  <c:v>2700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FTE_PSES!$A$35</c:f>
              <c:strCache>
                <c:ptCount val="1"/>
                <c:pt idx="0">
                  <c:v>Heat &amp; geo thermal energy /energy from water</c:v>
                </c:pt>
              </c:strCache>
            </c:strRef>
          </c:tx>
          <c:cat>
            <c:numRef>
              <c:f>FTE_PSES!$J$31:$M$31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FTE_PSES!$J$35:$M$35</c:f>
              <c:numCache>
                <c:formatCode>#,##0</c:formatCode>
                <c:ptCount val="4"/>
                <c:pt idx="0">
                  <c:v>1700</c:v>
                </c:pt>
                <c:pt idx="1">
                  <c:v>1800</c:v>
                </c:pt>
                <c:pt idx="2">
                  <c:v>2000</c:v>
                </c:pt>
                <c:pt idx="3">
                  <c:v>1900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FTE_PSES!$A$36</c:f>
              <c:strCache>
                <c:ptCount val="1"/>
                <c:pt idx="0">
                  <c:v>Energy saving</c:v>
                </c:pt>
              </c:strCache>
            </c:strRef>
          </c:tx>
          <c:cat>
            <c:numRef>
              <c:f>FTE_PSES!$J$31:$M$31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FTE_PSES!$J$36:$M$36</c:f>
              <c:numCache>
                <c:formatCode>#,##0</c:formatCode>
                <c:ptCount val="4"/>
                <c:pt idx="0">
                  <c:v>4800</c:v>
                </c:pt>
                <c:pt idx="1">
                  <c:v>4800</c:v>
                </c:pt>
                <c:pt idx="2">
                  <c:v>4800</c:v>
                </c:pt>
                <c:pt idx="3">
                  <c:v>4700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FTE_PSES!$A$37</c:f>
              <c:strCache>
                <c:ptCount val="1"/>
                <c:pt idx="0">
                  <c:v>Electric transport, Smart grids/ Hydrogen technology/ CO2 capture and storage</c:v>
                </c:pt>
              </c:strCache>
            </c:strRef>
          </c:tx>
          <c:cat>
            <c:numRef>
              <c:f>FTE_PSES!$J$31:$M$31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FTE_PSES!$J$37:$M$37</c:f>
              <c:numCache>
                <c:formatCode>#,##0</c:formatCode>
                <c:ptCount val="4"/>
                <c:pt idx="0">
                  <c:v>1200</c:v>
                </c:pt>
                <c:pt idx="1">
                  <c:v>1300</c:v>
                </c:pt>
                <c:pt idx="2">
                  <c:v>1300</c:v>
                </c:pt>
                <c:pt idx="3">
                  <c:v>1300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643584"/>
        <c:axId val="126669952"/>
      </c:lineChart>
      <c:catAx>
        <c:axId val="12664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nl-NL"/>
          </a:p>
        </c:txPr>
        <c:crossAx val="126669952"/>
        <c:crosses val="autoZero"/>
        <c:auto val="1"/>
        <c:lblAlgn val="ctr"/>
        <c:lblOffset val="100"/>
        <c:noMultiLvlLbl val="0"/>
      </c:catAx>
      <c:valAx>
        <c:axId val="126669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nl-NL"/>
          </a:p>
        </c:txPr>
        <c:crossAx val="12664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437168736283737"/>
          <c:y val="8.5477450040401984E-2"/>
          <c:w val="0.42404500920291083"/>
          <c:h val="0.85820701073191885"/>
        </c:manualLayout>
      </c:layout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nl-NL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t>30-6-2014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Highlight</a:t>
            </a:r>
            <a:r>
              <a:rPr lang="nl-NL" dirty="0" smtClean="0"/>
              <a:t> </a:t>
            </a:r>
            <a:r>
              <a:rPr lang="nl-NL" dirty="0" err="1" smtClean="0"/>
              <a:t>monetary</a:t>
            </a:r>
            <a:r>
              <a:rPr lang="nl-NL" baseline="0" dirty="0" smtClean="0"/>
              <a:t> transactions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considered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environmental</a:t>
            </a:r>
            <a:r>
              <a:rPr lang="nl-NL" baseline="0" dirty="0" smtClean="0"/>
              <a:t>. These are </a:t>
            </a:r>
            <a:r>
              <a:rPr lang="nl-NL" baseline="0" dirty="0" err="1" smtClean="0"/>
              <a:t>already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registered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system of NA.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There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organsied</a:t>
            </a:r>
            <a:r>
              <a:rPr lang="nl-NL" baseline="0" dirty="0" smtClean="0"/>
              <a:t> in separate </a:t>
            </a:r>
            <a:r>
              <a:rPr lang="nl-NL" baseline="0" dirty="0" err="1" smtClean="0"/>
              <a:t>acocunts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appropriate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definitions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classifications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0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Usually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many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activities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undertaken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variety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purposes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Only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classified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environmentla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activity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primary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purpose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environmentla</a:t>
            </a:r>
            <a:r>
              <a:rPr lang="nl-NL" baseline="0" dirty="0" smtClean="0"/>
              <a:t> i.e. EP of RM.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Other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considered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related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the environment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nl-NL" baseline="0" dirty="0" smtClean="0">
                <a:sym typeface="Wingdings" pitchFamily="2" charset="2"/>
              </a:rPr>
              <a:t>Natural resource </a:t>
            </a:r>
            <a:r>
              <a:rPr lang="nl-NL" baseline="0" dirty="0" err="1" smtClean="0">
                <a:sym typeface="Wingdings" pitchFamily="2" charset="2"/>
              </a:rPr>
              <a:t>use</a:t>
            </a:r>
            <a:r>
              <a:rPr lang="nl-NL" baseline="0" dirty="0" smtClean="0">
                <a:sym typeface="Wingdings" pitchFamily="2" charset="2"/>
              </a:rPr>
              <a:t> </a:t>
            </a:r>
            <a:r>
              <a:rPr lang="nl-NL" baseline="0" dirty="0" err="1" smtClean="0">
                <a:sym typeface="Wingdings" pitchFamily="2" charset="2"/>
              </a:rPr>
              <a:t>activiities</a:t>
            </a:r>
            <a:endParaRPr lang="nl-NL" baseline="0" dirty="0" smtClean="0"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nl-NL" baseline="0" dirty="0" err="1" smtClean="0">
                <a:sym typeface="Wingdings" pitchFamily="2" charset="2"/>
              </a:rPr>
              <a:t>Activities</a:t>
            </a:r>
            <a:r>
              <a:rPr lang="nl-NL" baseline="0" dirty="0" smtClean="0">
                <a:sym typeface="Wingdings" pitchFamily="2" charset="2"/>
              </a:rPr>
              <a:t> </a:t>
            </a:r>
            <a:r>
              <a:rPr lang="nl-NL" baseline="0" dirty="0" err="1" smtClean="0">
                <a:sym typeface="Wingdings" pitchFamily="2" charset="2"/>
              </a:rPr>
              <a:t>related</a:t>
            </a:r>
            <a:r>
              <a:rPr lang="nl-NL" baseline="0" dirty="0" smtClean="0">
                <a:sym typeface="Wingdings" pitchFamily="2" charset="2"/>
              </a:rPr>
              <a:t> </a:t>
            </a:r>
            <a:r>
              <a:rPr lang="nl-NL" baseline="0" dirty="0" err="1" smtClean="0">
                <a:sym typeface="Wingdings" pitchFamily="2" charset="2"/>
              </a:rPr>
              <a:t>with</a:t>
            </a:r>
            <a:r>
              <a:rPr lang="nl-NL" baseline="0" dirty="0" smtClean="0">
                <a:sym typeface="Wingdings" pitchFamily="2" charset="2"/>
              </a:rPr>
              <a:t> </a:t>
            </a:r>
            <a:r>
              <a:rPr lang="nl-NL" baseline="0" dirty="0" err="1" smtClean="0">
                <a:sym typeface="Wingdings" pitchFamily="2" charset="2"/>
              </a:rPr>
              <a:t>minimization</a:t>
            </a:r>
            <a:r>
              <a:rPr lang="nl-NL" baseline="0" dirty="0" smtClean="0">
                <a:sym typeface="Wingdings" pitchFamily="2" charset="2"/>
              </a:rPr>
              <a:t> of the impact of </a:t>
            </a:r>
            <a:r>
              <a:rPr lang="nl-NL" baseline="0" dirty="0" err="1" smtClean="0">
                <a:sym typeface="Wingdings" pitchFamily="2" charset="2"/>
              </a:rPr>
              <a:t>natural</a:t>
            </a:r>
            <a:r>
              <a:rPr lang="nl-NL" baseline="0" dirty="0" smtClean="0">
                <a:sym typeface="Wingdings" pitchFamily="2" charset="2"/>
              </a:rPr>
              <a:t> hazards on the </a:t>
            </a:r>
            <a:r>
              <a:rPr lang="nl-NL" baseline="0" dirty="0" err="1" smtClean="0">
                <a:sym typeface="Wingdings" pitchFamily="2" charset="2"/>
              </a:rPr>
              <a:t>economy</a:t>
            </a:r>
            <a:r>
              <a:rPr lang="nl-NL" baseline="0" dirty="0" smtClean="0">
                <a:sym typeface="Wingdings" pitchFamily="2" charset="2"/>
              </a:rPr>
              <a:t> (</a:t>
            </a:r>
            <a:r>
              <a:rPr lang="nl-NL" baseline="0" dirty="0" err="1" smtClean="0">
                <a:sym typeface="Wingdings" pitchFamily="2" charset="2"/>
              </a:rPr>
              <a:t>adaptation</a:t>
            </a:r>
            <a:r>
              <a:rPr lang="nl-NL" baseline="0" dirty="0" smtClean="0">
                <a:sym typeface="Wingdings" pitchFamily="2" charset="2"/>
              </a:rPr>
              <a:t> </a:t>
            </a:r>
            <a:r>
              <a:rPr lang="nl-NL" baseline="0" dirty="0" err="1" smtClean="0">
                <a:sym typeface="Wingdings" pitchFamily="2" charset="2"/>
              </a:rPr>
              <a:t>activities</a:t>
            </a:r>
            <a:r>
              <a:rPr lang="nl-NL" baseline="0" dirty="0" smtClean="0">
                <a:sym typeface="Wingdings" pitchFamily="2" charset="2"/>
              </a:rPr>
              <a:t>, </a:t>
            </a:r>
            <a:r>
              <a:rPr lang="nl-NL" baseline="0" dirty="0" err="1" smtClean="0">
                <a:sym typeface="Wingdings" pitchFamily="2" charset="2"/>
              </a:rPr>
              <a:t>flood</a:t>
            </a:r>
            <a:r>
              <a:rPr lang="nl-NL" baseline="0" dirty="0" smtClean="0">
                <a:sym typeface="Wingdings" pitchFamily="2" charset="2"/>
              </a:rPr>
              <a:t> </a:t>
            </a:r>
            <a:r>
              <a:rPr lang="nl-NL" baseline="0" dirty="0" err="1" smtClean="0">
                <a:sym typeface="Wingdings" pitchFamily="2" charset="2"/>
              </a:rPr>
              <a:t>protection</a:t>
            </a:r>
            <a:r>
              <a:rPr lang="nl-NL" baseline="0" dirty="0" smtClean="0">
                <a:sym typeface="Wingdings" pitchFamily="2" charset="2"/>
              </a:rPr>
              <a:t> </a:t>
            </a:r>
            <a:r>
              <a:rPr lang="nl-NL" baseline="0" dirty="0" err="1" smtClean="0">
                <a:sym typeface="Wingdings" pitchFamily="2" charset="2"/>
              </a:rPr>
              <a:t>etc</a:t>
            </a:r>
            <a:r>
              <a:rPr lang="nl-NL" baseline="0" dirty="0" smtClean="0">
                <a:sym typeface="Wingdings" pitchFamily="2" charset="2"/>
              </a:rPr>
              <a:t>).</a:t>
            </a:r>
          </a:p>
          <a:p>
            <a:pPr marL="171450" indent="-171450">
              <a:buFont typeface="Wingdings" pitchFamily="2" charset="2"/>
              <a:buChar char="à"/>
            </a:pPr>
            <a:endParaRPr lang="nl-NL" baseline="0" dirty="0" smtClean="0"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à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CEA </a:t>
            </a:r>
            <a:r>
              <a:rPr lang="nl-NL" dirty="0" err="1" smtClean="0"/>
              <a:t>classification</a:t>
            </a:r>
            <a:r>
              <a:rPr lang="nl-NL" dirty="0" smtClean="0"/>
              <a:t> of </a:t>
            </a: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Boundary</a:t>
            </a:r>
            <a:r>
              <a:rPr lang="nl-NL" dirty="0" smtClean="0"/>
              <a:t> issues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82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91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 protection (EP) includes all activities and actions which have as their main purpose the prevention, reduction and elimination of pollution and of any other degradation of the environment. 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management (RM) includes the preservation, maintenance and enhancement of the stock of natural resources and therefore the safeguarding of those resources against depletion.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practice, the measurement of environmental sole-purpose products and adapted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goods relies on the development of lists of relevant goods and services. For sole-purpose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products, the purpose of goods or services is predominantly determined based on the technical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 of the product and its technical suitability for use in environmental protection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management. In certain boundary cases, where the technical nature of the product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not provide a definitive guide, consideration may be given to the intent of the producer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product. For adapted goods, the lists are formed without reference to the primary purpose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good but are formed based on an assessment of whether, by virtue of its technical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nature, the good is environmentally friendly or cleaner.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42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963A22-7E2E-430A-9111-5CA675829490}" type="slidenum">
              <a:rPr 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EGSS, as share of the economy in terms of value added, constituted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 percent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Dutch gross domestic product (GDP). This share hardly changed over 2010–2011.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contribution to employment was 1.7 percent in 2010 and 2011. However, as Figure 6.4.6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shows, over the period 1995–2011 the employment share shows a pattern of sustained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growth, from 1.4 percent in 1995 to 1.7 percent in 2011. A similar increase holds for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of the EGSS in GDP, which has shown an upward trend from 2005 onwards.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comes down to a contribution of 6 billion euros to Dutch GDP in 1995 and 82,000 fulltime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equivalents to total employment. In sixteen years this has risen to a contribution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14.3 billion euros to GDP and 113,000 FTE to total employment in 2011.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89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672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90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374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66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1" name="Afgeronde rechthoek 30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45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22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98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sz="2400" b="0" i="0" u="none" strike="noStrike" baseline="30000" noProof="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noProof="0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Rond hoek zelfde zijde rechthoek 23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4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Sjoerd Schenau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activity</a:t>
            </a:r>
            <a:r>
              <a:rPr lang="nl-NL" dirty="0" smtClean="0"/>
              <a:t> accounts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4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EGSS in the Netherlands: </a:t>
            </a:r>
            <a:r>
              <a:rPr lang="nl-NL" dirty="0" err="1" smtClean="0"/>
              <a:t>Overview</a:t>
            </a:r>
            <a:endParaRPr lang="nl-NL" dirty="0" smtClean="0"/>
          </a:p>
        </p:txBody>
      </p:sp>
      <p:sp>
        <p:nvSpPr>
          <p:cNvPr id="11267" name="Tijdelijke aanduiding voor inhoud 4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Eight </a:t>
            </a:r>
            <a:r>
              <a:rPr lang="en-GB" dirty="0" smtClean="0"/>
              <a:t>year experience in the field of EGSS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Work carried out in national accounts department, as part of environmental </a:t>
            </a:r>
            <a:r>
              <a:rPr lang="en-GB" dirty="0" smtClean="0"/>
              <a:t>accounts work programme</a:t>
            </a:r>
            <a:endParaRPr lang="en-GB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Development in earlier years, statistic is since 2010 ‘in production’ (annual publication of data).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Work load: approximately 0,4 FTE every year.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Further development is still going on. Learning by doing aspect is very important. Every year methods are fine tuned and populations have been changed due to new insights.</a:t>
            </a:r>
          </a:p>
          <a:p>
            <a:pPr eaLnBrk="1" hangingPunct="1"/>
            <a:endParaRPr lang="nl-NL" dirty="0" smtClean="0"/>
          </a:p>
        </p:txBody>
      </p:sp>
      <p:sp>
        <p:nvSpPr>
          <p:cNvPr id="11268" name="Tijdelijke aanduiding voor dianumm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08850" y="6065838"/>
            <a:ext cx="568325" cy="431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76C79-8C8E-4F37-8190-793179D93A9A}" type="slidenum">
              <a:rPr lang="nl-NL" smtClean="0">
                <a:solidFill>
                  <a:srgbClr val="B23D0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>
              <a:solidFill>
                <a:srgbClr val="B23D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7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Methodology</a:t>
            </a:r>
            <a:r>
              <a:rPr lang="nl-NL" dirty="0" smtClean="0"/>
              <a:t>: </a:t>
            </a:r>
            <a:r>
              <a:rPr lang="nl-NL" dirty="0" err="1" smtClean="0"/>
              <a:t>activity</a:t>
            </a:r>
            <a:r>
              <a:rPr lang="nl-NL" dirty="0" smtClean="0"/>
              <a:t> </a:t>
            </a:r>
            <a:r>
              <a:rPr lang="nl-NL" dirty="0" smtClean="0"/>
              <a:t>approach versus product approach</a:t>
            </a:r>
            <a:endParaRPr lang="nl-NL" dirty="0" smtClean="0"/>
          </a:p>
        </p:txBody>
      </p:sp>
      <p:sp>
        <p:nvSpPr>
          <p:cNvPr id="12291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33DC9-748B-42B0-9B9A-6825276FC2A1}" type="slidenum">
              <a:rPr lang="nl-NL" smtClean="0">
                <a:solidFill>
                  <a:srgbClr val="B23D0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smtClean="0">
              <a:solidFill>
                <a:srgbClr val="B23D02"/>
              </a:solidFill>
            </a:endParaRPr>
          </a:p>
        </p:txBody>
      </p:sp>
      <p:sp>
        <p:nvSpPr>
          <p:cNvPr id="12293" name="Rechthoek 2"/>
          <p:cNvSpPr>
            <a:spLocks noChangeArrowheads="1"/>
          </p:cNvSpPr>
          <p:nvPr/>
        </p:nvSpPr>
        <p:spPr bwMode="auto">
          <a:xfrm>
            <a:off x="899592" y="4699089"/>
            <a:ext cx="76327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 b="1" i="1" dirty="0" smtClean="0">
                <a:solidFill>
                  <a:srgbClr val="000000"/>
                </a:solidFill>
                <a:sym typeface="Wingdings" pitchFamily="2" charset="2"/>
              </a:rPr>
              <a:t>Netherlands:</a:t>
            </a:r>
          </a:p>
          <a:p>
            <a:r>
              <a:rPr lang="nl-NL" sz="200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GB" sz="2000" dirty="0" smtClean="0">
                <a:solidFill>
                  <a:srgbClr val="000000"/>
                </a:solidFill>
              </a:rPr>
              <a:t>Many </a:t>
            </a:r>
            <a:r>
              <a:rPr lang="en-GB" sz="2000" dirty="0">
                <a:solidFill>
                  <a:srgbClr val="000000"/>
                </a:solidFill>
              </a:rPr>
              <a:t>different environmental activities have been identified by Statistics Netherlands as EGSS activities</a:t>
            </a:r>
          </a:p>
          <a:p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GB" sz="2000" dirty="0">
                <a:solidFill>
                  <a:srgbClr val="000000"/>
                </a:solidFill>
              </a:rPr>
              <a:t>For every activity a specific methodology has been developed in order to compile the data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55576" y="2132856"/>
            <a:ext cx="7632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000000"/>
                </a:solidFill>
              </a:rPr>
              <a:t>Product approach</a:t>
            </a:r>
            <a:r>
              <a:rPr lang="nl-NL" sz="2000" dirty="0" smtClean="0">
                <a:solidFill>
                  <a:srgbClr val="000000"/>
                </a:solidFill>
              </a:rPr>
              <a:t>: </a:t>
            </a:r>
            <a:r>
              <a:rPr lang="nl-NL" sz="20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nl-NL" sz="2000" dirty="0" err="1" smtClean="0">
                <a:solidFill>
                  <a:srgbClr val="000000"/>
                </a:solidFill>
              </a:rPr>
              <a:t>Identify</a:t>
            </a:r>
            <a:r>
              <a:rPr lang="nl-NL" sz="2000" dirty="0" smtClean="0">
                <a:solidFill>
                  <a:srgbClr val="000000"/>
                </a:solidFill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</a:rPr>
              <a:t>environmental</a:t>
            </a:r>
            <a:r>
              <a:rPr lang="nl-NL" sz="2000" dirty="0" smtClean="0">
                <a:solidFill>
                  <a:srgbClr val="000000"/>
                </a:solidFill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</a:rPr>
              <a:t>environmental</a:t>
            </a:r>
            <a:r>
              <a:rPr lang="nl-NL" sz="2000" dirty="0" smtClean="0">
                <a:solidFill>
                  <a:srgbClr val="000000"/>
                </a:solidFill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</a:rPr>
              <a:t>goods</a:t>
            </a:r>
            <a:r>
              <a:rPr lang="nl-NL" sz="2000" dirty="0" smtClean="0">
                <a:solidFill>
                  <a:srgbClr val="000000"/>
                </a:solidFill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</a:rPr>
              <a:t>and</a:t>
            </a:r>
            <a:r>
              <a:rPr lang="nl-NL" sz="2000" dirty="0" smtClean="0">
                <a:solidFill>
                  <a:srgbClr val="000000"/>
                </a:solidFill>
              </a:rPr>
              <a:t> services in source data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r>
              <a:rPr lang="nl-NL" sz="2000" b="1" dirty="0" smtClean="0">
                <a:solidFill>
                  <a:srgbClr val="000000"/>
                </a:solidFill>
              </a:rPr>
              <a:t>Activity approach: </a:t>
            </a:r>
            <a:r>
              <a:rPr lang="nl-NL" sz="20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nl-NL" sz="2000" dirty="0" err="1" smtClean="0">
                <a:solidFill>
                  <a:srgbClr val="000000"/>
                </a:solidFill>
                <a:sym typeface="Wingdings" pitchFamily="2" charset="2"/>
              </a:rPr>
              <a:t>Identify</a:t>
            </a:r>
            <a:r>
              <a:rPr lang="nl-NL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  <a:sym typeface="Wingdings" pitchFamily="2" charset="2"/>
              </a:rPr>
              <a:t>environmental</a:t>
            </a:r>
            <a:r>
              <a:rPr lang="nl-NL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  <a:sym typeface="Wingdings" pitchFamily="2" charset="2"/>
              </a:rPr>
              <a:t>activities</a:t>
            </a:r>
            <a:r>
              <a:rPr lang="nl-NL" sz="2000" dirty="0" smtClean="0">
                <a:solidFill>
                  <a:srgbClr val="000000"/>
                </a:solidFill>
                <a:sym typeface="Wingdings" pitchFamily="2" charset="2"/>
              </a:rPr>
              <a:t> in source data</a:t>
            </a:r>
          </a:p>
          <a:p>
            <a:endParaRPr lang="nl-NL" sz="2000" dirty="0">
              <a:solidFill>
                <a:srgbClr val="000000"/>
              </a:solidFill>
              <a:sym typeface="Wingdings" pitchFamily="2" charset="2"/>
            </a:endParaRPr>
          </a:p>
          <a:p>
            <a:r>
              <a:rPr lang="nl-NL" sz="2000" b="1" dirty="0" smtClean="0">
                <a:solidFill>
                  <a:srgbClr val="000000"/>
                </a:solidFill>
                <a:sym typeface="Wingdings" pitchFamily="2" charset="2"/>
              </a:rPr>
              <a:t>Data sources: </a:t>
            </a:r>
            <a:r>
              <a:rPr lang="nl-NL" sz="2000" dirty="0" err="1" smtClean="0">
                <a:solidFill>
                  <a:srgbClr val="000000"/>
                </a:solidFill>
                <a:sym typeface="Wingdings" pitchFamily="2" charset="2"/>
              </a:rPr>
              <a:t>surveys</a:t>
            </a:r>
            <a:r>
              <a:rPr lang="nl-NL" sz="2000" dirty="0" smtClean="0">
                <a:solidFill>
                  <a:srgbClr val="000000"/>
                </a:solidFill>
              </a:rPr>
              <a:t> (new or </a:t>
            </a:r>
            <a:r>
              <a:rPr lang="nl-NL" sz="2000" dirty="0" err="1" smtClean="0">
                <a:solidFill>
                  <a:srgbClr val="000000"/>
                </a:solidFill>
              </a:rPr>
              <a:t>already</a:t>
            </a:r>
            <a:r>
              <a:rPr lang="nl-NL" sz="2000" dirty="0" smtClean="0">
                <a:solidFill>
                  <a:srgbClr val="000000"/>
                </a:solidFill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</a:rPr>
              <a:t>existing</a:t>
            </a:r>
            <a:r>
              <a:rPr lang="nl-NL" sz="2000" dirty="0" smtClean="0">
                <a:solidFill>
                  <a:srgbClr val="000000"/>
                </a:solidFill>
              </a:rPr>
              <a:t>), </a:t>
            </a:r>
            <a:r>
              <a:rPr lang="nl-NL" sz="2000" dirty="0" err="1" smtClean="0">
                <a:solidFill>
                  <a:srgbClr val="000000"/>
                </a:solidFill>
              </a:rPr>
              <a:t>statistics</a:t>
            </a:r>
            <a:r>
              <a:rPr lang="nl-NL" sz="2000" dirty="0" smtClean="0">
                <a:solidFill>
                  <a:srgbClr val="000000"/>
                </a:solidFill>
              </a:rPr>
              <a:t>, SNA, </a:t>
            </a:r>
            <a:r>
              <a:rPr lang="nl-NL" sz="2000" dirty="0" err="1" smtClean="0">
                <a:solidFill>
                  <a:srgbClr val="000000"/>
                </a:solidFill>
              </a:rPr>
              <a:t>external</a:t>
            </a:r>
            <a:r>
              <a:rPr lang="nl-NL" sz="2000" dirty="0" smtClean="0">
                <a:solidFill>
                  <a:srgbClr val="000000"/>
                </a:solidFill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</a:rPr>
              <a:t>reports</a:t>
            </a: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1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460496" cy="755999"/>
          </a:xfrm>
        </p:spPr>
        <p:txBody>
          <a:bodyPr/>
          <a:lstStyle/>
          <a:p>
            <a:r>
              <a:rPr lang="nl-NL" dirty="0" err="1" smtClean="0"/>
              <a:t>Overview</a:t>
            </a:r>
            <a:r>
              <a:rPr lang="nl-NL" dirty="0" smtClean="0"/>
              <a:t>: </a:t>
            </a:r>
            <a:r>
              <a:rPr lang="nl-NL" dirty="0" err="1" smtClean="0"/>
              <a:t>activites</a:t>
            </a:r>
            <a:r>
              <a:rPr lang="nl-NL" dirty="0" smtClean="0"/>
              <a:t> in EGSS (Netherlands)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566000"/>
            <a:ext cx="4806128" cy="44676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nl-NL" dirty="0" err="1" smtClean="0"/>
              <a:t>Sewage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refuse</a:t>
            </a:r>
            <a:r>
              <a:rPr lang="nl-NL" dirty="0" smtClean="0"/>
              <a:t> </a:t>
            </a:r>
            <a:r>
              <a:rPr lang="nl-NL" dirty="0" err="1" smtClean="0"/>
              <a:t>disposal</a:t>
            </a:r>
            <a:r>
              <a:rPr lang="nl-NL" dirty="0" smtClean="0"/>
              <a:t> services (ISIC 37-39)</a:t>
            </a:r>
          </a:p>
          <a:p>
            <a:pPr marL="457200" indent="-457200">
              <a:buAutoNum type="arabicParenR"/>
            </a:pPr>
            <a:endParaRPr lang="nl-NL" dirty="0" smtClean="0"/>
          </a:p>
          <a:p>
            <a:pPr marL="457200" indent="-457200">
              <a:buAutoNum type="arabicParenR"/>
            </a:pPr>
            <a:endParaRPr lang="nl-NL" dirty="0" smtClean="0"/>
          </a:p>
          <a:p>
            <a:pPr marL="457200" indent="-457200">
              <a:buAutoNum type="arabicParenR"/>
            </a:pPr>
            <a:r>
              <a:rPr lang="nl-NL" dirty="0" smtClean="0"/>
              <a:t>Recycling (ISIC 38.3)</a:t>
            </a:r>
          </a:p>
          <a:p>
            <a:pPr marL="457200" indent="-457200">
              <a:buAutoNum type="arabicParenR"/>
            </a:pPr>
            <a:endParaRPr lang="nl-NL" dirty="0"/>
          </a:p>
          <a:p>
            <a:pPr marL="457200" indent="-457200">
              <a:buAutoNum type="arabicParenR"/>
            </a:pPr>
            <a:endParaRPr lang="nl-NL" dirty="0" smtClean="0"/>
          </a:p>
          <a:p>
            <a:pPr marL="457200" indent="-457200">
              <a:buAutoNum type="arabicParenR"/>
            </a:pPr>
            <a:endParaRPr lang="nl-NL" dirty="0" smtClean="0"/>
          </a:p>
          <a:p>
            <a:pPr marL="457200" indent="-457200">
              <a:buAutoNum type="arabicParenR"/>
            </a:pPr>
            <a:r>
              <a:rPr lang="nl-NL" dirty="0" err="1" smtClean="0"/>
              <a:t>Wholsale</a:t>
            </a:r>
            <a:r>
              <a:rPr lang="nl-NL" dirty="0" smtClean="0"/>
              <a:t> in waste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scrap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12</a:t>
            </a:fld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2303785" cy="18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33" y="3034572"/>
            <a:ext cx="2693863" cy="17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3" y="4293096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11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450000"/>
            <a:ext cx="8417101" cy="755999"/>
          </a:xfrm>
        </p:spPr>
        <p:txBody>
          <a:bodyPr/>
          <a:lstStyle/>
          <a:p>
            <a:r>
              <a:rPr lang="nl-NL" dirty="0" err="1" smtClean="0"/>
              <a:t>Overview</a:t>
            </a:r>
            <a:r>
              <a:rPr lang="nl-NL" dirty="0" smtClean="0"/>
              <a:t>: </a:t>
            </a:r>
            <a:r>
              <a:rPr lang="nl-NL" dirty="0" err="1" smtClean="0"/>
              <a:t>activites</a:t>
            </a:r>
            <a:r>
              <a:rPr lang="nl-NL" dirty="0" smtClean="0"/>
              <a:t> in EGSS (Netherlands)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566000"/>
            <a:ext cx="4806128" cy="4467600"/>
          </a:xfrm>
        </p:spPr>
        <p:txBody>
          <a:bodyPr/>
          <a:lstStyle/>
          <a:p>
            <a:pPr marL="457200" indent="-457200">
              <a:buFont typeface="+mj-lt"/>
              <a:buAutoNum type="arabicParenR" startAt="4"/>
            </a:pPr>
            <a:r>
              <a:rPr lang="nl-NL" dirty="0" err="1" smtClean="0"/>
              <a:t>Renewable</a:t>
            </a:r>
            <a:r>
              <a:rPr lang="nl-NL" dirty="0" smtClean="0"/>
              <a:t> energy </a:t>
            </a:r>
            <a:r>
              <a:rPr lang="nl-NL" dirty="0" err="1" smtClean="0"/>
              <a:t>production</a:t>
            </a:r>
            <a:endParaRPr lang="nl-NL" dirty="0" smtClean="0"/>
          </a:p>
          <a:p>
            <a:pPr marL="457200" indent="-457200">
              <a:buAutoNum type="arabicParenR" startAt="4"/>
            </a:pPr>
            <a:endParaRPr lang="nl-NL" dirty="0" smtClean="0"/>
          </a:p>
          <a:p>
            <a:pPr marL="457200" indent="-457200">
              <a:buAutoNum type="arabicParenR" startAt="4"/>
            </a:pPr>
            <a:endParaRPr lang="nl-NL" dirty="0" smtClean="0"/>
          </a:p>
          <a:p>
            <a:pPr marL="457200" indent="-457200">
              <a:buAutoNum type="arabicParenR" startAt="4"/>
            </a:pPr>
            <a:endParaRPr lang="nl-NL" dirty="0" smtClean="0"/>
          </a:p>
          <a:p>
            <a:pPr marL="457200" indent="-457200">
              <a:buAutoNum type="arabicParenR" startAt="4"/>
            </a:pPr>
            <a:r>
              <a:rPr lang="nl-NL" dirty="0" err="1" smtClean="0"/>
              <a:t>Production</a:t>
            </a:r>
            <a:r>
              <a:rPr lang="nl-NL" dirty="0" smtClean="0"/>
              <a:t> of energy </a:t>
            </a:r>
            <a:r>
              <a:rPr lang="nl-NL" dirty="0" err="1" smtClean="0"/>
              <a:t>saving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sustainable</a:t>
            </a:r>
            <a:r>
              <a:rPr lang="nl-NL" dirty="0" smtClean="0"/>
              <a:t> energy systems</a:t>
            </a:r>
          </a:p>
          <a:p>
            <a:pPr marL="457200" indent="-457200">
              <a:buAutoNum type="arabicParenR" startAt="4"/>
            </a:pPr>
            <a:endParaRPr lang="nl-NL" dirty="0" smtClean="0"/>
          </a:p>
          <a:p>
            <a:pPr marL="457200" indent="-457200">
              <a:buAutoNum type="arabicParenR" startAt="4"/>
            </a:pPr>
            <a:endParaRPr lang="nl-NL" dirty="0" smtClean="0"/>
          </a:p>
          <a:p>
            <a:pPr marL="457200" indent="-457200">
              <a:buAutoNum type="arabicParenR" startAt="4"/>
            </a:pPr>
            <a:r>
              <a:rPr lang="nl-NL" dirty="0" err="1" smtClean="0"/>
              <a:t>Insulation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13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39" y="4653136"/>
            <a:ext cx="2580020" cy="203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65" y="3044602"/>
            <a:ext cx="3465736" cy="202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61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450000"/>
            <a:ext cx="8417101" cy="755999"/>
          </a:xfrm>
        </p:spPr>
        <p:txBody>
          <a:bodyPr/>
          <a:lstStyle/>
          <a:p>
            <a:r>
              <a:rPr lang="nl-NL" dirty="0" err="1" smtClean="0"/>
              <a:t>Overview</a:t>
            </a:r>
            <a:r>
              <a:rPr lang="nl-NL" dirty="0" smtClean="0"/>
              <a:t>: </a:t>
            </a:r>
            <a:r>
              <a:rPr lang="nl-NL" dirty="0" err="1" smtClean="0"/>
              <a:t>activites</a:t>
            </a:r>
            <a:r>
              <a:rPr lang="nl-NL" dirty="0" smtClean="0"/>
              <a:t> in EGSS (Netherlands)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566000"/>
            <a:ext cx="4806128" cy="4467600"/>
          </a:xfrm>
        </p:spPr>
        <p:txBody>
          <a:bodyPr/>
          <a:lstStyle/>
          <a:p>
            <a:pPr marL="457200" indent="-457200">
              <a:buFont typeface="+mj-lt"/>
              <a:buAutoNum type="arabicParenR" startAt="7"/>
            </a:pPr>
            <a:r>
              <a:rPr lang="nl-NL" dirty="0" err="1" smtClean="0"/>
              <a:t>Production</a:t>
            </a:r>
            <a:r>
              <a:rPr lang="nl-NL" dirty="0" smtClean="0"/>
              <a:t> of </a:t>
            </a:r>
            <a:r>
              <a:rPr lang="nl-NL" dirty="0" err="1" smtClean="0"/>
              <a:t>environmental</a:t>
            </a:r>
            <a:r>
              <a:rPr lang="nl-NL" dirty="0" smtClean="0"/>
              <a:t> equipment</a:t>
            </a:r>
          </a:p>
          <a:p>
            <a:pPr marL="457200" indent="-457200">
              <a:buAutoNum type="arabicParenR" startAt="4"/>
            </a:pPr>
            <a:endParaRPr lang="nl-NL" dirty="0" smtClean="0"/>
          </a:p>
          <a:p>
            <a:pPr marL="457200" indent="-457200">
              <a:buAutoNum type="arabicParenR" startAt="4"/>
            </a:pPr>
            <a:endParaRPr lang="nl-NL" dirty="0" smtClean="0"/>
          </a:p>
          <a:p>
            <a:pPr marL="457200" indent="-457200">
              <a:buFont typeface="+mj-lt"/>
              <a:buAutoNum type="arabicParenR" startAt="8"/>
            </a:pP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advise</a:t>
            </a:r>
            <a:r>
              <a:rPr lang="nl-NL" dirty="0" smtClean="0"/>
              <a:t>, </a:t>
            </a: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engeneering</a:t>
            </a:r>
            <a:endParaRPr lang="nl-NL" dirty="0" smtClean="0"/>
          </a:p>
          <a:p>
            <a:pPr marL="457200" indent="-457200">
              <a:buAutoNum type="arabicParenR" startAt="8"/>
            </a:pPr>
            <a:endParaRPr lang="nl-NL" dirty="0" smtClean="0"/>
          </a:p>
          <a:p>
            <a:pPr marL="457200" indent="-457200">
              <a:buAutoNum type="arabicParenR" startAt="8"/>
            </a:pPr>
            <a:endParaRPr lang="nl-NL" dirty="0" smtClean="0"/>
          </a:p>
          <a:p>
            <a:pPr marL="457200" indent="-457200">
              <a:buAutoNum type="arabicParenR" startAt="8"/>
            </a:pP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technical</a:t>
            </a:r>
            <a:r>
              <a:rPr lang="nl-NL" dirty="0" smtClean="0"/>
              <a:t> </a:t>
            </a:r>
            <a:r>
              <a:rPr lang="nl-NL" dirty="0" err="1" smtClean="0"/>
              <a:t>construcion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14</a:t>
            </a:fld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75131"/>
            <a:ext cx="2933312" cy="219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09" y="3005686"/>
            <a:ext cx="4211960" cy="182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16" y="4416648"/>
            <a:ext cx="322785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5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450000"/>
            <a:ext cx="8417101" cy="755999"/>
          </a:xfrm>
        </p:spPr>
        <p:txBody>
          <a:bodyPr/>
          <a:lstStyle/>
          <a:p>
            <a:r>
              <a:rPr lang="nl-NL" dirty="0" err="1" smtClean="0"/>
              <a:t>Overview</a:t>
            </a:r>
            <a:r>
              <a:rPr lang="nl-NL" dirty="0" smtClean="0"/>
              <a:t>: </a:t>
            </a:r>
            <a:r>
              <a:rPr lang="nl-NL" dirty="0" err="1" smtClean="0"/>
              <a:t>activites</a:t>
            </a:r>
            <a:r>
              <a:rPr lang="nl-NL" dirty="0" smtClean="0"/>
              <a:t> in EGSS (Netherlands)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566000"/>
            <a:ext cx="4806128" cy="4467600"/>
          </a:xfrm>
        </p:spPr>
        <p:txBody>
          <a:bodyPr/>
          <a:lstStyle/>
          <a:p>
            <a:pPr marL="457200" indent="-457200">
              <a:buFont typeface="+mj-lt"/>
              <a:buAutoNum type="arabicParenR" startAt="10"/>
            </a:pP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inspection</a:t>
            </a:r>
            <a:endParaRPr lang="nl-NL" dirty="0" smtClean="0"/>
          </a:p>
          <a:p>
            <a:pPr marL="457200" indent="-457200">
              <a:buAutoNum type="arabicParenR" startAt="4"/>
            </a:pPr>
            <a:endParaRPr lang="nl-NL" dirty="0" smtClean="0"/>
          </a:p>
          <a:p>
            <a:pPr marL="457200" indent="-457200">
              <a:buAutoNum type="arabicParenR" startAt="4"/>
            </a:pPr>
            <a:endParaRPr lang="nl-NL" dirty="0" smtClean="0"/>
          </a:p>
          <a:p>
            <a:pPr marL="457200" indent="-457200">
              <a:buAutoNum type="arabicParenR" startAt="4"/>
            </a:pPr>
            <a:endParaRPr lang="nl-NL" dirty="0" smtClean="0"/>
          </a:p>
          <a:p>
            <a:pPr marL="457200" indent="-457200">
              <a:buFont typeface="+mj-lt"/>
              <a:buAutoNum type="arabicParenR" startAt="11"/>
            </a:pPr>
            <a:r>
              <a:rPr lang="nl-NL" dirty="0" smtClean="0"/>
              <a:t>Second hand shops</a:t>
            </a:r>
          </a:p>
          <a:p>
            <a:pPr marL="457200" indent="-457200">
              <a:buAutoNum type="arabicParenR" startAt="11"/>
            </a:pPr>
            <a:endParaRPr lang="nl-NL" dirty="0" smtClean="0"/>
          </a:p>
          <a:p>
            <a:pPr marL="457200" indent="-457200">
              <a:buAutoNum type="arabicParenR" startAt="11"/>
            </a:pPr>
            <a:endParaRPr lang="nl-NL" dirty="0" smtClean="0"/>
          </a:p>
          <a:p>
            <a:pPr marL="457200" indent="-457200">
              <a:buAutoNum type="arabicParenR" startAt="11"/>
            </a:pPr>
            <a:endParaRPr lang="nl-NL" dirty="0" smtClean="0"/>
          </a:p>
          <a:p>
            <a:pPr marL="457200" indent="-457200">
              <a:buAutoNum type="arabicParenR" startAt="11"/>
            </a:pPr>
            <a:r>
              <a:rPr lang="nl-NL" dirty="0" err="1" smtClean="0"/>
              <a:t>Organic</a:t>
            </a:r>
            <a:r>
              <a:rPr lang="nl-NL" dirty="0" smtClean="0"/>
              <a:t> </a:t>
            </a:r>
            <a:r>
              <a:rPr lang="nl-NL" dirty="0" err="1" smtClean="0"/>
              <a:t>agriculture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15</a:t>
            </a:fld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68" y="4653137"/>
            <a:ext cx="2837510" cy="18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23" y="1124744"/>
            <a:ext cx="2516684" cy="203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73" y="3047669"/>
            <a:ext cx="2861789" cy="163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7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424936" cy="755999"/>
          </a:xfrm>
        </p:spPr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: </a:t>
            </a:r>
            <a:r>
              <a:rPr lang="nl-NL" dirty="0" err="1"/>
              <a:t>activites</a:t>
            </a:r>
            <a:r>
              <a:rPr lang="nl-NL" dirty="0"/>
              <a:t> in EGSS (</a:t>
            </a:r>
            <a:r>
              <a:rPr lang="nl-NL" dirty="0" smtClean="0"/>
              <a:t>Netherlands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566000"/>
            <a:ext cx="4734120" cy="4467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 startAt="13"/>
            </a:pPr>
            <a:r>
              <a:rPr lang="nl-NL" dirty="0" err="1" smtClean="0"/>
              <a:t>Own</a:t>
            </a:r>
            <a:r>
              <a:rPr lang="nl-NL" dirty="0" smtClean="0"/>
              <a:t> account </a:t>
            </a:r>
            <a:r>
              <a:rPr lang="nl-NL" dirty="0" err="1" smtClean="0"/>
              <a:t>activities</a:t>
            </a:r>
            <a:endParaRPr lang="nl-NL" dirty="0" smtClean="0"/>
          </a:p>
          <a:p>
            <a:pPr marL="457200" indent="-457200">
              <a:buFont typeface="+mj-lt"/>
              <a:buAutoNum type="arabicParenR" startAt="13"/>
            </a:pPr>
            <a:endParaRPr lang="nl-NL" dirty="0"/>
          </a:p>
          <a:p>
            <a:pPr marL="457200" indent="-457200">
              <a:buFont typeface="+mj-lt"/>
              <a:buAutoNum type="arabicParenR" startAt="13"/>
            </a:pPr>
            <a:endParaRPr lang="nl-NL" dirty="0" smtClean="0"/>
          </a:p>
          <a:p>
            <a:pPr marL="457200" indent="-457200">
              <a:buFont typeface="+mj-lt"/>
              <a:buAutoNum type="arabicParenR" startAt="13"/>
            </a:pPr>
            <a:r>
              <a:rPr lang="nl-NL" dirty="0" err="1" smtClean="0"/>
              <a:t>Government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environment</a:t>
            </a:r>
          </a:p>
          <a:p>
            <a:pPr marL="457200" indent="-457200">
              <a:buFont typeface="+mj-lt"/>
              <a:buAutoNum type="arabicParenR" startAt="13"/>
            </a:pPr>
            <a:endParaRPr lang="nl-NL" dirty="0"/>
          </a:p>
          <a:p>
            <a:pPr marL="457200" indent="-457200">
              <a:buFont typeface="+mj-lt"/>
              <a:buAutoNum type="arabicParenR" startAt="13"/>
            </a:pPr>
            <a:endParaRPr lang="nl-NL" dirty="0" smtClean="0"/>
          </a:p>
          <a:p>
            <a:pPr marL="457200" indent="-457200">
              <a:buFont typeface="+mj-lt"/>
              <a:buAutoNum type="arabicParenR" startAt="13"/>
            </a:pPr>
            <a:r>
              <a:rPr lang="nl-NL" dirty="0" err="1" smtClean="0"/>
              <a:t>Environmental</a:t>
            </a:r>
            <a:r>
              <a:rPr lang="nl-NL" dirty="0" smtClean="0"/>
              <a:t> non </a:t>
            </a:r>
            <a:r>
              <a:rPr lang="nl-NL" dirty="0" err="1" smtClean="0"/>
              <a:t>profit</a:t>
            </a:r>
            <a:r>
              <a:rPr lang="nl-NL" dirty="0" smtClean="0"/>
              <a:t> </a:t>
            </a:r>
            <a:r>
              <a:rPr lang="nl-NL" dirty="0" err="1" smtClean="0"/>
              <a:t>organisations</a:t>
            </a:r>
            <a:endParaRPr lang="nl-NL" dirty="0" smtClean="0"/>
          </a:p>
          <a:p>
            <a:pPr marL="457200" indent="-457200">
              <a:buFont typeface="+mj-lt"/>
              <a:buAutoNum type="arabicParenR" startAt="13"/>
            </a:pPr>
            <a:endParaRPr lang="nl-NL" dirty="0"/>
          </a:p>
          <a:p>
            <a:pPr marL="457200" indent="-457200">
              <a:buFont typeface="+mj-lt"/>
              <a:buAutoNum type="arabicParenR" startAt="13"/>
            </a:pPr>
            <a:endParaRPr lang="nl-NL" dirty="0" smtClean="0"/>
          </a:p>
          <a:p>
            <a:pPr marL="457200" indent="-457200">
              <a:buFont typeface="+mj-lt"/>
              <a:buAutoNum type="arabicParenR" startAt="13"/>
            </a:pP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</a:p>
          <a:p>
            <a:pPr marL="457200" indent="-457200">
              <a:buFont typeface="+mj-lt"/>
              <a:buAutoNum type="arabicParenR" startAt="13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16</a:t>
            </a:fld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65" y="198884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23" y="3501008"/>
            <a:ext cx="1933013" cy="175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44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Many</a:t>
            </a:r>
            <a:r>
              <a:rPr lang="nl-NL" dirty="0" smtClean="0"/>
              <a:t> different data sources……..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17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818" y="1916832"/>
            <a:ext cx="8855075" cy="39608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894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Most important data sources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SNA </a:t>
            </a:r>
            <a:r>
              <a:rPr lang="nl-NL" dirty="0" smtClean="0"/>
              <a:t>data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environmental</a:t>
            </a:r>
            <a:r>
              <a:rPr lang="nl-NL" dirty="0" smtClean="0">
                <a:sym typeface="Wingdings" pitchFamily="2" charset="2"/>
              </a:rPr>
              <a:t> services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>
                <a:sym typeface="Wingdings" pitchFamily="2" charset="2"/>
              </a:rPr>
              <a:t>Own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constructed</a:t>
            </a:r>
            <a:r>
              <a:rPr lang="nl-NL" dirty="0" smtClean="0">
                <a:sym typeface="Wingdings" pitchFamily="2" charset="2"/>
              </a:rPr>
              <a:t> data base of </a:t>
            </a:r>
            <a:r>
              <a:rPr lang="nl-NL" dirty="0" err="1" smtClean="0">
                <a:sym typeface="Wingdings" pitchFamily="2" charset="2"/>
              </a:rPr>
              <a:t>environmental</a:t>
            </a:r>
            <a:r>
              <a:rPr lang="nl-NL" dirty="0" smtClean="0">
                <a:sym typeface="Wingdings" pitchFamily="2" charset="2"/>
              </a:rPr>
              <a:t> companies plus </a:t>
            </a:r>
            <a:r>
              <a:rPr lang="nl-NL" b="1" dirty="0" err="1" smtClean="0">
                <a:sym typeface="Wingdings" pitchFamily="2" charset="2"/>
              </a:rPr>
              <a:t>production</a:t>
            </a:r>
            <a:r>
              <a:rPr lang="nl-NL" b="1" dirty="0" smtClean="0">
                <a:sym typeface="Wingdings" pitchFamily="2" charset="2"/>
              </a:rPr>
              <a:t> </a:t>
            </a:r>
            <a:r>
              <a:rPr lang="nl-NL" b="1" dirty="0" err="1" smtClean="0">
                <a:sym typeface="Wingdings" pitchFamily="2" charset="2"/>
              </a:rPr>
              <a:t>statistics</a:t>
            </a:r>
            <a:r>
              <a:rPr lang="nl-NL" b="1" dirty="0" smtClean="0">
                <a:sym typeface="Wingdings" pitchFamily="2" charset="2"/>
              </a:rPr>
              <a:t> </a:t>
            </a:r>
            <a:r>
              <a:rPr lang="nl-NL" dirty="0" smtClean="0">
                <a:sym typeface="Wingdings" pitchFamily="2" charset="2"/>
              </a:rPr>
              <a:t>(PRODCOM), </a:t>
            </a:r>
            <a:r>
              <a:rPr lang="nl-NL" dirty="0" err="1" smtClean="0">
                <a:sym typeface="Wingdings" pitchFamily="2" charset="2"/>
              </a:rPr>
              <a:t>international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trade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statsitics</a:t>
            </a:r>
            <a:r>
              <a:rPr lang="nl-NL" dirty="0" smtClean="0">
                <a:sym typeface="Wingdings" pitchFamily="2" charset="2"/>
              </a:rPr>
              <a:t> etc.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>
                <a:sym typeface="Wingdings" pitchFamily="2" charset="2"/>
              </a:rPr>
              <a:t>Government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statistics</a:t>
            </a:r>
            <a:endParaRPr lang="nl-NL" dirty="0" smtClean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ym typeface="Wingdings" pitchFamily="2" charset="2"/>
              </a:rPr>
              <a:t>Agricultural </a:t>
            </a:r>
            <a:r>
              <a:rPr lang="nl-NL" dirty="0" err="1" smtClean="0">
                <a:sym typeface="Wingdings" pitchFamily="2" charset="2"/>
              </a:rPr>
              <a:t>statistics</a:t>
            </a:r>
            <a:endParaRPr lang="nl-NL" dirty="0" smtClean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ym typeface="Wingdings" pitchFamily="2" charset="2"/>
              </a:rPr>
              <a:t>Labour registers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ym typeface="Wingdings" pitchFamily="2" charset="2"/>
              </a:rPr>
              <a:t>EPEA 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058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en-GB" dirty="0" smtClean="0"/>
              <a:t>Employment, production and value added in the EGSS</a:t>
            </a:r>
            <a:endParaRPr lang="nl-NL" dirty="0" smtClean="0"/>
          </a:p>
        </p:txBody>
      </p:sp>
      <p:sp>
        <p:nvSpPr>
          <p:cNvPr id="13315" name="Tijdelijke aanduiding voor inhoud 4"/>
          <p:cNvSpPr>
            <a:spLocks noGrp="1"/>
          </p:cNvSpPr>
          <p:nvPr>
            <p:ph idx="1"/>
          </p:nvPr>
        </p:nvSpPr>
        <p:spPr>
          <a:xfrm>
            <a:off x="917575" y="2070100"/>
            <a:ext cx="7596188" cy="3951288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08850" y="6065838"/>
            <a:ext cx="568325" cy="431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A4797-765C-410F-B5B9-D2CB277C592F}" type="slidenum">
              <a:rPr lang="nl-NL" smtClean="0">
                <a:solidFill>
                  <a:srgbClr val="B23D0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nl-NL" smtClean="0">
              <a:solidFill>
                <a:srgbClr val="B23D02"/>
              </a:solidFill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060575"/>
            <a:ext cx="8255000" cy="45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13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918000" y="2060848"/>
            <a:ext cx="7596000" cy="39727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 err="1" smtClean="0"/>
              <a:t>What</a:t>
            </a:r>
            <a:r>
              <a:rPr lang="nl-NL" dirty="0" smtClean="0"/>
              <a:t> are </a:t>
            </a: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activity</a:t>
            </a:r>
            <a:r>
              <a:rPr lang="nl-NL" dirty="0" smtClean="0"/>
              <a:t> accounts ?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What</a:t>
            </a:r>
            <a:r>
              <a:rPr lang="nl-NL" dirty="0" smtClean="0"/>
              <a:t> is the EGSS ?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Application: the EGSS in the Netherlands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Exercise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7474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Distribution of value added EGSS over different activities, 2011</a:t>
            </a:r>
            <a:endParaRPr lang="nl-NL" sz="2400" dirty="0" smtClean="0"/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08850" y="6065838"/>
            <a:ext cx="568325" cy="431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3B5E8-762B-43AA-8DED-948BFA3DF673}" type="slidenum">
              <a:rPr lang="nl-NL" smtClean="0">
                <a:solidFill>
                  <a:srgbClr val="B23D0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nl-NL" smtClean="0">
              <a:solidFill>
                <a:srgbClr val="B23D02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92225"/>
            <a:ext cx="7273925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Example</a:t>
            </a:r>
            <a:r>
              <a:rPr lang="nl-NL" dirty="0" smtClean="0"/>
              <a:t>: Monitor </a:t>
            </a:r>
            <a:r>
              <a:rPr lang="nl-NL" dirty="0" err="1" smtClean="0"/>
              <a:t>sustainable</a:t>
            </a:r>
            <a:r>
              <a:rPr lang="nl-NL" dirty="0" smtClean="0"/>
              <a:t> energy sector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GB" dirty="0" smtClean="0"/>
              <a:t>The </a:t>
            </a:r>
            <a:r>
              <a:rPr lang="en-GB" dirty="0" smtClean="0"/>
              <a:t>Ministry of Economic Affairs requested more detailed economic information on the sustainable energy sector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 smtClean="0"/>
              <a:t>In spring </a:t>
            </a:r>
            <a:r>
              <a:rPr lang="en-GB" b="1" dirty="0" smtClean="0"/>
              <a:t>2011</a:t>
            </a:r>
            <a:r>
              <a:rPr lang="en-GB" dirty="0" smtClean="0"/>
              <a:t> Statistics Netherlands executed an in depth study on the sustainable energy sector.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 smtClean="0"/>
              <a:t>Results </a:t>
            </a:r>
            <a:r>
              <a:rPr lang="en-GB" dirty="0" smtClean="0"/>
              <a:t>will be updated every year and used for policy making and policy </a:t>
            </a:r>
            <a:r>
              <a:rPr lang="en-GB" dirty="0" smtClean="0"/>
              <a:t>evaluation</a:t>
            </a:r>
          </a:p>
          <a:p>
            <a:pPr eaLnBrk="1" hangingPunct="1">
              <a:buFont typeface="Arial" charset="0"/>
              <a:buChar char="•"/>
            </a:pPr>
            <a:r>
              <a:rPr lang="en-GB" b="1" dirty="0" smtClean="0"/>
              <a:t>2013: </a:t>
            </a:r>
            <a:r>
              <a:rPr lang="en-GB" dirty="0" smtClean="0"/>
              <a:t>National energy agreement between government, industries, other stakeholders</a:t>
            </a:r>
          </a:p>
          <a:p>
            <a:pPr eaLnBrk="1" hangingPunct="1">
              <a:buFont typeface="Arial" charset="0"/>
              <a:buChar char="•"/>
            </a:pPr>
            <a:r>
              <a:rPr lang="en-GB" b="1" dirty="0" smtClean="0"/>
              <a:t>2014: </a:t>
            </a:r>
            <a:r>
              <a:rPr lang="en-GB" dirty="0" smtClean="0"/>
              <a:t>fist National energy report</a:t>
            </a:r>
            <a:endParaRPr lang="en-GB" dirty="0" smtClean="0"/>
          </a:p>
          <a:p>
            <a:pPr eaLnBrk="1" hangingPunct="1"/>
            <a:endParaRPr 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5FB1F5-11B3-4C98-B6B8-0748963E4710}" type="slidenum">
              <a:rPr lang="nl-NL" smtClean="0">
                <a:solidFill>
                  <a:srgbClr val="B23D0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l-NL" smtClean="0">
              <a:solidFill>
                <a:srgbClr val="B23D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1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Share of </a:t>
            </a:r>
            <a:r>
              <a:rPr lang="nl-NL" dirty="0" err="1" smtClean="0"/>
              <a:t>renewable</a:t>
            </a:r>
            <a:r>
              <a:rPr lang="nl-NL" dirty="0" smtClean="0"/>
              <a:t> energy (%)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22</a:t>
            </a:fld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76" y="1988840"/>
            <a:ext cx="616324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9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Scope: </a:t>
            </a:r>
            <a:r>
              <a:rPr lang="nl-NL" dirty="0" err="1" smtClean="0"/>
              <a:t>What</a:t>
            </a:r>
            <a:r>
              <a:rPr lang="nl-NL" dirty="0" smtClean="0"/>
              <a:t> is the </a:t>
            </a:r>
            <a:r>
              <a:rPr lang="nl-NL" dirty="0" err="1" smtClean="0"/>
              <a:t>sustainable</a:t>
            </a:r>
            <a:r>
              <a:rPr lang="nl-NL" dirty="0" smtClean="0"/>
              <a:t> energy sector ? </a:t>
            </a:r>
            <a:endParaRPr lang="nl-NL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01056"/>
            <a:ext cx="7326408" cy="3951288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nl-NL" sz="2600" dirty="0" smtClean="0">
                <a:sym typeface="Wingdings" pitchFamily="2" charset="2"/>
              </a:rPr>
              <a:t> </a:t>
            </a:r>
            <a:r>
              <a:rPr lang="nl-NL" sz="2600" b="1" dirty="0" smtClean="0">
                <a:sym typeface="Wingdings" pitchFamily="2" charset="2"/>
              </a:rPr>
              <a:t>Energy </a:t>
            </a:r>
            <a:r>
              <a:rPr lang="nl-NL" sz="2600" b="1" dirty="0" err="1" smtClean="0">
                <a:sym typeface="Wingdings" pitchFamily="2" charset="2"/>
              </a:rPr>
              <a:t>related</a:t>
            </a:r>
            <a:r>
              <a:rPr lang="nl-NL" sz="2600" b="1" dirty="0" smtClean="0">
                <a:sym typeface="Wingdings" pitchFamily="2" charset="2"/>
              </a:rPr>
              <a:t> part </a:t>
            </a:r>
            <a:r>
              <a:rPr lang="nl-NL" sz="2600" b="1" dirty="0" err="1" smtClean="0">
                <a:sym typeface="Wingdings" pitchFamily="2" charset="2"/>
              </a:rPr>
              <a:t>part</a:t>
            </a:r>
            <a:r>
              <a:rPr lang="nl-NL" sz="2600" b="1" dirty="0" smtClean="0">
                <a:sym typeface="Wingdings" pitchFamily="2" charset="2"/>
              </a:rPr>
              <a:t> of the EGSS</a:t>
            </a:r>
            <a:r>
              <a:rPr lang="nl-NL" sz="2100" dirty="0" smtClean="0"/>
              <a:t>	</a:t>
            </a:r>
            <a:endParaRPr lang="nl-NL" sz="21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endParaRPr lang="nl-NL" sz="21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endParaRPr lang="nl-NL" sz="2100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The exploitation phase</a:t>
            </a:r>
            <a:r>
              <a:rPr lang="en-GB" dirty="0" smtClean="0"/>
              <a:t>: The actual production </a:t>
            </a:r>
            <a:endParaRPr lang="en-GB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/>
              <a:t>	</a:t>
            </a:r>
            <a:r>
              <a:rPr lang="en-GB" dirty="0" smtClean="0"/>
              <a:t>of </a:t>
            </a:r>
            <a:r>
              <a:rPr lang="en-GB" dirty="0" smtClean="0"/>
              <a:t>renewable energy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endParaRPr lang="en-GB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The pre-exploitation phase:</a:t>
            </a:r>
            <a:r>
              <a:rPr lang="en-GB" dirty="0" smtClean="0"/>
              <a:t> The companies that are active in the value chain that precedes the production of renewable energy</a:t>
            </a:r>
          </a:p>
          <a:p>
            <a:pPr marL="457200" lvl="1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en-GB" sz="2100" dirty="0" smtClean="0"/>
              <a:t>E.g.:</a:t>
            </a:r>
          </a:p>
          <a:p>
            <a:pPr marL="868680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1800" dirty="0" smtClean="0"/>
              <a:t>Production of solar panels</a:t>
            </a:r>
          </a:p>
          <a:p>
            <a:pPr marL="868680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1800" dirty="0" smtClean="0"/>
              <a:t>R&amp;D aimed on sustainable energy technologies</a:t>
            </a:r>
          </a:p>
          <a:p>
            <a:pPr marL="868680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1800" dirty="0" smtClean="0"/>
              <a:t>Transport of wind turbines</a:t>
            </a:r>
          </a:p>
          <a:p>
            <a:pPr marL="868680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1800" dirty="0" smtClean="0"/>
              <a:t>Trade in solid biomass</a:t>
            </a:r>
          </a:p>
          <a:p>
            <a:pPr marL="594360" lvl="1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100" dirty="0" smtClean="0"/>
              <a:t>Includes energy saving</a:t>
            </a:r>
          </a:p>
        </p:txBody>
      </p:sp>
      <p:sp>
        <p:nvSpPr>
          <p:cNvPr id="16386" name="Tijdelijke aanduiding voor dianummer 4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5462257-E5D6-4F36-9CEF-DCCA0C0C7447}" type="slidenum">
              <a:rPr lang="en-US" sz="400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4000" smtClean="0">
              <a:solidFill>
                <a:schemeClr val="accent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060848"/>
            <a:ext cx="1565275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14" y="4653136"/>
            <a:ext cx="19653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7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Indicators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l-NL" sz="2800" dirty="0" err="1"/>
              <a:t>Employment</a:t>
            </a:r>
            <a:r>
              <a:rPr lang="nl-NL" sz="2800" dirty="0"/>
              <a:t> (fte</a:t>
            </a:r>
            <a:r>
              <a:rPr lang="nl-NL" sz="2800" dirty="0" smtClean="0"/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nl-NL" sz="28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l-NL" sz="2800" dirty="0" err="1"/>
              <a:t>Monetary</a:t>
            </a:r>
            <a:r>
              <a:rPr lang="nl-NL" sz="2800" dirty="0"/>
              <a:t> indicators (in </a:t>
            </a:r>
            <a:r>
              <a:rPr lang="nl-NL" sz="2800" dirty="0" err="1"/>
              <a:t>current</a:t>
            </a:r>
            <a:r>
              <a:rPr lang="nl-NL" sz="2800" dirty="0"/>
              <a:t> </a:t>
            </a:r>
            <a:r>
              <a:rPr lang="nl-NL" sz="2800" dirty="0" err="1"/>
              <a:t>prices</a:t>
            </a:r>
            <a:r>
              <a:rPr lang="nl-NL" sz="2800" dirty="0"/>
              <a:t>)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nl-NL" dirty="0"/>
              <a:t>Gross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added</a:t>
            </a:r>
            <a:r>
              <a:rPr lang="nl-NL" dirty="0"/>
              <a:t> = </a:t>
            </a:r>
            <a:r>
              <a:rPr lang="nl-NL" dirty="0" err="1"/>
              <a:t>Production</a:t>
            </a:r>
            <a:r>
              <a:rPr lang="nl-NL" dirty="0"/>
              <a:t> minus </a:t>
            </a:r>
            <a:r>
              <a:rPr lang="nl-NL" dirty="0" err="1"/>
              <a:t>intermediate</a:t>
            </a:r>
            <a:r>
              <a:rPr lang="nl-NL" dirty="0"/>
              <a:t> </a:t>
            </a:r>
            <a:r>
              <a:rPr lang="nl-NL" dirty="0" err="1"/>
              <a:t>use</a:t>
            </a:r>
            <a:endParaRPr lang="nl-NL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nl-NL" dirty="0" err="1"/>
              <a:t>Production</a:t>
            </a:r>
            <a:endParaRPr lang="nl-NL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nl-NL" dirty="0"/>
              <a:t>Export </a:t>
            </a:r>
            <a:r>
              <a:rPr lang="nl-NL" dirty="0" err="1"/>
              <a:t>and</a:t>
            </a:r>
            <a:r>
              <a:rPr lang="nl-NL" dirty="0"/>
              <a:t> import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nl-NL" dirty="0" err="1" smtClean="0"/>
              <a:t>Investments</a:t>
            </a:r>
            <a:endParaRPr lang="nl-NL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nl-NL" sz="28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l-NL" sz="2800" dirty="0" err="1"/>
              <a:t>Innovation</a:t>
            </a:r>
            <a:endParaRPr lang="nl-NL" sz="2800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nl-NL" dirty="0"/>
              <a:t>Patent </a:t>
            </a:r>
            <a:r>
              <a:rPr lang="nl-NL" dirty="0" err="1"/>
              <a:t>requests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1721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sz="3600" dirty="0" err="1" smtClean="0"/>
              <a:t>Sustainable</a:t>
            </a:r>
            <a:r>
              <a:rPr lang="nl-NL" sz="3600" dirty="0" smtClean="0"/>
              <a:t> energy sector as part of the </a:t>
            </a:r>
            <a:r>
              <a:rPr lang="nl-NL" sz="3600" dirty="0" err="1" smtClean="0"/>
              <a:t>economy</a:t>
            </a:r>
            <a:endParaRPr lang="nl-NL" dirty="0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08850" y="6065838"/>
            <a:ext cx="568325" cy="431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E37AE-1842-4689-BD4C-E650150A187E}" type="slidenum">
              <a:rPr lang="nl-NL" smtClean="0">
                <a:solidFill>
                  <a:srgbClr val="B23D0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nl-NL" smtClean="0">
              <a:solidFill>
                <a:srgbClr val="B23D02"/>
              </a:solidFill>
            </a:endParaRP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070100"/>
            <a:ext cx="6935788" cy="42926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60196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5832648" cy="824136"/>
          </a:xfrm>
        </p:spPr>
        <p:txBody>
          <a:bodyPr/>
          <a:lstStyle/>
          <a:p>
            <a:r>
              <a:rPr lang="nl-NL" dirty="0" err="1" smtClean="0"/>
              <a:t>Employment</a:t>
            </a:r>
            <a:r>
              <a:rPr lang="nl-NL" dirty="0" smtClean="0"/>
              <a:t> +13%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7315200" y="6248400"/>
            <a:ext cx="152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B17962-2E04-45AA-9265-409D8FEABA76}" type="slidenum">
              <a:rPr lang="en-US" smtClean="0"/>
              <a:pPr>
                <a:defRPr/>
              </a:pPr>
              <a:t>26</a:t>
            </a:fld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3635463465"/>
              </p:ext>
            </p:extLst>
          </p:nvPr>
        </p:nvGraphicFramePr>
        <p:xfrm>
          <a:off x="1187624" y="1556792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2339752" y="1628800"/>
            <a:ext cx="1085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0000"/>
                </a:solidFill>
              </a:rPr>
              <a:t>16900 fte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815161" y="1268760"/>
            <a:ext cx="10679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0000"/>
                </a:solidFill>
              </a:rPr>
              <a:t>19100 fte</a:t>
            </a:r>
            <a:endParaRPr lang="nl-NL" dirty="0">
              <a:solidFill>
                <a:srgbClr val="000000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 bwMode="auto">
          <a:xfrm flipH="1">
            <a:off x="2771800" y="2090465"/>
            <a:ext cx="144016" cy="9784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met pijl 11"/>
          <p:cNvCxnSpPr/>
          <p:nvPr/>
        </p:nvCxnSpPr>
        <p:spPr bwMode="auto">
          <a:xfrm flipH="1">
            <a:off x="5276772" y="1730425"/>
            <a:ext cx="272726" cy="11225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70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Employment</a:t>
            </a:r>
            <a:r>
              <a:rPr lang="nl-NL" dirty="0" smtClean="0"/>
              <a:t> per </a:t>
            </a:r>
            <a:r>
              <a:rPr lang="nl-NL" dirty="0" err="1" smtClean="0"/>
              <a:t>technology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(pre-</a:t>
            </a:r>
            <a:r>
              <a:rPr lang="nl-NL" dirty="0" err="1" smtClean="0"/>
              <a:t>exploitation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6B17962-2E04-45AA-9265-409D8FEABA76}" type="slidenum">
              <a:rPr lang="en-US" smtClean="0"/>
              <a:pPr>
                <a:defRPr/>
              </a:pPr>
              <a:t>27</a:t>
            </a:fld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4231240131"/>
              </p:ext>
            </p:extLst>
          </p:nvPr>
        </p:nvGraphicFramePr>
        <p:xfrm>
          <a:off x="755576" y="1988840"/>
          <a:ext cx="7416824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7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key</a:t>
            </a:r>
            <a:r>
              <a:rPr lang="nl-NL" dirty="0" smtClean="0"/>
              <a:t> issues…..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International comparison data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en-GB" dirty="0" smtClean="0"/>
              <a:t>	</a:t>
            </a:r>
            <a:r>
              <a:rPr lang="en-GB" dirty="0" smtClean="0">
                <a:sym typeface="Wingdings" pitchFamily="2" charset="2"/>
              </a:rPr>
              <a:t> Scope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en-GB" dirty="0" smtClean="0">
                <a:sym typeface="Wingdings" pitchFamily="2" charset="2"/>
              </a:rPr>
              <a:t>	 Methodology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en-GB" dirty="0" smtClean="0">
                <a:sym typeface="Wingdings" pitchFamily="2" charset="2"/>
              </a:rPr>
              <a:t>	 Data sources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en-GB" dirty="0" smtClean="0">
                <a:sym typeface="Wingdings" pitchFamily="2" charset="2"/>
              </a:rPr>
              <a:t>	 The more effort, the larger the EGSS ?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ym typeface="Wingdings" pitchFamily="2" charset="2"/>
              </a:rPr>
              <a:t>Cleaner goods / resource efficient goods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ym typeface="Wingdings" pitchFamily="2" charset="2"/>
              </a:rPr>
              <a:t>Integration in EPEA / </a:t>
            </a:r>
            <a:r>
              <a:rPr lang="en-GB" dirty="0" err="1" smtClean="0">
                <a:sym typeface="Wingdings" pitchFamily="2" charset="2"/>
              </a:rPr>
              <a:t>ReMEA</a:t>
            </a:r>
            <a:endParaRPr lang="en-GB" dirty="0" smtClean="0">
              <a:sym typeface="Wingdings" pitchFamily="2" charset="2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ym typeface="Wingdings" pitchFamily="2" charset="2"/>
              </a:rPr>
              <a:t>Dissemination of the results</a:t>
            </a:r>
            <a:endParaRPr lang="en-GB" dirty="0"/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08850" y="6065838"/>
            <a:ext cx="568325" cy="431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A43BD-0B0E-49A9-B736-7F8A56ADD55C}" type="slidenum">
              <a:rPr lang="nl-NL" smtClean="0">
                <a:solidFill>
                  <a:srgbClr val="B23D0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nl-NL" smtClean="0">
              <a:solidFill>
                <a:srgbClr val="B23D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86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 ???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633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activity</a:t>
            </a:r>
            <a:r>
              <a:rPr lang="nl-NL" dirty="0" smtClean="0"/>
              <a:t> accounts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3</a:t>
            </a:fld>
            <a:endParaRPr lang="nl-NL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8313" y="1414463"/>
            <a:ext cx="8066087" cy="5183187"/>
            <a:chOff x="430" y="845"/>
            <a:chExt cx="5081" cy="3265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430" y="845"/>
              <a:ext cx="5081" cy="3151"/>
              <a:chOff x="430" y="845"/>
              <a:chExt cx="5081" cy="3151"/>
            </a:xfrm>
          </p:grpSpPr>
          <p:sp>
            <p:nvSpPr>
              <p:cNvPr id="53" name="Line 4"/>
              <p:cNvSpPr>
                <a:spLocks noChangeShapeType="1"/>
              </p:cNvSpPr>
              <p:nvPr/>
            </p:nvSpPr>
            <p:spPr bwMode="auto">
              <a:xfrm>
                <a:off x="657" y="1026"/>
                <a:ext cx="0" cy="3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>
                <a:off x="657" y="1501"/>
                <a:ext cx="0" cy="1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" name="Line 6"/>
              <p:cNvSpPr>
                <a:spLocks noChangeShapeType="1"/>
              </p:cNvSpPr>
              <p:nvPr/>
            </p:nvSpPr>
            <p:spPr bwMode="auto">
              <a:xfrm>
                <a:off x="657" y="2976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" name="Line 7"/>
              <p:cNvSpPr>
                <a:spLocks noChangeShapeType="1"/>
              </p:cNvSpPr>
              <p:nvPr/>
            </p:nvSpPr>
            <p:spPr bwMode="auto">
              <a:xfrm>
                <a:off x="657" y="3497"/>
                <a:ext cx="0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" name="Line 8"/>
              <p:cNvSpPr>
                <a:spLocks noChangeShapeType="1"/>
              </p:cNvSpPr>
              <p:nvPr/>
            </p:nvSpPr>
            <p:spPr bwMode="auto">
              <a:xfrm>
                <a:off x="839" y="1026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>
                <a:off x="1791" y="1026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" name="Line 10"/>
              <p:cNvSpPr>
                <a:spLocks noChangeShapeType="1"/>
              </p:cNvSpPr>
              <p:nvPr/>
            </p:nvSpPr>
            <p:spPr bwMode="auto">
              <a:xfrm>
                <a:off x="2789" y="1026"/>
                <a:ext cx="27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0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295" y="1159"/>
                <a:ext cx="44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Sectors</a:t>
                </a:r>
              </a:p>
            </p:txBody>
          </p:sp>
          <p:sp>
            <p:nvSpPr>
              <p:cNvPr id="61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295" y="3592"/>
                <a:ext cx="44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Sectors</a:t>
                </a:r>
              </a:p>
            </p:txBody>
          </p:sp>
          <p:sp>
            <p:nvSpPr>
              <p:cNvPr id="62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298" y="3016"/>
                <a:ext cx="43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Wastes</a:t>
                </a:r>
              </a:p>
            </p:txBody>
          </p:sp>
          <p:sp>
            <p:nvSpPr>
              <p:cNvPr id="63" name="Text Box 14"/>
              <p:cNvSpPr txBox="1">
                <a:spLocks noChangeArrowheads="1"/>
              </p:cNvSpPr>
              <p:nvPr/>
            </p:nvSpPr>
            <p:spPr bwMode="auto">
              <a:xfrm rot="-5400000">
                <a:off x="178" y="2137"/>
                <a:ext cx="68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Commodities</a:t>
                </a:r>
              </a:p>
            </p:txBody>
          </p:sp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975" y="845"/>
                <a:ext cx="53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Industries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37" y="845"/>
                <a:ext cx="70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Final demand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3515" y="845"/>
                <a:ext cx="40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200">
                    <a:solidFill>
                      <a:schemeClr val="tx1"/>
                    </a:solidFill>
                    <a:latin typeface="Arial Unicode MS" pitchFamily="34" charset="-128"/>
                  </a:rPr>
                  <a:t>Assets</a:t>
                </a: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93" y="1884"/>
              <a:ext cx="2858" cy="460"/>
              <a:chOff x="793" y="1884"/>
              <a:chExt cx="2858" cy="460"/>
            </a:xfrm>
          </p:grpSpPr>
          <p:sp>
            <p:nvSpPr>
              <p:cNvPr id="44" name="Rectangle 20"/>
              <p:cNvSpPr>
                <a:spLocks noChangeArrowheads="1"/>
              </p:cNvSpPr>
              <p:nvPr/>
            </p:nvSpPr>
            <p:spPr bwMode="auto">
              <a:xfrm>
                <a:off x="793" y="1891"/>
                <a:ext cx="862" cy="22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 dirty="0">
                    <a:solidFill>
                      <a:schemeClr val="tx1"/>
                    </a:solidFill>
                  </a:rPr>
                  <a:t>Industrial intermediate demand</a:t>
                </a:r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793" y="2118"/>
                <a:ext cx="863" cy="226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800" dirty="0">
                    <a:solidFill>
                      <a:schemeClr val="tx1"/>
                    </a:solidFill>
                  </a:rPr>
                  <a:t>Environmental protection expenditures</a:t>
                </a:r>
              </a:p>
            </p:txBody>
          </p:sp>
          <p:sp>
            <p:nvSpPr>
              <p:cNvPr id="46" name="Rectangle 23"/>
              <p:cNvSpPr>
                <a:spLocks noChangeArrowheads="1"/>
              </p:cNvSpPr>
              <p:nvPr/>
            </p:nvSpPr>
            <p:spPr bwMode="auto">
              <a:xfrm>
                <a:off x="793" y="1884"/>
                <a:ext cx="862" cy="45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1791" y="1891"/>
                <a:ext cx="862" cy="22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Final demand</a:t>
                </a: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1791" y="2118"/>
                <a:ext cx="862" cy="226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800">
                    <a:solidFill>
                      <a:schemeClr val="tx1"/>
                    </a:solidFill>
                  </a:rPr>
                  <a:t>Environmental protection expenditures</a:t>
                </a: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1791" y="1884"/>
                <a:ext cx="862" cy="45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2789" y="1884"/>
                <a:ext cx="862" cy="22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Gross fixed capital formation</a:t>
                </a:r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2789" y="2111"/>
                <a:ext cx="862" cy="226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800">
                    <a:solidFill>
                      <a:schemeClr val="tx1"/>
                    </a:solidFill>
                  </a:rPr>
                  <a:t>Capital expenditures for environmental protection</a:t>
                </a:r>
              </a:p>
            </p:txBody>
          </p:sp>
          <p:sp>
            <p:nvSpPr>
              <p:cNvPr id="52" name="Rectangle 29"/>
              <p:cNvSpPr>
                <a:spLocks noChangeArrowheads="1"/>
              </p:cNvSpPr>
              <p:nvPr/>
            </p:nvSpPr>
            <p:spPr bwMode="auto">
              <a:xfrm>
                <a:off x="2789" y="1884"/>
                <a:ext cx="862" cy="45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789" y="1117"/>
              <a:ext cx="2722" cy="2993"/>
              <a:chOff x="2789" y="1117"/>
              <a:chExt cx="2722" cy="2993"/>
            </a:xfrm>
          </p:grpSpPr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2789" y="1117"/>
                <a:ext cx="862" cy="317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Financial and produced assets, opening balance</a:t>
                </a:r>
              </a:p>
            </p:txBody>
          </p:sp>
          <p:sp>
            <p:nvSpPr>
              <p:cNvPr id="30" name="Rectangle 32"/>
              <p:cNvSpPr>
                <a:spLocks noChangeArrowheads="1"/>
              </p:cNvSpPr>
              <p:nvPr/>
            </p:nvSpPr>
            <p:spPr bwMode="auto">
              <a:xfrm>
                <a:off x="3651" y="1117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Natural resource assets, opening balance</a:t>
                </a:r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4604" y="1117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Natural resource assets, opening balance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4604" y="1117"/>
                <a:ext cx="862" cy="317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5"/>
              <p:cNvSpPr>
                <a:spLocks noChangeArrowheads="1"/>
              </p:cNvSpPr>
              <p:nvPr/>
            </p:nvSpPr>
            <p:spPr bwMode="auto">
              <a:xfrm>
                <a:off x="4649" y="3430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Changes in natural resource assets</a:t>
                </a:r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4649" y="3430"/>
                <a:ext cx="862" cy="317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7"/>
              <p:cNvSpPr>
                <a:spLocks noChangeArrowheads="1"/>
              </p:cNvSpPr>
              <p:nvPr/>
            </p:nvSpPr>
            <p:spPr bwMode="auto">
              <a:xfrm>
                <a:off x="4649" y="3793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Natural resource assets, closing balance</a:t>
                </a:r>
              </a:p>
            </p:txBody>
          </p:sp>
          <p:sp>
            <p:nvSpPr>
              <p:cNvPr id="36" name="Rectangle 38"/>
              <p:cNvSpPr>
                <a:spLocks noChangeArrowheads="1"/>
              </p:cNvSpPr>
              <p:nvPr/>
            </p:nvSpPr>
            <p:spPr bwMode="auto">
              <a:xfrm>
                <a:off x="4649" y="3793"/>
                <a:ext cx="862" cy="317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9"/>
              <p:cNvSpPr>
                <a:spLocks noChangeArrowheads="1"/>
              </p:cNvSpPr>
              <p:nvPr/>
            </p:nvSpPr>
            <p:spPr bwMode="auto">
              <a:xfrm>
                <a:off x="2789" y="1117"/>
                <a:ext cx="1724" cy="31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40"/>
              <p:cNvSpPr>
                <a:spLocks noChangeArrowheads="1"/>
              </p:cNvSpPr>
              <p:nvPr/>
            </p:nvSpPr>
            <p:spPr bwMode="auto">
              <a:xfrm>
                <a:off x="2834" y="3430"/>
                <a:ext cx="862" cy="317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800">
                    <a:solidFill>
                      <a:schemeClr val="tx1"/>
                    </a:solidFill>
                  </a:rPr>
                  <a:t>Other changes in volume &amp; holding gains/losses on financial &amp; produced assets</a:t>
                </a:r>
              </a:p>
            </p:txBody>
          </p:sp>
          <p:sp>
            <p:nvSpPr>
              <p:cNvPr id="39" name="Rectangle 41"/>
              <p:cNvSpPr>
                <a:spLocks noChangeArrowheads="1"/>
              </p:cNvSpPr>
              <p:nvPr/>
            </p:nvSpPr>
            <p:spPr bwMode="auto">
              <a:xfrm>
                <a:off x="3696" y="3430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800">
                    <a:solidFill>
                      <a:schemeClr val="tx1"/>
                    </a:solidFill>
                  </a:rPr>
                  <a:t>Changes in and holding gains/losses on natural resource assets</a:t>
                </a:r>
              </a:p>
            </p:txBody>
          </p:sp>
          <p:sp>
            <p:nvSpPr>
              <p:cNvPr id="40" name="Rectangle 42"/>
              <p:cNvSpPr>
                <a:spLocks noChangeArrowheads="1"/>
              </p:cNvSpPr>
              <p:nvPr/>
            </p:nvSpPr>
            <p:spPr bwMode="auto">
              <a:xfrm>
                <a:off x="2834" y="3430"/>
                <a:ext cx="1724" cy="31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2834" y="3793"/>
                <a:ext cx="862" cy="317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Financial and produced assets, closing balance</a:t>
                </a:r>
              </a:p>
            </p:txBody>
          </p:sp>
          <p:sp>
            <p:nvSpPr>
              <p:cNvPr id="42" name="Rectangle 44"/>
              <p:cNvSpPr>
                <a:spLocks noChangeArrowheads="1"/>
              </p:cNvSpPr>
              <p:nvPr/>
            </p:nvSpPr>
            <p:spPr bwMode="auto">
              <a:xfrm>
                <a:off x="3696" y="3793"/>
                <a:ext cx="862" cy="31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Natural resource assets, closing balance</a:t>
                </a:r>
              </a:p>
            </p:txBody>
          </p:sp>
          <p:sp>
            <p:nvSpPr>
              <p:cNvPr id="43" name="Rectangle 45"/>
              <p:cNvSpPr>
                <a:spLocks noChangeArrowheads="1"/>
              </p:cNvSpPr>
              <p:nvPr/>
            </p:nvSpPr>
            <p:spPr bwMode="auto">
              <a:xfrm>
                <a:off x="2834" y="3793"/>
                <a:ext cx="1724" cy="31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793" y="2409"/>
              <a:ext cx="862" cy="454"/>
              <a:chOff x="793" y="2409"/>
              <a:chExt cx="862" cy="454"/>
            </a:xfrm>
          </p:grpSpPr>
          <p:sp>
            <p:nvSpPr>
              <p:cNvPr id="25" name="Rectangle 47"/>
              <p:cNvSpPr>
                <a:spLocks noChangeArrowheads="1"/>
              </p:cNvSpPr>
              <p:nvPr/>
            </p:nvSpPr>
            <p:spPr bwMode="auto">
              <a:xfrm>
                <a:off x="793" y="2409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 dirty="0">
                    <a:solidFill>
                      <a:schemeClr val="tx1"/>
                    </a:solidFill>
                  </a:rPr>
                  <a:t>Resource production by industries</a:t>
                </a:r>
              </a:p>
            </p:txBody>
          </p:sp>
          <p:sp>
            <p:nvSpPr>
              <p:cNvPr id="26" name="Rectangle 48"/>
              <p:cNvSpPr>
                <a:spLocks noChangeArrowheads="1"/>
              </p:cNvSpPr>
              <p:nvPr/>
            </p:nvSpPr>
            <p:spPr bwMode="auto">
              <a:xfrm>
                <a:off x="793" y="2636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 dirty="0">
                    <a:solidFill>
                      <a:schemeClr val="tx1"/>
                    </a:solidFill>
                  </a:rPr>
                  <a:t>Resource use by industries</a:t>
                </a:r>
              </a:p>
            </p:txBody>
          </p:sp>
          <p:sp>
            <p:nvSpPr>
              <p:cNvPr id="27" name="Rectangle 49"/>
              <p:cNvSpPr>
                <a:spLocks noChangeArrowheads="1"/>
              </p:cNvSpPr>
              <p:nvPr/>
            </p:nvSpPr>
            <p:spPr bwMode="auto">
              <a:xfrm>
                <a:off x="793" y="2409"/>
                <a:ext cx="862" cy="454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Line 50"/>
              <p:cNvSpPr>
                <a:spLocks noChangeShapeType="1"/>
              </p:cNvSpPr>
              <p:nvPr/>
            </p:nvSpPr>
            <p:spPr bwMode="auto">
              <a:xfrm>
                <a:off x="793" y="2523"/>
                <a:ext cx="817" cy="0"/>
              </a:xfrm>
              <a:prstGeom prst="line">
                <a:avLst/>
              </a:prstGeom>
              <a:noFill/>
              <a:ln w="9525">
                <a:solidFill>
                  <a:srgbClr val="00CC6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1791" y="2409"/>
              <a:ext cx="863" cy="454"/>
              <a:chOff x="1791" y="2409"/>
              <a:chExt cx="863" cy="454"/>
            </a:xfrm>
          </p:grpSpPr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1791" y="2409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Resource production by households/gov’t</a:t>
                </a:r>
              </a:p>
            </p:txBody>
          </p:sp>
          <p:sp>
            <p:nvSpPr>
              <p:cNvPr id="22" name="Rectangle 53"/>
              <p:cNvSpPr>
                <a:spLocks noChangeArrowheads="1"/>
              </p:cNvSpPr>
              <p:nvPr/>
            </p:nvSpPr>
            <p:spPr bwMode="auto">
              <a:xfrm>
                <a:off x="1791" y="2636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Resource use by households/gov’t</a:t>
                </a:r>
              </a:p>
            </p:txBody>
          </p:sp>
          <p:sp>
            <p:nvSpPr>
              <p:cNvPr id="23" name="Rectangle 54"/>
              <p:cNvSpPr>
                <a:spLocks noChangeArrowheads="1"/>
              </p:cNvSpPr>
              <p:nvPr/>
            </p:nvSpPr>
            <p:spPr bwMode="auto">
              <a:xfrm>
                <a:off x="1791" y="2409"/>
                <a:ext cx="862" cy="454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Line 55"/>
              <p:cNvSpPr>
                <a:spLocks noChangeShapeType="1"/>
              </p:cNvSpPr>
              <p:nvPr/>
            </p:nvSpPr>
            <p:spPr bwMode="auto">
              <a:xfrm>
                <a:off x="1837" y="2523"/>
                <a:ext cx="817" cy="0"/>
              </a:xfrm>
              <a:prstGeom prst="line">
                <a:avLst/>
              </a:prstGeom>
              <a:noFill/>
              <a:ln w="9525">
                <a:solidFill>
                  <a:srgbClr val="00CC6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793" y="2998"/>
              <a:ext cx="863" cy="454"/>
              <a:chOff x="793" y="2998"/>
              <a:chExt cx="863" cy="454"/>
            </a:xfrm>
          </p:grpSpPr>
          <p:sp>
            <p:nvSpPr>
              <p:cNvPr id="17" name="Rectangle 57"/>
              <p:cNvSpPr>
                <a:spLocks noChangeArrowheads="1"/>
              </p:cNvSpPr>
              <p:nvPr/>
            </p:nvSpPr>
            <p:spPr bwMode="auto">
              <a:xfrm>
                <a:off x="793" y="2998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Waste consumption by industries</a:t>
                </a:r>
              </a:p>
            </p:txBody>
          </p:sp>
          <p:sp>
            <p:nvSpPr>
              <p:cNvPr id="18" name="Rectangle 58"/>
              <p:cNvSpPr>
                <a:spLocks noChangeArrowheads="1"/>
              </p:cNvSpPr>
              <p:nvPr/>
            </p:nvSpPr>
            <p:spPr bwMode="auto">
              <a:xfrm>
                <a:off x="793" y="3225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Waste output by industries</a:t>
                </a:r>
              </a:p>
            </p:txBody>
          </p:sp>
          <p:sp>
            <p:nvSpPr>
              <p:cNvPr id="19" name="Rectangle 59"/>
              <p:cNvSpPr>
                <a:spLocks noChangeArrowheads="1"/>
              </p:cNvSpPr>
              <p:nvPr/>
            </p:nvSpPr>
            <p:spPr bwMode="auto">
              <a:xfrm>
                <a:off x="793" y="2998"/>
                <a:ext cx="862" cy="454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Line 60"/>
              <p:cNvSpPr>
                <a:spLocks noChangeShapeType="1"/>
              </p:cNvSpPr>
              <p:nvPr/>
            </p:nvSpPr>
            <p:spPr bwMode="auto">
              <a:xfrm>
                <a:off x="839" y="3113"/>
                <a:ext cx="817" cy="0"/>
              </a:xfrm>
              <a:prstGeom prst="line">
                <a:avLst/>
              </a:prstGeom>
              <a:noFill/>
              <a:ln w="9525">
                <a:solidFill>
                  <a:srgbClr val="00CC6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1791" y="2983"/>
              <a:ext cx="863" cy="469"/>
              <a:chOff x="1791" y="2983"/>
              <a:chExt cx="863" cy="469"/>
            </a:xfrm>
          </p:grpSpPr>
          <p:sp>
            <p:nvSpPr>
              <p:cNvPr id="13" name="Rectangle 62"/>
              <p:cNvSpPr>
                <a:spLocks noChangeArrowheads="1"/>
              </p:cNvSpPr>
              <p:nvPr/>
            </p:nvSpPr>
            <p:spPr bwMode="auto">
              <a:xfrm>
                <a:off x="1791" y="3225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Waste output by households/gov’t</a:t>
                </a:r>
              </a:p>
            </p:txBody>
          </p:sp>
          <p:sp>
            <p:nvSpPr>
              <p:cNvPr id="14" name="Rectangle 63"/>
              <p:cNvSpPr>
                <a:spLocks noChangeArrowheads="1"/>
              </p:cNvSpPr>
              <p:nvPr/>
            </p:nvSpPr>
            <p:spPr bwMode="auto">
              <a:xfrm>
                <a:off x="1791" y="2998"/>
                <a:ext cx="862" cy="227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CA" sz="900">
                    <a:solidFill>
                      <a:schemeClr val="tx1"/>
                    </a:solidFill>
                  </a:rPr>
                  <a:t>Waste consumption by households/gov’t</a:t>
                </a:r>
              </a:p>
            </p:txBody>
          </p:sp>
          <p:sp>
            <p:nvSpPr>
              <p:cNvPr id="15" name="Rectangle 64"/>
              <p:cNvSpPr>
                <a:spLocks noChangeArrowheads="1"/>
              </p:cNvSpPr>
              <p:nvPr/>
            </p:nvSpPr>
            <p:spPr bwMode="auto">
              <a:xfrm>
                <a:off x="1791" y="2983"/>
                <a:ext cx="862" cy="454"/>
              </a:xfrm>
              <a:prstGeom prst="rect">
                <a:avLst/>
              </a:prstGeom>
              <a:noFill/>
              <a:ln w="38100" cmpd="dbl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Line 65"/>
              <p:cNvSpPr>
                <a:spLocks noChangeShapeType="1"/>
              </p:cNvSpPr>
              <p:nvPr/>
            </p:nvSpPr>
            <p:spPr bwMode="auto">
              <a:xfrm>
                <a:off x="1837" y="3113"/>
                <a:ext cx="817" cy="0"/>
              </a:xfrm>
              <a:prstGeom prst="line">
                <a:avLst/>
              </a:prstGeom>
              <a:noFill/>
              <a:ln w="9525">
                <a:solidFill>
                  <a:srgbClr val="00CC6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67" name="Rectangle 71"/>
          <p:cNvSpPr>
            <a:spLocks noChangeArrowheads="1"/>
          </p:cNvSpPr>
          <p:nvPr/>
        </p:nvSpPr>
        <p:spPr bwMode="auto">
          <a:xfrm>
            <a:off x="899593" y="1268414"/>
            <a:ext cx="4682057" cy="2525712"/>
          </a:xfrm>
          <a:prstGeom prst="rect">
            <a:avLst/>
          </a:prstGeom>
          <a:solidFill>
            <a:srgbClr val="C00000">
              <a:alpha val="2392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>
            <a:off x="1046163" y="2276872"/>
            <a:ext cx="1368425" cy="3587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CA" sz="900" dirty="0"/>
              <a:t>Industrial output of goods and services</a:t>
            </a: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1046163" y="2637235"/>
            <a:ext cx="1370013" cy="3587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CA" sz="800" dirty="0" smtClean="0">
                <a:solidFill>
                  <a:schemeClr val="tx1"/>
                </a:solidFill>
              </a:rPr>
              <a:t>EGSS output</a:t>
            </a:r>
            <a:endParaRPr lang="en-CA" sz="800" dirty="0">
              <a:solidFill>
                <a:schemeClr val="tx1"/>
              </a:solidFill>
            </a:endParaRPr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46163" y="2276872"/>
            <a:ext cx="1368425" cy="7207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4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Scope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definition</a:t>
            </a:r>
            <a:r>
              <a:rPr lang="nl-NL" dirty="0" smtClean="0"/>
              <a:t> of </a:t>
            </a: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18000" y="2070000"/>
            <a:ext cx="7758456" cy="3951288"/>
          </a:xfrm>
        </p:spPr>
        <p:txBody>
          <a:bodyPr>
            <a:normAutofit/>
          </a:bodyPr>
          <a:lstStyle/>
          <a:p>
            <a:r>
              <a:rPr lang="en-US" b="1" dirty="0"/>
              <a:t>The scope of environmental activities </a:t>
            </a:r>
            <a:r>
              <a:rPr lang="en-US" i="1" dirty="0" smtClean="0"/>
              <a:t>include </a:t>
            </a:r>
            <a:r>
              <a:rPr lang="en-US" i="1" dirty="0"/>
              <a:t>those economic activities </a:t>
            </a:r>
            <a:r>
              <a:rPr lang="en-US" i="1" dirty="0" smtClean="0"/>
              <a:t>whose primary </a:t>
            </a:r>
            <a:r>
              <a:rPr lang="en-US" i="1" dirty="0"/>
              <a:t>purpose is to reduce or eliminate pressures on the environment or to make </a:t>
            </a:r>
            <a:r>
              <a:rPr lang="en-US" i="1" dirty="0" smtClean="0"/>
              <a:t>more efficient </a:t>
            </a:r>
            <a:r>
              <a:rPr lang="en-US" i="1" dirty="0"/>
              <a:t>use of natural </a:t>
            </a:r>
            <a:r>
              <a:rPr lang="en-US" i="1" dirty="0" smtClean="0"/>
              <a:t>resources.</a:t>
            </a:r>
          </a:p>
          <a:p>
            <a:pPr lvl="1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Environmental protection</a:t>
            </a:r>
          </a:p>
          <a:p>
            <a:pPr lvl="1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Resource management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Primary purpose criterion</a:t>
            </a:r>
            <a:endParaRPr lang="nl-NL" b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603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Classification</a:t>
            </a:r>
            <a:r>
              <a:rPr lang="nl-NL" dirty="0" smtClean="0"/>
              <a:t> of </a:t>
            </a: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5</a:t>
            </a:fld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0168"/>
            <a:ext cx="748353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8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 smtClean="0"/>
              <a:t>Environmental</a:t>
            </a:r>
            <a:r>
              <a:rPr lang="nl-NL" sz="3200" dirty="0" smtClean="0"/>
              <a:t> </a:t>
            </a:r>
            <a:r>
              <a:rPr lang="nl-NL" sz="3200" dirty="0" err="1" smtClean="0"/>
              <a:t>activity</a:t>
            </a:r>
            <a:r>
              <a:rPr lang="nl-NL" sz="3200" dirty="0" smtClean="0"/>
              <a:t> accounts in SEEA-CF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844824"/>
            <a:ext cx="7596000" cy="41887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protection</a:t>
            </a:r>
            <a:r>
              <a:rPr lang="nl-NL" dirty="0" smtClean="0"/>
              <a:t> </a:t>
            </a:r>
            <a:r>
              <a:rPr lang="nl-NL" dirty="0" err="1" smtClean="0"/>
              <a:t>expenditure</a:t>
            </a:r>
            <a:r>
              <a:rPr lang="nl-NL" dirty="0" smtClean="0"/>
              <a:t> accounts (EPEA)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goods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service sector (EGSS)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taxes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Environmental</a:t>
            </a:r>
            <a:r>
              <a:rPr lang="nl-NL" dirty="0" smtClean="0"/>
              <a:t> subsidies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transfers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Environmental</a:t>
            </a:r>
            <a:r>
              <a:rPr lang="nl-NL" dirty="0" smtClean="0"/>
              <a:t> permits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782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 smtClean="0"/>
              <a:t>Environmental</a:t>
            </a:r>
            <a:r>
              <a:rPr lang="nl-NL" sz="2800" dirty="0" smtClean="0"/>
              <a:t> </a:t>
            </a:r>
            <a:r>
              <a:rPr lang="nl-NL" sz="2800" dirty="0" err="1" smtClean="0"/>
              <a:t>goods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service sector: EGSS</a:t>
            </a:r>
            <a:endParaRPr lang="nl-NL" sz="28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918000" y="1566000"/>
            <a:ext cx="7758456" cy="4467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b="1" dirty="0" smtClean="0"/>
              <a:t>Supply side </a:t>
            </a:r>
            <a:r>
              <a:rPr lang="nl-NL" dirty="0" smtClean="0"/>
              <a:t>of </a:t>
            </a: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production</a:t>
            </a:r>
            <a:r>
              <a:rPr lang="nl-NL" dirty="0" smtClean="0">
                <a:sym typeface="Wingdings" pitchFamily="2" charset="2"/>
              </a:rPr>
              <a:t> of </a:t>
            </a:r>
            <a:r>
              <a:rPr lang="nl-NL" dirty="0" err="1" smtClean="0">
                <a:sym typeface="Wingdings" pitchFamily="2" charset="2"/>
              </a:rPr>
              <a:t>environmental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goods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and</a:t>
            </a:r>
            <a:r>
              <a:rPr lang="nl-NL" dirty="0" smtClean="0">
                <a:sym typeface="Wingdings" pitchFamily="2" charset="2"/>
              </a:rPr>
              <a:t> services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Aim: </a:t>
            </a:r>
            <a:r>
              <a:rPr lang="en-US" dirty="0" smtClean="0"/>
              <a:t>assessing </a:t>
            </a:r>
            <a:r>
              <a:rPr lang="en-US" dirty="0"/>
              <a:t>the contribution of EGSS to the total economy and its employment potential </a:t>
            </a:r>
            <a:endParaRPr lang="nl-NL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nl-NL" b="1" dirty="0" err="1" smtClean="0">
                <a:sym typeface="Wingdings" pitchFamily="2" charset="2"/>
              </a:rPr>
              <a:t>Key</a:t>
            </a:r>
            <a:r>
              <a:rPr lang="nl-NL" b="1" dirty="0" smtClean="0">
                <a:sym typeface="Wingdings" pitchFamily="2" charset="2"/>
              </a:rPr>
              <a:t> indicators: 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	</a:t>
            </a:r>
            <a:r>
              <a:rPr lang="nl-NL" sz="2000" i="1" dirty="0">
                <a:sym typeface="Wingdings" pitchFamily="2" charset="2"/>
              </a:rPr>
              <a:t>T</a:t>
            </a:r>
            <a:r>
              <a:rPr lang="nl-NL" sz="2000" i="1" dirty="0" smtClean="0">
                <a:sym typeface="Wingdings" pitchFamily="2" charset="2"/>
              </a:rPr>
              <a:t>otal </a:t>
            </a:r>
            <a:r>
              <a:rPr lang="nl-NL" sz="2000" i="1" dirty="0" err="1" smtClean="0">
                <a:sym typeface="Wingdings" pitchFamily="2" charset="2"/>
              </a:rPr>
              <a:t>production</a:t>
            </a:r>
            <a:r>
              <a:rPr lang="nl-NL" sz="2000" i="1" dirty="0" smtClean="0">
                <a:sym typeface="Wingdings" pitchFamily="2" charset="2"/>
              </a:rPr>
              <a:t>, </a:t>
            </a:r>
            <a:r>
              <a:rPr lang="nl-NL" sz="2000" i="1" dirty="0" err="1" smtClean="0">
                <a:sym typeface="Wingdings" pitchFamily="2" charset="2"/>
              </a:rPr>
              <a:t>total</a:t>
            </a:r>
            <a:r>
              <a:rPr lang="nl-NL" sz="2000" i="1" dirty="0" smtClean="0">
                <a:sym typeface="Wingdings" pitchFamily="2" charset="2"/>
              </a:rPr>
              <a:t> </a:t>
            </a:r>
            <a:r>
              <a:rPr lang="nl-NL" sz="2000" i="1" dirty="0" err="1" smtClean="0">
                <a:sym typeface="Wingdings" pitchFamily="2" charset="2"/>
              </a:rPr>
              <a:t>employment</a:t>
            </a:r>
            <a:r>
              <a:rPr lang="nl-NL" sz="2000" i="1" dirty="0" smtClean="0">
                <a:sym typeface="Wingdings" pitchFamily="2" charset="2"/>
              </a:rPr>
              <a:t>, </a:t>
            </a:r>
            <a:r>
              <a:rPr lang="nl-NL" sz="2000" i="1" dirty="0" err="1" smtClean="0">
                <a:sym typeface="Wingdings" pitchFamily="2" charset="2"/>
              </a:rPr>
              <a:t>total</a:t>
            </a:r>
            <a:r>
              <a:rPr lang="nl-NL" sz="2000" i="1" dirty="0" smtClean="0">
                <a:sym typeface="Wingdings" pitchFamily="2" charset="2"/>
              </a:rPr>
              <a:t> </a:t>
            </a:r>
            <a:r>
              <a:rPr lang="nl-NL" sz="2000" i="1" dirty="0" err="1" smtClean="0">
                <a:sym typeface="Wingdings" pitchFamily="2" charset="2"/>
              </a:rPr>
              <a:t>value</a:t>
            </a:r>
            <a:r>
              <a:rPr lang="nl-NL" sz="2000" i="1" dirty="0" smtClean="0">
                <a:sym typeface="Wingdings" pitchFamily="2" charset="2"/>
              </a:rPr>
              <a:t> </a:t>
            </a:r>
            <a:r>
              <a:rPr lang="nl-NL" sz="2000" i="1" dirty="0" err="1" smtClean="0">
                <a:sym typeface="Wingdings" pitchFamily="2" charset="2"/>
              </a:rPr>
              <a:t>added</a:t>
            </a:r>
            <a:r>
              <a:rPr lang="nl-NL" sz="2000" i="1" dirty="0" smtClean="0">
                <a:sym typeface="Wingdings" pitchFamily="2" charset="2"/>
              </a:rPr>
              <a:t>, 	</a:t>
            </a:r>
            <a:r>
              <a:rPr lang="nl-NL" sz="2000" i="1" dirty="0" err="1" smtClean="0">
                <a:sym typeface="Wingdings" pitchFamily="2" charset="2"/>
              </a:rPr>
              <a:t>total</a:t>
            </a:r>
            <a:r>
              <a:rPr lang="nl-NL" sz="2000" i="1" dirty="0" smtClean="0">
                <a:sym typeface="Wingdings" pitchFamily="2" charset="2"/>
              </a:rPr>
              <a:t> exports, </a:t>
            </a:r>
            <a:r>
              <a:rPr lang="nl-NL" sz="2000" i="1" dirty="0" err="1" smtClean="0">
                <a:sym typeface="Wingdings" pitchFamily="2" charset="2"/>
              </a:rPr>
              <a:t>total</a:t>
            </a:r>
            <a:r>
              <a:rPr lang="nl-NL" sz="2000" i="1" dirty="0" smtClean="0">
                <a:sym typeface="Wingdings" pitchFamily="2" charset="2"/>
              </a:rPr>
              <a:t> </a:t>
            </a:r>
            <a:r>
              <a:rPr lang="nl-NL" sz="2000" i="1" dirty="0" err="1" smtClean="0">
                <a:sym typeface="Wingdings" pitchFamily="2" charset="2"/>
              </a:rPr>
              <a:t>gross</a:t>
            </a:r>
            <a:r>
              <a:rPr lang="nl-NL" sz="2000" i="1" dirty="0" smtClean="0">
                <a:sym typeface="Wingdings" pitchFamily="2" charset="2"/>
              </a:rPr>
              <a:t> </a:t>
            </a:r>
            <a:r>
              <a:rPr lang="nl-NL" sz="2000" i="1" dirty="0" err="1" smtClean="0">
                <a:sym typeface="Wingdings" pitchFamily="2" charset="2"/>
              </a:rPr>
              <a:t>fixed</a:t>
            </a:r>
            <a:r>
              <a:rPr lang="nl-NL" sz="2000" i="1" dirty="0" smtClean="0">
                <a:sym typeface="Wingdings" pitchFamily="2" charset="2"/>
              </a:rPr>
              <a:t> </a:t>
            </a:r>
            <a:r>
              <a:rPr lang="nl-NL" sz="2000" i="1" dirty="0" err="1" smtClean="0">
                <a:sym typeface="Wingdings" pitchFamily="2" charset="2"/>
              </a:rPr>
              <a:t>capital</a:t>
            </a:r>
            <a:endParaRPr lang="nl-NL" sz="2000" i="1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</a:t>
            </a:r>
            <a:endParaRPr lang="nl-NL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nl-NL" b="1" dirty="0" smtClean="0">
                <a:sym typeface="Wingdings" pitchFamily="2" charset="2"/>
              </a:rPr>
              <a:t>Europe: </a:t>
            </a:r>
            <a:r>
              <a:rPr lang="nl-NL" dirty="0" smtClean="0">
                <a:sym typeface="Wingdings" pitchFamily="2" charset="2"/>
              </a:rPr>
              <a:t>EGSS part </a:t>
            </a:r>
            <a:r>
              <a:rPr lang="nl-NL" dirty="0" err="1" smtClean="0">
                <a:sym typeface="Wingdings" pitchFamily="2" charset="2"/>
              </a:rPr>
              <a:t>legislation</a:t>
            </a:r>
            <a:r>
              <a:rPr lang="nl-NL" dirty="0" smtClean="0">
                <a:sym typeface="Wingdings" pitchFamily="2" charset="2"/>
              </a:rPr>
              <a:t> on </a:t>
            </a:r>
            <a:r>
              <a:rPr lang="nl-NL" dirty="0" err="1" smtClean="0">
                <a:sym typeface="Wingdings" pitchFamily="2" charset="2"/>
              </a:rPr>
              <a:t>Environmental</a:t>
            </a:r>
            <a:r>
              <a:rPr lang="nl-NL" dirty="0" smtClean="0">
                <a:sym typeface="Wingdings" pitchFamily="2" charset="2"/>
              </a:rPr>
              <a:t> accounts (</a:t>
            </a:r>
            <a:r>
              <a:rPr lang="nl-NL" dirty="0" err="1" smtClean="0"/>
              <a:t>Regulation</a:t>
            </a:r>
            <a:r>
              <a:rPr lang="nl-NL" dirty="0" smtClean="0"/>
              <a:t> </a:t>
            </a:r>
            <a:r>
              <a:rPr lang="nl-NL" dirty="0"/>
              <a:t>No 691 </a:t>
            </a:r>
            <a:r>
              <a:rPr lang="nl-NL" dirty="0" smtClean="0"/>
              <a:t>)</a:t>
            </a:r>
            <a:endParaRPr lang="nl-NL" dirty="0" smtClean="0">
              <a:sym typeface="Wingdings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73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Scope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definition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EGSS consists of producers of all environmental goods and </a:t>
            </a:r>
            <a:r>
              <a:rPr lang="en-US" b="1" dirty="0" smtClean="0"/>
              <a:t>services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dirty="0" smtClean="0"/>
              <a:t>all products </a:t>
            </a:r>
            <a:r>
              <a:rPr lang="en-US" dirty="0"/>
              <a:t>that are produced, designed and manufactured for purposes of environmental </a:t>
            </a:r>
            <a:r>
              <a:rPr lang="en-US" dirty="0" smtClean="0"/>
              <a:t>protection and </a:t>
            </a:r>
            <a:r>
              <a:rPr lang="en-US" dirty="0"/>
              <a:t>resource management are within scope of the EGSS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/>
              <a:t>specific</a:t>
            </a:r>
            <a:r>
              <a:rPr lang="nl-NL" dirty="0"/>
              <a:t> services, </a:t>
            </a:r>
            <a:r>
              <a:rPr lang="nl-NL" dirty="0" err="1" smtClean="0"/>
              <a:t>connected</a:t>
            </a:r>
            <a:r>
              <a:rPr lang="nl-NL" dirty="0" smtClean="0"/>
              <a:t> </a:t>
            </a:r>
            <a:r>
              <a:rPr lang="en-US" dirty="0" smtClean="0"/>
              <a:t>products</a:t>
            </a:r>
            <a:r>
              <a:rPr lang="en-US" dirty="0"/>
              <a:t>, adapted goods and environmental </a:t>
            </a:r>
            <a:r>
              <a:rPr lang="en-US" dirty="0" smtClean="0"/>
              <a:t>technologies</a:t>
            </a:r>
          </a:p>
          <a:p>
            <a:pPr>
              <a:buFont typeface="Wingdings" pitchFamily="2" charset="2"/>
              <a:buChar char="à"/>
            </a:pPr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‘Main purpose’ criterion (technical nature of product or activity / intension of the producer)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53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EGSS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9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7090"/>
            <a:ext cx="8399884" cy="552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778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groen EN">
  <a:themeElements>
    <a:clrScheme name="CBS_2">
      <a:dk1>
        <a:srgbClr val="488225"/>
      </a:dk1>
      <a:lt1>
        <a:srgbClr val="FFFFFF"/>
      </a:lt1>
      <a:dk2>
        <a:srgbClr val="488225"/>
      </a:dk2>
      <a:lt2>
        <a:srgbClr val="D8D8D8"/>
      </a:lt2>
      <a:accent1>
        <a:srgbClr val="53A31D"/>
      </a:accent1>
      <a:accent2>
        <a:srgbClr val="AF0E80"/>
      </a:accent2>
      <a:accent3>
        <a:srgbClr val="F39200"/>
      </a:accent3>
      <a:accent4>
        <a:srgbClr val="E94C0A"/>
      </a:accent4>
      <a:accent5>
        <a:srgbClr val="00A1CD"/>
      </a:accent5>
      <a:accent6>
        <a:srgbClr val="0058B8"/>
      </a:accent6>
      <a:hlink>
        <a:srgbClr val="488225"/>
      </a:hlink>
      <a:folHlink>
        <a:srgbClr val="488225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BS Powerpoint groen 140312 - EN.potx [Alleen-lezen]" id="{D90C6AEB-C938-43BE-92A1-83EF61734EC1}" vid="{C5198E8A-7258-4AFD-BEFA-7216FBB545E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groen EN</Template>
  <TotalTime>0</TotalTime>
  <Words>1310</Words>
  <Application>Microsoft Office PowerPoint</Application>
  <PresentationFormat>Diavoorstelling (4:3)</PresentationFormat>
  <Paragraphs>261</Paragraphs>
  <Slides>29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CBS Powerpoint groen EN</vt:lpstr>
      <vt:lpstr>PowerPoint-presentatie</vt:lpstr>
      <vt:lpstr>Content</vt:lpstr>
      <vt:lpstr>Environmental activity accounts</vt:lpstr>
      <vt:lpstr>Scope and definition of environmental activities</vt:lpstr>
      <vt:lpstr>Classification of environmental activities</vt:lpstr>
      <vt:lpstr>Environmental activity accounts in SEEA-CF</vt:lpstr>
      <vt:lpstr>Environmental goods and service sector: EGSS</vt:lpstr>
      <vt:lpstr>Scope and definition</vt:lpstr>
      <vt:lpstr>Table for the EGSS</vt:lpstr>
      <vt:lpstr>EGSS in the Netherlands: Overview</vt:lpstr>
      <vt:lpstr>Methodology: activity approach versus product approach</vt:lpstr>
      <vt:lpstr>Overview: activites in EGSS (Netherlands)</vt:lpstr>
      <vt:lpstr>Overview: activites in EGSS (Netherlands)</vt:lpstr>
      <vt:lpstr>Overview: activites in EGSS (Netherlands)</vt:lpstr>
      <vt:lpstr>Overview: activites in EGSS (Netherlands)</vt:lpstr>
      <vt:lpstr>Overview: activites in EGSS (Netherlands)</vt:lpstr>
      <vt:lpstr>Many different data sources……..</vt:lpstr>
      <vt:lpstr>Most important data sources</vt:lpstr>
      <vt:lpstr>Employment, production and value added in the EGSS</vt:lpstr>
      <vt:lpstr>Distribution of value added EGSS over different activities, 2011</vt:lpstr>
      <vt:lpstr>Example: Monitor sustainable energy sector</vt:lpstr>
      <vt:lpstr>Share of renewable energy (%)</vt:lpstr>
      <vt:lpstr>Scope: What is the sustainable energy sector ? </vt:lpstr>
      <vt:lpstr>Indicators</vt:lpstr>
      <vt:lpstr>Sustainable energy sector as part of the economy</vt:lpstr>
      <vt:lpstr>Employment +13%</vt:lpstr>
      <vt:lpstr>Employment per technology (pre-exploitation)</vt:lpstr>
      <vt:lpstr>Some key issues…..</vt:lpstr>
      <vt:lpstr>Questions ???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Schenau, S.</dc:creator>
  <cp:lastModifiedBy>Schenau, S.</cp:lastModifiedBy>
  <cp:revision>48</cp:revision>
  <dcterms:created xsi:type="dcterms:W3CDTF">2014-06-30T09:24:48Z</dcterms:created>
  <dcterms:modified xsi:type="dcterms:W3CDTF">2014-07-03T12:19:23Z</dcterms:modified>
</cp:coreProperties>
</file>