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95" r:id="rId3"/>
    <p:sldId id="296" r:id="rId4"/>
    <p:sldId id="294" r:id="rId5"/>
    <p:sldId id="293" r:id="rId6"/>
    <p:sldId id="297" r:id="rId7"/>
    <p:sldId id="288" r:id="rId8"/>
    <p:sldId id="257" r:id="rId9"/>
    <p:sldId id="298" r:id="rId10"/>
    <p:sldId id="299" r:id="rId11"/>
    <p:sldId id="300" r:id="rId12"/>
    <p:sldId id="301" r:id="rId13"/>
    <p:sldId id="303" r:id="rId14"/>
    <p:sldId id="302" r:id="rId15"/>
    <p:sldId id="304" r:id="rId16"/>
    <p:sldId id="286" r:id="rId17"/>
    <p:sldId id="290" r:id="rId18"/>
    <p:sldId id="259" r:id="rId19"/>
    <p:sldId id="285" r:id="rId20"/>
    <p:sldId id="291"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700" autoAdjust="0"/>
  </p:normalViewPr>
  <p:slideViewPr>
    <p:cSldViewPr>
      <p:cViewPr varScale="1">
        <p:scale>
          <a:sx n="47" d="100"/>
          <a:sy n="47" d="100"/>
        </p:scale>
        <p:origin x="1770" y="36"/>
      </p:cViewPr>
      <p:guideLst>
        <p:guide orient="horz" pos="2160"/>
        <p:guide pos="2880"/>
      </p:guideLst>
    </p:cSldViewPr>
  </p:slideViewPr>
  <p:notesTextViewPr>
    <p:cViewPr>
      <p:scale>
        <a:sx n="1" d="1"/>
        <a:sy n="1" d="1"/>
      </p:scale>
      <p:origin x="0" y="0"/>
    </p:cViewPr>
  </p:notesTextViewPr>
  <p:sorterViewPr>
    <p:cViewPr>
      <p:scale>
        <a:sx n="100" d="100"/>
        <a:sy n="100" d="100"/>
      </p:scale>
      <p:origin x="0" y="-37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A228F75-E517-40C8-A30A-8FD2EB23E9EB}" type="datetimeFigureOut">
              <a:rPr lang="en-US" smtClean="0"/>
              <a:t>2/7/2014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0777F0A-9C99-4E65-811B-B1818949A8D0}" type="slidenum">
              <a:rPr lang="en-US" smtClean="0"/>
              <a:t>‹#›</a:t>
            </a:fld>
            <a:endParaRPr lang="en-US"/>
          </a:p>
        </p:txBody>
      </p:sp>
    </p:spTree>
    <p:extLst>
      <p:ext uri="{BB962C8B-B14F-4D97-AF65-F5344CB8AC3E}">
        <p14:creationId xmlns:p14="http://schemas.microsoft.com/office/powerpoint/2010/main" val="1170240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77F0A-9C99-4E65-811B-B1818949A8D0}" type="slidenum">
              <a:rPr lang="en-US" smtClean="0"/>
              <a:t>1</a:t>
            </a:fld>
            <a:endParaRPr lang="en-US"/>
          </a:p>
        </p:txBody>
      </p:sp>
    </p:spTree>
    <p:extLst>
      <p:ext uri="{BB962C8B-B14F-4D97-AF65-F5344CB8AC3E}">
        <p14:creationId xmlns:p14="http://schemas.microsoft.com/office/powerpoint/2010/main" val="1533262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PEI: was launched in 2005 to support integrated development planning for poverty reduction and inclusive green growth at national, sector and local levels. The SEEA could be used to inform some aspects of PEI, including the ecosystem accounts and other high priority PEI areas.</a:t>
            </a:r>
          </a:p>
          <a:p>
            <a:endParaRPr lang="en-US" dirty="0"/>
          </a:p>
        </p:txBody>
      </p:sp>
      <p:sp>
        <p:nvSpPr>
          <p:cNvPr id="4" name="Slide Number Placeholder 3"/>
          <p:cNvSpPr>
            <a:spLocks noGrp="1"/>
          </p:cNvSpPr>
          <p:nvPr>
            <p:ph type="sldNum" sz="quarter" idx="10"/>
          </p:nvPr>
        </p:nvSpPr>
        <p:spPr/>
        <p:txBody>
          <a:bodyPr/>
          <a:lstStyle/>
          <a:p>
            <a:fld id="{E0777F0A-9C99-4E65-811B-B1818949A8D0}" type="slidenum">
              <a:rPr lang="en-US" smtClean="0"/>
              <a:t>18</a:t>
            </a:fld>
            <a:endParaRPr lang="en-US"/>
          </a:p>
        </p:txBody>
      </p:sp>
    </p:spTree>
    <p:extLst>
      <p:ext uri="{BB962C8B-B14F-4D97-AF65-F5344CB8AC3E}">
        <p14:creationId xmlns:p14="http://schemas.microsoft.com/office/powerpoint/2010/main" val="15460784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77F0A-9C99-4E65-811B-B1818949A8D0}" type="slidenum">
              <a:rPr lang="en-US" smtClean="0"/>
              <a:t>19</a:t>
            </a:fld>
            <a:endParaRPr lang="en-US"/>
          </a:p>
        </p:txBody>
      </p:sp>
    </p:spTree>
    <p:extLst>
      <p:ext uri="{BB962C8B-B14F-4D97-AF65-F5344CB8AC3E}">
        <p14:creationId xmlns:p14="http://schemas.microsoft.com/office/powerpoint/2010/main" val="2719871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218"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187314" algn="just">
              <a:spcBef>
                <a:spcPts val="500"/>
              </a:spcBef>
            </a:pPr>
            <a:endParaRPr lang="en-US" dirty="0" smtClean="0">
              <a:latin typeface="Times New Roman" charset="0"/>
              <a:cs typeface="Times New Roman" charset="0"/>
              <a:sym typeface="Times New Roman" charset="0"/>
            </a:endParaRPr>
          </a:p>
          <a:p>
            <a:pPr marL="187314"/>
            <a:endParaRPr lang="en-US" dirty="0">
              <a:latin typeface="Times New Roman" charset="0"/>
              <a:cs typeface="Times New Roman" charset="0"/>
              <a:sym typeface="Times New Roman" charset="0"/>
            </a:endParaRPr>
          </a:p>
        </p:txBody>
      </p:sp>
    </p:spTree>
    <p:extLst>
      <p:ext uri="{BB962C8B-B14F-4D97-AF65-F5344CB8AC3E}">
        <p14:creationId xmlns:p14="http://schemas.microsoft.com/office/powerpoint/2010/main" val="3991305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77F0A-9C99-4E65-811B-B1818949A8D0}" type="slidenum">
              <a:rPr lang="en-US" smtClean="0"/>
              <a:t>8</a:t>
            </a:fld>
            <a:endParaRPr lang="en-US"/>
          </a:p>
        </p:txBody>
      </p:sp>
    </p:spTree>
    <p:extLst>
      <p:ext uri="{BB962C8B-B14F-4D97-AF65-F5344CB8AC3E}">
        <p14:creationId xmlns:p14="http://schemas.microsoft.com/office/powerpoint/2010/main" val="3179740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we see here is that countries that rank under</a:t>
            </a:r>
            <a:r>
              <a:rPr lang="en-US" baseline="0" dirty="0" smtClean="0"/>
              <a:t> the category of</a:t>
            </a:r>
            <a:r>
              <a:rPr lang="en-US" dirty="0" smtClean="0"/>
              <a:t> High and Very high human development need</a:t>
            </a:r>
            <a:r>
              <a:rPr lang="en-US" baseline="0" dirty="0" smtClean="0"/>
              <a:t> to look at the environmental sustainability of their development model.</a:t>
            </a:r>
            <a:r>
              <a:rPr lang="en-US" dirty="0" smtClean="0"/>
              <a:t> </a:t>
            </a:r>
            <a:r>
              <a:rPr lang="en-US" baseline="0" dirty="0" smtClean="0"/>
              <a:t> </a:t>
            </a:r>
            <a:endParaRPr lang="en-US" dirty="0" smtClean="0"/>
          </a:p>
          <a:p>
            <a:endParaRPr lang="en-US" dirty="0" smtClean="0"/>
          </a:p>
          <a:p>
            <a:r>
              <a:rPr lang="en-US" dirty="0" smtClean="0"/>
              <a:t>To ensure sustainable economies and societies, new policies and structural</a:t>
            </a:r>
            <a:r>
              <a:rPr lang="en-US" baseline="0" dirty="0" smtClean="0"/>
              <a:t> changes are needed.  Low emission, climate resilient and innovative public private financing mechanisms must be adopted to achieve human development.</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C3D09CEC-22E3-4859-BF03-D5863B1713B2}" type="slidenum">
              <a:rPr lang="en-US" smtClean="0"/>
              <a:t>9</a:t>
            </a:fld>
            <a:endParaRPr lang="en-US"/>
          </a:p>
        </p:txBody>
      </p:sp>
    </p:spTree>
    <p:extLst>
      <p:ext uri="{BB962C8B-B14F-4D97-AF65-F5344CB8AC3E}">
        <p14:creationId xmlns:p14="http://schemas.microsoft.com/office/powerpoint/2010/main" val="371770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risk is that if the environmental challenges are not confronted gains in human development and poverty reduction will be reversed.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C3D09CEC-22E3-4859-BF03-D5863B1713B2}" type="slidenum">
              <a:rPr lang="en-US" smtClean="0"/>
              <a:t>10</a:t>
            </a:fld>
            <a:endParaRPr lang="en-US"/>
          </a:p>
        </p:txBody>
      </p:sp>
    </p:spTree>
    <p:extLst>
      <p:ext uri="{BB962C8B-B14F-4D97-AF65-F5344CB8AC3E}">
        <p14:creationId xmlns:p14="http://schemas.microsoft.com/office/powerpoint/2010/main" val="2115406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Climate-related impacts can cause irreparable </a:t>
            </a:r>
            <a:r>
              <a:rPr lang="en-GB" sz="1200" i="1" kern="1200" dirty="0" smtClean="0">
                <a:solidFill>
                  <a:schemeClr val="tx1"/>
                </a:solidFill>
                <a:effectLst/>
                <a:latin typeface="+mn-lt"/>
                <a:ea typeface="+mn-ea"/>
                <a:cs typeface="+mn-cs"/>
              </a:rPr>
              <a:t>loss</a:t>
            </a:r>
            <a:r>
              <a:rPr lang="en-GB" sz="1200" kern="1200" dirty="0" smtClean="0">
                <a:solidFill>
                  <a:schemeClr val="tx1"/>
                </a:solidFill>
                <a:effectLst/>
                <a:latin typeface="+mn-lt"/>
                <a:ea typeface="+mn-ea"/>
                <a:cs typeface="+mn-cs"/>
              </a:rPr>
              <a:t>, such as loss of freshwater sources, as well as </a:t>
            </a:r>
            <a:r>
              <a:rPr lang="en-GB" sz="1200" i="1" kern="1200" dirty="0" smtClean="0">
                <a:solidFill>
                  <a:schemeClr val="tx1"/>
                </a:solidFill>
                <a:effectLst/>
                <a:latin typeface="+mn-lt"/>
                <a:ea typeface="+mn-ea"/>
                <a:cs typeface="+mn-cs"/>
              </a:rPr>
              <a:t>damage </a:t>
            </a:r>
            <a:r>
              <a:rPr lang="en-GB" sz="1200" kern="1200" dirty="0" smtClean="0">
                <a:solidFill>
                  <a:schemeClr val="tx1"/>
                </a:solidFill>
                <a:effectLst/>
                <a:latin typeface="+mn-lt"/>
                <a:ea typeface="+mn-ea"/>
                <a:cs typeface="+mn-cs"/>
              </a:rPr>
              <a:t>than can be repaired or restored, such as wind damage to a roof. Here we focus on loss and damage in small island developing states (SIDS) resulting from sea level rise, increasing temperatures, ocean acidification, and other slow-onset events (SOEs) related to climate change.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0777F0A-9C99-4E65-811B-B1818949A8D0}" type="slidenum">
              <a:rPr lang="en-US" smtClean="0"/>
              <a:t>11</a:t>
            </a:fld>
            <a:endParaRPr lang="en-US"/>
          </a:p>
        </p:txBody>
      </p:sp>
    </p:spTree>
    <p:extLst>
      <p:ext uri="{BB962C8B-B14F-4D97-AF65-F5344CB8AC3E}">
        <p14:creationId xmlns:p14="http://schemas.microsoft.com/office/powerpoint/2010/main" val="1807982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Loss </a:t>
            </a:r>
            <a:r>
              <a:rPr lang="en-US" dirty="0" err="1" smtClean="0"/>
              <a:t>excedence</a:t>
            </a:r>
            <a:r>
              <a:rPr lang="en-US" dirty="0" smtClean="0"/>
              <a:t> curves</a:t>
            </a:r>
            <a:endParaRPr lang="en-US" dirty="0"/>
          </a:p>
        </p:txBody>
      </p:sp>
      <p:sp>
        <p:nvSpPr>
          <p:cNvPr id="4" name="Slide Number Placeholder 3"/>
          <p:cNvSpPr>
            <a:spLocks noGrp="1"/>
          </p:cNvSpPr>
          <p:nvPr>
            <p:ph type="sldNum" sz="quarter" idx="10"/>
          </p:nvPr>
        </p:nvSpPr>
        <p:spPr/>
        <p:txBody>
          <a:bodyPr/>
          <a:lstStyle/>
          <a:p>
            <a:fld id="{E0777F0A-9C99-4E65-811B-B1818949A8D0}" type="slidenum">
              <a:rPr lang="en-US" smtClean="0"/>
              <a:t>15</a:t>
            </a:fld>
            <a:endParaRPr lang="en-US"/>
          </a:p>
        </p:txBody>
      </p:sp>
    </p:spTree>
    <p:extLst>
      <p:ext uri="{BB962C8B-B14F-4D97-AF65-F5344CB8AC3E}">
        <p14:creationId xmlns:p14="http://schemas.microsoft.com/office/powerpoint/2010/main" val="2149474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77F0A-9C99-4E65-811B-B1818949A8D0}" type="slidenum">
              <a:rPr lang="en-US" smtClean="0"/>
              <a:t>16</a:t>
            </a:fld>
            <a:endParaRPr lang="en-US"/>
          </a:p>
        </p:txBody>
      </p:sp>
    </p:spTree>
    <p:extLst>
      <p:ext uri="{BB962C8B-B14F-4D97-AF65-F5344CB8AC3E}">
        <p14:creationId xmlns:p14="http://schemas.microsoft.com/office/powerpoint/2010/main" val="3981902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77F0A-9C99-4E65-811B-B1818949A8D0}" type="slidenum">
              <a:rPr lang="en-US" smtClean="0"/>
              <a:t>17</a:t>
            </a:fld>
            <a:endParaRPr lang="en-US"/>
          </a:p>
        </p:txBody>
      </p:sp>
    </p:spTree>
    <p:extLst>
      <p:ext uri="{BB962C8B-B14F-4D97-AF65-F5344CB8AC3E}">
        <p14:creationId xmlns:p14="http://schemas.microsoft.com/office/powerpoint/2010/main" val="3972327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F9976B-A4CA-4840-87B1-98CF5BF98F04}" type="datetimeFigureOut">
              <a:rPr lang="en-US" smtClean="0"/>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2BB5E-E562-44B7-A87F-EE385090F1FC}" type="slidenum">
              <a:rPr lang="en-US" smtClean="0"/>
              <a:t>‹#›</a:t>
            </a:fld>
            <a:endParaRPr lang="en-US"/>
          </a:p>
        </p:txBody>
      </p:sp>
    </p:spTree>
    <p:extLst>
      <p:ext uri="{BB962C8B-B14F-4D97-AF65-F5344CB8AC3E}">
        <p14:creationId xmlns:p14="http://schemas.microsoft.com/office/powerpoint/2010/main" val="4020682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F9976B-A4CA-4840-87B1-98CF5BF98F04}" type="datetimeFigureOut">
              <a:rPr lang="en-US" smtClean="0"/>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2BB5E-E562-44B7-A87F-EE385090F1FC}" type="slidenum">
              <a:rPr lang="en-US" smtClean="0"/>
              <a:t>‹#›</a:t>
            </a:fld>
            <a:endParaRPr lang="en-US"/>
          </a:p>
        </p:txBody>
      </p:sp>
    </p:spTree>
    <p:extLst>
      <p:ext uri="{BB962C8B-B14F-4D97-AF65-F5344CB8AC3E}">
        <p14:creationId xmlns:p14="http://schemas.microsoft.com/office/powerpoint/2010/main" val="2775969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F9976B-A4CA-4840-87B1-98CF5BF98F04}" type="datetimeFigureOut">
              <a:rPr lang="en-US" smtClean="0"/>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2BB5E-E562-44B7-A87F-EE385090F1FC}" type="slidenum">
              <a:rPr lang="en-US" smtClean="0"/>
              <a:t>‹#›</a:t>
            </a:fld>
            <a:endParaRPr lang="en-US"/>
          </a:p>
        </p:txBody>
      </p:sp>
    </p:spTree>
    <p:extLst>
      <p:ext uri="{BB962C8B-B14F-4D97-AF65-F5344CB8AC3E}">
        <p14:creationId xmlns:p14="http://schemas.microsoft.com/office/powerpoint/2010/main" val="1969371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F9976B-A4CA-4840-87B1-98CF5BF98F04}" type="datetimeFigureOut">
              <a:rPr lang="en-US" smtClean="0"/>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2BB5E-E562-44B7-A87F-EE385090F1FC}" type="slidenum">
              <a:rPr lang="en-US" smtClean="0"/>
              <a:t>‹#›</a:t>
            </a:fld>
            <a:endParaRPr lang="en-US"/>
          </a:p>
        </p:txBody>
      </p:sp>
    </p:spTree>
    <p:extLst>
      <p:ext uri="{BB962C8B-B14F-4D97-AF65-F5344CB8AC3E}">
        <p14:creationId xmlns:p14="http://schemas.microsoft.com/office/powerpoint/2010/main" val="288659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F9976B-A4CA-4840-87B1-98CF5BF98F04}" type="datetimeFigureOut">
              <a:rPr lang="en-US" smtClean="0"/>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2BB5E-E562-44B7-A87F-EE385090F1FC}" type="slidenum">
              <a:rPr lang="en-US" smtClean="0"/>
              <a:t>‹#›</a:t>
            </a:fld>
            <a:endParaRPr lang="en-US"/>
          </a:p>
        </p:txBody>
      </p:sp>
    </p:spTree>
    <p:extLst>
      <p:ext uri="{BB962C8B-B14F-4D97-AF65-F5344CB8AC3E}">
        <p14:creationId xmlns:p14="http://schemas.microsoft.com/office/powerpoint/2010/main" val="694860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F9976B-A4CA-4840-87B1-98CF5BF98F04}" type="datetimeFigureOut">
              <a:rPr lang="en-US" smtClean="0"/>
              <a:t>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22BB5E-E562-44B7-A87F-EE385090F1FC}" type="slidenum">
              <a:rPr lang="en-US" smtClean="0"/>
              <a:t>‹#›</a:t>
            </a:fld>
            <a:endParaRPr lang="en-US"/>
          </a:p>
        </p:txBody>
      </p:sp>
    </p:spTree>
    <p:extLst>
      <p:ext uri="{BB962C8B-B14F-4D97-AF65-F5344CB8AC3E}">
        <p14:creationId xmlns:p14="http://schemas.microsoft.com/office/powerpoint/2010/main" val="2002193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F9976B-A4CA-4840-87B1-98CF5BF98F04}" type="datetimeFigureOut">
              <a:rPr lang="en-US" smtClean="0"/>
              <a:t>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22BB5E-E562-44B7-A87F-EE385090F1FC}" type="slidenum">
              <a:rPr lang="en-US" smtClean="0"/>
              <a:t>‹#›</a:t>
            </a:fld>
            <a:endParaRPr lang="en-US"/>
          </a:p>
        </p:txBody>
      </p:sp>
    </p:spTree>
    <p:extLst>
      <p:ext uri="{BB962C8B-B14F-4D97-AF65-F5344CB8AC3E}">
        <p14:creationId xmlns:p14="http://schemas.microsoft.com/office/powerpoint/2010/main" val="2268066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F9976B-A4CA-4840-87B1-98CF5BF98F04}" type="datetimeFigureOut">
              <a:rPr lang="en-US" smtClean="0"/>
              <a:t>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22BB5E-E562-44B7-A87F-EE385090F1FC}" type="slidenum">
              <a:rPr lang="en-US" smtClean="0"/>
              <a:t>‹#›</a:t>
            </a:fld>
            <a:endParaRPr lang="en-US"/>
          </a:p>
        </p:txBody>
      </p:sp>
    </p:spTree>
    <p:extLst>
      <p:ext uri="{BB962C8B-B14F-4D97-AF65-F5344CB8AC3E}">
        <p14:creationId xmlns:p14="http://schemas.microsoft.com/office/powerpoint/2010/main" val="1516114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F9976B-A4CA-4840-87B1-98CF5BF98F04}" type="datetimeFigureOut">
              <a:rPr lang="en-US" smtClean="0"/>
              <a:t>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22BB5E-E562-44B7-A87F-EE385090F1FC}" type="slidenum">
              <a:rPr lang="en-US" smtClean="0"/>
              <a:t>‹#›</a:t>
            </a:fld>
            <a:endParaRPr lang="en-US"/>
          </a:p>
        </p:txBody>
      </p:sp>
    </p:spTree>
    <p:extLst>
      <p:ext uri="{BB962C8B-B14F-4D97-AF65-F5344CB8AC3E}">
        <p14:creationId xmlns:p14="http://schemas.microsoft.com/office/powerpoint/2010/main" val="1835119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F9976B-A4CA-4840-87B1-98CF5BF98F04}" type="datetimeFigureOut">
              <a:rPr lang="en-US" smtClean="0"/>
              <a:t>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22BB5E-E562-44B7-A87F-EE385090F1FC}" type="slidenum">
              <a:rPr lang="en-US" smtClean="0"/>
              <a:t>‹#›</a:t>
            </a:fld>
            <a:endParaRPr lang="en-US"/>
          </a:p>
        </p:txBody>
      </p:sp>
    </p:spTree>
    <p:extLst>
      <p:ext uri="{BB962C8B-B14F-4D97-AF65-F5344CB8AC3E}">
        <p14:creationId xmlns:p14="http://schemas.microsoft.com/office/powerpoint/2010/main" val="138042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F9976B-A4CA-4840-87B1-98CF5BF98F04}" type="datetimeFigureOut">
              <a:rPr lang="en-US" smtClean="0"/>
              <a:t>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22BB5E-E562-44B7-A87F-EE385090F1FC}" type="slidenum">
              <a:rPr lang="en-US" smtClean="0"/>
              <a:t>‹#›</a:t>
            </a:fld>
            <a:endParaRPr lang="en-US"/>
          </a:p>
        </p:txBody>
      </p:sp>
    </p:spTree>
    <p:extLst>
      <p:ext uri="{BB962C8B-B14F-4D97-AF65-F5344CB8AC3E}">
        <p14:creationId xmlns:p14="http://schemas.microsoft.com/office/powerpoint/2010/main" val="1051962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9976B-A4CA-4840-87B1-98CF5BF98F04}" type="datetimeFigureOut">
              <a:rPr lang="en-US" smtClean="0"/>
              <a:t>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22BB5E-E562-44B7-A87F-EE385090F1FC}" type="slidenum">
              <a:rPr lang="en-US" smtClean="0"/>
              <a:t>‹#›</a:t>
            </a:fld>
            <a:endParaRPr lang="en-US"/>
          </a:p>
        </p:txBody>
      </p:sp>
    </p:spTree>
    <p:extLst>
      <p:ext uri="{BB962C8B-B14F-4D97-AF65-F5344CB8AC3E}">
        <p14:creationId xmlns:p14="http://schemas.microsoft.com/office/powerpoint/2010/main" val="3379534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un.org/millenniumgoals/childhealth.shtml" TargetMode="External"/><Relationship Id="rId13" Type="http://schemas.openxmlformats.org/officeDocument/2006/relationships/image" Target="../media/image8.jpeg"/><Relationship Id="rId18" Type="http://schemas.openxmlformats.org/officeDocument/2006/relationships/hyperlink" Target="http://www.un.org/millenniumgoals/mdgpartner.shtml" TargetMode="External"/><Relationship Id="rId3" Type="http://schemas.openxmlformats.org/officeDocument/2006/relationships/image" Target="../media/image3.jpeg"/><Relationship Id="rId7" Type="http://schemas.openxmlformats.org/officeDocument/2006/relationships/image" Target="../media/image5.jpeg"/><Relationship Id="rId12" Type="http://schemas.openxmlformats.org/officeDocument/2006/relationships/hyperlink" Target="http://www.un.org/millenniumgoals/aids.shtml" TargetMode="External"/><Relationship Id="rId17" Type="http://schemas.openxmlformats.org/officeDocument/2006/relationships/image" Target="../media/image10.jpeg"/><Relationship Id="rId2" Type="http://schemas.openxmlformats.org/officeDocument/2006/relationships/hyperlink" Target="http://www.un.org/millenniumgoals/poverty.shtml" TargetMode="External"/><Relationship Id="rId16" Type="http://schemas.openxmlformats.org/officeDocument/2006/relationships/hyperlink" Target="http://www.un.org/millenniumgoals/global.shtml" TargetMode="External"/><Relationship Id="rId1" Type="http://schemas.openxmlformats.org/officeDocument/2006/relationships/slideLayout" Target="../slideLayouts/slideLayout2.xml"/><Relationship Id="rId6" Type="http://schemas.openxmlformats.org/officeDocument/2006/relationships/hyperlink" Target="http://www.un.org/millenniumgoals/gender.shtml" TargetMode="External"/><Relationship Id="rId11" Type="http://schemas.openxmlformats.org/officeDocument/2006/relationships/image" Target="../media/image7.jpeg"/><Relationship Id="rId5" Type="http://schemas.openxmlformats.org/officeDocument/2006/relationships/image" Target="../media/image4.jpeg"/><Relationship Id="rId15" Type="http://schemas.openxmlformats.org/officeDocument/2006/relationships/image" Target="../media/image9.jpeg"/><Relationship Id="rId10" Type="http://schemas.openxmlformats.org/officeDocument/2006/relationships/hyperlink" Target="http://www.un.org/millenniumgoals/maternal.shtml" TargetMode="External"/><Relationship Id="rId19" Type="http://schemas.openxmlformats.org/officeDocument/2006/relationships/image" Target="../media/image11.jpeg"/><Relationship Id="rId4" Type="http://schemas.openxmlformats.org/officeDocument/2006/relationships/hyperlink" Target="http://www.un.org/millenniumgoals/education.shtml" TargetMode="External"/><Relationship Id="rId9" Type="http://schemas.openxmlformats.org/officeDocument/2006/relationships/image" Target="../media/image6.jpeg"/><Relationship Id="rId14" Type="http://schemas.openxmlformats.org/officeDocument/2006/relationships/hyperlink" Target="http://www.un.org/millenniumgoals/environ.shtml"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781050"/>
          </a:xfrm>
        </p:spPr>
        <p:txBody>
          <a:bodyPr>
            <a:noAutofit/>
          </a:bodyPr>
          <a:lstStyle/>
          <a:p>
            <a:pPr marL="59055">
              <a:lnSpc>
                <a:spcPct val="115000"/>
              </a:lnSpc>
              <a:spcBef>
                <a:spcPts val="0"/>
              </a:spcBef>
              <a:spcAft>
                <a:spcPts val="1000"/>
              </a:spcAft>
              <a:tabLst>
                <a:tab pos="1031875" algn="l"/>
              </a:tabLst>
            </a:pPr>
            <a:r>
              <a:rPr lang="en-US" sz="2800" b="1" dirty="0" smtClean="0">
                <a:latin typeface="Times New Roman"/>
                <a:ea typeface="Calibri"/>
                <a:cs typeface="Times New Roman"/>
              </a:rPr>
              <a:t/>
            </a:r>
            <a:br>
              <a:rPr lang="en-US" sz="2800" b="1" dirty="0" smtClean="0">
                <a:latin typeface="Times New Roman"/>
                <a:ea typeface="Calibri"/>
                <a:cs typeface="Times New Roman"/>
              </a:rPr>
            </a:br>
            <a:r>
              <a:rPr lang="en-US" sz="2800" b="1" dirty="0" smtClean="0">
                <a:latin typeface="Times New Roman"/>
                <a:ea typeface="Calibri"/>
                <a:cs typeface="Times New Roman"/>
              </a:rPr>
              <a:t/>
            </a:r>
            <a:br>
              <a:rPr lang="en-US" sz="2800" b="1" dirty="0" smtClean="0">
                <a:latin typeface="Times New Roman"/>
                <a:ea typeface="Calibri"/>
                <a:cs typeface="Times New Roman"/>
              </a:rPr>
            </a:br>
            <a:r>
              <a:rPr lang="en-US" sz="2800" b="1" dirty="0" smtClean="0">
                <a:latin typeface="Times New Roman"/>
                <a:ea typeface="Calibri"/>
                <a:cs typeface="Times New Roman"/>
              </a:rPr>
              <a:t>Developing an Implementation Strategy for a System </a:t>
            </a:r>
            <a:r>
              <a:rPr lang="en-US" sz="2800" b="1" dirty="0">
                <a:latin typeface="Times New Roman"/>
                <a:ea typeface="Calibri"/>
                <a:cs typeface="Times New Roman"/>
              </a:rPr>
              <a:t>of Environmental-Economic Accounting (SEEA) Central Framework </a:t>
            </a:r>
            <a:r>
              <a:rPr lang="en-US" sz="2800" b="1" dirty="0" smtClean="0">
                <a:latin typeface="Times New Roman"/>
                <a:ea typeface="Calibri"/>
                <a:cs typeface="Times New Roman"/>
              </a:rPr>
              <a:t/>
            </a:r>
            <a:br>
              <a:rPr lang="en-US" sz="2800" b="1" dirty="0" smtClean="0">
                <a:latin typeface="Times New Roman"/>
                <a:ea typeface="Calibri"/>
                <a:cs typeface="Times New Roman"/>
              </a:rPr>
            </a:br>
            <a:r>
              <a:rPr lang="pt-BR" sz="2000" b="1" dirty="0" smtClean="0">
                <a:latin typeface="Times New Roman"/>
                <a:ea typeface="Calibri"/>
                <a:cs typeface="Times New Roman"/>
              </a:rPr>
              <a:t>6-7 </a:t>
            </a:r>
            <a:r>
              <a:rPr lang="pt-BR" sz="2000" b="1" dirty="0">
                <a:latin typeface="Times New Roman"/>
                <a:ea typeface="Calibri"/>
                <a:cs typeface="Times New Roman"/>
              </a:rPr>
              <a:t>February 2014, Castries, Saint Lucia</a:t>
            </a:r>
            <a:endParaRPr lang="en-US" sz="2000" dirty="0">
              <a:ea typeface="Calibri"/>
              <a:cs typeface="Times New Roman"/>
            </a:endParaRPr>
          </a:p>
        </p:txBody>
      </p:sp>
      <p:sp>
        <p:nvSpPr>
          <p:cNvPr id="3" name="Subtitle 2"/>
          <p:cNvSpPr>
            <a:spLocks noGrp="1"/>
          </p:cNvSpPr>
          <p:nvPr>
            <p:ph type="subTitle" idx="1"/>
          </p:nvPr>
        </p:nvSpPr>
        <p:spPr>
          <a:xfrm>
            <a:off x="1524000" y="4800600"/>
            <a:ext cx="6400800" cy="1295400"/>
          </a:xfrm>
        </p:spPr>
        <p:txBody>
          <a:bodyPr>
            <a:normAutofit/>
          </a:bodyPr>
          <a:lstStyle/>
          <a:p>
            <a:r>
              <a:rPr lang="en-US" dirty="0" smtClean="0"/>
              <a:t>Lara Blanco, Deputy Resident Representative, UNDP</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152400"/>
            <a:ext cx="1143000" cy="2195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3496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457200"/>
            <a:ext cx="6626352" cy="1143000"/>
          </a:xfrm>
        </p:spPr>
        <p:txBody>
          <a:bodyPr/>
          <a:lstStyle/>
          <a:p>
            <a:r>
              <a:rPr lang="en-US" sz="2600" b="1" dirty="0">
                <a:solidFill>
                  <a:srgbClr val="0F6FC6"/>
                </a:solidFill>
              </a:rPr>
              <a:t>Cost of inaction: </a:t>
            </a:r>
            <a:r>
              <a:rPr lang="en-US" sz="2600" b="1" dirty="0" smtClean="0">
                <a:solidFill>
                  <a:srgbClr val="0F6FC6"/>
                </a:solidFill>
              </a:rPr>
              <a:t/>
            </a:r>
            <a:br>
              <a:rPr lang="en-US" sz="2600" b="1" dirty="0" smtClean="0">
                <a:solidFill>
                  <a:srgbClr val="0F6FC6"/>
                </a:solidFill>
              </a:rPr>
            </a:br>
            <a:r>
              <a:rPr lang="en-US" sz="2600" b="1" dirty="0" smtClean="0">
                <a:solidFill>
                  <a:srgbClr val="0F6FC6"/>
                </a:solidFill>
              </a:rPr>
              <a:t>potential environmental </a:t>
            </a:r>
            <a:r>
              <a:rPr lang="en-US" sz="2600" b="1" dirty="0">
                <a:solidFill>
                  <a:srgbClr val="0F6FC6"/>
                </a:solidFill>
              </a:rPr>
              <a:t>impact on poverty</a:t>
            </a:r>
            <a:endParaRPr lang="en-US" dirty="0"/>
          </a:p>
        </p:txBody>
      </p:sp>
      <p:pic>
        <p:nvPicPr>
          <p:cNvPr id="2050" name="Picture 2"/>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bwMode="auto">
          <a:xfrm>
            <a:off x="609600" y="1905000"/>
            <a:ext cx="7644083" cy="3886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0686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examples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GB" b="1" dirty="0" smtClean="0"/>
              <a:t>1. Assessing </a:t>
            </a:r>
            <a:r>
              <a:rPr lang="en-GB" b="1" dirty="0"/>
              <a:t>and Addressing Loss and Damage Resulting from Slow Onset Events Associated with Climate Change in Small Island Developing States (SIDS)</a:t>
            </a:r>
            <a:endParaRPr lang="en-US" b="1" dirty="0"/>
          </a:p>
          <a:p>
            <a:pPr marL="0" indent="0">
              <a:buNone/>
            </a:pPr>
            <a:r>
              <a:rPr lang="en-GB" dirty="0"/>
              <a:t>W</a:t>
            </a:r>
            <a:r>
              <a:rPr lang="en-GB" dirty="0" smtClean="0"/>
              <a:t>ays </a:t>
            </a:r>
            <a:r>
              <a:rPr lang="en-GB" dirty="0"/>
              <a:t>to assess and address loss and damage from climate </a:t>
            </a:r>
            <a:r>
              <a:rPr lang="en-GB" dirty="0" smtClean="0"/>
              <a:t>change</a:t>
            </a:r>
          </a:p>
          <a:p>
            <a:pPr marL="0" indent="0">
              <a:buNone/>
            </a:pPr>
            <a:r>
              <a:rPr lang="en-GB" dirty="0"/>
              <a:t>How loss and damage is </a:t>
            </a:r>
            <a:r>
              <a:rPr lang="en-GB" i="1" dirty="0"/>
              <a:t>assessed</a:t>
            </a:r>
            <a:r>
              <a:rPr lang="en-GB" dirty="0"/>
              <a:t> has direct implications for how loss and damage is </a:t>
            </a:r>
            <a:r>
              <a:rPr lang="en-GB" i="1" dirty="0"/>
              <a:t>addressed</a:t>
            </a:r>
            <a:r>
              <a:rPr lang="en-GB" dirty="0"/>
              <a:t>. </a:t>
            </a:r>
            <a:endParaRPr lang="en-GB" dirty="0" smtClean="0"/>
          </a:p>
          <a:p>
            <a:pPr marL="0" indent="0">
              <a:buNone/>
            </a:pPr>
            <a:r>
              <a:rPr lang="en-GB" dirty="0"/>
              <a:t>D</a:t>
            </a:r>
            <a:r>
              <a:rPr lang="en-GB" dirty="0" smtClean="0"/>
              <a:t>evelop </a:t>
            </a:r>
            <a:r>
              <a:rPr lang="en-GB" dirty="0"/>
              <a:t>regional expertise and sources of information to help SIDS address loss and damage. </a:t>
            </a:r>
          </a:p>
          <a:p>
            <a:pPr marL="0" indent="0">
              <a:buNone/>
            </a:pPr>
            <a:r>
              <a:rPr lang="en-GB" dirty="0" smtClean="0"/>
              <a:t>Creation and collection of </a:t>
            </a:r>
            <a:r>
              <a:rPr lang="en-GB" dirty="0"/>
              <a:t>a list of data needs as well as the level of data required to implement a robust assessment.</a:t>
            </a:r>
            <a:endParaRPr lang="en-US" dirty="0"/>
          </a:p>
        </p:txBody>
      </p:sp>
    </p:spTree>
    <p:extLst>
      <p:ext uri="{BB962C8B-B14F-4D97-AF65-F5344CB8AC3E}">
        <p14:creationId xmlns:p14="http://schemas.microsoft.com/office/powerpoint/2010/main" val="1825885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examples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2. </a:t>
            </a:r>
            <a:r>
              <a:rPr lang="en-US" b="1" dirty="0" smtClean="0"/>
              <a:t>Adoption of a Multi-dimensional Approach to Poverty</a:t>
            </a:r>
          </a:p>
          <a:p>
            <a:r>
              <a:rPr lang="en-US" dirty="0" smtClean="0">
                <a:latin typeface="Times New Roman" pitchFamily="18" charset="0"/>
                <a:cs typeface="Times New Roman" pitchFamily="18" charset="0"/>
                <a:sym typeface="Times New Roman" pitchFamily="18" charset="0"/>
              </a:rPr>
              <a:t>Develop </a:t>
            </a:r>
            <a:r>
              <a:rPr lang="en-US" dirty="0">
                <a:latin typeface="Times New Roman" pitchFamily="18" charset="0"/>
                <a:cs typeface="Times New Roman" pitchFamily="18" charset="0"/>
                <a:sym typeface="Times New Roman" pitchFamily="18" charset="0"/>
              </a:rPr>
              <a:t>a policy framework to ensure the MPM approach is widely adopted and applied</a:t>
            </a:r>
          </a:p>
          <a:p>
            <a:r>
              <a:rPr lang="en-US" dirty="0">
                <a:latin typeface="Times New Roman" pitchFamily="18" charset="0"/>
                <a:cs typeface="Times New Roman" pitchFamily="18" charset="0"/>
                <a:sym typeface="Times New Roman" pitchFamily="18" charset="0"/>
              </a:rPr>
              <a:t>Develop a permanent, sustainable sub-regional mechanism to support the MPM approach and the periodic measurement of the MPI</a:t>
            </a:r>
          </a:p>
          <a:p>
            <a:r>
              <a:rPr lang="en-US" dirty="0">
                <a:latin typeface="Times New Roman" pitchFamily="18" charset="0"/>
                <a:cs typeface="Times New Roman" pitchFamily="18" charset="0"/>
                <a:sym typeface="Times New Roman" pitchFamily="18" charset="0"/>
              </a:rPr>
              <a:t>Invest in the mainstreaming of an understanding of multidimensional poverty in public opinion debates, policy and </a:t>
            </a:r>
            <a:r>
              <a:rPr lang="en-US" dirty="0" err="1">
                <a:latin typeface="Times New Roman" pitchFamily="18" charset="0"/>
                <a:cs typeface="Times New Roman" pitchFamily="18" charset="0"/>
                <a:sym typeface="Times New Roman" pitchFamily="18" charset="0"/>
              </a:rPr>
              <a:t>programme</a:t>
            </a:r>
            <a:r>
              <a:rPr lang="en-US" dirty="0">
                <a:latin typeface="Times New Roman" pitchFamily="18" charset="0"/>
                <a:cs typeface="Times New Roman" pitchFamily="18" charset="0"/>
                <a:sym typeface="Times New Roman" pitchFamily="18" charset="0"/>
              </a:rPr>
              <a:t> design</a:t>
            </a:r>
            <a:endParaRPr lang="en-US" dirty="0"/>
          </a:p>
          <a:p>
            <a:pPr marL="0" indent="0">
              <a:buNone/>
            </a:pPr>
            <a:endParaRPr lang="en-US" dirty="0"/>
          </a:p>
        </p:txBody>
      </p:sp>
    </p:spTree>
    <p:extLst>
      <p:ext uri="{BB962C8B-B14F-4D97-AF65-F5344CB8AC3E}">
        <p14:creationId xmlns:p14="http://schemas.microsoft.com/office/powerpoint/2010/main" val="970557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examples</a:t>
            </a:r>
            <a:endParaRPr lang="en-US" dirty="0"/>
          </a:p>
        </p:txBody>
      </p:sp>
      <p:sp>
        <p:nvSpPr>
          <p:cNvPr id="3" name="Content Placeholder 2"/>
          <p:cNvSpPr>
            <a:spLocks noGrp="1"/>
          </p:cNvSpPr>
          <p:nvPr>
            <p:ph idx="1"/>
          </p:nvPr>
        </p:nvSpPr>
        <p:spPr/>
        <p:txBody>
          <a:bodyPr/>
          <a:lstStyle/>
          <a:p>
            <a:pPr marL="0" indent="0">
              <a:buNone/>
            </a:pPr>
            <a:r>
              <a:rPr lang="en-US" dirty="0"/>
              <a:t>-Use UNDP/Oxford model -3 dimensions</a:t>
            </a:r>
          </a:p>
          <a:p>
            <a:pPr marL="0" indent="0">
              <a:buNone/>
            </a:pPr>
            <a:r>
              <a:rPr lang="en-US" dirty="0"/>
              <a:t>-Include </a:t>
            </a:r>
            <a:r>
              <a:rPr lang="en-US" dirty="0" smtClean="0"/>
              <a:t>dimensions -income/employment </a:t>
            </a:r>
            <a:r>
              <a:rPr lang="en-US" dirty="0"/>
              <a:t>(under LS)</a:t>
            </a:r>
          </a:p>
          <a:p>
            <a:pPr marL="0" indent="0">
              <a:buNone/>
            </a:pPr>
            <a:r>
              <a:rPr lang="en-US" dirty="0"/>
              <a:t>-Make decisions about the indicators </a:t>
            </a:r>
          </a:p>
          <a:p>
            <a:pPr marL="0" indent="0">
              <a:buNone/>
            </a:pPr>
            <a:endParaRPr lang="en-US" dirty="0"/>
          </a:p>
          <a:p>
            <a:pPr marL="0" indent="0">
              <a:buNone/>
            </a:pPr>
            <a:r>
              <a:rPr lang="en-US" dirty="0"/>
              <a:t>St. Lucia, Grenada, Dominica, St. Kitts, Barbados</a:t>
            </a:r>
          </a:p>
          <a:p>
            <a:pPr marL="0" indent="0">
              <a:buNone/>
            </a:pPr>
            <a:endParaRPr lang="en-US" dirty="0"/>
          </a:p>
        </p:txBody>
      </p:sp>
    </p:spTree>
    <p:extLst>
      <p:ext uri="{BB962C8B-B14F-4D97-AF65-F5344CB8AC3E}">
        <p14:creationId xmlns:p14="http://schemas.microsoft.com/office/powerpoint/2010/main" val="584035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518"/>
            <a:ext cx="8229600" cy="1143000"/>
          </a:xfrm>
        </p:spPr>
        <p:txBody>
          <a:bodyPr/>
          <a:lstStyle/>
          <a:p>
            <a:r>
              <a:rPr lang="en-US" dirty="0" smtClean="0"/>
              <a:t>MPI</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756050"/>
            <a:ext cx="8229600" cy="4214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own Arrow 4"/>
          <p:cNvSpPr/>
          <p:nvPr/>
        </p:nvSpPr>
        <p:spPr>
          <a:xfrm>
            <a:off x="5791200" y="1219518"/>
            <a:ext cx="838200" cy="10664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638800" y="457200"/>
            <a:ext cx="3048000" cy="646331"/>
          </a:xfrm>
          <a:prstGeom prst="rect">
            <a:avLst/>
          </a:prstGeom>
          <a:noFill/>
        </p:spPr>
        <p:txBody>
          <a:bodyPr wrap="square" rtlCol="0">
            <a:spAutoFit/>
          </a:bodyPr>
          <a:lstStyle/>
          <a:p>
            <a:r>
              <a:rPr lang="en-US" dirty="0" smtClean="0"/>
              <a:t>Employment/Income</a:t>
            </a:r>
          </a:p>
          <a:p>
            <a:r>
              <a:rPr lang="en-US" dirty="0" smtClean="0"/>
              <a:t>Environmental vulnerability</a:t>
            </a:r>
            <a:endParaRPr lang="en-US" dirty="0"/>
          </a:p>
        </p:txBody>
      </p:sp>
    </p:spTree>
    <p:extLst>
      <p:ext uri="{BB962C8B-B14F-4D97-AF65-F5344CB8AC3E}">
        <p14:creationId xmlns:p14="http://schemas.microsoft.com/office/powerpoint/2010/main" val="2617892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examples</a:t>
            </a:r>
            <a:endParaRPr lang="en-US" dirty="0"/>
          </a:p>
        </p:txBody>
      </p:sp>
      <p:sp>
        <p:nvSpPr>
          <p:cNvPr id="7" name="Content Placeholder 6"/>
          <p:cNvSpPr>
            <a:spLocks noGrp="1"/>
          </p:cNvSpPr>
          <p:nvPr>
            <p:ph idx="1"/>
          </p:nvPr>
        </p:nvSpPr>
        <p:spPr>
          <a:xfrm>
            <a:off x="304800" y="1417638"/>
            <a:ext cx="8229600" cy="4525963"/>
          </a:xfrm>
        </p:spPr>
        <p:txBody>
          <a:bodyPr>
            <a:normAutofit lnSpcReduction="10000"/>
          </a:bodyPr>
          <a:lstStyle/>
          <a:p>
            <a:pPr marL="0" indent="0">
              <a:buNone/>
            </a:pPr>
            <a:r>
              <a:rPr lang="en-US" dirty="0" smtClean="0"/>
              <a:t>3. UNDP/UNISDR/WB </a:t>
            </a:r>
            <a:r>
              <a:rPr lang="en-US" dirty="0"/>
              <a:t>GFDRR initiative to develop Loss Accounting databases to support enhanced risk management in public sector</a:t>
            </a:r>
            <a:r>
              <a:rPr lang="en-US" dirty="0" smtClean="0"/>
              <a:t>.</a:t>
            </a:r>
          </a:p>
          <a:p>
            <a:pPr marL="0" indent="0">
              <a:buNone/>
            </a:pPr>
            <a:r>
              <a:rPr lang="en-GB" dirty="0" smtClean="0"/>
              <a:t>-Strengthening </a:t>
            </a:r>
            <a:r>
              <a:rPr lang="en-GB" dirty="0"/>
              <a:t>of national databases on hazard impacts; </a:t>
            </a:r>
            <a:endParaRPr lang="en-GB" dirty="0" smtClean="0"/>
          </a:p>
          <a:p>
            <a:pPr marL="0" indent="0">
              <a:buNone/>
            </a:pPr>
            <a:r>
              <a:rPr lang="en-GB" dirty="0" smtClean="0"/>
              <a:t>-Development of inputs to </a:t>
            </a:r>
            <a:r>
              <a:rPr lang="en-GB" dirty="0"/>
              <a:t>inform specifics of DRR strategies; </a:t>
            </a:r>
            <a:endParaRPr lang="en-GB" dirty="0" smtClean="0"/>
          </a:p>
          <a:p>
            <a:pPr marL="0" indent="0">
              <a:buNone/>
            </a:pPr>
            <a:r>
              <a:rPr lang="en-GB" dirty="0" smtClean="0"/>
              <a:t>-Incorporation </a:t>
            </a:r>
            <a:r>
              <a:rPr lang="en-GB" dirty="0"/>
              <a:t>of DRR into national public investment and development. </a:t>
            </a:r>
            <a:endParaRPr lang="en-US" dirty="0"/>
          </a:p>
          <a:p>
            <a:endParaRPr lang="en-US" dirty="0"/>
          </a:p>
        </p:txBody>
      </p:sp>
    </p:spTree>
    <p:extLst>
      <p:ext uri="{BB962C8B-B14F-4D97-AF65-F5344CB8AC3E}">
        <p14:creationId xmlns:p14="http://schemas.microsoft.com/office/powerpoint/2010/main" val="1158919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Among other strategic priorities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Support to structural transformation of </a:t>
            </a:r>
            <a:r>
              <a:rPr lang="en-US" dirty="0" smtClean="0">
                <a:solidFill>
                  <a:srgbClr val="FF0000"/>
                </a:solidFill>
              </a:rPr>
              <a:t>productive capacities</a:t>
            </a:r>
            <a:r>
              <a:rPr lang="en-US" dirty="0" smtClean="0"/>
              <a:t> through:</a:t>
            </a:r>
          </a:p>
          <a:p>
            <a:r>
              <a:rPr lang="en-US" dirty="0" smtClean="0"/>
              <a:t>Policies, systems and measures in place to support jobs and livelihood investments in sustainable development</a:t>
            </a:r>
          </a:p>
          <a:p>
            <a:r>
              <a:rPr lang="en-US" dirty="0" smtClean="0"/>
              <a:t>Inclusive and sustainable social protection</a:t>
            </a:r>
          </a:p>
          <a:p>
            <a:r>
              <a:rPr lang="en-US" dirty="0" smtClean="0"/>
              <a:t>Natural systems management on national and sub-national levels</a:t>
            </a:r>
          </a:p>
          <a:p>
            <a:r>
              <a:rPr lang="en-US" dirty="0" smtClean="0"/>
              <a:t>Increased energy efficiency</a:t>
            </a:r>
          </a:p>
          <a:p>
            <a:r>
              <a:rPr lang="en-US" dirty="0" smtClean="0"/>
              <a:t>Scaling up of interventions for disaster </a:t>
            </a:r>
            <a:r>
              <a:rPr lang="en-US" dirty="0"/>
              <a:t>risk reduction </a:t>
            </a:r>
            <a:r>
              <a:rPr lang="en-US" dirty="0" smtClean="0"/>
              <a:t>and climate </a:t>
            </a:r>
            <a:r>
              <a:rPr lang="en-US" dirty="0"/>
              <a:t>change mitigation and adaption</a:t>
            </a:r>
          </a:p>
          <a:p>
            <a:endParaRPr lang="en-US" dirty="0" smtClean="0"/>
          </a:p>
          <a:p>
            <a:pPr marL="0" indent="0">
              <a:buNone/>
            </a:pPr>
            <a:endParaRPr lang="en-US" dirty="0" smtClean="0"/>
          </a:p>
          <a:p>
            <a:endParaRPr lang="en-US" dirty="0" smtClean="0"/>
          </a:p>
        </p:txBody>
      </p:sp>
    </p:spTree>
    <p:extLst>
      <p:ext uri="{BB962C8B-B14F-4D97-AF65-F5344CB8AC3E}">
        <p14:creationId xmlns:p14="http://schemas.microsoft.com/office/powerpoint/2010/main" val="27491637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UNDPs Energy Programming for Sustainable Development</a:t>
            </a:r>
            <a:endParaRPr lang="en-US" dirty="0"/>
          </a:p>
        </p:txBody>
      </p:sp>
      <p:sp>
        <p:nvSpPr>
          <p:cNvPr id="3" name="Content Placeholder 2"/>
          <p:cNvSpPr>
            <a:spLocks noGrp="1"/>
          </p:cNvSpPr>
          <p:nvPr>
            <p:ph idx="1"/>
          </p:nvPr>
        </p:nvSpPr>
        <p:spPr/>
        <p:txBody>
          <a:bodyPr/>
          <a:lstStyle/>
          <a:p>
            <a:r>
              <a:rPr lang="en-US" dirty="0" smtClean="0"/>
              <a:t>Balancing production and consumption</a:t>
            </a:r>
          </a:p>
          <a:p>
            <a:r>
              <a:rPr lang="en-US" dirty="0" smtClean="0"/>
              <a:t>Developing renewable energy sources</a:t>
            </a:r>
          </a:p>
          <a:p>
            <a:r>
              <a:rPr lang="en-US" dirty="0" smtClean="0"/>
              <a:t>Improving accountability of energy service providers with a focus on the State</a:t>
            </a:r>
          </a:p>
          <a:p>
            <a:r>
              <a:rPr lang="en-US" dirty="0" smtClean="0"/>
              <a:t>Participatory decision making</a:t>
            </a:r>
            <a:endParaRPr lang="en-US" dirty="0"/>
          </a:p>
          <a:p>
            <a:r>
              <a:rPr lang="en-US" dirty="0" smtClean="0"/>
              <a:t>Monitoring the impact of </a:t>
            </a:r>
            <a:r>
              <a:rPr lang="en-US" dirty="0" smtClean="0">
                <a:solidFill>
                  <a:srgbClr val="FF0000"/>
                </a:solidFill>
              </a:rPr>
              <a:t>energy policies </a:t>
            </a:r>
            <a:r>
              <a:rPr lang="en-US" dirty="0" smtClean="0"/>
              <a:t>at national, regional and global levels</a:t>
            </a:r>
          </a:p>
        </p:txBody>
      </p:sp>
    </p:spTree>
    <p:extLst>
      <p:ext uri="{BB962C8B-B14F-4D97-AF65-F5344CB8AC3E}">
        <p14:creationId xmlns:p14="http://schemas.microsoft.com/office/powerpoint/2010/main" val="2382757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UNDP Initiatives which SEEA can support</a:t>
            </a:r>
            <a:endParaRPr lang="en-US" sz="3600" dirty="0"/>
          </a:p>
        </p:txBody>
      </p:sp>
      <p:sp>
        <p:nvSpPr>
          <p:cNvPr id="3" name="Content Placeholder 2"/>
          <p:cNvSpPr>
            <a:spLocks noGrp="1"/>
          </p:cNvSpPr>
          <p:nvPr>
            <p:ph idx="1"/>
          </p:nvPr>
        </p:nvSpPr>
        <p:spPr>
          <a:xfrm>
            <a:off x="533400" y="1524000"/>
            <a:ext cx="8229600" cy="5135563"/>
          </a:xfrm>
        </p:spPr>
        <p:txBody>
          <a:bodyPr>
            <a:normAutofit/>
          </a:bodyPr>
          <a:lstStyle/>
          <a:p>
            <a:r>
              <a:rPr lang="en-US" dirty="0" smtClean="0"/>
              <a:t>The </a:t>
            </a:r>
            <a:r>
              <a:rPr lang="en-US" dirty="0"/>
              <a:t>UNDP-UNEP </a:t>
            </a:r>
            <a:r>
              <a:rPr lang="en-US" dirty="0">
                <a:solidFill>
                  <a:srgbClr val="FF0000"/>
                </a:solidFill>
              </a:rPr>
              <a:t>Poverty-Environment </a:t>
            </a:r>
            <a:r>
              <a:rPr lang="en-US" dirty="0" smtClean="0">
                <a:solidFill>
                  <a:srgbClr val="FF0000"/>
                </a:solidFill>
              </a:rPr>
              <a:t>Initiative </a:t>
            </a:r>
            <a:r>
              <a:rPr lang="en-US" dirty="0" smtClean="0"/>
              <a:t>(PEI)</a:t>
            </a:r>
          </a:p>
          <a:p>
            <a:r>
              <a:rPr lang="en-US" dirty="0" smtClean="0"/>
              <a:t>Green</a:t>
            </a:r>
            <a:r>
              <a:rPr lang="en-US" dirty="0"/>
              <a:t>, Low-Emission and </a:t>
            </a:r>
            <a:r>
              <a:rPr lang="en-US" dirty="0">
                <a:solidFill>
                  <a:srgbClr val="FF0000"/>
                </a:solidFill>
              </a:rPr>
              <a:t>Climate-Resilient Development</a:t>
            </a:r>
            <a:r>
              <a:rPr lang="en-US" dirty="0"/>
              <a:t> Strategies and related green economy </a:t>
            </a:r>
            <a:r>
              <a:rPr lang="en-US" dirty="0" smtClean="0"/>
              <a:t>work</a:t>
            </a:r>
            <a:endParaRPr lang="en-US" dirty="0"/>
          </a:p>
        </p:txBody>
      </p:sp>
    </p:spTree>
    <p:extLst>
      <p:ext uri="{BB962C8B-B14F-4D97-AF65-F5344CB8AC3E}">
        <p14:creationId xmlns:p14="http://schemas.microsoft.com/office/powerpoint/2010/main" val="35711553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en-US" dirty="0" smtClean="0"/>
              <a:t>Relevance of SEEA to UNDPs Work</a:t>
            </a:r>
            <a:endParaRPr lang="en-US" dirty="0"/>
          </a:p>
        </p:txBody>
      </p:sp>
      <p:sp>
        <p:nvSpPr>
          <p:cNvPr id="6" name="TextBox 5"/>
          <p:cNvSpPr txBox="1"/>
          <p:nvPr/>
        </p:nvSpPr>
        <p:spPr>
          <a:xfrm>
            <a:off x="990600" y="2497667"/>
            <a:ext cx="7162800" cy="4524315"/>
          </a:xfrm>
          <a:prstGeom prst="rect">
            <a:avLst/>
          </a:prstGeom>
          <a:noFill/>
        </p:spPr>
        <p:txBody>
          <a:bodyPr wrap="square" rtlCol="0">
            <a:spAutoFit/>
          </a:bodyPr>
          <a:lstStyle/>
          <a:p>
            <a:pPr marL="571500" indent="-571500">
              <a:buFont typeface="Arial" pitchFamily="34" charset="0"/>
              <a:buChar char="•"/>
            </a:pPr>
            <a:r>
              <a:rPr lang="en-US" sz="3600" dirty="0" smtClean="0"/>
              <a:t>Will provide information for evidence based decision making</a:t>
            </a:r>
          </a:p>
          <a:p>
            <a:pPr marL="571500" indent="-571500">
              <a:buFont typeface="Arial" pitchFamily="34" charset="0"/>
              <a:buChar char="•"/>
            </a:pPr>
            <a:r>
              <a:rPr lang="en-US" sz="3600" dirty="0" smtClean="0"/>
              <a:t>Will compliment the HDI and family of indexes</a:t>
            </a:r>
          </a:p>
          <a:p>
            <a:pPr marL="571500" indent="-571500">
              <a:buFont typeface="Arial" pitchFamily="34" charset="0"/>
              <a:buChar char="•"/>
            </a:pPr>
            <a:r>
              <a:rPr lang="en-US" sz="3600" dirty="0" smtClean="0"/>
              <a:t>Will compliment the MPI and will serve to expand UNDPs range of data collection tools to address key areas of development</a:t>
            </a:r>
            <a:endParaRPr lang="en-US" sz="3600" dirty="0"/>
          </a:p>
        </p:txBody>
      </p:sp>
    </p:spTree>
    <p:extLst>
      <p:ext uri="{BB962C8B-B14F-4D97-AF65-F5344CB8AC3E}">
        <p14:creationId xmlns:p14="http://schemas.microsoft.com/office/powerpoint/2010/main" val="4132235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Barbados, the OECS, 3 OTs</a:t>
            </a:r>
            <a:endParaRPr lang="es-ES_tradnl" dirty="0"/>
          </a:p>
        </p:txBody>
      </p:sp>
      <p:sp>
        <p:nvSpPr>
          <p:cNvPr id="3" name="Content Placeholder 2"/>
          <p:cNvSpPr>
            <a:spLocks noGrp="1"/>
          </p:cNvSpPr>
          <p:nvPr>
            <p:ph idx="1"/>
          </p:nvPr>
        </p:nvSpPr>
        <p:spPr/>
        <p:txBody>
          <a:bodyPr/>
          <a:lstStyle/>
          <a:p>
            <a:endParaRPr lang="es-ES_tradnl" dirty="0"/>
          </a:p>
        </p:txBody>
      </p:sp>
      <p:grpSp>
        <p:nvGrpSpPr>
          <p:cNvPr id="4" name="Group 3"/>
          <p:cNvGrpSpPr>
            <a:grpSpLocks/>
          </p:cNvGrpSpPr>
          <p:nvPr/>
        </p:nvGrpSpPr>
        <p:grpSpPr>
          <a:xfrm>
            <a:off x="457200" y="1600201"/>
            <a:ext cx="8229600" cy="4955420"/>
            <a:chOff x="0" y="1"/>
            <a:chExt cx="7115175" cy="7077074"/>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21869"/>
            <a:stretch/>
          </p:blipFill>
          <p:spPr bwMode="auto">
            <a:xfrm>
              <a:off x="0" y="1"/>
              <a:ext cx="7115175" cy="6855968"/>
            </a:xfrm>
            <a:prstGeom prst="rect">
              <a:avLst/>
            </a:prstGeom>
            <a:noFill/>
            <a:ln w="28575" cap="flat" cmpd="sng" algn="ctr">
              <a:solidFill>
                <a:srgbClr val="1F497D">
                  <a:lumMod val="50000"/>
                </a:srgbClr>
              </a:solidFill>
              <a:prstDash val="solid"/>
              <a:round/>
              <a:headEnd type="none" w="med" len="med"/>
              <a:tailEnd type="none" w="med" len="med"/>
            </a:ln>
            <a:extLst>
              <a:ext uri="{53640926-AAD7-44D8-BBD7-CCE9431645EC}">
                <a14:shadowObscured xmlns:a14="http://schemas.microsoft.com/office/drawing/2010/main"/>
              </a:ext>
            </a:extLst>
          </p:spPr>
        </p:pic>
        <p:grpSp>
          <p:nvGrpSpPr>
            <p:cNvPr id="6" name="Group 5"/>
            <p:cNvGrpSpPr/>
            <p:nvPr/>
          </p:nvGrpSpPr>
          <p:grpSpPr>
            <a:xfrm>
              <a:off x="1038225" y="514350"/>
              <a:ext cx="3562349" cy="6562725"/>
              <a:chOff x="0" y="0"/>
              <a:chExt cx="3562349" cy="6562725"/>
            </a:xfrm>
          </p:grpSpPr>
          <p:cxnSp>
            <p:nvCxnSpPr>
              <p:cNvPr id="7" name="Straight Connector 6"/>
              <p:cNvCxnSpPr/>
              <p:nvPr/>
            </p:nvCxnSpPr>
            <p:spPr>
              <a:xfrm flipH="1" flipV="1">
                <a:off x="476250" y="3305175"/>
                <a:ext cx="3086099" cy="1409700"/>
              </a:xfrm>
              <a:prstGeom prst="line">
                <a:avLst/>
              </a:prstGeom>
              <a:noFill/>
              <a:ln w="9525" cap="flat" cmpd="sng" algn="ctr">
                <a:solidFill>
                  <a:sysClr val="windowText" lastClr="000000">
                    <a:shade val="95000"/>
                    <a:satMod val="105000"/>
                  </a:sysClr>
                </a:solidFill>
                <a:prstDash val="solid"/>
              </a:ln>
              <a:effectLst/>
            </p:spPr>
          </p:cxnSp>
          <p:cxnSp>
            <p:nvCxnSpPr>
              <p:cNvPr id="8" name="Straight Connector 7"/>
              <p:cNvCxnSpPr/>
              <p:nvPr/>
            </p:nvCxnSpPr>
            <p:spPr>
              <a:xfrm>
                <a:off x="0" y="0"/>
                <a:ext cx="476250" cy="3305175"/>
              </a:xfrm>
              <a:prstGeom prst="line">
                <a:avLst/>
              </a:prstGeom>
              <a:noFill/>
              <a:ln w="9525" cap="flat" cmpd="sng" algn="ctr">
                <a:solidFill>
                  <a:sysClr val="windowText" lastClr="000000">
                    <a:shade val="95000"/>
                    <a:satMod val="105000"/>
                  </a:sysClr>
                </a:solidFill>
                <a:prstDash val="solid"/>
              </a:ln>
              <a:effectLst/>
            </p:spPr>
          </p:cxnSp>
          <p:cxnSp>
            <p:nvCxnSpPr>
              <p:cNvPr id="9" name="Straight Connector 8"/>
              <p:cNvCxnSpPr/>
              <p:nvPr/>
            </p:nvCxnSpPr>
            <p:spPr>
              <a:xfrm flipH="1">
                <a:off x="476250" y="152400"/>
                <a:ext cx="1028700" cy="3152775"/>
              </a:xfrm>
              <a:prstGeom prst="line">
                <a:avLst/>
              </a:prstGeom>
              <a:noFill/>
              <a:ln w="9525" cap="flat" cmpd="sng" algn="ctr">
                <a:solidFill>
                  <a:sysClr val="windowText" lastClr="000000">
                    <a:shade val="95000"/>
                    <a:satMod val="105000"/>
                  </a:sysClr>
                </a:solidFill>
                <a:prstDash val="solid"/>
              </a:ln>
              <a:effectLst/>
            </p:spPr>
          </p:cxnSp>
          <p:cxnSp>
            <p:nvCxnSpPr>
              <p:cNvPr id="10" name="Straight Connector 9"/>
              <p:cNvCxnSpPr/>
              <p:nvPr/>
            </p:nvCxnSpPr>
            <p:spPr>
              <a:xfrm flipH="1">
                <a:off x="476250" y="1228725"/>
                <a:ext cx="1390650" cy="2076450"/>
              </a:xfrm>
              <a:prstGeom prst="line">
                <a:avLst/>
              </a:prstGeom>
              <a:noFill/>
              <a:ln w="9525" cap="flat" cmpd="sng" algn="ctr">
                <a:solidFill>
                  <a:sysClr val="windowText" lastClr="000000">
                    <a:shade val="95000"/>
                    <a:satMod val="105000"/>
                  </a:sysClr>
                </a:solidFill>
                <a:prstDash val="solid"/>
              </a:ln>
              <a:effectLst/>
            </p:spPr>
          </p:cxnSp>
          <p:cxnSp>
            <p:nvCxnSpPr>
              <p:cNvPr id="11" name="Straight Connector 10"/>
              <p:cNvCxnSpPr/>
              <p:nvPr/>
            </p:nvCxnSpPr>
            <p:spPr>
              <a:xfrm flipH="1">
                <a:off x="476250" y="1295400"/>
                <a:ext cx="2332990" cy="2009775"/>
              </a:xfrm>
              <a:prstGeom prst="line">
                <a:avLst/>
              </a:prstGeom>
              <a:noFill/>
              <a:ln w="9525" cap="flat" cmpd="sng" algn="ctr">
                <a:solidFill>
                  <a:sysClr val="windowText" lastClr="000000">
                    <a:shade val="95000"/>
                    <a:satMod val="105000"/>
                  </a:sysClr>
                </a:solidFill>
                <a:prstDash val="solid"/>
              </a:ln>
              <a:effectLst/>
            </p:spPr>
          </p:cxnSp>
          <p:cxnSp>
            <p:nvCxnSpPr>
              <p:cNvPr id="12" name="Straight Connector 11"/>
              <p:cNvCxnSpPr/>
              <p:nvPr/>
            </p:nvCxnSpPr>
            <p:spPr>
              <a:xfrm flipH="1">
                <a:off x="476250" y="1800225"/>
                <a:ext cx="2019299" cy="1504950"/>
              </a:xfrm>
              <a:prstGeom prst="line">
                <a:avLst/>
              </a:prstGeom>
              <a:noFill/>
              <a:ln w="9525" cap="flat" cmpd="sng" algn="ctr">
                <a:solidFill>
                  <a:sysClr val="windowText" lastClr="000000">
                    <a:shade val="95000"/>
                    <a:satMod val="105000"/>
                  </a:sysClr>
                </a:solidFill>
                <a:prstDash val="solid"/>
              </a:ln>
              <a:effectLst/>
            </p:spPr>
          </p:cxnSp>
          <p:cxnSp>
            <p:nvCxnSpPr>
              <p:cNvPr id="13" name="Straight Connector 12"/>
              <p:cNvCxnSpPr/>
              <p:nvPr/>
            </p:nvCxnSpPr>
            <p:spPr>
              <a:xfrm flipH="1">
                <a:off x="476250" y="3114675"/>
                <a:ext cx="2647949" cy="190500"/>
              </a:xfrm>
              <a:prstGeom prst="line">
                <a:avLst/>
              </a:prstGeom>
              <a:noFill/>
              <a:ln w="9525" cap="flat" cmpd="sng" algn="ctr">
                <a:solidFill>
                  <a:sysClr val="windowText" lastClr="000000">
                    <a:shade val="95000"/>
                    <a:satMod val="105000"/>
                  </a:sysClr>
                </a:solidFill>
                <a:prstDash val="solid"/>
              </a:ln>
              <a:effectLst/>
            </p:spPr>
          </p:cxnSp>
          <p:cxnSp>
            <p:nvCxnSpPr>
              <p:cNvPr id="14" name="Straight Connector 13"/>
              <p:cNvCxnSpPr/>
              <p:nvPr/>
            </p:nvCxnSpPr>
            <p:spPr>
              <a:xfrm flipH="1" flipV="1">
                <a:off x="476250" y="3305175"/>
                <a:ext cx="3028949" cy="2028825"/>
              </a:xfrm>
              <a:prstGeom prst="line">
                <a:avLst/>
              </a:prstGeom>
              <a:noFill/>
              <a:ln w="9525" cap="flat" cmpd="sng" algn="ctr">
                <a:solidFill>
                  <a:sysClr val="windowText" lastClr="000000">
                    <a:shade val="95000"/>
                    <a:satMod val="105000"/>
                  </a:sysClr>
                </a:solidFill>
                <a:prstDash val="solid"/>
              </a:ln>
              <a:effectLst/>
            </p:spPr>
          </p:cxnSp>
          <p:cxnSp>
            <p:nvCxnSpPr>
              <p:cNvPr id="15" name="Straight Connector 14"/>
              <p:cNvCxnSpPr/>
              <p:nvPr/>
            </p:nvCxnSpPr>
            <p:spPr>
              <a:xfrm flipH="1" flipV="1">
                <a:off x="476250" y="3305175"/>
                <a:ext cx="2533649" cy="3257550"/>
              </a:xfrm>
              <a:prstGeom prst="line">
                <a:avLst/>
              </a:prstGeom>
              <a:noFill/>
              <a:ln w="9525" cap="flat" cmpd="sng" algn="ctr">
                <a:solidFill>
                  <a:sysClr val="windowText" lastClr="000000">
                    <a:shade val="95000"/>
                    <a:satMod val="105000"/>
                  </a:sysClr>
                </a:solidFill>
                <a:prstDash val="solid"/>
              </a:ln>
              <a:effectLst/>
            </p:spPr>
          </p:cxnSp>
        </p:grpSp>
      </p:grpSp>
    </p:spTree>
    <p:extLst>
      <p:ext uri="{BB962C8B-B14F-4D97-AF65-F5344CB8AC3E}">
        <p14:creationId xmlns:p14="http://schemas.microsoft.com/office/powerpoint/2010/main" val="2738363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i="1" dirty="0" smtClean="0"/>
              <a:t>If development is our business, data is our raw material</a:t>
            </a:r>
            <a:endParaRPr lang="en-US" i="1" dirty="0"/>
          </a:p>
        </p:txBody>
      </p:sp>
    </p:spTree>
    <p:extLst>
      <p:ext uri="{BB962C8B-B14F-4D97-AF65-F5344CB8AC3E}">
        <p14:creationId xmlns:p14="http://schemas.microsoft.com/office/powerpoint/2010/main" val="1012739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187326" y="555624"/>
            <a:ext cx="3389312" cy="5845176"/>
          </a:xfrm>
          <a:solidFill>
            <a:schemeClr val="accent1"/>
          </a:solidFill>
          <a:ln/>
        </p:spPr>
        <p:txBody>
          <a:bodyPr/>
          <a:lstStyle/>
          <a:p>
            <a:pPr>
              <a:tabLst>
                <a:tab pos="825500" algn="l"/>
              </a:tabLst>
            </a:pPr>
            <a:r>
              <a:rPr lang="en-US" sz="2800" dirty="0" smtClean="0">
                <a:solidFill>
                  <a:schemeClr val="bg1"/>
                </a:solidFill>
                <a:latin typeface="Arial" pitchFamily="34" charset="0"/>
                <a:cs typeface="Arial" pitchFamily="34" charset="0"/>
                <a:sym typeface="Times New Roman" charset="0"/>
              </a:rPr>
              <a:t>Hard </a:t>
            </a:r>
            <a:r>
              <a:rPr lang="en-US" sz="2800" dirty="0">
                <a:solidFill>
                  <a:schemeClr val="bg1"/>
                </a:solidFill>
                <a:latin typeface="Arial" pitchFamily="34" charset="0"/>
                <a:cs typeface="Arial" pitchFamily="34" charset="0"/>
                <a:sym typeface="Times New Roman" charset="0"/>
              </a:rPr>
              <a:t>core vulnerability</a:t>
            </a:r>
            <a:endParaRPr lang="en-US" sz="2800" dirty="0">
              <a:solidFill>
                <a:schemeClr val="bg1"/>
              </a:solidFill>
              <a:latin typeface="Arial" pitchFamily="34" charset="0"/>
              <a:cs typeface="Arial" pitchFamily="34" charset="0"/>
              <a:sym typeface="Arial Narrow" charset="0"/>
            </a:endParaRPr>
          </a:p>
        </p:txBody>
      </p:sp>
      <p:sp>
        <p:nvSpPr>
          <p:cNvPr id="8194" name="Rectangle 2"/>
          <p:cNvSpPr>
            <a:spLocks noGrp="1" noChangeArrowheads="1"/>
          </p:cNvSpPr>
          <p:nvPr>
            <p:ph idx="1"/>
          </p:nvPr>
        </p:nvSpPr>
        <p:spPr>
          <a:xfrm>
            <a:off x="3729037" y="561975"/>
            <a:ext cx="5262563" cy="5810594"/>
          </a:xfrm>
          <a:solidFill>
            <a:srgbClr val="001445"/>
          </a:solidFill>
          <a:ln/>
        </p:spPr>
        <p:txBody>
          <a:bodyPr>
            <a:normAutofit lnSpcReduction="10000"/>
          </a:bodyPr>
          <a:lstStyle/>
          <a:p>
            <a:pPr marL="548640">
              <a:spcBef>
                <a:spcPts val="1000"/>
              </a:spcBef>
              <a:buClr>
                <a:srgbClr val="D9EACA"/>
              </a:buClr>
              <a:buSzPct val="75000"/>
              <a:buFont typeface="Wingdings" pitchFamily="2" charset="2"/>
              <a:buChar char="Ø"/>
            </a:pPr>
            <a:r>
              <a:rPr lang="en-US" sz="2100" dirty="0" smtClean="0">
                <a:solidFill>
                  <a:srgbClr val="D9EACA"/>
                </a:solidFill>
                <a:latin typeface="Arial Narrow" charset="0"/>
                <a:ea typeface="Arial Narrow" charset="0"/>
                <a:cs typeface="Arial Narrow" charset="0"/>
                <a:sym typeface="Arial Narrow" charset="0"/>
              </a:rPr>
              <a:t>Natural hazards and climate change</a:t>
            </a:r>
          </a:p>
          <a:p>
            <a:pPr marL="548640">
              <a:spcBef>
                <a:spcPts val="1000"/>
              </a:spcBef>
              <a:buClr>
                <a:srgbClr val="D9EACA"/>
              </a:buClr>
              <a:buSzPct val="75000"/>
              <a:buFont typeface="Wingdings" pitchFamily="2" charset="2"/>
              <a:buChar char="Ø"/>
            </a:pPr>
            <a:r>
              <a:rPr lang="en-US" sz="2100" dirty="0" smtClean="0">
                <a:solidFill>
                  <a:srgbClr val="D9EACA"/>
                </a:solidFill>
                <a:latin typeface="Arial Narrow" charset="0"/>
                <a:ea typeface="Arial Narrow" charset="0"/>
                <a:cs typeface="Arial Narrow" charset="0"/>
                <a:sym typeface="Arial Narrow" charset="0"/>
              </a:rPr>
              <a:t>Small size and openness</a:t>
            </a:r>
          </a:p>
          <a:p>
            <a:pPr marL="548640">
              <a:spcBef>
                <a:spcPts val="1000"/>
              </a:spcBef>
              <a:buClr>
                <a:srgbClr val="D9EACA"/>
              </a:buClr>
              <a:buSzPct val="75000"/>
              <a:buFont typeface="Wingdings" pitchFamily="2" charset="2"/>
              <a:buChar char="Ø"/>
            </a:pPr>
            <a:r>
              <a:rPr lang="en-US" sz="2100" dirty="0" smtClean="0">
                <a:solidFill>
                  <a:srgbClr val="D9EACA"/>
                </a:solidFill>
                <a:latin typeface="Arial Narrow" charset="0"/>
                <a:ea typeface="Arial Narrow" charset="0"/>
                <a:cs typeface="Arial Narrow" charset="0"/>
                <a:sym typeface="Arial Narrow" charset="0"/>
              </a:rPr>
              <a:t>Changing demographic </a:t>
            </a:r>
            <a:r>
              <a:rPr lang="en-US" sz="2100" dirty="0">
                <a:solidFill>
                  <a:srgbClr val="D9EACA"/>
                </a:solidFill>
                <a:latin typeface="Arial Narrow" charset="0"/>
                <a:ea typeface="Arial Narrow" charset="0"/>
                <a:cs typeface="Arial Narrow" charset="0"/>
                <a:sym typeface="Arial Narrow" charset="0"/>
              </a:rPr>
              <a:t>patterns</a:t>
            </a:r>
            <a:endParaRPr lang="en-US" dirty="0"/>
          </a:p>
          <a:p>
            <a:pPr marL="548640">
              <a:spcBef>
                <a:spcPts val="1000"/>
              </a:spcBef>
              <a:buClr>
                <a:srgbClr val="D9EACA"/>
              </a:buClr>
              <a:buSzPct val="75000"/>
              <a:buFont typeface="Wingdings" pitchFamily="2" charset="2"/>
              <a:buChar char="Ø"/>
            </a:pPr>
            <a:r>
              <a:rPr lang="en-US" sz="2100" dirty="0">
                <a:solidFill>
                  <a:srgbClr val="D9EACA"/>
                </a:solidFill>
                <a:latin typeface="Arial Narrow" charset="0"/>
                <a:ea typeface="Arial Narrow" charset="0"/>
                <a:cs typeface="Arial Narrow" charset="0"/>
                <a:sym typeface="Arial Narrow" charset="0"/>
              </a:rPr>
              <a:t>Increasing levels of unemployment and </a:t>
            </a:r>
            <a:r>
              <a:rPr lang="en-US" sz="2100" dirty="0" smtClean="0">
                <a:solidFill>
                  <a:srgbClr val="D9EACA"/>
                </a:solidFill>
                <a:latin typeface="Arial Narrow" charset="0"/>
                <a:ea typeface="Arial Narrow" charset="0"/>
                <a:cs typeface="Arial Narrow" charset="0"/>
                <a:sym typeface="Arial Narrow" charset="0"/>
              </a:rPr>
              <a:t>under-employment</a:t>
            </a:r>
          </a:p>
          <a:p>
            <a:pPr marL="548640">
              <a:spcBef>
                <a:spcPts val="1000"/>
              </a:spcBef>
              <a:buClr>
                <a:srgbClr val="D9EACA"/>
              </a:buClr>
              <a:buSzPct val="75000"/>
              <a:buFont typeface="Wingdings" pitchFamily="2" charset="2"/>
              <a:buChar char="Ø"/>
            </a:pPr>
            <a:r>
              <a:rPr lang="en-US" sz="2100" dirty="0">
                <a:solidFill>
                  <a:srgbClr val="D9EACA"/>
                </a:solidFill>
                <a:latin typeface="Arial Narrow" charset="0"/>
                <a:ea typeface="Arial Narrow" charset="0"/>
                <a:cs typeface="Arial Narrow" charset="0"/>
                <a:sym typeface="Arial Narrow" charset="0"/>
              </a:rPr>
              <a:t>D</a:t>
            </a:r>
            <a:r>
              <a:rPr lang="en-US" sz="2100" dirty="0" smtClean="0">
                <a:solidFill>
                  <a:srgbClr val="D9EACA"/>
                </a:solidFill>
                <a:latin typeface="Arial Narrow" charset="0"/>
                <a:ea typeface="Arial Narrow" charset="0"/>
                <a:cs typeface="Arial Narrow" charset="0"/>
                <a:sym typeface="Arial Narrow" charset="0"/>
              </a:rPr>
              <a:t>ependence on fossil fuels</a:t>
            </a:r>
          </a:p>
          <a:p>
            <a:pPr marL="548640">
              <a:spcBef>
                <a:spcPts val="1000"/>
              </a:spcBef>
              <a:buClr>
                <a:srgbClr val="D9EACA"/>
              </a:buClr>
              <a:buSzPct val="75000"/>
              <a:buFont typeface="Wingdings" pitchFamily="2" charset="2"/>
              <a:buChar char="Ø"/>
            </a:pPr>
            <a:r>
              <a:rPr lang="en-US" sz="2000" dirty="0" smtClean="0">
                <a:solidFill>
                  <a:srgbClr val="D9EACA"/>
                </a:solidFill>
                <a:latin typeface="Arial Narrow" charset="0"/>
                <a:ea typeface="Arial Narrow" charset="0"/>
                <a:cs typeface="Arial Narrow" charset="0"/>
                <a:sym typeface="Arial Narrow" charset="0"/>
              </a:rPr>
              <a:t>Ongoing </a:t>
            </a:r>
            <a:r>
              <a:rPr lang="en-US" sz="2000" dirty="0">
                <a:solidFill>
                  <a:srgbClr val="D9EACA"/>
                </a:solidFill>
                <a:latin typeface="Arial Narrow" charset="0"/>
                <a:ea typeface="Arial Narrow" charset="0"/>
                <a:cs typeface="Arial Narrow" charset="0"/>
                <a:sym typeface="Arial Narrow" charset="0"/>
              </a:rPr>
              <a:t>loss of experienced skilled professionals to larger </a:t>
            </a:r>
            <a:r>
              <a:rPr lang="en-US" sz="2000" dirty="0" smtClean="0">
                <a:solidFill>
                  <a:srgbClr val="D9EACA"/>
                </a:solidFill>
                <a:latin typeface="Arial Narrow" charset="0"/>
                <a:ea typeface="Arial Narrow" charset="0"/>
                <a:cs typeface="Arial Narrow" charset="0"/>
                <a:sym typeface="Arial Narrow" charset="0"/>
              </a:rPr>
              <a:t>countries</a:t>
            </a:r>
            <a:endParaRPr lang="en-US" sz="2000" dirty="0"/>
          </a:p>
          <a:p>
            <a:pPr marL="548640">
              <a:spcBef>
                <a:spcPts val="1000"/>
              </a:spcBef>
              <a:buClr>
                <a:srgbClr val="D9EACA"/>
              </a:buClr>
              <a:buSzPct val="75000"/>
              <a:buFont typeface="Wingdings" pitchFamily="2" charset="2"/>
              <a:buChar char="Ø"/>
            </a:pPr>
            <a:r>
              <a:rPr lang="en-US" sz="2100" dirty="0" smtClean="0">
                <a:solidFill>
                  <a:srgbClr val="D9EACA"/>
                </a:solidFill>
                <a:latin typeface="Arial Narrow" charset="0"/>
                <a:ea typeface="Arial Narrow" charset="0"/>
                <a:cs typeface="Arial Narrow" charset="0"/>
                <a:sym typeface="Arial Narrow" charset="0"/>
              </a:rPr>
              <a:t>Rising food prices and growing </a:t>
            </a:r>
            <a:r>
              <a:rPr lang="en-US" sz="2100" dirty="0">
                <a:solidFill>
                  <a:srgbClr val="D9EACA"/>
                </a:solidFill>
                <a:latin typeface="Arial Narrow" charset="0"/>
                <a:ea typeface="Arial Narrow" charset="0"/>
                <a:cs typeface="Arial Narrow" charset="0"/>
                <a:sym typeface="Arial Narrow" charset="0"/>
              </a:rPr>
              <a:t>dependence on food imports to meet domestic needs</a:t>
            </a:r>
            <a:endParaRPr lang="en-US" dirty="0"/>
          </a:p>
          <a:p>
            <a:pPr marL="548640">
              <a:spcBef>
                <a:spcPts val="1000"/>
              </a:spcBef>
              <a:buClr>
                <a:srgbClr val="D9EACA"/>
              </a:buClr>
              <a:buSzPct val="75000"/>
              <a:buFont typeface="Wingdings" pitchFamily="2" charset="2"/>
              <a:buChar char="Ø"/>
            </a:pPr>
            <a:r>
              <a:rPr lang="en-US" sz="2100" dirty="0">
                <a:solidFill>
                  <a:srgbClr val="D9EACA"/>
                </a:solidFill>
                <a:latin typeface="Arial Narrow" charset="0"/>
                <a:ea typeface="Arial Narrow" charset="0"/>
                <a:cs typeface="Arial Narrow" charset="0"/>
                <a:sym typeface="Arial Narrow" charset="0"/>
              </a:rPr>
              <a:t>Limited progress in developing and deploying science and technology to address common development challenges</a:t>
            </a:r>
            <a:endParaRPr lang="en-US" dirty="0"/>
          </a:p>
          <a:p>
            <a:pPr marL="548640">
              <a:spcBef>
                <a:spcPts val="1000"/>
              </a:spcBef>
              <a:buClr>
                <a:srgbClr val="D9EACA"/>
              </a:buClr>
              <a:buSzPct val="75000"/>
              <a:buFont typeface="Wingdings" pitchFamily="2" charset="2"/>
              <a:buChar char="Ø"/>
            </a:pPr>
            <a:r>
              <a:rPr lang="en-US" sz="2100" dirty="0">
                <a:solidFill>
                  <a:srgbClr val="D9EACA"/>
                </a:solidFill>
                <a:latin typeface="Arial Narrow" charset="0"/>
                <a:ea typeface="Arial Narrow" charset="0"/>
                <a:cs typeface="Arial Narrow" charset="0"/>
                <a:sym typeface="Arial Narrow" charset="0"/>
              </a:rPr>
              <a:t>Loss of social cohesion  </a:t>
            </a:r>
            <a:r>
              <a:rPr lang="en-US" sz="2100" dirty="0" smtClean="0">
                <a:solidFill>
                  <a:srgbClr val="D9EACA"/>
                </a:solidFill>
                <a:latin typeface="Arial Narrow" charset="0"/>
                <a:ea typeface="Arial Narrow" charset="0"/>
                <a:cs typeface="Arial Narrow" charset="0"/>
                <a:sym typeface="Arial Narrow" charset="0"/>
              </a:rPr>
              <a:t>and rising </a:t>
            </a:r>
            <a:r>
              <a:rPr lang="en-US" sz="2100" dirty="0">
                <a:solidFill>
                  <a:srgbClr val="D9EACA"/>
                </a:solidFill>
                <a:latin typeface="Arial Narrow" charset="0"/>
                <a:ea typeface="Arial Narrow" charset="0"/>
                <a:cs typeface="Arial Narrow" charset="0"/>
                <a:sym typeface="Arial Narrow" charset="0"/>
              </a:rPr>
              <a:t>criminal activity and drug </a:t>
            </a:r>
            <a:r>
              <a:rPr lang="en-US" sz="2100" dirty="0" smtClean="0">
                <a:solidFill>
                  <a:srgbClr val="D9EACA"/>
                </a:solidFill>
                <a:latin typeface="Arial Narrow" charset="0"/>
                <a:ea typeface="Arial Narrow" charset="0"/>
                <a:cs typeface="Arial Narrow" charset="0"/>
                <a:sym typeface="Arial Narrow" charset="0"/>
              </a:rPr>
              <a:t>use</a:t>
            </a:r>
            <a:endParaRPr lang="en-US" dirty="0"/>
          </a:p>
        </p:txBody>
      </p:sp>
    </p:spTree>
    <p:extLst>
      <p:ext uri="{BB962C8B-B14F-4D97-AF65-F5344CB8AC3E}">
        <p14:creationId xmlns:p14="http://schemas.microsoft.com/office/powerpoint/2010/main" val="3932229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UNDP in the Eastern Caribbean</a:t>
            </a:r>
            <a:endParaRPr lang="en-US" dirty="0"/>
          </a:p>
        </p:txBody>
      </p:sp>
      <p:sp>
        <p:nvSpPr>
          <p:cNvPr id="3" name="Content Placeholder 2"/>
          <p:cNvSpPr>
            <a:spLocks noGrp="1"/>
          </p:cNvSpPr>
          <p:nvPr>
            <p:ph idx="1"/>
          </p:nvPr>
        </p:nvSpPr>
        <p:spPr/>
        <p:txBody>
          <a:bodyPr>
            <a:normAutofit fontScale="70000" lnSpcReduction="20000"/>
          </a:bodyPr>
          <a:lstStyle/>
          <a:p>
            <a:pPr marL="0" lvl="0" indent="0" eaLnBrk="0" fontAlgn="base" hangingPunct="0">
              <a:spcAft>
                <a:spcPct val="0"/>
              </a:spcAft>
              <a:buNone/>
              <a:defRPr/>
            </a:pPr>
            <a:r>
              <a:rPr lang="en-US" kern="0" dirty="0" smtClean="0">
                <a:latin typeface="Myriad Pro"/>
                <a:ea typeface="ＭＳ Ｐゴシック" charset="-128"/>
              </a:rPr>
              <a:t>Programme structured </a:t>
            </a:r>
            <a:r>
              <a:rPr lang="en-US" kern="0" dirty="0">
                <a:latin typeface="Myriad Pro"/>
                <a:ea typeface="ＭＳ Ｐゴシック" charset="-128"/>
              </a:rPr>
              <a:t>around a set of priorities:</a:t>
            </a:r>
          </a:p>
          <a:p>
            <a:pPr lvl="0" eaLnBrk="0" fontAlgn="base" hangingPunct="0">
              <a:spcAft>
                <a:spcPct val="0"/>
              </a:spcAft>
              <a:defRPr/>
            </a:pPr>
            <a:endParaRPr lang="en-US" kern="0" dirty="0">
              <a:latin typeface="Myriad Pro"/>
              <a:ea typeface="ＭＳ Ｐゴシック" charset="-128"/>
            </a:endParaRPr>
          </a:p>
          <a:p>
            <a:pPr lvl="0" eaLnBrk="0" fontAlgn="base" hangingPunct="0">
              <a:spcAft>
                <a:spcPct val="0"/>
              </a:spcAft>
              <a:buFont typeface="+mj-lt"/>
              <a:buAutoNum type="arabicPeriod"/>
              <a:defRPr/>
            </a:pPr>
            <a:r>
              <a:rPr lang="en-US" kern="0" dirty="0">
                <a:latin typeface="Myriad Pro"/>
                <a:ea typeface="ＭＳ Ｐゴシック" charset="-128"/>
              </a:rPr>
              <a:t>Improved governance and regulation of environmental and energy issues taking account of the 2012 Barbados Declaration and post Rio+20 policy and </a:t>
            </a:r>
            <a:r>
              <a:rPr lang="en-US" kern="0" dirty="0" err="1">
                <a:latin typeface="Myriad Pro"/>
                <a:ea typeface="ＭＳ Ｐゴシック" charset="-128"/>
              </a:rPr>
              <a:t>programme</a:t>
            </a:r>
            <a:r>
              <a:rPr lang="en-US" kern="0" dirty="0">
                <a:latin typeface="Myriad Pro"/>
                <a:ea typeface="ＭＳ Ｐゴシック" charset="-128"/>
              </a:rPr>
              <a:t> priorities;</a:t>
            </a:r>
          </a:p>
          <a:p>
            <a:pPr lvl="0" eaLnBrk="0" fontAlgn="base" hangingPunct="0">
              <a:spcAft>
                <a:spcPct val="0"/>
              </a:spcAft>
              <a:buFont typeface="+mj-lt"/>
              <a:buAutoNum type="arabicPeriod"/>
              <a:defRPr/>
            </a:pPr>
            <a:r>
              <a:rPr lang="en-US" kern="0" dirty="0">
                <a:latin typeface="Myriad Pro"/>
                <a:ea typeface="ＭＳ Ｐゴシック" charset="-128"/>
              </a:rPr>
              <a:t>Evidence-based inclusive governance and citizen security policy and </a:t>
            </a:r>
            <a:r>
              <a:rPr lang="en-US" kern="0" dirty="0" err="1">
                <a:latin typeface="Myriad Pro"/>
                <a:ea typeface="ＭＳ Ｐゴシック" charset="-128"/>
              </a:rPr>
              <a:t>programme</a:t>
            </a:r>
            <a:r>
              <a:rPr lang="en-US" kern="0" dirty="0">
                <a:latin typeface="Myriad Pro"/>
                <a:ea typeface="ＭＳ Ｐゴシック" charset="-128"/>
              </a:rPr>
              <a:t> development;</a:t>
            </a:r>
          </a:p>
          <a:p>
            <a:pPr lvl="0" eaLnBrk="0" fontAlgn="base" hangingPunct="0">
              <a:spcAft>
                <a:spcPct val="0"/>
              </a:spcAft>
              <a:buFont typeface="+mj-lt"/>
              <a:buAutoNum type="arabicPeriod"/>
              <a:defRPr/>
            </a:pPr>
            <a:r>
              <a:rPr lang="en-US" kern="0" dirty="0" err="1">
                <a:latin typeface="Myriad Pro"/>
                <a:ea typeface="ＭＳ Ｐゴシック" charset="-128"/>
              </a:rPr>
              <a:t>Harmonisation</a:t>
            </a:r>
            <a:r>
              <a:rPr lang="en-US" kern="0" dirty="0">
                <a:latin typeface="Myriad Pro"/>
                <a:ea typeface="ＭＳ Ｐゴシック" charset="-128"/>
              </a:rPr>
              <a:t> of social, environmental and economic data collection and increased use of evidence-based  policy and decision-making processes at the </a:t>
            </a:r>
            <a:r>
              <a:rPr lang="en-US" kern="0" dirty="0" err="1">
                <a:latin typeface="Myriad Pro"/>
                <a:ea typeface="ＭＳ Ｐゴシック" charset="-128"/>
              </a:rPr>
              <a:t>subregional</a:t>
            </a:r>
            <a:r>
              <a:rPr lang="en-US" kern="0" dirty="0">
                <a:latin typeface="Myriad Pro"/>
                <a:ea typeface="ＭＳ Ｐゴシック" charset="-128"/>
              </a:rPr>
              <a:t> and national level;</a:t>
            </a:r>
          </a:p>
          <a:p>
            <a:pPr lvl="0" eaLnBrk="0" fontAlgn="base" hangingPunct="0">
              <a:spcAft>
                <a:spcPct val="0"/>
              </a:spcAft>
              <a:buFont typeface="+mj-lt"/>
              <a:buAutoNum type="arabicPeriod"/>
              <a:defRPr/>
            </a:pPr>
            <a:r>
              <a:rPr lang="en-US" kern="0" dirty="0">
                <a:latin typeface="Myriad Pro"/>
                <a:ea typeface="ＭＳ Ｐゴシック" charset="-128"/>
              </a:rPr>
              <a:t>Improved social protection services and systems to reduce poverty and inequity, with increased economic participation and social inclusion projects that target vulnerable populations.</a:t>
            </a:r>
          </a:p>
          <a:p>
            <a:endParaRPr lang="en-US" dirty="0"/>
          </a:p>
        </p:txBody>
      </p:sp>
    </p:spTree>
    <p:extLst>
      <p:ext uri="{BB962C8B-B14F-4D97-AF65-F5344CB8AC3E}">
        <p14:creationId xmlns:p14="http://schemas.microsoft.com/office/powerpoint/2010/main" val="2747912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UNDP in the Eastern Caribbean</a:t>
            </a:r>
            <a:endParaRPr lang="en-US" dirty="0"/>
          </a:p>
        </p:txBody>
      </p:sp>
      <p:sp>
        <p:nvSpPr>
          <p:cNvPr id="3" name="Content Placeholder 2"/>
          <p:cNvSpPr>
            <a:spLocks noGrp="1"/>
          </p:cNvSpPr>
          <p:nvPr>
            <p:ph idx="1"/>
          </p:nvPr>
        </p:nvSpPr>
        <p:spPr/>
        <p:txBody>
          <a:bodyPr/>
          <a:lstStyle/>
          <a:p>
            <a:pPr marL="0" indent="0">
              <a:buNone/>
            </a:pPr>
            <a:r>
              <a:rPr lang="en-US" u="sng" dirty="0" smtClean="0"/>
              <a:t>Reaffirmation of SIDS specific, frameworks</a:t>
            </a:r>
            <a:endParaRPr lang="en-US" dirty="0" smtClean="0"/>
          </a:p>
          <a:p>
            <a:pPr marL="0" indent="0">
              <a:buNone/>
            </a:pPr>
            <a:r>
              <a:rPr lang="en-US" dirty="0" smtClean="0"/>
              <a:t>-Post 2015 consultations Grenada and St. Lucia</a:t>
            </a:r>
          </a:p>
          <a:p>
            <a:pPr marL="0" indent="0">
              <a:buNone/>
            </a:pPr>
            <a:r>
              <a:rPr lang="en-US" dirty="0" smtClean="0"/>
              <a:t>-7 SIDS 2014 National consultations</a:t>
            </a:r>
          </a:p>
          <a:p>
            <a:pPr marL="0" indent="0">
              <a:buNone/>
            </a:pPr>
            <a:r>
              <a:rPr lang="en-US" dirty="0" smtClean="0"/>
              <a:t>-Regional/Inter Regional Preparatory Meetings for SIDS 2014</a:t>
            </a:r>
          </a:p>
          <a:p>
            <a:pPr marL="0" indent="0">
              <a:buNone/>
            </a:pPr>
            <a:endParaRPr lang="en-US" dirty="0"/>
          </a:p>
          <a:p>
            <a:pPr marL="0" indent="0">
              <a:buNone/>
            </a:pPr>
            <a:r>
              <a:rPr lang="en-US" dirty="0" smtClean="0"/>
              <a:t>Economic, environmental, social dimensions</a:t>
            </a:r>
          </a:p>
          <a:p>
            <a:pPr marL="0" indent="0">
              <a:buNone/>
            </a:pPr>
            <a:endParaRPr lang="en-US" dirty="0"/>
          </a:p>
        </p:txBody>
      </p:sp>
    </p:spTree>
    <p:extLst>
      <p:ext uri="{BB962C8B-B14F-4D97-AF65-F5344CB8AC3E}">
        <p14:creationId xmlns:p14="http://schemas.microsoft.com/office/powerpoint/2010/main" val="1375742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322263" y="188913"/>
            <a:ext cx="7705725" cy="504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normAutofit fontScale="90000"/>
          </a:bodyPr>
          <a:lstStyle/>
          <a:p>
            <a:pPr algn="l" eaLnBrk="1" hangingPunct="1"/>
            <a:r>
              <a:rPr lang="es-CR" sz="3600" b="1" dirty="0" err="1" smtClean="0">
                <a:latin typeface="Myriad Pro" pitchFamily="34" charset="0"/>
                <a:ea typeface="ＭＳ Ｐゴシック" panose="020B0600070205080204" pitchFamily="34" charset="-128"/>
              </a:rPr>
              <a:t>MDGs</a:t>
            </a:r>
            <a:r>
              <a:rPr lang="es-CR" sz="3600" b="1" dirty="0" smtClean="0">
                <a:latin typeface="Myriad Pro" pitchFamily="34" charset="0"/>
                <a:ea typeface="ＭＳ Ｐゴシック" panose="020B0600070205080204" pitchFamily="34" charset="-128"/>
              </a:rPr>
              <a:t>  8 </a:t>
            </a:r>
            <a:r>
              <a:rPr lang="es-CR" sz="3600" b="1" dirty="0" err="1" smtClean="0">
                <a:latin typeface="Myriad Pro" pitchFamily="34" charset="0"/>
                <a:ea typeface="ＭＳ Ｐゴシック" panose="020B0600070205080204" pitchFamily="34" charset="-128"/>
              </a:rPr>
              <a:t>Goals</a:t>
            </a:r>
            <a:r>
              <a:rPr lang="es-CR" sz="3600" b="1" dirty="0" smtClean="0">
                <a:latin typeface="Myriad Pro" pitchFamily="34" charset="0"/>
                <a:ea typeface="ＭＳ Ｐゴシック" panose="020B0600070205080204" pitchFamily="34" charset="-128"/>
              </a:rPr>
              <a:t>, 18 targets and 48 </a:t>
            </a:r>
            <a:r>
              <a:rPr lang="es-CR" sz="3600" b="1" dirty="0" err="1" smtClean="0">
                <a:latin typeface="Myriad Pro" pitchFamily="34" charset="0"/>
                <a:ea typeface="ＭＳ Ｐゴシック" panose="020B0600070205080204" pitchFamily="34" charset="-128"/>
              </a:rPr>
              <a:t>indicators</a:t>
            </a:r>
            <a:endParaRPr lang="en-US" sz="3600" b="1" dirty="0" smtClean="0">
              <a:latin typeface="Myriad Pro" pitchFamily="34" charset="0"/>
              <a:ea typeface="ＭＳ Ｐゴシック" panose="020B0600070205080204" pitchFamily="34" charset="-128"/>
            </a:endParaRPr>
          </a:p>
        </p:txBody>
      </p:sp>
      <p:sp>
        <p:nvSpPr>
          <p:cNvPr id="15363" name="Rectangle 3"/>
          <p:cNvSpPr>
            <a:spLocks noGrp="1" noChangeArrowheads="1"/>
          </p:cNvSpPr>
          <p:nvPr>
            <p:ph type="body" idx="1"/>
          </p:nvPr>
        </p:nvSpPr>
        <p:spPr bwMode="auto">
          <a:xfrm>
            <a:off x="863600" y="1412875"/>
            <a:ext cx="7956550" cy="5072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indent="0" algn="just" eaLnBrk="1" hangingPunct="1">
              <a:lnSpc>
                <a:spcPct val="80000"/>
              </a:lnSpc>
              <a:buFontTx/>
              <a:buNone/>
            </a:pPr>
            <a:r>
              <a:rPr lang="es-CR" sz="2000" dirty="0" smtClean="0">
                <a:solidFill>
                  <a:schemeClr val="bg1"/>
                </a:solidFill>
                <a:ea typeface="ＭＳ Ｐゴシック" panose="020B0600070205080204" pitchFamily="34" charset="-128"/>
              </a:rPr>
              <a:t>      </a:t>
            </a:r>
            <a:endParaRPr lang="es-CR" sz="2000" dirty="0" smtClean="0">
              <a:solidFill>
                <a:schemeClr val="bg1"/>
              </a:solidFill>
              <a:latin typeface="Myriad Pro" pitchFamily="34" charset="0"/>
              <a:ea typeface="ＭＳ Ｐゴシック" panose="020B0600070205080204" pitchFamily="34" charset="-128"/>
            </a:endParaRPr>
          </a:p>
        </p:txBody>
      </p:sp>
      <p:sp>
        <p:nvSpPr>
          <p:cNvPr id="33797" name="Line 5"/>
          <p:cNvSpPr>
            <a:spLocks noChangeShapeType="1"/>
          </p:cNvSpPr>
          <p:nvPr/>
        </p:nvSpPr>
        <p:spPr bwMode="auto">
          <a:xfrm>
            <a:off x="250825" y="1341438"/>
            <a:ext cx="7272338"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algn="l">
              <a:defRPr/>
            </a:pPr>
            <a:endParaRPr lang="en-US" sz="3200" b="1">
              <a:latin typeface="Myriad Pro" pitchFamily="34" charset="0"/>
              <a:ea typeface="ＭＳ Ｐゴシック" pitchFamily="-65" charset="-128"/>
              <a:cs typeface="+mn-cs"/>
            </a:endParaRPr>
          </a:p>
        </p:txBody>
      </p:sp>
      <p:pic>
        <p:nvPicPr>
          <p:cNvPr id="15365" name="Picture 8" descr="ERADICATE EXTREME POVERTY AND HUNGE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14478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9" descr="ACHIEVE UNIVERSAL PRIMARY EDUCATION">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14478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10" descr="PROMOTE GENDER EQUALITY AND EMPOWER WOMEN">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22588" y="27432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11" descr="REDUCE CHILD MORTALITY">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94175" y="27432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9" name="Picture 12" descr="IMPROVE MATERNAL HEALTH">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95600" y="409575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0" name="Picture 13" descr="COMBAT HIV/AIDS, MALARIA AND OTHER DISEASES">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267200" y="409575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1" name="Picture 14" descr="ENSURE ENVIRONMENTAL SUSTAINABILITY">
            <a:hlinkClick r:id="rId14"/>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892425" y="54102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2" name="Picture 15" descr="DEVELOP A GLOBAL PARTNERSHIP FOR DEVELOPMENT">
            <a:hlinkClick r:id="rId16"/>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267200" y="54102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3" name="Picture 7" descr="MDG Success Event: 23 September, 2013">
            <a:hlinkClick r:id="rId18"/>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20650" y="-4630738"/>
            <a:ext cx="240982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943600" y="4419600"/>
            <a:ext cx="2876550" cy="1754326"/>
          </a:xfrm>
          <a:prstGeom prst="rect">
            <a:avLst/>
          </a:prstGeom>
          <a:noFill/>
        </p:spPr>
        <p:txBody>
          <a:bodyPr wrap="square" rtlCol="0">
            <a:spAutoFit/>
          </a:bodyPr>
          <a:lstStyle/>
          <a:p>
            <a:r>
              <a:rPr lang="en-US" b="1" i="1" dirty="0" smtClean="0"/>
              <a:t>Already an integrated framework, from which we can identify lessons, challenges going forward.</a:t>
            </a:r>
          </a:p>
          <a:p>
            <a:r>
              <a:rPr lang="en-US" b="1" i="1" dirty="0" smtClean="0"/>
              <a:t>Political, technical, institutional fragmentation.</a:t>
            </a:r>
            <a:endParaRPr lang="en-US" b="1" i="1" dirty="0"/>
          </a:p>
        </p:txBody>
      </p:sp>
    </p:spTree>
    <p:extLst>
      <p:ext uri="{BB962C8B-B14F-4D97-AF65-F5344CB8AC3E}">
        <p14:creationId xmlns:p14="http://schemas.microsoft.com/office/powerpoint/2010/main" val="1842724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371601"/>
            <a:ext cx="8005361" cy="4143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30210" y="412002"/>
            <a:ext cx="7083579" cy="646331"/>
          </a:xfrm>
          <a:prstGeom prst="rect">
            <a:avLst/>
          </a:prstGeom>
          <a:noFill/>
        </p:spPr>
        <p:txBody>
          <a:bodyPr wrap="square" rtlCol="0">
            <a:spAutoFit/>
          </a:bodyPr>
          <a:lstStyle/>
          <a:p>
            <a:pPr algn="ctr"/>
            <a:r>
              <a:rPr lang="en-US" dirty="0" smtClean="0"/>
              <a:t>The World We Want Post 2015</a:t>
            </a:r>
          </a:p>
          <a:p>
            <a:pPr algn="ctr"/>
            <a:r>
              <a:rPr lang="en-US" dirty="0" smtClean="0"/>
              <a:t>A Comprehensive, Integrative and Sustainable Approach to Development</a:t>
            </a:r>
            <a:endParaRPr lang="en-US" dirty="0"/>
          </a:p>
        </p:txBody>
      </p:sp>
    </p:spTree>
    <p:extLst>
      <p:ext uri="{BB962C8B-B14F-4D97-AF65-F5344CB8AC3E}">
        <p14:creationId xmlns:p14="http://schemas.microsoft.com/office/powerpoint/2010/main" val="1768139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7867" y="2895600"/>
            <a:ext cx="2133600" cy="2209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r>
              <a:rPr lang="en-US" dirty="0" smtClean="0"/>
              <a:t>Propositions</a:t>
            </a:r>
            <a:endParaRPr lang="en-US" dirty="0"/>
          </a:p>
        </p:txBody>
      </p:sp>
      <p:sp>
        <p:nvSpPr>
          <p:cNvPr id="3" name="Content Placeholder 2"/>
          <p:cNvSpPr>
            <a:spLocks noGrp="1"/>
          </p:cNvSpPr>
          <p:nvPr>
            <p:ph idx="1"/>
          </p:nvPr>
        </p:nvSpPr>
        <p:spPr>
          <a:xfrm>
            <a:off x="457200" y="1219200"/>
            <a:ext cx="6172200" cy="4906963"/>
          </a:xfrm>
        </p:spPr>
        <p:txBody>
          <a:bodyPr>
            <a:normAutofit fontScale="85000" lnSpcReduction="10000"/>
          </a:bodyPr>
          <a:lstStyle/>
          <a:p>
            <a:r>
              <a:rPr lang="en-US" dirty="0" smtClean="0"/>
              <a:t>Sustainable development is not possible without comprehensive data collection on both social and environmental factors</a:t>
            </a:r>
          </a:p>
          <a:p>
            <a:r>
              <a:rPr lang="en-US" dirty="0" smtClean="0"/>
              <a:t>A ‘Data Revolution’ is required to secure a Human rights based development approach in Barbados and the OECS for example multi-dimensional approaches to measuring poverty, and social inequality and recognition that GDP is not an adequate measure of development</a:t>
            </a:r>
          </a:p>
          <a:p>
            <a:pPr marL="0" indent="0">
              <a:buNone/>
            </a:pPr>
            <a:endParaRPr lang="en-US" dirty="0" smtClean="0"/>
          </a:p>
        </p:txBody>
      </p:sp>
    </p:spTree>
    <p:extLst>
      <p:ext uri="{BB962C8B-B14F-4D97-AF65-F5344CB8AC3E}">
        <p14:creationId xmlns:p14="http://schemas.microsoft.com/office/powerpoint/2010/main" val="3273548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0023" y="350519"/>
            <a:ext cx="7415015" cy="1143000"/>
          </a:xfrm>
        </p:spPr>
        <p:txBody>
          <a:bodyPr/>
          <a:lstStyle/>
          <a:p>
            <a:r>
              <a:rPr lang="en-CA" sz="3000" dirty="0" smtClean="0"/>
              <a:t>Confronting </a:t>
            </a:r>
            <a:br>
              <a:rPr lang="en-CA" sz="3000" dirty="0" smtClean="0"/>
            </a:br>
            <a:r>
              <a:rPr lang="en-CA" sz="3000" dirty="0" smtClean="0"/>
              <a:t>environmental challenges</a:t>
            </a:r>
            <a:endParaRPr lang="en-US" sz="3000" dirty="0"/>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9350" y="1460505"/>
            <a:ext cx="5745850" cy="478789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4224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857</TotalTime>
  <Words>987</Words>
  <Application>Microsoft Office PowerPoint</Application>
  <PresentationFormat>On-screen Show (4:3)</PresentationFormat>
  <Paragraphs>103</Paragraphs>
  <Slides>20</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ＭＳ Ｐゴシック</vt:lpstr>
      <vt:lpstr>Arial</vt:lpstr>
      <vt:lpstr>Arial Narrow</vt:lpstr>
      <vt:lpstr>Calibri</vt:lpstr>
      <vt:lpstr>Myriad Pro</vt:lpstr>
      <vt:lpstr>Times New Roman</vt:lpstr>
      <vt:lpstr>Wingdings</vt:lpstr>
      <vt:lpstr>Office Theme</vt:lpstr>
      <vt:lpstr>  Developing an Implementation Strategy for a System of Environmental-Economic Accounting (SEEA) Central Framework  6-7 February 2014, Castries, Saint Lucia</vt:lpstr>
      <vt:lpstr>Barbados, the OECS, 3 OTs</vt:lpstr>
      <vt:lpstr>Hard core vulnerability</vt:lpstr>
      <vt:lpstr>UNDP in the Eastern Caribbean</vt:lpstr>
      <vt:lpstr>UNDP in the Eastern Caribbean</vt:lpstr>
      <vt:lpstr>MDGs  8 Goals, 18 targets and 48 indicators</vt:lpstr>
      <vt:lpstr>PowerPoint Presentation</vt:lpstr>
      <vt:lpstr>Propositions</vt:lpstr>
      <vt:lpstr>Confronting  environmental challenges</vt:lpstr>
      <vt:lpstr>Cost of inaction:  potential environmental impact on poverty</vt:lpstr>
      <vt:lpstr>3 examples</vt:lpstr>
      <vt:lpstr>3 examples</vt:lpstr>
      <vt:lpstr>3 examples</vt:lpstr>
      <vt:lpstr>MPI</vt:lpstr>
      <vt:lpstr>3 examples</vt:lpstr>
      <vt:lpstr>Among other strategic priorities</vt:lpstr>
      <vt:lpstr>UNDPs Energy Programming for Sustainable Development</vt:lpstr>
      <vt:lpstr>UNDP Initiatives which SEEA can support</vt:lpstr>
      <vt:lpstr>Relevance of SEEA to UNDPs Work</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a Multidimensional Poverty Measurement in Barbados and the OECS</dc:title>
  <dc:creator>Lara Blanco</dc:creator>
  <cp:lastModifiedBy>Lara Blanco</cp:lastModifiedBy>
  <cp:revision>64</cp:revision>
  <cp:lastPrinted>2013-12-09T12:24:56Z</cp:lastPrinted>
  <dcterms:created xsi:type="dcterms:W3CDTF">2013-12-08T11:50:07Z</dcterms:created>
  <dcterms:modified xsi:type="dcterms:W3CDTF">2014-02-07T14:52:58Z</dcterms:modified>
</cp:coreProperties>
</file>