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notesMasterIdLst>
    <p:notesMasterId r:id="rId11"/>
  </p:notesMasterIdLst>
  <p:handoutMasterIdLst>
    <p:handoutMasterId r:id="rId12"/>
  </p:handoutMasterIdLst>
  <p:sldIdLst>
    <p:sldId id="347" r:id="rId2"/>
    <p:sldId id="322" r:id="rId3"/>
    <p:sldId id="343" r:id="rId4"/>
    <p:sldId id="344" r:id="rId5"/>
    <p:sldId id="360" r:id="rId6"/>
    <p:sldId id="350" r:id="rId7"/>
    <p:sldId id="358" r:id="rId8"/>
    <p:sldId id="359" r:id="rId9"/>
    <p:sldId id="36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 autoAdjust="0"/>
    <p:restoredTop sz="99787" autoAdjust="0"/>
  </p:normalViewPr>
  <p:slideViewPr>
    <p:cSldViewPr snapToGrid="0" snapToObjects="1">
      <p:cViewPr>
        <p:scale>
          <a:sx n="75" d="100"/>
          <a:sy n="75" d="100"/>
        </p:scale>
        <p:origin x="-1472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F1DFA-34EB-0843-B10E-36938574AAD5}" type="datetimeFigureOut">
              <a:rPr lang="en-US" smtClean="0"/>
              <a:pPr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9FC11-AD1A-2644-9353-7F1EE7903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EC9027-4192-44E6-88C2-19822948BE0C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97C029-C3C5-4DEF-8191-BB75A184F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2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7C029-C3C5-4DEF-8191-BB75A184F8A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83B6-F0B9-4BC2-9337-1F1AC43F2187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83CC4-7E9A-40A1-AB51-73E42EF63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8E853-4077-4220-8BB0-B31B38559FBA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AD80-432D-439B-B6BC-DE8D2C9FE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F8C2-7FD7-4E32-B200-3E5A470CAB3B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DCC1-C94F-401D-83C9-451EA00C0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2E78BF-A2B3-4CB6-AE54-39F8774BA8BA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34A504-6986-44A8-9B14-9D295FE59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236D-2099-480B-A4B2-6239CB78BD7C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98426-B738-4EAD-9449-851B2E88A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F775-F769-4475-87CC-5664ADEEE3D1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96AB-3C07-4AC3-889D-0FF41392B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2621-F524-4007-8670-4B276D76FA27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D0BA-6015-4BDF-85C9-C613977A0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3420A1-B8A4-4E1C-9E4D-4FB06AC98284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6F493F-29B0-4C0A-A963-C4388328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CCD0-D53A-4668-9123-E6C4CC31EBA6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5B84-0F57-4772-83D0-AE7D0833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41BEFD-DD23-41BA-8BD1-36F2A6B5821C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E3A05A-4D82-4F3C-8595-BE483FE22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F7D5EC-61A1-430D-A901-011A72FF610A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0617B3-E9BB-46B1-93E5-F70F500A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E916F70-334A-429A-B5F8-B2EF18C9B344}" type="datetimeFigureOut">
              <a:rPr lang="en-US"/>
              <a:pPr>
                <a:defRPr/>
              </a:pPr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34381F4-DC55-4319-BE26-0D8481D1D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797" r:id="rId4"/>
    <p:sldLayoutId id="2147483796" r:id="rId5"/>
    <p:sldLayoutId id="2147483801" r:id="rId6"/>
    <p:sldLayoutId id="2147483795" r:id="rId7"/>
    <p:sldLayoutId id="2147483802" r:id="rId8"/>
    <p:sldLayoutId id="2147483803" r:id="rId9"/>
    <p:sldLayoutId id="2147483794" r:id="rId10"/>
    <p:sldLayoutId id="21474837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1430" y="381000"/>
            <a:ext cx="6172200" cy="339049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SEEA: The International Standard for Environmental-Economic Accounting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SEEA Implementation Guide and Diagnostic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1430" y="3811527"/>
            <a:ext cx="6172200" cy="25772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London Group meeting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12-14 November, 2013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London, UK </a:t>
            </a:r>
          </a:p>
        </p:txBody>
      </p:sp>
    </p:spTree>
    <p:extLst>
      <p:ext uri="{BB962C8B-B14F-4D97-AF65-F5344CB8AC3E}">
        <p14:creationId xmlns:p14="http://schemas.microsoft.com/office/powerpoint/2010/main" val="249373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the Implementation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Broad direction and support to national level implementation</a:t>
            </a:r>
          </a:p>
          <a:p>
            <a:r>
              <a:rPr lang="en-US" dirty="0" smtClean="0"/>
              <a:t>Introductory and overview document</a:t>
            </a:r>
          </a:p>
          <a:p>
            <a:r>
              <a:rPr lang="en-US" dirty="0" smtClean="0"/>
              <a:t>Works within the framework of the SEEA implementation strategy</a:t>
            </a:r>
          </a:p>
          <a:p>
            <a:r>
              <a:rPr lang="en-US" dirty="0" err="1" smtClean="0"/>
              <a:t>Recognise</a:t>
            </a:r>
            <a:r>
              <a:rPr lang="en-US" dirty="0" smtClean="0"/>
              <a:t> differences between countries and regions in actual situations and contexts</a:t>
            </a:r>
          </a:p>
          <a:p>
            <a:r>
              <a:rPr lang="en-US" dirty="0" smtClean="0"/>
              <a:t>Reflect lessons learned on implementation from past compilers</a:t>
            </a:r>
          </a:p>
          <a:p>
            <a:r>
              <a:rPr lang="en-US" dirty="0" smtClean="0"/>
              <a:t>Promote awareness of key implementation issues and risks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Rationale for implementation of SEEA</a:t>
            </a:r>
          </a:p>
          <a:p>
            <a:r>
              <a:rPr lang="en-US" dirty="0" smtClean="0"/>
              <a:t>Description of key elements of global implementation strategy</a:t>
            </a:r>
          </a:p>
          <a:p>
            <a:pPr lvl="1"/>
            <a:r>
              <a:rPr lang="en-US" dirty="0" smtClean="0"/>
              <a:t>Including international measurement programs</a:t>
            </a:r>
          </a:p>
          <a:p>
            <a:r>
              <a:rPr lang="en-US" dirty="0" smtClean="0"/>
              <a:t>Overview of implementation at country level</a:t>
            </a:r>
          </a:p>
          <a:p>
            <a:r>
              <a:rPr lang="en-US" dirty="0" smtClean="0"/>
              <a:t>Preparation of assessment reports and implementation plans</a:t>
            </a:r>
          </a:p>
          <a:p>
            <a:r>
              <a:rPr lang="en-US" dirty="0" smtClean="0"/>
              <a:t>Annexes</a:t>
            </a:r>
          </a:p>
          <a:p>
            <a:pPr lvl="1"/>
            <a:r>
              <a:rPr lang="en-US" dirty="0" smtClean="0"/>
              <a:t>Including Diagnostic tool, 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3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Phases of Implementation at Country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Establishing a core group</a:t>
            </a:r>
          </a:p>
          <a:p>
            <a:pPr lvl="1"/>
            <a:r>
              <a:rPr lang="en-US" dirty="0" smtClean="0"/>
              <a:t>Completing a national assessment report</a:t>
            </a:r>
          </a:p>
          <a:p>
            <a:r>
              <a:rPr lang="en-US" dirty="0" smtClean="0"/>
              <a:t>Building mechanisms for implementation</a:t>
            </a:r>
          </a:p>
          <a:p>
            <a:pPr lvl="1"/>
            <a:r>
              <a:rPr lang="en-US" dirty="0" err="1" smtClean="0"/>
              <a:t>Authorised</a:t>
            </a:r>
            <a:r>
              <a:rPr lang="en-US" dirty="0" smtClean="0"/>
              <a:t> senior board or group</a:t>
            </a:r>
          </a:p>
          <a:p>
            <a:pPr lvl="1"/>
            <a:r>
              <a:rPr lang="en-US" dirty="0" smtClean="0"/>
              <a:t>Implementation team/s</a:t>
            </a:r>
          </a:p>
          <a:p>
            <a:r>
              <a:rPr lang="en-US" dirty="0" smtClean="0"/>
              <a:t>Compiling and disseminating accounts</a:t>
            </a:r>
          </a:p>
          <a:p>
            <a:r>
              <a:rPr lang="en-US" dirty="0" smtClean="0"/>
              <a:t>Strengthening national statistical systems</a:t>
            </a:r>
          </a:p>
          <a:p>
            <a:pPr marL="366713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481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Notes And Core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Technical notes are designed to </a:t>
            </a:r>
            <a:r>
              <a:rPr lang="en-US" dirty="0" err="1" smtClean="0"/>
              <a:t>summarise</a:t>
            </a:r>
            <a:r>
              <a:rPr lang="en-US" dirty="0" smtClean="0"/>
              <a:t> key aspects of specific themes to guide initial discussions on implementation</a:t>
            </a:r>
          </a:p>
          <a:p>
            <a:r>
              <a:rPr lang="en-US" dirty="0" smtClean="0"/>
              <a:t>Planned to release 10-15 technical notes on various themes</a:t>
            </a:r>
          </a:p>
          <a:p>
            <a:pPr lvl="1"/>
            <a:r>
              <a:rPr lang="en-US" dirty="0" smtClean="0"/>
              <a:t>Draft technical notes for land and water completed</a:t>
            </a:r>
          </a:p>
          <a:p>
            <a:r>
              <a:rPr lang="en-US" dirty="0" smtClean="0"/>
              <a:t>Basic structure</a:t>
            </a:r>
          </a:p>
          <a:p>
            <a:pPr lvl="1"/>
            <a:r>
              <a:rPr lang="en-US" dirty="0" smtClean="0"/>
              <a:t>Introduction and context</a:t>
            </a:r>
          </a:p>
          <a:p>
            <a:pPr lvl="1"/>
            <a:r>
              <a:rPr lang="en-US" dirty="0" smtClean="0"/>
              <a:t>Core tables</a:t>
            </a:r>
          </a:p>
          <a:p>
            <a:pPr lvl="1"/>
            <a:r>
              <a:rPr lang="en-US" dirty="0" smtClean="0"/>
              <a:t>Possible extensions</a:t>
            </a:r>
          </a:p>
          <a:p>
            <a:pPr lvl="1"/>
            <a:r>
              <a:rPr lang="en-US" dirty="0" smtClean="0"/>
              <a:t>Measurement steps and challenges</a:t>
            </a:r>
          </a:p>
          <a:p>
            <a:pPr lvl="1"/>
            <a:r>
              <a:rPr lang="en-US" dirty="0" smtClean="0"/>
              <a:t>Reference links – technical and country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1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sz="4000" b="0" dirty="0" smtClean="0">
                <a:cs typeface="Times New Roman" charset="0"/>
              </a:rPr>
              <a:t>Core Tables</a:t>
            </a:r>
            <a:endParaRPr lang="en-GB" sz="4000" dirty="0">
              <a:cs typeface="Arial" charset="0"/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ja-JP" dirty="0" err="1">
                <a:cs typeface="ＭＳ Ｐゴシック" charset="0"/>
              </a:rPr>
              <a:t>Core</a:t>
            </a:r>
            <a:r>
              <a:rPr lang="nl-NL" altLang="ja-JP" dirty="0">
                <a:cs typeface="ＭＳ Ｐゴシック" charset="0"/>
              </a:rPr>
              <a:t> </a:t>
            </a:r>
            <a:r>
              <a:rPr lang="nl-NL" altLang="ja-JP" dirty="0" err="1">
                <a:cs typeface="ＭＳ Ｐゴシック" charset="0"/>
              </a:rPr>
              <a:t>tables</a:t>
            </a:r>
            <a:r>
              <a:rPr lang="nl-NL" altLang="ja-JP" dirty="0">
                <a:cs typeface="ＭＳ Ｐゴシック" charset="0"/>
              </a:rPr>
              <a:t> </a:t>
            </a:r>
            <a:r>
              <a:rPr lang="nl-NL" altLang="ja-JP" dirty="0" err="1">
                <a:cs typeface="ＭＳ Ｐゴシック" charset="0"/>
              </a:rPr>
              <a:t>provide</a:t>
            </a:r>
            <a:r>
              <a:rPr lang="nl-NL" altLang="ja-JP" dirty="0">
                <a:cs typeface="ＭＳ Ｐゴシック" charset="0"/>
              </a:rPr>
              <a:t> </a:t>
            </a:r>
            <a:r>
              <a:rPr lang="nl-NL" altLang="ja-JP" dirty="0" err="1">
                <a:cs typeface="ＭＳ Ｐゴシック" charset="0"/>
              </a:rPr>
              <a:t>concise</a:t>
            </a:r>
            <a:r>
              <a:rPr lang="nl-NL" altLang="ja-JP" dirty="0">
                <a:cs typeface="ＭＳ Ｐゴシック" charset="0"/>
              </a:rPr>
              <a:t>, </a:t>
            </a:r>
            <a:r>
              <a:rPr lang="nl-NL" altLang="ja-JP" dirty="0" err="1">
                <a:cs typeface="ＭＳ Ｐゴシック" charset="0"/>
              </a:rPr>
              <a:t>highly</a:t>
            </a:r>
            <a:r>
              <a:rPr lang="nl-NL" altLang="ja-JP" dirty="0">
                <a:cs typeface="ＭＳ Ｐゴシック" charset="0"/>
              </a:rPr>
              <a:t> relevant information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>
                <a:cs typeface="Arial" charset="0"/>
              </a:rPr>
              <a:t>Information is key to deriving indicators and aids in developing evidence based public policies</a:t>
            </a:r>
            <a:endParaRPr lang="en-AU" dirty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UNSC at its 44</a:t>
            </a:r>
            <a:r>
              <a:rPr lang="en-US" baseline="30000" dirty="0">
                <a:cs typeface="Arial" charset="0"/>
              </a:rPr>
              <a:t>th</a:t>
            </a:r>
            <a:r>
              <a:rPr lang="en-US" dirty="0">
                <a:cs typeface="Arial" charset="0"/>
              </a:rPr>
              <a:t> session urged UNCEEA to develop a core set of tables and </a:t>
            </a:r>
            <a:r>
              <a:rPr lang="en-US" dirty="0" smtClean="0">
                <a:cs typeface="Arial" charset="0"/>
              </a:rPr>
              <a:t>accounts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No final set of core tables – for discussion here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No short term plans for international reporting 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A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2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Tool to support discussions on the implementation of SEEA – particularly in initial assessments</a:t>
            </a:r>
          </a:p>
          <a:p>
            <a:r>
              <a:rPr lang="en-US" dirty="0" smtClean="0"/>
              <a:t>Eight areas in line with the logic of the implementation guide</a:t>
            </a:r>
          </a:p>
          <a:p>
            <a:r>
              <a:rPr lang="en-US" dirty="0" smtClean="0"/>
              <a:t>Order of areas a guide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to undertake strategic planning with range of users and producers</a:t>
            </a:r>
          </a:p>
          <a:p>
            <a:r>
              <a:rPr lang="en-US" dirty="0" smtClean="0"/>
              <a:t>Make regular and clear decisions and written statements of direction and intent</a:t>
            </a:r>
          </a:p>
          <a:p>
            <a:r>
              <a:rPr lang="en-US" dirty="0" smtClean="0"/>
              <a:t>Invest in ongoing communication</a:t>
            </a:r>
          </a:p>
          <a:p>
            <a:r>
              <a:rPr lang="en-US" dirty="0" smtClean="0"/>
              <a:t>Aim to prepare accounts on an ongoing basis</a:t>
            </a:r>
          </a:p>
          <a:p>
            <a:r>
              <a:rPr lang="en-US" dirty="0" smtClean="0"/>
              <a:t>Incorporate relevant investments in national statistical systems</a:t>
            </a:r>
          </a:p>
          <a:p>
            <a:r>
              <a:rPr lang="en-US" dirty="0" smtClean="0"/>
              <a:t>Release experimental or research data as part of building capacity and awareness – “learning by doing”</a:t>
            </a:r>
          </a:p>
          <a:p>
            <a:r>
              <a:rPr lang="en-US" dirty="0" smtClean="0"/>
              <a:t>Share experiences and use international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5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18933"/>
            <a:ext cx="7467600" cy="171873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smtClean="0"/>
              <a:t>THANK YOU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334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1712</TotalTime>
  <Words>378</Words>
  <Application>Microsoft Macintosh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SEEA: The International Standard for Environmental-Economic Accounting   SEEA Implementation Guide and Diagnostic Tool</vt:lpstr>
      <vt:lpstr>Nature of the Implementation Guide</vt:lpstr>
      <vt:lpstr>Structure of the Guide</vt:lpstr>
      <vt:lpstr>Four Phases of Implementation at Country Level</vt:lpstr>
      <vt:lpstr>Technical Notes And Core Tables</vt:lpstr>
      <vt:lpstr>Core Tables</vt:lpstr>
      <vt:lpstr>Diagnostic Tool</vt:lpstr>
      <vt:lpstr>Key Messages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Obst</dc:creator>
  <cp:lastModifiedBy>Carl Obst</cp:lastModifiedBy>
  <cp:revision>132</cp:revision>
  <cp:lastPrinted>2013-02-25T23:43:48Z</cp:lastPrinted>
  <dcterms:created xsi:type="dcterms:W3CDTF">2013-05-14T20:54:56Z</dcterms:created>
  <dcterms:modified xsi:type="dcterms:W3CDTF">2013-11-12T11:44:44Z</dcterms:modified>
</cp:coreProperties>
</file>