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7" r:id="rId7"/>
    <p:sldMasterId id="2147483658" r:id="rId8"/>
    <p:sldMasterId id="2147483659" r:id="rId9"/>
    <p:sldMasterId id="2147483660" r:id="rId10"/>
  </p:sldMasterIdLst>
  <p:notesMasterIdLst>
    <p:notesMasterId r:id="rId21"/>
  </p:notesMasterIdLst>
  <p:handoutMasterIdLst>
    <p:handoutMasterId r:id="rId22"/>
  </p:handoutMasterIdLst>
  <p:sldIdLst>
    <p:sldId id="256" r:id="rId11"/>
    <p:sldId id="318" r:id="rId12"/>
    <p:sldId id="326" r:id="rId13"/>
    <p:sldId id="319" r:id="rId14"/>
    <p:sldId id="320" r:id="rId15"/>
    <p:sldId id="322" r:id="rId16"/>
    <p:sldId id="321" r:id="rId17"/>
    <p:sldId id="324" r:id="rId18"/>
    <p:sldId id="323" r:id="rId19"/>
    <p:sldId id="325" r:id="rId20"/>
  </p:sldIdLst>
  <p:sldSz cx="10367963" cy="7775575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SimSun" pitchFamily="2" charset="-122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SimSun" pitchFamily="2" charset="-122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SimSun" pitchFamily="2" charset="-122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SimSun" pitchFamily="2" charset="-122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F26A"/>
    <a:srgbClr val="95EDEF"/>
    <a:srgbClr val="E2E21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6" autoAdjust="0"/>
  </p:normalViewPr>
  <p:slideViewPr>
    <p:cSldViewPr>
      <p:cViewPr>
        <p:scale>
          <a:sx n="60" d="100"/>
          <a:sy n="60" d="100"/>
        </p:scale>
        <p:origin x="-571" y="2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2328" y="-88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1588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63310" algn="l"/>
                <a:tab pos="1326619" algn="l"/>
                <a:tab pos="1989929" algn="l"/>
                <a:tab pos="2653238" algn="l"/>
                <a:tab pos="3316548" algn="l"/>
              </a:tabLst>
              <a:defRPr sz="11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1588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63310" algn="l"/>
                <a:tab pos="1326619" algn="l"/>
                <a:tab pos="1989929" algn="l"/>
                <a:tab pos="2653238" algn="l"/>
                <a:tab pos="3316548" algn="l"/>
              </a:tabLst>
              <a:defRPr sz="11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63310" algn="l"/>
                <a:tab pos="1326619" algn="l"/>
                <a:tab pos="1989929" algn="l"/>
                <a:tab pos="2653238" algn="l"/>
                <a:tab pos="3316548" algn="l"/>
              </a:tabLst>
              <a:defRPr sz="11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idx="3"/>
          </p:nvPr>
        </p:nvSpPr>
        <p:spPr bwMode="auto">
          <a:xfrm>
            <a:off x="0" y="0"/>
            <a:ext cx="1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61988" algn="l"/>
                <a:tab pos="1325563" algn="l"/>
                <a:tab pos="1989138" algn="l"/>
                <a:tab pos="2652713" algn="l"/>
                <a:tab pos="3316288" algn="l"/>
              </a:tabLst>
              <a:defRPr sz="1100">
                <a:cs typeface="Arial" pitchFamily="34" charset="0"/>
              </a:defRPr>
            </a:lvl1pPr>
          </a:lstStyle>
          <a:p>
            <a:fld id="{388BB2B7-9531-417D-BEAE-5D3FDDCA21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1588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63310" algn="l"/>
                <a:tab pos="1326619" algn="l"/>
                <a:tab pos="1989929" algn="l"/>
              </a:tabLst>
              <a:defRPr sz="11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1588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63310" algn="l"/>
                <a:tab pos="1326619" algn="l"/>
                <a:tab pos="1989929" algn="l"/>
              </a:tabLst>
              <a:defRPr sz="11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63310" algn="l"/>
                <a:tab pos="1326619" algn="l"/>
                <a:tab pos="1989929" algn="l"/>
              </a:tabLst>
              <a:defRPr sz="11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ldNum" idx="3"/>
          </p:nvPr>
        </p:nvSpPr>
        <p:spPr bwMode="auto">
          <a:xfrm>
            <a:off x="0" y="0"/>
            <a:ext cx="1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61988" algn="l"/>
                <a:tab pos="1325563" algn="l"/>
                <a:tab pos="1989138" algn="l"/>
              </a:tabLst>
              <a:defRPr sz="1100">
                <a:cs typeface="Arial" pitchFamily="34" charset="0"/>
              </a:defRPr>
            </a:lvl1pPr>
          </a:lstStyle>
          <a:p>
            <a:fld id="{C7C743A0-AFAF-412E-AC46-601C79AAA10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37222" name="Rectangle 5"/>
          <p:cNvSpPr>
            <a:spLocks noGrp="1" noRot="1" noChangeAspect="1" noChangeArrowheads="1" noTextEdit="1"/>
          </p:cNvSpPr>
          <p:nvPr>
            <p:ph type="sldImg" idx="4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2" name="Text Box 6"/>
          <p:cNvSpPr txBox="1">
            <a:spLocks noGrp="1" noChangeArrowheads="1"/>
          </p:cNvSpPr>
          <p:nvPr>
            <p:ph type="body" idx="5"/>
          </p:nvPr>
        </p:nvSpPr>
        <p:spPr bwMode="auto">
          <a:xfrm>
            <a:off x="1052513" y="4722813"/>
            <a:ext cx="4699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the notes format</a:t>
            </a:r>
          </a:p>
        </p:txBody>
      </p:sp>
    </p:spTree>
    <p:extLst>
      <p:ext uri="{BB962C8B-B14F-4D97-AF65-F5344CB8AC3E}">
        <p14:creationId xmlns:p14="http://schemas.microsoft.com/office/powerpoint/2010/main" val="255122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itchFamily="34" charset="0"/>
      <a:defRPr sz="1200" kern="1200">
        <a:solidFill>
          <a:srgbClr val="000000"/>
        </a:solidFill>
        <a:latin typeface="Arial" charset="0"/>
        <a:ea typeface="MS PGothic" pitchFamily="34" charset="-128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itchFamily="34" charset="0"/>
      <a:defRPr sz="1200" kern="1200">
        <a:solidFill>
          <a:srgbClr val="000000"/>
        </a:solidFill>
        <a:latin typeface="Arial" charset="0"/>
        <a:ea typeface="MS PGothic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itchFamily="34" charset="0"/>
      <a:defRPr sz="1200" kern="1200">
        <a:solidFill>
          <a:srgbClr val="000000"/>
        </a:solidFill>
        <a:latin typeface="Arial" charset="0"/>
        <a:ea typeface="MS PGothic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itchFamily="34" charset="0"/>
      <a:defRPr sz="1200" kern="1200">
        <a:solidFill>
          <a:srgbClr val="000000"/>
        </a:solidFill>
        <a:latin typeface="Arial" charset="0"/>
        <a:ea typeface="MS PGothic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itchFamily="34" charset="0"/>
      <a:defRPr sz="1200" kern="1200">
        <a:solidFill>
          <a:srgbClr val="000000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955675"/>
            <a:ext cx="4575175" cy="3432175"/>
          </a:xfrm>
          <a:ln/>
        </p:spPr>
      </p:sp>
      <p:sp>
        <p:nvSpPr>
          <p:cNvPr id="143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r>
              <a:rPr lang="en-US" dirty="0" smtClean="0">
                <a:latin typeface="Arial" pitchFamily="34" charset="0"/>
              </a:rPr>
              <a:t>Solid</a:t>
            </a:r>
            <a:r>
              <a:rPr lang="en-US" baseline="0" dirty="0" smtClean="0">
                <a:latin typeface="Arial" pitchFamily="34" charset="0"/>
              </a:rPr>
              <a:t> progress to date </a:t>
            </a:r>
            <a:r>
              <a:rPr lang="en-US" baseline="0" smtClean="0">
                <a:latin typeface="Arial" pitchFamily="34" charset="0"/>
              </a:rPr>
              <a:t>against objectives 1, 2 and 3.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955675"/>
            <a:ext cx="4575175" cy="3432175"/>
          </a:xfrm>
          <a:ln/>
        </p:spPr>
      </p:sp>
      <p:sp>
        <p:nvSpPr>
          <p:cNvPr id="143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955675"/>
            <a:ext cx="4575175" cy="3432175"/>
          </a:xfrm>
          <a:ln/>
        </p:spPr>
      </p:sp>
      <p:sp>
        <p:nvSpPr>
          <p:cNvPr id="143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955675"/>
            <a:ext cx="4575175" cy="3432175"/>
          </a:xfrm>
          <a:ln/>
        </p:spPr>
      </p:sp>
      <p:sp>
        <p:nvSpPr>
          <p:cNvPr id="143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955675"/>
            <a:ext cx="4575175" cy="3432175"/>
          </a:xfrm>
          <a:ln/>
        </p:spPr>
      </p:sp>
      <p:sp>
        <p:nvSpPr>
          <p:cNvPr id="143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955675"/>
            <a:ext cx="4575175" cy="3432175"/>
          </a:xfrm>
          <a:ln/>
        </p:spPr>
      </p:sp>
      <p:sp>
        <p:nvSpPr>
          <p:cNvPr id="143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955675"/>
            <a:ext cx="4575175" cy="3432175"/>
          </a:xfrm>
          <a:ln/>
        </p:spPr>
      </p:sp>
      <p:sp>
        <p:nvSpPr>
          <p:cNvPr id="143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r>
              <a:rPr lang="en-US" dirty="0" smtClean="0">
                <a:latin typeface="Arial" pitchFamily="34" charset="0"/>
              </a:rPr>
              <a:t>Solid</a:t>
            </a:r>
            <a:r>
              <a:rPr lang="en-US" baseline="0" dirty="0" smtClean="0">
                <a:latin typeface="Arial" pitchFamily="34" charset="0"/>
              </a:rPr>
              <a:t> progress to date against objectives 1, 2 and 3.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955675"/>
            <a:ext cx="4575175" cy="3432175"/>
          </a:xfrm>
          <a:ln/>
        </p:spPr>
      </p:sp>
      <p:sp>
        <p:nvSpPr>
          <p:cNvPr id="143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r>
              <a:rPr lang="en-US" dirty="0" smtClean="0">
                <a:latin typeface="Arial" pitchFamily="34" charset="0"/>
              </a:rPr>
              <a:t>Solid</a:t>
            </a:r>
            <a:r>
              <a:rPr lang="en-US" baseline="0" dirty="0" smtClean="0">
                <a:latin typeface="Arial" pitchFamily="34" charset="0"/>
              </a:rPr>
              <a:t> progress to date </a:t>
            </a:r>
            <a:r>
              <a:rPr lang="en-US" baseline="0" smtClean="0">
                <a:latin typeface="Arial" pitchFamily="34" charset="0"/>
              </a:rPr>
              <a:t>against objectives 1, 2 and 3.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955675"/>
            <a:ext cx="4575175" cy="3432175"/>
          </a:xfrm>
          <a:ln/>
        </p:spPr>
      </p:sp>
      <p:sp>
        <p:nvSpPr>
          <p:cNvPr id="143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r>
              <a:rPr lang="en-US" dirty="0" smtClean="0">
                <a:latin typeface="Arial" pitchFamily="34" charset="0"/>
              </a:rPr>
              <a:t>Estimates of </a:t>
            </a:r>
            <a:r>
              <a:rPr lang="en-US" dirty="0" err="1" smtClean="0">
                <a:latin typeface="Arial" pitchFamily="34" charset="0"/>
              </a:rPr>
              <a:t>geocarbon</a:t>
            </a:r>
            <a:r>
              <a:rPr lang="en-US" dirty="0" smtClean="0">
                <a:latin typeface="Arial" pitchFamily="34" charset="0"/>
              </a:rPr>
              <a:t> for coal are preliminary and subject to likely revision, pending assessment of carbon content factors for </a:t>
            </a:r>
            <a:r>
              <a:rPr lang="en-US" smtClean="0">
                <a:latin typeface="Arial" pitchFamily="34" charset="0"/>
              </a:rPr>
              <a:t>coal resources.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438E8-C803-46BB-8D63-7B96FD3B4CD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6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5587F-767E-4DF2-85B3-C85C7F8DB2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7031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9613E-7730-402E-B071-691960FC8E9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140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E350C-BBD5-442E-8852-67E9DA559F8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046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68F91-3C5C-4E03-848E-9345FDAA55A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079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62175"/>
            <a:ext cx="43497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4150" y="2162175"/>
            <a:ext cx="43497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90FF1-DC4F-47AA-AFF5-4F80656F584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800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36968-FE29-4BAB-AFAF-9D33633D876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427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F2C2F-607D-4B2D-8EF5-5F9B700B9C4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251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8C0E9-0B63-4973-B540-0C30238C1C8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119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B2605-1793-4A17-ABD3-8BD1965833A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613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93EF8-EF00-491E-9B91-334AE073AF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2864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1D24E-D96C-4566-81D5-E26ED15BF8B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644525"/>
            <a:ext cx="2212975" cy="6415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44525"/>
            <a:ext cx="6486525" cy="6415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EB3B-533E-4C5C-9BC1-E9D580AFF73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498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644525"/>
            <a:ext cx="2212975" cy="6415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44525"/>
            <a:ext cx="6486525" cy="6415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64E8D-8665-4B8D-AA8B-E861C2D1240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85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05E40-7728-4CE2-A09D-D56FA894104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2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2905E-0EBF-429C-946E-C74DE0F819D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5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D0B98-139A-4105-8C7A-73B2283073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7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62175"/>
            <a:ext cx="43497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4150" y="2162175"/>
            <a:ext cx="43497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E7FA6-341A-4439-8914-B32236F1E9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7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6180E-5EEA-4578-9B46-9B3827837E0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5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F4A13-F441-4D9F-BA5E-6524C7FF60E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8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81E0E-651A-4AEF-B45D-5E5275E78BD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30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242A1-85F8-404B-B688-3ED3BB8AC96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0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04FD8-0CC0-4168-ABF7-F15A10A56B9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96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F8DF0-6E82-4015-AB34-5442A8CEE2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82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459AB-61F4-43DC-9C44-13117F74164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0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644525"/>
            <a:ext cx="2212975" cy="6415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44525"/>
            <a:ext cx="6486525" cy="6415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B2AB9-5D7E-4B78-A976-E6BA15E533C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53BC0-DA6D-4905-AD6C-801F883F6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1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CEFC2-B421-4B88-BDAD-98FC2CF9DF0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46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5F128-E3D0-4050-8D7F-2ABE25D457D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60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1814513"/>
            <a:ext cx="4587875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814513"/>
            <a:ext cx="45894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7050A-6FFB-4A2C-A161-1D9CE092667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9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64813-DB91-4D1D-822C-A9FEB315C7D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7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33AAB-3744-4D2D-AECC-6F21DA5E828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468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CE848-5757-4435-97E6-B753916DCDE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2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B0CC9-70A0-40AE-B112-CF743971DDC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96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40668-75D7-4C65-9071-F360F449EC8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65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A3A0B-6690-4DF2-9A63-074645C11E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69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639A5-D5D1-4FA0-866B-48633A702D1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17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6813" y="311150"/>
            <a:ext cx="2332037" cy="6634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11150"/>
            <a:ext cx="6845300" cy="663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6B0A2-80CA-4CDD-8EEA-831E8AAA93F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88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C3DB9-90A6-4D02-987F-8D0C24A655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32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7E007-8107-46F6-9584-1F1C64FD2D8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41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00C04-5B17-4154-B22E-341DBC8ED7B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38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1814513"/>
            <a:ext cx="4587875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814513"/>
            <a:ext cx="45894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203F1-7B85-4226-A7A8-1BA1D5349B0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93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ED4A6-DC9D-4501-BD98-3BE0C7932AA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64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1B535-E87E-4964-98FF-E31C53D8968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62175"/>
            <a:ext cx="43497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4150" y="2162175"/>
            <a:ext cx="43497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33505-A842-4F50-975E-ACB7DB1545D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5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4A358-E90B-4C60-B63A-ABEA9C632B6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59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AFC7C-2A5B-419B-AA42-22879D71D23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83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DF30E-6154-4403-AD55-706077BBE9E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28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04F3D-E592-4507-9D4B-64F4550553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11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6813" y="311150"/>
            <a:ext cx="2332037" cy="6634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11150"/>
            <a:ext cx="6845300" cy="663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635F7-FC49-4E63-A647-7C95FFFF06F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80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1EC0-AF65-4680-BC6C-A8DD94EE546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00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0DD92-ECE5-4BDA-806C-1AC83395C94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1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14E13-F74A-4AD3-A22F-FC03FD5EF0E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98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1814513"/>
            <a:ext cx="4587875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814513"/>
            <a:ext cx="45894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F0F82-FDCC-42DF-B1D8-C11DB38945D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84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D4AFC-F6DD-42BF-A6AA-B6945BA8DF4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13E7A-BF48-4701-9FDE-FE6F57625E8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16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8280F-4675-428A-BAF5-39C0CC60D1E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26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964A2-F3D3-4A36-9A14-9B8C0C5F34D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0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A94F8-5C99-41D7-B743-B88253770E7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844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B1945-0289-42CA-AE80-55D98A3C739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15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D3687-ACF4-444B-82F1-ADA9ED12C6B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80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6813" y="311150"/>
            <a:ext cx="2332037" cy="6634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11150"/>
            <a:ext cx="6845300" cy="663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D0047-27A3-4456-9A94-F5A62FE7FA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73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F6686-431D-4441-93F5-121AE12AC67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62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4B7BD-0608-42AE-B320-0110C3E3E80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59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0827F-32A6-42B3-9469-F41648860C0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38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1814513"/>
            <a:ext cx="4587875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814513"/>
            <a:ext cx="45894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9EE0D-C7FA-4D26-A25E-25B77942D0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8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56F6C-B522-4EB8-B4E7-462C2532F4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1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52C66-9E09-4A54-8CC2-B154DC70D0B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91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CB694-E601-4176-8D6F-F0D641E816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25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64473-5D76-432F-B8A6-BE072B4FCC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46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FA9D7-F6F1-4212-B347-54F3957B216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88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451BA-5CF1-4F25-9F40-DEAF4F648EF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477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ACB73-90AA-4998-9A5F-A27D38A6F9B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03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6813" y="311150"/>
            <a:ext cx="2332037" cy="6634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11150"/>
            <a:ext cx="6845300" cy="663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E6A2B-9F48-4D9A-BCBC-E21012C65E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18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A58B2-F0D4-4473-A0D8-534D682466A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66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0BF5F-48E9-4F59-A9D1-5B46DBAE455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80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1669C-14D6-4B23-AA49-8057A0693CC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CC002-1A6A-48A5-BC78-101A68E558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66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1814513"/>
            <a:ext cx="4587875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814513"/>
            <a:ext cx="45894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E2C82-F973-483F-87F8-FDD87767327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147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1AD43-898A-4DCC-83F1-0243DA53612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415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3B163-2BDC-46DC-8D43-E361CB51D73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04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13BAD-1F05-4336-A8A2-F8ED4896C9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81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64215-125E-403F-9C51-5F8703510D0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528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58711-85A6-4335-9F5D-4603833AF68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73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101C6-8110-49C0-947E-6D913413F16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9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6813" y="311150"/>
            <a:ext cx="2332037" cy="6634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11150"/>
            <a:ext cx="6845300" cy="663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34187-EBAE-4F4E-875F-BDD1AD6B16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91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584A5-1274-4185-9EFA-D96508F57D8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60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7B513-A51C-4C82-8D9B-033BA4657BA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5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4EBA4-8D1C-4054-8212-ED3332D211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08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2845F-D689-4273-8272-F71EC851734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67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1814513"/>
            <a:ext cx="4587875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814513"/>
            <a:ext cx="45894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AB141-BC8B-435F-98C0-90990800AA6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6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58017-7768-4937-A638-8C2C96DC08C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723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F765E-672D-46FC-BFC5-8D2848D8669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111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484E5-1445-4035-857B-4EF2F544C06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163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6A44B-B9D5-4982-A43A-72AA44D609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586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BC1B7-5380-494E-A2BD-B401195FE26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376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4163B-76D7-4D6C-B2A1-60AED1034AA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137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6813" y="311150"/>
            <a:ext cx="2332037" cy="6634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11150"/>
            <a:ext cx="6845300" cy="663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7BAD-9768-41BB-BD4D-AA0AAC024C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297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C0823-62BC-4295-8A5F-4C9A15CCF5D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2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BCB4A-339E-420F-90C8-8EED6382A0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630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C5CF5-6DEE-4513-AB2F-F2F56D35F7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48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8B7EA-03C3-4DB3-903B-1BF44764552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954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1814513"/>
            <a:ext cx="4587875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814513"/>
            <a:ext cx="45894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53618-D77C-4B04-BB9A-957D6BB458C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384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3296B-2F32-48D9-B851-F39FD9AB9AB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078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417E2-CE0F-4CA1-B0E8-C7BB127600D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949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09401-FFAF-479F-AC1B-A6FCE19C2D5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152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1D218-A72D-4DB3-93E8-70709F42703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997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32412-F630-4EA6-9B57-CABB8B12407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9892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B00D9-3F39-4005-80D7-284E3959D87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340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6813" y="311150"/>
            <a:ext cx="2332037" cy="6634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11150"/>
            <a:ext cx="6845300" cy="663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74C0F-2735-429C-B36B-09156C5EA11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8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8" y="-1588"/>
            <a:ext cx="11017251" cy="780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A6FD781D-D923-4B82-A9A4-5490162CC73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44525"/>
            <a:ext cx="88519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62175"/>
            <a:ext cx="88519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0910888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18C88DAD-2966-458D-B6E6-8A10A303CDB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44525"/>
            <a:ext cx="88519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391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62175"/>
            <a:ext cx="88519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0910888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BD0F5E0E-E945-4791-BD23-3AB8935AB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44525"/>
            <a:ext cx="88519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62175"/>
            <a:ext cx="88519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0910888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701DA419-859F-4F75-B3DA-45E338C405C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0910888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4539F0CC-EBA8-4315-8176-962B09616E8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0910888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4B899B28-2475-4663-A95F-A68D1C1E503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0910888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2D5614DE-ECD2-4ECC-9D93-BC4CDF9D86C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0910888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BF2A4DD2-4FE2-4752-A064-279D8007D76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0910888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9FEF3AA3-BC00-494E-8202-40A5780D6A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0910888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cs typeface="Arial" pitchFamily="34" charset="0"/>
              </a:defRPr>
            </a:lvl1pPr>
          </a:lstStyle>
          <a:p>
            <a:fld id="{0974BB34-EDCA-478A-A4C9-746A932800D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SimSun" charset="0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  <a:cs typeface="SimSun" charset="0"/>
        </a:defRPr>
      </a:lvl5pPr>
      <a:lvl6pPr marL="15367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19939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24511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2908300" indent="-2159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SimSun" charset="0"/>
        </a:defRPr>
      </a:lvl1pPr>
      <a:lvl2pPr marL="863600" indent="-287338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SimSun" charset="0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SimSun" charset="0"/>
        </a:defRPr>
      </a:lvl3pPr>
      <a:lvl4pPr marL="17272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SimSun" charset="0"/>
        </a:defRPr>
      </a:lvl4pPr>
      <a:lvl5pPr marL="2159000" indent="-2159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SimSun" charset="0"/>
        </a:defRPr>
      </a:lvl5pPr>
      <a:lvl6pPr marL="26162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7Eo1mLIRkpP4UM&amp;tbnid=WezCTcXw2PSHpM:&amp;ved=0CAUQjRw&amp;url=http://www.soacconference.com.au/sponsorship-exhibition/our-sponsors/&amp;ei=Oq-CUsaDDYaMkwX5loCICQ&amp;bvm=bv.56343320,d.dGI&amp;psig=AFQjCNGtuIjqBpVRnaGFdItDiO7bYEGNww&amp;ust=138438248775027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4072" y="1871563"/>
            <a:ext cx="1008052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000" b="1" dirty="0" smtClean="0">
                <a:solidFill>
                  <a:srgbClr val="FFC000"/>
                </a:solidFill>
                <a:cs typeface="Arial" pitchFamily="34" charset="0"/>
              </a:rPr>
              <a:t>Carbon Stock Accounting: a report on progress within Australia and estimates of </a:t>
            </a:r>
            <a:r>
              <a:rPr lang="en-GB" sz="4000" b="1" dirty="0" err="1" smtClean="0">
                <a:solidFill>
                  <a:srgbClr val="FFC000"/>
                </a:solidFill>
                <a:cs typeface="Arial" pitchFamily="34" charset="0"/>
              </a:rPr>
              <a:t>geocarbon</a:t>
            </a:r>
            <a:endParaRPr lang="en-GB" sz="4000" b="1" dirty="0" smtClean="0">
              <a:solidFill>
                <a:srgbClr val="FFC000"/>
              </a:solidFill>
              <a:cs typeface="Arial" pitchFamily="34" charset="0"/>
            </a:endParaRP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4000" b="1" dirty="0">
              <a:solidFill>
                <a:srgbClr val="FFC000"/>
              </a:solidFill>
              <a:cs typeface="Arial" pitchFamily="34" charset="0"/>
            </a:endParaRP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 dirty="0" smtClean="0">
                <a:solidFill>
                  <a:srgbClr val="FFC000"/>
                </a:solidFill>
                <a:cs typeface="Arial" pitchFamily="34" charset="0"/>
              </a:rPr>
              <a:t>19</a:t>
            </a:r>
            <a:r>
              <a:rPr lang="en-GB" sz="2000" b="1" baseline="30000" dirty="0" smtClean="0">
                <a:solidFill>
                  <a:srgbClr val="FFC000"/>
                </a:solidFill>
                <a:cs typeface="Arial" pitchFamily="34" charset="0"/>
              </a:rPr>
              <a:t>th</a:t>
            </a:r>
            <a:r>
              <a:rPr lang="en-GB" sz="2000" b="1" dirty="0" smtClean="0">
                <a:solidFill>
                  <a:srgbClr val="FFC000"/>
                </a:solidFill>
                <a:cs typeface="Arial" pitchFamily="34" charset="0"/>
              </a:rPr>
              <a:t> meeting of the London Group, 12-14 November 2013</a:t>
            </a:r>
            <a:endParaRPr lang="en-GB" sz="2000" b="1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6" name="Picture 5" descr="https://encrypted-tbn2.gstatic.com/images?q=tbn:ANd9GcQj1ZFTf5EsH7NM7iUvzLw9U6e4kGBqe7UO86mK41DIv8cVdOY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65" y="17476"/>
            <a:ext cx="2069222" cy="9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17526" y="949048"/>
            <a:ext cx="8640959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000" b="1" dirty="0" smtClean="0">
                <a:solidFill>
                  <a:schemeClr val="accent6"/>
                </a:solidFill>
                <a:cs typeface="Arial" pitchFamily="34" charset="0"/>
              </a:rPr>
              <a:t>Questions for London Group</a:t>
            </a:r>
            <a:endParaRPr lang="en-GB" sz="4000" b="1" i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76150" y="2015579"/>
            <a:ext cx="10088562" cy="4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AU" sz="2800" dirty="0" smtClean="0"/>
              <a:t>Have </a:t>
            </a:r>
            <a:r>
              <a:rPr lang="en-AU" sz="2800" dirty="0"/>
              <a:t>any other agencies begun work on carbon stock accounts</a:t>
            </a:r>
            <a:r>
              <a:rPr lang="en-AU" sz="2800" dirty="0" smtClean="0"/>
              <a:t>?</a:t>
            </a:r>
            <a:br>
              <a:rPr lang="en-AU" sz="2800" dirty="0" smtClean="0"/>
            </a:br>
            <a:endParaRPr lang="en-AU" sz="2800" dirty="0"/>
          </a:p>
          <a:p>
            <a:pPr marL="514350" lvl="0" indent="-514350">
              <a:buFont typeface="+mj-lt"/>
              <a:buAutoNum type="arabicPeriod"/>
            </a:pPr>
            <a:r>
              <a:rPr lang="en-AU" sz="2800" dirty="0"/>
              <a:t>Are there important information sources that have been </a:t>
            </a:r>
            <a:r>
              <a:rPr lang="en-AU" sz="2800" dirty="0" smtClean="0"/>
              <a:t>overlooked in the Australian work?</a:t>
            </a:r>
            <a:br>
              <a:rPr lang="en-AU" sz="2800" dirty="0" smtClean="0"/>
            </a:br>
            <a:endParaRPr lang="en-AU" sz="2800" dirty="0"/>
          </a:p>
          <a:p>
            <a:pPr marL="514350" lvl="0" indent="-514350">
              <a:buFont typeface="+mj-lt"/>
              <a:buAutoNum type="arabicPeriod"/>
            </a:pPr>
            <a:r>
              <a:rPr lang="en-AU" sz="2800" dirty="0" smtClean="0"/>
              <a:t>What </a:t>
            </a:r>
            <a:r>
              <a:rPr lang="en-AU" sz="2800" dirty="0"/>
              <a:t>should the scope of physical carbon accounts be? (noting that the scope for the SNA is economically demonstrated resources)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</p:txBody>
      </p:sp>
      <p:pic>
        <p:nvPicPr>
          <p:cNvPr id="5" name="Picture 4" descr="https://encrypted-tbn2.gstatic.com/images?q=tbn:ANd9GcQj1ZFTf5EsH7NM7iUvzLw9U6e4kGBqe7UO86mK41DIv8cVdOY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1" y="6624091"/>
            <a:ext cx="2069222" cy="91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595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719484" y="812608"/>
            <a:ext cx="7435503" cy="8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5600" b="1" dirty="0" smtClean="0">
                <a:solidFill>
                  <a:schemeClr val="accent6"/>
                </a:solidFill>
                <a:cs typeface="Arial" pitchFamily="34" charset="0"/>
              </a:rPr>
              <a:t>Overview</a:t>
            </a:r>
            <a:endParaRPr lang="en-GB" sz="5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43421" y="1727547"/>
            <a:ext cx="10088562" cy="53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Carbon stock accounts in the SEEA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The need for carbon stock and flow information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Developing carbon stock accounts for Australia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 smtClean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Preliminary estimates of </a:t>
            </a:r>
            <a:r>
              <a:rPr lang="en-AU" sz="2800" b="1" dirty="0" err="1" smtClean="0"/>
              <a:t>geocarbon</a:t>
            </a:r>
            <a:r>
              <a:rPr lang="en-AU" sz="2800" b="1" dirty="0" smtClean="0"/>
              <a:t> stocks for Australia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Questions for London Group</a:t>
            </a:r>
            <a:endParaRPr lang="en-AU" sz="2800" b="1" dirty="0"/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AU" sz="2800" b="1" dirty="0"/>
          </a:p>
        </p:txBody>
      </p:sp>
      <p:pic>
        <p:nvPicPr>
          <p:cNvPr id="5" name="Picture 4" descr="https://encrypted-tbn2.gstatic.com/images?q=tbn:ANd9GcQj1ZFTf5EsH7NM7iUvzLw9U6e4kGBqe7UO86mK41DIv8cVdOY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1" y="6768107"/>
            <a:ext cx="2069222" cy="9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0" y="837431"/>
            <a:ext cx="8154988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5600" b="1" dirty="0" smtClean="0">
                <a:solidFill>
                  <a:schemeClr val="accent6"/>
                </a:solidFill>
                <a:cs typeface="Arial" pitchFamily="34" charset="0"/>
              </a:rPr>
              <a:t>Carbon stock accounts in the SEEA</a:t>
            </a:r>
            <a:endParaRPr lang="en-GB" sz="5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57163" y="2743200"/>
            <a:ext cx="10088562" cy="398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 Briefly mentioned in the SEEA Central Framework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 Articulated in the SEEA Experimental Ecosystem Accounts (SEEA EEA) – Table 4.6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  - SEEA EEA text also encourages a classification that reflects quality differences among different reservoirs</a:t>
            </a: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 smtClean="0"/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AU" sz="2800" b="1" dirty="0"/>
          </a:p>
        </p:txBody>
      </p:sp>
      <p:pic>
        <p:nvPicPr>
          <p:cNvPr id="5" name="Picture 4" descr="https://encrypted-tbn2.gstatic.com/images?q=tbn:ANd9GcQj1ZFTf5EsH7NM7iUvzLw9U6e4kGBqe7UO86mK41DIv8cVdOY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1" y="6703605"/>
            <a:ext cx="2069222" cy="91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396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137029" y="431403"/>
            <a:ext cx="8154988" cy="10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b="1" dirty="0" smtClean="0">
                <a:solidFill>
                  <a:schemeClr val="accent6"/>
                </a:solidFill>
                <a:cs typeface="Arial" pitchFamily="34" charset="0"/>
              </a:rPr>
              <a:t>Carbon stock accounts in the SEEA, continued… </a:t>
            </a:r>
            <a:r>
              <a:rPr lang="en-GB" sz="2800" b="1" dirty="0" smtClean="0">
                <a:solidFill>
                  <a:schemeClr val="accent6"/>
                </a:solidFill>
                <a:cs typeface="Arial" pitchFamily="34" charset="0"/>
              </a:rPr>
              <a:t>(SEEA EEA Table 4.5)</a:t>
            </a:r>
            <a:endParaRPr lang="en-GB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32716" y="1943571"/>
            <a:ext cx="10088562" cy="9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 </a:t>
            </a:r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AU" sz="2800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9" y="1655539"/>
            <a:ext cx="10015504" cy="6052500"/>
          </a:xfrm>
          <a:prstGeom prst="rect">
            <a:avLst/>
          </a:prstGeom>
          <a:noFill/>
        </p:spPr>
      </p:pic>
      <p:pic>
        <p:nvPicPr>
          <p:cNvPr id="6" name="Picture 5" descr="https://encrypted-tbn2.gstatic.com/images?q=tbn:ANd9GcQj1ZFTf5EsH7NM7iUvzLw9U6e4kGBqe7UO86mK41DIv8cVdOYd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1" y="6790056"/>
            <a:ext cx="2069222" cy="91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899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0" y="719435"/>
            <a:ext cx="8910871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000" b="1" dirty="0" smtClean="0">
                <a:solidFill>
                  <a:schemeClr val="accent6"/>
                </a:solidFill>
                <a:cs typeface="Arial" pitchFamily="34" charset="0"/>
              </a:rPr>
              <a:t>The need for carbon stock accounts</a:t>
            </a:r>
            <a:endParaRPr lang="en-GB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52850" y="1624755"/>
            <a:ext cx="10088562" cy="74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 Kyoto protocol and UNFCCC reporting designed to deliver flow information i.e. GHG emissions to atmosphere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Carbon stock and flow accounts support more complete understanding of the carbon cycle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e.g. at present, certain policies target the biosphere for achieving atmospheric carbon goals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Stock information on the biosphere can inform on how easily carbon moves from biosphere to                                        the atmosphere and elsewhere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 smtClean="0"/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AU" sz="2800" b="1" dirty="0"/>
          </a:p>
        </p:txBody>
      </p:sp>
      <p:pic>
        <p:nvPicPr>
          <p:cNvPr id="5" name="Picture 4" descr="https://encrypted-tbn2.gstatic.com/images?q=tbn:ANd9GcQj1ZFTf5EsH7NM7iUvzLw9U6e4kGBqe7UO86mK41DIv8cVdOY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33" y="6696099"/>
            <a:ext cx="2069222" cy="91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265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-25331" y="503411"/>
            <a:ext cx="8640959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000" b="1" dirty="0" smtClean="0">
                <a:solidFill>
                  <a:schemeClr val="accent6"/>
                </a:solidFill>
                <a:cs typeface="Arial" pitchFamily="34" charset="0"/>
              </a:rPr>
              <a:t>Global carbon flows</a:t>
            </a:r>
            <a:endParaRPr lang="en-GB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57163" y="2743200"/>
            <a:ext cx="10088562" cy="9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 </a:t>
            </a:r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AU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62275" y="1455273"/>
            <a:ext cx="6861696" cy="5648960"/>
            <a:chOff x="179388" y="1341438"/>
            <a:chExt cx="8785859" cy="4920259"/>
          </a:xfrm>
        </p:grpSpPr>
        <p:sp>
          <p:nvSpPr>
            <p:cNvPr id="6" name="Rectangle 5"/>
            <p:cNvSpPr/>
            <p:nvPr/>
          </p:nvSpPr>
          <p:spPr>
            <a:xfrm>
              <a:off x="2268538" y="1412875"/>
              <a:ext cx="3527425" cy="1223963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 </a:t>
              </a:r>
              <a:endParaRPr kumimoji="0" lang="en-AU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Cambria"/>
                <a:cs typeface="Times New Roman"/>
              </a:endParaRPr>
            </a:p>
          </p:txBody>
        </p:sp>
        <p:sp>
          <p:nvSpPr>
            <p:cNvPr id="7" name="TextBox 20"/>
            <p:cNvSpPr txBox="1">
              <a:spLocks noChangeArrowheads="1"/>
            </p:cNvSpPr>
            <p:nvPr/>
          </p:nvSpPr>
          <p:spPr bwMode="auto">
            <a:xfrm>
              <a:off x="179388" y="5660988"/>
              <a:ext cx="8785859" cy="600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>
                  <a:tab pos="457200" algn="l"/>
                </a:tabLst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"/>
                  <a:cs typeface="Times New Roman"/>
                </a:rPr>
                <a:t>Applying reported removals of anthropogenic emissions by natural sinks during 2002-2011, in percentage terms.</a:t>
              </a:r>
              <a:endPara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mbria"/>
                <a:cs typeface="Times New Roman"/>
              </a:endParaRPr>
            </a:p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>
                  <a:tab pos="457200" algn="l"/>
                </a:tabLst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"/>
                  <a:cs typeface="Times New Roman"/>
                </a:rPr>
                <a:t>Estimated by Freely </a:t>
              </a:r>
              <a:r>
                <a:rPr kumimoji="0" lang="en-AU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"/>
                  <a:cs typeface="Times New Roman"/>
                </a:rPr>
                <a:t>et al</a:t>
              </a: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"/>
                  <a:cs typeface="Times New Roman"/>
                </a:rPr>
                <a:t>. 2004 as a long term annual average</a:t>
              </a:r>
              <a:r>
                <a:rPr kumimoji="0" lang="en-A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"/>
                  <a:cs typeface="Times New Roman"/>
                </a:rPr>
                <a:t>.</a:t>
              </a:r>
            </a:p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>
                  <a:tab pos="457200" algn="l"/>
                </a:tabLst>
                <a:defRPr/>
              </a:pPr>
              <a:endPara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Cambria"/>
                <a:cs typeface="Times New Roman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MS Mincho"/>
                  <a:cs typeface="Times New Roman"/>
                </a:rPr>
                <a:t>  </a:t>
              </a:r>
              <a:endPara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72076" y="3141473"/>
              <a:ext cx="2648851" cy="2147984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 </a:t>
              </a:r>
              <a:endParaRPr kumimoji="0" lang="en-AU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Cambria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7763" y="2708275"/>
              <a:ext cx="2376487" cy="1944688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 </a:t>
              </a:r>
              <a:endParaRPr kumimoji="0" lang="en-AU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Cambria"/>
                <a:cs typeface="Times New Roman"/>
              </a:endParaRPr>
            </a:p>
          </p:txBody>
        </p:sp>
        <p:sp>
          <p:nvSpPr>
            <p:cNvPr id="10" name="TextBox 28"/>
            <p:cNvSpPr txBox="1">
              <a:spLocks noChangeArrowheads="1"/>
            </p:cNvSpPr>
            <p:nvPr/>
          </p:nvSpPr>
          <p:spPr bwMode="auto">
            <a:xfrm>
              <a:off x="2218746" y="1341438"/>
              <a:ext cx="3527424" cy="34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Atmosphere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8313" y="3141663"/>
              <a:ext cx="2303462" cy="194310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 </a:t>
              </a:r>
              <a:endParaRPr kumimoji="0" lang="en-AU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Cambria"/>
                <a:cs typeface="Times New Roman"/>
              </a:endParaRPr>
            </a:p>
          </p:txBody>
        </p:sp>
        <p:sp>
          <p:nvSpPr>
            <p:cNvPr id="12" name="TextBox 65"/>
            <p:cNvSpPr txBox="1">
              <a:spLocks noChangeArrowheads="1"/>
            </p:cNvSpPr>
            <p:nvPr/>
          </p:nvSpPr>
          <p:spPr bwMode="auto">
            <a:xfrm>
              <a:off x="3132458" y="3141663"/>
              <a:ext cx="2376170" cy="34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Biosphere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sp>
          <p:nvSpPr>
            <p:cNvPr id="13" name="TextBox 66"/>
            <p:cNvSpPr txBox="1">
              <a:spLocks noChangeArrowheads="1"/>
            </p:cNvSpPr>
            <p:nvPr/>
          </p:nvSpPr>
          <p:spPr bwMode="auto">
            <a:xfrm>
              <a:off x="6227327" y="2708197"/>
              <a:ext cx="2376169" cy="34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Oceans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3662758" y="3598776"/>
              <a:ext cx="2542289" cy="90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0.9 ± 0.5 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land use change emissions 2011 </a:t>
              </a: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(measured/modelled)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6814791">
              <a:off x="1957387" y="2608263"/>
              <a:ext cx="1243013" cy="700088"/>
            </a:xfrm>
            <a:prstGeom prst="rightArrow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 </a:t>
              </a:r>
              <a:endParaRPr kumimoji="0" lang="en-AU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Cambria"/>
                <a:cs typeface="Times New Roman"/>
              </a:endParaRPr>
            </a:p>
          </p:txBody>
        </p:sp>
        <p:sp>
          <p:nvSpPr>
            <p:cNvPr id="16" name="TextBox 87"/>
            <p:cNvSpPr txBox="1">
              <a:spLocks noChangeArrowheads="1"/>
            </p:cNvSpPr>
            <p:nvPr/>
          </p:nvSpPr>
          <p:spPr bwMode="auto">
            <a:xfrm>
              <a:off x="287836" y="3141561"/>
              <a:ext cx="2232024" cy="34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Geosphere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sp>
          <p:nvSpPr>
            <p:cNvPr id="17" name="TextBox 88"/>
            <p:cNvSpPr txBox="1">
              <a:spLocks noChangeArrowheads="1"/>
            </p:cNvSpPr>
            <p:nvPr/>
          </p:nvSpPr>
          <p:spPr bwMode="auto">
            <a:xfrm>
              <a:off x="611118" y="4004999"/>
              <a:ext cx="2089150" cy="107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9.5</a:t>
              </a: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 </a:t>
              </a: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± 0.5 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fossil fuels &amp; cement emissions 2011</a:t>
              </a: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 (measured)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4859338" y="2420938"/>
              <a:ext cx="144462" cy="1223962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 flipV="1">
              <a:off x="2339975" y="2565400"/>
              <a:ext cx="287338" cy="1511300"/>
            </a:xfrm>
            <a:prstGeom prst="straightConnector1">
              <a:avLst/>
            </a:prstGeom>
            <a:noFill/>
            <a:ln w="406400" cap="flat" cmpd="sng" algn="ctr">
              <a:solidFill>
                <a:srgbClr val="0070C0"/>
              </a:solidFill>
              <a:prstDash val="solid"/>
              <a:tailEnd type="non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>
            <a:xfrm>
              <a:off x="3348038" y="2276475"/>
              <a:ext cx="215900" cy="2016125"/>
            </a:xfrm>
            <a:prstGeom prst="straightConnector1">
              <a:avLst/>
            </a:prstGeom>
            <a:noFill/>
            <a:ln w="127000" cap="flat" cmpd="sng" algn="ctr">
              <a:solidFill>
                <a:srgbClr val="0070C0"/>
              </a:solidFill>
              <a:prstDash val="sysDot"/>
              <a:tailEnd type="triangle"/>
            </a:ln>
            <a:effectLst/>
          </p:spPr>
        </p:cxnSp>
        <p:sp>
          <p:nvSpPr>
            <p:cNvPr id="21" name="TextBox 96"/>
            <p:cNvSpPr txBox="1">
              <a:spLocks noChangeArrowheads="1"/>
            </p:cNvSpPr>
            <p:nvPr/>
          </p:nvSpPr>
          <p:spPr bwMode="auto">
            <a:xfrm>
              <a:off x="3128326" y="4394730"/>
              <a:ext cx="2592473" cy="85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est 3.4</a:t>
              </a:r>
              <a:r>
                <a:rPr kumimoji="0" lang="en-AU" sz="1200" b="0" i="0" u="none" strike="noStrike" kern="1200" cap="none" spc="0" normalizeH="0" baseline="30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a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land sink in 2011 </a:t>
              </a: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(estimated as residual)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508625" y="2349500"/>
              <a:ext cx="1223963" cy="935038"/>
            </a:xfrm>
            <a:prstGeom prst="straightConnector1">
              <a:avLst/>
            </a:prstGeom>
            <a:noFill/>
            <a:ln w="127000" cap="flat" cmpd="sng" algn="ctr">
              <a:solidFill>
                <a:srgbClr val="0070C0"/>
              </a:solidFill>
              <a:prstDash val="solid"/>
              <a:tailEnd type="triangle"/>
            </a:ln>
            <a:effectLst/>
          </p:spPr>
        </p:cxnSp>
        <p:sp>
          <p:nvSpPr>
            <p:cNvPr id="23" name="TextBox 101"/>
            <p:cNvSpPr txBox="1">
              <a:spLocks noChangeArrowheads="1"/>
            </p:cNvSpPr>
            <p:nvPr/>
          </p:nvSpPr>
          <p:spPr bwMode="auto">
            <a:xfrm>
              <a:off x="6227327" y="3428882"/>
              <a:ext cx="2376169" cy="80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est. 3.4</a:t>
              </a:r>
              <a:r>
                <a:rPr kumimoji="0" lang="en-AU" sz="1200" b="0" i="0" u="none" strike="noStrike" kern="1200" cap="none" spc="0" normalizeH="0" baseline="3000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a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ocean sink in 2011 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(calibrated</a:t>
              </a: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 modelling)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sp>
          <p:nvSpPr>
            <p:cNvPr id="24" name="TextBox 43"/>
            <p:cNvSpPr txBox="1">
              <a:spLocks noChangeArrowheads="1"/>
            </p:cNvSpPr>
            <p:nvPr/>
          </p:nvSpPr>
          <p:spPr bwMode="auto">
            <a:xfrm>
              <a:off x="2268387" y="1700193"/>
              <a:ext cx="3527424" cy="75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3.6 ± 0.2 </a:t>
              </a:r>
              <a:endPara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atmospheric increase in 2011</a:t>
              </a:r>
              <a:endPara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Mincho"/>
                  <a:cs typeface="Arial"/>
                </a:rPr>
                <a:t>(measured)</a:t>
              </a:r>
              <a:endPara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395272" y="1341438"/>
              <a:ext cx="1873249" cy="30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Mincho"/>
                </a:rPr>
                <a:t>Billion tonnes</a:t>
              </a: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Mincho"/>
                </a:rPr>
                <a:t> carbon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  <p:sp>
          <p:nvSpPr>
            <p:cNvPr id="26" name="TextBox 22"/>
            <p:cNvSpPr txBox="1"/>
            <p:nvPr/>
          </p:nvSpPr>
          <p:spPr>
            <a:xfrm>
              <a:off x="5795565" y="4652807"/>
              <a:ext cx="2807612" cy="9601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/>
                  <a:ea typeface="MS Mincho"/>
                </a:rPr>
                <a:t>Permanent removals from the atmosphere 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/>
                  <a:ea typeface="MS Mincho"/>
                </a:rPr>
                <a:t>- 0.1 a year (i.e. carbon deposits on ocean floor)</a:t>
              </a:r>
              <a:r>
                <a:rPr kumimoji="0" lang="en-AU" sz="1200" b="0" i="0" u="none" strike="noStrike" kern="1200" cap="none" spc="0" normalizeH="0" baseline="3000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/>
                  <a:ea typeface="MS Mincho"/>
                </a:rPr>
                <a:t>b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MS Mincho"/>
              </a:endParaRPr>
            </a:p>
          </p:txBody>
        </p:sp>
      </p:grpSp>
      <p:pic>
        <p:nvPicPr>
          <p:cNvPr id="27" name="Picture 26" descr="https://encrypted-tbn2.gstatic.com/images?q=tbn:ANd9GcQj1ZFTf5EsH7NM7iUvzLw9U6e4kGBqe7UO86mK41DIv8cVdOY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32" y="6671105"/>
            <a:ext cx="2069222" cy="917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408116" y="1510672"/>
            <a:ext cx="3528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/>
              <a:t>Data in this diagram are reproduced from </a:t>
            </a:r>
          </a:p>
          <a:p>
            <a:r>
              <a:rPr lang="en-AU" sz="1200" dirty="0" smtClean="0"/>
              <a:t>Ajani </a:t>
            </a:r>
            <a:r>
              <a:rPr lang="en-AU" sz="1200" i="1" dirty="0" smtClean="0"/>
              <a:t>et al.</a:t>
            </a:r>
            <a:r>
              <a:rPr lang="en-AU" sz="1200" dirty="0" smtClean="0"/>
              <a:t> 2013.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253715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17526" y="647427"/>
            <a:ext cx="8640959" cy="12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000" b="1" dirty="0" smtClean="0">
                <a:solidFill>
                  <a:schemeClr val="accent6"/>
                </a:solidFill>
                <a:cs typeface="Arial" pitchFamily="34" charset="0"/>
              </a:rPr>
              <a:t>Developing carbon stock accounts for Australia</a:t>
            </a:r>
            <a:endParaRPr lang="en-GB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76150" y="2015579"/>
            <a:ext cx="10088562" cy="53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Initiative of the ANU Coombs Policy Forum – collaboration between ANU, ABS and Department of Environment (DoE).  Project objectives:</a:t>
            </a:r>
          </a:p>
          <a:p>
            <a:pPr marL="514350" indent="-51435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AU" sz="2800" b="1" dirty="0" smtClean="0"/>
              <a:t>Identify need for carbon stock accounts</a:t>
            </a:r>
          </a:p>
          <a:p>
            <a:pPr marL="514350" indent="-51435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AU" sz="2800" b="1" dirty="0" smtClean="0"/>
              <a:t>Experiment to populate SEEA Carbon Stock Account</a:t>
            </a:r>
          </a:p>
          <a:p>
            <a:pPr marL="514350" indent="-51435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AU" sz="2800" b="1" dirty="0" smtClean="0"/>
              <a:t>Identify research priorities, further refine accounts</a:t>
            </a:r>
          </a:p>
          <a:p>
            <a:pPr marL="514350" indent="-51435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AU" sz="2800" b="1" dirty="0" smtClean="0"/>
              <a:t>Present findings and recommendations to Australian government (and internationally)</a:t>
            </a:r>
          </a:p>
          <a:p>
            <a:pPr marL="514350" indent="-51435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+mj-lt"/>
              <a:buAutoNum type="arabicPeriod"/>
            </a:pPr>
            <a:r>
              <a:rPr lang="en-AU" sz="2800" b="1" dirty="0" smtClean="0"/>
              <a:t>Assess what is needed for a regular                          carbon account for Australia</a:t>
            </a:r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AU" sz="2800" b="1" dirty="0"/>
          </a:p>
        </p:txBody>
      </p:sp>
      <p:pic>
        <p:nvPicPr>
          <p:cNvPr id="5" name="Picture 4" descr="https://encrypted-tbn2.gstatic.com/images?q=tbn:ANd9GcQj1ZFTf5EsH7NM7iUvzLw9U6e4kGBqe7UO86mK41DIv8cVdOY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1" y="6768107"/>
            <a:ext cx="2069222" cy="91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354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17526" y="647427"/>
            <a:ext cx="8640959" cy="12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4000" b="1" dirty="0" smtClean="0">
                <a:solidFill>
                  <a:schemeClr val="accent6"/>
                </a:solidFill>
                <a:cs typeface="Arial" pitchFamily="34" charset="0"/>
              </a:rPr>
              <a:t>Developing carbon stock accounts for Australia, </a:t>
            </a:r>
            <a:r>
              <a:rPr lang="en-GB" sz="4000" b="1" i="1" dirty="0" smtClean="0">
                <a:solidFill>
                  <a:schemeClr val="accent6"/>
                </a:solidFill>
                <a:cs typeface="Arial" pitchFamily="34" charset="0"/>
              </a:rPr>
              <a:t>continued…</a:t>
            </a:r>
            <a:endParaRPr lang="en-GB" sz="4000" b="1" i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76150" y="2015579"/>
            <a:ext cx="10088562" cy="453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A research paper is currently being drafted and relates to the first 3 of these 5 objectives</a:t>
            </a:r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endParaRPr lang="en-AU" sz="2800" b="1" dirty="0"/>
          </a:p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This paper aims also to provide the following focus points for a workshop of key Australian stakeholders:</a:t>
            </a:r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Tx/>
              <a:buChar char="-"/>
            </a:pPr>
            <a:r>
              <a:rPr lang="en-AU" sz="2800" b="1" dirty="0" smtClean="0"/>
              <a:t>The need for carbon stock and flow information </a:t>
            </a:r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Tx/>
              <a:buChar char="-"/>
            </a:pPr>
            <a:r>
              <a:rPr lang="en-AU" sz="2800" b="1" dirty="0" smtClean="0"/>
              <a:t>Estimating </a:t>
            </a:r>
            <a:r>
              <a:rPr lang="en-AU" sz="2800" b="1" dirty="0" err="1" smtClean="0"/>
              <a:t>geocarbon</a:t>
            </a:r>
            <a:r>
              <a:rPr lang="en-AU" sz="2800" b="1" dirty="0" smtClean="0"/>
              <a:t> and </a:t>
            </a:r>
            <a:r>
              <a:rPr lang="en-AU" sz="2800" b="1" dirty="0" err="1" smtClean="0"/>
              <a:t>biocarbon</a:t>
            </a:r>
            <a:endParaRPr lang="en-AU" sz="2800" b="1" dirty="0" smtClean="0"/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Tx/>
              <a:buChar char="-"/>
            </a:pPr>
            <a:r>
              <a:rPr lang="en-AU" sz="2800" b="1" dirty="0" smtClean="0"/>
              <a:t>Statistical units, classifications </a:t>
            </a:r>
            <a:r>
              <a:rPr lang="en-AU" sz="2800" b="1" dirty="0" err="1" smtClean="0"/>
              <a:t>etc</a:t>
            </a:r>
            <a:r>
              <a:rPr lang="en-AU" sz="2800" b="1" dirty="0" smtClean="0"/>
              <a:t>, and</a:t>
            </a:r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Tx/>
              <a:buChar char="-"/>
            </a:pPr>
            <a:r>
              <a:rPr lang="en-AU" sz="2800" b="1" dirty="0" smtClean="0"/>
              <a:t>Linkages to existing carbon information</a:t>
            </a:r>
            <a:endParaRPr lang="en-AU" sz="2800" b="1" dirty="0"/>
          </a:p>
        </p:txBody>
      </p:sp>
      <p:pic>
        <p:nvPicPr>
          <p:cNvPr id="5" name="Picture 4" descr="https://encrypted-tbn2.gstatic.com/images?q=tbn:ANd9GcQj1ZFTf5EsH7NM7iUvzLw9U6e4kGBqe7UO86mK41DIv8cVdOY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49" y="6768107"/>
            <a:ext cx="2069222" cy="91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979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7818313" y="1367507"/>
            <a:ext cx="2397448" cy="33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dirty="0" smtClean="0">
                <a:solidFill>
                  <a:schemeClr val="accent6"/>
                </a:solidFill>
                <a:cs typeface="Arial" pitchFamily="34" charset="0"/>
              </a:rPr>
              <a:t>Preliminary estimates of </a:t>
            </a:r>
            <a:r>
              <a:rPr lang="en-GB" b="1" dirty="0" err="1" smtClean="0">
                <a:solidFill>
                  <a:schemeClr val="accent6"/>
                </a:solidFill>
                <a:cs typeface="Arial" pitchFamily="34" charset="0"/>
              </a:rPr>
              <a:t>geocarbon</a:t>
            </a:r>
            <a:r>
              <a:rPr lang="en-GB" b="1" dirty="0" smtClean="0">
                <a:solidFill>
                  <a:schemeClr val="accent6"/>
                </a:solidFill>
                <a:cs typeface="Arial" pitchFamily="34" charset="0"/>
              </a:rPr>
              <a:t> stocks in Australia  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000" b="1" dirty="0">
              <a:solidFill>
                <a:schemeClr val="accent6"/>
              </a:solidFill>
              <a:cs typeface="Arial" pitchFamily="34" charset="0"/>
            </a:endParaRPr>
          </a:p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 dirty="0" smtClean="0">
                <a:solidFill>
                  <a:schemeClr val="accent6"/>
                </a:solidFill>
                <a:cs typeface="Arial" pitchFamily="34" charset="0"/>
              </a:rPr>
              <a:t>(tonnes million, carbon)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57163" y="2743200"/>
            <a:ext cx="10088562" cy="9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</a:pPr>
            <a:r>
              <a:rPr lang="en-AU" sz="2800" b="1" dirty="0" smtClean="0"/>
              <a:t> </a:t>
            </a:r>
          </a:p>
          <a:p>
            <a:pPr marL="457200" indent="-457200" eaLnBrk="1">
              <a:lnSpc>
                <a:spcPct val="97000"/>
              </a:lnSpc>
              <a:spcBef>
                <a:spcPts val="525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AU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17733"/>
              </p:ext>
            </p:extLst>
          </p:nvPr>
        </p:nvGraphicFramePr>
        <p:xfrm>
          <a:off x="-144610" y="143371"/>
          <a:ext cx="7776862" cy="7488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9746"/>
                <a:gridCol w="895336"/>
                <a:gridCol w="895336"/>
                <a:gridCol w="1002148"/>
                <a:gridCol w="1002148"/>
                <a:gridCol w="1002148"/>
              </a:tblGrid>
              <a:tr h="3638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Primary reservoir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 err="1">
                          <a:effectLst/>
                        </a:rPr>
                        <a:t>Geocarbon</a:t>
                      </a:r>
                      <a:endParaRPr lang="en-A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Tonnes Carbon (million)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Hectares (million)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 err="1">
                          <a:effectLst/>
                        </a:rPr>
                        <a:t>Biocarbon</a:t>
                      </a:r>
                      <a:r>
                        <a:rPr lang="en-AU" sz="9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Tonnes Carbon (million)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221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Biomass carbon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Soil organic carbon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Total Biocarbon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Geocarbon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Fossil fuel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75565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Black coal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242300</a:t>
                      </a:r>
                      <a:r>
                        <a:rPr lang="en-AU" sz="900" baseline="30000">
                          <a:effectLst/>
                        </a:rPr>
                        <a:t>d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75565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Brown coal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278500</a:t>
                      </a:r>
                      <a:r>
                        <a:rPr lang="en-AU" sz="900" baseline="30000">
                          <a:effectLst/>
                        </a:rPr>
                        <a:t> d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75565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Crude oil</a:t>
                      </a:r>
                      <a:r>
                        <a:rPr lang="en-AU" sz="900" baseline="30000">
                          <a:effectLst/>
                        </a:rPr>
                        <a:t>b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146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 anchor="b"/>
                </a:tc>
              </a:tr>
              <a:tr h="161716">
                <a:tc>
                  <a:txBody>
                    <a:bodyPr/>
                    <a:lstStyle/>
                    <a:p>
                      <a:pPr marL="75565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LPG</a:t>
                      </a:r>
                      <a:r>
                        <a:rPr lang="en-AU" sz="900" baseline="30000">
                          <a:effectLst/>
                        </a:rPr>
                        <a:t>c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91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75565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Natural gas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1629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75565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Shale oil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82864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Total fossil fuel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605530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Carbonate rocks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Limestone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n.r.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Other carbonate rocks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n.r.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Total carbonate rocks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n.r.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Other (includes methane clathrates)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n.r.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Biocarbon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Natural ecosystems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Rangelands 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596.3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Non rangelands: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27051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Eucalypt native forests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16.7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27051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Shrub lands &amp; woodlands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14.7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27051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Grass, shrub &amp; heath lands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1.6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27051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Rainforests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2.3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Other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0.7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Marine ecosystems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1.8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Fresh water ecosystems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9.9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Total Natural ecosystems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644.0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Semi-natural ecosystems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Highly modified rangelands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50.0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29587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Grazing in modified pastures outside rangelands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32.9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Total Semi-natural ecosystems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82.9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Agricultural ecosystems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Cropping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25.5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Irrigated agriculture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2.6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Plantation wood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2.4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Reservoir/dam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0.6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Other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6.3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Total Agriculture ecosystems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37.4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Settlements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2.6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Other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0.5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  <a:tr h="161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Total </a:t>
                      </a:r>
                      <a:r>
                        <a:rPr lang="en-AU" sz="900" dirty="0" err="1">
                          <a:effectLst/>
                        </a:rPr>
                        <a:t>biocarbon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3.1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X</a:t>
                      </a:r>
                      <a:endParaRPr lang="en-AU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X</a:t>
                      </a:r>
                      <a:endParaRPr lang="en-AU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831" marR="53831" marT="0" marB="0"/>
                </a:tc>
              </a:tr>
            </a:tbl>
          </a:graphicData>
        </a:graphic>
      </p:graphicFrame>
      <p:pic>
        <p:nvPicPr>
          <p:cNvPr id="6" name="Picture 5" descr="https://encrypted-tbn2.gstatic.com/images?q=tbn:ANd9GcQj1ZFTf5EsH7NM7iUvzLw9U6e4kGBqe7UO86mK41DIv8cVdOY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1" y="6624091"/>
            <a:ext cx="2069222" cy="91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691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9156</TotalTime>
  <Words>758</Words>
  <Application>Microsoft Office PowerPoint</Application>
  <PresentationFormat>Custom</PresentationFormat>
  <Paragraphs>337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Robson</dc:creator>
  <cp:lastModifiedBy>Michael J Vardon</cp:lastModifiedBy>
  <cp:revision>536</cp:revision>
  <cp:lastPrinted>2013-11-12T23:47:05Z</cp:lastPrinted>
  <dcterms:modified xsi:type="dcterms:W3CDTF">2013-11-13T09:04:25Z</dcterms:modified>
</cp:coreProperties>
</file>