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handoutMasterIdLst>
    <p:handoutMasterId r:id="rId24"/>
  </p:handoutMasterIdLst>
  <p:sldIdLst>
    <p:sldId id="256" r:id="rId2"/>
    <p:sldId id="339" r:id="rId3"/>
    <p:sldId id="342" r:id="rId4"/>
    <p:sldId id="343" r:id="rId5"/>
    <p:sldId id="344" r:id="rId6"/>
    <p:sldId id="361" r:id="rId7"/>
    <p:sldId id="346" r:id="rId8"/>
    <p:sldId id="368" r:id="rId9"/>
    <p:sldId id="353" r:id="rId10"/>
    <p:sldId id="354" r:id="rId11"/>
    <p:sldId id="355" r:id="rId12"/>
    <p:sldId id="356" r:id="rId13"/>
    <p:sldId id="357" r:id="rId14"/>
    <p:sldId id="374" r:id="rId15"/>
    <p:sldId id="379" r:id="rId16"/>
    <p:sldId id="381" r:id="rId17"/>
    <p:sldId id="382" r:id="rId18"/>
    <p:sldId id="383" r:id="rId19"/>
    <p:sldId id="384" r:id="rId20"/>
    <p:sldId id="385" r:id="rId21"/>
    <p:sldId id="386" r:id="rId22"/>
  </p:sldIdLst>
  <p:sldSz cx="9144000" cy="6858000" type="screen4x3"/>
  <p:notesSz cx="7099300" cy="10234613"/>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798D29"/>
    <a:srgbClr val="006699"/>
    <a:srgbClr val="996600"/>
    <a:srgbClr val="CC9900"/>
    <a:srgbClr val="FFCC00"/>
    <a:srgbClr val="FFFF99"/>
    <a:srgbClr val="BBE0E3"/>
    <a:srgbClr val="99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355" autoAdjust="0"/>
  </p:normalViewPr>
  <p:slideViewPr>
    <p:cSldViewPr>
      <p:cViewPr>
        <p:scale>
          <a:sx n="64" d="100"/>
          <a:sy n="64" d="100"/>
        </p:scale>
        <p:origin x="-1338" y="-312"/>
      </p:cViewPr>
      <p:guideLst>
        <p:guide orient="horz" pos="2160"/>
        <p:guide pos="2880"/>
      </p:guideLst>
    </p:cSldViewPr>
  </p:slideViewPr>
  <p:outlineViewPr>
    <p:cViewPr>
      <p:scale>
        <a:sx n="33" d="100"/>
        <a:sy n="33" d="100"/>
      </p:scale>
      <p:origin x="0" y="72"/>
    </p:cViewPr>
  </p:outlineViewPr>
  <p:notesTextViewPr>
    <p:cViewPr>
      <p:scale>
        <a:sx n="100" d="100"/>
        <a:sy n="100" d="100"/>
      </p:scale>
      <p:origin x="0" y="0"/>
    </p:cViewPr>
  </p:notesTextViewPr>
  <p:notesViewPr>
    <p:cSldViewPr>
      <p:cViewPr varScale="1">
        <p:scale>
          <a:sx n="40" d="100"/>
          <a:sy n="40" d="100"/>
        </p:scale>
        <p:origin x="-2170" y="-77"/>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pPr>
              <a:defRPr/>
            </a:pPr>
            <a:endParaRPr lang="en-AU"/>
          </a:p>
        </p:txBody>
      </p:sp>
      <p:sp>
        <p:nvSpPr>
          <p:cNvPr id="3" name="Date Placeholder 2"/>
          <p:cNvSpPr>
            <a:spLocks noGrp="1"/>
          </p:cNvSpPr>
          <p:nvPr>
            <p:ph type="dt" sz="quarter" idx="1"/>
          </p:nvPr>
        </p:nvSpPr>
        <p:spPr>
          <a:xfrm>
            <a:off x="4021297" y="2"/>
            <a:ext cx="3076363" cy="511731"/>
          </a:xfrm>
          <a:prstGeom prst="rect">
            <a:avLst/>
          </a:prstGeom>
        </p:spPr>
        <p:txBody>
          <a:bodyPr vert="horz" lIns="94752" tIns="47376" rIns="94752" bIns="47376" rtlCol="0"/>
          <a:lstStyle>
            <a:lvl1pPr algn="r">
              <a:defRPr sz="1200"/>
            </a:lvl1pPr>
          </a:lstStyle>
          <a:p>
            <a:pPr>
              <a:defRPr/>
            </a:pPr>
            <a:fld id="{190949D4-BED6-4EF4-BDEA-1F1DFB11F3C5}" type="datetime1">
              <a:rPr lang="en-AU" smtClean="0"/>
              <a:pPr>
                <a:defRPr/>
              </a:pPr>
              <a:t>13/11/2013</a:t>
            </a:fld>
            <a:endParaRPr lang="en-AU"/>
          </a:p>
        </p:txBody>
      </p:sp>
      <p:sp>
        <p:nvSpPr>
          <p:cNvPr id="4" name="Footer Placeholder 3"/>
          <p:cNvSpPr>
            <a:spLocks noGrp="1"/>
          </p:cNvSpPr>
          <p:nvPr>
            <p:ph type="ftr" sz="quarter" idx="2"/>
          </p:nvPr>
        </p:nvSpPr>
        <p:spPr>
          <a:xfrm>
            <a:off x="3" y="9721108"/>
            <a:ext cx="3076363" cy="511731"/>
          </a:xfrm>
          <a:prstGeom prst="rect">
            <a:avLst/>
          </a:prstGeom>
        </p:spPr>
        <p:txBody>
          <a:bodyPr vert="horz" lIns="94752" tIns="47376" rIns="94752" bIns="47376"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4021297" y="9721108"/>
            <a:ext cx="3076363" cy="511731"/>
          </a:xfrm>
          <a:prstGeom prst="rect">
            <a:avLst/>
          </a:prstGeom>
        </p:spPr>
        <p:txBody>
          <a:bodyPr vert="horz" lIns="94752" tIns="47376" rIns="94752" bIns="47376" rtlCol="0" anchor="b"/>
          <a:lstStyle>
            <a:lvl1pPr algn="r">
              <a:defRPr sz="1200"/>
            </a:lvl1pPr>
          </a:lstStyle>
          <a:p>
            <a:pPr>
              <a:defRPr/>
            </a:pPr>
            <a:fld id="{DCF433D4-A645-4EDD-A62F-5F11483413EF}" type="slidenum">
              <a:rPr lang="en-AU"/>
              <a:pPr>
                <a:defRPr/>
              </a:pPr>
              <a:t>‹#›</a:t>
            </a:fld>
            <a:endParaRPr lang="en-AU"/>
          </a:p>
        </p:txBody>
      </p:sp>
    </p:spTree>
    <p:extLst>
      <p:ext uri="{BB962C8B-B14F-4D97-AF65-F5344CB8AC3E}">
        <p14:creationId xmlns:p14="http://schemas.microsoft.com/office/powerpoint/2010/main" val="29546425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2"/>
            <a:ext cx="3076363" cy="511731"/>
          </a:xfrm>
          <a:prstGeom prst="rect">
            <a:avLst/>
          </a:prstGeom>
          <a:noFill/>
          <a:ln w="9525">
            <a:noFill/>
            <a:miter lim="800000"/>
            <a:headEnd/>
            <a:tailEnd/>
          </a:ln>
          <a:effectLst/>
        </p:spPr>
        <p:txBody>
          <a:bodyPr vert="horz" wrap="square" lIns="94752" tIns="47376" rIns="94752" bIns="47376" numCol="1" anchor="t" anchorCtr="0" compatLnSpc="1">
            <a:prstTxWarp prst="textNoShape">
              <a:avLst/>
            </a:prstTxWarp>
          </a:bodyPr>
          <a:lstStyle>
            <a:lvl1pPr>
              <a:defRPr sz="1200"/>
            </a:lvl1pPr>
          </a:lstStyle>
          <a:p>
            <a:pPr>
              <a:defRPr/>
            </a:pPr>
            <a:endParaRPr lang="en-AU"/>
          </a:p>
        </p:txBody>
      </p:sp>
      <p:sp>
        <p:nvSpPr>
          <p:cNvPr id="7171" name="Rectangle 3"/>
          <p:cNvSpPr>
            <a:spLocks noGrp="1" noChangeArrowheads="1"/>
          </p:cNvSpPr>
          <p:nvPr>
            <p:ph type="dt" idx="1"/>
          </p:nvPr>
        </p:nvSpPr>
        <p:spPr bwMode="auto">
          <a:xfrm>
            <a:off x="4021297" y="2"/>
            <a:ext cx="3076363" cy="511731"/>
          </a:xfrm>
          <a:prstGeom prst="rect">
            <a:avLst/>
          </a:prstGeom>
          <a:noFill/>
          <a:ln w="9525">
            <a:noFill/>
            <a:miter lim="800000"/>
            <a:headEnd/>
            <a:tailEnd/>
          </a:ln>
          <a:effectLst/>
        </p:spPr>
        <p:txBody>
          <a:bodyPr vert="horz" wrap="square" lIns="94752" tIns="47376" rIns="94752" bIns="47376" numCol="1" anchor="t" anchorCtr="0" compatLnSpc="1">
            <a:prstTxWarp prst="textNoShape">
              <a:avLst/>
            </a:prstTxWarp>
          </a:bodyPr>
          <a:lstStyle>
            <a:lvl1pPr algn="r">
              <a:defRPr sz="1200"/>
            </a:lvl1pPr>
          </a:lstStyle>
          <a:p>
            <a:pPr>
              <a:defRPr/>
            </a:pPr>
            <a:fld id="{AF9ED9DD-7764-44A3-A65A-1642A4CCEFA4}" type="datetime1">
              <a:rPr lang="en-AU" smtClean="0"/>
              <a:pPr>
                <a:defRPr/>
              </a:pPr>
              <a:t>13/11/2013</a:t>
            </a:fld>
            <a:endParaRPr lang="en-AU"/>
          </a:p>
        </p:txBody>
      </p:sp>
      <p:sp>
        <p:nvSpPr>
          <p:cNvPr id="1229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931" y="4861444"/>
            <a:ext cx="5679440" cy="4605576"/>
          </a:xfrm>
          <a:prstGeom prst="rect">
            <a:avLst/>
          </a:prstGeom>
          <a:noFill/>
          <a:ln w="9525">
            <a:noFill/>
            <a:miter lim="800000"/>
            <a:headEnd/>
            <a:tailEnd/>
          </a:ln>
          <a:effectLst/>
        </p:spPr>
        <p:txBody>
          <a:bodyPr vert="horz" wrap="square" lIns="94752" tIns="47376" rIns="94752" bIns="47376"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3" y="9721108"/>
            <a:ext cx="3076363" cy="511731"/>
          </a:xfrm>
          <a:prstGeom prst="rect">
            <a:avLst/>
          </a:prstGeom>
          <a:noFill/>
          <a:ln w="9525">
            <a:noFill/>
            <a:miter lim="800000"/>
            <a:headEnd/>
            <a:tailEnd/>
          </a:ln>
          <a:effectLst/>
        </p:spPr>
        <p:txBody>
          <a:bodyPr vert="horz" wrap="square" lIns="94752" tIns="47376" rIns="94752" bIns="47376" numCol="1" anchor="b" anchorCtr="0" compatLnSpc="1">
            <a:prstTxWarp prst="textNoShape">
              <a:avLst/>
            </a:prstTxWarp>
          </a:bodyPr>
          <a:lstStyle>
            <a:lvl1pPr>
              <a:defRPr sz="1200"/>
            </a:lvl1pPr>
          </a:lstStyle>
          <a:p>
            <a:pPr>
              <a:defRPr/>
            </a:pPr>
            <a:endParaRPr lang="en-AU"/>
          </a:p>
        </p:txBody>
      </p:sp>
      <p:sp>
        <p:nvSpPr>
          <p:cNvPr id="7175" name="Rectangle 7"/>
          <p:cNvSpPr>
            <a:spLocks noGrp="1" noChangeArrowheads="1"/>
          </p:cNvSpPr>
          <p:nvPr>
            <p:ph type="sldNum" sz="quarter" idx="5"/>
          </p:nvPr>
        </p:nvSpPr>
        <p:spPr bwMode="auto">
          <a:xfrm>
            <a:off x="4021297" y="9721108"/>
            <a:ext cx="3076363" cy="511731"/>
          </a:xfrm>
          <a:prstGeom prst="rect">
            <a:avLst/>
          </a:prstGeom>
          <a:noFill/>
          <a:ln w="9525">
            <a:noFill/>
            <a:miter lim="800000"/>
            <a:headEnd/>
            <a:tailEnd/>
          </a:ln>
          <a:effectLst/>
        </p:spPr>
        <p:txBody>
          <a:bodyPr vert="horz" wrap="square" lIns="94752" tIns="47376" rIns="94752" bIns="47376" numCol="1" anchor="b" anchorCtr="0" compatLnSpc="1">
            <a:prstTxWarp prst="textNoShape">
              <a:avLst/>
            </a:prstTxWarp>
          </a:bodyPr>
          <a:lstStyle>
            <a:lvl1pPr algn="r">
              <a:defRPr sz="1200"/>
            </a:lvl1pPr>
          </a:lstStyle>
          <a:p>
            <a:pPr>
              <a:defRPr/>
            </a:pPr>
            <a:fld id="{D7D0185A-24E1-490E-BFCF-61CB24907BBD}" type="slidenum">
              <a:rPr lang="en-AU"/>
              <a:pPr>
                <a:defRPr/>
              </a:pPr>
              <a:t>‹#›</a:t>
            </a:fld>
            <a:endParaRPr lang="en-AU"/>
          </a:p>
        </p:txBody>
      </p:sp>
    </p:spTree>
    <p:extLst>
      <p:ext uri="{BB962C8B-B14F-4D97-AF65-F5344CB8AC3E}">
        <p14:creationId xmlns:p14="http://schemas.microsoft.com/office/powerpoint/2010/main" val="109133125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se.vic.gov.au/conservation-and-environment/biodiversity/victorias-biodiversity-strategy-1997" TargetMode="External"/><Relationship Id="rId7" Type="http://schemas.openxmlformats.org/officeDocument/2006/relationships/hyperlink" Target="http://www.deh.gov.au/biodiversity/toolbox/templates/pubs/habitat-hectares.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dse.vic.gov.au/land-management/catchments/catchment-management-authorities" TargetMode="External"/><Relationship Id="rId5" Type="http://schemas.openxmlformats.org/officeDocument/2006/relationships/hyperlink" Target="http://www.dpi.vic.gov.au/dpi/vro/vrosite.nsf/pages/biodiversity_bioregions_vic" TargetMode="External"/><Relationship Id="rId4" Type="http://schemas.openxmlformats.org/officeDocument/2006/relationships/hyperlink" Target="http://www.environment.gov.au/biodiversity/publications/strategy-2010-30/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1</a:t>
            </a:fld>
            <a:endParaRPr lang="en-AU"/>
          </a:p>
        </p:txBody>
      </p:sp>
    </p:spTree>
    <p:extLst>
      <p:ext uri="{BB962C8B-B14F-4D97-AF65-F5344CB8AC3E}">
        <p14:creationId xmlns:p14="http://schemas.microsoft.com/office/powerpoint/2010/main" val="6272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BD90824-83BB-4F04-A131-AA478BF44235}" type="slidenum">
              <a:rPr lang="en-AU" smtClean="0"/>
              <a:pPr/>
              <a:t>10</a:t>
            </a:fld>
            <a:endParaRPr lang="en-A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67E33B0D-6011-4AD0-8140-7D87E8406F1D}" type="slidenum">
              <a:rPr lang="en-AU" smtClean="0"/>
              <a:pPr/>
              <a:t>11</a:t>
            </a:fld>
            <a:endParaRPr lang="en-A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AU" b="1" smtClean="0"/>
              <a:t>Timber</a:t>
            </a:r>
            <a:r>
              <a:rPr lang="en-AU" smtClean="0"/>
              <a:t/>
            </a:r>
            <a:br>
              <a:rPr lang="en-AU" smtClean="0"/>
            </a:br>
            <a:r>
              <a:rPr lang="en-AU" smtClean="0"/>
              <a:t>The total area for hard wood (broad-leaved) and soft wood (coniferous) plantations almost doubled to reach 2 million hectares between 1994 and 2010. As Figure 7.16 shows, the majority of this change was due to the expansion in the area of broadleaved plantations. Between 1994 and 2000 hard wood timber plantation areas increased from 159,000 hectares to 973,000 hectares. The area of soft wood plantations remained relatively stable. A fall in price led to the market value of Australia's soft wood resource falling by 45% between 1994 and 2010.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56ECDB20-7EC3-46FB-B0AD-BB238757EC32}" type="slidenum">
              <a:rPr lang="en-AU" smtClean="0"/>
              <a:pPr/>
              <a:t>12</a:t>
            </a:fld>
            <a:endParaRPr lang="en-A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lnSpc>
                <a:spcPct val="90000"/>
              </a:lnSpc>
            </a:pPr>
            <a:r>
              <a:rPr lang="en-AU" sz="1000" u="sng"/>
              <a:t>SEEA Experimental Ecosystem Accounts</a:t>
            </a:r>
            <a:r>
              <a:rPr lang="en-AU" sz="1000"/>
              <a:t>: provide a consistent and coherent summary of the state of the art of using a systems approach to the measurement of ecosystems within a broad framework that extends on the SEEA Central Framework. </a:t>
            </a:r>
          </a:p>
          <a:p>
            <a:pPr eaLnBrk="1" hangingPunct="1">
              <a:lnSpc>
                <a:spcPct val="90000"/>
              </a:lnSpc>
            </a:pPr>
            <a:endParaRPr lang="en-AU" sz="1000"/>
          </a:p>
          <a:p>
            <a:pPr eaLnBrk="1" hangingPunct="1">
              <a:lnSpc>
                <a:spcPct val="90000"/>
              </a:lnSpc>
            </a:pPr>
            <a:r>
              <a:rPr lang="en-AU" sz="1000"/>
              <a:t>SEEA Experimental Ecosystem accounts:</a:t>
            </a:r>
          </a:p>
          <a:p>
            <a:pPr eaLnBrk="1" hangingPunct="1">
              <a:lnSpc>
                <a:spcPct val="90000"/>
              </a:lnSpc>
            </a:pPr>
            <a:r>
              <a:rPr lang="en-AU" sz="1000"/>
              <a:t> Measurement of the flow of benefits to humanity by ecosystems</a:t>
            </a:r>
          </a:p>
          <a:p>
            <a:pPr eaLnBrk="1" hangingPunct="1">
              <a:lnSpc>
                <a:spcPct val="90000"/>
              </a:lnSpc>
            </a:pPr>
            <a:r>
              <a:rPr lang="en-AU" sz="1000"/>
              <a:t> Measurement of environmental conditions in terms of the capacity of ecosystems to provide benefits.</a:t>
            </a:r>
          </a:p>
          <a:p>
            <a:pPr eaLnBrk="1" hangingPunct="1">
              <a:lnSpc>
                <a:spcPct val="90000"/>
              </a:lnSpc>
            </a:pPr>
            <a:endParaRPr lang="en-AU" sz="1000"/>
          </a:p>
          <a:p>
            <a:pPr eaLnBrk="1" hangingPunct="1">
              <a:lnSpc>
                <a:spcPct val="90000"/>
              </a:lnSpc>
            </a:pPr>
            <a:r>
              <a:rPr lang="en-AU" sz="1000"/>
              <a:t>Increasingly, policies in all areas of public concern are being considered in a more integrated, multi-disciplinary fashion with economic, social and environmental factors being assessed in determining appropriate policy responses. In this regard the integrated structure of the ecosystem accounts is of particular relevance.  </a:t>
            </a:r>
            <a:r>
              <a:rPr lang="en-CA" sz="1000"/>
              <a:t>Ecosystem accounts will provide a new perspective that can be used to support decisions on the most effective use of ecosystems in support of human well-being.</a:t>
            </a:r>
          </a:p>
          <a:p>
            <a:pPr eaLnBrk="1" hangingPunct="1">
              <a:lnSpc>
                <a:spcPct val="90000"/>
              </a:lnSpc>
            </a:pPr>
            <a:r>
              <a:rPr lang="en-CA" sz="1000"/>
              <a:t>Some of the key questions that could be answered with the information obtained from ecosystem accounts include:</a:t>
            </a:r>
          </a:p>
          <a:p>
            <a:pPr eaLnBrk="1" hangingPunct="1">
              <a:lnSpc>
                <a:spcPct val="90000"/>
              </a:lnSpc>
            </a:pPr>
            <a:r>
              <a:rPr lang="en-CA" sz="1000"/>
              <a:t>Which ecosystems produce the most important ecosystem services? What ecosystem services are produced?</a:t>
            </a:r>
          </a:p>
          <a:p>
            <a:pPr eaLnBrk="1" hangingPunct="1">
              <a:lnSpc>
                <a:spcPct val="90000"/>
              </a:lnSpc>
            </a:pPr>
            <a:r>
              <a:rPr lang="en-CA" sz="1000"/>
              <a:t>Which ecosystems are in the best condition and which are the most degraded?</a:t>
            </a:r>
          </a:p>
          <a:p>
            <a:pPr eaLnBrk="1" hangingPunct="1">
              <a:lnSpc>
                <a:spcPct val="90000"/>
              </a:lnSpc>
            </a:pPr>
            <a:r>
              <a:rPr lang="en-CA" sz="1000"/>
              <a:t>What changes have occurred over time—have ecosystems become more degraded? What was the impact on the provision of ecosystem services?</a:t>
            </a:r>
          </a:p>
          <a:p>
            <a:pPr eaLnBrk="1" hangingPunct="1">
              <a:lnSpc>
                <a:spcPct val="90000"/>
              </a:lnSpc>
            </a:pPr>
            <a:r>
              <a:rPr lang="en-CA" sz="1000"/>
              <a:t>What monetary values can be attached to ecosystems? Which is the contribution of ecosystem services to the economy?</a:t>
            </a:r>
          </a:p>
          <a:p>
            <a:pPr eaLnBrk="1" hangingPunct="1">
              <a:lnSpc>
                <a:spcPct val="90000"/>
              </a:lnSpc>
            </a:pPr>
            <a:r>
              <a:rPr lang="en-CA" sz="1000"/>
              <a:t>How do you optimize economic, environmental and social benefits and grow the economy while ensuring that the capacity of ecosystems to renew themselves and to provide services is maintained?</a:t>
            </a:r>
            <a:endParaRPr lang="en-AU"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EDC3188B-BAEE-4CD9-91E6-89B5AD899772}" type="slidenum">
              <a:rPr lang="en-AU" smtClean="0"/>
              <a:pPr/>
              <a:t>13</a:t>
            </a:fld>
            <a:endParaRPr lang="en-A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t>Experimental ecosystem accounts V1 – </a:t>
            </a:r>
          </a:p>
          <a:p>
            <a:pPr eaLnBrk="1" hangingPunct="1"/>
            <a:r>
              <a:rPr lang="en-US" dirty="0" smtClean="0"/>
              <a:t>• Existing condition data (intra) – terrestrial (Habitat Hectares – site condition), wetlands (IWC, threat based approach), rivers (ISC)</a:t>
            </a:r>
          </a:p>
          <a:p>
            <a:pPr eaLnBrk="1" hangingPunct="1"/>
            <a:r>
              <a:rPr lang="en-US" dirty="0" smtClean="0"/>
              <a:t>• Measures of inter-flows (inter) – terrestrial (Habitat Hectares – landscape context), wetlands (significance layer)</a:t>
            </a:r>
          </a:p>
          <a:p>
            <a:pPr eaLnBrk="1" hangingPunct="1"/>
            <a:r>
              <a:rPr lang="en-US" dirty="0" smtClean="0"/>
              <a:t>• Measures of ecosystem services – Environmental Benefits Index; disaggregated services like erosion control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EDC3188B-BAEE-4CD9-91E6-89B5AD899772}" type="slidenum">
              <a:rPr lang="en-AU" smtClean="0"/>
              <a:pPr/>
              <a:t>14</a:t>
            </a:fld>
            <a:endParaRPr lang="en-A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B4866-C8A1-4069-80BD-5476DB0EB95A}" type="slidenum">
              <a:rPr lang="en-AU"/>
              <a:pPr/>
              <a:t>19</a:t>
            </a:fld>
            <a:endParaRPr lang="en-A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lnSpc>
                <a:spcPct val="90000"/>
              </a:lnSpc>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30">
              <a:defRPr/>
            </a:pPr>
            <a:r>
              <a:rPr lang="en-AU" sz="900" i="1" dirty="0"/>
              <a:t>Native Vegetation Management: A Framework for action</a:t>
            </a:r>
            <a:r>
              <a:rPr lang="en-AU" sz="900" dirty="0"/>
              <a:t> (the Framework) was released in 2002. It was developed to implement the objectives of </a:t>
            </a:r>
            <a:r>
              <a:rPr lang="en-AU" sz="900" dirty="0">
                <a:hlinkClick r:id="rId3"/>
              </a:rPr>
              <a:t>Victoria’s Biodiversity Strategy</a:t>
            </a:r>
            <a:r>
              <a:rPr lang="en-AU" sz="900" dirty="0"/>
              <a:t> and the </a:t>
            </a:r>
            <a:r>
              <a:rPr lang="en-AU" sz="900" dirty="0">
                <a:hlinkClick r:id="rId4"/>
              </a:rPr>
              <a:t>Australia’s Biodiversity Conservation Strategy 2010-2030</a:t>
            </a:r>
            <a:r>
              <a:rPr lang="en-AU" sz="900" dirty="0"/>
              <a:t>.</a:t>
            </a:r>
            <a:br>
              <a:rPr lang="en-AU" sz="900" dirty="0"/>
            </a:br>
            <a:endParaRPr lang="en-AU" sz="900" dirty="0"/>
          </a:p>
          <a:p>
            <a:r>
              <a:rPr lang="en-AU" sz="900" b="1" dirty="0"/>
              <a:t>The Main Goal: Net Gain</a:t>
            </a:r>
          </a:p>
          <a:p>
            <a:r>
              <a:rPr lang="en-AU" sz="900" dirty="0"/>
              <a:t>The Framework’s main goal is </a:t>
            </a:r>
            <a:r>
              <a:rPr lang="en-AU" sz="900" b="1" i="1" dirty="0"/>
              <a:t>to achieve a reversal, across the entire landscape of the long-term decline in the extent and quality of native vegetation, leading to a net gain</a:t>
            </a:r>
            <a:r>
              <a:rPr lang="en-AU" sz="900" dirty="0"/>
              <a:t>.</a:t>
            </a:r>
          </a:p>
          <a:p>
            <a:r>
              <a:rPr lang="en-AU" sz="900" b="1" dirty="0"/>
              <a:t>Net gain</a:t>
            </a:r>
            <a:r>
              <a:rPr lang="en-AU" sz="900" dirty="0"/>
              <a:t> is where overall gains in native vegetation are greater than overall losses and where individual losses are avoided where possible. This recognises that although it’s better to retain existing native vegetation, it is possible to partially recover both amount and quality by active work and therefore improve the result as a whole. Net gain will be achieved as a result of landholder and government-assisted efforts to </a:t>
            </a:r>
            <a:r>
              <a:rPr lang="en-AU" sz="900" b="1" dirty="0"/>
              <a:t>protect and improve native vegetation</a:t>
            </a:r>
            <a:r>
              <a:rPr lang="en-AU" sz="900" dirty="0"/>
              <a:t>. In addition, </a:t>
            </a:r>
            <a:r>
              <a:rPr lang="en-AU" sz="900" b="1" dirty="0"/>
              <a:t>permitted clearing must be offset</a:t>
            </a:r>
            <a:r>
              <a:rPr lang="en-AU" sz="900" dirty="0"/>
              <a:t> in a way that adequately addresses the future impacts of such clearing.</a:t>
            </a:r>
          </a:p>
          <a:p>
            <a:endParaRPr lang="en-AU" sz="900" dirty="0"/>
          </a:p>
          <a:p>
            <a:pPr defTabSz="947530">
              <a:defRPr/>
            </a:pPr>
            <a:r>
              <a:rPr lang="en-AU" sz="900" b="1" dirty="0"/>
              <a:t>The framework has four guiding principles:</a:t>
            </a:r>
            <a:r>
              <a:rPr lang="en-AU" sz="900" dirty="0"/>
              <a:t/>
            </a:r>
            <a:br>
              <a:rPr lang="en-AU" sz="900" dirty="0"/>
            </a:br>
            <a:r>
              <a:rPr lang="en-AU" sz="900" dirty="0"/>
              <a:t>1. </a:t>
            </a:r>
            <a:r>
              <a:rPr lang="en-AU" sz="900" b="1" dirty="0"/>
              <a:t>Retention and management of remnant native vegetation</a:t>
            </a:r>
            <a:r>
              <a:rPr lang="en-AU" sz="900" dirty="0"/>
              <a:t> is the best way to conserve biodiversity</a:t>
            </a:r>
            <a:br>
              <a:rPr lang="en-AU" sz="900" dirty="0"/>
            </a:br>
            <a:r>
              <a:rPr lang="en-AU" sz="900" dirty="0"/>
              <a:t>2. Conservation of native vegetation and habitat depends on the </a:t>
            </a:r>
            <a:r>
              <a:rPr lang="en-AU" sz="900" b="1" dirty="0"/>
              <a:t>maintenance of catchment processes</a:t>
            </a:r>
            <a:r>
              <a:rPr lang="en-AU" sz="900" dirty="0"/>
              <a:t>.</a:t>
            </a:r>
            <a:br>
              <a:rPr lang="en-AU" sz="900" dirty="0"/>
            </a:br>
            <a:r>
              <a:rPr lang="en-AU" sz="900" dirty="0"/>
              <a:t>3. </a:t>
            </a:r>
            <a:r>
              <a:rPr lang="en-AU" sz="900" b="1" dirty="0"/>
              <a:t>Costs should be equitably shared</a:t>
            </a:r>
            <a:r>
              <a:rPr lang="en-AU" sz="900" dirty="0"/>
              <a:t> according to benefits that the landholder, community and region get</a:t>
            </a:r>
            <a:br>
              <a:rPr lang="en-AU" sz="900" dirty="0"/>
            </a:br>
            <a:r>
              <a:rPr lang="en-AU" sz="900" dirty="0"/>
              <a:t>4. </a:t>
            </a:r>
            <a:r>
              <a:rPr lang="en-AU" sz="900" b="1" dirty="0"/>
              <a:t>A landscape approach</a:t>
            </a:r>
            <a:r>
              <a:rPr lang="en-AU" sz="900" dirty="0"/>
              <a:t> to planning native vegetation management is required and priorities should be based on </a:t>
            </a:r>
            <a:r>
              <a:rPr lang="en-AU" sz="900" dirty="0">
                <a:hlinkClick r:id="rId5"/>
              </a:rPr>
              <a:t>bioregions</a:t>
            </a:r>
            <a:r>
              <a:rPr lang="en-AU" sz="900" dirty="0"/>
              <a:t> within </a:t>
            </a:r>
            <a:r>
              <a:rPr lang="en-AU" sz="900" dirty="0">
                <a:hlinkClick r:id="rId6"/>
              </a:rPr>
              <a:t>Catchment Management Authority regions</a:t>
            </a:r>
            <a:r>
              <a:rPr lang="en-AU" sz="900" dirty="0"/>
              <a:t>.</a:t>
            </a:r>
          </a:p>
          <a:p>
            <a:pPr defTabSz="947530">
              <a:defRPr/>
            </a:pPr>
            <a:endParaRPr lang="en-AU" sz="900" dirty="0"/>
          </a:p>
          <a:p>
            <a:r>
              <a:rPr lang="en-AU" sz="900" b="1" dirty="0"/>
              <a:t>Quality </a:t>
            </a:r>
            <a:r>
              <a:rPr lang="en-AU" sz="900" b="1" dirty="0" err="1"/>
              <a:t>vs</a:t>
            </a:r>
            <a:r>
              <a:rPr lang="en-AU" sz="900" b="1" dirty="0"/>
              <a:t> Quantity</a:t>
            </a:r>
          </a:p>
          <a:p>
            <a:r>
              <a:rPr lang="en-AU" sz="900" dirty="0"/>
              <a:t>Most concern for native vegetation is focused on clearing, but maintaining </a:t>
            </a:r>
            <a:r>
              <a:rPr lang="en-AU" sz="900" b="1" dirty="0"/>
              <a:t>good quality native vegetation is just as important</a:t>
            </a:r>
            <a:r>
              <a:rPr lang="en-AU" sz="900" dirty="0"/>
              <a:t> for conserving plants and animals and for maintaining our land in good condition.</a:t>
            </a:r>
            <a:br>
              <a:rPr lang="en-AU" sz="900" dirty="0"/>
            </a:br>
            <a:r>
              <a:rPr lang="en-AU" sz="900" dirty="0"/>
              <a:t>DEPI has developed </a:t>
            </a:r>
            <a:r>
              <a:rPr lang="en-AU" sz="900" b="1" dirty="0"/>
              <a:t>a standard approach for estimating</a:t>
            </a:r>
            <a:r>
              <a:rPr lang="en-AU" sz="900" dirty="0"/>
              <a:t> </a:t>
            </a:r>
            <a:r>
              <a:rPr lang="en-AU" sz="900" b="1" dirty="0"/>
              <a:t>the quality</a:t>
            </a:r>
            <a:r>
              <a:rPr lang="en-AU" sz="900" dirty="0"/>
              <a:t> of an area of vegetation. Known as </a:t>
            </a:r>
            <a:r>
              <a:rPr lang="en-AU" sz="900" b="1" dirty="0">
                <a:hlinkClick r:id="rId7"/>
              </a:rPr>
              <a:t>habitat hectares</a:t>
            </a:r>
            <a:r>
              <a:rPr lang="en-AU" sz="900" dirty="0"/>
              <a:t>, it measures a site’s condition and landscape context.</a:t>
            </a:r>
          </a:p>
          <a:p>
            <a:endParaRPr lang="en-AU" sz="900" dirty="0"/>
          </a:p>
          <a:p>
            <a:r>
              <a:rPr lang="en-AU" dirty="0" smtClean="0">
                <a:effectLst/>
              </a:rPr>
              <a:t>In applying the policy, there are </a:t>
            </a:r>
            <a:r>
              <a:rPr lang="en-AU" b="1" dirty="0" smtClean="0">
                <a:effectLst/>
              </a:rPr>
              <a:t>three key steps</a:t>
            </a:r>
            <a:r>
              <a:rPr lang="en-AU" dirty="0" smtClean="0">
                <a:effectLst/>
              </a:rPr>
              <a:t> for land managers and owners to address when considering vegetation clearing:</a:t>
            </a:r>
            <a:br>
              <a:rPr lang="en-AU" dirty="0" smtClean="0">
                <a:effectLst/>
              </a:rPr>
            </a:br>
            <a:r>
              <a:rPr lang="en-AU" b="1" dirty="0" smtClean="0">
                <a:effectLst/>
              </a:rPr>
              <a:t>1. Avoid</a:t>
            </a:r>
            <a:r>
              <a:rPr lang="en-AU" dirty="0" smtClean="0">
                <a:effectLst/>
              </a:rPr>
              <a:t> adverse impacts, particularly through vegetation clearance;</a:t>
            </a:r>
            <a:br>
              <a:rPr lang="en-AU" dirty="0" smtClean="0">
                <a:effectLst/>
              </a:rPr>
            </a:br>
            <a:r>
              <a:rPr lang="en-AU" dirty="0" smtClean="0">
                <a:effectLst/>
              </a:rPr>
              <a:t>2. If impacts cannot be avoided, </a:t>
            </a:r>
            <a:r>
              <a:rPr lang="en-AU" b="1" dirty="0" smtClean="0">
                <a:effectLst/>
              </a:rPr>
              <a:t>minimise</a:t>
            </a:r>
            <a:r>
              <a:rPr lang="en-AU" dirty="0" smtClean="0">
                <a:effectLst/>
              </a:rPr>
              <a:t> impacts by careful planning, design and management; and</a:t>
            </a:r>
            <a:br>
              <a:rPr lang="en-AU" dirty="0" smtClean="0">
                <a:effectLst/>
              </a:rPr>
            </a:br>
            <a:r>
              <a:rPr lang="en-AU" dirty="0" smtClean="0">
                <a:effectLst/>
              </a:rPr>
              <a:t>3. If clearing must occur, the clearing must be </a:t>
            </a:r>
            <a:r>
              <a:rPr lang="en-AU" b="1" dirty="0" smtClean="0">
                <a:effectLst/>
              </a:rPr>
              <a:t>offset*</a:t>
            </a:r>
          </a:p>
          <a:p>
            <a:endParaRPr lang="en-AU" b="1" dirty="0" smtClean="0">
              <a:effectLst/>
            </a:endParaRPr>
          </a:p>
          <a:p>
            <a:endParaRPr lang="en-AU" b="1" dirty="0" smtClean="0">
              <a:effectLst/>
            </a:endParaRPr>
          </a:p>
          <a:p>
            <a:r>
              <a:rPr lang="en-AU" dirty="0" smtClean="0"/>
              <a:t>Native Vegetation offset market</a:t>
            </a:r>
          </a:p>
          <a:p>
            <a:pPr lvl="1"/>
            <a:r>
              <a:rPr lang="en-AU" dirty="0" smtClean="0"/>
              <a:t>Cap on total native vegetation </a:t>
            </a:r>
          </a:p>
          <a:p>
            <a:pPr lvl="1"/>
            <a:r>
              <a:rPr lang="en-AU" dirty="0" smtClean="0"/>
              <a:t>Clearing needs to be offset</a:t>
            </a:r>
          </a:p>
          <a:p>
            <a:pPr lvl="1"/>
            <a:endParaRPr lang="en-AU" dirty="0" smtClean="0"/>
          </a:p>
          <a:p>
            <a:pPr lvl="1"/>
            <a:endParaRPr lang="en-AU" dirty="0" smtClean="0"/>
          </a:p>
          <a:p>
            <a:r>
              <a:rPr lang="en-AU" dirty="0" smtClean="0"/>
              <a:t>Environmental Tenders</a:t>
            </a:r>
          </a:p>
          <a:p>
            <a:pPr lvl="1"/>
            <a:r>
              <a:rPr lang="en-AU" dirty="0" smtClean="0"/>
              <a:t>One sided market</a:t>
            </a:r>
          </a:p>
          <a:p>
            <a:pPr lvl="1"/>
            <a:r>
              <a:rPr lang="en-AU" dirty="0" smtClean="0"/>
              <a:t>Government is the main purchaser</a:t>
            </a:r>
          </a:p>
          <a:p>
            <a:pPr lvl="1"/>
            <a:r>
              <a:rPr lang="en-AU" dirty="0" smtClean="0"/>
              <a:t>Private firms and individuals manage their ecosystem assets to produce ecosystem services</a:t>
            </a:r>
          </a:p>
          <a:p>
            <a:r>
              <a:rPr lang="en-AU" dirty="0" smtClean="0">
                <a:effectLst/>
              </a:rPr>
              <a:t/>
            </a:r>
            <a:br>
              <a:rPr lang="en-AU" dirty="0" smtClean="0">
                <a:effectLst/>
              </a:rPr>
            </a:br>
            <a:endParaRPr lang="en-AU" dirty="0"/>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2</a:t>
            </a:fld>
            <a:endParaRPr lang="en-AU"/>
          </a:p>
        </p:txBody>
      </p:sp>
    </p:spTree>
    <p:extLst>
      <p:ext uri="{BB962C8B-B14F-4D97-AF65-F5344CB8AC3E}">
        <p14:creationId xmlns:p14="http://schemas.microsoft.com/office/powerpoint/2010/main" val="366752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30">
              <a:defRPr/>
            </a:pPr>
            <a:r>
              <a:rPr lang="en-AU" dirty="0" smtClean="0"/>
              <a:t>EVC</a:t>
            </a:r>
            <a:r>
              <a:rPr lang="en-AU" baseline="0" dirty="0" smtClean="0"/>
              <a:t> benchmarks allow for comparison across different ecosystem types.</a:t>
            </a:r>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3</a:t>
            </a:fld>
            <a:endParaRPr lang="en-AU"/>
          </a:p>
        </p:txBody>
      </p:sp>
    </p:spTree>
    <p:extLst>
      <p:ext uri="{BB962C8B-B14F-4D97-AF65-F5344CB8AC3E}">
        <p14:creationId xmlns:p14="http://schemas.microsoft.com/office/powerpoint/2010/main" val="366752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30">
              <a:defRPr/>
            </a:pPr>
            <a:r>
              <a:rPr lang="en-AU" dirty="0" smtClean="0"/>
              <a:t>Unlike </a:t>
            </a:r>
            <a:r>
              <a:rPr lang="en-AU" dirty="0" err="1" smtClean="0"/>
              <a:t>BushTender</a:t>
            </a:r>
            <a:r>
              <a:rPr lang="en-AU" baseline="0" dirty="0" smtClean="0"/>
              <a:t> that looked at a single dimension (Terrestrial habitat), </a:t>
            </a:r>
            <a:r>
              <a:rPr lang="en-AU" baseline="0" dirty="0" err="1" smtClean="0"/>
              <a:t>ecoMarkets</a:t>
            </a:r>
            <a:r>
              <a:rPr lang="en-AU" baseline="0" dirty="0" smtClean="0"/>
              <a:t> looks at the multiple dimensions of environmental investment (e.g. Rivers, Wetlands, Soils, catchment condition, changes in ecosystem services)</a:t>
            </a:r>
          </a:p>
          <a:p>
            <a:pPr defTabSz="947530">
              <a:defRPr/>
            </a:pPr>
            <a:endParaRPr lang="en-AU" baseline="0" dirty="0" smtClean="0"/>
          </a:p>
          <a:p>
            <a:pPr defTabSz="947530">
              <a:defRPr/>
            </a:pPr>
            <a:r>
              <a:rPr lang="en-AU" baseline="0" dirty="0" smtClean="0"/>
              <a:t>A sophisticated tool was necessary to be able to predict the </a:t>
            </a:r>
            <a:r>
              <a:rPr lang="en-AU" baseline="0" dirty="0" err="1" smtClean="0"/>
              <a:t>mulitple</a:t>
            </a:r>
            <a:r>
              <a:rPr lang="en-AU" baseline="0" dirty="0" smtClean="0"/>
              <a:t> outcomes, this tool is known as EnSym.</a:t>
            </a:r>
          </a:p>
          <a:p>
            <a:pPr defTabSz="947530">
              <a:defRPr/>
            </a:pPr>
            <a:endParaRPr lang="en-AU" baseline="0" dirty="0" smtClean="0"/>
          </a:p>
          <a:p>
            <a:pPr defTabSz="947530">
              <a:defRPr/>
            </a:pPr>
            <a:r>
              <a:rPr lang="en-AU" baseline="0" dirty="0" err="1" smtClean="0"/>
              <a:t>ecoMarkets</a:t>
            </a:r>
            <a:r>
              <a:rPr lang="en-AU" baseline="0" dirty="0" smtClean="0"/>
              <a:t> is a service delivery unit, focusing on deploying market based approaches to regional users. This map shows how extensively the approach has been used across the landscape.</a:t>
            </a:r>
            <a:endParaRPr lang="en-AU" dirty="0"/>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4</a:t>
            </a:fld>
            <a:endParaRPr lang="en-AU"/>
          </a:p>
        </p:txBody>
      </p:sp>
    </p:spTree>
    <p:extLst>
      <p:ext uri="{BB962C8B-B14F-4D97-AF65-F5344CB8AC3E}">
        <p14:creationId xmlns:p14="http://schemas.microsoft.com/office/powerpoint/2010/main" val="366752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effectLst/>
              </a:rPr>
              <a:t>Environmental Partnerships</a:t>
            </a:r>
            <a:r>
              <a:rPr lang="en-AU" dirty="0" smtClean="0">
                <a:effectLst/>
              </a:rPr>
              <a:t> is built on three aspirations: </a:t>
            </a:r>
          </a:p>
          <a:p>
            <a:r>
              <a:rPr lang="en-AU" b="1" dirty="0" smtClean="0">
                <a:effectLst/>
              </a:rPr>
              <a:t>Value</a:t>
            </a:r>
            <a:r>
              <a:rPr lang="en-AU" dirty="0" smtClean="0">
                <a:effectLst/>
              </a:rPr>
              <a:t> the environment and what it has to offer. </a:t>
            </a:r>
          </a:p>
          <a:p>
            <a:r>
              <a:rPr lang="en-AU" b="1" dirty="0" smtClean="0">
                <a:effectLst/>
              </a:rPr>
              <a:t>Act</a:t>
            </a:r>
            <a:r>
              <a:rPr lang="en-AU" dirty="0" smtClean="0">
                <a:effectLst/>
              </a:rPr>
              <a:t> to protect, conserve and maintain the environment. </a:t>
            </a:r>
          </a:p>
          <a:p>
            <a:r>
              <a:rPr lang="en-AU" b="1" dirty="0" smtClean="0">
                <a:effectLst/>
              </a:rPr>
              <a:t>Enjoy</a:t>
            </a:r>
            <a:r>
              <a:rPr lang="en-AU" dirty="0" smtClean="0">
                <a:effectLst/>
              </a:rPr>
              <a:t> the wide range of benefits of a healthy environment now and into the future. </a:t>
            </a:r>
          </a:p>
          <a:p>
            <a:r>
              <a:rPr lang="en-AU" dirty="0" smtClean="0">
                <a:effectLst/>
              </a:rPr>
              <a:t>The Victorian Government has identified eight priorities which will help achieve these aspirations:</a:t>
            </a:r>
          </a:p>
          <a:p>
            <a:r>
              <a:rPr lang="en-AU" dirty="0" smtClean="0">
                <a:effectLst/>
              </a:rPr>
              <a:t>  7. Drive best practice environmental regulation and innovative market approaches. </a:t>
            </a:r>
          </a:p>
          <a:p>
            <a:r>
              <a:rPr lang="en-AU" dirty="0" smtClean="0">
                <a:effectLst/>
              </a:rPr>
              <a:t>  8. Ensure accountable and efficient environment agencies. </a:t>
            </a:r>
          </a:p>
          <a:p>
            <a:pPr defTabSz="947530">
              <a:defRPr/>
            </a:pPr>
            <a:endParaRPr lang="en-AU" dirty="0"/>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5</a:t>
            </a:fld>
            <a:endParaRPr lang="en-AU"/>
          </a:p>
        </p:txBody>
      </p:sp>
    </p:spTree>
    <p:extLst>
      <p:ext uri="{BB962C8B-B14F-4D97-AF65-F5344CB8AC3E}">
        <p14:creationId xmlns:p14="http://schemas.microsoft.com/office/powerpoint/2010/main" val="366752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In September 2012, the Victorian Government announced a review of Victoria’s native vegetation permitted clearing regulations. The aim of the review was to improve and strengthen the regulatory system to deliver better outcomes for the environment and the community.</a:t>
            </a:r>
          </a:p>
          <a:p>
            <a:r>
              <a:rPr lang="en-AU" sz="900" dirty="0"/>
              <a:t>As a result of the review, reforms to the native vegetation permitted clearing regulations will be implemented. These will ensure:</a:t>
            </a:r>
          </a:p>
          <a:p>
            <a:r>
              <a:rPr lang="en-AU" sz="900" dirty="0"/>
              <a:t>&gt;&gt; a stronger focus on the value of native vegetation for </a:t>
            </a:r>
            <a:r>
              <a:rPr lang="en-AU" sz="900" dirty="0" err="1"/>
              <a:t>statewide</a:t>
            </a:r>
            <a:r>
              <a:rPr lang="en-AU" sz="900" dirty="0"/>
              <a:t> biodiversity</a:t>
            </a:r>
          </a:p>
          <a:p>
            <a:r>
              <a:rPr lang="en-AU" sz="900" dirty="0"/>
              <a:t>&gt;&gt; reduced regulatory burden for landholders while at the same time providing upfront information about the value of native vegetation on their land</a:t>
            </a:r>
          </a:p>
          <a:p>
            <a:r>
              <a:rPr lang="en-AU" sz="900" dirty="0"/>
              <a:t>&gt;&gt; improved decision making.</a:t>
            </a:r>
          </a:p>
          <a:p>
            <a:endParaRPr lang="en-AU" sz="900" dirty="0"/>
          </a:p>
          <a:p>
            <a:r>
              <a:rPr lang="en-AU" sz="900" dirty="0"/>
              <a:t>Reform 1 – Define state and local government regulatory and planning </a:t>
            </a:r>
          </a:p>
          <a:p>
            <a:r>
              <a:rPr lang="en-AU" sz="900" dirty="0"/>
              <a:t>Reform 2 – Better regulatory performance</a:t>
            </a:r>
          </a:p>
          <a:p>
            <a:r>
              <a:rPr lang="en-AU" sz="900" dirty="0"/>
              <a:t>Reform 3 – Improve offset market functionality</a:t>
            </a:r>
          </a:p>
          <a:p>
            <a:r>
              <a:rPr lang="en-AU" sz="900" dirty="0"/>
              <a:t>Reform 4 – New approaches to compliance and enforcement </a:t>
            </a:r>
          </a:p>
          <a:p>
            <a:r>
              <a:rPr lang="en-AU" sz="900" dirty="0"/>
              <a:t>Reform 5 – Continuous improvement program</a:t>
            </a:r>
            <a:endParaRPr lang="en-AU" sz="900" dirty="0">
              <a:sym typeface="Wingdings" pitchFamily="2" charset="2"/>
            </a:endParaRPr>
          </a:p>
          <a:p>
            <a:endParaRPr lang="en-AU" sz="900" dirty="0"/>
          </a:p>
          <a:p>
            <a:pPr defTabSz="947530">
              <a:defRPr/>
            </a:pPr>
            <a:r>
              <a:rPr lang="en-AU" sz="900" u="sng" dirty="0"/>
              <a:t>Reform 3 – Improve offset market functionality</a:t>
            </a:r>
          </a:p>
          <a:p>
            <a:r>
              <a:rPr lang="en-AU" sz="900" dirty="0"/>
              <a:t>New processes and guidance materials are required to implement policy changes to improve the functionality of the offset market. These changes are designed to enhance offset market functionality through improved competition and increased flexibility of how offsets can be provided.</a:t>
            </a:r>
          </a:p>
          <a:p>
            <a:endParaRPr lang="en-AU" sz="900" dirty="0"/>
          </a:p>
          <a:p>
            <a:r>
              <a:rPr lang="en-AU" sz="900" dirty="0"/>
              <a:t>Measures to facilitate this include increased information availability and the provision of a broader range of offsetting options. This reform includes the expansion and improvement of over-the-counter offset programs, and the development of an integrity framework for offsetting on public land.</a:t>
            </a:r>
          </a:p>
          <a:p>
            <a:endParaRPr lang="en-AU" dirty="0"/>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6</a:t>
            </a:fld>
            <a:endParaRPr lang="en-AU"/>
          </a:p>
        </p:txBody>
      </p:sp>
    </p:spTree>
    <p:extLst>
      <p:ext uri="{BB962C8B-B14F-4D97-AF65-F5344CB8AC3E}">
        <p14:creationId xmlns:p14="http://schemas.microsoft.com/office/powerpoint/2010/main" val="366752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Environmental accounting it NOT a new approach to valuing ecosystem services</a:t>
            </a:r>
          </a:p>
          <a:p>
            <a:r>
              <a:rPr lang="en-AU" dirty="0" smtClean="0"/>
              <a:t>It is a framework to link economic activity to ecosystem assets and services </a:t>
            </a:r>
          </a:p>
          <a:p>
            <a:r>
              <a:rPr lang="en-AU" dirty="0" smtClean="0"/>
              <a:t>Environmental accounting is not a one of effort, it is about putting in place a system/framework</a:t>
            </a:r>
          </a:p>
          <a:p>
            <a:endParaRPr lang="en-AU" dirty="0" smtClean="0"/>
          </a:p>
          <a:p>
            <a:pPr lvl="1"/>
            <a:r>
              <a:rPr lang="en-AU" dirty="0" smtClean="0"/>
              <a:t>Provisioning services </a:t>
            </a:r>
          </a:p>
          <a:p>
            <a:pPr lvl="2"/>
            <a:r>
              <a:rPr lang="en-AU" dirty="0" smtClean="0"/>
              <a:t>Wheat, meat, forest products, wood, water, </a:t>
            </a:r>
            <a:r>
              <a:rPr lang="en-AU" dirty="0" err="1" smtClean="0"/>
              <a:t>etc</a:t>
            </a:r>
            <a:endParaRPr lang="en-AU" dirty="0" smtClean="0"/>
          </a:p>
          <a:p>
            <a:pPr lvl="1"/>
            <a:r>
              <a:rPr lang="en-AU" dirty="0" smtClean="0"/>
              <a:t>Regulation and maintenance services</a:t>
            </a:r>
          </a:p>
          <a:p>
            <a:pPr lvl="2"/>
            <a:r>
              <a:rPr lang="en-AU" dirty="0" smtClean="0"/>
              <a:t>Pollination, air quality, biodiversity, water filtration, habitat, </a:t>
            </a:r>
            <a:r>
              <a:rPr lang="en-AU" dirty="0" err="1" smtClean="0"/>
              <a:t>etc</a:t>
            </a:r>
            <a:endParaRPr lang="en-AU" dirty="0" smtClean="0"/>
          </a:p>
          <a:p>
            <a:pPr lvl="1"/>
            <a:r>
              <a:rPr lang="en-AU" dirty="0" smtClean="0"/>
              <a:t>Cultural services</a:t>
            </a:r>
          </a:p>
          <a:p>
            <a:pPr lvl="2"/>
            <a:r>
              <a:rPr lang="en-AU" dirty="0" smtClean="0"/>
              <a:t>Tourism, existence, amenity, </a:t>
            </a:r>
            <a:r>
              <a:rPr lang="en-AU" dirty="0" err="1" smtClean="0"/>
              <a:t>etc</a:t>
            </a:r>
            <a:endParaRPr lang="en-AU" dirty="0" smtClean="0"/>
          </a:p>
          <a:p>
            <a:pPr defTabSz="947530">
              <a:defRPr/>
            </a:pPr>
            <a:endParaRPr lang="en-AU" dirty="0"/>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7</a:t>
            </a:fld>
            <a:endParaRPr lang="en-AU"/>
          </a:p>
        </p:txBody>
      </p:sp>
    </p:spTree>
    <p:extLst>
      <p:ext uri="{BB962C8B-B14F-4D97-AF65-F5344CB8AC3E}">
        <p14:creationId xmlns:p14="http://schemas.microsoft.com/office/powerpoint/2010/main" val="366752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Environmental Tenders</a:t>
            </a:r>
          </a:p>
          <a:p>
            <a:pPr lvl="1"/>
            <a:r>
              <a:rPr lang="en-AU" dirty="0" smtClean="0"/>
              <a:t>Provide an alternative income stream for land management the provides ecosystem services</a:t>
            </a:r>
          </a:p>
          <a:p>
            <a:pPr lvl="1"/>
            <a:r>
              <a:rPr lang="en-AU" dirty="0" smtClean="0"/>
              <a:t>Joint outcomes </a:t>
            </a:r>
          </a:p>
          <a:p>
            <a:pPr lvl="2"/>
            <a:r>
              <a:rPr lang="en-AU" dirty="0" smtClean="0"/>
              <a:t>Carbon, water, biodiversity, </a:t>
            </a:r>
            <a:r>
              <a:rPr lang="en-AU" dirty="0" err="1" smtClean="0"/>
              <a:t>etc</a:t>
            </a:r>
            <a:endParaRPr lang="en-AU" dirty="0" smtClean="0"/>
          </a:p>
          <a:p>
            <a:r>
              <a:rPr lang="en-AU" dirty="0" smtClean="0"/>
              <a:t>Environmental accounts</a:t>
            </a:r>
          </a:p>
          <a:p>
            <a:pPr lvl="1"/>
            <a:r>
              <a:rPr lang="en-AU" dirty="0" smtClean="0"/>
              <a:t>Links economic agent (business) to the management of environmental assets</a:t>
            </a:r>
          </a:p>
          <a:p>
            <a:pPr lvl="1"/>
            <a:r>
              <a:rPr lang="en-AU" dirty="0" smtClean="0"/>
              <a:t>Provide standards that are common and understood by all market participants </a:t>
            </a:r>
          </a:p>
          <a:p>
            <a:pPr lvl="1"/>
            <a:r>
              <a:rPr lang="en-AU" dirty="0" smtClean="0"/>
              <a:t>Recognition of businesses use and or reliance on ecosystem services </a:t>
            </a:r>
          </a:p>
          <a:p>
            <a:r>
              <a:rPr lang="en-AU" dirty="0" smtClean="0"/>
              <a:t>Challenge</a:t>
            </a:r>
          </a:p>
          <a:p>
            <a:pPr lvl="1"/>
            <a:r>
              <a:rPr lang="en-AU" dirty="0" smtClean="0"/>
              <a:t>Bookable assets?</a:t>
            </a:r>
          </a:p>
          <a:p>
            <a:pPr lvl="1"/>
            <a:r>
              <a:rPr lang="en-AU" dirty="0" smtClean="0"/>
              <a:t>Bookable services?</a:t>
            </a:r>
          </a:p>
          <a:p>
            <a:endParaRPr lang="en-AU" dirty="0"/>
          </a:p>
        </p:txBody>
      </p:sp>
      <p:sp>
        <p:nvSpPr>
          <p:cNvPr id="4" name="Date Placeholder 3"/>
          <p:cNvSpPr>
            <a:spLocks noGrp="1"/>
          </p:cNvSpPr>
          <p:nvPr>
            <p:ph type="dt" idx="10"/>
          </p:nvPr>
        </p:nvSpPr>
        <p:spPr/>
        <p:txBody>
          <a:bodyPr/>
          <a:lstStyle/>
          <a:p>
            <a:pPr>
              <a:defRPr/>
            </a:pPr>
            <a:fld id="{AF9ED9DD-7764-44A3-A65A-1642A4CCEFA4}" type="datetime1">
              <a:rPr lang="en-AU" smtClean="0"/>
              <a:pPr>
                <a:defRPr/>
              </a:pPr>
              <a:t>13/11/2013</a:t>
            </a:fld>
            <a:endParaRPr lang="en-AU"/>
          </a:p>
        </p:txBody>
      </p:sp>
      <p:sp>
        <p:nvSpPr>
          <p:cNvPr id="5" name="Slide Number Placeholder 4"/>
          <p:cNvSpPr>
            <a:spLocks noGrp="1"/>
          </p:cNvSpPr>
          <p:nvPr>
            <p:ph type="sldNum" sz="quarter" idx="11"/>
          </p:nvPr>
        </p:nvSpPr>
        <p:spPr/>
        <p:txBody>
          <a:bodyPr/>
          <a:lstStyle/>
          <a:p>
            <a:pPr>
              <a:defRPr/>
            </a:pPr>
            <a:fld id="{D7D0185A-24E1-490E-BFCF-61CB24907BBD}" type="slidenum">
              <a:rPr lang="en-AU" smtClean="0"/>
              <a:pPr>
                <a:defRPr/>
              </a:pPr>
              <a:t>8</a:t>
            </a:fld>
            <a:endParaRPr lang="en-AU"/>
          </a:p>
        </p:txBody>
      </p:sp>
    </p:spTree>
    <p:extLst>
      <p:ext uri="{BB962C8B-B14F-4D97-AF65-F5344CB8AC3E}">
        <p14:creationId xmlns:p14="http://schemas.microsoft.com/office/powerpoint/2010/main" val="285193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26852ACA-DF6E-4BE9-AB7E-CD79DED9728A}" type="slidenum">
              <a:rPr lang="en-AU" smtClean="0"/>
              <a:pPr/>
              <a:t>9</a:t>
            </a:fld>
            <a:endParaRPr lang="en-AU"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AU" smtClean="0"/>
              <a:t>The SEEA Central Framework is based on agreed concepts, definitions, classifications, and accounting rules. </a:t>
            </a:r>
          </a:p>
          <a:p>
            <a:pPr eaLnBrk="1" hangingPunct="1"/>
            <a:endParaRPr lang="en-AU" smtClean="0"/>
          </a:p>
          <a:p>
            <a:pPr eaLnBrk="1" hangingPunct="1"/>
            <a:r>
              <a:rPr lang="en-AU" smtClean="0"/>
              <a:t>The SEEA provides information in relation to a broad spectrum of environmental and economic issues. For example:</a:t>
            </a:r>
          </a:p>
          <a:p>
            <a:pPr lvl="1" eaLnBrk="1" hangingPunct="1"/>
            <a:r>
              <a:rPr lang="en-AU" smtClean="0"/>
              <a:t>the assessment of trends in the use and availability of natural resources, </a:t>
            </a:r>
          </a:p>
          <a:p>
            <a:pPr lvl="1" eaLnBrk="1" hangingPunct="1"/>
            <a:r>
              <a:rPr lang="en-AU" smtClean="0"/>
              <a:t>the extent of emissions and discharges to the environment resulting from economic activity, </a:t>
            </a:r>
          </a:p>
          <a:p>
            <a:pPr lvl="1" eaLnBrk="1" hangingPunct="1"/>
            <a:r>
              <a:rPr lang="en-AU" smtClean="0"/>
              <a:t>the amount of economic activity undertaken for environmental purposes.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1" descr="dse1311328"/>
          <p:cNvPicPr>
            <a:picLocks noChangeAspect="1" noChangeArrowheads="1"/>
          </p:cNvPicPr>
          <p:nvPr userDrawn="1"/>
        </p:nvPicPr>
        <p:blipFill>
          <a:blip r:embed="rId2" cstate="print"/>
          <a:srcRect b="37794"/>
          <a:stretch>
            <a:fillRect/>
          </a:stretch>
        </p:blipFill>
        <p:spPr bwMode="auto">
          <a:xfrm>
            <a:off x="0" y="188913"/>
            <a:ext cx="9144000" cy="6403975"/>
          </a:xfrm>
          <a:prstGeom prst="rect">
            <a:avLst/>
          </a:prstGeom>
          <a:noFill/>
          <a:ln w="9525">
            <a:noFill/>
            <a:miter lim="800000"/>
            <a:headEnd/>
            <a:tailEnd/>
          </a:ln>
        </p:spPr>
      </p:pic>
      <p:grpSp>
        <p:nvGrpSpPr>
          <p:cNvPr id="3" name="Group 2"/>
          <p:cNvGrpSpPr/>
          <p:nvPr userDrawn="1"/>
        </p:nvGrpSpPr>
        <p:grpSpPr>
          <a:xfrm>
            <a:off x="0" y="0"/>
            <a:ext cx="9144000" cy="6848475"/>
            <a:chOff x="0" y="0"/>
            <a:chExt cx="9144000" cy="6848475"/>
          </a:xfrm>
        </p:grpSpPr>
        <p:pic>
          <p:nvPicPr>
            <p:cNvPr id="5" name="Picture 20" descr="Powerpoint template_1_darkgreen"/>
            <p:cNvPicPr>
              <a:picLocks noChangeAspect="1" noChangeArrowheads="1"/>
            </p:cNvPicPr>
            <p:nvPr userDrawn="1"/>
          </p:nvPicPr>
          <p:blipFill>
            <a:blip r:embed="rId3" cstate="print"/>
            <a:srcRect/>
            <a:stretch>
              <a:fillRect/>
            </a:stretch>
          </p:blipFill>
          <p:spPr bwMode="auto">
            <a:xfrm>
              <a:off x="0" y="0"/>
              <a:ext cx="9144000" cy="6848475"/>
            </a:xfrm>
            <a:prstGeom prst="rect">
              <a:avLst/>
            </a:prstGeom>
            <a:noFill/>
            <a:ln w="9525">
              <a:noFill/>
              <a:miter lim="800000"/>
              <a:headEnd/>
              <a:tailEnd/>
            </a:ln>
          </p:spPr>
        </p:pic>
        <p:sp>
          <p:nvSpPr>
            <p:cNvPr id="2" name="Rectangle 1"/>
            <p:cNvSpPr/>
            <p:nvPr userDrawn="1"/>
          </p:nvSpPr>
          <p:spPr>
            <a:xfrm>
              <a:off x="5511008" y="6165850"/>
              <a:ext cx="3309464" cy="647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C:\Data\Matlab_Work\Presentations\Graphics &amp; Logos\depi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50833" y="6231250"/>
              <a:ext cx="1892300" cy="4381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206"/>
          <p:cNvGrpSpPr>
            <a:grpSpLocks/>
          </p:cNvGrpSpPr>
          <p:nvPr userDrawn="1"/>
        </p:nvGrpSpPr>
        <p:grpSpPr bwMode="auto">
          <a:xfrm>
            <a:off x="2555875" y="3068638"/>
            <a:ext cx="5738813" cy="2216150"/>
            <a:chOff x="1949" y="181"/>
            <a:chExt cx="3615" cy="1396"/>
          </a:xfrm>
        </p:grpSpPr>
        <p:grpSp>
          <p:nvGrpSpPr>
            <p:cNvPr id="7" name="Group 20"/>
            <p:cNvGrpSpPr>
              <a:grpSpLocks/>
            </p:cNvGrpSpPr>
            <p:nvPr/>
          </p:nvGrpSpPr>
          <p:grpSpPr bwMode="auto">
            <a:xfrm>
              <a:off x="1949" y="181"/>
              <a:ext cx="3615" cy="965"/>
              <a:chOff x="1949" y="181"/>
              <a:chExt cx="3615" cy="965"/>
            </a:xfrm>
          </p:grpSpPr>
          <p:grpSp>
            <p:nvGrpSpPr>
              <p:cNvPr id="35" name="Group 21"/>
              <p:cNvGrpSpPr>
                <a:grpSpLocks/>
              </p:cNvGrpSpPr>
              <p:nvPr/>
            </p:nvGrpSpPr>
            <p:grpSpPr bwMode="auto">
              <a:xfrm>
                <a:off x="1949" y="182"/>
                <a:ext cx="112" cy="964"/>
                <a:chOff x="1949" y="182"/>
                <a:chExt cx="112" cy="964"/>
              </a:xfrm>
            </p:grpSpPr>
            <p:grpSp>
              <p:nvGrpSpPr>
                <p:cNvPr id="116" name="Group 22"/>
                <p:cNvGrpSpPr>
                  <a:grpSpLocks/>
                </p:cNvGrpSpPr>
                <p:nvPr/>
              </p:nvGrpSpPr>
              <p:grpSpPr bwMode="auto">
                <a:xfrm>
                  <a:off x="1949" y="182"/>
                  <a:ext cx="111" cy="111"/>
                  <a:chOff x="1949" y="182"/>
                  <a:chExt cx="111" cy="111"/>
                </a:xfrm>
              </p:grpSpPr>
              <p:sp>
                <p:nvSpPr>
                  <p:cNvPr id="123" name="Line 2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24" name="Line 2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17" name="Group 25"/>
                <p:cNvGrpSpPr>
                  <a:grpSpLocks/>
                </p:cNvGrpSpPr>
                <p:nvPr/>
              </p:nvGrpSpPr>
              <p:grpSpPr bwMode="auto">
                <a:xfrm>
                  <a:off x="1949" y="606"/>
                  <a:ext cx="111" cy="111"/>
                  <a:chOff x="1949" y="182"/>
                  <a:chExt cx="111" cy="111"/>
                </a:xfrm>
              </p:grpSpPr>
              <p:sp>
                <p:nvSpPr>
                  <p:cNvPr id="121" name="Line 2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22" name="Line 2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18" name="Group 28"/>
                <p:cNvGrpSpPr>
                  <a:grpSpLocks/>
                </p:cNvGrpSpPr>
                <p:nvPr/>
              </p:nvGrpSpPr>
              <p:grpSpPr bwMode="auto">
                <a:xfrm>
                  <a:off x="1950" y="1035"/>
                  <a:ext cx="111" cy="111"/>
                  <a:chOff x="1949" y="182"/>
                  <a:chExt cx="111" cy="111"/>
                </a:xfrm>
              </p:grpSpPr>
              <p:sp>
                <p:nvSpPr>
                  <p:cNvPr id="119" name="Line 2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20" name="Line 30"/>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36" name="Group 38"/>
              <p:cNvGrpSpPr>
                <a:grpSpLocks/>
              </p:cNvGrpSpPr>
              <p:nvPr/>
            </p:nvGrpSpPr>
            <p:grpSpPr bwMode="auto">
              <a:xfrm>
                <a:off x="2387" y="181"/>
                <a:ext cx="112" cy="964"/>
                <a:chOff x="1949" y="182"/>
                <a:chExt cx="112" cy="964"/>
              </a:xfrm>
            </p:grpSpPr>
            <p:grpSp>
              <p:nvGrpSpPr>
                <p:cNvPr id="107" name="Group 32"/>
                <p:cNvGrpSpPr>
                  <a:grpSpLocks/>
                </p:cNvGrpSpPr>
                <p:nvPr/>
              </p:nvGrpSpPr>
              <p:grpSpPr bwMode="auto">
                <a:xfrm>
                  <a:off x="1949" y="182"/>
                  <a:ext cx="111" cy="111"/>
                  <a:chOff x="1949" y="182"/>
                  <a:chExt cx="111" cy="111"/>
                </a:xfrm>
              </p:grpSpPr>
              <p:sp>
                <p:nvSpPr>
                  <p:cNvPr id="114" name="Line 3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15" name="Line 3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08" name="Group 35"/>
                <p:cNvGrpSpPr>
                  <a:grpSpLocks/>
                </p:cNvGrpSpPr>
                <p:nvPr/>
              </p:nvGrpSpPr>
              <p:grpSpPr bwMode="auto">
                <a:xfrm>
                  <a:off x="1949" y="606"/>
                  <a:ext cx="111" cy="111"/>
                  <a:chOff x="1949" y="182"/>
                  <a:chExt cx="111" cy="111"/>
                </a:xfrm>
              </p:grpSpPr>
              <p:sp>
                <p:nvSpPr>
                  <p:cNvPr id="112" name="Line 3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13" name="Line 3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09" name="Group 38"/>
                <p:cNvGrpSpPr>
                  <a:grpSpLocks/>
                </p:cNvGrpSpPr>
                <p:nvPr/>
              </p:nvGrpSpPr>
              <p:grpSpPr bwMode="auto">
                <a:xfrm>
                  <a:off x="1950" y="1035"/>
                  <a:ext cx="111" cy="111"/>
                  <a:chOff x="1949" y="182"/>
                  <a:chExt cx="111" cy="111"/>
                </a:xfrm>
              </p:grpSpPr>
              <p:sp>
                <p:nvSpPr>
                  <p:cNvPr id="110" name="Line 3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11" name="Line 40"/>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37" name="Group 41"/>
              <p:cNvGrpSpPr>
                <a:grpSpLocks/>
              </p:cNvGrpSpPr>
              <p:nvPr/>
            </p:nvGrpSpPr>
            <p:grpSpPr bwMode="auto">
              <a:xfrm>
                <a:off x="5452" y="181"/>
                <a:ext cx="112" cy="964"/>
                <a:chOff x="1949" y="182"/>
                <a:chExt cx="112" cy="964"/>
              </a:xfrm>
            </p:grpSpPr>
            <p:grpSp>
              <p:nvGrpSpPr>
                <p:cNvPr id="98" name="Group 42"/>
                <p:cNvGrpSpPr>
                  <a:grpSpLocks/>
                </p:cNvGrpSpPr>
                <p:nvPr/>
              </p:nvGrpSpPr>
              <p:grpSpPr bwMode="auto">
                <a:xfrm>
                  <a:off x="1949" y="182"/>
                  <a:ext cx="111" cy="111"/>
                  <a:chOff x="1949" y="182"/>
                  <a:chExt cx="111" cy="111"/>
                </a:xfrm>
              </p:grpSpPr>
              <p:sp>
                <p:nvSpPr>
                  <p:cNvPr id="105" name="Line 4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06" name="Line 4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99" name="Group 45"/>
                <p:cNvGrpSpPr>
                  <a:grpSpLocks/>
                </p:cNvGrpSpPr>
                <p:nvPr/>
              </p:nvGrpSpPr>
              <p:grpSpPr bwMode="auto">
                <a:xfrm>
                  <a:off x="1949" y="606"/>
                  <a:ext cx="111" cy="111"/>
                  <a:chOff x="1949" y="182"/>
                  <a:chExt cx="111" cy="111"/>
                </a:xfrm>
              </p:grpSpPr>
              <p:sp>
                <p:nvSpPr>
                  <p:cNvPr id="103" name="Line 4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04" name="Line 4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00" name="Group 48"/>
                <p:cNvGrpSpPr>
                  <a:grpSpLocks/>
                </p:cNvGrpSpPr>
                <p:nvPr/>
              </p:nvGrpSpPr>
              <p:grpSpPr bwMode="auto">
                <a:xfrm>
                  <a:off x="1950" y="1035"/>
                  <a:ext cx="111" cy="111"/>
                  <a:chOff x="1949" y="182"/>
                  <a:chExt cx="111" cy="111"/>
                </a:xfrm>
              </p:grpSpPr>
              <p:sp>
                <p:nvSpPr>
                  <p:cNvPr id="101" name="Line 4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02" name="Line 50"/>
                  <p:cNvSpPr>
                    <a:spLocks noChangeShapeType="1"/>
                  </p:cNvSpPr>
                  <p:nvPr/>
                </p:nvSpPr>
                <p:spPr bwMode="white">
                  <a:xfrm rot="-5400000">
                    <a:off x="2002"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38" name="Group 51"/>
              <p:cNvGrpSpPr>
                <a:grpSpLocks/>
              </p:cNvGrpSpPr>
              <p:nvPr/>
            </p:nvGrpSpPr>
            <p:grpSpPr bwMode="auto">
              <a:xfrm>
                <a:off x="2827" y="181"/>
                <a:ext cx="112" cy="964"/>
                <a:chOff x="1949" y="182"/>
                <a:chExt cx="112" cy="964"/>
              </a:xfrm>
            </p:grpSpPr>
            <p:grpSp>
              <p:nvGrpSpPr>
                <p:cNvPr id="89" name="Group 52"/>
                <p:cNvGrpSpPr>
                  <a:grpSpLocks/>
                </p:cNvGrpSpPr>
                <p:nvPr/>
              </p:nvGrpSpPr>
              <p:grpSpPr bwMode="auto">
                <a:xfrm>
                  <a:off x="1949" y="182"/>
                  <a:ext cx="111" cy="111"/>
                  <a:chOff x="1949" y="182"/>
                  <a:chExt cx="111" cy="111"/>
                </a:xfrm>
              </p:grpSpPr>
              <p:sp>
                <p:nvSpPr>
                  <p:cNvPr id="96" name="Line 5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97" name="Line 5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90" name="Group 55"/>
                <p:cNvGrpSpPr>
                  <a:grpSpLocks/>
                </p:cNvGrpSpPr>
                <p:nvPr/>
              </p:nvGrpSpPr>
              <p:grpSpPr bwMode="auto">
                <a:xfrm>
                  <a:off x="1949" y="606"/>
                  <a:ext cx="111" cy="111"/>
                  <a:chOff x="1949" y="182"/>
                  <a:chExt cx="111" cy="111"/>
                </a:xfrm>
              </p:grpSpPr>
              <p:sp>
                <p:nvSpPr>
                  <p:cNvPr id="94" name="Line 5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95" name="Line 5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91" name="Group 58"/>
                <p:cNvGrpSpPr>
                  <a:grpSpLocks/>
                </p:cNvGrpSpPr>
                <p:nvPr/>
              </p:nvGrpSpPr>
              <p:grpSpPr bwMode="auto">
                <a:xfrm>
                  <a:off x="1950" y="1035"/>
                  <a:ext cx="111" cy="111"/>
                  <a:chOff x="1949" y="182"/>
                  <a:chExt cx="111" cy="111"/>
                </a:xfrm>
              </p:grpSpPr>
              <p:sp>
                <p:nvSpPr>
                  <p:cNvPr id="92" name="Line 5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93" name="Line 60"/>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39" name="Group 61"/>
              <p:cNvGrpSpPr>
                <a:grpSpLocks/>
              </p:cNvGrpSpPr>
              <p:nvPr/>
            </p:nvGrpSpPr>
            <p:grpSpPr bwMode="auto">
              <a:xfrm>
                <a:off x="3263" y="181"/>
                <a:ext cx="112" cy="964"/>
                <a:chOff x="1949" y="182"/>
                <a:chExt cx="112" cy="964"/>
              </a:xfrm>
            </p:grpSpPr>
            <p:grpSp>
              <p:nvGrpSpPr>
                <p:cNvPr id="80" name="Group 62"/>
                <p:cNvGrpSpPr>
                  <a:grpSpLocks/>
                </p:cNvGrpSpPr>
                <p:nvPr/>
              </p:nvGrpSpPr>
              <p:grpSpPr bwMode="auto">
                <a:xfrm>
                  <a:off x="1949" y="182"/>
                  <a:ext cx="111" cy="111"/>
                  <a:chOff x="1949" y="182"/>
                  <a:chExt cx="111" cy="111"/>
                </a:xfrm>
              </p:grpSpPr>
              <p:sp>
                <p:nvSpPr>
                  <p:cNvPr id="87" name="Line 6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88" name="Line 6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81" name="Group 65"/>
                <p:cNvGrpSpPr>
                  <a:grpSpLocks/>
                </p:cNvGrpSpPr>
                <p:nvPr/>
              </p:nvGrpSpPr>
              <p:grpSpPr bwMode="auto">
                <a:xfrm>
                  <a:off x="1949" y="606"/>
                  <a:ext cx="111" cy="111"/>
                  <a:chOff x="1949" y="182"/>
                  <a:chExt cx="111" cy="111"/>
                </a:xfrm>
              </p:grpSpPr>
              <p:sp>
                <p:nvSpPr>
                  <p:cNvPr id="85" name="Line 6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86" name="Line 6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82" name="Group 68"/>
                <p:cNvGrpSpPr>
                  <a:grpSpLocks/>
                </p:cNvGrpSpPr>
                <p:nvPr/>
              </p:nvGrpSpPr>
              <p:grpSpPr bwMode="auto">
                <a:xfrm>
                  <a:off x="1950" y="1035"/>
                  <a:ext cx="111" cy="111"/>
                  <a:chOff x="1949" y="182"/>
                  <a:chExt cx="111" cy="111"/>
                </a:xfrm>
              </p:grpSpPr>
              <p:sp>
                <p:nvSpPr>
                  <p:cNvPr id="83" name="Line 6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84" name="Line 70"/>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40" name="Group 71"/>
              <p:cNvGrpSpPr>
                <a:grpSpLocks/>
              </p:cNvGrpSpPr>
              <p:nvPr/>
            </p:nvGrpSpPr>
            <p:grpSpPr bwMode="auto">
              <a:xfrm>
                <a:off x="3700" y="181"/>
                <a:ext cx="112" cy="964"/>
                <a:chOff x="1949" y="182"/>
                <a:chExt cx="112" cy="964"/>
              </a:xfrm>
            </p:grpSpPr>
            <p:grpSp>
              <p:nvGrpSpPr>
                <p:cNvPr id="71" name="Group 72"/>
                <p:cNvGrpSpPr>
                  <a:grpSpLocks/>
                </p:cNvGrpSpPr>
                <p:nvPr/>
              </p:nvGrpSpPr>
              <p:grpSpPr bwMode="auto">
                <a:xfrm>
                  <a:off x="1949" y="182"/>
                  <a:ext cx="111" cy="111"/>
                  <a:chOff x="1949" y="182"/>
                  <a:chExt cx="111" cy="111"/>
                </a:xfrm>
              </p:grpSpPr>
              <p:sp>
                <p:nvSpPr>
                  <p:cNvPr id="78" name="Line 7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79" name="Line 7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72" name="Group 75"/>
                <p:cNvGrpSpPr>
                  <a:grpSpLocks/>
                </p:cNvGrpSpPr>
                <p:nvPr/>
              </p:nvGrpSpPr>
              <p:grpSpPr bwMode="auto">
                <a:xfrm>
                  <a:off x="1949" y="606"/>
                  <a:ext cx="111" cy="111"/>
                  <a:chOff x="1949" y="182"/>
                  <a:chExt cx="111" cy="111"/>
                </a:xfrm>
              </p:grpSpPr>
              <p:sp>
                <p:nvSpPr>
                  <p:cNvPr id="76" name="Line 7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77" name="Line 7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73" name="Group 78"/>
                <p:cNvGrpSpPr>
                  <a:grpSpLocks/>
                </p:cNvGrpSpPr>
                <p:nvPr/>
              </p:nvGrpSpPr>
              <p:grpSpPr bwMode="auto">
                <a:xfrm>
                  <a:off x="1950" y="1035"/>
                  <a:ext cx="111" cy="111"/>
                  <a:chOff x="1949" y="182"/>
                  <a:chExt cx="111" cy="111"/>
                </a:xfrm>
              </p:grpSpPr>
              <p:sp>
                <p:nvSpPr>
                  <p:cNvPr id="74" name="Line 7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75" name="Line 80"/>
                  <p:cNvSpPr>
                    <a:spLocks noChangeShapeType="1"/>
                  </p:cNvSpPr>
                  <p:nvPr/>
                </p:nvSpPr>
                <p:spPr bwMode="white">
                  <a:xfrm rot="-5400000">
                    <a:off x="2002"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41" name="Group 81"/>
              <p:cNvGrpSpPr>
                <a:grpSpLocks/>
              </p:cNvGrpSpPr>
              <p:nvPr/>
            </p:nvGrpSpPr>
            <p:grpSpPr bwMode="auto">
              <a:xfrm>
                <a:off x="4138" y="181"/>
                <a:ext cx="112" cy="964"/>
                <a:chOff x="1949" y="182"/>
                <a:chExt cx="112" cy="964"/>
              </a:xfrm>
            </p:grpSpPr>
            <p:grpSp>
              <p:nvGrpSpPr>
                <p:cNvPr id="62" name="Group 82"/>
                <p:cNvGrpSpPr>
                  <a:grpSpLocks/>
                </p:cNvGrpSpPr>
                <p:nvPr/>
              </p:nvGrpSpPr>
              <p:grpSpPr bwMode="auto">
                <a:xfrm>
                  <a:off x="1949" y="182"/>
                  <a:ext cx="111" cy="111"/>
                  <a:chOff x="1949" y="182"/>
                  <a:chExt cx="111" cy="111"/>
                </a:xfrm>
              </p:grpSpPr>
              <p:sp>
                <p:nvSpPr>
                  <p:cNvPr id="69" name="Line 8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70" name="Line 8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63" name="Group 85"/>
                <p:cNvGrpSpPr>
                  <a:grpSpLocks/>
                </p:cNvGrpSpPr>
                <p:nvPr/>
              </p:nvGrpSpPr>
              <p:grpSpPr bwMode="auto">
                <a:xfrm>
                  <a:off x="1949" y="606"/>
                  <a:ext cx="111" cy="111"/>
                  <a:chOff x="1949" y="182"/>
                  <a:chExt cx="111" cy="111"/>
                </a:xfrm>
              </p:grpSpPr>
              <p:sp>
                <p:nvSpPr>
                  <p:cNvPr id="67" name="Line 8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68" name="Line 8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64" name="Group 88"/>
                <p:cNvGrpSpPr>
                  <a:grpSpLocks/>
                </p:cNvGrpSpPr>
                <p:nvPr/>
              </p:nvGrpSpPr>
              <p:grpSpPr bwMode="auto">
                <a:xfrm>
                  <a:off x="1950" y="1035"/>
                  <a:ext cx="111" cy="111"/>
                  <a:chOff x="1949" y="182"/>
                  <a:chExt cx="111" cy="111"/>
                </a:xfrm>
              </p:grpSpPr>
              <p:sp>
                <p:nvSpPr>
                  <p:cNvPr id="65" name="Line 8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66" name="Line 90"/>
                  <p:cNvSpPr>
                    <a:spLocks noChangeShapeType="1"/>
                  </p:cNvSpPr>
                  <p:nvPr/>
                </p:nvSpPr>
                <p:spPr bwMode="white">
                  <a:xfrm rot="-5400000">
                    <a:off x="2002"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42" name="Group 91"/>
              <p:cNvGrpSpPr>
                <a:grpSpLocks/>
              </p:cNvGrpSpPr>
              <p:nvPr/>
            </p:nvGrpSpPr>
            <p:grpSpPr bwMode="auto">
              <a:xfrm>
                <a:off x="4576" y="181"/>
                <a:ext cx="112" cy="964"/>
                <a:chOff x="1949" y="182"/>
                <a:chExt cx="112" cy="964"/>
              </a:xfrm>
            </p:grpSpPr>
            <p:grpSp>
              <p:nvGrpSpPr>
                <p:cNvPr id="53" name="Group 92"/>
                <p:cNvGrpSpPr>
                  <a:grpSpLocks/>
                </p:cNvGrpSpPr>
                <p:nvPr/>
              </p:nvGrpSpPr>
              <p:grpSpPr bwMode="auto">
                <a:xfrm>
                  <a:off x="1949" y="182"/>
                  <a:ext cx="111" cy="111"/>
                  <a:chOff x="1949" y="182"/>
                  <a:chExt cx="111" cy="111"/>
                </a:xfrm>
              </p:grpSpPr>
              <p:sp>
                <p:nvSpPr>
                  <p:cNvPr id="60" name="Line 9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61" name="Line 9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54" name="Group 95"/>
                <p:cNvGrpSpPr>
                  <a:grpSpLocks/>
                </p:cNvGrpSpPr>
                <p:nvPr/>
              </p:nvGrpSpPr>
              <p:grpSpPr bwMode="auto">
                <a:xfrm>
                  <a:off x="1949" y="606"/>
                  <a:ext cx="111" cy="111"/>
                  <a:chOff x="1949" y="182"/>
                  <a:chExt cx="111" cy="111"/>
                </a:xfrm>
              </p:grpSpPr>
              <p:sp>
                <p:nvSpPr>
                  <p:cNvPr id="58" name="Line 9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59" name="Line 9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55" name="Group 98"/>
                <p:cNvGrpSpPr>
                  <a:grpSpLocks/>
                </p:cNvGrpSpPr>
                <p:nvPr/>
              </p:nvGrpSpPr>
              <p:grpSpPr bwMode="auto">
                <a:xfrm>
                  <a:off x="1950" y="1035"/>
                  <a:ext cx="111" cy="111"/>
                  <a:chOff x="1949" y="182"/>
                  <a:chExt cx="111" cy="111"/>
                </a:xfrm>
              </p:grpSpPr>
              <p:sp>
                <p:nvSpPr>
                  <p:cNvPr id="56" name="Line 9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57" name="Line 100"/>
                  <p:cNvSpPr>
                    <a:spLocks noChangeShapeType="1"/>
                  </p:cNvSpPr>
                  <p:nvPr/>
                </p:nvSpPr>
                <p:spPr bwMode="white">
                  <a:xfrm rot="-5400000">
                    <a:off x="2002"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nvGrpSpPr>
              <p:cNvPr id="43" name="Group 101"/>
              <p:cNvGrpSpPr>
                <a:grpSpLocks/>
              </p:cNvGrpSpPr>
              <p:nvPr/>
            </p:nvGrpSpPr>
            <p:grpSpPr bwMode="auto">
              <a:xfrm>
                <a:off x="5014" y="181"/>
                <a:ext cx="112" cy="964"/>
                <a:chOff x="1949" y="182"/>
                <a:chExt cx="112" cy="964"/>
              </a:xfrm>
            </p:grpSpPr>
            <p:grpSp>
              <p:nvGrpSpPr>
                <p:cNvPr id="44" name="Group 102"/>
                <p:cNvGrpSpPr>
                  <a:grpSpLocks/>
                </p:cNvGrpSpPr>
                <p:nvPr/>
              </p:nvGrpSpPr>
              <p:grpSpPr bwMode="auto">
                <a:xfrm>
                  <a:off x="1949" y="182"/>
                  <a:ext cx="111" cy="111"/>
                  <a:chOff x="1949" y="182"/>
                  <a:chExt cx="111" cy="111"/>
                </a:xfrm>
              </p:grpSpPr>
              <p:sp>
                <p:nvSpPr>
                  <p:cNvPr id="51" name="Line 103"/>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52" name="Line 104"/>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45" name="Group 105"/>
                <p:cNvGrpSpPr>
                  <a:grpSpLocks/>
                </p:cNvGrpSpPr>
                <p:nvPr/>
              </p:nvGrpSpPr>
              <p:grpSpPr bwMode="auto">
                <a:xfrm>
                  <a:off x="1949" y="606"/>
                  <a:ext cx="111" cy="111"/>
                  <a:chOff x="1949" y="182"/>
                  <a:chExt cx="111" cy="111"/>
                </a:xfrm>
              </p:grpSpPr>
              <p:sp>
                <p:nvSpPr>
                  <p:cNvPr id="49" name="Line 106"/>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50" name="Line 107"/>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46" name="Group 108"/>
                <p:cNvGrpSpPr>
                  <a:grpSpLocks/>
                </p:cNvGrpSpPr>
                <p:nvPr/>
              </p:nvGrpSpPr>
              <p:grpSpPr bwMode="auto">
                <a:xfrm>
                  <a:off x="1950" y="1035"/>
                  <a:ext cx="111" cy="111"/>
                  <a:chOff x="1949" y="182"/>
                  <a:chExt cx="111" cy="111"/>
                </a:xfrm>
              </p:grpSpPr>
              <p:sp>
                <p:nvSpPr>
                  <p:cNvPr id="47" name="Line 109"/>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48" name="Line 110"/>
                  <p:cNvSpPr>
                    <a:spLocks noChangeShapeType="1"/>
                  </p:cNvSpPr>
                  <p:nvPr/>
                </p:nvSpPr>
                <p:spPr bwMode="white">
                  <a:xfrm rot="-5400000">
                    <a:off x="2002" y="183"/>
                    <a:ext cx="0" cy="111"/>
                  </a:xfrm>
                  <a:prstGeom prst="line">
                    <a:avLst/>
                  </a:prstGeom>
                  <a:noFill/>
                  <a:ln w="9525">
                    <a:solidFill>
                      <a:schemeClr val="bg1"/>
                    </a:solidFill>
                    <a:round/>
                    <a:headEnd/>
                    <a:tailEnd/>
                  </a:ln>
                </p:spPr>
                <p:txBody>
                  <a:bodyPr>
                    <a:spAutoFit/>
                  </a:bodyPr>
                  <a:lstStyle/>
                  <a:p>
                    <a:pPr>
                      <a:defRPr/>
                    </a:pPr>
                    <a:endParaRPr lang="en-AU"/>
                  </a:p>
                </p:txBody>
              </p:sp>
            </p:grpSp>
          </p:grpSp>
        </p:grpSp>
        <p:grpSp>
          <p:nvGrpSpPr>
            <p:cNvPr id="8" name="Group 117"/>
            <p:cNvGrpSpPr>
              <a:grpSpLocks/>
            </p:cNvGrpSpPr>
            <p:nvPr/>
          </p:nvGrpSpPr>
          <p:grpSpPr bwMode="auto">
            <a:xfrm>
              <a:off x="1949" y="1466"/>
              <a:ext cx="111" cy="111"/>
              <a:chOff x="1949" y="182"/>
              <a:chExt cx="111" cy="111"/>
            </a:xfrm>
          </p:grpSpPr>
          <p:sp>
            <p:nvSpPr>
              <p:cNvPr id="33" name="Line 11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34" name="Line 11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9" name="Group 127"/>
            <p:cNvGrpSpPr>
              <a:grpSpLocks/>
            </p:cNvGrpSpPr>
            <p:nvPr/>
          </p:nvGrpSpPr>
          <p:grpSpPr bwMode="auto">
            <a:xfrm>
              <a:off x="2387" y="1465"/>
              <a:ext cx="111" cy="111"/>
              <a:chOff x="1949" y="182"/>
              <a:chExt cx="111" cy="111"/>
            </a:xfrm>
          </p:grpSpPr>
          <p:sp>
            <p:nvSpPr>
              <p:cNvPr id="31" name="Line 12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32" name="Line 12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0" name="Group 137"/>
            <p:cNvGrpSpPr>
              <a:grpSpLocks/>
            </p:cNvGrpSpPr>
            <p:nvPr/>
          </p:nvGrpSpPr>
          <p:grpSpPr bwMode="auto">
            <a:xfrm>
              <a:off x="5452" y="1465"/>
              <a:ext cx="111" cy="111"/>
              <a:chOff x="1949" y="182"/>
              <a:chExt cx="111" cy="111"/>
            </a:xfrm>
          </p:grpSpPr>
          <p:sp>
            <p:nvSpPr>
              <p:cNvPr id="29" name="Line 13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30" name="Line 13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1" name="Group 147"/>
            <p:cNvGrpSpPr>
              <a:grpSpLocks/>
            </p:cNvGrpSpPr>
            <p:nvPr/>
          </p:nvGrpSpPr>
          <p:grpSpPr bwMode="auto">
            <a:xfrm>
              <a:off x="2826" y="1465"/>
              <a:ext cx="111" cy="111"/>
              <a:chOff x="1948" y="182"/>
              <a:chExt cx="111" cy="111"/>
            </a:xfrm>
          </p:grpSpPr>
          <p:sp>
            <p:nvSpPr>
              <p:cNvPr id="27" name="Line 14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28" name="Line 149"/>
              <p:cNvSpPr>
                <a:spLocks noChangeShapeType="1"/>
              </p:cNvSpPr>
              <p:nvPr/>
            </p:nvSpPr>
            <p:spPr bwMode="white">
              <a:xfrm rot="-5400000">
                <a:off x="2003"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2" name="Group 157"/>
            <p:cNvGrpSpPr>
              <a:grpSpLocks/>
            </p:cNvGrpSpPr>
            <p:nvPr/>
          </p:nvGrpSpPr>
          <p:grpSpPr bwMode="auto">
            <a:xfrm>
              <a:off x="3263" y="1465"/>
              <a:ext cx="111" cy="111"/>
              <a:chOff x="1949" y="182"/>
              <a:chExt cx="111" cy="111"/>
            </a:xfrm>
          </p:grpSpPr>
          <p:sp>
            <p:nvSpPr>
              <p:cNvPr id="25" name="Line 15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26" name="Line 15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3" name="Group 167"/>
            <p:cNvGrpSpPr>
              <a:grpSpLocks/>
            </p:cNvGrpSpPr>
            <p:nvPr/>
          </p:nvGrpSpPr>
          <p:grpSpPr bwMode="auto">
            <a:xfrm>
              <a:off x="3700" y="1465"/>
              <a:ext cx="111" cy="111"/>
              <a:chOff x="1949" y="182"/>
              <a:chExt cx="111" cy="111"/>
            </a:xfrm>
          </p:grpSpPr>
          <p:sp>
            <p:nvSpPr>
              <p:cNvPr id="23" name="Line 16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24" name="Line 16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4" name="Group 177"/>
            <p:cNvGrpSpPr>
              <a:grpSpLocks/>
            </p:cNvGrpSpPr>
            <p:nvPr/>
          </p:nvGrpSpPr>
          <p:grpSpPr bwMode="auto">
            <a:xfrm>
              <a:off x="4138" y="1465"/>
              <a:ext cx="111" cy="111"/>
              <a:chOff x="1949" y="182"/>
              <a:chExt cx="111" cy="111"/>
            </a:xfrm>
          </p:grpSpPr>
          <p:sp>
            <p:nvSpPr>
              <p:cNvPr id="21" name="Line 17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22" name="Line 17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5" name="Group 187"/>
            <p:cNvGrpSpPr>
              <a:grpSpLocks/>
            </p:cNvGrpSpPr>
            <p:nvPr/>
          </p:nvGrpSpPr>
          <p:grpSpPr bwMode="auto">
            <a:xfrm>
              <a:off x="4576" y="1465"/>
              <a:ext cx="111" cy="111"/>
              <a:chOff x="1949" y="182"/>
              <a:chExt cx="111" cy="111"/>
            </a:xfrm>
          </p:grpSpPr>
          <p:sp>
            <p:nvSpPr>
              <p:cNvPr id="19" name="Line 18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20" name="Line 18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nvGrpSpPr>
            <p:cNvPr id="16" name="Group 197"/>
            <p:cNvGrpSpPr>
              <a:grpSpLocks/>
            </p:cNvGrpSpPr>
            <p:nvPr/>
          </p:nvGrpSpPr>
          <p:grpSpPr bwMode="auto">
            <a:xfrm>
              <a:off x="5014" y="1465"/>
              <a:ext cx="111" cy="111"/>
              <a:chOff x="1949" y="182"/>
              <a:chExt cx="111" cy="111"/>
            </a:xfrm>
          </p:grpSpPr>
          <p:sp>
            <p:nvSpPr>
              <p:cNvPr id="17" name="Line 198"/>
              <p:cNvSpPr>
                <a:spLocks noChangeShapeType="1"/>
              </p:cNvSpPr>
              <p:nvPr/>
            </p:nvSpPr>
            <p:spPr bwMode="white">
              <a:xfrm>
                <a:off x="2004" y="182"/>
                <a:ext cx="0" cy="111"/>
              </a:xfrm>
              <a:prstGeom prst="line">
                <a:avLst/>
              </a:prstGeom>
              <a:noFill/>
              <a:ln w="9525">
                <a:solidFill>
                  <a:schemeClr val="bg1"/>
                </a:solidFill>
                <a:round/>
                <a:headEnd/>
                <a:tailEnd/>
              </a:ln>
            </p:spPr>
            <p:txBody>
              <a:bodyPr>
                <a:spAutoFit/>
              </a:bodyPr>
              <a:lstStyle/>
              <a:p>
                <a:pPr>
                  <a:defRPr/>
                </a:pPr>
                <a:endParaRPr lang="en-AU"/>
              </a:p>
            </p:txBody>
          </p:sp>
          <p:sp>
            <p:nvSpPr>
              <p:cNvPr id="18" name="Line 199"/>
              <p:cNvSpPr>
                <a:spLocks noChangeShapeType="1"/>
              </p:cNvSpPr>
              <p:nvPr/>
            </p:nvSpPr>
            <p:spPr bwMode="white">
              <a:xfrm rot="-5400000">
                <a:off x="2004" y="183"/>
                <a:ext cx="0" cy="111"/>
              </a:xfrm>
              <a:prstGeom prst="line">
                <a:avLst/>
              </a:prstGeom>
              <a:noFill/>
              <a:ln w="9525">
                <a:solidFill>
                  <a:schemeClr val="bg1"/>
                </a:solidFill>
                <a:round/>
                <a:headEnd/>
                <a:tailEnd/>
              </a:ln>
            </p:spPr>
            <p:txBody>
              <a:bodyPr>
                <a:spAutoFit/>
              </a:bodyPr>
              <a:lstStyle/>
              <a:p>
                <a:pPr>
                  <a:defRPr/>
                </a:pPr>
                <a:endParaRPr lang="en-AU"/>
              </a:p>
            </p:txBody>
          </p:sp>
        </p:grpSp>
      </p:grpSp>
      <p:pic>
        <p:nvPicPr>
          <p:cNvPr id="125" name="Picture 22" descr="C:\Documents and Settings\User\My Documents\Dropbox\EnSym_slides\Graphics and Logos\ecomarkets_blue.png"/>
          <p:cNvPicPr>
            <a:picLocks noChangeAspect="1" noChangeArrowheads="1"/>
          </p:cNvPicPr>
          <p:nvPr userDrawn="1"/>
        </p:nvPicPr>
        <p:blipFill>
          <a:blip r:embed="rId5" cstate="print"/>
          <a:srcRect/>
          <a:stretch>
            <a:fillRect/>
          </a:stretch>
        </p:blipFill>
        <p:spPr bwMode="auto">
          <a:xfrm>
            <a:off x="179512" y="6267161"/>
            <a:ext cx="1039019" cy="366328"/>
          </a:xfrm>
          <a:prstGeom prst="rect">
            <a:avLst/>
          </a:prstGeom>
          <a:noFill/>
          <a:ln w="9525">
            <a:noFill/>
            <a:miter lim="800000"/>
            <a:headEnd/>
            <a:tailEnd/>
          </a:ln>
        </p:spPr>
      </p:pic>
      <p:pic>
        <p:nvPicPr>
          <p:cNvPr id="126" name="Picture 23" descr="C:\Documents and Settings\User\My Documents\Dropbox\EnSym_slides\Graphics and Logos\ensym_logo_white.png"/>
          <p:cNvPicPr>
            <a:picLocks noChangeAspect="1" noChangeArrowheads="1"/>
          </p:cNvPicPr>
          <p:nvPr userDrawn="1"/>
        </p:nvPicPr>
        <p:blipFill>
          <a:blip r:embed="rId6" cstate="print"/>
          <a:srcRect/>
          <a:stretch>
            <a:fillRect/>
          </a:stretch>
        </p:blipFill>
        <p:spPr bwMode="auto">
          <a:xfrm>
            <a:off x="179512" y="2721769"/>
            <a:ext cx="1584325" cy="434975"/>
          </a:xfrm>
          <a:prstGeom prst="rect">
            <a:avLst/>
          </a:prstGeom>
          <a:noFill/>
          <a:ln w="9525">
            <a:noFill/>
            <a:miter lim="800000"/>
            <a:headEnd/>
            <a:tailEnd/>
          </a:ln>
        </p:spPr>
      </p:pic>
      <p:sp>
        <p:nvSpPr>
          <p:cNvPr id="5122" name="Rectangle 2"/>
          <p:cNvSpPr>
            <a:spLocks noGrp="1" noChangeArrowheads="1"/>
          </p:cNvSpPr>
          <p:nvPr>
            <p:ph type="ctrTitle"/>
          </p:nvPr>
        </p:nvSpPr>
        <p:spPr>
          <a:xfrm>
            <a:off x="831850" y="765175"/>
            <a:ext cx="7340600" cy="900113"/>
          </a:xfrm>
        </p:spPr>
        <p:txBody>
          <a:bodyPr/>
          <a:lstStyle>
            <a:lvl1pPr>
              <a:defRPr>
                <a:solidFill>
                  <a:schemeClr val="bg1"/>
                </a:solidFill>
              </a:defRPr>
            </a:lvl1pPr>
          </a:lstStyle>
          <a:p>
            <a:r>
              <a:rPr lang="en-US" smtClean="0"/>
              <a:t>Click to edit Master title style</a:t>
            </a:r>
            <a:endParaRPr lang="en-AU"/>
          </a:p>
        </p:txBody>
      </p:sp>
      <p:sp>
        <p:nvSpPr>
          <p:cNvPr id="5123" name="Rectangle 3"/>
          <p:cNvSpPr>
            <a:spLocks noGrp="1" noChangeArrowheads="1"/>
          </p:cNvSpPr>
          <p:nvPr>
            <p:ph type="subTitle" idx="1"/>
          </p:nvPr>
        </p:nvSpPr>
        <p:spPr>
          <a:xfrm>
            <a:off x="831850" y="1676400"/>
            <a:ext cx="7340600" cy="744538"/>
          </a:xfrm>
        </p:spPr>
        <p:txBody>
          <a:bodyPr/>
          <a:lstStyle>
            <a:lvl1pPr marL="0" indent="0">
              <a:buFontTx/>
              <a:buNone/>
              <a:defRPr sz="2400">
                <a:solidFill>
                  <a:schemeClr val="bg1"/>
                </a:solidFill>
              </a:defRPr>
            </a:lvl1pPr>
          </a:lstStyle>
          <a:p>
            <a:r>
              <a:rPr lang="en-US" smtClean="0"/>
              <a:t>Click to edit Master subtitle style</a:t>
            </a:r>
            <a:endParaRPr lang="en-AU"/>
          </a:p>
        </p:txBody>
      </p:sp>
      <p:sp>
        <p:nvSpPr>
          <p:cNvPr id="127" name="Rectangle 4"/>
          <p:cNvSpPr>
            <a:spLocks noGrp="1" noChangeArrowheads="1"/>
          </p:cNvSpPr>
          <p:nvPr>
            <p:ph type="dt" sz="half" idx="10"/>
          </p:nvPr>
        </p:nvSpPr>
        <p:spPr>
          <a:xfrm>
            <a:off x="7956376" y="2528900"/>
            <a:ext cx="763762" cy="192869"/>
          </a:xfrm>
          <a:prstGeom prst="rect">
            <a:avLst/>
          </a:prstGeom>
        </p:spPr>
        <p:txBody>
          <a:bodyPr/>
          <a:lstStyle>
            <a:lvl1pPr>
              <a:defRPr sz="700">
                <a:solidFill>
                  <a:schemeClr val="bg1"/>
                </a:solidFill>
              </a:defRPr>
            </a:lvl1pPr>
          </a:lstStyle>
          <a:p>
            <a:pPr>
              <a:defRPr/>
            </a:pPr>
            <a:endParaRPr lang="en-AU"/>
          </a:p>
        </p:txBody>
      </p:sp>
      <p:sp>
        <p:nvSpPr>
          <p:cNvPr id="128" name="Rectangle 6"/>
          <p:cNvSpPr>
            <a:spLocks noGrp="1" noChangeArrowheads="1"/>
          </p:cNvSpPr>
          <p:nvPr>
            <p:ph type="sldNum" sz="quarter" idx="11"/>
          </p:nvPr>
        </p:nvSpPr>
        <p:spPr/>
        <p:txBody>
          <a:bodyPr/>
          <a:lstStyle>
            <a:lvl1pPr>
              <a:defRPr/>
            </a:lvl1pPr>
          </a:lstStyle>
          <a:p>
            <a:pPr>
              <a:defRPr/>
            </a:pPr>
            <a:fld id="{F667D1EB-BE7A-4AD3-9B1C-F3720B2C479E}"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5768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549275"/>
            <a:ext cx="6019800"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xfrm>
            <a:off x="179388" y="6597650"/>
            <a:ext cx="2592387" cy="144463"/>
          </a:xfrm>
          <a:prstGeom prst="rect">
            <a:avLst/>
          </a:prstGeom>
        </p:spPr>
        <p:txBody>
          <a:bodyPr/>
          <a:lstStyle>
            <a:lvl1pPr>
              <a:defRPr/>
            </a:lvl1pPr>
          </a:lstStyle>
          <a:p>
            <a:pPr>
              <a:defRPr/>
            </a:pPr>
            <a:endParaRPr lang="en-AU"/>
          </a:p>
        </p:txBody>
      </p:sp>
      <p:sp>
        <p:nvSpPr>
          <p:cNvPr id="5" name="Rectangle 6"/>
          <p:cNvSpPr>
            <a:spLocks noGrp="1" noChangeArrowheads="1"/>
          </p:cNvSpPr>
          <p:nvPr>
            <p:ph type="sldNum" sz="quarter" idx="11"/>
          </p:nvPr>
        </p:nvSpPr>
        <p:spPr>
          <a:ln/>
        </p:spPr>
        <p:txBody>
          <a:bodyPr/>
          <a:lstStyle>
            <a:lvl1pPr>
              <a:defRPr/>
            </a:lvl1pPr>
          </a:lstStyle>
          <a:p>
            <a:pPr>
              <a:defRPr/>
            </a:pPr>
            <a:fld id="{57497B89-EAA4-4AA5-9092-29A79022EF82}"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628800"/>
            <a:ext cx="8229600"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1"/>
          </p:nvPr>
        </p:nvSpPr>
        <p:spPr>
          <a:ln/>
        </p:spPr>
        <p:txBody>
          <a:bodyPr/>
          <a:lstStyle>
            <a:lvl1pPr>
              <a:defRPr/>
            </a:lvl1pPr>
          </a:lstStyle>
          <a:p>
            <a:pPr>
              <a:defRPr/>
            </a:pPr>
            <a:fld id="{6183CBC2-02A3-4729-B1F7-3EE4FF1F3815}"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700808"/>
            <a:ext cx="4038600" cy="442535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700808"/>
            <a:ext cx="4038600" cy="442535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1"/>
          </p:nvPr>
        </p:nvSpPr>
        <p:spPr>
          <a:ln/>
        </p:spPr>
        <p:txBody>
          <a:bodyPr/>
          <a:lstStyle>
            <a:lvl1pPr>
              <a:defRPr/>
            </a:lvl1pPr>
          </a:lstStyle>
          <a:p>
            <a:pPr>
              <a:defRPr/>
            </a:pPr>
            <a:fld id="{7D5CE1FB-906F-4D61-AF32-B0E645FA3749}"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Rectangle 6"/>
          <p:cNvSpPr>
            <a:spLocks noGrp="1" noChangeArrowheads="1"/>
          </p:cNvSpPr>
          <p:nvPr>
            <p:ph type="sldNum" sz="quarter" idx="11"/>
          </p:nvPr>
        </p:nvSpPr>
        <p:spPr>
          <a:ln/>
        </p:spPr>
        <p:txBody>
          <a:bodyPr/>
          <a:lstStyle>
            <a:lvl1pPr>
              <a:defRPr/>
            </a:lvl1pPr>
          </a:lstStyle>
          <a:p>
            <a:pPr>
              <a:defRPr/>
            </a:pPr>
            <a:fld id="{211D91FD-6B99-4941-8EF2-BA9B60A572F7}"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Slide Number Placeholder 4"/>
          <p:cNvSpPr>
            <a:spLocks noGrp="1"/>
          </p:cNvSpPr>
          <p:nvPr>
            <p:ph type="sldNum" sz="quarter" idx="11"/>
          </p:nvPr>
        </p:nvSpPr>
        <p:spPr/>
        <p:txBody>
          <a:bodyPr/>
          <a:lstStyle>
            <a:lvl1pPr>
              <a:defRPr/>
            </a:lvl1pPr>
          </a:lstStyle>
          <a:p>
            <a:pPr>
              <a:defRPr/>
            </a:pPr>
            <a:fld id="{8EDFB08B-94EE-4808-BFB5-F440A33DDD3A}"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9388" y="6453188"/>
            <a:ext cx="3816350" cy="196850"/>
          </a:xfrm>
          <a:prstGeom prst="rect">
            <a:avLst/>
          </a:prstGeom>
        </p:spPr>
        <p:txBody>
          <a:bodyPr/>
          <a:lstStyle>
            <a:lvl1pPr>
              <a:defRPr/>
            </a:lvl1pPr>
          </a:lstStyle>
          <a:p>
            <a:pPr>
              <a:defRPr/>
            </a:pPr>
            <a:endParaRPr lang="en-AU"/>
          </a:p>
        </p:txBody>
      </p:sp>
      <p:sp>
        <p:nvSpPr>
          <p:cNvPr id="3" name="Slide Number Placeholder 3"/>
          <p:cNvSpPr>
            <a:spLocks noGrp="1"/>
          </p:cNvSpPr>
          <p:nvPr>
            <p:ph type="sldNum" sz="quarter" idx="11"/>
          </p:nvPr>
        </p:nvSpPr>
        <p:spPr/>
        <p:txBody>
          <a:bodyPr/>
          <a:lstStyle>
            <a:lvl1pPr>
              <a:defRPr/>
            </a:lvl1pPr>
          </a:lstStyle>
          <a:p>
            <a:pPr>
              <a:defRPr/>
            </a:pPr>
            <a:fld id="{4219CC8B-DFF9-4867-B7F4-BF0533DD3EB8}"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79388" y="6453188"/>
            <a:ext cx="3168650" cy="196850"/>
          </a:xfrm>
          <a:prstGeom prst="rect">
            <a:avLst/>
          </a:prstGeom>
        </p:spPr>
        <p:txBody>
          <a:bodyPr/>
          <a:lstStyle>
            <a:lvl1pPr>
              <a:defRPr/>
            </a:lvl1pPr>
          </a:lstStyle>
          <a:p>
            <a:pPr>
              <a:defRPr/>
            </a:pPr>
            <a:endParaRPr lang="en-AU"/>
          </a:p>
        </p:txBody>
      </p:sp>
      <p:sp>
        <p:nvSpPr>
          <p:cNvPr id="6" name="Slide Number Placeholder 6"/>
          <p:cNvSpPr>
            <a:spLocks noGrp="1"/>
          </p:cNvSpPr>
          <p:nvPr>
            <p:ph type="sldNum" sz="quarter" idx="11"/>
          </p:nvPr>
        </p:nvSpPr>
        <p:spPr/>
        <p:txBody>
          <a:bodyPr/>
          <a:lstStyle>
            <a:lvl1pPr>
              <a:defRPr/>
            </a:lvl1pPr>
          </a:lstStyle>
          <a:p>
            <a:pPr>
              <a:defRPr/>
            </a:pPr>
            <a:fld id="{E636E4DF-F6BB-4E79-805E-5D1CDF871EA2}"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79388" y="6597650"/>
            <a:ext cx="2592387" cy="144463"/>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1"/>
          </p:nvPr>
        </p:nvSpPr>
        <p:spPr>
          <a:ln/>
        </p:spPr>
        <p:txBody>
          <a:bodyPr/>
          <a:lstStyle>
            <a:lvl1pPr>
              <a:defRPr/>
            </a:lvl1pPr>
          </a:lstStyle>
          <a:p>
            <a:pPr>
              <a:defRPr/>
            </a:pPr>
            <a:fld id="{B5005294-DB46-4BDE-B257-24863CAD692F}"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xfrm>
            <a:off x="179388" y="6597650"/>
            <a:ext cx="2592387" cy="144463"/>
          </a:xfrm>
          <a:prstGeom prst="rect">
            <a:avLst/>
          </a:prstGeom>
        </p:spPr>
        <p:txBody>
          <a:bodyPr/>
          <a:lstStyle>
            <a:lvl1pPr>
              <a:defRPr/>
            </a:lvl1pPr>
          </a:lstStyle>
          <a:p>
            <a:pPr>
              <a:defRPr/>
            </a:pPr>
            <a:endParaRPr lang="en-AU"/>
          </a:p>
        </p:txBody>
      </p:sp>
      <p:sp>
        <p:nvSpPr>
          <p:cNvPr id="5" name="Rectangle 6"/>
          <p:cNvSpPr>
            <a:spLocks noGrp="1" noChangeArrowheads="1"/>
          </p:cNvSpPr>
          <p:nvPr>
            <p:ph type="sldNum" sz="quarter" idx="11"/>
          </p:nvPr>
        </p:nvSpPr>
        <p:spPr>
          <a:ln/>
        </p:spPr>
        <p:txBody>
          <a:bodyPr/>
          <a:lstStyle>
            <a:lvl1pPr>
              <a:defRPr/>
            </a:lvl1pPr>
          </a:lstStyle>
          <a:p>
            <a:pPr>
              <a:defRPr/>
            </a:pPr>
            <a:fld id="{3064DA1E-B8D2-4C95-8C1B-7C46DEA2FB3D}"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28775"/>
            <a:ext cx="8229600" cy="4497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pic>
        <p:nvPicPr>
          <p:cNvPr id="1029" name="Picture 16" descr="C:\Documents and Settings\User\My Documents\Dropbox\EnSym_slides\Graphics and Logos\ensym_logo.png"/>
          <p:cNvPicPr>
            <a:picLocks noChangeAspect="1" noChangeArrowheads="1"/>
          </p:cNvPicPr>
          <p:nvPr userDrawn="1"/>
        </p:nvPicPr>
        <p:blipFill>
          <a:blip r:embed="rId13" cstate="print"/>
          <a:srcRect/>
          <a:stretch>
            <a:fillRect/>
          </a:stretch>
        </p:blipFill>
        <p:spPr bwMode="auto">
          <a:xfrm>
            <a:off x="7740650" y="6524625"/>
            <a:ext cx="863600" cy="238125"/>
          </a:xfrm>
          <a:prstGeom prst="rect">
            <a:avLst/>
          </a:prstGeom>
          <a:noFill/>
          <a:ln w="9525">
            <a:noFill/>
            <a:miter lim="800000"/>
            <a:headEnd/>
            <a:tailEnd/>
          </a:ln>
        </p:spPr>
      </p:pic>
      <p:sp>
        <p:nvSpPr>
          <p:cNvPr id="17414" name="Rectangle 6"/>
          <p:cNvSpPr>
            <a:spLocks noGrp="1" noChangeArrowheads="1"/>
          </p:cNvSpPr>
          <p:nvPr>
            <p:ph type="sldNum" sz="quarter" idx="4"/>
          </p:nvPr>
        </p:nvSpPr>
        <p:spPr bwMode="auto">
          <a:xfrm>
            <a:off x="8162925" y="6524625"/>
            <a:ext cx="981075"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58448"/>
                </a:solidFill>
              </a:defRPr>
            </a:lvl1pPr>
          </a:lstStyle>
          <a:p>
            <a:pPr>
              <a:defRPr/>
            </a:pPr>
            <a:fld id="{6AD794CA-1995-4751-8194-0486D20D228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55" r:id="rId2"/>
    <p:sldLayoutId id="2147483656" r:id="rId3"/>
    <p:sldLayoutId id="2147483657" r:id="rId4"/>
    <p:sldLayoutId id="2147483662" r:id="rId5"/>
    <p:sldLayoutId id="2147483663" r:id="rId6"/>
    <p:sldLayoutId id="2147483664" r:id="rId7"/>
    <p:sldLayoutId id="2147483658" r:id="rId8"/>
    <p:sldLayoutId id="2147483659" r:id="rId9"/>
    <p:sldLayoutId id="2147483660"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mn-cs"/>
        </a:defRPr>
      </a:lvl1pPr>
      <a:lvl2pPr marL="742950" indent="-285750" algn="l" rtl="0" eaLnBrk="0" fontAlgn="base" hangingPunct="0">
        <a:spcBef>
          <a:spcPct val="20000"/>
        </a:spcBef>
        <a:spcAft>
          <a:spcPct val="0"/>
        </a:spcAft>
        <a:buChar char="–"/>
        <a:defRPr>
          <a:solidFill>
            <a:srgbClr val="404040"/>
          </a:solidFill>
          <a:latin typeface="+mn-lt"/>
        </a:defRPr>
      </a:lvl2pPr>
      <a:lvl3pPr marL="1143000" indent="-228600" algn="l" rtl="0" eaLnBrk="0" fontAlgn="base" hangingPunct="0">
        <a:spcBef>
          <a:spcPct val="20000"/>
        </a:spcBef>
        <a:spcAft>
          <a:spcPct val="0"/>
        </a:spcAft>
        <a:buChar char="•"/>
        <a:defRPr>
          <a:solidFill>
            <a:srgbClr val="404040"/>
          </a:solidFill>
          <a:latin typeface="+mn-lt"/>
        </a:defRPr>
      </a:lvl3pPr>
      <a:lvl4pPr marL="1600200" indent="-228600" algn="l" rtl="0" eaLnBrk="0" fontAlgn="base" hangingPunct="0">
        <a:spcBef>
          <a:spcPct val="20000"/>
        </a:spcBef>
        <a:spcAft>
          <a:spcPct val="0"/>
        </a:spcAft>
        <a:buChar char="–"/>
        <a:defRPr>
          <a:solidFill>
            <a:srgbClr val="404040"/>
          </a:solidFill>
          <a:latin typeface="+mn-lt"/>
        </a:defRPr>
      </a:lvl4pPr>
      <a:lvl5pPr marL="2057400" indent="-228600" algn="l" rtl="0" eaLnBrk="0" fontAlgn="base" hangingPunct="0">
        <a:spcBef>
          <a:spcPct val="20000"/>
        </a:spcBef>
        <a:spcAft>
          <a:spcPct val="0"/>
        </a:spcAft>
        <a:buChar char="»"/>
        <a:defRPr>
          <a:solidFill>
            <a:srgbClr val="404040"/>
          </a:solidFill>
          <a:latin typeface="+mn-lt"/>
        </a:defRPr>
      </a:lvl5pPr>
      <a:lvl6pPr marL="2514600" indent="-228600" algn="l" rtl="0" fontAlgn="base">
        <a:spcBef>
          <a:spcPct val="20000"/>
        </a:spcBef>
        <a:spcAft>
          <a:spcPct val="0"/>
        </a:spcAft>
        <a:buChar char="»"/>
        <a:defRPr sz="2000">
          <a:solidFill>
            <a:srgbClr val="404040"/>
          </a:solidFill>
          <a:latin typeface="+mn-lt"/>
        </a:defRPr>
      </a:lvl6pPr>
      <a:lvl7pPr marL="2971800" indent="-228600" algn="l" rtl="0" fontAlgn="base">
        <a:spcBef>
          <a:spcPct val="20000"/>
        </a:spcBef>
        <a:spcAft>
          <a:spcPct val="0"/>
        </a:spcAft>
        <a:buChar char="»"/>
        <a:defRPr sz="2000">
          <a:solidFill>
            <a:srgbClr val="404040"/>
          </a:solidFill>
          <a:latin typeface="+mn-lt"/>
        </a:defRPr>
      </a:lvl7pPr>
      <a:lvl8pPr marL="3429000" indent="-228600" algn="l" rtl="0" fontAlgn="base">
        <a:spcBef>
          <a:spcPct val="20000"/>
        </a:spcBef>
        <a:spcAft>
          <a:spcPct val="0"/>
        </a:spcAft>
        <a:buChar char="»"/>
        <a:defRPr sz="2000">
          <a:solidFill>
            <a:srgbClr val="404040"/>
          </a:solidFill>
          <a:latin typeface="+mn-lt"/>
        </a:defRPr>
      </a:lvl8pPr>
      <a:lvl9pPr marL="3886200" indent="-228600" algn="l" rtl="0" fontAlgn="base">
        <a:spcBef>
          <a:spcPct val="20000"/>
        </a:spcBef>
        <a:spcAft>
          <a:spcPct val="0"/>
        </a:spcAft>
        <a:buChar char="»"/>
        <a:defRPr sz="20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abs.gov.au/ausstats/abs@.nsf/mf/4628.0.55.00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dse.vic.gov.au/land-management/victorias-native-vegetation-management-a-framework-for-act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mapshare2.dse.vic.gov.au/MapShare2EXT/imf.jsp?site=bi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ensym.dse.vic.gov.au/c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depi.vic.gov.au/environment-and-wildlife/environmental-partnershi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depi.vic.gov.au/environment-and-wildlife/biodiversity/native-veget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ensym.dse.vic.gov.au/cms/index.php?option=com_content&amp;view=article&amp;id=60&amp;Itemid=7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wmf"/><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hyperlink" Target="http://unstats.un.org/unsd/envaccounting/seeare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8"/>
          <p:cNvSpPr>
            <a:spLocks noGrp="1" noChangeArrowheads="1"/>
          </p:cNvSpPr>
          <p:nvPr>
            <p:ph type="ctrTitle"/>
          </p:nvPr>
        </p:nvSpPr>
        <p:spPr>
          <a:xfrm>
            <a:off x="0" y="584671"/>
            <a:ext cx="8676456" cy="900113"/>
          </a:xfrm>
        </p:spPr>
        <p:txBody>
          <a:bodyPr/>
          <a:lstStyle/>
          <a:p>
            <a:pPr eaLnBrk="1" hangingPunct="1"/>
            <a:r>
              <a:rPr lang="en-AU" sz="2800" dirty="0" smtClean="0"/>
              <a:t>‘Exchange-Value’ Accounting for Ecosystem Services</a:t>
            </a:r>
          </a:p>
        </p:txBody>
      </p:sp>
      <p:sp>
        <p:nvSpPr>
          <p:cNvPr id="14338" name="Rectangle 39"/>
          <p:cNvSpPr>
            <a:spLocks noGrp="1" noChangeArrowheads="1"/>
          </p:cNvSpPr>
          <p:nvPr>
            <p:ph type="subTitle" idx="1"/>
          </p:nvPr>
        </p:nvSpPr>
        <p:spPr>
          <a:xfrm>
            <a:off x="539750" y="1376772"/>
            <a:ext cx="7340600" cy="900100"/>
          </a:xfrm>
        </p:spPr>
        <p:txBody>
          <a:bodyPr/>
          <a:lstStyle/>
          <a:p>
            <a:pPr eaLnBrk="1" hangingPunct="1"/>
            <a:r>
              <a:rPr lang="en-AU" sz="1800" dirty="0" smtClean="0"/>
              <a:t>Mark Eigenraam</a:t>
            </a:r>
          </a:p>
          <a:p>
            <a:pPr eaLnBrk="1" hangingPunct="1"/>
            <a:r>
              <a:rPr lang="en-AU" sz="1400" dirty="0" smtClean="0"/>
              <a:t>14 November 2013, Prepared </a:t>
            </a:r>
            <a:r>
              <a:rPr lang="en-AU" sz="1400" dirty="0"/>
              <a:t>for </a:t>
            </a:r>
            <a:r>
              <a:rPr lang="en-AU" sz="1400" dirty="0" smtClean="0"/>
              <a:t>London Group on Environmental Accounting</a:t>
            </a:r>
          </a:p>
          <a:p>
            <a:pPr eaLnBrk="1" hangingPunct="1"/>
            <a:r>
              <a:rPr lang="en-AU" sz="1400" dirty="0" smtClean="0"/>
              <a:t>19</a:t>
            </a:r>
            <a:r>
              <a:rPr lang="en-AU" sz="1400" baseline="30000" dirty="0" smtClean="0"/>
              <a:t>th</a:t>
            </a:r>
            <a:r>
              <a:rPr lang="en-AU" sz="1400" dirty="0" smtClean="0"/>
              <a:t> Meeting, London </a:t>
            </a:r>
          </a:p>
          <a:p>
            <a:pPr eaLnBrk="1" hangingPunct="1"/>
            <a:endParaRPr lang="en-AU" sz="1400" dirty="0" smtClean="0"/>
          </a:p>
        </p:txBody>
      </p:sp>
      <p:sp>
        <p:nvSpPr>
          <p:cNvPr id="14339" name="Slide Number Placeholder 4"/>
          <p:cNvSpPr>
            <a:spLocks noGrp="1"/>
          </p:cNvSpPr>
          <p:nvPr>
            <p:ph type="sldNum" sz="quarter" idx="11"/>
          </p:nvPr>
        </p:nvSpPr>
        <p:spPr>
          <a:noFill/>
        </p:spPr>
        <p:txBody>
          <a:bodyPr/>
          <a:lstStyle/>
          <a:p>
            <a:fld id="{384031FA-9A24-4B44-90CC-318B6ED47EB0}" type="slidenum">
              <a:rPr lang="en-AU" smtClean="0"/>
              <a:pPr/>
              <a:t>1</a:t>
            </a:fld>
            <a:endParaRPr lang="en-A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srcRect l="11476" r="12517" b="10043"/>
          <a:stretch>
            <a:fillRect/>
          </a:stretch>
        </p:blipFill>
        <p:spPr bwMode="auto">
          <a:xfrm>
            <a:off x="755650" y="1412875"/>
            <a:ext cx="7056438" cy="5219700"/>
          </a:xfrm>
          <a:prstGeom prst="rect">
            <a:avLst/>
          </a:prstGeom>
          <a:noFill/>
          <a:ln w="9525">
            <a:noFill/>
            <a:miter lim="800000"/>
            <a:headEnd/>
            <a:tailEnd/>
          </a:ln>
          <a:effectLst/>
        </p:spPr>
      </p:pic>
      <p:sp>
        <p:nvSpPr>
          <p:cNvPr id="8195" name="Rectangle 6"/>
          <p:cNvSpPr>
            <a:spLocks noGrp="1" noChangeArrowheads="1"/>
          </p:cNvSpPr>
          <p:nvPr>
            <p:ph type="title"/>
          </p:nvPr>
        </p:nvSpPr>
        <p:spPr>
          <a:noFill/>
        </p:spPr>
        <p:txBody>
          <a:bodyPr/>
          <a:lstStyle/>
          <a:p>
            <a:pPr eaLnBrk="1" hangingPunct="1"/>
            <a:r>
              <a:rPr lang="en-AU" smtClean="0"/>
              <a:t>SEEA CF in practice</a:t>
            </a:r>
          </a:p>
        </p:txBody>
      </p:sp>
      <p:sp>
        <p:nvSpPr>
          <p:cNvPr id="2" name="Rectangle 1"/>
          <p:cNvSpPr/>
          <p:nvPr/>
        </p:nvSpPr>
        <p:spPr>
          <a:xfrm>
            <a:off x="9168" y="6572381"/>
            <a:ext cx="6480212" cy="276999"/>
          </a:xfrm>
          <a:prstGeom prst="rect">
            <a:avLst/>
          </a:prstGeom>
        </p:spPr>
        <p:txBody>
          <a:bodyPr wrap="square">
            <a:spAutoFit/>
          </a:bodyPr>
          <a:lstStyle/>
          <a:p>
            <a:r>
              <a:rPr lang="en-AU" sz="1200" dirty="0">
                <a:hlinkClick r:id="rId4"/>
              </a:rPr>
              <a:t>http://www.abs.gov.au/ausstats/abs@.</a:t>
            </a:r>
            <a:r>
              <a:rPr lang="en-AU" sz="1200" dirty="0" smtClean="0">
                <a:hlinkClick r:id="rId4"/>
              </a:rPr>
              <a:t>nsf/mf/4628.0.55.001</a:t>
            </a:r>
            <a:r>
              <a:rPr lang="en-AU" sz="1200" dirty="0" smtClean="0"/>
              <a:t> </a:t>
            </a:r>
            <a:endParaRPr lang="en-AU" sz="1200" dirty="0"/>
          </a:p>
        </p:txBody>
      </p:sp>
    </p:spTree>
    <p:extLst>
      <p:ext uri="{BB962C8B-B14F-4D97-AF65-F5344CB8AC3E}">
        <p14:creationId xmlns:p14="http://schemas.microsoft.com/office/powerpoint/2010/main" val="356287055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p:cNvPicPr>
            <a:picLocks noChangeAspect="1" noChangeArrowheads="1"/>
          </p:cNvPicPr>
          <p:nvPr/>
        </p:nvPicPr>
        <p:blipFill>
          <a:blip r:embed="rId3" cstate="print"/>
          <a:srcRect r="28445" b="3064"/>
          <a:stretch>
            <a:fillRect/>
          </a:stretch>
        </p:blipFill>
        <p:spPr bwMode="auto">
          <a:xfrm>
            <a:off x="0" y="1773238"/>
            <a:ext cx="5543550" cy="4694237"/>
          </a:xfrm>
          <a:prstGeom prst="rect">
            <a:avLst/>
          </a:prstGeom>
          <a:noFill/>
          <a:ln w="9525">
            <a:noFill/>
            <a:miter lim="800000"/>
            <a:headEnd/>
            <a:tailEnd/>
          </a:ln>
          <a:effectLst/>
        </p:spPr>
      </p:pic>
      <p:sp>
        <p:nvSpPr>
          <p:cNvPr id="9219" name="Rectangle 2"/>
          <p:cNvSpPr>
            <a:spLocks noGrp="1" noChangeArrowheads="1"/>
          </p:cNvSpPr>
          <p:nvPr>
            <p:ph type="title"/>
          </p:nvPr>
        </p:nvSpPr>
        <p:spPr/>
        <p:txBody>
          <a:bodyPr/>
          <a:lstStyle/>
          <a:p>
            <a:pPr eaLnBrk="1" hangingPunct="1"/>
            <a:r>
              <a:rPr lang="en-AU" dirty="0" err="1" smtClean="0"/>
              <a:t>Spreadsheets</a:t>
            </a:r>
            <a:r>
              <a:rPr lang="en-AU" dirty="0" smtClean="0"/>
              <a:t> &amp; charts</a:t>
            </a:r>
          </a:p>
        </p:txBody>
      </p:sp>
      <p:pic>
        <p:nvPicPr>
          <p:cNvPr id="9220" name="Picture 7" descr="Graph: 7.16 Economic demostrated stock of timber, Physical"/>
          <p:cNvPicPr>
            <a:picLocks noChangeAspect="1" noChangeArrowheads="1"/>
          </p:cNvPicPr>
          <p:nvPr/>
        </p:nvPicPr>
        <p:blipFill>
          <a:blip r:embed="rId4" cstate="print"/>
          <a:srcRect/>
          <a:stretch>
            <a:fillRect/>
          </a:stretch>
        </p:blipFill>
        <p:spPr bwMode="auto">
          <a:xfrm>
            <a:off x="5148263" y="1700213"/>
            <a:ext cx="3781425" cy="2162175"/>
          </a:xfrm>
          <a:prstGeom prst="rect">
            <a:avLst/>
          </a:prstGeom>
          <a:noFill/>
          <a:ln w="9525">
            <a:noFill/>
            <a:miter lim="800000"/>
            <a:headEnd/>
            <a:tailEnd/>
          </a:ln>
        </p:spPr>
      </p:pic>
      <p:pic>
        <p:nvPicPr>
          <p:cNvPr id="9221" name="Picture 9" descr="Graph: 7.17 Value of timber resources, Monetary"/>
          <p:cNvPicPr>
            <a:picLocks noChangeAspect="1" noChangeArrowheads="1"/>
          </p:cNvPicPr>
          <p:nvPr/>
        </p:nvPicPr>
        <p:blipFill>
          <a:blip r:embed="rId5" cstate="print"/>
          <a:srcRect/>
          <a:stretch>
            <a:fillRect/>
          </a:stretch>
        </p:blipFill>
        <p:spPr bwMode="auto">
          <a:xfrm>
            <a:off x="5148263" y="4437063"/>
            <a:ext cx="3781425" cy="2162175"/>
          </a:xfrm>
          <a:prstGeom prst="rect">
            <a:avLst/>
          </a:prstGeom>
          <a:noFill/>
          <a:ln w="9525">
            <a:noFill/>
            <a:miter lim="800000"/>
            <a:headEnd/>
            <a:tailEnd/>
          </a:ln>
        </p:spPr>
      </p:pic>
      <p:sp>
        <p:nvSpPr>
          <p:cNvPr id="9222" name="Rectangle 10"/>
          <p:cNvSpPr>
            <a:spLocks noChangeArrowheads="1"/>
          </p:cNvSpPr>
          <p:nvPr/>
        </p:nvSpPr>
        <p:spPr bwMode="auto">
          <a:xfrm>
            <a:off x="3041650" y="1341438"/>
            <a:ext cx="6102350" cy="366712"/>
          </a:xfrm>
          <a:prstGeom prst="rect">
            <a:avLst/>
          </a:prstGeom>
          <a:noFill/>
          <a:ln w="9525">
            <a:noFill/>
            <a:miter lim="800000"/>
            <a:headEnd/>
            <a:tailEnd/>
          </a:ln>
          <a:effectLst/>
        </p:spPr>
        <p:txBody>
          <a:bodyPr wrap="none" anchor="ctr">
            <a:spAutoFit/>
          </a:bodyPr>
          <a:lstStyle/>
          <a:p>
            <a:r>
              <a:rPr lang="en-AU" b="1" dirty="0">
                <a:solidFill>
                  <a:srgbClr val="C00000"/>
                </a:solidFill>
              </a:rPr>
              <a:t>7.16 Economic demonstrated stock of timber, </a:t>
            </a:r>
            <a:r>
              <a:rPr lang="en-AU" dirty="0">
                <a:solidFill>
                  <a:srgbClr val="C00000"/>
                </a:solidFill>
              </a:rPr>
              <a:t>Physical </a:t>
            </a:r>
          </a:p>
        </p:txBody>
      </p:sp>
      <p:sp>
        <p:nvSpPr>
          <p:cNvPr id="9223" name="Rectangle 11"/>
          <p:cNvSpPr>
            <a:spLocks noChangeArrowheads="1"/>
          </p:cNvSpPr>
          <p:nvPr/>
        </p:nvSpPr>
        <p:spPr bwMode="auto">
          <a:xfrm>
            <a:off x="4284663" y="4076700"/>
            <a:ext cx="4641850" cy="366713"/>
          </a:xfrm>
          <a:prstGeom prst="rect">
            <a:avLst/>
          </a:prstGeom>
          <a:noFill/>
          <a:ln w="9525">
            <a:noFill/>
            <a:miter lim="800000"/>
            <a:headEnd/>
            <a:tailEnd/>
          </a:ln>
          <a:effectLst/>
        </p:spPr>
        <p:txBody>
          <a:bodyPr wrap="none" anchor="ctr">
            <a:spAutoFit/>
          </a:bodyPr>
          <a:lstStyle/>
          <a:p>
            <a:r>
              <a:rPr lang="en-AU" b="1" dirty="0">
                <a:solidFill>
                  <a:srgbClr val="C00000"/>
                </a:solidFill>
              </a:rPr>
              <a:t>7.17 Value of timber resources, </a:t>
            </a:r>
            <a:r>
              <a:rPr lang="en-AU" dirty="0">
                <a:solidFill>
                  <a:srgbClr val="C00000"/>
                </a:solidFill>
              </a:rPr>
              <a:t>Monetary </a:t>
            </a:r>
          </a:p>
        </p:txBody>
      </p:sp>
    </p:spTree>
    <p:extLst>
      <p:ext uri="{BB962C8B-B14F-4D97-AF65-F5344CB8AC3E}">
        <p14:creationId xmlns:p14="http://schemas.microsoft.com/office/powerpoint/2010/main" val="390070994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2916238" y="1628775"/>
            <a:ext cx="3097212" cy="2555875"/>
            <a:chOff x="3744" y="336"/>
            <a:chExt cx="1536" cy="1270"/>
          </a:xfrm>
        </p:grpSpPr>
        <p:pic>
          <p:nvPicPr>
            <p:cNvPr id="10259" name="Picture 38" descr="MC900014551[1]"/>
            <p:cNvPicPr>
              <a:picLocks noChangeAspect="1" noChangeArrowheads="1"/>
            </p:cNvPicPr>
            <p:nvPr/>
          </p:nvPicPr>
          <p:blipFill>
            <a:blip r:embed="rId3" cstate="print"/>
            <a:srcRect/>
            <a:stretch>
              <a:fillRect/>
            </a:stretch>
          </p:blipFill>
          <p:spPr bwMode="auto">
            <a:xfrm>
              <a:off x="4272" y="336"/>
              <a:ext cx="1008" cy="934"/>
            </a:xfrm>
            <a:prstGeom prst="rect">
              <a:avLst/>
            </a:prstGeom>
            <a:noFill/>
            <a:ln w="9525">
              <a:noFill/>
              <a:miter lim="800000"/>
              <a:headEnd/>
              <a:tailEnd/>
            </a:ln>
          </p:spPr>
        </p:pic>
        <p:pic>
          <p:nvPicPr>
            <p:cNvPr id="10260" name="Picture 36" descr="MC900188657[1]"/>
            <p:cNvPicPr>
              <a:picLocks noChangeAspect="1" noChangeArrowheads="1"/>
            </p:cNvPicPr>
            <p:nvPr/>
          </p:nvPicPr>
          <p:blipFill>
            <a:blip r:embed="rId4" cstate="print"/>
            <a:srcRect/>
            <a:stretch>
              <a:fillRect/>
            </a:stretch>
          </p:blipFill>
          <p:spPr bwMode="auto">
            <a:xfrm>
              <a:off x="3744" y="528"/>
              <a:ext cx="624" cy="607"/>
            </a:xfrm>
            <a:prstGeom prst="rect">
              <a:avLst/>
            </a:prstGeom>
            <a:noFill/>
            <a:ln w="9525">
              <a:noFill/>
              <a:miter lim="800000"/>
              <a:headEnd/>
              <a:tailEnd/>
            </a:ln>
          </p:spPr>
        </p:pic>
        <p:pic>
          <p:nvPicPr>
            <p:cNvPr id="10261" name="Picture 37" descr="MC900414968[1]"/>
            <p:cNvPicPr>
              <a:picLocks noChangeAspect="1" noChangeArrowheads="1"/>
            </p:cNvPicPr>
            <p:nvPr/>
          </p:nvPicPr>
          <p:blipFill>
            <a:blip r:embed="rId5" cstate="print"/>
            <a:srcRect/>
            <a:stretch>
              <a:fillRect/>
            </a:stretch>
          </p:blipFill>
          <p:spPr bwMode="auto">
            <a:xfrm>
              <a:off x="3744" y="864"/>
              <a:ext cx="1344" cy="742"/>
            </a:xfrm>
            <a:prstGeom prst="rect">
              <a:avLst/>
            </a:prstGeom>
            <a:noFill/>
            <a:ln w="9525">
              <a:noFill/>
              <a:miter lim="800000"/>
              <a:headEnd/>
              <a:tailEnd/>
            </a:ln>
          </p:spPr>
        </p:pic>
      </p:grpSp>
      <p:grpSp>
        <p:nvGrpSpPr>
          <p:cNvPr id="3" name="Group 4"/>
          <p:cNvGrpSpPr>
            <a:grpSpLocks/>
          </p:cNvGrpSpPr>
          <p:nvPr/>
        </p:nvGrpSpPr>
        <p:grpSpPr bwMode="auto">
          <a:xfrm>
            <a:off x="2339975" y="549275"/>
            <a:ext cx="5075238" cy="4795838"/>
            <a:chOff x="3107" y="935"/>
            <a:chExt cx="3197" cy="3021"/>
          </a:xfrm>
        </p:grpSpPr>
        <p:grpSp>
          <p:nvGrpSpPr>
            <p:cNvPr id="4" name="Group 78"/>
            <p:cNvGrpSpPr>
              <a:grpSpLocks/>
            </p:cNvGrpSpPr>
            <p:nvPr/>
          </p:nvGrpSpPr>
          <p:grpSpPr bwMode="auto">
            <a:xfrm>
              <a:off x="3470" y="1615"/>
              <a:ext cx="1950" cy="1611"/>
              <a:chOff x="3744" y="336"/>
              <a:chExt cx="1536" cy="1270"/>
            </a:xfrm>
          </p:grpSpPr>
          <p:pic>
            <p:nvPicPr>
              <p:cNvPr id="10256" name="Picture 38" descr="MC900014551[1]"/>
              <p:cNvPicPr>
                <a:picLocks noChangeAspect="1" noChangeArrowheads="1"/>
              </p:cNvPicPr>
              <p:nvPr/>
            </p:nvPicPr>
            <p:blipFill>
              <a:blip r:embed="rId3" cstate="print"/>
              <a:srcRect/>
              <a:stretch>
                <a:fillRect/>
              </a:stretch>
            </p:blipFill>
            <p:spPr bwMode="auto">
              <a:xfrm>
                <a:off x="4272" y="336"/>
                <a:ext cx="1008" cy="934"/>
              </a:xfrm>
              <a:prstGeom prst="rect">
                <a:avLst/>
              </a:prstGeom>
              <a:noFill/>
              <a:ln w="9525">
                <a:noFill/>
                <a:miter lim="800000"/>
                <a:headEnd/>
                <a:tailEnd/>
              </a:ln>
            </p:spPr>
          </p:pic>
          <p:pic>
            <p:nvPicPr>
              <p:cNvPr id="10257" name="Picture 36" descr="MC900188657[1]"/>
              <p:cNvPicPr>
                <a:picLocks noChangeAspect="1" noChangeArrowheads="1"/>
              </p:cNvPicPr>
              <p:nvPr/>
            </p:nvPicPr>
            <p:blipFill>
              <a:blip r:embed="rId4" cstate="print"/>
              <a:srcRect/>
              <a:stretch>
                <a:fillRect/>
              </a:stretch>
            </p:blipFill>
            <p:spPr bwMode="auto">
              <a:xfrm>
                <a:off x="3744" y="528"/>
                <a:ext cx="624" cy="607"/>
              </a:xfrm>
              <a:prstGeom prst="rect">
                <a:avLst/>
              </a:prstGeom>
              <a:noFill/>
              <a:ln w="9525">
                <a:noFill/>
                <a:miter lim="800000"/>
                <a:headEnd/>
                <a:tailEnd/>
              </a:ln>
            </p:spPr>
          </p:pic>
          <p:pic>
            <p:nvPicPr>
              <p:cNvPr id="10258" name="Picture 37" descr="MC900414968[1]"/>
              <p:cNvPicPr>
                <a:picLocks noChangeAspect="1" noChangeArrowheads="1"/>
              </p:cNvPicPr>
              <p:nvPr/>
            </p:nvPicPr>
            <p:blipFill>
              <a:blip r:embed="rId5" cstate="print"/>
              <a:srcRect/>
              <a:stretch>
                <a:fillRect/>
              </a:stretch>
            </p:blipFill>
            <p:spPr bwMode="auto">
              <a:xfrm>
                <a:off x="3744" y="864"/>
                <a:ext cx="1344" cy="742"/>
              </a:xfrm>
              <a:prstGeom prst="rect">
                <a:avLst/>
              </a:prstGeom>
              <a:noFill/>
              <a:ln w="9525">
                <a:noFill/>
                <a:miter lim="800000"/>
                <a:headEnd/>
                <a:tailEnd/>
              </a:ln>
            </p:spPr>
          </p:pic>
        </p:grpSp>
        <p:sp>
          <p:nvSpPr>
            <p:cNvPr id="10248" name="Cube 16"/>
            <p:cNvSpPr>
              <a:spLocks noChangeArrowheads="1"/>
            </p:cNvSpPr>
            <p:nvPr/>
          </p:nvSpPr>
          <p:spPr bwMode="auto">
            <a:xfrm>
              <a:off x="3447" y="1480"/>
              <a:ext cx="1996" cy="1951"/>
            </a:xfrm>
            <a:prstGeom prst="cube">
              <a:avLst>
                <a:gd name="adj" fmla="val 25000"/>
              </a:avLst>
            </a:prstGeom>
            <a:solidFill>
              <a:srgbClr val="CCFFCC">
                <a:alpha val="41176"/>
              </a:srgbClr>
            </a:solidFill>
            <a:ln w="25400" algn="ctr">
              <a:solidFill>
                <a:srgbClr val="008000"/>
              </a:solidFill>
              <a:miter lim="800000"/>
              <a:headEnd/>
              <a:tailEnd/>
            </a:ln>
          </p:spPr>
          <p:txBody>
            <a:bodyPr anchor="ctr"/>
            <a:lstStyle/>
            <a:p>
              <a:pPr algn="ctr"/>
              <a:endParaRPr lang="en-AU" b="1">
                <a:solidFill>
                  <a:srgbClr val="CC00CC"/>
                </a:solidFill>
                <a:latin typeface="Calibri" pitchFamily="34" charset="0"/>
              </a:endParaRPr>
            </a:p>
            <a:p>
              <a:pPr algn="ctr"/>
              <a:endParaRPr lang="en-AU" b="1">
                <a:solidFill>
                  <a:srgbClr val="CC00CC"/>
                </a:solidFill>
                <a:latin typeface="Calibri" pitchFamily="34" charset="0"/>
              </a:endParaRPr>
            </a:p>
            <a:p>
              <a:pPr algn="ctr"/>
              <a:endParaRPr lang="en-AU" b="1">
                <a:solidFill>
                  <a:srgbClr val="CC00CC"/>
                </a:solidFill>
                <a:latin typeface="Calibri" pitchFamily="34" charset="0"/>
              </a:endParaRPr>
            </a:p>
            <a:p>
              <a:pPr algn="ctr"/>
              <a:endParaRPr lang="en-AU" b="1">
                <a:solidFill>
                  <a:srgbClr val="CC00CC"/>
                </a:solidFill>
                <a:latin typeface="Calibri" pitchFamily="34" charset="0"/>
              </a:endParaRPr>
            </a:p>
            <a:p>
              <a:pPr algn="ctr"/>
              <a:endParaRPr lang="en-AU" b="1">
                <a:solidFill>
                  <a:srgbClr val="CC00CC"/>
                </a:solidFill>
                <a:latin typeface="Calibri" pitchFamily="34" charset="0"/>
              </a:endParaRPr>
            </a:p>
            <a:p>
              <a:pPr algn="ctr"/>
              <a:endParaRPr lang="en-AU" b="1">
                <a:solidFill>
                  <a:srgbClr val="CC00CC"/>
                </a:solidFill>
                <a:latin typeface="Calibri" pitchFamily="34" charset="0"/>
              </a:endParaRPr>
            </a:p>
            <a:p>
              <a:pPr algn="ctr"/>
              <a:r>
                <a:rPr lang="en-AU" b="1">
                  <a:latin typeface="Calibri" pitchFamily="34" charset="0"/>
                </a:rPr>
                <a:t>ASSET</a:t>
              </a:r>
            </a:p>
          </p:txBody>
        </p:sp>
        <p:sp>
          <p:nvSpPr>
            <p:cNvPr id="10249" name="Text Box 75"/>
            <p:cNvSpPr txBox="1">
              <a:spLocks noChangeArrowheads="1"/>
            </p:cNvSpPr>
            <p:nvPr/>
          </p:nvSpPr>
          <p:spPr bwMode="auto">
            <a:xfrm>
              <a:off x="3651" y="935"/>
              <a:ext cx="1632" cy="231"/>
            </a:xfrm>
            <a:prstGeom prst="rect">
              <a:avLst/>
            </a:prstGeom>
            <a:noFill/>
            <a:ln w="9525">
              <a:noFill/>
              <a:miter lim="800000"/>
              <a:headEnd/>
              <a:tailEnd/>
            </a:ln>
          </p:spPr>
          <p:txBody>
            <a:bodyPr>
              <a:spAutoFit/>
            </a:bodyPr>
            <a:lstStyle/>
            <a:p>
              <a:pPr algn="ctr">
                <a:spcBef>
                  <a:spcPct val="50000"/>
                </a:spcBef>
              </a:pPr>
              <a:r>
                <a:rPr lang="en-AU" b="1">
                  <a:latin typeface="Calibri" pitchFamily="34" charset="0"/>
                </a:rPr>
                <a:t>Services</a:t>
              </a:r>
            </a:p>
          </p:txBody>
        </p:sp>
        <p:sp>
          <p:nvSpPr>
            <p:cNvPr id="10250" name="Text Box 75"/>
            <p:cNvSpPr txBox="1">
              <a:spLocks noChangeArrowheads="1"/>
            </p:cNvSpPr>
            <p:nvPr/>
          </p:nvSpPr>
          <p:spPr bwMode="auto">
            <a:xfrm>
              <a:off x="3674" y="3725"/>
              <a:ext cx="1632" cy="231"/>
            </a:xfrm>
            <a:prstGeom prst="rect">
              <a:avLst/>
            </a:prstGeom>
            <a:noFill/>
            <a:ln w="9525">
              <a:noFill/>
              <a:miter lim="800000"/>
              <a:headEnd/>
              <a:tailEnd/>
            </a:ln>
          </p:spPr>
          <p:txBody>
            <a:bodyPr>
              <a:spAutoFit/>
            </a:bodyPr>
            <a:lstStyle/>
            <a:p>
              <a:pPr algn="ctr">
                <a:spcBef>
                  <a:spcPct val="50000"/>
                </a:spcBef>
              </a:pPr>
              <a:r>
                <a:rPr lang="en-AU" b="1">
                  <a:latin typeface="Calibri" pitchFamily="34" charset="0"/>
                </a:rPr>
                <a:t>Services</a:t>
              </a:r>
            </a:p>
          </p:txBody>
        </p:sp>
        <p:sp>
          <p:nvSpPr>
            <p:cNvPr id="10251" name="Text Box 75"/>
            <p:cNvSpPr txBox="1">
              <a:spLocks noChangeArrowheads="1"/>
            </p:cNvSpPr>
            <p:nvPr/>
          </p:nvSpPr>
          <p:spPr bwMode="auto">
            <a:xfrm>
              <a:off x="4672" y="2568"/>
              <a:ext cx="1632" cy="231"/>
            </a:xfrm>
            <a:prstGeom prst="rect">
              <a:avLst/>
            </a:prstGeom>
            <a:noFill/>
            <a:ln w="9525">
              <a:noFill/>
              <a:miter lim="800000"/>
              <a:headEnd/>
              <a:tailEnd/>
            </a:ln>
          </p:spPr>
          <p:txBody>
            <a:bodyPr>
              <a:spAutoFit/>
            </a:bodyPr>
            <a:lstStyle/>
            <a:p>
              <a:pPr algn="ctr">
                <a:spcBef>
                  <a:spcPct val="50000"/>
                </a:spcBef>
              </a:pPr>
              <a:r>
                <a:rPr lang="en-AU" b="1">
                  <a:latin typeface="Calibri" pitchFamily="34" charset="0"/>
                </a:rPr>
                <a:t>Services</a:t>
              </a:r>
            </a:p>
          </p:txBody>
        </p:sp>
        <p:sp>
          <p:nvSpPr>
            <p:cNvPr id="10252" name="AutoShape 13"/>
            <p:cNvSpPr>
              <a:spLocks noChangeArrowheads="1"/>
            </p:cNvSpPr>
            <p:nvPr/>
          </p:nvSpPr>
          <p:spPr bwMode="auto">
            <a:xfrm>
              <a:off x="4309" y="1139"/>
              <a:ext cx="272" cy="499"/>
            </a:xfrm>
            <a:prstGeom prst="upDownArrow">
              <a:avLst>
                <a:gd name="adj1" fmla="val 50000"/>
                <a:gd name="adj2" fmla="val 36691"/>
              </a:avLst>
            </a:prstGeom>
            <a:solidFill>
              <a:srgbClr val="CCFFCC"/>
            </a:solidFill>
            <a:ln w="9525">
              <a:solidFill>
                <a:srgbClr val="008000"/>
              </a:solidFill>
              <a:miter lim="800000"/>
              <a:headEnd/>
              <a:tailEnd/>
            </a:ln>
            <a:effectLst>
              <a:prstShdw prst="shdw17" dist="17961" dir="2700000">
                <a:srgbClr val="004D00"/>
              </a:prstShdw>
            </a:effectLst>
          </p:spPr>
          <p:txBody>
            <a:bodyPr wrap="none" anchor="ctr"/>
            <a:lstStyle/>
            <a:p>
              <a:endParaRPr lang="en-US"/>
            </a:p>
          </p:txBody>
        </p:sp>
        <p:sp>
          <p:nvSpPr>
            <p:cNvPr id="10253" name="AutoShape 14"/>
            <p:cNvSpPr>
              <a:spLocks noChangeArrowheads="1"/>
            </p:cNvSpPr>
            <p:nvPr/>
          </p:nvSpPr>
          <p:spPr bwMode="auto">
            <a:xfrm>
              <a:off x="4332" y="3294"/>
              <a:ext cx="272" cy="499"/>
            </a:xfrm>
            <a:prstGeom prst="upDownArrow">
              <a:avLst>
                <a:gd name="adj1" fmla="val 50000"/>
                <a:gd name="adj2" fmla="val 36691"/>
              </a:avLst>
            </a:prstGeom>
            <a:solidFill>
              <a:srgbClr val="CCFFCC"/>
            </a:solidFill>
            <a:ln w="9525">
              <a:solidFill>
                <a:srgbClr val="008000"/>
              </a:solidFill>
              <a:miter lim="800000"/>
              <a:headEnd/>
              <a:tailEnd/>
            </a:ln>
            <a:effectLst>
              <a:prstShdw prst="shdw17" dist="17961" dir="2700000">
                <a:srgbClr val="004D00"/>
              </a:prstShdw>
            </a:effectLst>
          </p:spPr>
          <p:txBody>
            <a:bodyPr wrap="none" anchor="ctr"/>
            <a:lstStyle/>
            <a:p>
              <a:endParaRPr lang="en-US"/>
            </a:p>
          </p:txBody>
        </p:sp>
        <p:sp>
          <p:nvSpPr>
            <p:cNvPr id="10254" name="AutoShape 15"/>
            <p:cNvSpPr>
              <a:spLocks noChangeArrowheads="1"/>
            </p:cNvSpPr>
            <p:nvPr/>
          </p:nvSpPr>
          <p:spPr bwMode="auto">
            <a:xfrm rot="-5400000">
              <a:off x="3221" y="2295"/>
              <a:ext cx="272" cy="499"/>
            </a:xfrm>
            <a:prstGeom prst="upDownArrow">
              <a:avLst>
                <a:gd name="adj1" fmla="val 50000"/>
                <a:gd name="adj2" fmla="val 36691"/>
              </a:avLst>
            </a:prstGeom>
            <a:solidFill>
              <a:srgbClr val="CCFFCC"/>
            </a:solidFill>
            <a:ln w="9525">
              <a:solidFill>
                <a:srgbClr val="008000"/>
              </a:solidFill>
              <a:miter lim="800000"/>
              <a:headEnd/>
              <a:tailEnd/>
            </a:ln>
            <a:effectLst>
              <a:prstShdw prst="shdw17" dist="17961" dir="2700000">
                <a:srgbClr val="004D00"/>
              </a:prstShdw>
            </a:effectLst>
          </p:spPr>
          <p:txBody>
            <a:bodyPr wrap="none" anchor="ctr"/>
            <a:lstStyle/>
            <a:p>
              <a:endParaRPr lang="en-US"/>
            </a:p>
          </p:txBody>
        </p:sp>
        <p:sp>
          <p:nvSpPr>
            <p:cNvPr id="10255" name="AutoShape 16"/>
            <p:cNvSpPr>
              <a:spLocks noChangeArrowheads="1"/>
            </p:cNvSpPr>
            <p:nvPr/>
          </p:nvSpPr>
          <p:spPr bwMode="auto">
            <a:xfrm rot="-5400000">
              <a:off x="5217" y="2205"/>
              <a:ext cx="272" cy="499"/>
            </a:xfrm>
            <a:prstGeom prst="upDownArrow">
              <a:avLst>
                <a:gd name="adj1" fmla="val 50000"/>
                <a:gd name="adj2" fmla="val 36691"/>
              </a:avLst>
            </a:prstGeom>
            <a:solidFill>
              <a:srgbClr val="CCFFCC"/>
            </a:solidFill>
            <a:ln w="9525">
              <a:solidFill>
                <a:srgbClr val="008000"/>
              </a:solidFill>
              <a:miter lim="800000"/>
              <a:headEnd/>
              <a:tailEnd/>
            </a:ln>
            <a:effectLst>
              <a:prstShdw prst="shdw17" dist="17961" dir="2700000">
                <a:srgbClr val="004D00"/>
              </a:prstShdw>
            </a:effectLst>
          </p:spPr>
          <p:txBody>
            <a:bodyPr wrap="none" anchor="ctr"/>
            <a:lstStyle/>
            <a:p>
              <a:endParaRPr lang="en-US"/>
            </a:p>
          </p:txBody>
        </p:sp>
      </p:grpSp>
      <p:sp>
        <p:nvSpPr>
          <p:cNvPr id="93201" name="Text Box 17"/>
          <p:cNvSpPr txBox="1">
            <a:spLocks noChangeArrowheads="1"/>
          </p:cNvSpPr>
          <p:nvPr/>
        </p:nvSpPr>
        <p:spPr bwMode="auto">
          <a:xfrm>
            <a:off x="288925" y="732631"/>
            <a:ext cx="2374900" cy="1212850"/>
          </a:xfrm>
          <a:prstGeom prst="rect">
            <a:avLst/>
          </a:prstGeom>
          <a:solidFill>
            <a:schemeClr val="bg1">
              <a:alpha val="50195"/>
            </a:schemeClr>
          </a:solidFill>
          <a:ln w="25400">
            <a:solidFill>
              <a:schemeClr val="tx1"/>
            </a:solidFill>
            <a:miter lim="800000"/>
            <a:headEnd/>
            <a:tailEnd/>
          </a:ln>
          <a:effectLst/>
        </p:spPr>
        <p:txBody>
          <a:bodyPr>
            <a:spAutoFit/>
          </a:bodyPr>
          <a:lstStyle/>
          <a:p>
            <a:pPr algn="ctr">
              <a:spcBef>
                <a:spcPct val="50000"/>
              </a:spcBef>
            </a:pPr>
            <a:r>
              <a:rPr lang="en-AU" sz="2400"/>
              <a:t>SEEA Ecosystem Accounts</a:t>
            </a:r>
          </a:p>
        </p:txBody>
      </p:sp>
      <p:sp>
        <p:nvSpPr>
          <p:cNvPr id="93202" name="Text Box 18"/>
          <p:cNvSpPr txBox="1">
            <a:spLocks noChangeArrowheads="1"/>
          </p:cNvSpPr>
          <p:nvPr/>
        </p:nvSpPr>
        <p:spPr bwMode="auto">
          <a:xfrm>
            <a:off x="2124075" y="3284538"/>
            <a:ext cx="1079500" cy="336550"/>
          </a:xfrm>
          <a:prstGeom prst="rect">
            <a:avLst/>
          </a:prstGeom>
          <a:noFill/>
          <a:ln w="9525">
            <a:noFill/>
            <a:miter lim="800000"/>
            <a:headEnd/>
            <a:tailEnd/>
          </a:ln>
          <a:effectLst/>
        </p:spPr>
        <p:txBody>
          <a:bodyPr>
            <a:spAutoFit/>
          </a:bodyPr>
          <a:lstStyle/>
          <a:p>
            <a:pPr>
              <a:spcBef>
                <a:spcPct val="50000"/>
              </a:spcBef>
            </a:pPr>
            <a:r>
              <a:rPr lang="en-AU" sz="1600" b="1" dirty="0"/>
              <a:t>Services</a:t>
            </a:r>
          </a:p>
        </p:txBody>
      </p:sp>
      <p:sp>
        <p:nvSpPr>
          <p:cNvPr id="21" name="Text Box 17"/>
          <p:cNvSpPr txBox="1">
            <a:spLocks noChangeArrowheads="1"/>
          </p:cNvSpPr>
          <p:nvPr/>
        </p:nvSpPr>
        <p:spPr bwMode="auto">
          <a:xfrm>
            <a:off x="1109105" y="5631631"/>
            <a:ext cx="6767723" cy="461665"/>
          </a:xfrm>
          <a:prstGeom prst="rect">
            <a:avLst/>
          </a:prstGeom>
          <a:solidFill>
            <a:schemeClr val="bg1">
              <a:alpha val="50195"/>
            </a:schemeClr>
          </a:solidFill>
          <a:ln w="25400">
            <a:noFill/>
            <a:miter lim="800000"/>
            <a:headEnd/>
            <a:tailEnd/>
          </a:ln>
          <a:effectLst/>
        </p:spPr>
        <p:txBody>
          <a:bodyPr wrap="square">
            <a:spAutoFit/>
          </a:bodyPr>
          <a:lstStyle/>
          <a:p>
            <a:pPr algn="ctr">
              <a:spcBef>
                <a:spcPct val="50000"/>
              </a:spcBef>
            </a:pPr>
            <a:r>
              <a:rPr lang="en-AU" sz="2400" dirty="0" smtClean="0"/>
              <a:t>Victorian approach to Ecosystem </a:t>
            </a:r>
            <a:r>
              <a:rPr lang="en-AU" sz="2400" dirty="0"/>
              <a:t>Accounts</a:t>
            </a:r>
          </a:p>
        </p:txBody>
      </p:sp>
    </p:spTree>
    <p:extLst>
      <p:ext uri="{BB962C8B-B14F-4D97-AF65-F5344CB8AC3E}">
        <p14:creationId xmlns:p14="http://schemas.microsoft.com/office/powerpoint/2010/main" val="14216733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2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1" grpId="0" animBg="1"/>
      <p:bldP spid="93202"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2009" y="549275"/>
            <a:ext cx="8820471" cy="1008063"/>
          </a:xfrm>
        </p:spPr>
        <p:txBody>
          <a:bodyPr/>
          <a:lstStyle/>
          <a:p>
            <a:pPr eaLnBrk="1" hangingPunct="1"/>
            <a:r>
              <a:rPr lang="en-AU" dirty="0" smtClean="0"/>
              <a:t>Victorian Ecosystem accounting concepts</a:t>
            </a:r>
          </a:p>
        </p:txBody>
      </p:sp>
      <p:sp>
        <p:nvSpPr>
          <p:cNvPr id="17" name="Cube 16"/>
          <p:cNvSpPr>
            <a:spLocks noChangeArrowheads="1"/>
          </p:cNvSpPr>
          <p:nvPr/>
        </p:nvSpPr>
        <p:spPr bwMode="auto">
          <a:xfrm>
            <a:off x="3733800" y="3213100"/>
            <a:ext cx="1692275" cy="1511300"/>
          </a:xfrm>
          <a:prstGeom prst="cube">
            <a:avLst>
              <a:gd name="adj" fmla="val 25000"/>
            </a:avLst>
          </a:prstGeom>
          <a:solidFill>
            <a:srgbClr val="92D050">
              <a:alpha val="41000"/>
            </a:srgbClr>
          </a:solidFill>
          <a:ln w="25400" algn="ctr">
            <a:solidFill>
              <a:srgbClr val="008000"/>
            </a:solidFill>
            <a:miter lim="800000"/>
            <a:headEnd/>
            <a:tailEnd/>
          </a:ln>
        </p:spPr>
        <p:txBody>
          <a:bodyPr anchor="ctr"/>
          <a:lstStyle/>
          <a:p>
            <a:pPr algn="ctr">
              <a:defRPr/>
            </a:pPr>
            <a:endParaRPr lang="en-AU" b="1">
              <a:solidFill>
                <a:srgbClr val="CC00CC"/>
              </a:solidFill>
              <a:latin typeface="+mn-lt"/>
            </a:endParaRPr>
          </a:p>
        </p:txBody>
      </p:sp>
      <p:sp>
        <p:nvSpPr>
          <p:cNvPr id="88077" name="Text Box 75"/>
          <p:cNvSpPr txBox="1">
            <a:spLocks noChangeArrowheads="1"/>
          </p:cNvSpPr>
          <p:nvPr/>
        </p:nvSpPr>
        <p:spPr bwMode="auto">
          <a:xfrm>
            <a:off x="1871663" y="2932113"/>
            <a:ext cx="1871662" cy="641350"/>
          </a:xfrm>
          <a:prstGeom prst="rect">
            <a:avLst/>
          </a:prstGeom>
          <a:noFill/>
          <a:ln w="9525">
            <a:noFill/>
            <a:miter lim="800000"/>
            <a:headEnd/>
            <a:tailEnd/>
          </a:ln>
        </p:spPr>
        <p:txBody>
          <a:bodyPr>
            <a:spAutoFit/>
          </a:bodyPr>
          <a:lstStyle/>
          <a:p>
            <a:pPr algn="ctr"/>
            <a:r>
              <a:rPr lang="en-AU" b="1" dirty="0">
                <a:solidFill>
                  <a:srgbClr val="4D4D4D"/>
                </a:solidFill>
                <a:latin typeface="Calibri" pitchFamily="34" charset="0"/>
              </a:rPr>
              <a:t>Inter</a:t>
            </a:r>
          </a:p>
          <a:p>
            <a:pPr algn="ctr"/>
            <a:r>
              <a:rPr lang="en-AU" b="1" dirty="0" smtClean="0">
                <a:solidFill>
                  <a:srgbClr val="4D4D4D"/>
                </a:solidFill>
                <a:latin typeface="Calibri" pitchFamily="34" charset="0"/>
              </a:rPr>
              <a:t>Flows (input)</a:t>
            </a:r>
            <a:endParaRPr lang="en-AU" b="1" dirty="0">
              <a:solidFill>
                <a:srgbClr val="4D4D4D"/>
              </a:solidFill>
              <a:latin typeface="Calibri" pitchFamily="34" charset="0"/>
            </a:endParaRPr>
          </a:p>
        </p:txBody>
      </p:sp>
      <p:sp>
        <p:nvSpPr>
          <p:cNvPr id="88078" name="Text Box 75"/>
          <p:cNvSpPr txBox="1">
            <a:spLocks noChangeArrowheads="1"/>
          </p:cNvSpPr>
          <p:nvPr/>
        </p:nvSpPr>
        <p:spPr bwMode="auto">
          <a:xfrm>
            <a:off x="1835150" y="4300538"/>
            <a:ext cx="1871663" cy="641350"/>
          </a:xfrm>
          <a:prstGeom prst="rect">
            <a:avLst/>
          </a:prstGeom>
          <a:noFill/>
          <a:ln w="9525">
            <a:noFill/>
            <a:miter lim="800000"/>
            <a:headEnd/>
            <a:tailEnd/>
          </a:ln>
        </p:spPr>
        <p:txBody>
          <a:bodyPr>
            <a:spAutoFit/>
          </a:bodyPr>
          <a:lstStyle/>
          <a:p>
            <a:pPr algn="ctr"/>
            <a:r>
              <a:rPr lang="en-AU" b="1" dirty="0">
                <a:solidFill>
                  <a:srgbClr val="4D4D4D"/>
                </a:solidFill>
                <a:latin typeface="Calibri" pitchFamily="34" charset="0"/>
              </a:rPr>
              <a:t>Inter</a:t>
            </a:r>
          </a:p>
          <a:p>
            <a:pPr algn="ctr"/>
            <a:r>
              <a:rPr lang="en-AU" b="1" dirty="0" smtClean="0">
                <a:solidFill>
                  <a:srgbClr val="4D4D4D"/>
                </a:solidFill>
                <a:latin typeface="Calibri" pitchFamily="34" charset="0"/>
              </a:rPr>
              <a:t>Flows (output)</a:t>
            </a:r>
            <a:endParaRPr lang="en-AU" b="1" dirty="0">
              <a:solidFill>
                <a:srgbClr val="4D4D4D"/>
              </a:solidFill>
              <a:latin typeface="Calibri" pitchFamily="34" charset="0"/>
            </a:endParaRPr>
          </a:p>
        </p:txBody>
      </p:sp>
      <p:sp>
        <p:nvSpPr>
          <p:cNvPr id="88079" name="AutoShape 22"/>
          <p:cNvSpPr>
            <a:spLocks noChangeArrowheads="1"/>
          </p:cNvSpPr>
          <p:nvPr/>
        </p:nvSpPr>
        <p:spPr bwMode="auto">
          <a:xfrm>
            <a:off x="1908175" y="3508375"/>
            <a:ext cx="1763713" cy="360363"/>
          </a:xfrm>
          <a:prstGeom prst="rightArrow">
            <a:avLst>
              <a:gd name="adj1" fmla="val 36565"/>
              <a:gd name="adj2" fmla="val 61677"/>
            </a:avLst>
          </a:prstGeom>
          <a:solidFill>
            <a:srgbClr val="008000"/>
          </a:solidFill>
          <a:ln w="9525">
            <a:solidFill>
              <a:srgbClr val="008000"/>
            </a:solidFill>
            <a:miter lim="800000"/>
            <a:headEnd/>
            <a:tailEnd/>
          </a:ln>
        </p:spPr>
        <p:txBody>
          <a:bodyPr wrap="none" anchor="ctr"/>
          <a:lstStyle/>
          <a:p>
            <a:endParaRPr lang="en-US"/>
          </a:p>
        </p:txBody>
      </p:sp>
      <p:sp>
        <p:nvSpPr>
          <p:cNvPr id="11271" name="Text Box 75"/>
          <p:cNvSpPr txBox="1">
            <a:spLocks noChangeArrowheads="1"/>
          </p:cNvSpPr>
          <p:nvPr/>
        </p:nvSpPr>
        <p:spPr bwMode="auto">
          <a:xfrm>
            <a:off x="3743325" y="3549650"/>
            <a:ext cx="1333500" cy="366713"/>
          </a:xfrm>
          <a:prstGeom prst="rect">
            <a:avLst/>
          </a:prstGeom>
          <a:noFill/>
          <a:ln w="9525">
            <a:noFill/>
            <a:miter lim="800000"/>
            <a:headEnd/>
            <a:tailEnd/>
          </a:ln>
        </p:spPr>
        <p:txBody>
          <a:bodyPr>
            <a:spAutoFit/>
          </a:bodyPr>
          <a:lstStyle/>
          <a:p>
            <a:pPr algn="ctr">
              <a:spcBef>
                <a:spcPct val="50000"/>
              </a:spcBef>
            </a:pPr>
            <a:r>
              <a:rPr lang="en-AU" b="1">
                <a:solidFill>
                  <a:srgbClr val="008000"/>
                </a:solidFill>
                <a:latin typeface="Calibri" pitchFamily="34" charset="0"/>
              </a:rPr>
              <a:t>ECOSYSTEM</a:t>
            </a:r>
          </a:p>
        </p:txBody>
      </p:sp>
      <p:sp>
        <p:nvSpPr>
          <p:cNvPr id="2" name="Cube 16"/>
          <p:cNvSpPr>
            <a:spLocks noChangeArrowheads="1"/>
          </p:cNvSpPr>
          <p:nvPr/>
        </p:nvSpPr>
        <p:spPr bwMode="auto">
          <a:xfrm>
            <a:off x="142875" y="3136900"/>
            <a:ext cx="1692275" cy="1511300"/>
          </a:xfrm>
          <a:prstGeom prst="cube">
            <a:avLst>
              <a:gd name="adj" fmla="val 25000"/>
            </a:avLst>
          </a:prstGeom>
          <a:solidFill>
            <a:srgbClr val="92D050">
              <a:alpha val="41000"/>
            </a:srgbClr>
          </a:solidFill>
          <a:ln w="25400" algn="ctr">
            <a:solidFill>
              <a:srgbClr val="008000"/>
            </a:solidFill>
            <a:miter lim="800000"/>
            <a:headEnd/>
            <a:tailEnd/>
          </a:ln>
        </p:spPr>
        <p:txBody>
          <a:bodyPr anchor="ctr"/>
          <a:lstStyle/>
          <a:p>
            <a:pPr algn="ctr">
              <a:defRPr/>
            </a:pPr>
            <a:endParaRPr lang="en-AU" b="1">
              <a:solidFill>
                <a:srgbClr val="CC00CC"/>
              </a:solidFill>
              <a:latin typeface="+mn-lt"/>
            </a:endParaRPr>
          </a:p>
        </p:txBody>
      </p:sp>
      <p:sp>
        <p:nvSpPr>
          <p:cNvPr id="88082" name="Cube 16"/>
          <p:cNvSpPr>
            <a:spLocks noChangeArrowheads="1"/>
          </p:cNvSpPr>
          <p:nvPr/>
        </p:nvSpPr>
        <p:spPr bwMode="auto">
          <a:xfrm>
            <a:off x="7343775" y="3113088"/>
            <a:ext cx="1692275" cy="1511300"/>
          </a:xfrm>
          <a:prstGeom prst="cube">
            <a:avLst>
              <a:gd name="adj" fmla="val 25000"/>
            </a:avLst>
          </a:prstGeom>
          <a:solidFill>
            <a:srgbClr val="CCFFFF">
              <a:alpha val="41176"/>
            </a:srgbClr>
          </a:solidFill>
          <a:ln w="25400" algn="ctr">
            <a:solidFill>
              <a:schemeClr val="accent1"/>
            </a:solidFill>
            <a:miter lim="800000"/>
            <a:headEnd/>
            <a:tailEnd/>
          </a:ln>
        </p:spPr>
        <p:txBody>
          <a:bodyPr anchor="ctr"/>
          <a:lstStyle/>
          <a:p>
            <a:pPr algn="ctr"/>
            <a:endParaRPr lang="en-US" b="1">
              <a:solidFill>
                <a:srgbClr val="CC00CC"/>
              </a:solidFill>
              <a:latin typeface="Calibri" pitchFamily="34" charset="0"/>
            </a:endParaRPr>
          </a:p>
        </p:txBody>
      </p:sp>
      <p:sp>
        <p:nvSpPr>
          <p:cNvPr id="88083" name="AutoShape 28"/>
          <p:cNvSpPr>
            <a:spLocks noChangeArrowheads="1"/>
          </p:cNvSpPr>
          <p:nvPr/>
        </p:nvSpPr>
        <p:spPr bwMode="auto">
          <a:xfrm rot="10800000">
            <a:off x="1871663" y="4013200"/>
            <a:ext cx="1763712" cy="360363"/>
          </a:xfrm>
          <a:prstGeom prst="rightArrow">
            <a:avLst>
              <a:gd name="adj1" fmla="val 36565"/>
              <a:gd name="adj2" fmla="val 61677"/>
            </a:avLst>
          </a:prstGeom>
          <a:solidFill>
            <a:srgbClr val="008000"/>
          </a:solidFill>
          <a:ln w="9525">
            <a:solidFill>
              <a:srgbClr val="008000"/>
            </a:solidFill>
            <a:miter lim="800000"/>
            <a:headEnd/>
            <a:tailEnd/>
          </a:ln>
        </p:spPr>
        <p:txBody>
          <a:bodyPr rot="10800000" wrap="none" anchor="ctr"/>
          <a:lstStyle/>
          <a:p>
            <a:endParaRPr lang="en-US"/>
          </a:p>
        </p:txBody>
      </p:sp>
      <p:sp>
        <p:nvSpPr>
          <p:cNvPr id="88084" name="AutoShape 29"/>
          <p:cNvSpPr>
            <a:spLocks noChangeArrowheads="1"/>
          </p:cNvSpPr>
          <p:nvPr/>
        </p:nvSpPr>
        <p:spPr bwMode="auto">
          <a:xfrm>
            <a:off x="4103688" y="3940175"/>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88085" name="AutoShape 30"/>
          <p:cNvSpPr>
            <a:spLocks noChangeArrowheads="1"/>
          </p:cNvSpPr>
          <p:nvPr/>
        </p:nvSpPr>
        <p:spPr bwMode="auto">
          <a:xfrm rot="-10587481">
            <a:off x="4427538" y="3940175"/>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88086" name="Text Box 75"/>
          <p:cNvSpPr txBox="1">
            <a:spLocks noChangeArrowheads="1"/>
          </p:cNvSpPr>
          <p:nvPr/>
        </p:nvSpPr>
        <p:spPr bwMode="auto">
          <a:xfrm>
            <a:off x="5472113" y="2946400"/>
            <a:ext cx="1871662" cy="641350"/>
          </a:xfrm>
          <a:prstGeom prst="rect">
            <a:avLst/>
          </a:prstGeom>
          <a:noFill/>
          <a:ln w="9525">
            <a:noFill/>
            <a:miter lim="800000"/>
            <a:headEnd/>
            <a:tailEnd/>
          </a:ln>
        </p:spPr>
        <p:txBody>
          <a:bodyPr>
            <a:spAutoFit/>
          </a:bodyPr>
          <a:lstStyle/>
          <a:p>
            <a:pPr algn="ctr"/>
            <a:r>
              <a:rPr lang="en-AU" b="1" dirty="0">
                <a:solidFill>
                  <a:srgbClr val="4D4D4D"/>
                </a:solidFill>
                <a:latin typeface="Calibri" pitchFamily="34" charset="0"/>
              </a:rPr>
              <a:t>Ecosystem</a:t>
            </a:r>
          </a:p>
          <a:p>
            <a:pPr algn="ctr"/>
            <a:r>
              <a:rPr lang="en-AU" b="1" dirty="0" smtClean="0">
                <a:solidFill>
                  <a:srgbClr val="4D4D4D"/>
                </a:solidFill>
                <a:latin typeface="Calibri" pitchFamily="34" charset="0"/>
              </a:rPr>
              <a:t>Services (output)</a:t>
            </a:r>
            <a:endParaRPr lang="en-AU" b="1" dirty="0">
              <a:solidFill>
                <a:srgbClr val="4D4D4D"/>
              </a:solidFill>
              <a:latin typeface="Calibri" pitchFamily="34" charset="0"/>
            </a:endParaRPr>
          </a:p>
        </p:txBody>
      </p:sp>
      <p:sp>
        <p:nvSpPr>
          <p:cNvPr id="88087" name="Text Box 75"/>
          <p:cNvSpPr txBox="1">
            <a:spLocks noChangeArrowheads="1"/>
          </p:cNvSpPr>
          <p:nvPr/>
        </p:nvSpPr>
        <p:spPr bwMode="auto">
          <a:xfrm>
            <a:off x="5435600" y="4357688"/>
            <a:ext cx="1871663" cy="369887"/>
          </a:xfrm>
          <a:prstGeom prst="rect">
            <a:avLst/>
          </a:prstGeom>
          <a:noFill/>
          <a:ln w="9525">
            <a:noFill/>
            <a:miter lim="800000"/>
            <a:headEnd/>
            <a:tailEnd/>
          </a:ln>
        </p:spPr>
        <p:txBody>
          <a:bodyPr>
            <a:spAutoFit/>
          </a:bodyPr>
          <a:lstStyle/>
          <a:p>
            <a:pPr algn="ctr"/>
            <a:r>
              <a:rPr lang="en-AU" b="1">
                <a:solidFill>
                  <a:srgbClr val="4D4D4D"/>
                </a:solidFill>
                <a:latin typeface="Calibri" pitchFamily="34" charset="0"/>
              </a:rPr>
              <a:t>Inputs/Residuals</a:t>
            </a:r>
          </a:p>
        </p:txBody>
      </p:sp>
      <p:sp>
        <p:nvSpPr>
          <p:cNvPr id="88088" name="AutoShape 33"/>
          <p:cNvSpPr>
            <a:spLocks noChangeArrowheads="1"/>
          </p:cNvSpPr>
          <p:nvPr/>
        </p:nvSpPr>
        <p:spPr bwMode="auto">
          <a:xfrm>
            <a:off x="5508625" y="3522663"/>
            <a:ext cx="1763713" cy="360362"/>
          </a:xfrm>
          <a:prstGeom prst="rightArrow">
            <a:avLst>
              <a:gd name="adj1" fmla="val 36565"/>
              <a:gd name="adj2" fmla="val 61677"/>
            </a:avLst>
          </a:prstGeom>
          <a:solidFill>
            <a:srgbClr val="008000"/>
          </a:solidFill>
          <a:ln w="9525">
            <a:solidFill>
              <a:schemeClr val="tx1"/>
            </a:solidFill>
            <a:miter lim="800000"/>
            <a:headEnd/>
            <a:tailEnd/>
          </a:ln>
        </p:spPr>
        <p:txBody>
          <a:bodyPr wrap="none" anchor="ctr"/>
          <a:lstStyle/>
          <a:p>
            <a:endParaRPr lang="en-US"/>
          </a:p>
        </p:txBody>
      </p:sp>
      <p:sp>
        <p:nvSpPr>
          <p:cNvPr id="88089" name="AutoShape 34"/>
          <p:cNvSpPr>
            <a:spLocks noChangeArrowheads="1"/>
          </p:cNvSpPr>
          <p:nvPr/>
        </p:nvSpPr>
        <p:spPr bwMode="auto">
          <a:xfrm rot="10800000">
            <a:off x="5472113" y="4027488"/>
            <a:ext cx="1763712" cy="360362"/>
          </a:xfrm>
          <a:prstGeom prst="rightArrow">
            <a:avLst>
              <a:gd name="adj1" fmla="val 36565"/>
              <a:gd name="adj2" fmla="val 61677"/>
            </a:avLst>
          </a:prstGeom>
          <a:solidFill>
            <a:schemeClr val="accent1"/>
          </a:solidFill>
          <a:ln w="9525">
            <a:solidFill>
              <a:schemeClr val="tx1"/>
            </a:solidFill>
            <a:miter lim="800000"/>
            <a:headEnd/>
            <a:tailEnd/>
          </a:ln>
        </p:spPr>
        <p:txBody>
          <a:bodyPr wrap="none" anchor="ctr"/>
          <a:lstStyle/>
          <a:p>
            <a:endParaRPr lang="en-US"/>
          </a:p>
        </p:txBody>
      </p:sp>
      <p:sp>
        <p:nvSpPr>
          <p:cNvPr id="88090" name="Text Box 75"/>
          <p:cNvSpPr txBox="1">
            <a:spLocks noChangeArrowheads="1"/>
          </p:cNvSpPr>
          <p:nvPr/>
        </p:nvSpPr>
        <p:spPr bwMode="auto">
          <a:xfrm>
            <a:off x="142875" y="3544888"/>
            <a:ext cx="1333500" cy="366712"/>
          </a:xfrm>
          <a:prstGeom prst="rect">
            <a:avLst/>
          </a:prstGeom>
          <a:noFill/>
          <a:ln w="9525">
            <a:noFill/>
            <a:miter lim="800000"/>
            <a:headEnd/>
            <a:tailEnd/>
          </a:ln>
        </p:spPr>
        <p:txBody>
          <a:bodyPr>
            <a:spAutoFit/>
          </a:bodyPr>
          <a:lstStyle/>
          <a:p>
            <a:pPr algn="ctr">
              <a:spcBef>
                <a:spcPct val="50000"/>
              </a:spcBef>
            </a:pPr>
            <a:r>
              <a:rPr lang="en-AU" b="1">
                <a:solidFill>
                  <a:srgbClr val="008000"/>
                </a:solidFill>
                <a:latin typeface="Calibri" pitchFamily="34" charset="0"/>
              </a:rPr>
              <a:t>ECOSYSTEM</a:t>
            </a:r>
          </a:p>
        </p:txBody>
      </p:sp>
      <p:sp>
        <p:nvSpPr>
          <p:cNvPr id="88091" name="Text Box 75"/>
          <p:cNvSpPr txBox="1">
            <a:spLocks noChangeArrowheads="1"/>
          </p:cNvSpPr>
          <p:nvPr/>
        </p:nvSpPr>
        <p:spPr bwMode="auto">
          <a:xfrm>
            <a:off x="7343775" y="3789363"/>
            <a:ext cx="1333500" cy="641350"/>
          </a:xfrm>
          <a:prstGeom prst="rect">
            <a:avLst/>
          </a:prstGeom>
          <a:noFill/>
          <a:ln w="9525">
            <a:noFill/>
            <a:miter lim="800000"/>
            <a:headEnd/>
            <a:tailEnd/>
          </a:ln>
        </p:spPr>
        <p:txBody>
          <a:bodyPr>
            <a:spAutoFit/>
          </a:bodyPr>
          <a:lstStyle/>
          <a:p>
            <a:pPr algn="ctr">
              <a:spcBef>
                <a:spcPct val="50000"/>
              </a:spcBef>
            </a:pPr>
            <a:r>
              <a:rPr lang="en-AU" b="1">
                <a:solidFill>
                  <a:schemeClr val="tx2"/>
                </a:solidFill>
                <a:latin typeface="Calibri" pitchFamily="34" charset="0"/>
              </a:rPr>
              <a:t>ECONOMY/SOCIETY</a:t>
            </a:r>
          </a:p>
        </p:txBody>
      </p:sp>
      <p:sp>
        <p:nvSpPr>
          <p:cNvPr id="88092" name="Text Box 75"/>
          <p:cNvSpPr txBox="1">
            <a:spLocks noChangeArrowheads="1"/>
          </p:cNvSpPr>
          <p:nvPr/>
        </p:nvSpPr>
        <p:spPr bwMode="auto">
          <a:xfrm>
            <a:off x="3743325" y="4264025"/>
            <a:ext cx="1333500" cy="304800"/>
          </a:xfrm>
          <a:prstGeom prst="rect">
            <a:avLst/>
          </a:prstGeom>
          <a:noFill/>
          <a:ln w="9525">
            <a:noFill/>
            <a:miter lim="800000"/>
            <a:headEnd/>
            <a:tailEnd/>
          </a:ln>
        </p:spPr>
        <p:txBody>
          <a:bodyPr>
            <a:spAutoFit/>
          </a:bodyPr>
          <a:lstStyle/>
          <a:p>
            <a:pPr algn="ctr">
              <a:spcBef>
                <a:spcPct val="50000"/>
              </a:spcBef>
            </a:pPr>
            <a:r>
              <a:rPr lang="en-AU" sz="1400" b="1">
                <a:solidFill>
                  <a:srgbClr val="4D4D4D"/>
                </a:solidFill>
                <a:latin typeface="Calibri" pitchFamily="34" charset="0"/>
              </a:rPr>
              <a:t>Intra flows</a:t>
            </a:r>
          </a:p>
        </p:txBody>
      </p:sp>
      <p:sp>
        <p:nvSpPr>
          <p:cNvPr id="88093" name="AutoShape 29"/>
          <p:cNvSpPr>
            <a:spLocks noChangeArrowheads="1"/>
          </p:cNvSpPr>
          <p:nvPr/>
        </p:nvSpPr>
        <p:spPr bwMode="auto">
          <a:xfrm>
            <a:off x="503238" y="3860800"/>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88094" name="AutoShape 30"/>
          <p:cNvSpPr>
            <a:spLocks noChangeArrowheads="1"/>
          </p:cNvSpPr>
          <p:nvPr/>
        </p:nvSpPr>
        <p:spPr bwMode="auto">
          <a:xfrm rot="-10587481">
            <a:off x="827088" y="3860800"/>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88095" name="Text Box 75"/>
          <p:cNvSpPr txBox="1">
            <a:spLocks noChangeArrowheads="1"/>
          </p:cNvSpPr>
          <p:nvPr/>
        </p:nvSpPr>
        <p:spPr bwMode="auto">
          <a:xfrm>
            <a:off x="142875" y="4184650"/>
            <a:ext cx="1333500" cy="304800"/>
          </a:xfrm>
          <a:prstGeom prst="rect">
            <a:avLst/>
          </a:prstGeom>
          <a:noFill/>
          <a:ln w="9525">
            <a:noFill/>
            <a:miter lim="800000"/>
            <a:headEnd/>
            <a:tailEnd/>
          </a:ln>
        </p:spPr>
        <p:txBody>
          <a:bodyPr>
            <a:spAutoFit/>
          </a:bodyPr>
          <a:lstStyle/>
          <a:p>
            <a:pPr algn="ctr">
              <a:spcBef>
                <a:spcPct val="50000"/>
              </a:spcBef>
            </a:pPr>
            <a:r>
              <a:rPr lang="en-AU" sz="1400" b="1">
                <a:solidFill>
                  <a:srgbClr val="4D4D4D"/>
                </a:solidFill>
                <a:latin typeface="Calibri" pitchFamily="34" charset="0"/>
              </a:rPr>
              <a:t>Intra flows</a:t>
            </a:r>
          </a:p>
        </p:txBody>
      </p:sp>
      <p:sp>
        <p:nvSpPr>
          <p:cNvPr id="11287" name="Rectangle 22"/>
          <p:cNvSpPr>
            <a:spLocks noChangeArrowheads="1"/>
          </p:cNvSpPr>
          <p:nvPr/>
        </p:nvSpPr>
        <p:spPr bwMode="auto">
          <a:xfrm>
            <a:off x="143508" y="6345324"/>
            <a:ext cx="1636713" cy="261938"/>
          </a:xfrm>
          <a:prstGeom prst="rect">
            <a:avLst/>
          </a:prstGeom>
          <a:noFill/>
          <a:ln w="9525">
            <a:noFill/>
            <a:miter lim="800000"/>
            <a:headEnd/>
            <a:tailEnd/>
          </a:ln>
        </p:spPr>
        <p:txBody>
          <a:bodyPr>
            <a:spAutoFit/>
          </a:bodyPr>
          <a:lstStyle/>
          <a:p>
            <a:r>
              <a:rPr lang="en-AU" sz="1100" dirty="0"/>
              <a:t>Eigenraam et al., 2012 </a:t>
            </a:r>
          </a:p>
        </p:txBody>
      </p:sp>
    </p:spTree>
    <p:extLst>
      <p:ext uri="{BB962C8B-B14F-4D97-AF65-F5344CB8AC3E}">
        <p14:creationId xmlns:p14="http://schemas.microsoft.com/office/powerpoint/2010/main" val="442245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0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0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0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0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0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0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0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07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80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0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09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808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0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p:bldP spid="88078" grpId="0"/>
      <p:bldP spid="88079" grpId="0" animBg="1"/>
      <p:bldP spid="2" grpId="0" animBg="1"/>
      <p:bldP spid="88082" grpId="0" animBg="1"/>
      <p:bldP spid="88083" grpId="0" animBg="1"/>
      <p:bldP spid="88084" grpId="0" animBg="1"/>
      <p:bldP spid="88085" grpId="0" animBg="1"/>
      <p:bldP spid="88086" grpId="0"/>
      <p:bldP spid="88087" grpId="0"/>
      <p:bldP spid="88088" grpId="0" animBg="1"/>
      <p:bldP spid="88089" grpId="0" animBg="1"/>
      <p:bldP spid="88090" grpId="0"/>
      <p:bldP spid="88091" grpId="0"/>
      <p:bldP spid="88092" grpId="0"/>
      <p:bldP spid="88093" grpId="0" animBg="1"/>
      <p:bldP spid="88094" grpId="0" animBg="1"/>
      <p:bldP spid="880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1625" y="549275"/>
            <a:ext cx="8229600" cy="1008063"/>
          </a:xfrm>
        </p:spPr>
        <p:txBody>
          <a:bodyPr/>
          <a:lstStyle/>
          <a:p>
            <a:pPr eaLnBrk="1" hangingPunct="1"/>
            <a:r>
              <a:rPr lang="en-AU" dirty="0" smtClean="0"/>
              <a:t>Gross Ecosystem Product (GEP)</a:t>
            </a:r>
          </a:p>
        </p:txBody>
      </p:sp>
      <p:sp>
        <p:nvSpPr>
          <p:cNvPr id="11287" name="Rectangle 22"/>
          <p:cNvSpPr>
            <a:spLocks noChangeArrowheads="1"/>
          </p:cNvSpPr>
          <p:nvPr/>
        </p:nvSpPr>
        <p:spPr bwMode="auto">
          <a:xfrm>
            <a:off x="143508" y="6345324"/>
            <a:ext cx="2016224" cy="261610"/>
          </a:xfrm>
          <a:prstGeom prst="rect">
            <a:avLst/>
          </a:prstGeom>
          <a:noFill/>
          <a:ln w="9525">
            <a:noFill/>
            <a:miter lim="800000"/>
            <a:headEnd/>
            <a:tailEnd/>
          </a:ln>
        </p:spPr>
        <p:txBody>
          <a:bodyPr wrap="square">
            <a:spAutoFit/>
          </a:bodyPr>
          <a:lstStyle/>
          <a:p>
            <a:r>
              <a:rPr lang="en-AU" sz="1100" dirty="0" smtClean="0"/>
              <a:t>*) Eigenraam </a:t>
            </a:r>
            <a:r>
              <a:rPr lang="en-AU" sz="1100" dirty="0"/>
              <a:t>et al., 2012 </a:t>
            </a:r>
          </a:p>
        </p:txBody>
      </p:sp>
      <p:graphicFrame>
        <p:nvGraphicFramePr>
          <p:cNvPr id="3" name="Table 2"/>
          <p:cNvGraphicFramePr>
            <a:graphicFrameLocks noGrp="1"/>
          </p:cNvGraphicFramePr>
          <p:nvPr>
            <p:extLst>
              <p:ext uri="{D42A27DB-BD31-4B8C-83A1-F6EECF244321}">
                <p14:modId xmlns:p14="http://schemas.microsoft.com/office/powerpoint/2010/main" val="2121010443"/>
              </p:ext>
            </p:extLst>
          </p:nvPr>
        </p:nvGraphicFramePr>
        <p:xfrm>
          <a:off x="359532" y="1484783"/>
          <a:ext cx="7812868" cy="4707599"/>
        </p:xfrm>
        <a:graphic>
          <a:graphicData uri="http://schemas.openxmlformats.org/drawingml/2006/table">
            <a:tbl>
              <a:tblPr firstRow="1" firstCol="1" lastRow="1" lastCol="1" bandRow="1" bandCol="1">
                <a:tableStyleId>{5C22544A-7EE6-4342-B048-85BDC9FD1C3A}</a:tableStyleId>
              </a:tblPr>
              <a:tblGrid>
                <a:gridCol w="714859"/>
                <a:gridCol w="3223640"/>
                <a:gridCol w="3874369"/>
              </a:tblGrid>
              <a:tr h="538981">
                <a:tc>
                  <a:txBody>
                    <a:bodyPr/>
                    <a:lstStyle/>
                    <a:p>
                      <a:pPr algn="just">
                        <a:lnSpc>
                          <a:spcPct val="115000"/>
                        </a:lnSpc>
                        <a:spcAft>
                          <a:spcPts val="600"/>
                        </a:spcAft>
                      </a:pPr>
                      <a:r>
                        <a:rPr lang="en-AU" sz="1400" dirty="0">
                          <a:solidFill>
                            <a:schemeClr val="tx1"/>
                          </a:solidFill>
                          <a:effectLst/>
                        </a:rPr>
                        <a:t>Step</a:t>
                      </a:r>
                      <a:endParaRPr lang="en-AU" sz="1400" dirty="0">
                        <a:solidFill>
                          <a:schemeClr val="tx1"/>
                        </a:solidFill>
                        <a:effectLst/>
                        <a:latin typeface="Calibri"/>
                        <a:ea typeface="Times New Roman"/>
                      </a:endParaRPr>
                    </a:p>
                  </a:txBody>
                  <a:tcPr marL="68580" marR="68580" marT="0" marB="0"/>
                </a:tc>
                <a:tc>
                  <a:txBody>
                    <a:bodyPr/>
                    <a:lstStyle/>
                    <a:p>
                      <a:pPr algn="just">
                        <a:lnSpc>
                          <a:spcPct val="115000"/>
                        </a:lnSpc>
                        <a:spcAft>
                          <a:spcPts val="600"/>
                        </a:spcAft>
                      </a:pPr>
                      <a:r>
                        <a:rPr lang="en-AU" sz="1400" dirty="0">
                          <a:solidFill>
                            <a:schemeClr val="tx1"/>
                          </a:solidFill>
                          <a:effectLst/>
                        </a:rPr>
                        <a:t>Gross Domestic Product (GDP)</a:t>
                      </a:r>
                      <a:endParaRPr lang="en-AU" sz="1400" dirty="0">
                        <a:solidFill>
                          <a:schemeClr val="tx1"/>
                        </a:solidFill>
                        <a:effectLst/>
                        <a:latin typeface="Calibri"/>
                        <a:ea typeface="Times New Roman"/>
                      </a:endParaRPr>
                    </a:p>
                  </a:txBody>
                  <a:tcPr marL="68580" marR="68580" marT="0" marB="0"/>
                </a:tc>
                <a:tc>
                  <a:txBody>
                    <a:bodyPr/>
                    <a:lstStyle/>
                    <a:p>
                      <a:pPr algn="just">
                        <a:lnSpc>
                          <a:spcPct val="115000"/>
                        </a:lnSpc>
                        <a:spcAft>
                          <a:spcPts val="600"/>
                        </a:spcAft>
                      </a:pPr>
                      <a:r>
                        <a:rPr lang="en-AU" sz="1400" dirty="0">
                          <a:solidFill>
                            <a:schemeClr val="tx1"/>
                          </a:solidFill>
                          <a:effectLst/>
                        </a:rPr>
                        <a:t>Gross Ecosystem Product (GEP</a:t>
                      </a:r>
                      <a:r>
                        <a:rPr lang="en-AU" sz="1400" dirty="0" smtClean="0">
                          <a:solidFill>
                            <a:schemeClr val="tx1"/>
                          </a:solidFill>
                          <a:effectLst/>
                        </a:rPr>
                        <a:t>)*</a:t>
                      </a:r>
                      <a:endParaRPr lang="en-AU" sz="1400" dirty="0">
                        <a:solidFill>
                          <a:schemeClr val="tx1"/>
                        </a:solidFill>
                        <a:effectLst/>
                        <a:latin typeface="Calibri"/>
                        <a:ea typeface="Times New Roman"/>
                      </a:endParaRPr>
                    </a:p>
                  </a:txBody>
                  <a:tcPr marL="68580" marR="68580" marT="0" marB="0"/>
                </a:tc>
              </a:tr>
              <a:tr h="1003649">
                <a:tc>
                  <a:txBody>
                    <a:bodyPr/>
                    <a:lstStyle/>
                    <a:p>
                      <a:pPr algn="just">
                        <a:lnSpc>
                          <a:spcPct val="115000"/>
                        </a:lnSpc>
                        <a:spcAft>
                          <a:spcPts val="600"/>
                        </a:spcAft>
                      </a:pPr>
                      <a:r>
                        <a:rPr lang="en-AU" sz="1400" dirty="0">
                          <a:solidFill>
                            <a:schemeClr val="tx1"/>
                          </a:solidFill>
                          <a:effectLst/>
                        </a:rPr>
                        <a:t>1</a:t>
                      </a:r>
                      <a:endParaRPr lang="en-AU" sz="1400" dirty="0">
                        <a:solidFill>
                          <a:schemeClr val="tx1"/>
                        </a:solidFill>
                        <a:effectLst/>
                        <a:latin typeface="Calibri"/>
                        <a:ea typeface="Times New Roman"/>
                      </a:endParaRPr>
                    </a:p>
                  </a:txBody>
                  <a:tcPr marL="68580" marR="68580" marT="0" marB="0"/>
                </a:tc>
                <a:tc>
                  <a:txBody>
                    <a:bodyPr/>
                    <a:lstStyle/>
                    <a:p>
                      <a:pPr algn="just">
                        <a:lnSpc>
                          <a:spcPct val="115000"/>
                        </a:lnSpc>
                        <a:spcAft>
                          <a:spcPts val="600"/>
                        </a:spcAft>
                      </a:pPr>
                      <a:r>
                        <a:rPr lang="en-AU" sz="1400" b="0" dirty="0">
                          <a:solidFill>
                            <a:schemeClr val="tx1"/>
                          </a:solidFill>
                          <a:effectLst/>
                        </a:rPr>
                        <a:t>Estimate the </a:t>
                      </a:r>
                      <a:r>
                        <a:rPr lang="en-AU" sz="1400" b="1" dirty="0">
                          <a:solidFill>
                            <a:schemeClr val="tx1"/>
                          </a:solidFill>
                          <a:effectLst/>
                        </a:rPr>
                        <a:t>Gross </a:t>
                      </a:r>
                      <a:r>
                        <a:rPr lang="en-AU" sz="1400" b="1" dirty="0" smtClean="0">
                          <a:solidFill>
                            <a:schemeClr val="tx1"/>
                          </a:solidFill>
                          <a:effectLst/>
                        </a:rPr>
                        <a:t>Output</a:t>
                      </a:r>
                      <a:r>
                        <a:rPr lang="en-AU" sz="1400" b="0" dirty="0" smtClean="0">
                          <a:solidFill>
                            <a:schemeClr val="tx1"/>
                          </a:solidFill>
                          <a:effectLst/>
                        </a:rPr>
                        <a:t> of </a:t>
                      </a:r>
                      <a:r>
                        <a:rPr lang="en-AU" sz="1400" b="0" dirty="0">
                          <a:solidFill>
                            <a:schemeClr val="tx1"/>
                          </a:solidFill>
                          <a:effectLst/>
                        </a:rPr>
                        <a:t>various economic activities</a:t>
                      </a:r>
                      <a:endParaRPr lang="en-AU" sz="1400" b="0" dirty="0">
                        <a:solidFill>
                          <a:schemeClr val="tx1"/>
                        </a:solidFill>
                        <a:effectLst/>
                        <a:latin typeface="Calibri"/>
                        <a:ea typeface="Times New Roman"/>
                      </a:endParaRPr>
                    </a:p>
                  </a:txBody>
                  <a:tcPr marL="68580" marR="68580" marT="0" marB="0">
                    <a:solidFill>
                      <a:schemeClr val="accent1"/>
                    </a:solidFill>
                  </a:tcPr>
                </a:tc>
                <a:tc>
                  <a:txBody>
                    <a:bodyPr/>
                    <a:lstStyle/>
                    <a:p>
                      <a:pPr algn="just">
                        <a:lnSpc>
                          <a:spcPct val="115000"/>
                        </a:lnSpc>
                        <a:spcAft>
                          <a:spcPts val="600"/>
                        </a:spcAft>
                      </a:pPr>
                      <a:r>
                        <a:rPr lang="en-AU" sz="1400" b="0" dirty="0">
                          <a:solidFill>
                            <a:schemeClr val="tx1"/>
                          </a:solidFill>
                          <a:effectLst/>
                        </a:rPr>
                        <a:t>Estimate the </a:t>
                      </a:r>
                      <a:r>
                        <a:rPr lang="en-AU" sz="1400" b="1" dirty="0">
                          <a:solidFill>
                            <a:schemeClr val="tx1"/>
                          </a:solidFill>
                          <a:effectLst/>
                        </a:rPr>
                        <a:t>Gross Ecosystem </a:t>
                      </a:r>
                      <a:r>
                        <a:rPr lang="en-AU" sz="1400" b="1" dirty="0" smtClean="0">
                          <a:solidFill>
                            <a:schemeClr val="tx1"/>
                          </a:solidFill>
                          <a:effectLst/>
                        </a:rPr>
                        <a:t>Output</a:t>
                      </a:r>
                      <a:r>
                        <a:rPr lang="en-AU" sz="1400" b="0" dirty="0" smtClean="0">
                          <a:solidFill>
                            <a:schemeClr val="tx1"/>
                          </a:solidFill>
                          <a:effectLst/>
                        </a:rPr>
                        <a:t> (clean</a:t>
                      </a:r>
                      <a:r>
                        <a:rPr lang="en-AU" sz="1400" b="0" baseline="0" dirty="0" smtClean="0">
                          <a:solidFill>
                            <a:schemeClr val="tx1"/>
                          </a:solidFill>
                          <a:effectLst/>
                        </a:rPr>
                        <a:t> air, water, </a:t>
                      </a:r>
                      <a:r>
                        <a:rPr lang="en-AU" sz="1400" b="0" baseline="0" dirty="0" err="1" smtClean="0">
                          <a:solidFill>
                            <a:schemeClr val="tx1"/>
                          </a:solidFill>
                          <a:effectLst/>
                        </a:rPr>
                        <a:t>etc</a:t>
                      </a:r>
                      <a:r>
                        <a:rPr lang="en-AU" sz="1400" b="0" baseline="0" dirty="0" smtClean="0">
                          <a:solidFill>
                            <a:schemeClr val="tx1"/>
                          </a:solidFill>
                          <a:effectLst/>
                        </a:rPr>
                        <a:t>) </a:t>
                      </a:r>
                      <a:r>
                        <a:rPr lang="en-AU" sz="1400" b="0" dirty="0" smtClean="0">
                          <a:solidFill>
                            <a:schemeClr val="tx1"/>
                          </a:solidFill>
                          <a:effectLst/>
                        </a:rPr>
                        <a:t>from </a:t>
                      </a:r>
                      <a:r>
                        <a:rPr lang="en-AU" sz="1400" b="0" dirty="0">
                          <a:solidFill>
                            <a:schemeClr val="tx1"/>
                          </a:solidFill>
                          <a:effectLst/>
                        </a:rPr>
                        <a:t>an ecosystem </a:t>
                      </a:r>
                      <a:r>
                        <a:rPr lang="en-AU" sz="1400" b="0" kern="1200" dirty="0" smtClean="0">
                          <a:solidFill>
                            <a:schemeClr val="tx1"/>
                          </a:solidFill>
                          <a:effectLst/>
                          <a:latin typeface="+mn-lt"/>
                          <a:ea typeface="+mn-ea"/>
                          <a:cs typeface="+mn-cs"/>
                        </a:rPr>
                        <a:t>asset (sum of ecosystem services and inter flows)</a:t>
                      </a:r>
                      <a:endParaRPr lang="en-AU" sz="1400" b="0" kern="1200" dirty="0">
                        <a:solidFill>
                          <a:schemeClr val="tx1"/>
                        </a:solidFill>
                        <a:effectLst/>
                        <a:latin typeface="+mn-lt"/>
                        <a:ea typeface="+mn-ea"/>
                        <a:cs typeface="+mn-cs"/>
                      </a:endParaRPr>
                    </a:p>
                  </a:txBody>
                  <a:tcPr marL="68580" marR="68580" marT="0" marB="0"/>
                </a:tc>
              </a:tr>
              <a:tr h="1157671">
                <a:tc>
                  <a:txBody>
                    <a:bodyPr/>
                    <a:lstStyle/>
                    <a:p>
                      <a:pPr algn="just">
                        <a:lnSpc>
                          <a:spcPct val="115000"/>
                        </a:lnSpc>
                        <a:spcAft>
                          <a:spcPts val="600"/>
                        </a:spcAft>
                      </a:pPr>
                      <a:r>
                        <a:rPr lang="en-AU" sz="1400" dirty="0">
                          <a:solidFill>
                            <a:schemeClr val="tx1"/>
                          </a:solidFill>
                          <a:effectLst/>
                        </a:rPr>
                        <a:t>2</a:t>
                      </a:r>
                      <a:endParaRPr lang="en-AU" sz="1400" dirty="0">
                        <a:solidFill>
                          <a:schemeClr val="tx1"/>
                        </a:solidFill>
                        <a:effectLst/>
                        <a:latin typeface="Calibri"/>
                        <a:ea typeface="Times New Roman"/>
                      </a:endParaRPr>
                    </a:p>
                  </a:txBody>
                  <a:tcPr marL="68580" marR="68580" marT="0" marB="0">
                    <a:solidFill>
                      <a:schemeClr val="accent5"/>
                    </a:solidFill>
                  </a:tcPr>
                </a:tc>
                <a:tc>
                  <a:txBody>
                    <a:bodyPr/>
                    <a:lstStyle/>
                    <a:p>
                      <a:pPr algn="just">
                        <a:lnSpc>
                          <a:spcPct val="115000"/>
                        </a:lnSpc>
                        <a:spcAft>
                          <a:spcPts val="600"/>
                        </a:spcAft>
                      </a:pPr>
                      <a:r>
                        <a:rPr lang="en-AU" sz="1400" b="0" dirty="0" smtClean="0">
                          <a:solidFill>
                            <a:schemeClr val="tx1"/>
                          </a:solidFill>
                          <a:effectLst/>
                        </a:rPr>
                        <a:t>Determine </a:t>
                      </a:r>
                      <a:r>
                        <a:rPr lang="en-AU" sz="1400" b="0" dirty="0">
                          <a:solidFill>
                            <a:schemeClr val="tx1"/>
                          </a:solidFill>
                          <a:effectLst/>
                        </a:rPr>
                        <a:t>the </a:t>
                      </a:r>
                      <a:r>
                        <a:rPr lang="en-AU" sz="1400" b="1" dirty="0">
                          <a:solidFill>
                            <a:schemeClr val="tx1"/>
                          </a:solidFill>
                          <a:effectLst/>
                        </a:rPr>
                        <a:t>intermediate consumption</a:t>
                      </a:r>
                      <a:r>
                        <a:rPr lang="en-AU" sz="1400" b="0" dirty="0">
                          <a:solidFill>
                            <a:schemeClr val="tx1"/>
                          </a:solidFill>
                          <a:effectLst/>
                        </a:rPr>
                        <a:t>, i.e., the cost of material, supplies and services used to produce </a:t>
                      </a:r>
                      <a:r>
                        <a:rPr lang="en-AU" sz="1400" b="0" dirty="0" smtClean="0">
                          <a:solidFill>
                            <a:schemeClr val="tx1"/>
                          </a:solidFill>
                          <a:effectLst/>
                        </a:rPr>
                        <a:t>goods </a:t>
                      </a:r>
                      <a:r>
                        <a:rPr lang="en-AU" sz="1400" b="0" dirty="0">
                          <a:solidFill>
                            <a:schemeClr val="tx1"/>
                          </a:solidFill>
                          <a:effectLst/>
                        </a:rPr>
                        <a:t>or services</a:t>
                      </a:r>
                      <a:endParaRPr lang="en-AU" sz="1400" b="0" dirty="0">
                        <a:solidFill>
                          <a:schemeClr val="tx1"/>
                        </a:solidFill>
                        <a:effectLst/>
                        <a:latin typeface="Calibri"/>
                        <a:ea typeface="Times New Roman"/>
                      </a:endParaRPr>
                    </a:p>
                  </a:txBody>
                  <a:tcPr marL="68580" marR="68580" marT="0" marB="0">
                    <a:solidFill>
                      <a:schemeClr val="accent5"/>
                    </a:solidFill>
                  </a:tcPr>
                </a:tc>
                <a:tc>
                  <a:txBody>
                    <a:bodyPr/>
                    <a:lstStyle/>
                    <a:p>
                      <a:pPr algn="just">
                        <a:lnSpc>
                          <a:spcPct val="115000"/>
                        </a:lnSpc>
                        <a:spcAft>
                          <a:spcPts val="600"/>
                        </a:spcAft>
                      </a:pPr>
                      <a:r>
                        <a:rPr lang="en-AU" sz="1400" b="0" dirty="0" smtClean="0">
                          <a:solidFill>
                            <a:schemeClr val="tx1"/>
                          </a:solidFill>
                          <a:effectLst/>
                        </a:rPr>
                        <a:t>Determine </a:t>
                      </a:r>
                      <a:r>
                        <a:rPr lang="en-AU" sz="1400" b="0" dirty="0">
                          <a:solidFill>
                            <a:schemeClr val="tx1"/>
                          </a:solidFill>
                          <a:effectLst/>
                        </a:rPr>
                        <a:t>the </a:t>
                      </a:r>
                      <a:r>
                        <a:rPr lang="en-AU" sz="1400" b="1" dirty="0" smtClean="0">
                          <a:solidFill>
                            <a:schemeClr val="tx1"/>
                          </a:solidFill>
                          <a:effectLst/>
                        </a:rPr>
                        <a:t>inputs</a:t>
                      </a:r>
                      <a:r>
                        <a:rPr lang="en-AU" sz="1400" b="1" baseline="0" dirty="0" smtClean="0">
                          <a:solidFill>
                            <a:schemeClr val="tx1"/>
                          </a:solidFill>
                          <a:effectLst/>
                        </a:rPr>
                        <a:t> (inter-flows) </a:t>
                      </a:r>
                      <a:r>
                        <a:rPr lang="en-AU" sz="1400" b="1" dirty="0" smtClean="0">
                          <a:solidFill>
                            <a:schemeClr val="tx1"/>
                          </a:solidFill>
                          <a:effectLst/>
                        </a:rPr>
                        <a:t> </a:t>
                      </a:r>
                      <a:r>
                        <a:rPr lang="en-AU" sz="1400" b="0" dirty="0" smtClean="0">
                          <a:solidFill>
                            <a:schemeClr val="tx1"/>
                          </a:solidFill>
                          <a:effectLst/>
                        </a:rPr>
                        <a:t>to the </a:t>
                      </a:r>
                      <a:r>
                        <a:rPr lang="en-AU" sz="1400" b="0" dirty="0">
                          <a:solidFill>
                            <a:schemeClr val="tx1"/>
                          </a:solidFill>
                          <a:effectLst/>
                        </a:rPr>
                        <a:t>asset, i.e., pollination, habitat, water, nutrients used to produce </a:t>
                      </a:r>
                      <a:r>
                        <a:rPr lang="en-AU" sz="1400" b="0" dirty="0" smtClean="0">
                          <a:solidFill>
                            <a:schemeClr val="tx1"/>
                          </a:solidFill>
                          <a:effectLst/>
                        </a:rPr>
                        <a:t>Gross Ecosystem Output</a:t>
                      </a:r>
                      <a:endParaRPr lang="en-AU" sz="1400" b="0" dirty="0">
                        <a:solidFill>
                          <a:schemeClr val="tx1"/>
                        </a:solidFill>
                        <a:effectLst/>
                        <a:latin typeface="Calibri"/>
                        <a:ea typeface="Times New Roman"/>
                      </a:endParaRPr>
                    </a:p>
                  </a:txBody>
                  <a:tcPr marL="68580" marR="68580" marT="0" marB="0">
                    <a:solidFill>
                      <a:schemeClr val="accent5"/>
                    </a:solidFill>
                  </a:tcPr>
                </a:tc>
              </a:tr>
              <a:tr h="1003649">
                <a:tc>
                  <a:txBody>
                    <a:bodyPr/>
                    <a:lstStyle/>
                    <a:p>
                      <a:pPr algn="just">
                        <a:lnSpc>
                          <a:spcPct val="115000"/>
                        </a:lnSpc>
                        <a:spcAft>
                          <a:spcPts val="600"/>
                        </a:spcAft>
                      </a:pPr>
                      <a:r>
                        <a:rPr lang="en-AU" sz="1400" dirty="0">
                          <a:solidFill>
                            <a:schemeClr val="tx1"/>
                          </a:solidFill>
                          <a:effectLst/>
                        </a:rPr>
                        <a:t>3</a:t>
                      </a:r>
                      <a:endParaRPr lang="en-AU" sz="1400" dirty="0">
                        <a:solidFill>
                          <a:schemeClr val="tx1"/>
                        </a:solidFill>
                        <a:effectLst/>
                        <a:latin typeface="Calibri"/>
                        <a:ea typeface="Times New Roman"/>
                      </a:endParaRPr>
                    </a:p>
                  </a:txBody>
                  <a:tcPr marL="68580" marR="68580" marT="0" marB="0"/>
                </a:tc>
                <a:tc>
                  <a:txBody>
                    <a:bodyPr/>
                    <a:lstStyle/>
                    <a:p>
                      <a:pPr algn="just">
                        <a:lnSpc>
                          <a:spcPct val="115000"/>
                        </a:lnSpc>
                        <a:spcAft>
                          <a:spcPts val="600"/>
                        </a:spcAft>
                      </a:pPr>
                      <a:r>
                        <a:rPr lang="en-AU" sz="1400" b="0" dirty="0">
                          <a:solidFill>
                            <a:schemeClr val="tx1"/>
                          </a:solidFill>
                          <a:effectLst/>
                        </a:rPr>
                        <a:t>Deduct intermediate consumption from Gross </a:t>
                      </a:r>
                      <a:r>
                        <a:rPr lang="en-AU" sz="1400" b="0" dirty="0" smtClean="0">
                          <a:solidFill>
                            <a:schemeClr val="tx1"/>
                          </a:solidFill>
                          <a:effectLst/>
                        </a:rPr>
                        <a:t>Output to </a:t>
                      </a:r>
                      <a:r>
                        <a:rPr lang="en-AU" sz="1400" b="0" dirty="0">
                          <a:solidFill>
                            <a:schemeClr val="tx1"/>
                          </a:solidFill>
                          <a:effectLst/>
                        </a:rPr>
                        <a:t>obtain the </a:t>
                      </a:r>
                      <a:r>
                        <a:rPr lang="en-AU" sz="1400" b="1" dirty="0" smtClean="0">
                          <a:solidFill>
                            <a:schemeClr val="tx1"/>
                          </a:solidFill>
                          <a:effectLst/>
                        </a:rPr>
                        <a:t>Gross Value Added </a:t>
                      </a:r>
                      <a:r>
                        <a:rPr lang="en-AU" sz="1400" b="0" dirty="0" smtClean="0">
                          <a:solidFill>
                            <a:schemeClr val="tx1"/>
                          </a:solidFill>
                          <a:effectLst/>
                        </a:rPr>
                        <a:t>(summed for all businesses is </a:t>
                      </a:r>
                      <a:r>
                        <a:rPr lang="en-AU" sz="1400" b="1" dirty="0" smtClean="0">
                          <a:solidFill>
                            <a:schemeClr val="tx1"/>
                          </a:solidFill>
                          <a:effectLst/>
                        </a:rPr>
                        <a:t>GDP</a:t>
                      </a:r>
                      <a:r>
                        <a:rPr lang="en-AU" sz="1400" b="0" dirty="0" smtClean="0">
                          <a:solidFill>
                            <a:schemeClr val="tx1"/>
                          </a:solidFill>
                          <a:effectLst/>
                        </a:rPr>
                        <a:t>)</a:t>
                      </a:r>
                      <a:endParaRPr lang="en-AU" sz="1400" b="0" dirty="0">
                        <a:solidFill>
                          <a:schemeClr val="tx1"/>
                        </a:solidFill>
                        <a:effectLst/>
                        <a:latin typeface="Calibri"/>
                        <a:ea typeface="Times New Roman"/>
                      </a:endParaRPr>
                    </a:p>
                  </a:txBody>
                  <a:tcPr marL="68580" marR="68580" marT="0" marB="0">
                    <a:solidFill>
                      <a:schemeClr val="accent1"/>
                    </a:solidFill>
                  </a:tcPr>
                </a:tc>
                <a:tc>
                  <a:txBody>
                    <a:bodyPr/>
                    <a:lstStyle/>
                    <a:p>
                      <a:pPr algn="just">
                        <a:lnSpc>
                          <a:spcPct val="115000"/>
                        </a:lnSpc>
                        <a:spcAft>
                          <a:spcPts val="600"/>
                        </a:spcAft>
                      </a:pPr>
                      <a:r>
                        <a:rPr lang="en-AU" sz="1400" b="0" dirty="0">
                          <a:solidFill>
                            <a:schemeClr val="tx1"/>
                          </a:solidFill>
                          <a:effectLst/>
                        </a:rPr>
                        <a:t>Deduct </a:t>
                      </a:r>
                      <a:r>
                        <a:rPr lang="en-AU" sz="1400" b="1" dirty="0" smtClean="0">
                          <a:solidFill>
                            <a:schemeClr val="tx1"/>
                          </a:solidFill>
                          <a:effectLst/>
                        </a:rPr>
                        <a:t>inputs</a:t>
                      </a:r>
                      <a:r>
                        <a:rPr lang="en-AU" sz="1400" b="0" dirty="0" smtClean="0">
                          <a:solidFill>
                            <a:schemeClr val="tx1"/>
                          </a:solidFill>
                          <a:effectLst/>
                        </a:rPr>
                        <a:t> </a:t>
                      </a:r>
                      <a:r>
                        <a:rPr lang="en-AU" sz="1400" b="0" dirty="0">
                          <a:solidFill>
                            <a:schemeClr val="tx1"/>
                          </a:solidFill>
                          <a:effectLst/>
                        </a:rPr>
                        <a:t>from Gross </a:t>
                      </a:r>
                      <a:r>
                        <a:rPr lang="en-AU" sz="1400" b="0" dirty="0" smtClean="0">
                          <a:solidFill>
                            <a:schemeClr val="tx1"/>
                          </a:solidFill>
                          <a:effectLst/>
                        </a:rPr>
                        <a:t>Ecosystem Output to </a:t>
                      </a:r>
                      <a:r>
                        <a:rPr lang="en-AU" sz="1400" b="0" dirty="0">
                          <a:solidFill>
                            <a:schemeClr val="tx1"/>
                          </a:solidFill>
                          <a:effectLst/>
                        </a:rPr>
                        <a:t>obtain the </a:t>
                      </a:r>
                      <a:r>
                        <a:rPr lang="en-AU" sz="1400" b="1" dirty="0" smtClean="0">
                          <a:solidFill>
                            <a:schemeClr val="tx1"/>
                          </a:solidFill>
                          <a:effectLst/>
                        </a:rPr>
                        <a:t>Gross Ecosystem</a:t>
                      </a:r>
                      <a:r>
                        <a:rPr lang="en-AU" sz="1400" b="1" baseline="0" dirty="0" smtClean="0">
                          <a:solidFill>
                            <a:schemeClr val="tx1"/>
                          </a:solidFill>
                          <a:effectLst/>
                        </a:rPr>
                        <a:t> Product</a:t>
                      </a:r>
                      <a:endParaRPr lang="en-AU" sz="1400" b="1" dirty="0">
                        <a:solidFill>
                          <a:schemeClr val="tx1"/>
                        </a:solidFill>
                        <a:effectLst/>
                        <a:latin typeface="Calibri"/>
                        <a:ea typeface="Times New Roman"/>
                      </a:endParaRPr>
                    </a:p>
                  </a:txBody>
                  <a:tcPr marL="68580" marR="68580" marT="0" marB="0"/>
                </a:tc>
              </a:tr>
              <a:tr h="1003649">
                <a:tc>
                  <a:txBody>
                    <a:bodyPr/>
                    <a:lstStyle/>
                    <a:p>
                      <a:pPr algn="just">
                        <a:lnSpc>
                          <a:spcPct val="115000"/>
                        </a:lnSpc>
                        <a:spcAft>
                          <a:spcPts val="600"/>
                        </a:spcAft>
                      </a:pPr>
                      <a:r>
                        <a:rPr lang="en-AU" sz="1400" dirty="0" smtClean="0">
                          <a:solidFill>
                            <a:schemeClr val="tx1"/>
                          </a:solidFill>
                          <a:effectLst/>
                          <a:latin typeface="Calibri"/>
                          <a:ea typeface="Times New Roman"/>
                        </a:rPr>
                        <a:t>4</a:t>
                      </a:r>
                      <a:endParaRPr lang="en-AU" sz="1400" dirty="0">
                        <a:solidFill>
                          <a:schemeClr val="tx1"/>
                        </a:solidFill>
                        <a:effectLst/>
                        <a:latin typeface="Calibri"/>
                        <a:ea typeface="Times New Roman"/>
                      </a:endParaRPr>
                    </a:p>
                  </a:txBody>
                  <a:tcPr marL="68580" marR="68580" marT="0" marB="0">
                    <a:solidFill>
                      <a:schemeClr val="accent5"/>
                    </a:solidFill>
                  </a:tcPr>
                </a:tc>
                <a:tc>
                  <a:txBody>
                    <a:bodyPr/>
                    <a:lstStyle/>
                    <a:p>
                      <a:pPr algn="just">
                        <a:lnSpc>
                          <a:spcPct val="115000"/>
                        </a:lnSpc>
                        <a:spcAft>
                          <a:spcPts val="600"/>
                        </a:spcAft>
                      </a:pPr>
                      <a:r>
                        <a:rPr lang="en-AU" sz="1400" b="0" kern="1200" dirty="0" smtClean="0">
                          <a:solidFill>
                            <a:schemeClr val="tx1"/>
                          </a:solidFill>
                          <a:effectLst/>
                          <a:latin typeface="+mn-lt"/>
                          <a:ea typeface="+mn-ea"/>
                          <a:cs typeface="+mn-cs"/>
                        </a:rPr>
                        <a:t>Deduct depreciation from Gross Value Add to obtain </a:t>
                      </a:r>
                      <a:r>
                        <a:rPr lang="en-AU" sz="1400" b="1" kern="1200" dirty="0" smtClean="0">
                          <a:solidFill>
                            <a:schemeClr val="tx1"/>
                          </a:solidFill>
                          <a:effectLst/>
                          <a:latin typeface="+mn-lt"/>
                          <a:ea typeface="+mn-ea"/>
                          <a:cs typeface="+mn-cs"/>
                        </a:rPr>
                        <a:t>Net Value Added</a:t>
                      </a:r>
                      <a:endParaRPr lang="en-AU" sz="1400" b="1" kern="1200" dirty="0">
                        <a:solidFill>
                          <a:schemeClr val="tx1"/>
                        </a:solidFill>
                        <a:effectLst/>
                        <a:latin typeface="+mn-lt"/>
                        <a:ea typeface="+mn-ea"/>
                        <a:cs typeface="+mn-cs"/>
                      </a:endParaRPr>
                    </a:p>
                  </a:txBody>
                  <a:tcPr marL="68580" marR="68580" marT="0" marB="0">
                    <a:solidFill>
                      <a:schemeClr val="accent5"/>
                    </a:solidFill>
                  </a:tcPr>
                </a:tc>
                <a:tc>
                  <a:txBody>
                    <a:bodyPr/>
                    <a:lstStyle/>
                    <a:p>
                      <a:pPr algn="just">
                        <a:lnSpc>
                          <a:spcPct val="115000"/>
                        </a:lnSpc>
                        <a:spcAft>
                          <a:spcPts val="600"/>
                        </a:spcAft>
                      </a:pPr>
                      <a:r>
                        <a:rPr lang="en-AU" sz="1400" b="0" kern="1200" dirty="0" smtClean="0">
                          <a:solidFill>
                            <a:schemeClr val="tx1"/>
                          </a:solidFill>
                          <a:effectLst/>
                          <a:latin typeface="+mn-lt"/>
                          <a:ea typeface="+mn-ea"/>
                          <a:cs typeface="+mn-cs"/>
                        </a:rPr>
                        <a:t>Deduct depreciation (degradation) from Gross Ecosystem Product to obtain </a:t>
                      </a:r>
                      <a:r>
                        <a:rPr lang="en-AU" sz="1400" b="1" kern="1200" dirty="0" smtClean="0">
                          <a:solidFill>
                            <a:schemeClr val="tx1"/>
                          </a:solidFill>
                          <a:effectLst/>
                          <a:latin typeface="+mn-lt"/>
                          <a:ea typeface="+mn-ea"/>
                          <a:cs typeface="+mn-cs"/>
                        </a:rPr>
                        <a:t>Net Ecosystem</a:t>
                      </a:r>
                      <a:r>
                        <a:rPr lang="en-AU" sz="1400" b="1" kern="1200" baseline="0" dirty="0" smtClean="0">
                          <a:solidFill>
                            <a:schemeClr val="tx1"/>
                          </a:solidFill>
                          <a:effectLst/>
                          <a:latin typeface="+mn-lt"/>
                          <a:ea typeface="+mn-ea"/>
                          <a:cs typeface="+mn-cs"/>
                        </a:rPr>
                        <a:t> Product </a:t>
                      </a:r>
                      <a:endParaRPr lang="en-AU" sz="1400" b="1" kern="1200" dirty="0">
                        <a:solidFill>
                          <a:schemeClr val="tx1"/>
                        </a:solidFill>
                        <a:effectLst/>
                        <a:latin typeface="+mn-lt"/>
                        <a:ea typeface="+mn-ea"/>
                        <a:cs typeface="+mn-cs"/>
                      </a:endParaRPr>
                    </a:p>
                  </a:txBody>
                  <a:tcPr marL="68580" marR="68580" marT="0" marB="0">
                    <a:solidFill>
                      <a:schemeClr val="accent5"/>
                    </a:solidFill>
                  </a:tcPr>
                </a:tc>
              </a:tr>
            </a:tbl>
          </a:graphicData>
        </a:graphic>
      </p:graphicFrame>
      <p:sp>
        <p:nvSpPr>
          <p:cNvPr id="2" name="Rectangle 1"/>
          <p:cNvSpPr/>
          <p:nvPr/>
        </p:nvSpPr>
        <p:spPr>
          <a:xfrm>
            <a:off x="1079612" y="3032956"/>
            <a:ext cx="7092788" cy="3204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079612" y="4185084"/>
            <a:ext cx="7092788" cy="205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079612" y="5157192"/>
            <a:ext cx="7092788" cy="102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224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Gross Ecosystem Product</a:t>
            </a:r>
            <a:endParaRPr lang="en-AU" dirty="0"/>
          </a:p>
        </p:txBody>
      </p:sp>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15</a:t>
            </a:fld>
            <a:endParaRPr lang="en-AU"/>
          </a:p>
        </p:txBody>
      </p:sp>
      <p:sp>
        <p:nvSpPr>
          <p:cNvPr id="5" name="Cube 4"/>
          <p:cNvSpPr>
            <a:spLocks noChangeArrowheads="1"/>
          </p:cNvSpPr>
          <p:nvPr/>
        </p:nvSpPr>
        <p:spPr bwMode="auto">
          <a:xfrm>
            <a:off x="2555776" y="1340768"/>
            <a:ext cx="2870299" cy="2307078"/>
          </a:xfrm>
          <a:prstGeom prst="cube">
            <a:avLst>
              <a:gd name="adj" fmla="val 25000"/>
            </a:avLst>
          </a:prstGeom>
          <a:solidFill>
            <a:srgbClr val="FF0000">
              <a:alpha val="41000"/>
            </a:srgbClr>
          </a:solidFill>
          <a:ln w="25400" algn="ctr">
            <a:solidFill>
              <a:srgbClr val="008000"/>
            </a:solidFill>
            <a:miter lim="800000"/>
            <a:headEnd/>
            <a:tailEnd/>
          </a:ln>
        </p:spPr>
        <p:txBody>
          <a:bodyPr anchor="ctr"/>
          <a:lstStyle/>
          <a:p>
            <a:pPr algn="ctr">
              <a:defRPr/>
            </a:pPr>
            <a:endParaRPr lang="en-AU" b="1">
              <a:solidFill>
                <a:srgbClr val="CC00CC"/>
              </a:solidFill>
              <a:latin typeface="+mn-lt"/>
            </a:endParaRPr>
          </a:p>
        </p:txBody>
      </p:sp>
      <p:sp>
        <p:nvSpPr>
          <p:cNvPr id="6" name="Text Box 75"/>
          <p:cNvSpPr txBox="1">
            <a:spLocks noChangeArrowheads="1"/>
          </p:cNvSpPr>
          <p:nvPr/>
        </p:nvSpPr>
        <p:spPr bwMode="auto">
          <a:xfrm>
            <a:off x="323528" y="1887997"/>
            <a:ext cx="2195661" cy="646331"/>
          </a:xfrm>
          <a:prstGeom prst="rect">
            <a:avLst/>
          </a:prstGeom>
          <a:noFill/>
          <a:ln w="9525">
            <a:noFill/>
            <a:miter lim="800000"/>
            <a:headEnd/>
            <a:tailEnd/>
          </a:ln>
        </p:spPr>
        <p:txBody>
          <a:bodyPr wrap="square">
            <a:spAutoFit/>
          </a:bodyPr>
          <a:lstStyle/>
          <a:p>
            <a:pPr algn="ctr"/>
            <a:r>
              <a:rPr lang="en-AU" b="1" dirty="0" smtClean="0">
                <a:solidFill>
                  <a:srgbClr val="4D4D4D"/>
                </a:solidFill>
                <a:latin typeface="Calibri" pitchFamily="34" charset="0"/>
              </a:rPr>
              <a:t>Inter flows </a:t>
            </a:r>
          </a:p>
          <a:p>
            <a:pPr algn="ctr"/>
            <a:r>
              <a:rPr lang="en-AU" b="1" dirty="0" smtClean="0">
                <a:solidFill>
                  <a:srgbClr val="4D4D4D"/>
                </a:solidFill>
                <a:latin typeface="Calibri" pitchFamily="34" charset="0"/>
              </a:rPr>
              <a:t>(3.5 t/y nutrients)</a:t>
            </a:r>
            <a:endParaRPr lang="en-AU" b="1" dirty="0">
              <a:solidFill>
                <a:srgbClr val="4D4D4D"/>
              </a:solidFill>
              <a:latin typeface="Calibri" pitchFamily="34" charset="0"/>
            </a:endParaRPr>
          </a:p>
        </p:txBody>
      </p:sp>
      <p:sp>
        <p:nvSpPr>
          <p:cNvPr id="8" name="AutoShape 22"/>
          <p:cNvSpPr>
            <a:spLocks noChangeArrowheads="1"/>
          </p:cNvSpPr>
          <p:nvPr/>
        </p:nvSpPr>
        <p:spPr bwMode="auto">
          <a:xfrm>
            <a:off x="684039" y="2464259"/>
            <a:ext cx="1763713" cy="360363"/>
          </a:xfrm>
          <a:prstGeom prst="rightArrow">
            <a:avLst>
              <a:gd name="adj1" fmla="val 36565"/>
              <a:gd name="adj2" fmla="val 61677"/>
            </a:avLst>
          </a:prstGeom>
          <a:solidFill>
            <a:srgbClr val="008000"/>
          </a:solidFill>
          <a:ln w="9525">
            <a:solidFill>
              <a:srgbClr val="008000"/>
            </a:solidFill>
            <a:miter lim="800000"/>
            <a:headEnd/>
            <a:tailEnd/>
          </a:ln>
        </p:spPr>
        <p:txBody>
          <a:bodyPr wrap="none" anchor="ctr"/>
          <a:lstStyle/>
          <a:p>
            <a:endParaRPr lang="en-US"/>
          </a:p>
        </p:txBody>
      </p:sp>
      <p:sp>
        <p:nvSpPr>
          <p:cNvPr id="9" name="Text Box 75"/>
          <p:cNvSpPr txBox="1">
            <a:spLocks noChangeArrowheads="1"/>
          </p:cNvSpPr>
          <p:nvPr/>
        </p:nvSpPr>
        <p:spPr bwMode="auto">
          <a:xfrm>
            <a:off x="3130488" y="1988840"/>
            <a:ext cx="1333500" cy="366713"/>
          </a:xfrm>
          <a:prstGeom prst="rect">
            <a:avLst/>
          </a:prstGeom>
          <a:noFill/>
          <a:ln w="9525">
            <a:noFill/>
            <a:miter lim="800000"/>
            <a:headEnd/>
            <a:tailEnd/>
          </a:ln>
        </p:spPr>
        <p:txBody>
          <a:bodyPr>
            <a:spAutoFit/>
          </a:bodyPr>
          <a:lstStyle/>
          <a:p>
            <a:pPr algn="ctr">
              <a:spcBef>
                <a:spcPct val="50000"/>
              </a:spcBef>
            </a:pPr>
            <a:r>
              <a:rPr lang="en-AU" b="1" dirty="0" smtClean="0">
                <a:solidFill>
                  <a:srgbClr val="008000"/>
                </a:solidFill>
                <a:latin typeface="Calibri" pitchFamily="34" charset="0"/>
              </a:rPr>
              <a:t>FOREST</a:t>
            </a:r>
            <a:endParaRPr lang="en-AU" b="1" dirty="0">
              <a:solidFill>
                <a:srgbClr val="008000"/>
              </a:solidFill>
              <a:latin typeface="Calibri" pitchFamily="34" charset="0"/>
            </a:endParaRPr>
          </a:p>
        </p:txBody>
      </p:sp>
      <p:sp>
        <p:nvSpPr>
          <p:cNvPr id="11" name="AutoShape 29"/>
          <p:cNvSpPr>
            <a:spLocks noChangeArrowheads="1"/>
          </p:cNvSpPr>
          <p:nvPr/>
        </p:nvSpPr>
        <p:spPr bwMode="auto">
          <a:xfrm>
            <a:off x="3492203" y="2356333"/>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12" name="AutoShape 30"/>
          <p:cNvSpPr>
            <a:spLocks noChangeArrowheads="1"/>
          </p:cNvSpPr>
          <p:nvPr/>
        </p:nvSpPr>
        <p:spPr bwMode="auto">
          <a:xfrm rot="-10587481">
            <a:off x="3816053" y="2356333"/>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13" name="Text Box 75"/>
          <p:cNvSpPr txBox="1">
            <a:spLocks noChangeArrowheads="1"/>
          </p:cNvSpPr>
          <p:nvPr/>
        </p:nvSpPr>
        <p:spPr bwMode="auto">
          <a:xfrm>
            <a:off x="5328084" y="1810561"/>
            <a:ext cx="2304243" cy="646331"/>
          </a:xfrm>
          <a:prstGeom prst="rect">
            <a:avLst/>
          </a:prstGeom>
          <a:noFill/>
          <a:ln w="9525">
            <a:noFill/>
            <a:miter lim="800000"/>
            <a:headEnd/>
            <a:tailEnd/>
          </a:ln>
        </p:spPr>
        <p:txBody>
          <a:bodyPr wrap="square">
            <a:spAutoFit/>
          </a:bodyPr>
          <a:lstStyle/>
          <a:p>
            <a:pPr algn="ctr"/>
            <a:r>
              <a:rPr lang="en-AU" b="1" dirty="0">
                <a:solidFill>
                  <a:srgbClr val="4D4D4D"/>
                </a:solidFill>
                <a:latin typeface="Calibri" pitchFamily="34" charset="0"/>
              </a:rPr>
              <a:t>Inter flows </a:t>
            </a:r>
            <a:endParaRPr lang="en-AU" b="1" dirty="0" smtClean="0">
              <a:solidFill>
                <a:srgbClr val="00B050"/>
              </a:solidFill>
              <a:latin typeface="Calibri" pitchFamily="34" charset="0"/>
            </a:endParaRPr>
          </a:p>
          <a:p>
            <a:pPr algn="ctr"/>
            <a:r>
              <a:rPr lang="en-AU" b="1" dirty="0" smtClean="0">
                <a:solidFill>
                  <a:srgbClr val="4D4D4D"/>
                </a:solidFill>
                <a:latin typeface="Calibri" pitchFamily="34" charset="0"/>
              </a:rPr>
              <a:t>(2.5 t/y nutrients)</a:t>
            </a:r>
            <a:endParaRPr lang="en-AU" b="1" dirty="0">
              <a:solidFill>
                <a:srgbClr val="4D4D4D"/>
              </a:solidFill>
              <a:latin typeface="Calibri" pitchFamily="34" charset="0"/>
            </a:endParaRPr>
          </a:p>
        </p:txBody>
      </p:sp>
      <p:sp>
        <p:nvSpPr>
          <p:cNvPr id="15" name="AutoShape 33"/>
          <p:cNvSpPr>
            <a:spLocks noChangeArrowheads="1"/>
          </p:cNvSpPr>
          <p:nvPr/>
        </p:nvSpPr>
        <p:spPr bwMode="auto">
          <a:xfrm>
            <a:off x="5508625" y="2478547"/>
            <a:ext cx="1763713" cy="360362"/>
          </a:xfrm>
          <a:prstGeom prst="rightArrow">
            <a:avLst>
              <a:gd name="adj1" fmla="val 36565"/>
              <a:gd name="adj2" fmla="val 61677"/>
            </a:avLst>
          </a:prstGeom>
          <a:solidFill>
            <a:srgbClr val="008000"/>
          </a:solidFill>
          <a:ln w="9525">
            <a:solidFill>
              <a:schemeClr val="tx1"/>
            </a:solidFill>
            <a:miter lim="800000"/>
            <a:headEnd/>
            <a:tailEnd/>
          </a:ln>
        </p:spPr>
        <p:txBody>
          <a:bodyPr wrap="none" anchor="ctr"/>
          <a:lstStyle/>
          <a:p>
            <a:endParaRPr lang="en-US"/>
          </a:p>
        </p:txBody>
      </p:sp>
      <p:sp>
        <p:nvSpPr>
          <p:cNvPr id="17" name="Text Box 75"/>
          <p:cNvSpPr txBox="1">
            <a:spLocks noChangeArrowheads="1"/>
          </p:cNvSpPr>
          <p:nvPr/>
        </p:nvSpPr>
        <p:spPr bwMode="auto">
          <a:xfrm>
            <a:off x="2555777" y="2656482"/>
            <a:ext cx="2232248" cy="307777"/>
          </a:xfrm>
          <a:prstGeom prst="rect">
            <a:avLst/>
          </a:prstGeom>
          <a:noFill/>
          <a:ln w="9525">
            <a:noFill/>
            <a:miter lim="800000"/>
            <a:headEnd/>
            <a:tailEnd/>
          </a:ln>
        </p:spPr>
        <p:txBody>
          <a:bodyPr wrap="square">
            <a:spAutoFit/>
          </a:bodyPr>
          <a:lstStyle/>
          <a:p>
            <a:pPr algn="ctr">
              <a:spcBef>
                <a:spcPct val="50000"/>
              </a:spcBef>
            </a:pPr>
            <a:r>
              <a:rPr lang="en-AU" sz="1400" b="1" dirty="0">
                <a:solidFill>
                  <a:srgbClr val="4D4D4D"/>
                </a:solidFill>
                <a:latin typeface="Calibri" pitchFamily="34" charset="0"/>
              </a:rPr>
              <a:t>Intra </a:t>
            </a:r>
            <a:r>
              <a:rPr lang="en-AU" sz="1400" b="1" dirty="0" smtClean="0">
                <a:solidFill>
                  <a:srgbClr val="4D4D4D"/>
                </a:solidFill>
                <a:latin typeface="Calibri" pitchFamily="34" charset="0"/>
              </a:rPr>
              <a:t>flows</a:t>
            </a:r>
          </a:p>
        </p:txBody>
      </p:sp>
      <p:sp>
        <p:nvSpPr>
          <p:cNvPr id="18" name="Cube 17"/>
          <p:cNvSpPr>
            <a:spLocks noChangeArrowheads="1"/>
          </p:cNvSpPr>
          <p:nvPr/>
        </p:nvSpPr>
        <p:spPr bwMode="auto">
          <a:xfrm>
            <a:off x="2519189" y="4437112"/>
            <a:ext cx="2870299" cy="2307078"/>
          </a:xfrm>
          <a:prstGeom prst="cube">
            <a:avLst>
              <a:gd name="adj" fmla="val 25000"/>
            </a:avLst>
          </a:prstGeom>
          <a:solidFill>
            <a:srgbClr val="92D050">
              <a:alpha val="41000"/>
            </a:srgbClr>
          </a:solidFill>
          <a:ln w="25400" algn="ctr">
            <a:solidFill>
              <a:srgbClr val="008000"/>
            </a:solidFill>
            <a:miter lim="800000"/>
            <a:headEnd/>
            <a:tailEnd/>
          </a:ln>
        </p:spPr>
        <p:txBody>
          <a:bodyPr anchor="ctr"/>
          <a:lstStyle/>
          <a:p>
            <a:pPr algn="ctr">
              <a:defRPr/>
            </a:pPr>
            <a:endParaRPr lang="en-AU" b="1">
              <a:solidFill>
                <a:srgbClr val="CC00CC"/>
              </a:solidFill>
              <a:latin typeface="+mn-lt"/>
            </a:endParaRPr>
          </a:p>
        </p:txBody>
      </p:sp>
      <p:sp>
        <p:nvSpPr>
          <p:cNvPr id="19" name="Text Box 75"/>
          <p:cNvSpPr txBox="1">
            <a:spLocks noChangeArrowheads="1"/>
          </p:cNvSpPr>
          <p:nvPr/>
        </p:nvSpPr>
        <p:spPr bwMode="auto">
          <a:xfrm>
            <a:off x="251520" y="4870901"/>
            <a:ext cx="2195661" cy="646331"/>
          </a:xfrm>
          <a:prstGeom prst="rect">
            <a:avLst/>
          </a:prstGeom>
          <a:noFill/>
          <a:ln w="9525">
            <a:noFill/>
            <a:miter lim="800000"/>
            <a:headEnd/>
            <a:tailEnd/>
          </a:ln>
        </p:spPr>
        <p:txBody>
          <a:bodyPr wrap="square">
            <a:spAutoFit/>
          </a:bodyPr>
          <a:lstStyle/>
          <a:p>
            <a:pPr algn="ctr"/>
            <a:r>
              <a:rPr lang="en-AU" b="1" dirty="0" smtClean="0">
                <a:solidFill>
                  <a:srgbClr val="4D4D4D"/>
                </a:solidFill>
                <a:latin typeface="Calibri" pitchFamily="34" charset="0"/>
              </a:rPr>
              <a:t>Inter flows </a:t>
            </a:r>
          </a:p>
          <a:p>
            <a:pPr algn="ctr"/>
            <a:r>
              <a:rPr lang="en-AU" b="1" dirty="0" smtClean="0">
                <a:solidFill>
                  <a:srgbClr val="4D4D4D"/>
                </a:solidFill>
                <a:latin typeface="Calibri" pitchFamily="34" charset="0"/>
              </a:rPr>
              <a:t>(3.5 t/y nutrients)</a:t>
            </a:r>
            <a:endParaRPr lang="en-AU" b="1" dirty="0">
              <a:solidFill>
                <a:srgbClr val="4D4D4D"/>
              </a:solidFill>
              <a:latin typeface="Calibri" pitchFamily="34" charset="0"/>
            </a:endParaRPr>
          </a:p>
        </p:txBody>
      </p:sp>
      <p:sp>
        <p:nvSpPr>
          <p:cNvPr id="20" name="AutoShape 22"/>
          <p:cNvSpPr>
            <a:spLocks noChangeArrowheads="1"/>
          </p:cNvSpPr>
          <p:nvPr/>
        </p:nvSpPr>
        <p:spPr bwMode="auto">
          <a:xfrm>
            <a:off x="647452" y="5560603"/>
            <a:ext cx="1763713" cy="360363"/>
          </a:xfrm>
          <a:prstGeom prst="rightArrow">
            <a:avLst>
              <a:gd name="adj1" fmla="val 36565"/>
              <a:gd name="adj2" fmla="val 61677"/>
            </a:avLst>
          </a:prstGeom>
          <a:solidFill>
            <a:srgbClr val="008000"/>
          </a:solidFill>
          <a:ln w="9525">
            <a:solidFill>
              <a:srgbClr val="008000"/>
            </a:solidFill>
            <a:miter lim="800000"/>
            <a:headEnd/>
            <a:tailEnd/>
          </a:ln>
        </p:spPr>
        <p:txBody>
          <a:bodyPr wrap="none" anchor="ctr"/>
          <a:lstStyle/>
          <a:p>
            <a:endParaRPr lang="en-US"/>
          </a:p>
        </p:txBody>
      </p:sp>
      <p:sp>
        <p:nvSpPr>
          <p:cNvPr id="21" name="Text Box 75"/>
          <p:cNvSpPr txBox="1">
            <a:spLocks noChangeArrowheads="1"/>
          </p:cNvSpPr>
          <p:nvPr/>
        </p:nvSpPr>
        <p:spPr bwMode="auto">
          <a:xfrm>
            <a:off x="3093901" y="5085184"/>
            <a:ext cx="1333500" cy="366713"/>
          </a:xfrm>
          <a:prstGeom prst="rect">
            <a:avLst/>
          </a:prstGeom>
          <a:noFill/>
          <a:ln w="9525">
            <a:noFill/>
            <a:miter lim="800000"/>
            <a:headEnd/>
            <a:tailEnd/>
          </a:ln>
        </p:spPr>
        <p:txBody>
          <a:bodyPr>
            <a:spAutoFit/>
          </a:bodyPr>
          <a:lstStyle/>
          <a:p>
            <a:pPr algn="ctr">
              <a:spcBef>
                <a:spcPct val="50000"/>
              </a:spcBef>
            </a:pPr>
            <a:r>
              <a:rPr lang="en-AU" b="1" dirty="0" smtClean="0">
                <a:solidFill>
                  <a:srgbClr val="008000"/>
                </a:solidFill>
                <a:latin typeface="Calibri" pitchFamily="34" charset="0"/>
              </a:rPr>
              <a:t>FOREST</a:t>
            </a:r>
            <a:endParaRPr lang="en-AU" b="1" dirty="0">
              <a:solidFill>
                <a:srgbClr val="008000"/>
              </a:solidFill>
              <a:latin typeface="Calibri" pitchFamily="34" charset="0"/>
            </a:endParaRPr>
          </a:p>
        </p:txBody>
      </p:sp>
      <p:sp>
        <p:nvSpPr>
          <p:cNvPr id="22" name="AutoShape 29"/>
          <p:cNvSpPr>
            <a:spLocks noChangeArrowheads="1"/>
          </p:cNvSpPr>
          <p:nvPr/>
        </p:nvSpPr>
        <p:spPr bwMode="auto">
          <a:xfrm>
            <a:off x="3455616" y="5452677"/>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23" name="AutoShape 30"/>
          <p:cNvSpPr>
            <a:spLocks noChangeArrowheads="1"/>
          </p:cNvSpPr>
          <p:nvPr/>
        </p:nvSpPr>
        <p:spPr bwMode="auto">
          <a:xfrm rot="-10587481">
            <a:off x="3779466" y="5452677"/>
            <a:ext cx="252412" cy="360363"/>
          </a:xfrm>
          <a:prstGeom prst="curvedRightArrow">
            <a:avLst>
              <a:gd name="adj1" fmla="val 28554"/>
              <a:gd name="adj2" fmla="val 57107"/>
              <a:gd name="adj3" fmla="val 33333"/>
            </a:avLst>
          </a:prstGeom>
          <a:solidFill>
            <a:srgbClr val="969696"/>
          </a:solidFill>
          <a:ln w="9525">
            <a:solidFill>
              <a:schemeClr val="tx1"/>
            </a:solidFill>
            <a:miter lim="800000"/>
            <a:headEnd/>
            <a:tailEnd/>
          </a:ln>
        </p:spPr>
        <p:txBody>
          <a:bodyPr wrap="none" anchor="ctr"/>
          <a:lstStyle/>
          <a:p>
            <a:endParaRPr lang="en-US"/>
          </a:p>
        </p:txBody>
      </p:sp>
      <p:sp>
        <p:nvSpPr>
          <p:cNvPr id="24" name="Text Box 75"/>
          <p:cNvSpPr txBox="1">
            <a:spLocks noChangeArrowheads="1"/>
          </p:cNvSpPr>
          <p:nvPr/>
        </p:nvSpPr>
        <p:spPr bwMode="auto">
          <a:xfrm>
            <a:off x="5435525" y="4906905"/>
            <a:ext cx="2304243" cy="646331"/>
          </a:xfrm>
          <a:prstGeom prst="rect">
            <a:avLst/>
          </a:prstGeom>
          <a:noFill/>
          <a:ln w="9525">
            <a:noFill/>
            <a:miter lim="800000"/>
            <a:headEnd/>
            <a:tailEnd/>
          </a:ln>
        </p:spPr>
        <p:txBody>
          <a:bodyPr wrap="square">
            <a:spAutoFit/>
          </a:bodyPr>
          <a:lstStyle/>
          <a:p>
            <a:pPr algn="ctr"/>
            <a:r>
              <a:rPr lang="en-AU" b="1" dirty="0">
                <a:solidFill>
                  <a:srgbClr val="4D4D4D"/>
                </a:solidFill>
                <a:latin typeface="Calibri" pitchFamily="34" charset="0"/>
              </a:rPr>
              <a:t>Inter </a:t>
            </a:r>
            <a:r>
              <a:rPr lang="en-AU" b="1" dirty="0" smtClean="0">
                <a:solidFill>
                  <a:srgbClr val="4D4D4D"/>
                </a:solidFill>
                <a:latin typeface="Calibri" pitchFamily="34" charset="0"/>
              </a:rPr>
              <a:t>flows</a:t>
            </a:r>
          </a:p>
          <a:p>
            <a:pPr algn="ctr"/>
            <a:r>
              <a:rPr lang="en-AU" b="1" dirty="0" smtClean="0">
                <a:solidFill>
                  <a:srgbClr val="4D4D4D"/>
                </a:solidFill>
                <a:latin typeface="Calibri" pitchFamily="34" charset="0"/>
              </a:rPr>
              <a:t>(</a:t>
            </a:r>
            <a:r>
              <a:rPr lang="en-AU" b="1" dirty="0">
                <a:solidFill>
                  <a:srgbClr val="4D4D4D"/>
                </a:solidFill>
                <a:latin typeface="Calibri" pitchFamily="34" charset="0"/>
              </a:rPr>
              <a:t>1 </a:t>
            </a:r>
            <a:r>
              <a:rPr lang="en-AU" b="1" dirty="0" smtClean="0">
                <a:solidFill>
                  <a:srgbClr val="4D4D4D"/>
                </a:solidFill>
                <a:latin typeface="Calibri" pitchFamily="34" charset="0"/>
              </a:rPr>
              <a:t>t/y nutrients)</a:t>
            </a:r>
            <a:endParaRPr lang="en-AU" b="1" dirty="0">
              <a:solidFill>
                <a:srgbClr val="4D4D4D"/>
              </a:solidFill>
              <a:latin typeface="Calibri" pitchFamily="34" charset="0"/>
            </a:endParaRPr>
          </a:p>
        </p:txBody>
      </p:sp>
      <p:sp>
        <p:nvSpPr>
          <p:cNvPr id="25" name="AutoShape 33"/>
          <p:cNvSpPr>
            <a:spLocks noChangeArrowheads="1"/>
          </p:cNvSpPr>
          <p:nvPr/>
        </p:nvSpPr>
        <p:spPr bwMode="auto">
          <a:xfrm>
            <a:off x="5472038" y="5574891"/>
            <a:ext cx="1763713" cy="360362"/>
          </a:xfrm>
          <a:prstGeom prst="rightArrow">
            <a:avLst>
              <a:gd name="adj1" fmla="val 36565"/>
              <a:gd name="adj2" fmla="val 61677"/>
            </a:avLst>
          </a:prstGeom>
          <a:solidFill>
            <a:srgbClr val="008000"/>
          </a:solidFill>
          <a:ln w="9525">
            <a:solidFill>
              <a:schemeClr val="tx1"/>
            </a:solidFill>
            <a:miter lim="800000"/>
            <a:headEnd/>
            <a:tailEnd/>
          </a:ln>
        </p:spPr>
        <p:txBody>
          <a:bodyPr wrap="none" anchor="ctr"/>
          <a:lstStyle/>
          <a:p>
            <a:endParaRPr lang="en-US"/>
          </a:p>
        </p:txBody>
      </p:sp>
      <p:sp>
        <p:nvSpPr>
          <p:cNvPr id="26" name="Text Box 75"/>
          <p:cNvSpPr txBox="1">
            <a:spLocks noChangeArrowheads="1"/>
          </p:cNvSpPr>
          <p:nvPr/>
        </p:nvSpPr>
        <p:spPr bwMode="auto">
          <a:xfrm>
            <a:off x="2519190" y="5752826"/>
            <a:ext cx="2232248" cy="307777"/>
          </a:xfrm>
          <a:prstGeom prst="rect">
            <a:avLst/>
          </a:prstGeom>
          <a:noFill/>
          <a:ln w="9525">
            <a:noFill/>
            <a:miter lim="800000"/>
            <a:headEnd/>
            <a:tailEnd/>
          </a:ln>
        </p:spPr>
        <p:txBody>
          <a:bodyPr wrap="square">
            <a:spAutoFit/>
          </a:bodyPr>
          <a:lstStyle/>
          <a:p>
            <a:pPr algn="ctr">
              <a:spcBef>
                <a:spcPct val="50000"/>
              </a:spcBef>
            </a:pPr>
            <a:r>
              <a:rPr lang="en-AU" sz="1400" b="1" dirty="0">
                <a:solidFill>
                  <a:srgbClr val="4D4D4D"/>
                </a:solidFill>
                <a:latin typeface="Calibri" pitchFamily="34" charset="0"/>
              </a:rPr>
              <a:t>Intra </a:t>
            </a:r>
            <a:r>
              <a:rPr lang="en-AU" sz="1400" b="1" dirty="0" smtClean="0">
                <a:solidFill>
                  <a:srgbClr val="4D4D4D"/>
                </a:solidFill>
                <a:latin typeface="Calibri" pitchFamily="34" charset="0"/>
              </a:rPr>
              <a:t>flows</a:t>
            </a:r>
          </a:p>
        </p:txBody>
      </p:sp>
      <p:sp>
        <p:nvSpPr>
          <p:cNvPr id="27" name="Text Box 75"/>
          <p:cNvSpPr txBox="1">
            <a:spLocks noChangeArrowheads="1"/>
          </p:cNvSpPr>
          <p:nvPr/>
        </p:nvSpPr>
        <p:spPr bwMode="auto">
          <a:xfrm>
            <a:off x="0" y="3787310"/>
            <a:ext cx="6912260" cy="400110"/>
          </a:xfrm>
          <a:prstGeom prst="rect">
            <a:avLst/>
          </a:prstGeom>
          <a:noFill/>
          <a:ln w="9525">
            <a:noFill/>
            <a:miter lim="800000"/>
            <a:headEnd/>
            <a:tailEnd/>
          </a:ln>
        </p:spPr>
        <p:txBody>
          <a:bodyPr wrap="square">
            <a:spAutoFit/>
          </a:bodyPr>
          <a:lstStyle/>
          <a:p>
            <a:pPr algn="ctr"/>
            <a:r>
              <a:rPr lang="en-AU" sz="2000" b="1" dirty="0" smtClean="0">
                <a:solidFill>
                  <a:srgbClr val="4D4D4D"/>
                </a:solidFill>
                <a:latin typeface="Calibri" pitchFamily="34" charset="0"/>
              </a:rPr>
              <a:t>The ecosystem (FOREST) is improved to process more nutrients</a:t>
            </a:r>
            <a:endParaRPr lang="en-AU" sz="2000" b="1" dirty="0">
              <a:solidFill>
                <a:srgbClr val="4D4D4D"/>
              </a:solidFill>
              <a:latin typeface="Calibri" pitchFamily="34" charset="0"/>
            </a:endParaRPr>
          </a:p>
        </p:txBody>
      </p:sp>
      <p:sp>
        <p:nvSpPr>
          <p:cNvPr id="28" name="Text Box 75"/>
          <p:cNvSpPr txBox="1">
            <a:spLocks noChangeArrowheads="1"/>
          </p:cNvSpPr>
          <p:nvPr/>
        </p:nvSpPr>
        <p:spPr bwMode="auto">
          <a:xfrm>
            <a:off x="7380312" y="1853398"/>
            <a:ext cx="1475580" cy="369332"/>
          </a:xfrm>
          <a:prstGeom prst="rect">
            <a:avLst/>
          </a:prstGeom>
          <a:noFill/>
          <a:ln w="9525">
            <a:noFill/>
            <a:miter lim="800000"/>
            <a:headEnd/>
            <a:tailEnd/>
          </a:ln>
        </p:spPr>
        <p:txBody>
          <a:bodyPr wrap="square">
            <a:spAutoFit/>
          </a:bodyPr>
          <a:lstStyle/>
          <a:p>
            <a:pPr algn="ctr"/>
            <a:r>
              <a:rPr lang="en-AU" b="1" dirty="0" smtClean="0">
                <a:solidFill>
                  <a:srgbClr val="4D4D4D"/>
                </a:solidFill>
                <a:latin typeface="Calibri" pitchFamily="34" charset="0"/>
              </a:rPr>
              <a:t>GEP = 2.5 t/y</a:t>
            </a:r>
            <a:endParaRPr lang="en-AU" b="1" dirty="0">
              <a:solidFill>
                <a:srgbClr val="4D4D4D"/>
              </a:solidFill>
              <a:latin typeface="Calibri" pitchFamily="34" charset="0"/>
            </a:endParaRPr>
          </a:p>
        </p:txBody>
      </p:sp>
      <p:sp>
        <p:nvSpPr>
          <p:cNvPr id="29" name="Text Box 75"/>
          <p:cNvSpPr txBox="1">
            <a:spLocks noChangeArrowheads="1"/>
          </p:cNvSpPr>
          <p:nvPr/>
        </p:nvSpPr>
        <p:spPr bwMode="auto">
          <a:xfrm>
            <a:off x="7524328" y="5147900"/>
            <a:ext cx="1260140" cy="369332"/>
          </a:xfrm>
          <a:prstGeom prst="rect">
            <a:avLst/>
          </a:prstGeom>
          <a:noFill/>
          <a:ln w="9525">
            <a:noFill/>
            <a:miter lim="800000"/>
            <a:headEnd/>
            <a:tailEnd/>
          </a:ln>
        </p:spPr>
        <p:txBody>
          <a:bodyPr wrap="square">
            <a:spAutoFit/>
          </a:bodyPr>
          <a:lstStyle/>
          <a:p>
            <a:pPr algn="ctr"/>
            <a:r>
              <a:rPr lang="en-AU" b="1" dirty="0" smtClean="0">
                <a:solidFill>
                  <a:srgbClr val="4D4D4D"/>
                </a:solidFill>
                <a:latin typeface="Calibri" pitchFamily="34" charset="0"/>
              </a:rPr>
              <a:t>GEP = 1 t/y</a:t>
            </a:r>
            <a:endParaRPr lang="en-AU" b="1" dirty="0">
              <a:solidFill>
                <a:srgbClr val="4D4D4D"/>
              </a:solidFill>
              <a:latin typeface="Calibri" pitchFamily="34" charset="0"/>
            </a:endParaRPr>
          </a:p>
        </p:txBody>
      </p:sp>
      <p:sp>
        <p:nvSpPr>
          <p:cNvPr id="31" name="Text Box 75"/>
          <p:cNvSpPr txBox="1">
            <a:spLocks noChangeArrowheads="1"/>
          </p:cNvSpPr>
          <p:nvPr/>
        </p:nvSpPr>
        <p:spPr bwMode="auto">
          <a:xfrm>
            <a:off x="6588224" y="3537012"/>
            <a:ext cx="2304243" cy="923330"/>
          </a:xfrm>
          <a:prstGeom prst="rect">
            <a:avLst/>
          </a:prstGeom>
          <a:noFill/>
          <a:ln w="9525">
            <a:noFill/>
            <a:miter lim="800000"/>
            <a:headEnd/>
            <a:tailEnd/>
          </a:ln>
        </p:spPr>
        <p:txBody>
          <a:bodyPr wrap="square">
            <a:spAutoFit/>
          </a:bodyPr>
          <a:lstStyle/>
          <a:p>
            <a:pPr algn="ctr"/>
            <a:r>
              <a:rPr lang="en-AU" b="1" dirty="0" smtClean="0">
                <a:solidFill>
                  <a:srgbClr val="4D4D4D"/>
                </a:solidFill>
                <a:latin typeface="Calibri" pitchFamily="34" charset="0"/>
              </a:rPr>
              <a:t> Change GEP </a:t>
            </a:r>
            <a:r>
              <a:rPr lang="en-AU" b="1" dirty="0">
                <a:solidFill>
                  <a:srgbClr val="4D4D4D"/>
                </a:solidFill>
                <a:latin typeface="Calibri" pitchFamily="34" charset="0"/>
              </a:rPr>
              <a:t>= 1.5 t/y</a:t>
            </a:r>
          </a:p>
          <a:p>
            <a:pPr algn="ctr"/>
            <a:r>
              <a:rPr lang="en-AU" b="1" dirty="0" smtClean="0">
                <a:solidFill>
                  <a:srgbClr val="00B050"/>
                </a:solidFill>
                <a:latin typeface="Calibri" pitchFamily="34" charset="0"/>
              </a:rPr>
              <a:t>Ecosystem Service</a:t>
            </a:r>
          </a:p>
          <a:p>
            <a:pPr algn="ctr"/>
            <a:r>
              <a:rPr lang="en-AU" b="1" dirty="0" smtClean="0">
                <a:solidFill>
                  <a:srgbClr val="00B050"/>
                </a:solidFill>
                <a:latin typeface="Calibri" pitchFamily="34" charset="0"/>
              </a:rPr>
              <a:t>- Clean water</a:t>
            </a:r>
          </a:p>
        </p:txBody>
      </p:sp>
    </p:spTree>
    <p:extLst>
      <p:ext uri="{BB962C8B-B14F-4D97-AF65-F5344CB8AC3E}">
        <p14:creationId xmlns:p14="http://schemas.microsoft.com/office/powerpoint/2010/main" val="24345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3" grpId="0"/>
      <p:bldP spid="15" grpId="0" animBg="1"/>
      <p:bldP spid="18" grpId="0" animBg="1"/>
      <p:bldP spid="19" grpId="0"/>
      <p:bldP spid="20" grpId="0" animBg="1"/>
      <p:bldP spid="21" grpId="0"/>
      <p:bldP spid="22" grpId="0" animBg="1"/>
      <p:bldP spid="23" grpId="0" animBg="1"/>
      <p:bldP spid="24" grpId="0"/>
      <p:bldP spid="25" grpId="0" animBg="1"/>
      <p:bldP spid="26" grpId="0"/>
      <p:bldP spid="27" grpId="0"/>
      <p:bldP spid="28" grpId="0"/>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http://www.dse.vic.gov.au/__data/assets/image/0017/102293/CMAMap.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7992888" cy="6264696"/>
          </a:xfrm>
          <a:prstGeom prst="rect">
            <a:avLst/>
          </a:prstGeom>
          <a:noFill/>
          <a:ln>
            <a:noFill/>
          </a:ln>
        </p:spPr>
      </p:pic>
      <p:sp>
        <p:nvSpPr>
          <p:cNvPr id="5" name="Date Placeholder 3"/>
          <p:cNvSpPr>
            <a:spLocks noGrp="1"/>
          </p:cNvSpPr>
          <p:nvPr>
            <p:ph type="dt" sz="half" idx="4294967295"/>
          </p:nvPr>
        </p:nvSpPr>
        <p:spPr>
          <a:xfrm>
            <a:off x="35496" y="6461249"/>
            <a:ext cx="6768752" cy="352127"/>
          </a:xfrm>
          <a:prstGeom prst="rect">
            <a:avLst/>
          </a:prstGeom>
        </p:spPr>
        <p:txBody>
          <a:bodyPr/>
          <a:lstStyle>
            <a:lvl1pPr>
              <a:defRPr sz="1000" baseline="0"/>
            </a:lvl1pPr>
          </a:lstStyle>
          <a:p>
            <a:r>
              <a:rPr lang="en-AU" dirty="0" smtClean="0"/>
              <a:t>International Conference "Global Implementation Programme for the SEEA“, 17-19 June 2013, New York, USA</a:t>
            </a:r>
            <a:endParaRPr lang="en-AU" dirty="0"/>
          </a:p>
        </p:txBody>
      </p:sp>
    </p:spTree>
    <p:extLst>
      <p:ext uri="{BB962C8B-B14F-4D97-AF65-F5344CB8AC3E}">
        <p14:creationId xmlns:p14="http://schemas.microsoft.com/office/powerpoint/2010/main" val="1266088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descr="Bioregion M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6632"/>
            <a:ext cx="7056784" cy="6336704"/>
          </a:xfrm>
          <a:prstGeom prst="rect">
            <a:avLst/>
          </a:prstGeom>
          <a:noFill/>
          <a:ln>
            <a:noFill/>
          </a:ln>
        </p:spPr>
      </p:pic>
      <p:sp>
        <p:nvSpPr>
          <p:cNvPr id="5" name="Date Placeholder 3"/>
          <p:cNvSpPr>
            <a:spLocks noGrp="1"/>
          </p:cNvSpPr>
          <p:nvPr>
            <p:ph type="dt" sz="half" idx="4294967295"/>
          </p:nvPr>
        </p:nvSpPr>
        <p:spPr>
          <a:xfrm>
            <a:off x="35496" y="6461249"/>
            <a:ext cx="6768752" cy="352127"/>
          </a:xfrm>
          <a:prstGeom prst="rect">
            <a:avLst/>
          </a:prstGeom>
        </p:spPr>
        <p:txBody>
          <a:bodyPr/>
          <a:lstStyle>
            <a:lvl1pPr>
              <a:defRPr sz="1000" baseline="0"/>
            </a:lvl1pPr>
          </a:lstStyle>
          <a:p>
            <a:r>
              <a:rPr lang="en-AU" dirty="0" smtClean="0"/>
              <a:t>International Conference "Global Implementation Programme for the SEEA“, 17-19 June 2013, New York, USA</a:t>
            </a:r>
            <a:endParaRPr lang="en-AU" dirty="0"/>
          </a:p>
        </p:txBody>
      </p:sp>
    </p:spTree>
    <p:extLst>
      <p:ext uri="{BB962C8B-B14F-4D97-AF65-F5344CB8AC3E}">
        <p14:creationId xmlns:p14="http://schemas.microsoft.com/office/powerpoint/2010/main" val="707720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063"/>
          </a:xfrm>
        </p:spPr>
        <p:txBody>
          <a:bodyPr/>
          <a:lstStyle/>
          <a:p>
            <a:r>
              <a:rPr lang="en-AU" dirty="0" smtClean="0"/>
              <a:t>ABS – Statistical Areas Level 4</a:t>
            </a:r>
            <a:endParaRPr lang="en-AU" dirty="0"/>
          </a:p>
        </p:txBody>
      </p:sp>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24743"/>
            <a:ext cx="8865628" cy="515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4294967295"/>
          </p:nvPr>
        </p:nvSpPr>
        <p:spPr>
          <a:xfrm>
            <a:off x="35496" y="6461249"/>
            <a:ext cx="6768752" cy="352127"/>
          </a:xfrm>
          <a:prstGeom prst="rect">
            <a:avLst/>
          </a:prstGeom>
        </p:spPr>
        <p:txBody>
          <a:bodyPr/>
          <a:lstStyle>
            <a:lvl1pPr>
              <a:defRPr sz="1000" baseline="0"/>
            </a:lvl1pPr>
          </a:lstStyle>
          <a:p>
            <a:r>
              <a:rPr lang="en-AU" dirty="0" smtClean="0"/>
              <a:t>International Conference "Global Implementation Programme for the SEEA“, 17-19 June 2013, New York, USA</a:t>
            </a:r>
            <a:endParaRPr lang="en-AU" dirty="0"/>
          </a:p>
        </p:txBody>
      </p:sp>
    </p:spTree>
    <p:extLst>
      <p:ext uri="{BB962C8B-B14F-4D97-AF65-F5344CB8AC3E}">
        <p14:creationId xmlns:p14="http://schemas.microsoft.com/office/powerpoint/2010/main" val="3783707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4" name="Object 3"/>
          <p:cNvGraphicFramePr>
            <a:graphicFrameLocks noChangeAspect="1"/>
          </p:cNvGraphicFramePr>
          <p:nvPr>
            <p:extLst>
              <p:ext uri="{D42A27DB-BD31-4B8C-83A1-F6EECF244321}">
                <p14:modId xmlns:p14="http://schemas.microsoft.com/office/powerpoint/2010/main" val="3020200150"/>
              </p:ext>
            </p:extLst>
          </p:nvPr>
        </p:nvGraphicFramePr>
        <p:xfrm>
          <a:off x="179512" y="421629"/>
          <a:ext cx="8208912" cy="5959699"/>
        </p:xfrm>
        <a:graphic>
          <a:graphicData uri="http://schemas.openxmlformats.org/presentationml/2006/ole">
            <mc:AlternateContent xmlns:mc="http://schemas.openxmlformats.org/markup-compatibility/2006">
              <mc:Choice xmlns:v="urn:schemas-microsoft-com:vml" Requires="v">
                <p:oleObj spid="_x0000_s1031" name="Document" r:id="rId4" imgW="5462622" imgH="3960502" progId="Word.Document.8">
                  <p:embed/>
                </p:oleObj>
              </mc:Choice>
              <mc:Fallback>
                <p:oleObj name="Document" r:id="rId4" imgW="5462622" imgH="39605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2486"/>
                      <a:stretch>
                        <a:fillRect/>
                      </a:stretch>
                    </p:blipFill>
                    <p:spPr bwMode="auto">
                      <a:xfrm>
                        <a:off x="179512" y="421629"/>
                        <a:ext cx="8208912" cy="5959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07504" y="13560"/>
            <a:ext cx="8748464" cy="369332"/>
          </a:xfrm>
          <a:prstGeom prst="rect">
            <a:avLst/>
          </a:prstGeom>
        </p:spPr>
        <p:txBody>
          <a:bodyPr wrap="square">
            <a:spAutoFit/>
          </a:bodyPr>
          <a:lstStyle/>
          <a:p>
            <a:r>
              <a:rPr lang="en-AU" dirty="0"/>
              <a:t>Table 14. Ecosystem service flow account, by land use, 2010 and 2015 (predicted)</a:t>
            </a:r>
          </a:p>
        </p:txBody>
      </p:sp>
    </p:spTree>
    <p:extLst>
      <p:ext uri="{BB962C8B-B14F-4D97-AF65-F5344CB8AC3E}">
        <p14:creationId xmlns:p14="http://schemas.microsoft.com/office/powerpoint/2010/main" val="134304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02045"/>
            <a:ext cx="3682752" cy="683481"/>
          </a:xfrm>
        </p:spPr>
        <p:txBody>
          <a:bodyPr/>
          <a:lstStyle/>
          <a:p>
            <a:r>
              <a:rPr lang="en-AU" dirty="0" smtClean="0"/>
              <a:t>A brief history…</a:t>
            </a:r>
            <a:endParaRPr lang="en-AU" dirty="0"/>
          </a:p>
        </p:txBody>
      </p:sp>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2</a:t>
            </a:fld>
            <a:endParaRPr lang="en-AU"/>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71" t="14222" r="32743" b="7227"/>
          <a:stretch/>
        </p:blipFill>
        <p:spPr bwMode="auto">
          <a:xfrm>
            <a:off x="3815916" y="485440"/>
            <a:ext cx="4338763" cy="598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bwMode="auto">
          <a:xfrm>
            <a:off x="405408" y="2708920"/>
            <a:ext cx="3283705" cy="11161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800" dirty="0" smtClean="0">
                <a:sym typeface="Wingdings" pitchFamily="2" charset="2"/>
              </a:rPr>
              <a:t>Vegetation policy - </a:t>
            </a:r>
          </a:p>
          <a:p>
            <a:r>
              <a:rPr lang="en-AU" sz="2800" dirty="0" smtClean="0">
                <a:sym typeface="Wingdings" pitchFamily="2" charset="2"/>
              </a:rPr>
              <a:t>“Net Gain”</a:t>
            </a:r>
          </a:p>
        </p:txBody>
      </p:sp>
      <p:cxnSp>
        <p:nvCxnSpPr>
          <p:cNvPr id="11" name="Straight Connector 10"/>
          <p:cNvCxnSpPr/>
          <p:nvPr/>
        </p:nvCxnSpPr>
        <p:spPr>
          <a:xfrm>
            <a:off x="251520" y="1592796"/>
            <a:ext cx="3312368" cy="0"/>
          </a:xfrm>
          <a:prstGeom prst="line">
            <a:avLst/>
          </a:prstGeom>
          <a:ln>
            <a:solidFill>
              <a:srgbClr val="798D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2457" y="1668868"/>
            <a:ext cx="747953" cy="307777"/>
          </a:xfrm>
          <a:prstGeom prst="rect">
            <a:avLst/>
          </a:prstGeom>
          <a:noFill/>
        </p:spPr>
        <p:txBody>
          <a:bodyPr wrap="square" rtlCol="0">
            <a:spAutoFit/>
          </a:bodyPr>
          <a:lstStyle/>
          <a:p>
            <a:r>
              <a:rPr lang="en-AU" sz="1400" dirty="0" smtClean="0"/>
              <a:t>2002</a:t>
            </a:r>
            <a:endParaRPr lang="en-AU" sz="1400" dirty="0"/>
          </a:p>
        </p:txBody>
      </p:sp>
      <p:sp>
        <p:nvSpPr>
          <p:cNvPr id="14" name="TextBox 13"/>
          <p:cNvSpPr txBox="1"/>
          <p:nvPr/>
        </p:nvSpPr>
        <p:spPr>
          <a:xfrm rot="16200000">
            <a:off x="3161248" y="1668867"/>
            <a:ext cx="747953" cy="307777"/>
          </a:xfrm>
          <a:prstGeom prst="rect">
            <a:avLst/>
          </a:prstGeom>
          <a:noFill/>
        </p:spPr>
        <p:txBody>
          <a:bodyPr wrap="square" rtlCol="0">
            <a:spAutoFit/>
          </a:bodyPr>
          <a:lstStyle/>
          <a:p>
            <a:r>
              <a:rPr lang="en-AU" sz="1400" dirty="0" smtClean="0"/>
              <a:t>2013</a:t>
            </a:r>
            <a:endParaRPr lang="en-AU" sz="1400" dirty="0"/>
          </a:p>
        </p:txBody>
      </p:sp>
      <p:sp>
        <p:nvSpPr>
          <p:cNvPr id="16" name="TextBox 15"/>
          <p:cNvSpPr txBox="1"/>
          <p:nvPr/>
        </p:nvSpPr>
        <p:spPr>
          <a:xfrm rot="16200000">
            <a:off x="1451847" y="1632865"/>
            <a:ext cx="747953" cy="307777"/>
          </a:xfrm>
          <a:prstGeom prst="rect">
            <a:avLst/>
          </a:prstGeom>
          <a:noFill/>
        </p:spPr>
        <p:txBody>
          <a:bodyPr wrap="square" rtlCol="0">
            <a:spAutoFit/>
          </a:bodyPr>
          <a:lstStyle/>
          <a:p>
            <a:r>
              <a:rPr lang="en-AU" sz="1400" dirty="0" smtClean="0"/>
              <a:t>2007</a:t>
            </a:r>
            <a:endParaRPr lang="en-AU" sz="1400" dirty="0"/>
          </a:p>
        </p:txBody>
      </p:sp>
      <p:sp>
        <p:nvSpPr>
          <p:cNvPr id="17" name="TextBox 16"/>
          <p:cNvSpPr txBox="1"/>
          <p:nvPr/>
        </p:nvSpPr>
        <p:spPr>
          <a:xfrm rot="16200000">
            <a:off x="803775" y="1640995"/>
            <a:ext cx="747953" cy="307777"/>
          </a:xfrm>
          <a:prstGeom prst="rect">
            <a:avLst/>
          </a:prstGeom>
          <a:noFill/>
        </p:spPr>
        <p:txBody>
          <a:bodyPr wrap="square" rtlCol="0">
            <a:spAutoFit/>
          </a:bodyPr>
          <a:lstStyle/>
          <a:p>
            <a:r>
              <a:rPr lang="en-AU" sz="1400" dirty="0" smtClean="0"/>
              <a:t>2005</a:t>
            </a:r>
            <a:endParaRPr lang="en-AU" sz="1400" dirty="0"/>
          </a:p>
        </p:txBody>
      </p:sp>
      <p:sp>
        <p:nvSpPr>
          <p:cNvPr id="18" name="TextBox 17"/>
          <p:cNvSpPr txBox="1"/>
          <p:nvPr/>
        </p:nvSpPr>
        <p:spPr>
          <a:xfrm rot="16200000">
            <a:off x="2856003" y="1640995"/>
            <a:ext cx="747953" cy="307777"/>
          </a:xfrm>
          <a:prstGeom prst="rect">
            <a:avLst/>
          </a:prstGeom>
          <a:noFill/>
        </p:spPr>
        <p:txBody>
          <a:bodyPr wrap="square" rtlCol="0">
            <a:spAutoFit/>
          </a:bodyPr>
          <a:lstStyle/>
          <a:p>
            <a:r>
              <a:rPr lang="en-AU" sz="1400" dirty="0" smtClean="0"/>
              <a:t>2012</a:t>
            </a:r>
            <a:endParaRPr lang="en-AU" sz="1400" dirty="0"/>
          </a:p>
        </p:txBody>
      </p:sp>
      <p:cxnSp>
        <p:nvCxnSpPr>
          <p:cNvPr id="19" name="Straight Connector 18"/>
          <p:cNvCxnSpPr>
            <a:stCxn id="17" idx="3"/>
          </p:cNvCxnSpPr>
          <p:nvPr/>
        </p:nvCxnSpPr>
        <p:spPr>
          <a:xfrm>
            <a:off x="1177752"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15548"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29979" y="1412776"/>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1"/>
            <a:endCxn id="10" idx="1"/>
          </p:cNvCxnSpPr>
          <p:nvPr/>
        </p:nvCxnSpPr>
        <p:spPr>
          <a:xfrm>
            <a:off x="251520" y="2196733"/>
            <a:ext cx="153888" cy="1070249"/>
          </a:xfrm>
          <a:prstGeom prst="straightConnector1">
            <a:avLst/>
          </a:prstGeom>
          <a:ln w="12700">
            <a:solidFill>
              <a:srgbClr val="798D29"/>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32" name="Title 14"/>
          <p:cNvSpPr txBox="1">
            <a:spLocks/>
          </p:cNvSpPr>
          <p:nvPr/>
        </p:nvSpPr>
        <p:spPr bwMode="auto">
          <a:xfrm>
            <a:off x="2771800" y="4509121"/>
            <a:ext cx="5731129" cy="792088"/>
          </a:xfrm>
          <a:prstGeom prst="rect">
            <a:avLst/>
          </a:prstGeom>
          <a:solidFill>
            <a:schemeClr val="bg1"/>
          </a:solidFill>
          <a:ln w="9525">
            <a:solidFill>
              <a:srgbClr val="798D29"/>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000" dirty="0" smtClean="0"/>
              <a:t>• Native Vegetation Credit Register</a:t>
            </a:r>
          </a:p>
          <a:p>
            <a:r>
              <a:rPr lang="en-AU" sz="2000" dirty="0" smtClean="0"/>
              <a:t>• </a:t>
            </a:r>
            <a:r>
              <a:rPr lang="en-AU" sz="2000" dirty="0" err="1" smtClean="0"/>
              <a:t>BushBroker</a:t>
            </a:r>
            <a:endParaRPr lang="en-AU" sz="2000" dirty="0"/>
          </a:p>
        </p:txBody>
      </p:sp>
      <p:sp>
        <p:nvSpPr>
          <p:cNvPr id="33" name="Right Arrow 32"/>
          <p:cNvSpPr/>
          <p:nvPr/>
        </p:nvSpPr>
        <p:spPr>
          <a:xfrm>
            <a:off x="719573" y="4599129"/>
            <a:ext cx="1908212" cy="612068"/>
          </a:xfrm>
          <a:prstGeom prst="rightArrow">
            <a:avLst/>
          </a:prstGeom>
          <a:solidFill>
            <a:srgbClr val="798D29"/>
          </a:solidFill>
          <a:ln>
            <a:solidFill>
              <a:srgbClr val="798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a:off x="863589" y="4746605"/>
            <a:ext cx="1404156" cy="338554"/>
          </a:xfrm>
          <a:prstGeom prst="rect">
            <a:avLst/>
          </a:prstGeom>
          <a:noFill/>
        </p:spPr>
        <p:txBody>
          <a:bodyPr wrap="square" rtlCol="0">
            <a:spAutoFit/>
          </a:bodyPr>
          <a:lstStyle/>
          <a:p>
            <a:r>
              <a:rPr lang="en-AU" sz="1600" dirty="0" smtClean="0">
                <a:solidFill>
                  <a:schemeClr val="bg1"/>
                </a:solidFill>
              </a:rPr>
              <a:t>OFFSETS</a:t>
            </a:r>
            <a:endParaRPr lang="en-AU" sz="1600" dirty="0">
              <a:solidFill>
                <a:schemeClr val="bg1"/>
              </a:solidFill>
            </a:endParaRPr>
          </a:p>
        </p:txBody>
      </p:sp>
      <p:sp>
        <p:nvSpPr>
          <p:cNvPr id="35" name="Title 14"/>
          <p:cNvSpPr txBox="1">
            <a:spLocks/>
          </p:cNvSpPr>
          <p:nvPr/>
        </p:nvSpPr>
        <p:spPr bwMode="auto">
          <a:xfrm>
            <a:off x="2771800" y="5704363"/>
            <a:ext cx="5731129" cy="612068"/>
          </a:xfrm>
          <a:prstGeom prst="rect">
            <a:avLst/>
          </a:prstGeom>
          <a:solidFill>
            <a:schemeClr val="bg1"/>
          </a:solidFill>
          <a:ln w="9525">
            <a:solidFill>
              <a:srgbClr val="798D29"/>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000" dirty="0" smtClean="0"/>
              <a:t>• </a:t>
            </a:r>
            <a:r>
              <a:rPr lang="en-AU" sz="2000" dirty="0" err="1" smtClean="0"/>
              <a:t>BushTender</a:t>
            </a:r>
            <a:endParaRPr lang="en-AU" sz="2000" dirty="0" smtClean="0"/>
          </a:p>
        </p:txBody>
      </p:sp>
      <p:sp>
        <p:nvSpPr>
          <p:cNvPr id="36" name="Right Arrow 35"/>
          <p:cNvSpPr/>
          <p:nvPr/>
        </p:nvSpPr>
        <p:spPr>
          <a:xfrm>
            <a:off x="719573" y="5704363"/>
            <a:ext cx="1908212" cy="612068"/>
          </a:xfrm>
          <a:prstGeom prst="rightArrow">
            <a:avLst/>
          </a:prstGeom>
          <a:solidFill>
            <a:srgbClr val="798D29"/>
          </a:solidFill>
          <a:ln>
            <a:solidFill>
              <a:srgbClr val="798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856719" y="5835001"/>
            <a:ext cx="1628045" cy="338554"/>
          </a:xfrm>
          <a:prstGeom prst="rect">
            <a:avLst/>
          </a:prstGeom>
          <a:noFill/>
        </p:spPr>
        <p:txBody>
          <a:bodyPr wrap="square" rtlCol="0">
            <a:spAutoFit/>
          </a:bodyPr>
          <a:lstStyle/>
          <a:p>
            <a:r>
              <a:rPr lang="en-AU" sz="1600" dirty="0" smtClean="0">
                <a:solidFill>
                  <a:schemeClr val="bg1"/>
                </a:solidFill>
              </a:rPr>
              <a:t>INVESTMENT</a:t>
            </a:r>
            <a:endParaRPr lang="en-AU" sz="1600" dirty="0">
              <a:solidFill>
                <a:schemeClr val="bg1"/>
              </a:solidFill>
            </a:endParaRPr>
          </a:p>
        </p:txBody>
      </p:sp>
      <p:sp>
        <p:nvSpPr>
          <p:cNvPr id="3" name="TextBox 2"/>
          <p:cNvSpPr txBox="1"/>
          <p:nvPr/>
        </p:nvSpPr>
        <p:spPr>
          <a:xfrm>
            <a:off x="0" y="6495548"/>
            <a:ext cx="7951948" cy="276999"/>
          </a:xfrm>
          <a:prstGeom prst="rect">
            <a:avLst/>
          </a:prstGeom>
          <a:noFill/>
        </p:spPr>
        <p:txBody>
          <a:bodyPr wrap="square" rtlCol="0">
            <a:spAutoFit/>
          </a:bodyPr>
          <a:lstStyle/>
          <a:p>
            <a:r>
              <a:rPr lang="en-AU" sz="1200" dirty="0">
                <a:hlinkClick r:id="rId4"/>
              </a:rPr>
              <a:t>http://</a:t>
            </a:r>
            <a:r>
              <a:rPr lang="en-AU" sz="1200" dirty="0" smtClean="0">
                <a:hlinkClick r:id="rId4"/>
              </a:rPr>
              <a:t>www.dse.vic.gov.au/land-management/victorias-native-vegetation-management-a-framework-for-action</a:t>
            </a:r>
            <a:r>
              <a:rPr lang="en-AU" sz="1200" dirty="0" smtClean="0"/>
              <a:t> </a:t>
            </a:r>
            <a:endParaRPr lang="en-AU" sz="1200" dirty="0"/>
          </a:p>
        </p:txBody>
      </p:sp>
    </p:spTree>
    <p:extLst>
      <p:ext uri="{BB962C8B-B14F-4D97-AF65-F5344CB8AC3E}">
        <p14:creationId xmlns:p14="http://schemas.microsoft.com/office/powerpoint/2010/main" val="1401324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20</a:t>
            </a:fld>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524" y="428930"/>
            <a:ext cx="5887045" cy="638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000492" cy="584775"/>
          </a:xfrm>
          <a:prstGeom prst="rect">
            <a:avLst/>
          </a:prstGeom>
        </p:spPr>
        <p:txBody>
          <a:bodyPr wrap="square">
            <a:spAutoFit/>
          </a:bodyPr>
          <a:lstStyle/>
          <a:p>
            <a:r>
              <a:rPr lang="en-AU" sz="1600" dirty="0" smtClean="0"/>
              <a:t>Corangamite </a:t>
            </a:r>
            <a:r>
              <a:rPr lang="en-AU" sz="1600" dirty="0"/>
              <a:t>Catchment Management Authority: Terrestrial vegetation type by area and average vegetation condition, 1750 and 2005</a:t>
            </a:r>
          </a:p>
        </p:txBody>
      </p:sp>
    </p:spTree>
    <p:extLst>
      <p:ext uri="{BB962C8B-B14F-4D97-AF65-F5344CB8AC3E}">
        <p14:creationId xmlns:p14="http://schemas.microsoft.com/office/powerpoint/2010/main" val="1530146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14" y="-55367"/>
            <a:ext cx="9104386" cy="6437118"/>
          </a:xfrm>
        </p:spPr>
      </p:pic>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21</a:t>
            </a:fld>
            <a:endParaRPr lang="en-AU"/>
          </a:p>
        </p:txBody>
      </p:sp>
    </p:spTree>
    <p:extLst>
      <p:ext uri="{BB962C8B-B14F-4D97-AF65-F5344CB8AC3E}">
        <p14:creationId xmlns:p14="http://schemas.microsoft.com/office/powerpoint/2010/main" val="11159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02045"/>
            <a:ext cx="3682752" cy="683481"/>
          </a:xfrm>
        </p:spPr>
        <p:txBody>
          <a:bodyPr/>
          <a:lstStyle/>
          <a:p>
            <a:r>
              <a:rPr lang="en-AU" dirty="0" smtClean="0"/>
              <a:t>A brief history…</a:t>
            </a:r>
            <a:endParaRPr lang="en-AU" dirty="0"/>
          </a:p>
        </p:txBody>
      </p:sp>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3</a:t>
            </a:fld>
            <a:endParaRPr lang="en-AU"/>
          </a:p>
        </p:txBody>
      </p:sp>
      <p:sp>
        <p:nvSpPr>
          <p:cNvPr id="10" name="Title 1"/>
          <p:cNvSpPr txBox="1">
            <a:spLocks/>
          </p:cNvSpPr>
          <p:nvPr/>
        </p:nvSpPr>
        <p:spPr bwMode="auto">
          <a:xfrm>
            <a:off x="212095" y="3681028"/>
            <a:ext cx="2664297" cy="1404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000" dirty="0" smtClean="0">
                <a:sym typeface="Wingdings" pitchFamily="2" charset="2"/>
              </a:rPr>
              <a:t>Vegetation type, extent and condition mapping</a:t>
            </a:r>
          </a:p>
        </p:txBody>
      </p:sp>
      <p:cxnSp>
        <p:nvCxnSpPr>
          <p:cNvPr id="11" name="Straight Connector 10"/>
          <p:cNvCxnSpPr/>
          <p:nvPr/>
        </p:nvCxnSpPr>
        <p:spPr>
          <a:xfrm>
            <a:off x="251520" y="1592796"/>
            <a:ext cx="3312368" cy="0"/>
          </a:xfrm>
          <a:prstGeom prst="line">
            <a:avLst/>
          </a:prstGeom>
          <a:ln>
            <a:solidFill>
              <a:srgbClr val="798D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2457" y="1668868"/>
            <a:ext cx="747953" cy="307777"/>
          </a:xfrm>
          <a:prstGeom prst="rect">
            <a:avLst/>
          </a:prstGeom>
          <a:noFill/>
        </p:spPr>
        <p:txBody>
          <a:bodyPr wrap="square" rtlCol="0">
            <a:spAutoFit/>
          </a:bodyPr>
          <a:lstStyle/>
          <a:p>
            <a:r>
              <a:rPr lang="en-AU" sz="1400" dirty="0" smtClean="0"/>
              <a:t>2002</a:t>
            </a:r>
            <a:endParaRPr lang="en-AU" sz="1400" dirty="0"/>
          </a:p>
        </p:txBody>
      </p:sp>
      <p:sp>
        <p:nvSpPr>
          <p:cNvPr id="14" name="TextBox 13"/>
          <p:cNvSpPr txBox="1"/>
          <p:nvPr/>
        </p:nvSpPr>
        <p:spPr>
          <a:xfrm rot="16200000">
            <a:off x="3161248" y="1668867"/>
            <a:ext cx="747953" cy="307777"/>
          </a:xfrm>
          <a:prstGeom prst="rect">
            <a:avLst/>
          </a:prstGeom>
          <a:noFill/>
        </p:spPr>
        <p:txBody>
          <a:bodyPr wrap="square" rtlCol="0">
            <a:spAutoFit/>
          </a:bodyPr>
          <a:lstStyle/>
          <a:p>
            <a:r>
              <a:rPr lang="en-AU" sz="1400" dirty="0" smtClean="0"/>
              <a:t>2013</a:t>
            </a:r>
            <a:endParaRPr lang="en-AU" sz="1400" dirty="0"/>
          </a:p>
        </p:txBody>
      </p:sp>
      <p:sp>
        <p:nvSpPr>
          <p:cNvPr id="16" name="TextBox 15"/>
          <p:cNvSpPr txBox="1"/>
          <p:nvPr/>
        </p:nvSpPr>
        <p:spPr>
          <a:xfrm rot="16200000">
            <a:off x="1451847" y="1632865"/>
            <a:ext cx="747953" cy="307777"/>
          </a:xfrm>
          <a:prstGeom prst="rect">
            <a:avLst/>
          </a:prstGeom>
          <a:noFill/>
        </p:spPr>
        <p:txBody>
          <a:bodyPr wrap="square" rtlCol="0">
            <a:spAutoFit/>
          </a:bodyPr>
          <a:lstStyle/>
          <a:p>
            <a:r>
              <a:rPr lang="en-AU" sz="1400" dirty="0" smtClean="0"/>
              <a:t>2007</a:t>
            </a:r>
            <a:endParaRPr lang="en-AU" sz="1400" dirty="0"/>
          </a:p>
        </p:txBody>
      </p:sp>
      <p:sp>
        <p:nvSpPr>
          <p:cNvPr id="17" name="TextBox 16"/>
          <p:cNvSpPr txBox="1"/>
          <p:nvPr/>
        </p:nvSpPr>
        <p:spPr>
          <a:xfrm rot="16200000">
            <a:off x="803775" y="1640995"/>
            <a:ext cx="747953" cy="307777"/>
          </a:xfrm>
          <a:prstGeom prst="rect">
            <a:avLst/>
          </a:prstGeom>
          <a:noFill/>
        </p:spPr>
        <p:txBody>
          <a:bodyPr wrap="square" rtlCol="0">
            <a:spAutoFit/>
          </a:bodyPr>
          <a:lstStyle/>
          <a:p>
            <a:r>
              <a:rPr lang="en-AU" sz="1400" dirty="0" smtClean="0"/>
              <a:t>2005</a:t>
            </a:r>
            <a:endParaRPr lang="en-AU" sz="1400" dirty="0"/>
          </a:p>
        </p:txBody>
      </p:sp>
      <p:sp>
        <p:nvSpPr>
          <p:cNvPr id="18" name="TextBox 17"/>
          <p:cNvSpPr txBox="1"/>
          <p:nvPr/>
        </p:nvSpPr>
        <p:spPr>
          <a:xfrm rot="16200000">
            <a:off x="2243935" y="1640995"/>
            <a:ext cx="747953" cy="307777"/>
          </a:xfrm>
          <a:prstGeom prst="rect">
            <a:avLst/>
          </a:prstGeom>
          <a:noFill/>
        </p:spPr>
        <p:txBody>
          <a:bodyPr wrap="square" rtlCol="0">
            <a:spAutoFit/>
          </a:bodyPr>
          <a:lstStyle/>
          <a:p>
            <a:r>
              <a:rPr lang="en-AU" sz="1400" dirty="0" smtClean="0"/>
              <a:t>2010</a:t>
            </a:r>
            <a:endParaRPr lang="en-AU" sz="1400" dirty="0"/>
          </a:p>
        </p:txBody>
      </p:sp>
      <p:cxnSp>
        <p:nvCxnSpPr>
          <p:cNvPr id="19" name="Straight Connector 18"/>
          <p:cNvCxnSpPr>
            <a:stCxn id="17" idx="3"/>
          </p:cNvCxnSpPr>
          <p:nvPr/>
        </p:nvCxnSpPr>
        <p:spPr>
          <a:xfrm>
            <a:off x="1177752"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15548"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17911" y="1412776"/>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1"/>
            <a:endCxn id="10" idx="0"/>
          </p:cNvCxnSpPr>
          <p:nvPr/>
        </p:nvCxnSpPr>
        <p:spPr>
          <a:xfrm>
            <a:off x="1177752" y="2168860"/>
            <a:ext cx="366492" cy="1512168"/>
          </a:xfrm>
          <a:prstGeom prst="straightConnector1">
            <a:avLst/>
          </a:prstGeom>
          <a:ln w="12700">
            <a:solidFill>
              <a:srgbClr val="798D29"/>
            </a:solidFill>
            <a:headEnd type="oval"/>
            <a:tailEnd type="stealth"/>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828" y="2202756"/>
            <a:ext cx="5832648" cy="407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631" y="6480425"/>
            <a:ext cx="6994650" cy="276999"/>
          </a:xfrm>
          <a:prstGeom prst="rect">
            <a:avLst/>
          </a:prstGeom>
        </p:spPr>
        <p:txBody>
          <a:bodyPr wrap="square">
            <a:spAutoFit/>
          </a:bodyPr>
          <a:lstStyle/>
          <a:p>
            <a:r>
              <a:rPr lang="en-AU" sz="1200" dirty="0">
                <a:hlinkClick r:id="rId4"/>
              </a:rPr>
              <a:t>http://</a:t>
            </a:r>
            <a:r>
              <a:rPr lang="en-AU" sz="1200" dirty="0" smtClean="0">
                <a:hlinkClick r:id="rId4"/>
              </a:rPr>
              <a:t>mapshare2.dse.vic.gov.au/MapShare2EXT/imf.jsp?site=bim</a:t>
            </a:r>
            <a:r>
              <a:rPr lang="en-AU" sz="1200" dirty="0" smtClean="0"/>
              <a:t> </a:t>
            </a:r>
            <a:endParaRPr lang="en-AU" sz="1200" dirty="0"/>
          </a:p>
        </p:txBody>
      </p:sp>
    </p:spTree>
    <p:extLst>
      <p:ext uri="{BB962C8B-B14F-4D97-AF65-F5344CB8AC3E}">
        <p14:creationId xmlns:p14="http://schemas.microsoft.com/office/powerpoint/2010/main" val="799087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02045"/>
            <a:ext cx="3682752" cy="683481"/>
          </a:xfrm>
        </p:spPr>
        <p:txBody>
          <a:bodyPr/>
          <a:lstStyle/>
          <a:p>
            <a:r>
              <a:rPr lang="en-AU" dirty="0" smtClean="0"/>
              <a:t>A brief history…</a:t>
            </a:r>
            <a:endParaRPr lang="en-AU" dirty="0"/>
          </a:p>
        </p:txBody>
      </p:sp>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4</a:t>
            </a:fld>
            <a:endParaRPr lang="en-AU"/>
          </a:p>
        </p:txBody>
      </p:sp>
      <p:sp>
        <p:nvSpPr>
          <p:cNvPr id="10" name="Title 1"/>
          <p:cNvSpPr txBox="1">
            <a:spLocks/>
          </p:cNvSpPr>
          <p:nvPr/>
        </p:nvSpPr>
        <p:spPr bwMode="auto">
          <a:xfrm>
            <a:off x="173695" y="3068960"/>
            <a:ext cx="3283705" cy="20162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800" dirty="0" err="1" smtClean="0">
                <a:sym typeface="Wingdings" pitchFamily="2" charset="2"/>
              </a:rPr>
              <a:t>ecoMarkets</a:t>
            </a:r>
            <a:endParaRPr lang="en-AU" sz="2800" dirty="0" smtClean="0">
              <a:sym typeface="Wingdings" pitchFamily="2" charset="2"/>
            </a:endParaRPr>
          </a:p>
          <a:p>
            <a:r>
              <a:rPr lang="en-AU" sz="2000" dirty="0" smtClean="0">
                <a:sym typeface="Wingdings" pitchFamily="2" charset="2"/>
              </a:rPr>
              <a:t>• Payments for multiple ecosystem services </a:t>
            </a:r>
          </a:p>
          <a:p>
            <a:endParaRPr lang="en-AU" sz="2800" dirty="0">
              <a:sym typeface="Wingdings" pitchFamily="2" charset="2"/>
            </a:endParaRPr>
          </a:p>
          <a:p>
            <a:r>
              <a:rPr lang="en-AU" sz="2800" dirty="0" smtClean="0">
                <a:sym typeface="Wingdings" pitchFamily="2" charset="2"/>
              </a:rPr>
              <a:t>EnSym</a:t>
            </a:r>
          </a:p>
          <a:p>
            <a:r>
              <a:rPr lang="en-AU" sz="2000" dirty="0" smtClean="0">
                <a:sym typeface="Wingdings" pitchFamily="2" charset="2"/>
              </a:rPr>
              <a:t>• Environmental modelling</a:t>
            </a:r>
          </a:p>
        </p:txBody>
      </p:sp>
      <p:cxnSp>
        <p:nvCxnSpPr>
          <p:cNvPr id="11" name="Straight Connector 10"/>
          <p:cNvCxnSpPr/>
          <p:nvPr/>
        </p:nvCxnSpPr>
        <p:spPr>
          <a:xfrm>
            <a:off x="251520" y="1592796"/>
            <a:ext cx="3312368" cy="0"/>
          </a:xfrm>
          <a:prstGeom prst="line">
            <a:avLst/>
          </a:prstGeom>
          <a:ln>
            <a:solidFill>
              <a:srgbClr val="798D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2457" y="1668868"/>
            <a:ext cx="747953" cy="307777"/>
          </a:xfrm>
          <a:prstGeom prst="rect">
            <a:avLst/>
          </a:prstGeom>
          <a:noFill/>
        </p:spPr>
        <p:txBody>
          <a:bodyPr wrap="square" rtlCol="0">
            <a:spAutoFit/>
          </a:bodyPr>
          <a:lstStyle/>
          <a:p>
            <a:r>
              <a:rPr lang="en-AU" sz="1400" dirty="0" smtClean="0"/>
              <a:t>2002</a:t>
            </a:r>
            <a:endParaRPr lang="en-AU" sz="1400" dirty="0"/>
          </a:p>
        </p:txBody>
      </p:sp>
      <p:sp>
        <p:nvSpPr>
          <p:cNvPr id="14" name="TextBox 13"/>
          <p:cNvSpPr txBox="1"/>
          <p:nvPr/>
        </p:nvSpPr>
        <p:spPr>
          <a:xfrm rot="16200000">
            <a:off x="3161248" y="1668867"/>
            <a:ext cx="747953" cy="307777"/>
          </a:xfrm>
          <a:prstGeom prst="rect">
            <a:avLst/>
          </a:prstGeom>
          <a:noFill/>
        </p:spPr>
        <p:txBody>
          <a:bodyPr wrap="square" rtlCol="0">
            <a:spAutoFit/>
          </a:bodyPr>
          <a:lstStyle/>
          <a:p>
            <a:r>
              <a:rPr lang="en-AU" sz="1400" dirty="0" smtClean="0"/>
              <a:t>2013</a:t>
            </a:r>
            <a:endParaRPr lang="en-AU" sz="1400" dirty="0"/>
          </a:p>
        </p:txBody>
      </p:sp>
      <p:sp>
        <p:nvSpPr>
          <p:cNvPr id="16" name="TextBox 15"/>
          <p:cNvSpPr txBox="1"/>
          <p:nvPr/>
        </p:nvSpPr>
        <p:spPr>
          <a:xfrm rot="16200000">
            <a:off x="1451847" y="1632865"/>
            <a:ext cx="747953" cy="307777"/>
          </a:xfrm>
          <a:prstGeom prst="rect">
            <a:avLst/>
          </a:prstGeom>
          <a:noFill/>
        </p:spPr>
        <p:txBody>
          <a:bodyPr wrap="square" rtlCol="0">
            <a:spAutoFit/>
          </a:bodyPr>
          <a:lstStyle/>
          <a:p>
            <a:r>
              <a:rPr lang="en-AU" sz="1400" dirty="0" smtClean="0"/>
              <a:t>2007</a:t>
            </a:r>
            <a:endParaRPr lang="en-AU" sz="1400" dirty="0"/>
          </a:p>
        </p:txBody>
      </p:sp>
      <p:sp>
        <p:nvSpPr>
          <p:cNvPr id="17" name="TextBox 16"/>
          <p:cNvSpPr txBox="1"/>
          <p:nvPr/>
        </p:nvSpPr>
        <p:spPr>
          <a:xfrm rot="16200000">
            <a:off x="803775" y="1640995"/>
            <a:ext cx="747953" cy="307777"/>
          </a:xfrm>
          <a:prstGeom prst="rect">
            <a:avLst/>
          </a:prstGeom>
          <a:noFill/>
        </p:spPr>
        <p:txBody>
          <a:bodyPr wrap="square" rtlCol="0">
            <a:spAutoFit/>
          </a:bodyPr>
          <a:lstStyle/>
          <a:p>
            <a:r>
              <a:rPr lang="en-AU" sz="1400" dirty="0" smtClean="0"/>
              <a:t>2005</a:t>
            </a:r>
            <a:endParaRPr lang="en-AU" sz="1400" dirty="0"/>
          </a:p>
        </p:txBody>
      </p:sp>
      <p:sp>
        <p:nvSpPr>
          <p:cNvPr id="18" name="TextBox 17"/>
          <p:cNvSpPr txBox="1"/>
          <p:nvPr/>
        </p:nvSpPr>
        <p:spPr>
          <a:xfrm rot="16200000">
            <a:off x="2783995" y="1640995"/>
            <a:ext cx="747953" cy="307777"/>
          </a:xfrm>
          <a:prstGeom prst="rect">
            <a:avLst/>
          </a:prstGeom>
          <a:noFill/>
        </p:spPr>
        <p:txBody>
          <a:bodyPr wrap="square" rtlCol="0">
            <a:spAutoFit/>
          </a:bodyPr>
          <a:lstStyle/>
          <a:p>
            <a:r>
              <a:rPr lang="en-AU" sz="1400" dirty="0" smtClean="0"/>
              <a:t>2012</a:t>
            </a:r>
            <a:endParaRPr lang="en-AU" sz="1400" dirty="0"/>
          </a:p>
        </p:txBody>
      </p:sp>
      <p:cxnSp>
        <p:nvCxnSpPr>
          <p:cNvPr id="19" name="Straight Connector 18"/>
          <p:cNvCxnSpPr>
            <a:stCxn id="17" idx="3"/>
          </p:cNvCxnSpPr>
          <p:nvPr/>
        </p:nvCxnSpPr>
        <p:spPr>
          <a:xfrm>
            <a:off x="1177752"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15548"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57971" y="1412776"/>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1"/>
            <a:endCxn id="10" idx="0"/>
          </p:cNvCxnSpPr>
          <p:nvPr/>
        </p:nvCxnSpPr>
        <p:spPr>
          <a:xfrm flipH="1">
            <a:off x="1815548" y="2160730"/>
            <a:ext cx="10276" cy="908230"/>
          </a:xfrm>
          <a:prstGeom prst="straightConnector1">
            <a:avLst/>
          </a:prstGeom>
          <a:ln w="12700">
            <a:solidFill>
              <a:srgbClr val="798D29"/>
            </a:solidFill>
            <a:headEnd type="oval"/>
            <a:tailEnd type="stealth"/>
          </a:ln>
        </p:spPr>
        <p:style>
          <a:lnRef idx="1">
            <a:schemeClr val="accent1"/>
          </a:lnRef>
          <a:fillRef idx="0">
            <a:schemeClr val="accent1"/>
          </a:fillRef>
          <a:effectRef idx="0">
            <a:schemeClr val="accent1"/>
          </a:effectRef>
          <a:fontRef idx="minor">
            <a:schemeClr val="tx1"/>
          </a:fontRef>
        </p:style>
      </p:cxnSp>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437586"/>
            <a:ext cx="4932368" cy="375561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3695" y="6301099"/>
            <a:ext cx="2524858" cy="276999"/>
          </a:xfrm>
          <a:prstGeom prst="rect">
            <a:avLst/>
          </a:prstGeom>
        </p:spPr>
        <p:txBody>
          <a:bodyPr wrap="none">
            <a:spAutoFit/>
          </a:bodyPr>
          <a:lstStyle/>
          <a:p>
            <a:r>
              <a:rPr lang="en-AU" sz="1200" dirty="0">
                <a:hlinkClick r:id="rId4"/>
              </a:rPr>
              <a:t>https://ensym.dse.vic.gov.au/cms</a:t>
            </a:r>
            <a:r>
              <a:rPr lang="en-AU" sz="1200" dirty="0" smtClean="0">
                <a:hlinkClick r:id="rId4"/>
              </a:rPr>
              <a:t>/</a:t>
            </a:r>
            <a:r>
              <a:rPr lang="en-AU" sz="1200" dirty="0" smtClean="0"/>
              <a:t> </a:t>
            </a:r>
            <a:endParaRPr lang="en-AU" sz="1200" dirty="0"/>
          </a:p>
        </p:txBody>
      </p:sp>
    </p:spTree>
    <p:extLst>
      <p:ext uri="{BB962C8B-B14F-4D97-AF65-F5344CB8AC3E}">
        <p14:creationId xmlns:p14="http://schemas.microsoft.com/office/powerpoint/2010/main" val="344319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02045"/>
            <a:ext cx="3682752" cy="683481"/>
          </a:xfrm>
        </p:spPr>
        <p:txBody>
          <a:bodyPr/>
          <a:lstStyle/>
          <a:p>
            <a:r>
              <a:rPr lang="en-AU" dirty="0" smtClean="0"/>
              <a:t>More recently…</a:t>
            </a:r>
            <a:endParaRPr lang="en-AU" dirty="0"/>
          </a:p>
        </p:txBody>
      </p:sp>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5</a:t>
            </a:fld>
            <a:endParaRPr lang="en-AU"/>
          </a:p>
        </p:txBody>
      </p:sp>
      <p:sp>
        <p:nvSpPr>
          <p:cNvPr id="10" name="Title 1"/>
          <p:cNvSpPr txBox="1">
            <a:spLocks/>
          </p:cNvSpPr>
          <p:nvPr/>
        </p:nvSpPr>
        <p:spPr bwMode="auto">
          <a:xfrm>
            <a:off x="822602" y="3068960"/>
            <a:ext cx="2669278"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800" dirty="0" smtClean="0">
                <a:sym typeface="Wingdings" pitchFamily="2" charset="2"/>
              </a:rPr>
              <a:t>Victorian Environmental Partnerships</a:t>
            </a:r>
          </a:p>
        </p:txBody>
      </p:sp>
      <p:cxnSp>
        <p:nvCxnSpPr>
          <p:cNvPr id="11" name="Straight Connector 10"/>
          <p:cNvCxnSpPr/>
          <p:nvPr/>
        </p:nvCxnSpPr>
        <p:spPr>
          <a:xfrm>
            <a:off x="251520" y="1592796"/>
            <a:ext cx="3312368" cy="0"/>
          </a:xfrm>
          <a:prstGeom prst="line">
            <a:avLst/>
          </a:prstGeom>
          <a:ln>
            <a:solidFill>
              <a:srgbClr val="798D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2457" y="1668868"/>
            <a:ext cx="747953" cy="307777"/>
          </a:xfrm>
          <a:prstGeom prst="rect">
            <a:avLst/>
          </a:prstGeom>
          <a:noFill/>
        </p:spPr>
        <p:txBody>
          <a:bodyPr wrap="square" rtlCol="0">
            <a:spAutoFit/>
          </a:bodyPr>
          <a:lstStyle/>
          <a:p>
            <a:r>
              <a:rPr lang="en-AU" sz="1400" dirty="0" smtClean="0"/>
              <a:t>2002</a:t>
            </a:r>
            <a:endParaRPr lang="en-AU" sz="1400" dirty="0"/>
          </a:p>
        </p:txBody>
      </p:sp>
      <p:sp>
        <p:nvSpPr>
          <p:cNvPr id="14" name="TextBox 13"/>
          <p:cNvSpPr txBox="1"/>
          <p:nvPr/>
        </p:nvSpPr>
        <p:spPr>
          <a:xfrm rot="16200000">
            <a:off x="3161248" y="1668867"/>
            <a:ext cx="747953" cy="307777"/>
          </a:xfrm>
          <a:prstGeom prst="rect">
            <a:avLst/>
          </a:prstGeom>
          <a:noFill/>
        </p:spPr>
        <p:txBody>
          <a:bodyPr wrap="square" rtlCol="0">
            <a:spAutoFit/>
          </a:bodyPr>
          <a:lstStyle/>
          <a:p>
            <a:r>
              <a:rPr lang="en-AU" sz="1400" dirty="0" smtClean="0"/>
              <a:t>2013</a:t>
            </a:r>
            <a:endParaRPr lang="en-AU" sz="1400" dirty="0"/>
          </a:p>
        </p:txBody>
      </p:sp>
      <p:sp>
        <p:nvSpPr>
          <p:cNvPr id="16" name="TextBox 15"/>
          <p:cNvSpPr txBox="1"/>
          <p:nvPr/>
        </p:nvSpPr>
        <p:spPr>
          <a:xfrm rot="16200000">
            <a:off x="1451847" y="1632865"/>
            <a:ext cx="747953" cy="307777"/>
          </a:xfrm>
          <a:prstGeom prst="rect">
            <a:avLst/>
          </a:prstGeom>
          <a:noFill/>
        </p:spPr>
        <p:txBody>
          <a:bodyPr wrap="square" rtlCol="0">
            <a:spAutoFit/>
          </a:bodyPr>
          <a:lstStyle/>
          <a:p>
            <a:r>
              <a:rPr lang="en-AU" sz="1400" dirty="0" smtClean="0"/>
              <a:t>2007</a:t>
            </a:r>
            <a:endParaRPr lang="en-AU" sz="1400" dirty="0"/>
          </a:p>
        </p:txBody>
      </p:sp>
      <p:sp>
        <p:nvSpPr>
          <p:cNvPr id="17" name="TextBox 16"/>
          <p:cNvSpPr txBox="1"/>
          <p:nvPr/>
        </p:nvSpPr>
        <p:spPr>
          <a:xfrm rot="16200000">
            <a:off x="803775" y="1640995"/>
            <a:ext cx="747953" cy="307777"/>
          </a:xfrm>
          <a:prstGeom prst="rect">
            <a:avLst/>
          </a:prstGeom>
          <a:noFill/>
        </p:spPr>
        <p:txBody>
          <a:bodyPr wrap="square" rtlCol="0">
            <a:spAutoFit/>
          </a:bodyPr>
          <a:lstStyle/>
          <a:p>
            <a:r>
              <a:rPr lang="en-AU" sz="1400" dirty="0" smtClean="0"/>
              <a:t>2005</a:t>
            </a:r>
            <a:endParaRPr lang="en-AU" sz="1400" dirty="0"/>
          </a:p>
        </p:txBody>
      </p:sp>
      <p:sp>
        <p:nvSpPr>
          <p:cNvPr id="18" name="TextBox 17"/>
          <p:cNvSpPr txBox="1"/>
          <p:nvPr/>
        </p:nvSpPr>
        <p:spPr>
          <a:xfrm rot="16200000">
            <a:off x="2819999" y="1640995"/>
            <a:ext cx="747953" cy="307777"/>
          </a:xfrm>
          <a:prstGeom prst="rect">
            <a:avLst/>
          </a:prstGeom>
          <a:noFill/>
        </p:spPr>
        <p:txBody>
          <a:bodyPr wrap="square" rtlCol="0">
            <a:spAutoFit/>
          </a:bodyPr>
          <a:lstStyle/>
          <a:p>
            <a:r>
              <a:rPr lang="en-AU" sz="1400" dirty="0" smtClean="0"/>
              <a:t>2012</a:t>
            </a:r>
            <a:endParaRPr lang="en-AU" sz="1400" dirty="0"/>
          </a:p>
        </p:txBody>
      </p:sp>
      <p:cxnSp>
        <p:nvCxnSpPr>
          <p:cNvPr id="19" name="Straight Connector 18"/>
          <p:cNvCxnSpPr>
            <a:stCxn id="17" idx="3"/>
          </p:cNvCxnSpPr>
          <p:nvPr/>
        </p:nvCxnSpPr>
        <p:spPr>
          <a:xfrm>
            <a:off x="1177752"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15548"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93975" y="1412776"/>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1"/>
            <a:endCxn id="10" idx="0"/>
          </p:cNvCxnSpPr>
          <p:nvPr/>
        </p:nvCxnSpPr>
        <p:spPr>
          <a:xfrm flipH="1">
            <a:off x="2157241" y="2168860"/>
            <a:ext cx="1036735" cy="900100"/>
          </a:xfrm>
          <a:prstGeom prst="straightConnector1">
            <a:avLst/>
          </a:prstGeom>
          <a:ln w="12700">
            <a:solidFill>
              <a:srgbClr val="798D29"/>
            </a:solidFill>
            <a:headEnd type="oval"/>
            <a:tailEnd type="stealth"/>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6016" y="1196752"/>
            <a:ext cx="3780420" cy="523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0048" y="6476167"/>
            <a:ext cx="7210674" cy="276999"/>
          </a:xfrm>
          <a:prstGeom prst="rect">
            <a:avLst/>
          </a:prstGeom>
        </p:spPr>
        <p:txBody>
          <a:bodyPr wrap="square">
            <a:spAutoFit/>
          </a:bodyPr>
          <a:lstStyle/>
          <a:p>
            <a:r>
              <a:rPr lang="en-AU" sz="1200" dirty="0">
                <a:hlinkClick r:id="rId4"/>
              </a:rPr>
              <a:t>http://</a:t>
            </a:r>
            <a:r>
              <a:rPr lang="en-AU" sz="1200" dirty="0" smtClean="0">
                <a:hlinkClick r:id="rId4"/>
              </a:rPr>
              <a:t>www.depi.vic.gov.au/environment-and-wildlife/environmental-partnerships</a:t>
            </a:r>
            <a:r>
              <a:rPr lang="en-AU" sz="1200" dirty="0" smtClean="0"/>
              <a:t> </a:t>
            </a:r>
            <a:endParaRPr lang="en-AU" sz="1200" dirty="0"/>
          </a:p>
        </p:txBody>
      </p:sp>
    </p:spTree>
    <p:extLst>
      <p:ext uri="{BB962C8B-B14F-4D97-AF65-F5344CB8AC3E}">
        <p14:creationId xmlns:p14="http://schemas.microsoft.com/office/powerpoint/2010/main" val="1079199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6</a:t>
            </a:fld>
            <a:endParaRPr lang="en-AU"/>
          </a:p>
        </p:txBody>
      </p:sp>
      <p:sp>
        <p:nvSpPr>
          <p:cNvPr id="10" name="Title 1"/>
          <p:cNvSpPr txBox="1">
            <a:spLocks/>
          </p:cNvSpPr>
          <p:nvPr/>
        </p:nvSpPr>
        <p:spPr bwMode="auto">
          <a:xfrm>
            <a:off x="1331640" y="3068960"/>
            <a:ext cx="2357473" cy="6120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800" dirty="0" smtClean="0">
                <a:sym typeface="Wingdings" pitchFamily="2" charset="2"/>
              </a:rPr>
              <a:t>Offset reform</a:t>
            </a:r>
          </a:p>
        </p:txBody>
      </p:sp>
      <p:cxnSp>
        <p:nvCxnSpPr>
          <p:cNvPr id="11" name="Straight Connector 10"/>
          <p:cNvCxnSpPr/>
          <p:nvPr/>
        </p:nvCxnSpPr>
        <p:spPr>
          <a:xfrm>
            <a:off x="251520" y="1592796"/>
            <a:ext cx="3312368" cy="0"/>
          </a:xfrm>
          <a:prstGeom prst="line">
            <a:avLst/>
          </a:prstGeom>
          <a:ln>
            <a:solidFill>
              <a:srgbClr val="798D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2457" y="1668868"/>
            <a:ext cx="747953" cy="307777"/>
          </a:xfrm>
          <a:prstGeom prst="rect">
            <a:avLst/>
          </a:prstGeom>
          <a:noFill/>
        </p:spPr>
        <p:txBody>
          <a:bodyPr wrap="square" rtlCol="0">
            <a:spAutoFit/>
          </a:bodyPr>
          <a:lstStyle/>
          <a:p>
            <a:r>
              <a:rPr lang="en-AU" sz="1400" dirty="0" smtClean="0"/>
              <a:t>2002</a:t>
            </a:r>
            <a:endParaRPr lang="en-AU" sz="1400" dirty="0"/>
          </a:p>
        </p:txBody>
      </p:sp>
      <p:sp>
        <p:nvSpPr>
          <p:cNvPr id="14" name="TextBox 13"/>
          <p:cNvSpPr txBox="1"/>
          <p:nvPr/>
        </p:nvSpPr>
        <p:spPr>
          <a:xfrm rot="16200000">
            <a:off x="3161248" y="1668867"/>
            <a:ext cx="747953" cy="307777"/>
          </a:xfrm>
          <a:prstGeom prst="rect">
            <a:avLst/>
          </a:prstGeom>
          <a:noFill/>
        </p:spPr>
        <p:txBody>
          <a:bodyPr wrap="square" rtlCol="0">
            <a:spAutoFit/>
          </a:bodyPr>
          <a:lstStyle/>
          <a:p>
            <a:r>
              <a:rPr lang="en-AU" sz="1400" dirty="0" smtClean="0"/>
              <a:t>2013</a:t>
            </a:r>
            <a:endParaRPr lang="en-AU" sz="1400" dirty="0"/>
          </a:p>
        </p:txBody>
      </p:sp>
      <p:sp>
        <p:nvSpPr>
          <p:cNvPr id="16" name="TextBox 15"/>
          <p:cNvSpPr txBox="1"/>
          <p:nvPr/>
        </p:nvSpPr>
        <p:spPr>
          <a:xfrm rot="16200000">
            <a:off x="1451847" y="1632865"/>
            <a:ext cx="747953" cy="307777"/>
          </a:xfrm>
          <a:prstGeom prst="rect">
            <a:avLst/>
          </a:prstGeom>
          <a:noFill/>
        </p:spPr>
        <p:txBody>
          <a:bodyPr wrap="square" rtlCol="0">
            <a:spAutoFit/>
          </a:bodyPr>
          <a:lstStyle/>
          <a:p>
            <a:r>
              <a:rPr lang="en-AU" sz="1400" dirty="0" smtClean="0"/>
              <a:t>2007</a:t>
            </a:r>
            <a:endParaRPr lang="en-AU" sz="1400" dirty="0"/>
          </a:p>
        </p:txBody>
      </p:sp>
      <p:sp>
        <p:nvSpPr>
          <p:cNvPr id="17" name="TextBox 16"/>
          <p:cNvSpPr txBox="1"/>
          <p:nvPr/>
        </p:nvSpPr>
        <p:spPr>
          <a:xfrm rot="16200000">
            <a:off x="803775" y="1640995"/>
            <a:ext cx="747953" cy="307777"/>
          </a:xfrm>
          <a:prstGeom prst="rect">
            <a:avLst/>
          </a:prstGeom>
          <a:noFill/>
        </p:spPr>
        <p:txBody>
          <a:bodyPr wrap="square" rtlCol="0">
            <a:spAutoFit/>
          </a:bodyPr>
          <a:lstStyle/>
          <a:p>
            <a:r>
              <a:rPr lang="en-AU" sz="1400" dirty="0" smtClean="0"/>
              <a:t>2005</a:t>
            </a:r>
            <a:endParaRPr lang="en-AU" sz="1400" dirty="0"/>
          </a:p>
        </p:txBody>
      </p:sp>
      <p:sp>
        <p:nvSpPr>
          <p:cNvPr id="18" name="TextBox 17"/>
          <p:cNvSpPr txBox="1"/>
          <p:nvPr/>
        </p:nvSpPr>
        <p:spPr>
          <a:xfrm rot="16200000">
            <a:off x="2819999" y="1640995"/>
            <a:ext cx="747953" cy="307777"/>
          </a:xfrm>
          <a:prstGeom prst="rect">
            <a:avLst/>
          </a:prstGeom>
          <a:noFill/>
        </p:spPr>
        <p:txBody>
          <a:bodyPr wrap="square" rtlCol="0">
            <a:spAutoFit/>
          </a:bodyPr>
          <a:lstStyle/>
          <a:p>
            <a:r>
              <a:rPr lang="en-AU" sz="1400" dirty="0" smtClean="0"/>
              <a:t>2012</a:t>
            </a:r>
            <a:endParaRPr lang="en-AU" sz="1400" dirty="0"/>
          </a:p>
        </p:txBody>
      </p:sp>
      <p:cxnSp>
        <p:nvCxnSpPr>
          <p:cNvPr id="19" name="Straight Connector 18"/>
          <p:cNvCxnSpPr>
            <a:stCxn id="17" idx="3"/>
          </p:cNvCxnSpPr>
          <p:nvPr/>
        </p:nvCxnSpPr>
        <p:spPr>
          <a:xfrm>
            <a:off x="1177752"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15548"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93975" y="1412776"/>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a:endCxn id="10" idx="0"/>
          </p:cNvCxnSpPr>
          <p:nvPr/>
        </p:nvCxnSpPr>
        <p:spPr>
          <a:xfrm flipH="1">
            <a:off x="2510377" y="2196732"/>
            <a:ext cx="1024848" cy="872228"/>
          </a:xfrm>
          <a:prstGeom prst="straightConnector1">
            <a:avLst/>
          </a:prstGeom>
          <a:ln w="12700">
            <a:solidFill>
              <a:srgbClr val="798D29"/>
            </a:solidFill>
            <a:headEnd type="oval"/>
            <a:tailEnd type="stealth"/>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35996" y="440668"/>
            <a:ext cx="4239492" cy="602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3961" y="6467396"/>
            <a:ext cx="6543868" cy="276999"/>
          </a:xfrm>
          <a:prstGeom prst="rect">
            <a:avLst/>
          </a:prstGeom>
        </p:spPr>
        <p:txBody>
          <a:bodyPr wrap="square">
            <a:spAutoFit/>
          </a:bodyPr>
          <a:lstStyle/>
          <a:p>
            <a:r>
              <a:rPr lang="en-AU" sz="1200" dirty="0">
                <a:hlinkClick r:id="rId4"/>
              </a:rPr>
              <a:t>http://</a:t>
            </a:r>
            <a:r>
              <a:rPr lang="en-AU" sz="1200" dirty="0" smtClean="0">
                <a:hlinkClick r:id="rId4"/>
              </a:rPr>
              <a:t>www.depi.vic.gov.au/environment-and-wildlife/biodiversity/native-vegetation</a:t>
            </a:r>
            <a:r>
              <a:rPr lang="en-AU" sz="1200" dirty="0" smtClean="0"/>
              <a:t> </a:t>
            </a:r>
            <a:endParaRPr lang="en-AU" sz="1200" dirty="0"/>
          </a:p>
        </p:txBody>
      </p:sp>
    </p:spTree>
    <p:extLst>
      <p:ext uri="{BB962C8B-B14F-4D97-AF65-F5344CB8AC3E}">
        <p14:creationId xmlns:p14="http://schemas.microsoft.com/office/powerpoint/2010/main" val="734772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7</a:t>
            </a:fld>
            <a:endParaRPr lang="en-AU"/>
          </a:p>
        </p:txBody>
      </p:sp>
      <p:sp>
        <p:nvSpPr>
          <p:cNvPr id="10" name="Title 1"/>
          <p:cNvSpPr txBox="1">
            <a:spLocks/>
          </p:cNvSpPr>
          <p:nvPr/>
        </p:nvSpPr>
        <p:spPr bwMode="auto">
          <a:xfrm>
            <a:off x="174530" y="3068960"/>
            <a:ext cx="4577490" cy="334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98D29"/>
                </a:solidFill>
                <a:latin typeface="+mj-lt"/>
                <a:ea typeface="+mj-ea"/>
                <a:cs typeface="+mj-cs"/>
              </a:defRPr>
            </a:lvl1pPr>
            <a:lvl2pPr algn="l" rtl="0" eaLnBrk="0" fontAlgn="base" hangingPunct="0">
              <a:spcBef>
                <a:spcPct val="0"/>
              </a:spcBef>
              <a:spcAft>
                <a:spcPct val="0"/>
              </a:spcAft>
              <a:defRPr sz="3600">
                <a:solidFill>
                  <a:srgbClr val="798D29"/>
                </a:solidFill>
                <a:latin typeface="Arial" charset="0"/>
              </a:defRPr>
            </a:lvl2pPr>
            <a:lvl3pPr algn="l" rtl="0" eaLnBrk="0" fontAlgn="base" hangingPunct="0">
              <a:spcBef>
                <a:spcPct val="0"/>
              </a:spcBef>
              <a:spcAft>
                <a:spcPct val="0"/>
              </a:spcAft>
              <a:defRPr sz="3600">
                <a:solidFill>
                  <a:srgbClr val="798D29"/>
                </a:solidFill>
                <a:latin typeface="Arial" charset="0"/>
              </a:defRPr>
            </a:lvl3pPr>
            <a:lvl4pPr algn="l" rtl="0" eaLnBrk="0" fontAlgn="base" hangingPunct="0">
              <a:spcBef>
                <a:spcPct val="0"/>
              </a:spcBef>
              <a:spcAft>
                <a:spcPct val="0"/>
              </a:spcAft>
              <a:defRPr sz="3600">
                <a:solidFill>
                  <a:srgbClr val="798D29"/>
                </a:solidFill>
                <a:latin typeface="Arial" charset="0"/>
              </a:defRPr>
            </a:lvl4pPr>
            <a:lvl5pPr algn="l" rtl="0" eaLnBrk="0" fontAlgn="base" hangingPunct="0">
              <a:spcBef>
                <a:spcPct val="0"/>
              </a:spcBef>
              <a:spcAft>
                <a:spcPct val="0"/>
              </a:spcAft>
              <a:defRPr sz="3600">
                <a:solidFill>
                  <a:srgbClr val="798D29"/>
                </a:solidFill>
                <a:latin typeface="Arial" charset="0"/>
              </a:defRPr>
            </a:lvl5pPr>
            <a:lvl6pPr marL="457200" algn="l" rtl="0" fontAlgn="base">
              <a:spcBef>
                <a:spcPct val="0"/>
              </a:spcBef>
              <a:spcAft>
                <a:spcPct val="0"/>
              </a:spcAft>
              <a:defRPr sz="3600">
                <a:solidFill>
                  <a:srgbClr val="798D29"/>
                </a:solidFill>
                <a:latin typeface="Arial" charset="0"/>
              </a:defRPr>
            </a:lvl6pPr>
            <a:lvl7pPr marL="914400" algn="l" rtl="0" fontAlgn="base">
              <a:spcBef>
                <a:spcPct val="0"/>
              </a:spcBef>
              <a:spcAft>
                <a:spcPct val="0"/>
              </a:spcAft>
              <a:defRPr sz="3600">
                <a:solidFill>
                  <a:srgbClr val="798D29"/>
                </a:solidFill>
                <a:latin typeface="Arial" charset="0"/>
              </a:defRPr>
            </a:lvl7pPr>
            <a:lvl8pPr marL="1371600" algn="l" rtl="0" fontAlgn="base">
              <a:spcBef>
                <a:spcPct val="0"/>
              </a:spcBef>
              <a:spcAft>
                <a:spcPct val="0"/>
              </a:spcAft>
              <a:defRPr sz="3600">
                <a:solidFill>
                  <a:srgbClr val="798D29"/>
                </a:solidFill>
                <a:latin typeface="Arial" charset="0"/>
              </a:defRPr>
            </a:lvl8pPr>
            <a:lvl9pPr marL="1828800" algn="l" rtl="0" fontAlgn="base">
              <a:spcBef>
                <a:spcPct val="0"/>
              </a:spcBef>
              <a:spcAft>
                <a:spcPct val="0"/>
              </a:spcAft>
              <a:defRPr sz="3600">
                <a:solidFill>
                  <a:srgbClr val="798D29"/>
                </a:solidFill>
                <a:latin typeface="Arial" charset="0"/>
              </a:defRPr>
            </a:lvl9pPr>
          </a:lstStyle>
          <a:p>
            <a:r>
              <a:rPr lang="en-AU" sz="2800" dirty="0" smtClean="0">
                <a:sym typeface="Wingdings" pitchFamily="2" charset="2"/>
              </a:rPr>
              <a:t>Victorian Experimental-Ecosystem Accounts</a:t>
            </a:r>
          </a:p>
          <a:p>
            <a:endParaRPr lang="en-AU" sz="2800" dirty="0">
              <a:sym typeface="Wingdings" pitchFamily="2" charset="2"/>
            </a:endParaRPr>
          </a:p>
          <a:p>
            <a:r>
              <a:rPr lang="en-AU" sz="1800" i="1" dirty="0"/>
              <a:t>“establish internationally recognisable environmental accounts that </a:t>
            </a:r>
            <a:r>
              <a:rPr lang="en-AU" sz="1800" b="1" i="1" dirty="0"/>
              <a:t>improve the way we allocate resources</a:t>
            </a:r>
            <a:r>
              <a:rPr lang="en-AU" sz="1800" i="1" dirty="0"/>
              <a:t>” </a:t>
            </a:r>
            <a:endParaRPr lang="en-AU" sz="1800" i="1" dirty="0" smtClean="0"/>
          </a:p>
          <a:p>
            <a:endParaRPr lang="en-AU" sz="1800" i="1" dirty="0"/>
          </a:p>
          <a:p>
            <a:pPr algn="r"/>
            <a:r>
              <a:rPr lang="en-AU" sz="1400" dirty="0"/>
              <a:t>(Environmental Partnerships: Priority 8, 2012)</a:t>
            </a:r>
          </a:p>
          <a:p>
            <a:endParaRPr lang="en-AU" sz="1800" i="1" dirty="0"/>
          </a:p>
          <a:p>
            <a:endParaRPr lang="en-AU" sz="2800" dirty="0" smtClean="0">
              <a:sym typeface="Wingdings" pitchFamily="2" charset="2"/>
            </a:endParaRPr>
          </a:p>
        </p:txBody>
      </p:sp>
      <p:cxnSp>
        <p:nvCxnSpPr>
          <p:cNvPr id="11" name="Straight Connector 10"/>
          <p:cNvCxnSpPr/>
          <p:nvPr/>
        </p:nvCxnSpPr>
        <p:spPr>
          <a:xfrm>
            <a:off x="251520" y="1592796"/>
            <a:ext cx="3312368" cy="0"/>
          </a:xfrm>
          <a:prstGeom prst="line">
            <a:avLst/>
          </a:prstGeom>
          <a:ln>
            <a:solidFill>
              <a:srgbClr val="798D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2457" y="1668868"/>
            <a:ext cx="747953" cy="307777"/>
          </a:xfrm>
          <a:prstGeom prst="rect">
            <a:avLst/>
          </a:prstGeom>
          <a:noFill/>
        </p:spPr>
        <p:txBody>
          <a:bodyPr wrap="square" rtlCol="0">
            <a:spAutoFit/>
          </a:bodyPr>
          <a:lstStyle/>
          <a:p>
            <a:r>
              <a:rPr lang="en-AU" sz="1400" dirty="0" smtClean="0"/>
              <a:t>2002</a:t>
            </a:r>
            <a:endParaRPr lang="en-AU" sz="1400" dirty="0"/>
          </a:p>
        </p:txBody>
      </p:sp>
      <p:sp>
        <p:nvSpPr>
          <p:cNvPr id="14" name="TextBox 13"/>
          <p:cNvSpPr txBox="1"/>
          <p:nvPr/>
        </p:nvSpPr>
        <p:spPr>
          <a:xfrm rot="16200000">
            <a:off x="3161248" y="1668867"/>
            <a:ext cx="747953" cy="307777"/>
          </a:xfrm>
          <a:prstGeom prst="rect">
            <a:avLst/>
          </a:prstGeom>
          <a:noFill/>
        </p:spPr>
        <p:txBody>
          <a:bodyPr wrap="square" rtlCol="0">
            <a:spAutoFit/>
          </a:bodyPr>
          <a:lstStyle/>
          <a:p>
            <a:r>
              <a:rPr lang="en-AU" sz="1400" dirty="0" smtClean="0"/>
              <a:t>2013</a:t>
            </a:r>
            <a:endParaRPr lang="en-AU" sz="1400" dirty="0"/>
          </a:p>
        </p:txBody>
      </p:sp>
      <p:sp>
        <p:nvSpPr>
          <p:cNvPr id="16" name="TextBox 15"/>
          <p:cNvSpPr txBox="1"/>
          <p:nvPr/>
        </p:nvSpPr>
        <p:spPr>
          <a:xfrm rot="16200000">
            <a:off x="1451847" y="1632865"/>
            <a:ext cx="747953" cy="307777"/>
          </a:xfrm>
          <a:prstGeom prst="rect">
            <a:avLst/>
          </a:prstGeom>
          <a:noFill/>
        </p:spPr>
        <p:txBody>
          <a:bodyPr wrap="square" rtlCol="0">
            <a:spAutoFit/>
          </a:bodyPr>
          <a:lstStyle/>
          <a:p>
            <a:r>
              <a:rPr lang="en-AU" sz="1400" dirty="0" smtClean="0"/>
              <a:t>2007</a:t>
            </a:r>
            <a:endParaRPr lang="en-AU" sz="1400" dirty="0"/>
          </a:p>
        </p:txBody>
      </p:sp>
      <p:sp>
        <p:nvSpPr>
          <p:cNvPr id="17" name="TextBox 16"/>
          <p:cNvSpPr txBox="1"/>
          <p:nvPr/>
        </p:nvSpPr>
        <p:spPr>
          <a:xfrm rot="16200000">
            <a:off x="803775" y="1640995"/>
            <a:ext cx="747953" cy="307777"/>
          </a:xfrm>
          <a:prstGeom prst="rect">
            <a:avLst/>
          </a:prstGeom>
          <a:noFill/>
        </p:spPr>
        <p:txBody>
          <a:bodyPr wrap="square" rtlCol="0">
            <a:spAutoFit/>
          </a:bodyPr>
          <a:lstStyle/>
          <a:p>
            <a:r>
              <a:rPr lang="en-AU" sz="1400" dirty="0" smtClean="0"/>
              <a:t>2005</a:t>
            </a:r>
            <a:endParaRPr lang="en-AU" sz="1400" dirty="0"/>
          </a:p>
        </p:txBody>
      </p:sp>
      <p:sp>
        <p:nvSpPr>
          <p:cNvPr id="18" name="TextBox 17"/>
          <p:cNvSpPr txBox="1"/>
          <p:nvPr/>
        </p:nvSpPr>
        <p:spPr>
          <a:xfrm rot="16200000">
            <a:off x="2819999" y="1640995"/>
            <a:ext cx="747953" cy="307777"/>
          </a:xfrm>
          <a:prstGeom prst="rect">
            <a:avLst/>
          </a:prstGeom>
          <a:noFill/>
        </p:spPr>
        <p:txBody>
          <a:bodyPr wrap="square" rtlCol="0">
            <a:spAutoFit/>
          </a:bodyPr>
          <a:lstStyle/>
          <a:p>
            <a:r>
              <a:rPr lang="en-AU" sz="1400" dirty="0" smtClean="0"/>
              <a:t>2012</a:t>
            </a:r>
            <a:endParaRPr lang="en-AU" sz="1400" dirty="0"/>
          </a:p>
        </p:txBody>
      </p:sp>
      <p:cxnSp>
        <p:nvCxnSpPr>
          <p:cNvPr id="19" name="Straight Connector 18"/>
          <p:cNvCxnSpPr>
            <a:stCxn id="17" idx="3"/>
          </p:cNvCxnSpPr>
          <p:nvPr/>
        </p:nvCxnSpPr>
        <p:spPr>
          <a:xfrm>
            <a:off x="1177752"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15548" y="1420907"/>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93975" y="1412776"/>
            <a:ext cx="0" cy="261899"/>
          </a:xfrm>
          <a:prstGeom prst="line">
            <a:avLst/>
          </a:prstGeom>
          <a:ln>
            <a:solidFill>
              <a:srgbClr val="798D29"/>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a:endCxn id="10" idx="0"/>
          </p:cNvCxnSpPr>
          <p:nvPr/>
        </p:nvCxnSpPr>
        <p:spPr>
          <a:xfrm flipH="1">
            <a:off x="2463275" y="2196732"/>
            <a:ext cx="1071950" cy="872228"/>
          </a:xfrm>
          <a:prstGeom prst="straightConnector1">
            <a:avLst/>
          </a:prstGeom>
          <a:ln w="12700">
            <a:solidFill>
              <a:srgbClr val="798D29"/>
            </a:solidFill>
            <a:headEnd type="oval"/>
            <a:tailEnd type="stealth"/>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036" y="1088740"/>
            <a:ext cx="3627053" cy="51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4575" y="6379760"/>
            <a:ext cx="7097770" cy="276999"/>
          </a:xfrm>
          <a:prstGeom prst="rect">
            <a:avLst/>
          </a:prstGeom>
        </p:spPr>
        <p:txBody>
          <a:bodyPr wrap="square">
            <a:spAutoFit/>
          </a:bodyPr>
          <a:lstStyle/>
          <a:p>
            <a:r>
              <a:rPr lang="en-AU" sz="1200" dirty="0">
                <a:hlinkClick r:id="rId4"/>
              </a:rPr>
              <a:t>https://</a:t>
            </a:r>
            <a:r>
              <a:rPr lang="en-AU" sz="1200" dirty="0" smtClean="0">
                <a:hlinkClick r:id="rId4"/>
              </a:rPr>
              <a:t>ensym.dse.vic.gov.au/cms/index.php?option=com_content&amp;view=article&amp;id=60&amp;Itemid=71</a:t>
            </a:r>
            <a:r>
              <a:rPr lang="en-AU" sz="1200" dirty="0" smtClean="0"/>
              <a:t> </a:t>
            </a:r>
            <a:endParaRPr lang="en-AU" sz="1200" dirty="0"/>
          </a:p>
        </p:txBody>
      </p:sp>
    </p:spTree>
    <p:extLst>
      <p:ext uri="{BB962C8B-B14F-4D97-AF65-F5344CB8AC3E}">
        <p14:creationId xmlns:p14="http://schemas.microsoft.com/office/powerpoint/2010/main" val="70697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context</a:t>
            </a:r>
            <a:endParaRPr lang="en-AU" dirty="0"/>
          </a:p>
        </p:txBody>
      </p:sp>
      <p:sp>
        <p:nvSpPr>
          <p:cNvPr id="3" name="Content Placeholder 2"/>
          <p:cNvSpPr>
            <a:spLocks noGrp="1"/>
          </p:cNvSpPr>
          <p:nvPr>
            <p:ph idx="1"/>
          </p:nvPr>
        </p:nvSpPr>
        <p:spPr/>
        <p:txBody>
          <a:bodyPr/>
          <a:lstStyle/>
          <a:p>
            <a:endParaRPr lang="en-AU" dirty="0" smtClean="0"/>
          </a:p>
          <a:p>
            <a:r>
              <a:rPr lang="en-AU" dirty="0" smtClean="0"/>
              <a:t>What does it mean for business, government and the economy?</a:t>
            </a:r>
          </a:p>
          <a:p>
            <a:endParaRPr lang="en-AU" dirty="0" smtClean="0"/>
          </a:p>
          <a:p>
            <a:pPr lvl="1"/>
            <a:r>
              <a:rPr lang="en-AU" dirty="0" smtClean="0"/>
              <a:t>Bookable assets – marginal agricultural land</a:t>
            </a:r>
          </a:p>
          <a:p>
            <a:pPr lvl="1"/>
            <a:r>
              <a:rPr lang="en-AU" dirty="0" smtClean="0"/>
              <a:t>Government resource allocation to the management of land for environmental and agriculture purposes </a:t>
            </a:r>
            <a:r>
              <a:rPr lang="en-AU" dirty="0" err="1" smtClean="0"/>
              <a:t>etc</a:t>
            </a:r>
            <a:endParaRPr lang="en-AU" dirty="0" smtClean="0"/>
          </a:p>
          <a:p>
            <a:pPr lvl="1"/>
            <a:r>
              <a:rPr lang="en-AU" dirty="0" smtClean="0"/>
              <a:t>Environmental </a:t>
            </a:r>
            <a:r>
              <a:rPr lang="en-AU" dirty="0" smtClean="0"/>
              <a:t>markets – opportunities for </a:t>
            </a:r>
            <a:r>
              <a:rPr lang="en-AU" dirty="0" smtClean="0"/>
              <a:t>investment</a:t>
            </a:r>
            <a:endParaRPr lang="en-AU" dirty="0" smtClean="0"/>
          </a:p>
        </p:txBody>
      </p:sp>
      <p:sp>
        <p:nvSpPr>
          <p:cNvPr id="4" name="Slide Number Placeholder 3"/>
          <p:cNvSpPr>
            <a:spLocks noGrp="1"/>
          </p:cNvSpPr>
          <p:nvPr>
            <p:ph type="sldNum" sz="quarter" idx="11"/>
          </p:nvPr>
        </p:nvSpPr>
        <p:spPr/>
        <p:txBody>
          <a:bodyPr/>
          <a:lstStyle/>
          <a:p>
            <a:pPr>
              <a:defRPr/>
            </a:pPr>
            <a:fld id="{6183CBC2-02A3-4729-B1F7-3EE4FF1F3815}" type="slidenum">
              <a:rPr lang="en-AU" smtClean="0"/>
              <a:pPr>
                <a:defRPr/>
              </a:pPr>
              <a:t>8</a:t>
            </a:fld>
            <a:endParaRPr lang="en-AU"/>
          </a:p>
        </p:txBody>
      </p:sp>
    </p:spTree>
    <p:extLst>
      <p:ext uri="{BB962C8B-B14F-4D97-AF65-F5344CB8AC3E}">
        <p14:creationId xmlns:p14="http://schemas.microsoft.com/office/powerpoint/2010/main" val="188038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2981325" y="1773238"/>
            <a:ext cx="3097213" cy="2555875"/>
            <a:chOff x="3744" y="336"/>
            <a:chExt cx="1536" cy="1270"/>
          </a:xfrm>
        </p:grpSpPr>
        <p:pic>
          <p:nvPicPr>
            <p:cNvPr id="7182" name="Picture 38" descr="MC900014551[1]"/>
            <p:cNvPicPr>
              <a:picLocks noChangeAspect="1" noChangeArrowheads="1"/>
            </p:cNvPicPr>
            <p:nvPr/>
          </p:nvPicPr>
          <p:blipFill>
            <a:blip r:embed="rId3" cstate="print"/>
            <a:srcRect/>
            <a:stretch>
              <a:fillRect/>
            </a:stretch>
          </p:blipFill>
          <p:spPr bwMode="auto">
            <a:xfrm>
              <a:off x="4272" y="336"/>
              <a:ext cx="1008" cy="934"/>
            </a:xfrm>
            <a:prstGeom prst="rect">
              <a:avLst/>
            </a:prstGeom>
            <a:noFill/>
            <a:ln w="9525">
              <a:noFill/>
              <a:miter lim="800000"/>
              <a:headEnd/>
              <a:tailEnd/>
            </a:ln>
          </p:spPr>
        </p:pic>
        <p:pic>
          <p:nvPicPr>
            <p:cNvPr id="7183" name="Picture 36" descr="MC900188657[1]"/>
            <p:cNvPicPr>
              <a:picLocks noChangeAspect="1" noChangeArrowheads="1"/>
            </p:cNvPicPr>
            <p:nvPr/>
          </p:nvPicPr>
          <p:blipFill>
            <a:blip r:embed="rId4" cstate="print"/>
            <a:srcRect/>
            <a:stretch>
              <a:fillRect/>
            </a:stretch>
          </p:blipFill>
          <p:spPr bwMode="auto">
            <a:xfrm>
              <a:off x="3744" y="528"/>
              <a:ext cx="624" cy="607"/>
            </a:xfrm>
            <a:prstGeom prst="rect">
              <a:avLst/>
            </a:prstGeom>
            <a:noFill/>
            <a:ln w="9525">
              <a:noFill/>
              <a:miter lim="800000"/>
              <a:headEnd/>
              <a:tailEnd/>
            </a:ln>
          </p:spPr>
        </p:pic>
        <p:pic>
          <p:nvPicPr>
            <p:cNvPr id="7184" name="Picture 37" descr="MC900414968[1]"/>
            <p:cNvPicPr>
              <a:picLocks noChangeAspect="1" noChangeArrowheads="1"/>
            </p:cNvPicPr>
            <p:nvPr/>
          </p:nvPicPr>
          <p:blipFill>
            <a:blip r:embed="rId5" cstate="print"/>
            <a:srcRect/>
            <a:stretch>
              <a:fillRect/>
            </a:stretch>
          </p:blipFill>
          <p:spPr bwMode="auto">
            <a:xfrm>
              <a:off x="3744" y="864"/>
              <a:ext cx="1344" cy="742"/>
            </a:xfrm>
            <a:prstGeom prst="rect">
              <a:avLst/>
            </a:prstGeom>
            <a:noFill/>
            <a:ln w="9525">
              <a:noFill/>
              <a:miter lim="800000"/>
              <a:headEnd/>
              <a:tailEnd/>
            </a:ln>
          </p:spPr>
        </p:pic>
      </p:grpSp>
      <p:sp>
        <p:nvSpPr>
          <p:cNvPr id="14" name="Oval 13"/>
          <p:cNvSpPr>
            <a:spLocks noChangeArrowheads="1"/>
          </p:cNvSpPr>
          <p:nvPr/>
        </p:nvSpPr>
        <p:spPr bwMode="auto">
          <a:xfrm>
            <a:off x="4349750" y="1916113"/>
            <a:ext cx="1806575" cy="1130300"/>
          </a:xfrm>
          <a:prstGeom prst="ellipse">
            <a:avLst/>
          </a:prstGeom>
          <a:solidFill>
            <a:srgbClr val="CCFFCC">
              <a:alpha val="45097"/>
            </a:srgbClr>
          </a:solidFill>
          <a:ln w="25400" algn="ctr">
            <a:solidFill>
              <a:srgbClr val="008000"/>
            </a:solidFill>
            <a:round/>
            <a:headEnd/>
            <a:tailEnd/>
          </a:ln>
        </p:spPr>
        <p:txBody>
          <a:bodyPr anchor="ctr"/>
          <a:lstStyle/>
          <a:p>
            <a:pPr algn="ctr"/>
            <a:r>
              <a:rPr lang="en-AU" b="1">
                <a:latin typeface="Calibri" pitchFamily="34" charset="0"/>
              </a:rPr>
              <a:t>ASSET</a:t>
            </a:r>
          </a:p>
        </p:txBody>
      </p:sp>
      <p:sp>
        <p:nvSpPr>
          <p:cNvPr id="15" name="Oval 14"/>
          <p:cNvSpPr>
            <a:spLocks noChangeArrowheads="1"/>
          </p:cNvSpPr>
          <p:nvPr/>
        </p:nvSpPr>
        <p:spPr bwMode="auto">
          <a:xfrm>
            <a:off x="3090863" y="3465513"/>
            <a:ext cx="1295400" cy="841375"/>
          </a:xfrm>
          <a:prstGeom prst="ellipse">
            <a:avLst/>
          </a:prstGeom>
          <a:solidFill>
            <a:srgbClr val="CCFFCC">
              <a:alpha val="45097"/>
            </a:srgbClr>
          </a:solidFill>
          <a:ln w="25400" algn="ctr">
            <a:solidFill>
              <a:srgbClr val="008000"/>
            </a:solidFill>
            <a:round/>
            <a:headEnd/>
            <a:tailEnd/>
          </a:ln>
        </p:spPr>
        <p:txBody>
          <a:bodyPr anchor="ctr"/>
          <a:lstStyle/>
          <a:p>
            <a:pPr algn="ctr"/>
            <a:r>
              <a:rPr lang="en-AU" b="1">
                <a:latin typeface="Calibri" pitchFamily="34" charset="0"/>
              </a:rPr>
              <a:t>ASSET</a:t>
            </a:r>
          </a:p>
        </p:txBody>
      </p:sp>
      <p:sp>
        <p:nvSpPr>
          <p:cNvPr id="16" name="Oval 15"/>
          <p:cNvSpPr>
            <a:spLocks noChangeArrowheads="1"/>
          </p:cNvSpPr>
          <p:nvPr/>
        </p:nvSpPr>
        <p:spPr bwMode="auto">
          <a:xfrm>
            <a:off x="2909888" y="2205038"/>
            <a:ext cx="1296987" cy="841375"/>
          </a:xfrm>
          <a:prstGeom prst="ellipse">
            <a:avLst/>
          </a:prstGeom>
          <a:solidFill>
            <a:srgbClr val="CCFFCC">
              <a:alpha val="45097"/>
            </a:srgbClr>
          </a:solidFill>
          <a:ln w="25400" algn="ctr">
            <a:solidFill>
              <a:srgbClr val="008000"/>
            </a:solidFill>
            <a:round/>
            <a:headEnd/>
            <a:tailEnd/>
          </a:ln>
        </p:spPr>
        <p:txBody>
          <a:bodyPr anchor="ctr"/>
          <a:lstStyle/>
          <a:p>
            <a:pPr algn="ctr"/>
            <a:r>
              <a:rPr lang="en-AU" b="1">
                <a:latin typeface="Calibri" pitchFamily="34" charset="0"/>
              </a:rPr>
              <a:t>ASSET</a:t>
            </a:r>
          </a:p>
        </p:txBody>
      </p:sp>
      <p:sp>
        <p:nvSpPr>
          <p:cNvPr id="92185" name="Text Box 25"/>
          <p:cNvSpPr txBox="1">
            <a:spLocks noChangeArrowheads="1"/>
          </p:cNvSpPr>
          <p:nvPr/>
        </p:nvSpPr>
        <p:spPr bwMode="auto">
          <a:xfrm>
            <a:off x="323850" y="872716"/>
            <a:ext cx="5367536" cy="461665"/>
          </a:xfrm>
          <a:prstGeom prst="rect">
            <a:avLst/>
          </a:prstGeom>
          <a:solidFill>
            <a:schemeClr val="bg1">
              <a:alpha val="50195"/>
            </a:schemeClr>
          </a:solidFill>
          <a:ln w="25400">
            <a:solidFill>
              <a:schemeClr val="tx1"/>
            </a:solidFill>
            <a:miter lim="800000"/>
            <a:headEnd/>
            <a:tailEnd/>
          </a:ln>
          <a:effectLst/>
        </p:spPr>
        <p:txBody>
          <a:bodyPr wrap="square">
            <a:spAutoFit/>
          </a:bodyPr>
          <a:lstStyle/>
          <a:p>
            <a:pPr algn="ctr">
              <a:spcBef>
                <a:spcPct val="50000"/>
              </a:spcBef>
            </a:pPr>
            <a:r>
              <a:rPr lang="en-AU" sz="2400" dirty="0"/>
              <a:t>SEEA Central </a:t>
            </a:r>
            <a:r>
              <a:rPr lang="en-AU" sz="2400" dirty="0" smtClean="0"/>
              <a:t>Framework (CF)</a:t>
            </a:r>
            <a:endParaRPr lang="en-AU" sz="2400" dirty="0"/>
          </a:p>
        </p:txBody>
      </p:sp>
      <p:pic>
        <p:nvPicPr>
          <p:cNvPr id="92207" name="Picture 47" descr="dollar_sign1"/>
          <p:cNvPicPr>
            <a:picLocks noChangeAspect="1" noChangeArrowheads="1"/>
          </p:cNvPicPr>
          <p:nvPr/>
        </p:nvPicPr>
        <p:blipFill>
          <a:blip r:embed="rId6" cstate="print"/>
          <a:srcRect/>
          <a:stretch>
            <a:fillRect/>
          </a:stretch>
        </p:blipFill>
        <p:spPr bwMode="auto">
          <a:xfrm>
            <a:off x="3924300" y="5013325"/>
            <a:ext cx="890588" cy="1419225"/>
          </a:xfrm>
          <a:prstGeom prst="rect">
            <a:avLst/>
          </a:prstGeom>
          <a:noFill/>
          <a:ln w="9525">
            <a:noFill/>
            <a:miter lim="800000"/>
            <a:headEnd/>
            <a:tailEnd/>
          </a:ln>
        </p:spPr>
      </p:pic>
      <p:sp>
        <p:nvSpPr>
          <p:cNvPr id="92208" name="Text Box 48"/>
          <p:cNvSpPr txBox="1">
            <a:spLocks noChangeArrowheads="1"/>
          </p:cNvSpPr>
          <p:nvPr/>
        </p:nvSpPr>
        <p:spPr bwMode="auto">
          <a:xfrm>
            <a:off x="179388" y="4868863"/>
            <a:ext cx="431800" cy="392112"/>
          </a:xfrm>
          <a:prstGeom prst="rect">
            <a:avLst/>
          </a:prstGeom>
          <a:noFill/>
          <a:ln w="25400" cap="rnd">
            <a:solidFill>
              <a:srgbClr val="008000"/>
            </a:solidFill>
            <a:prstDash val="sysDot"/>
            <a:miter lim="800000"/>
            <a:headEnd/>
            <a:tailEnd/>
          </a:ln>
          <a:effectLst/>
        </p:spPr>
        <p:txBody>
          <a:bodyPr>
            <a:spAutoFit/>
          </a:bodyPr>
          <a:lstStyle/>
          <a:p>
            <a:pPr>
              <a:spcBef>
                <a:spcPct val="50000"/>
              </a:spcBef>
            </a:pPr>
            <a:r>
              <a:rPr lang="en-AU">
                <a:solidFill>
                  <a:schemeClr val="bg2"/>
                </a:solidFill>
              </a:rPr>
              <a:t>1.</a:t>
            </a:r>
          </a:p>
        </p:txBody>
      </p:sp>
      <p:sp>
        <p:nvSpPr>
          <p:cNvPr id="92209" name="Text Box 49"/>
          <p:cNvSpPr txBox="1">
            <a:spLocks noChangeArrowheads="1"/>
          </p:cNvSpPr>
          <p:nvPr/>
        </p:nvSpPr>
        <p:spPr bwMode="auto">
          <a:xfrm>
            <a:off x="3059113" y="4933950"/>
            <a:ext cx="431800" cy="392113"/>
          </a:xfrm>
          <a:prstGeom prst="rect">
            <a:avLst/>
          </a:prstGeom>
          <a:noFill/>
          <a:ln w="25400" cap="rnd" algn="ctr">
            <a:solidFill>
              <a:srgbClr val="008000"/>
            </a:solidFill>
            <a:prstDash val="sysDot"/>
            <a:miter lim="800000"/>
            <a:headEnd/>
            <a:tailEnd/>
          </a:ln>
          <a:effectLst/>
        </p:spPr>
        <p:txBody>
          <a:bodyPr>
            <a:spAutoFit/>
          </a:bodyPr>
          <a:lstStyle/>
          <a:p>
            <a:pPr>
              <a:spcBef>
                <a:spcPct val="50000"/>
              </a:spcBef>
            </a:pPr>
            <a:r>
              <a:rPr lang="en-AU">
                <a:solidFill>
                  <a:schemeClr val="bg2"/>
                </a:solidFill>
              </a:rPr>
              <a:t>2.</a:t>
            </a:r>
          </a:p>
        </p:txBody>
      </p:sp>
      <p:sp>
        <p:nvSpPr>
          <p:cNvPr id="92210" name="Text Box 50"/>
          <p:cNvSpPr txBox="1">
            <a:spLocks noChangeArrowheads="1"/>
          </p:cNvSpPr>
          <p:nvPr/>
        </p:nvSpPr>
        <p:spPr bwMode="auto">
          <a:xfrm>
            <a:off x="6011863" y="4941888"/>
            <a:ext cx="431800" cy="392112"/>
          </a:xfrm>
          <a:prstGeom prst="rect">
            <a:avLst/>
          </a:prstGeom>
          <a:noFill/>
          <a:ln w="25400" cap="rnd" algn="ctr">
            <a:solidFill>
              <a:srgbClr val="008000"/>
            </a:solidFill>
            <a:prstDash val="sysDot"/>
            <a:miter lim="800000"/>
            <a:headEnd/>
            <a:tailEnd/>
          </a:ln>
          <a:effectLst/>
        </p:spPr>
        <p:txBody>
          <a:bodyPr>
            <a:spAutoFit/>
          </a:bodyPr>
          <a:lstStyle/>
          <a:p>
            <a:pPr>
              <a:spcBef>
                <a:spcPct val="50000"/>
              </a:spcBef>
            </a:pPr>
            <a:r>
              <a:rPr lang="en-AU">
                <a:solidFill>
                  <a:schemeClr val="bg2"/>
                </a:solidFill>
              </a:rPr>
              <a:t>3.</a:t>
            </a:r>
          </a:p>
        </p:txBody>
      </p:sp>
      <p:pic>
        <p:nvPicPr>
          <p:cNvPr id="92212" name="Picture 52" descr="ANd9GcS0KYDJKIEYghmNtELmUe_EFJ79PSUQev3WLomvH8mjSFt4EZdiuw"/>
          <p:cNvPicPr>
            <a:picLocks noChangeAspect="1" noChangeArrowheads="1"/>
          </p:cNvPicPr>
          <p:nvPr/>
        </p:nvPicPr>
        <p:blipFill>
          <a:blip r:embed="rId7" cstate="print"/>
          <a:srcRect l="5856" t="19502" r="6628" b="6444"/>
          <a:stretch>
            <a:fillRect/>
          </a:stretch>
        </p:blipFill>
        <p:spPr bwMode="auto">
          <a:xfrm>
            <a:off x="6516688" y="5229225"/>
            <a:ext cx="2159000" cy="1368425"/>
          </a:xfrm>
          <a:prstGeom prst="rect">
            <a:avLst/>
          </a:prstGeom>
          <a:noFill/>
          <a:ln w="9525">
            <a:noFill/>
            <a:miter lim="800000"/>
            <a:headEnd/>
            <a:tailEnd/>
          </a:ln>
        </p:spPr>
      </p:pic>
      <p:pic>
        <p:nvPicPr>
          <p:cNvPr id="92214" name="Picture 54" descr="250px-Bathtub-Style_Diagram"/>
          <p:cNvPicPr>
            <a:picLocks noChangeAspect="1" noChangeArrowheads="1"/>
          </p:cNvPicPr>
          <p:nvPr/>
        </p:nvPicPr>
        <p:blipFill>
          <a:blip r:embed="rId8" cstate="print"/>
          <a:srcRect/>
          <a:stretch>
            <a:fillRect/>
          </a:stretch>
        </p:blipFill>
        <p:spPr bwMode="auto">
          <a:xfrm>
            <a:off x="323850" y="5300663"/>
            <a:ext cx="2447925" cy="1068387"/>
          </a:xfrm>
          <a:prstGeom prst="rect">
            <a:avLst/>
          </a:prstGeom>
          <a:noFill/>
          <a:ln w="9525">
            <a:noFill/>
            <a:miter lim="800000"/>
            <a:headEnd/>
            <a:tailEnd/>
          </a:ln>
        </p:spPr>
      </p:pic>
      <p:sp>
        <p:nvSpPr>
          <p:cNvPr id="3" name="Rectangle 2"/>
          <p:cNvSpPr/>
          <p:nvPr/>
        </p:nvSpPr>
        <p:spPr>
          <a:xfrm>
            <a:off x="80169" y="6547396"/>
            <a:ext cx="3658394" cy="276999"/>
          </a:xfrm>
          <a:prstGeom prst="rect">
            <a:avLst/>
          </a:prstGeom>
        </p:spPr>
        <p:txBody>
          <a:bodyPr wrap="square">
            <a:spAutoFit/>
          </a:bodyPr>
          <a:lstStyle/>
          <a:p>
            <a:r>
              <a:rPr lang="en-AU" sz="1200" dirty="0">
                <a:hlinkClick r:id="rId9"/>
              </a:rPr>
              <a:t>http://unstats.un.org/unsd/envaccounting/seearev</a:t>
            </a:r>
            <a:r>
              <a:rPr lang="en-AU" sz="1200" dirty="0" smtClean="0">
                <a:hlinkClick r:id="rId9"/>
              </a:rPr>
              <a:t>/</a:t>
            </a:r>
            <a:r>
              <a:rPr lang="en-AU" sz="1200" dirty="0" smtClean="0"/>
              <a:t> </a:t>
            </a:r>
            <a:endParaRPr lang="en-AU" sz="1200" dirty="0"/>
          </a:p>
        </p:txBody>
      </p:sp>
    </p:spTree>
    <p:extLst>
      <p:ext uri="{BB962C8B-B14F-4D97-AF65-F5344CB8AC3E}">
        <p14:creationId xmlns:p14="http://schemas.microsoft.com/office/powerpoint/2010/main" val="26277336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0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2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92185" grpId="0" animBg="1"/>
      <p:bldP spid="92208" grpId="0" animBg="1"/>
      <p:bldP spid="92209" grpId="0" animBg="1"/>
      <p:bldP spid="92210"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5116</TotalTime>
  <Words>1661</Words>
  <Application>Microsoft Office PowerPoint</Application>
  <PresentationFormat>On-screen Show (4:3)</PresentationFormat>
  <Paragraphs>284</Paragraphs>
  <Slides>21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Custom Design</vt:lpstr>
      <vt:lpstr>Document</vt:lpstr>
      <vt:lpstr>‘Exchange-Value’ Accounting for Ecosystem Services</vt:lpstr>
      <vt:lpstr>A brief history…</vt:lpstr>
      <vt:lpstr>A brief history…</vt:lpstr>
      <vt:lpstr>A brief history…</vt:lpstr>
      <vt:lpstr>More recently…</vt:lpstr>
      <vt:lpstr>PowerPoint Presentation</vt:lpstr>
      <vt:lpstr>PowerPoint Presentation</vt:lpstr>
      <vt:lpstr>Current context</vt:lpstr>
      <vt:lpstr>PowerPoint Presentation</vt:lpstr>
      <vt:lpstr>SEEA CF in practice</vt:lpstr>
      <vt:lpstr>Spreadsheets &amp; charts</vt:lpstr>
      <vt:lpstr>PowerPoint Presentation</vt:lpstr>
      <vt:lpstr>Victorian Ecosystem accounting concepts</vt:lpstr>
      <vt:lpstr>Gross Ecosystem Product (GEP)</vt:lpstr>
      <vt:lpstr>Gross Ecosystem Product</vt:lpstr>
      <vt:lpstr>PowerPoint Presentation</vt:lpstr>
      <vt:lpstr>PowerPoint Presentation</vt:lpstr>
      <vt:lpstr>ABS – Statistical Areas Level 4</vt:lpstr>
      <vt:lpstr>PowerPoint Presentation</vt:lpstr>
      <vt:lpstr>PowerPoint Presentation</vt:lpstr>
      <vt:lpstr>PowerPoint Presentation</vt:lpstr>
    </vt:vector>
  </TitlesOfParts>
  <Company>ecoMarkets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Markets and Accounts in Victoria</dc:title>
  <dc:creator>Jessica Bowman</dc:creator>
  <cp:lastModifiedBy>Mark</cp:lastModifiedBy>
  <cp:revision>626</cp:revision>
  <cp:lastPrinted>2013-07-17T00:19:17Z</cp:lastPrinted>
  <dcterms:created xsi:type="dcterms:W3CDTF">2012-04-25T14:48:51Z</dcterms:created>
  <dcterms:modified xsi:type="dcterms:W3CDTF">2013-11-13T15:07:27Z</dcterms:modified>
  <cp:contentStatus>DRAFT</cp:contentStatus>
</cp:coreProperties>
</file>