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27" r:id="rId2"/>
    <p:sldId id="429" r:id="rId3"/>
    <p:sldId id="447" r:id="rId4"/>
    <p:sldId id="448" r:id="rId5"/>
    <p:sldId id="449" r:id="rId6"/>
    <p:sldId id="450" r:id="rId7"/>
    <p:sldId id="451" r:id="rId8"/>
    <p:sldId id="452" r:id="rId9"/>
    <p:sldId id="461" r:id="rId10"/>
    <p:sldId id="453" r:id="rId11"/>
    <p:sldId id="454" r:id="rId12"/>
    <p:sldId id="455" r:id="rId13"/>
    <p:sldId id="456" r:id="rId14"/>
    <p:sldId id="457" r:id="rId15"/>
    <p:sldId id="458" r:id="rId16"/>
    <p:sldId id="459" r:id="rId17"/>
    <p:sldId id="460" r:id="rId18"/>
    <p:sldId id="445"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6" autoAdjust="0"/>
    <p:restoredTop sz="98401" autoAdjust="0"/>
  </p:normalViewPr>
  <p:slideViewPr>
    <p:cSldViewPr>
      <p:cViewPr>
        <p:scale>
          <a:sx n="71" d="100"/>
          <a:sy n="71" d="100"/>
        </p:scale>
        <p:origin x="-2550" y="-10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54" d="100"/>
          <a:sy n="54" d="100"/>
        </p:scale>
        <p:origin x="-294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C68A32E-DB9D-42C6-9804-ED1A65A5EFAD}" type="datetimeFigureOut">
              <a:rPr lang="en-AU" smtClean="0"/>
              <a:t>24/06/2015</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29A37B3-5145-4A52-B4B0-F2C407FC8583}" type="slidenum">
              <a:rPr lang="en-AU" smtClean="0"/>
              <a:t>‹#›</a:t>
            </a:fld>
            <a:endParaRPr lang="en-AU"/>
          </a:p>
        </p:txBody>
      </p:sp>
    </p:spTree>
    <p:extLst>
      <p:ext uri="{BB962C8B-B14F-4D97-AF65-F5344CB8AC3E}">
        <p14:creationId xmlns:p14="http://schemas.microsoft.com/office/powerpoint/2010/main" val="2731659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8C0AAD0-B69E-42F2-9F28-8EA1F8D4CD5B}" type="datetimeFigureOut">
              <a:rPr lang="en-AU" smtClean="0"/>
              <a:t>24/06/2015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D1DAAFA-6E0A-4AD1-A51C-AD1DFD24EB87}" type="slidenum">
              <a:rPr lang="en-AU" smtClean="0"/>
              <a:t>‹#›</a:t>
            </a:fld>
            <a:endParaRPr lang="en-AU"/>
          </a:p>
        </p:txBody>
      </p:sp>
    </p:spTree>
    <p:extLst>
      <p:ext uri="{BB962C8B-B14F-4D97-AF65-F5344CB8AC3E}">
        <p14:creationId xmlns:p14="http://schemas.microsoft.com/office/powerpoint/2010/main" val="12550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u="none" dirty="0" smtClean="0">
                <a:solidFill>
                  <a:srgbClr val="FF0000"/>
                </a:solidFill>
              </a:rPr>
              <a:t>Land Account are part of a suite of</a:t>
            </a:r>
            <a:r>
              <a:rPr lang="en-AU" altLang="en-US" u="none" baseline="0" dirty="0" smtClean="0">
                <a:solidFill>
                  <a:srgbClr val="FF0000"/>
                </a:solidFill>
              </a:rPr>
              <a:t> environment-economic accounts being developed by the ABS under the United Nations (UN) System of Environmental and Economic Accounts (SEEA) framework</a:t>
            </a:r>
            <a:r>
              <a:rPr lang="en-AU" altLang="en-US" u="sng" baseline="0" dirty="0" smtClean="0">
                <a:solidFill>
                  <a:srgbClr val="FF0000"/>
                </a:solidFill>
              </a:rPr>
              <a:t/>
            </a:r>
            <a:br>
              <a:rPr lang="en-AU" altLang="en-US" u="sng" baseline="0" dirty="0" smtClean="0">
                <a:solidFill>
                  <a:srgbClr val="FF0000"/>
                </a:solidFill>
              </a:rPr>
            </a:br>
            <a:r>
              <a:rPr lang="en-AU" altLang="en-US" u="sng" baseline="0" dirty="0" smtClean="0">
                <a:solidFill>
                  <a:srgbClr val="FF0000"/>
                </a:solidFill>
              </a:rPr>
              <a:t/>
            </a:r>
            <a:br>
              <a:rPr lang="en-AU" altLang="en-US" u="sng" baseline="0" dirty="0" smtClean="0">
                <a:solidFill>
                  <a:srgbClr val="FF0000"/>
                </a:solidFill>
              </a:rPr>
            </a:br>
            <a:r>
              <a:rPr lang="en-AU" altLang="en-US" u="sng" baseline="0" dirty="0" smtClean="0">
                <a:solidFill>
                  <a:srgbClr val="FF0000"/>
                </a:solidFill>
              </a:rPr>
              <a:t>- </a:t>
            </a:r>
            <a:r>
              <a:rPr lang="en-AU" altLang="en-US" u="sng" dirty="0" smtClean="0">
                <a:solidFill>
                  <a:srgbClr val="FF0000"/>
                </a:solidFill>
              </a:rPr>
              <a:t>SEEA Definition</a:t>
            </a:r>
            <a:br>
              <a:rPr lang="en-AU" altLang="en-US" u="sng" dirty="0" smtClean="0">
                <a:solidFill>
                  <a:srgbClr val="FF0000"/>
                </a:solidFill>
              </a:rPr>
            </a:br>
            <a:r>
              <a:rPr lang="en-AU" altLang="en-US" u="sng" dirty="0" smtClean="0">
                <a:solidFill>
                  <a:srgbClr val="FF0000"/>
                </a:solidFill>
              </a:rPr>
              <a:t/>
            </a:r>
            <a:br>
              <a:rPr lang="en-AU" altLang="en-US" u="sng" dirty="0" smtClean="0">
                <a:solidFill>
                  <a:srgbClr val="FF0000"/>
                </a:solidFill>
              </a:rPr>
            </a:br>
            <a:r>
              <a:rPr lang="en-AU" altLang="en-US" dirty="0" smtClean="0">
                <a:solidFill>
                  <a:srgbClr val="FF0000"/>
                </a:solidFill>
              </a:rPr>
              <a:t>Section 5.6.2 of the SEEA Central</a:t>
            </a:r>
            <a:r>
              <a:rPr lang="en-AU" altLang="en-US" baseline="0" dirty="0" smtClean="0">
                <a:solidFill>
                  <a:srgbClr val="FF0000"/>
                </a:solidFill>
              </a:rPr>
              <a:t> Framework</a:t>
            </a:r>
            <a:r>
              <a:rPr lang="en-AU" altLang="en-US" dirty="0" smtClean="0">
                <a:solidFill>
                  <a:srgbClr val="FF0000"/>
                </a:solidFill>
              </a:rPr>
              <a:t> covers the definition and classification of land. </a:t>
            </a:r>
            <a:br>
              <a:rPr lang="en-AU" altLang="en-US" dirty="0" smtClean="0">
                <a:solidFill>
                  <a:srgbClr val="FF0000"/>
                </a:solidFill>
              </a:rPr>
            </a:br>
            <a:r>
              <a:rPr lang="en-AU" altLang="en-US" dirty="0" smtClean="0">
                <a:solidFill>
                  <a:srgbClr val="FF0000"/>
                </a:solidFill>
              </a:rPr>
              <a:t/>
            </a:r>
            <a:br>
              <a:rPr lang="en-AU" altLang="en-US" dirty="0" smtClean="0">
                <a:solidFill>
                  <a:srgbClr val="FF0000"/>
                </a:solidFill>
              </a:rPr>
            </a:br>
            <a:r>
              <a:rPr lang="en-AU" altLang="en-US" dirty="0" smtClean="0">
                <a:solidFill>
                  <a:srgbClr val="FF0000"/>
                </a:solidFill>
              </a:rPr>
              <a:t>It states “</a:t>
            </a:r>
            <a:r>
              <a:rPr lang="en-AU" altLang="en-US" dirty="0" smtClean="0"/>
              <a:t>Land is a unique environmental asset that delineates the space in which economic activities and environmental processes take place and within which environmental assets and economic assets are located.”</a:t>
            </a:r>
            <a:endParaRPr lang="en-AU" altLang="en-US" dirty="0" smtClean="0">
              <a:solidFill>
                <a:srgbClr val="FF0000"/>
              </a:solidFill>
            </a:endParaRPr>
          </a:p>
          <a:p>
            <a:endParaRPr lang="en-AU" altLang="en-US" dirty="0" smtClean="0"/>
          </a:p>
          <a:p>
            <a:r>
              <a:rPr lang="en-AU" altLang="en-US" dirty="0" smtClean="0"/>
              <a:t>What are the main indictors of land stated by SEEA?</a:t>
            </a:r>
          </a:p>
          <a:p>
            <a:r>
              <a:rPr lang="en-AU" altLang="en-US" dirty="0" smtClean="0"/>
              <a:t/>
            </a:r>
            <a:br>
              <a:rPr lang="en-AU" altLang="en-US" dirty="0" smtClean="0"/>
            </a:br>
            <a:r>
              <a:rPr lang="en-AU" altLang="en-US" dirty="0" smtClean="0"/>
              <a:t>Land use – “Land use reflects both (</a:t>
            </a:r>
            <a:r>
              <a:rPr lang="en-AU" altLang="en-US" dirty="0" err="1" smtClean="0"/>
              <a:t>i</a:t>
            </a:r>
            <a:r>
              <a:rPr lang="en-AU" altLang="en-US" dirty="0" smtClean="0"/>
              <a:t>) the activities undertaken and (ii) the institutional arrangements put in place; for a given area for the purposes of economic production, or the maintenance and restoration of environmental functions”. (zoning – permitted use)</a:t>
            </a:r>
            <a:br>
              <a:rPr lang="en-AU" altLang="en-US" dirty="0" smtClean="0"/>
            </a:br>
            <a:r>
              <a:rPr lang="en-AU" altLang="en-US" dirty="0" smtClean="0"/>
              <a:t/>
            </a:r>
            <a:br>
              <a:rPr lang="en-AU" altLang="en-US" dirty="0" smtClean="0"/>
            </a:br>
            <a:r>
              <a:rPr lang="en-AU" altLang="en-US" dirty="0" smtClean="0"/>
              <a:t>Land cover – “refers to the observed physical and biological cover of the Earth’s surface”</a:t>
            </a:r>
            <a:br>
              <a:rPr lang="en-AU" altLang="en-US" dirty="0" smtClean="0"/>
            </a:br>
            <a:r>
              <a:rPr lang="en-AU" altLang="en-US" dirty="0" smtClean="0"/>
              <a:t/>
            </a:r>
            <a:br>
              <a:rPr lang="en-AU" altLang="en-US" dirty="0" smtClean="0"/>
            </a:br>
            <a:r>
              <a:rPr lang="en-AU" altLang="en-US" dirty="0" smtClean="0"/>
              <a:t>SEEA also highlights economic units (i.e. industry and institutional sector) as important information. </a:t>
            </a:r>
            <a:r>
              <a:rPr lang="en-AU" altLang="en-US" dirty="0" err="1" smtClean="0"/>
              <a:t>Eg</a:t>
            </a:r>
            <a:r>
              <a:rPr lang="en-AU" altLang="en-US" dirty="0" smtClean="0"/>
              <a:t> land owned by government and different industries.</a:t>
            </a:r>
          </a:p>
          <a:p>
            <a:endParaRPr lang="en-AU" dirty="0" smtClean="0"/>
          </a:p>
        </p:txBody>
      </p:sp>
      <p:sp>
        <p:nvSpPr>
          <p:cNvPr id="4" name="Slide Number Placeholder 3"/>
          <p:cNvSpPr>
            <a:spLocks noGrp="1"/>
          </p:cNvSpPr>
          <p:nvPr>
            <p:ph type="sldNum" sz="quarter" idx="10"/>
          </p:nvPr>
        </p:nvSpPr>
        <p:spPr/>
        <p:txBody>
          <a:bodyPr/>
          <a:lstStyle/>
          <a:p>
            <a:fld id="{0D1DAAFA-6E0A-4AD1-A51C-AD1DFD24EB87}" type="slidenum">
              <a:rPr lang="en-AU" smtClean="0"/>
              <a:t>10</a:t>
            </a:fld>
            <a:endParaRPr lang="en-AU"/>
          </a:p>
        </p:txBody>
      </p:sp>
    </p:spTree>
    <p:extLst>
      <p:ext uri="{BB962C8B-B14F-4D97-AF65-F5344CB8AC3E}">
        <p14:creationId xmlns:p14="http://schemas.microsoft.com/office/powerpoint/2010/main" val="357528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AU" altLang="en-US" dirty="0" smtClean="0">
                <a:solidFill>
                  <a:srgbClr val="000000"/>
                </a:solidFill>
              </a:rPr>
              <a:t>So Why a Land Account?</a:t>
            </a:r>
          </a:p>
          <a:p>
            <a:pPr>
              <a:lnSpc>
                <a:spcPct val="80000"/>
              </a:lnSpc>
            </a:pPr>
            <a:endParaRPr lang="en-AU" altLang="en-US" dirty="0" smtClean="0">
              <a:solidFill>
                <a:srgbClr val="000000"/>
              </a:solidFill>
            </a:endParaRPr>
          </a:p>
          <a:p>
            <a:pPr>
              <a:lnSpc>
                <a:spcPct val="80000"/>
              </a:lnSpc>
            </a:pPr>
            <a:r>
              <a:rPr lang="en-AU" altLang="en-US" dirty="0" smtClean="0">
                <a:solidFill>
                  <a:srgbClr val="000000"/>
                </a:solidFill>
              </a:rPr>
              <a:t>Economically land represents a major proportion of a nations assets in the National Account (43 % in 2012-13) and represents a significant cost of production.</a:t>
            </a:r>
          </a:p>
          <a:p>
            <a:pPr>
              <a:lnSpc>
                <a:spcPct val="80000"/>
              </a:lnSpc>
            </a:pPr>
            <a:endParaRPr lang="en-AU" altLang="en-US" dirty="0" smtClean="0">
              <a:solidFill>
                <a:srgbClr val="000000"/>
              </a:solidFill>
            </a:endParaRPr>
          </a:p>
          <a:p>
            <a:pPr>
              <a:lnSpc>
                <a:spcPct val="80000"/>
              </a:lnSpc>
            </a:pPr>
            <a:r>
              <a:rPr lang="en-AU" altLang="en-US" dirty="0" smtClean="0">
                <a:solidFill>
                  <a:srgbClr val="000000"/>
                </a:solidFill>
              </a:rPr>
              <a:t>Also the way we use land has a large impact on the quality of the environment. </a:t>
            </a:r>
          </a:p>
          <a:p>
            <a:pPr>
              <a:lnSpc>
                <a:spcPct val="80000"/>
              </a:lnSpc>
            </a:pPr>
            <a:endParaRPr lang="en-AU" altLang="en-US" dirty="0" smtClean="0">
              <a:solidFill>
                <a:srgbClr val="000000"/>
              </a:solidFill>
            </a:endParaRPr>
          </a:p>
          <a:p>
            <a:pPr>
              <a:lnSpc>
                <a:spcPct val="80000"/>
              </a:lnSpc>
            </a:pPr>
            <a:r>
              <a:rPr lang="en-AU" altLang="en-US" dirty="0" smtClean="0">
                <a:solidFill>
                  <a:srgbClr val="000000"/>
                </a:solidFill>
              </a:rPr>
              <a:t>Integrating the economic, environmental and social data contributes to informed decision making.</a:t>
            </a:r>
          </a:p>
          <a:p>
            <a:pPr>
              <a:lnSpc>
                <a:spcPct val="80000"/>
              </a:lnSpc>
            </a:pPr>
            <a:endParaRPr lang="en-AU" altLang="en-US" dirty="0" smtClean="0">
              <a:solidFill>
                <a:srgbClr val="000000"/>
              </a:solidFill>
            </a:endParaRPr>
          </a:p>
          <a:p>
            <a:pPr>
              <a:lnSpc>
                <a:spcPct val="80000"/>
              </a:lnSpc>
            </a:pPr>
            <a:r>
              <a:rPr lang="en-AU" altLang="en-US" dirty="0" smtClean="0">
                <a:solidFill>
                  <a:srgbClr val="000000"/>
                </a:solidFill>
              </a:rPr>
              <a:t>The way we do this with land accounting is by measuring change in land use, land cover and ownership (by industry and industry sector) over time. Ideally we also try to record the reasons for this, but it is difficult to get this information.</a:t>
            </a:r>
          </a:p>
          <a:p>
            <a:pPr>
              <a:lnSpc>
                <a:spcPct val="80000"/>
              </a:lnSpc>
            </a:pPr>
            <a:endParaRPr lang="en-AU" altLang="en-US" dirty="0" smtClean="0">
              <a:solidFill>
                <a:srgbClr val="000000"/>
              </a:solidFill>
            </a:endParaRPr>
          </a:p>
          <a:p>
            <a:pPr>
              <a:lnSpc>
                <a:spcPct val="80000"/>
              </a:lnSpc>
            </a:pPr>
            <a:r>
              <a:rPr lang="en-AU" altLang="en-US" dirty="0" smtClean="0">
                <a:solidFill>
                  <a:srgbClr val="000000"/>
                </a:solidFill>
              </a:rPr>
              <a:t>The resultant land account can help us systematically track and respond to human impacts on land.</a:t>
            </a:r>
          </a:p>
          <a:p>
            <a:endParaRPr lang="en-AU" dirty="0"/>
          </a:p>
        </p:txBody>
      </p:sp>
      <p:sp>
        <p:nvSpPr>
          <p:cNvPr id="4" name="Slide Number Placeholder 3"/>
          <p:cNvSpPr>
            <a:spLocks noGrp="1"/>
          </p:cNvSpPr>
          <p:nvPr>
            <p:ph type="sldNum" sz="quarter" idx="10"/>
          </p:nvPr>
        </p:nvSpPr>
        <p:spPr/>
        <p:txBody>
          <a:bodyPr/>
          <a:lstStyle/>
          <a:p>
            <a:fld id="{0D1DAAFA-6E0A-4AD1-A51C-AD1DFD24EB87}" type="slidenum">
              <a:rPr lang="en-AU" smtClean="0"/>
              <a:t>11</a:t>
            </a:fld>
            <a:endParaRPr lang="en-AU"/>
          </a:p>
        </p:txBody>
      </p:sp>
    </p:spTree>
    <p:extLst>
      <p:ext uri="{BB962C8B-B14F-4D97-AF65-F5344CB8AC3E}">
        <p14:creationId xmlns:p14="http://schemas.microsoft.com/office/powerpoint/2010/main" val="90323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dirty="0" smtClean="0"/>
              <a:t>It can’t be that hard can it?</a:t>
            </a:r>
          </a:p>
          <a:p>
            <a:pPr eaLnBrk="1" hangingPunct="1">
              <a:spcBef>
                <a:spcPct val="0"/>
              </a:spcBef>
            </a:pPr>
            <a:endParaRPr lang="en-AU" altLang="en-US" dirty="0" smtClean="0"/>
          </a:p>
          <a:p>
            <a:pPr eaLnBrk="1" hangingPunct="1">
              <a:spcBef>
                <a:spcPct val="0"/>
              </a:spcBef>
            </a:pPr>
            <a:r>
              <a:rPr lang="en-AU" altLang="en-US" dirty="0" smtClean="0"/>
              <a:t>In a perfect world where all the data was on the same geography, using the same standards and for the same reference periods it would be relatively easy.</a:t>
            </a:r>
          </a:p>
          <a:p>
            <a:pPr eaLnBrk="1" hangingPunct="1">
              <a:spcBef>
                <a:spcPct val="0"/>
              </a:spcBef>
            </a:pPr>
            <a:endParaRPr lang="en-AU" altLang="en-US" dirty="0" smtClean="0"/>
          </a:p>
          <a:p>
            <a:pPr eaLnBrk="1" hangingPunct="1">
              <a:spcBef>
                <a:spcPct val="0"/>
              </a:spcBef>
            </a:pPr>
            <a:r>
              <a:rPr lang="en-AU" altLang="en-US" dirty="0" smtClean="0"/>
              <a:t>The catch is we don’t live in a perfect world so we have to use spatial analysis to integrate the data</a:t>
            </a:r>
          </a:p>
          <a:p>
            <a:pPr eaLnBrk="1" hangingPunct="1">
              <a:spcBef>
                <a:spcPct val="0"/>
              </a:spcBef>
            </a:pPr>
            <a:endParaRPr lang="en-AU" altLang="en-US" dirty="0" smtClean="0"/>
          </a:p>
          <a:p>
            <a:pPr eaLnBrk="1" hangingPunct="1">
              <a:spcBef>
                <a:spcPct val="0"/>
              </a:spcBef>
            </a:pPr>
            <a:r>
              <a:rPr lang="en-AU" altLang="en-US" dirty="0" smtClean="0"/>
              <a:t>The general approach we’ve taken in producing the land account is to map as much information as possible to the property level using GIS to geocode and integrate it. We then aggregate it with other socio economic data at the SA1 level of geography, and provide cross classified information at higher levels of geography such as the Natural Resource Management region and state.</a:t>
            </a:r>
          </a:p>
          <a:p>
            <a:pPr eaLnBrk="1" hangingPunct="1">
              <a:spcBef>
                <a:spcPct val="0"/>
              </a:spcBef>
            </a:pPr>
            <a:endParaRPr lang="en-AU" altLang="en-US" dirty="0" smtClean="0"/>
          </a:p>
          <a:p>
            <a:pPr eaLnBrk="1" hangingPunct="1">
              <a:spcBef>
                <a:spcPct val="0"/>
              </a:spcBef>
            </a:pPr>
            <a:r>
              <a:rPr lang="en-AU" altLang="en-US" dirty="0" smtClean="0"/>
              <a:t>Then we repeat the process and introduce the tables that measure change.</a:t>
            </a:r>
          </a:p>
          <a:p>
            <a:pPr eaLnBrk="1" hangingPunct="1">
              <a:spcBef>
                <a:spcPct val="0"/>
              </a:spcBef>
            </a:pPr>
            <a:endParaRPr lang="en-AU" altLang="en-US" dirty="0" smtClean="0"/>
          </a:p>
          <a:p>
            <a:pPr eaLnBrk="1" hangingPunct="1">
              <a:spcBef>
                <a:spcPct val="0"/>
              </a:spcBef>
            </a:pPr>
            <a:r>
              <a:rPr lang="en-AU" altLang="en-US" dirty="0" smtClean="0"/>
              <a:t>10 steps are outlined in the ABS technical Note: Land Accounting (Version 1.1)</a:t>
            </a:r>
          </a:p>
          <a:p>
            <a:pPr eaLnBrk="1" hangingPunct="1">
              <a:spcBef>
                <a:spcPct val="0"/>
              </a:spcBef>
            </a:pPr>
            <a:endParaRPr lang="en-AU" altLang="en-US" dirty="0" smtClean="0"/>
          </a:p>
          <a:p>
            <a:endParaRPr lang="en-AU" dirty="0"/>
          </a:p>
        </p:txBody>
      </p:sp>
      <p:sp>
        <p:nvSpPr>
          <p:cNvPr id="4" name="Slide Number Placeholder 3"/>
          <p:cNvSpPr>
            <a:spLocks noGrp="1"/>
          </p:cNvSpPr>
          <p:nvPr>
            <p:ph type="sldNum" sz="quarter" idx="10"/>
          </p:nvPr>
        </p:nvSpPr>
        <p:spPr/>
        <p:txBody>
          <a:bodyPr/>
          <a:lstStyle/>
          <a:p>
            <a:fld id="{0D1DAAFA-6E0A-4AD1-A51C-AD1DFD24EB87}" type="slidenum">
              <a:rPr lang="en-AU" smtClean="0"/>
              <a:t>12</a:t>
            </a:fld>
            <a:endParaRPr lang="en-AU"/>
          </a:p>
        </p:txBody>
      </p:sp>
    </p:spTree>
    <p:extLst>
      <p:ext uri="{BB962C8B-B14F-4D97-AF65-F5344CB8AC3E}">
        <p14:creationId xmlns:p14="http://schemas.microsoft.com/office/powerpoint/2010/main" val="225349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Producing a land account is a very spatial process and the units used as the basis for production of land accounts are spatial units</a:t>
            </a:r>
          </a:p>
          <a:p>
            <a:endParaRPr lang="en-AU" altLang="en-US" dirty="0" smtClean="0"/>
          </a:p>
          <a:p>
            <a:r>
              <a:rPr lang="en-AU" altLang="en-US" dirty="0" smtClean="0"/>
              <a:t>The units commonly used are:</a:t>
            </a:r>
            <a:br>
              <a:rPr lang="en-AU" altLang="en-US" dirty="0" smtClean="0"/>
            </a:br>
            <a:endParaRPr lang="en-AU" altLang="en-US" dirty="0" smtClean="0"/>
          </a:p>
          <a:p>
            <a:r>
              <a:rPr lang="en-AU" altLang="en-US" dirty="0" smtClean="0"/>
              <a:t>Land parcel – valuations data, including land use which we obtain from land management / valuation authorities (so this is the main unit ABS uses for construction of out land account)</a:t>
            </a:r>
          </a:p>
          <a:p>
            <a:r>
              <a:rPr lang="en-AU" altLang="en-US" dirty="0" smtClean="0"/>
              <a:t>Gridded data – dynamic land cover – processed and classified satellite remote sensing data</a:t>
            </a:r>
          </a:p>
          <a:p>
            <a:r>
              <a:rPr lang="en-AU" altLang="en-US" dirty="0" smtClean="0"/>
              <a:t>Point data – anything geocoded, i.e. business register where we have an address and need to obtain geographic coordinates</a:t>
            </a:r>
          </a:p>
        </p:txBody>
      </p:sp>
      <p:sp>
        <p:nvSpPr>
          <p:cNvPr id="4" name="Slide Number Placeholder 3"/>
          <p:cNvSpPr>
            <a:spLocks noGrp="1"/>
          </p:cNvSpPr>
          <p:nvPr>
            <p:ph type="sldNum" sz="quarter" idx="10"/>
          </p:nvPr>
        </p:nvSpPr>
        <p:spPr/>
        <p:txBody>
          <a:bodyPr/>
          <a:lstStyle/>
          <a:p>
            <a:fld id="{0D1DAAFA-6E0A-4AD1-A51C-AD1DFD24EB87}" type="slidenum">
              <a:rPr lang="en-AU" smtClean="0"/>
              <a:t>13</a:t>
            </a:fld>
            <a:endParaRPr lang="en-AU"/>
          </a:p>
        </p:txBody>
      </p:sp>
    </p:spTree>
    <p:extLst>
      <p:ext uri="{BB962C8B-B14F-4D97-AF65-F5344CB8AC3E}">
        <p14:creationId xmlns:p14="http://schemas.microsoft.com/office/powerpoint/2010/main" val="371644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ABS has been working on land accounts since 2009, and has produced a number of “ experimental” land accounts since that time.</a:t>
            </a:r>
          </a:p>
          <a:p>
            <a:endParaRPr lang="en-US" altLang="en-US" dirty="0" smtClean="0"/>
          </a:p>
          <a:p>
            <a:r>
              <a:rPr lang="en-US" altLang="en-US" dirty="0" smtClean="0"/>
              <a:t>We are still experimenting with different data sources and working with users and data suppliers to determine the specifications and production methods – these have changed since the first land account.</a:t>
            </a:r>
          </a:p>
          <a:p>
            <a:endParaRPr lang="en-US" altLang="en-US" dirty="0" smtClean="0"/>
          </a:p>
          <a:p>
            <a:r>
              <a:rPr lang="en-US" altLang="en-US" dirty="0" smtClean="0"/>
              <a:t>Essentially we are now concentrating on measuring Land use and Land cover physical and monetary accounts, together with the change matrices. We are having trouble cross classifying by industry – or populating the reasons for change</a:t>
            </a:r>
            <a:r>
              <a:rPr lang="en-US" altLang="en-US" baseline="0" dirty="0" smtClean="0"/>
              <a:t> but expect improve address information in the Australian Business Register to facilitate Industry and Sector analysis in the next 1-2 years.</a:t>
            </a:r>
            <a:endParaRPr lang="en-US" altLang="en-US" dirty="0" smtClean="0"/>
          </a:p>
          <a:p>
            <a:endParaRPr lang="en-AU" dirty="0"/>
          </a:p>
        </p:txBody>
      </p:sp>
      <p:sp>
        <p:nvSpPr>
          <p:cNvPr id="4" name="Slide Number Placeholder 3"/>
          <p:cNvSpPr>
            <a:spLocks noGrp="1"/>
          </p:cNvSpPr>
          <p:nvPr>
            <p:ph type="sldNum" sz="quarter" idx="10"/>
          </p:nvPr>
        </p:nvSpPr>
        <p:spPr/>
        <p:txBody>
          <a:bodyPr/>
          <a:lstStyle/>
          <a:p>
            <a:fld id="{0D1DAAFA-6E0A-4AD1-A51C-AD1DFD24EB87}" type="slidenum">
              <a:rPr lang="en-AU" smtClean="0"/>
              <a:t>14</a:t>
            </a:fld>
            <a:endParaRPr lang="en-AU"/>
          </a:p>
        </p:txBody>
      </p:sp>
    </p:spTree>
    <p:extLst>
      <p:ext uri="{BB962C8B-B14F-4D97-AF65-F5344CB8AC3E}">
        <p14:creationId xmlns:p14="http://schemas.microsoft.com/office/powerpoint/2010/main" val="402976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Map of regions we’ve produced accounts for</a:t>
            </a:r>
          </a:p>
        </p:txBody>
      </p:sp>
      <p:sp>
        <p:nvSpPr>
          <p:cNvPr id="4" name="Slide Number Placeholder 3"/>
          <p:cNvSpPr>
            <a:spLocks noGrp="1"/>
          </p:cNvSpPr>
          <p:nvPr>
            <p:ph type="sldNum" sz="quarter" idx="10"/>
          </p:nvPr>
        </p:nvSpPr>
        <p:spPr/>
        <p:txBody>
          <a:bodyPr/>
          <a:lstStyle/>
          <a:p>
            <a:fld id="{0D1DAAFA-6E0A-4AD1-A51C-AD1DFD24EB87}" type="slidenum">
              <a:rPr lang="en-AU" smtClean="0"/>
              <a:t>15</a:t>
            </a:fld>
            <a:endParaRPr lang="en-AU"/>
          </a:p>
        </p:txBody>
      </p:sp>
    </p:spTree>
    <p:extLst>
      <p:ext uri="{BB962C8B-B14F-4D97-AF65-F5344CB8AC3E}">
        <p14:creationId xmlns:p14="http://schemas.microsoft.com/office/powerpoint/2010/main" val="209426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The value of a set of land accounts is the ability to measure land attributes by examining stocks at different points in time to support policy around sustainable economic and environmental management.</a:t>
            </a:r>
            <a:endParaRPr lang="en-AU" dirty="0"/>
          </a:p>
        </p:txBody>
      </p:sp>
      <p:sp>
        <p:nvSpPr>
          <p:cNvPr id="4" name="Slide Number Placeholder 3"/>
          <p:cNvSpPr>
            <a:spLocks noGrp="1"/>
          </p:cNvSpPr>
          <p:nvPr>
            <p:ph type="sldNum" sz="quarter" idx="10"/>
          </p:nvPr>
        </p:nvSpPr>
        <p:spPr/>
        <p:txBody>
          <a:bodyPr/>
          <a:lstStyle/>
          <a:p>
            <a:fld id="{0D1DAAFA-6E0A-4AD1-A51C-AD1DFD24EB87}" type="slidenum">
              <a:rPr lang="en-AU" smtClean="0"/>
              <a:t>16</a:t>
            </a:fld>
            <a:endParaRPr lang="en-AU"/>
          </a:p>
        </p:txBody>
      </p:sp>
    </p:spTree>
    <p:extLst>
      <p:ext uri="{BB962C8B-B14F-4D97-AF65-F5344CB8AC3E}">
        <p14:creationId xmlns:p14="http://schemas.microsoft.com/office/powerpoint/2010/main" val="309903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A leading economic journalist published this article after our environmental accounts were published in December 2012.</a:t>
            </a:r>
          </a:p>
          <a:p>
            <a:r>
              <a:rPr lang="en-AU" altLang="en-US" dirty="0" smtClean="0"/>
              <a:t>He rarely wrote about energy, water and land statistics before because they were not published in an economically </a:t>
            </a:r>
            <a:r>
              <a:rPr lang="en-AU" altLang="en-US" dirty="0" err="1" smtClean="0"/>
              <a:t>consumerable</a:t>
            </a:r>
            <a:r>
              <a:rPr lang="en-AU" altLang="en-US" dirty="0" smtClean="0"/>
              <a:t> format. So we see that Environmental Economic Accounting can contribute to greater understanding by a broader audience, leading to increased use of this information for decision making.</a:t>
            </a:r>
          </a:p>
        </p:txBody>
      </p:sp>
      <p:sp>
        <p:nvSpPr>
          <p:cNvPr id="4" name="Slide Number Placeholder 3"/>
          <p:cNvSpPr>
            <a:spLocks noGrp="1"/>
          </p:cNvSpPr>
          <p:nvPr>
            <p:ph type="sldNum" sz="quarter" idx="10"/>
          </p:nvPr>
        </p:nvSpPr>
        <p:spPr/>
        <p:txBody>
          <a:bodyPr/>
          <a:lstStyle/>
          <a:p>
            <a:fld id="{0D1DAAFA-6E0A-4AD1-A51C-AD1DFD24EB87}" type="slidenum">
              <a:rPr lang="en-AU" smtClean="0"/>
              <a:t>17</a:t>
            </a:fld>
            <a:endParaRPr lang="en-AU"/>
          </a:p>
        </p:txBody>
      </p:sp>
    </p:spTree>
    <p:extLst>
      <p:ext uri="{BB962C8B-B14F-4D97-AF65-F5344CB8AC3E}">
        <p14:creationId xmlns:p14="http://schemas.microsoft.com/office/powerpoint/2010/main" val="199913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F763E34-E0D8-468F-AF88-29B99EE7B050}" type="slidenum">
              <a:rPr lang="en-AU" smtClean="0"/>
              <a:pPr/>
              <a:t>18</a:t>
            </a:fld>
            <a:endParaRPr lang="en-AU" dirty="0"/>
          </a:p>
        </p:txBody>
      </p:sp>
    </p:spTree>
    <p:extLst>
      <p:ext uri="{BB962C8B-B14F-4D97-AF65-F5344CB8AC3E}">
        <p14:creationId xmlns:p14="http://schemas.microsoft.com/office/powerpoint/2010/main" val="233576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512B2AA-4645-4AA7-A985-7EBF535D7442}" type="datetimeFigureOut">
              <a:rPr lang="en-AU" smtClean="0"/>
              <a:t>24/06/2015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308869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512B2AA-4645-4AA7-A985-7EBF535D7442}" type="datetimeFigureOut">
              <a:rPr lang="en-AU" smtClean="0"/>
              <a:t>24/06/2015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88894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512B2AA-4645-4AA7-A985-7EBF535D7442}" type="datetimeFigureOut">
              <a:rPr lang="en-AU" smtClean="0"/>
              <a:t>24/06/2015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420097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512B2AA-4645-4AA7-A985-7EBF535D7442}" type="datetimeFigureOut">
              <a:rPr lang="en-AU" smtClean="0"/>
              <a:t>24/06/2015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25798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2B2AA-4645-4AA7-A985-7EBF535D7442}" type="datetimeFigureOut">
              <a:rPr lang="en-AU" smtClean="0"/>
              <a:t>24/06/2015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69808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512B2AA-4645-4AA7-A985-7EBF535D7442}" type="datetimeFigureOut">
              <a:rPr lang="en-AU" smtClean="0"/>
              <a:t>24/06/2015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146040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512B2AA-4645-4AA7-A985-7EBF535D7442}" type="datetimeFigureOut">
              <a:rPr lang="en-AU" smtClean="0"/>
              <a:t>24/06/2015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75543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512B2AA-4645-4AA7-A985-7EBF535D7442}" type="datetimeFigureOut">
              <a:rPr lang="en-AU" smtClean="0"/>
              <a:t>24/06/2015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215063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2B2AA-4645-4AA7-A985-7EBF535D7442}" type="datetimeFigureOut">
              <a:rPr lang="en-AU" smtClean="0"/>
              <a:t>24/06/2015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312775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2B2AA-4645-4AA7-A985-7EBF535D7442}" type="datetimeFigureOut">
              <a:rPr lang="en-AU" smtClean="0"/>
              <a:t>24/06/2015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206564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2B2AA-4645-4AA7-A985-7EBF535D7442}" type="datetimeFigureOut">
              <a:rPr lang="en-AU" smtClean="0"/>
              <a:t>24/06/2015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B4F6DE-7047-43F5-BFA1-CEC97600C87E}" type="slidenum">
              <a:rPr lang="en-AU" smtClean="0"/>
              <a:t>‹#›</a:t>
            </a:fld>
            <a:endParaRPr lang="en-AU"/>
          </a:p>
        </p:txBody>
      </p:sp>
    </p:spTree>
    <p:extLst>
      <p:ext uri="{BB962C8B-B14F-4D97-AF65-F5344CB8AC3E}">
        <p14:creationId xmlns:p14="http://schemas.microsoft.com/office/powerpoint/2010/main" val="308445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 t="-100" r="-100" b="-1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2B2AA-4645-4AA7-A985-7EBF535D7442}" type="datetimeFigureOut">
              <a:rPr lang="en-AU" smtClean="0"/>
              <a:t>24/06/2015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4F6DE-7047-43F5-BFA1-CEC97600C87E}" type="slidenum">
              <a:rPr lang="en-AU" smtClean="0"/>
              <a:t>‹#›</a:t>
            </a:fld>
            <a:endParaRPr lang="en-AU"/>
          </a:p>
        </p:txBody>
      </p:sp>
    </p:spTree>
    <p:extLst>
      <p:ext uri="{BB962C8B-B14F-4D97-AF65-F5344CB8AC3E}">
        <p14:creationId xmlns:p14="http://schemas.microsoft.com/office/powerpoint/2010/main" val="347946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mailto:Shaun.Copley@abs.gov.au" TargetMode="External"/><Relationship Id="rId4" Type="http://schemas.openxmlformats.org/officeDocument/2006/relationships/hyperlink" Target="mailto:Siu-Ming.Tam@abs.gov.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980728"/>
            <a:ext cx="2667000" cy="5330080"/>
          </a:xfrm>
        </p:spPr>
        <p:txBody>
          <a:bodyPr>
            <a:normAutofit/>
          </a:bodyPr>
          <a:lstStyle/>
          <a:p>
            <a:r>
              <a:rPr lang="en-AU" sz="3600" dirty="0" smtClean="0"/>
              <a:t>Big </a:t>
            </a:r>
            <a:r>
              <a:rPr lang="en-AU" sz="3600" dirty="0"/>
              <a:t>Data for Official Statistics</a:t>
            </a:r>
            <a:r>
              <a:rPr lang="en-AU" sz="3600" b="1" dirty="0" smtClean="0"/>
              <a:t/>
            </a:r>
            <a:br>
              <a:rPr lang="en-AU" sz="3600" b="1" dirty="0" smtClean="0"/>
            </a:br>
            <a:r>
              <a:rPr lang="en-AU" sz="3600" b="1" dirty="0" smtClean="0"/>
              <a:t/>
            </a:r>
            <a:br>
              <a:rPr lang="en-AU" sz="3600" b="1" dirty="0" smtClean="0"/>
            </a:br>
            <a:r>
              <a:rPr lang="en-AU" b="1" dirty="0" smtClean="0"/>
              <a:t/>
            </a:r>
            <a:br>
              <a:rPr lang="en-AU" b="1" dirty="0" smtClean="0"/>
            </a:br>
            <a:r>
              <a:rPr lang="en-AU" b="1" dirty="0" smtClean="0"/>
              <a:t>Ian Ewing</a:t>
            </a:r>
            <a:r>
              <a:rPr lang="en-AU" sz="1800" b="1" dirty="0" smtClean="0"/>
              <a:t/>
            </a:r>
            <a:br>
              <a:rPr lang="en-AU" sz="1800" b="1" dirty="0" smtClean="0"/>
            </a:br>
            <a:r>
              <a:rPr lang="en-AU" sz="1800" dirty="0"/>
              <a:t>&lt;</a:t>
            </a:r>
            <a:r>
              <a:rPr lang="en-AU" sz="1800" b="1" dirty="0" err="1" smtClean="0"/>
              <a:t>affil</a:t>
            </a:r>
            <a:r>
              <a:rPr lang="en-AU" sz="1800" b="1" dirty="0" smtClean="0"/>
              <a:t>&gt; Chief Methodologist</a:t>
            </a:r>
            <a:br>
              <a:rPr lang="en-AU" sz="1800" b="1" dirty="0" smtClean="0"/>
            </a:br>
            <a:r>
              <a:rPr lang="en-AU" sz="1800" b="1" dirty="0" smtClean="0"/>
              <a:t>UNCEEA</a:t>
            </a:r>
            <a:br>
              <a:rPr lang="en-AU" sz="1800" b="1" dirty="0" smtClean="0"/>
            </a:br>
            <a:r>
              <a:rPr lang="en-AU" sz="1800" b="1" dirty="0" smtClean="0"/>
              <a:t>June, 2015</a:t>
            </a:r>
            <a:endParaRPr lang="en-AU" b="1" dirty="0"/>
          </a:p>
        </p:txBody>
      </p:sp>
      <p:sp>
        <p:nvSpPr>
          <p:cNvPr id="2" name="Slide Number Placeholder 1"/>
          <p:cNvSpPr>
            <a:spLocks noGrp="1"/>
          </p:cNvSpPr>
          <p:nvPr>
            <p:ph type="sldNum" sz="quarter" idx="12"/>
          </p:nvPr>
        </p:nvSpPr>
        <p:spPr/>
        <p:txBody>
          <a:bodyPr/>
          <a:lstStyle/>
          <a:p>
            <a:fld id="{3AD48993-4DFC-4CE3-927A-D6AE91C53736}" type="slidenum">
              <a:rPr lang="en-AU" smtClean="0"/>
              <a:pPr/>
              <a:t>1</a:t>
            </a:fld>
            <a:endParaRPr lang="en-AU" dirty="0"/>
          </a:p>
        </p:txBody>
      </p:sp>
      <p:pic>
        <p:nvPicPr>
          <p:cNvPr id="9"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403" y="854496"/>
            <a:ext cx="590521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489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76672"/>
            <a:ext cx="8229600" cy="1143000"/>
          </a:xfrm>
        </p:spPr>
        <p:txBody>
          <a:bodyPr/>
          <a:lstStyle/>
          <a:p>
            <a:r>
              <a:rPr lang="en-AU" altLang="en-US" dirty="0"/>
              <a:t>What is a Land Account?</a:t>
            </a:r>
            <a:endParaRPr lang="en-AU" dirty="0"/>
          </a:p>
        </p:txBody>
      </p:sp>
      <p:sp>
        <p:nvSpPr>
          <p:cNvPr id="6" name="Content Placeholder 5"/>
          <p:cNvSpPr>
            <a:spLocks noGrp="1"/>
          </p:cNvSpPr>
          <p:nvPr>
            <p:ph idx="1"/>
          </p:nvPr>
        </p:nvSpPr>
        <p:spPr/>
        <p:txBody>
          <a:bodyPr>
            <a:normAutofit lnSpcReduction="10000"/>
          </a:bodyPr>
          <a:lstStyle/>
          <a:p>
            <a:pPr indent="-358775">
              <a:lnSpc>
                <a:spcPct val="90000"/>
              </a:lnSpc>
              <a:defRPr/>
            </a:pPr>
            <a:r>
              <a:rPr lang="en-AU" altLang="en-US" sz="2400" dirty="0"/>
              <a:t>A tool for integrating data about a piece of land</a:t>
            </a:r>
          </a:p>
          <a:p>
            <a:pPr lvl="1" indent="-358775">
              <a:lnSpc>
                <a:spcPct val="90000"/>
              </a:lnSpc>
              <a:defRPr/>
            </a:pPr>
            <a:r>
              <a:rPr lang="en-AU" altLang="en-US" sz="2400" dirty="0"/>
              <a:t>Economic</a:t>
            </a:r>
          </a:p>
          <a:p>
            <a:pPr lvl="1" indent="-358775">
              <a:lnSpc>
                <a:spcPct val="90000"/>
              </a:lnSpc>
              <a:defRPr/>
            </a:pPr>
            <a:r>
              <a:rPr lang="en-AU" altLang="en-US" sz="2400" dirty="0"/>
              <a:t>Environmental</a:t>
            </a:r>
          </a:p>
          <a:p>
            <a:pPr lvl="1" indent="-358775">
              <a:lnSpc>
                <a:spcPct val="90000"/>
              </a:lnSpc>
              <a:defRPr/>
            </a:pPr>
            <a:r>
              <a:rPr lang="en-AU" altLang="en-US" sz="2400" dirty="0"/>
              <a:t>Social</a:t>
            </a:r>
            <a:br>
              <a:rPr lang="en-AU" altLang="en-US" sz="2400" dirty="0"/>
            </a:br>
            <a:endParaRPr lang="en-AU" sz="2400" dirty="0"/>
          </a:p>
          <a:p>
            <a:pPr indent="-358775">
              <a:lnSpc>
                <a:spcPct val="90000"/>
              </a:lnSpc>
              <a:defRPr/>
            </a:pPr>
            <a:r>
              <a:rPr lang="en-AU" altLang="en-US" sz="2400" dirty="0"/>
              <a:t>A method of tracking change in land attributes such as land use, land cover and industry over time. </a:t>
            </a:r>
          </a:p>
          <a:p>
            <a:pPr indent="-358775">
              <a:lnSpc>
                <a:spcPct val="90000"/>
              </a:lnSpc>
              <a:defRPr/>
            </a:pPr>
            <a:endParaRPr lang="en-AU" altLang="en-US" sz="2400" dirty="0"/>
          </a:p>
          <a:p>
            <a:pPr indent="-358775">
              <a:lnSpc>
                <a:spcPct val="90000"/>
              </a:lnSpc>
              <a:defRPr/>
            </a:pPr>
            <a:r>
              <a:rPr lang="en-AU" altLang="en-US" sz="2400" dirty="0"/>
              <a:t>A method for identifying causes of change.</a:t>
            </a:r>
            <a:br>
              <a:rPr lang="en-AU" altLang="en-US" sz="2400" dirty="0"/>
            </a:br>
            <a:endParaRPr lang="en-AU" altLang="en-US" sz="2400" dirty="0"/>
          </a:p>
          <a:p>
            <a:pPr indent="-358775">
              <a:lnSpc>
                <a:spcPct val="90000"/>
              </a:lnSpc>
              <a:defRPr/>
            </a:pPr>
            <a:r>
              <a:rPr lang="en-AU" sz="2400" dirty="0"/>
              <a:t>Land Account consist of a series of tables showing interactions with land measured in both physical and monetary terms.</a:t>
            </a:r>
          </a:p>
          <a:p>
            <a:pPr marL="0" indent="0">
              <a:buNone/>
            </a:pPr>
            <a:endParaRPr lang="en-AU" dirty="0"/>
          </a:p>
        </p:txBody>
      </p:sp>
    </p:spTree>
    <p:extLst>
      <p:ext uri="{BB962C8B-B14F-4D97-AF65-F5344CB8AC3E}">
        <p14:creationId xmlns:p14="http://schemas.microsoft.com/office/powerpoint/2010/main" val="370159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76672"/>
            <a:ext cx="8229600" cy="1143000"/>
          </a:xfrm>
        </p:spPr>
        <p:txBody>
          <a:bodyPr/>
          <a:lstStyle/>
          <a:p>
            <a:r>
              <a:rPr lang="en-AU" altLang="en-US" dirty="0"/>
              <a:t>Why a Land Account</a:t>
            </a:r>
            <a:r>
              <a:rPr lang="en-AU" altLang="en-US" dirty="0">
                <a:solidFill>
                  <a:schemeClr val="bg1"/>
                </a:solidFill>
              </a:rPr>
              <a:t>?</a:t>
            </a:r>
            <a:endParaRPr lang="en-AU" dirty="0"/>
          </a:p>
        </p:txBody>
      </p:sp>
      <p:sp>
        <p:nvSpPr>
          <p:cNvPr id="5" name="Content Placeholder 4"/>
          <p:cNvSpPr>
            <a:spLocks noGrp="1"/>
          </p:cNvSpPr>
          <p:nvPr>
            <p:ph idx="1"/>
          </p:nvPr>
        </p:nvSpPr>
        <p:spPr/>
        <p:txBody>
          <a:bodyPr>
            <a:normAutofit fontScale="92500" lnSpcReduction="10000"/>
          </a:bodyPr>
          <a:lstStyle/>
          <a:p>
            <a:pPr marL="0" indent="0" algn="ctr">
              <a:lnSpc>
                <a:spcPct val="80000"/>
              </a:lnSpc>
              <a:buFontTx/>
              <a:buNone/>
              <a:defRPr/>
            </a:pPr>
            <a:r>
              <a:rPr lang="en-AU" dirty="0">
                <a:solidFill>
                  <a:srgbClr val="000000"/>
                </a:solidFill>
              </a:rPr>
              <a:t>Land is </a:t>
            </a:r>
            <a:r>
              <a:rPr lang="en-AU" dirty="0">
                <a:solidFill>
                  <a:srgbClr val="0070C0"/>
                </a:solidFill>
              </a:rPr>
              <a:t>fundamental</a:t>
            </a:r>
            <a:r>
              <a:rPr lang="en-AU" dirty="0">
                <a:solidFill>
                  <a:srgbClr val="000000"/>
                </a:solidFill>
              </a:rPr>
              <a:t> to economic production</a:t>
            </a:r>
          </a:p>
          <a:p>
            <a:pPr marL="0" indent="0" algn="ctr">
              <a:lnSpc>
                <a:spcPct val="80000"/>
              </a:lnSpc>
              <a:buFontTx/>
              <a:buNone/>
              <a:defRPr/>
            </a:pPr>
            <a:r>
              <a:rPr lang="en-AU" dirty="0">
                <a:solidFill>
                  <a:srgbClr val="000000"/>
                </a:solidFill>
              </a:rPr>
              <a:t>Land represents a major proportion of the nation’s value and is a significant cost of production </a:t>
            </a:r>
          </a:p>
          <a:p>
            <a:pPr marL="0" indent="0" algn="ctr">
              <a:lnSpc>
                <a:spcPct val="80000"/>
              </a:lnSpc>
              <a:buFontTx/>
              <a:buNone/>
              <a:defRPr/>
            </a:pPr>
            <a:r>
              <a:rPr lang="en-AU" dirty="0">
                <a:solidFill>
                  <a:srgbClr val="000000"/>
                </a:solidFill>
              </a:rPr>
              <a:t> </a:t>
            </a:r>
            <a:r>
              <a:rPr lang="en-AU" sz="2000" dirty="0">
                <a:solidFill>
                  <a:srgbClr val="000000"/>
                </a:solidFill>
              </a:rPr>
              <a:t>Worth $3,872.8 b (43.02%) in 2012-13 </a:t>
            </a:r>
          </a:p>
          <a:p>
            <a:pPr marL="0" indent="0" algn="ctr">
              <a:lnSpc>
                <a:spcPct val="80000"/>
              </a:lnSpc>
              <a:buFontTx/>
              <a:buNone/>
              <a:defRPr/>
            </a:pPr>
            <a:r>
              <a:rPr lang="en-AU" sz="2000" dirty="0">
                <a:solidFill>
                  <a:srgbClr val="000000"/>
                </a:solidFill>
              </a:rPr>
              <a:t>(Australia’s National Accounts)</a:t>
            </a:r>
          </a:p>
          <a:p>
            <a:pPr marL="0" indent="0" algn="ctr">
              <a:lnSpc>
                <a:spcPct val="80000"/>
              </a:lnSpc>
              <a:buFontTx/>
              <a:buNone/>
              <a:defRPr/>
            </a:pPr>
            <a:endParaRPr lang="en-AU" sz="2000" dirty="0">
              <a:solidFill>
                <a:srgbClr val="000000"/>
              </a:solidFill>
            </a:endParaRPr>
          </a:p>
          <a:p>
            <a:pPr marL="0" indent="0" algn="ctr">
              <a:lnSpc>
                <a:spcPct val="80000"/>
              </a:lnSpc>
              <a:buFontTx/>
              <a:buNone/>
              <a:defRPr/>
            </a:pPr>
            <a:r>
              <a:rPr lang="en-AU" dirty="0">
                <a:solidFill>
                  <a:srgbClr val="0070C0"/>
                </a:solidFill>
              </a:rPr>
              <a:t>The way we use land effects the quality of the environment</a:t>
            </a:r>
          </a:p>
          <a:p>
            <a:pPr marL="0" indent="0" algn="ctr">
              <a:lnSpc>
                <a:spcPct val="80000"/>
              </a:lnSpc>
              <a:buFontTx/>
              <a:buNone/>
              <a:defRPr/>
            </a:pPr>
            <a:endParaRPr lang="en-AU" sz="2000" dirty="0">
              <a:solidFill>
                <a:srgbClr val="000000"/>
              </a:solidFill>
            </a:endParaRPr>
          </a:p>
          <a:p>
            <a:pPr marL="0" indent="0">
              <a:lnSpc>
                <a:spcPct val="80000"/>
              </a:lnSpc>
              <a:buFontTx/>
              <a:buNone/>
              <a:defRPr/>
            </a:pPr>
            <a:r>
              <a:rPr lang="en-AU" sz="4000" dirty="0">
                <a:solidFill>
                  <a:srgbClr val="0070C0"/>
                </a:solidFill>
              </a:rPr>
              <a:t>Integrated</a:t>
            </a:r>
            <a:r>
              <a:rPr lang="en-AU" dirty="0">
                <a:solidFill>
                  <a:srgbClr val="000000"/>
                </a:solidFill>
              </a:rPr>
              <a:t> economic, environmental, and social data adds value – contributes to informed decision making</a:t>
            </a:r>
          </a:p>
          <a:p>
            <a:endParaRPr lang="en-AU" dirty="0"/>
          </a:p>
        </p:txBody>
      </p:sp>
    </p:spTree>
    <p:extLst>
      <p:ext uri="{BB962C8B-B14F-4D97-AF65-F5344CB8AC3E}">
        <p14:creationId xmlns:p14="http://schemas.microsoft.com/office/powerpoint/2010/main" val="14845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rmAutofit/>
          </a:bodyPr>
          <a:lstStyle/>
          <a:p>
            <a:r>
              <a:rPr lang="en-AU" altLang="en-US" dirty="0"/>
              <a:t>How is a Land Account </a:t>
            </a:r>
            <a:r>
              <a:rPr lang="en-AU" altLang="en-US" dirty="0" smtClean="0"/>
              <a:t>prepared</a:t>
            </a:r>
            <a:endParaRPr lang="en-AU" dirty="0"/>
          </a:p>
        </p:txBody>
      </p:sp>
      <p:sp>
        <p:nvSpPr>
          <p:cNvPr id="4" name="Content Placeholder 2"/>
          <p:cNvSpPr txBox="1">
            <a:spLocks/>
          </p:cNvSpPr>
          <p:nvPr/>
        </p:nvSpPr>
        <p:spPr bwMode="auto">
          <a:xfrm>
            <a:off x="4283968" y="1700808"/>
            <a:ext cx="4608512" cy="4536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r>
              <a:rPr lang="en-AU" altLang="en-US" dirty="0"/>
              <a:t>Integrate existing environmental and economic information at the finest level possible.</a:t>
            </a:r>
          </a:p>
          <a:p>
            <a:pPr marL="342900" lvl="2" indent="-342900"/>
            <a:r>
              <a:rPr lang="en-AU" altLang="en-US" dirty="0"/>
              <a:t>Use </a:t>
            </a:r>
            <a:r>
              <a:rPr lang="en-AU" altLang="en-US" dirty="0" smtClean="0"/>
              <a:t>Geographical Information Systems </a:t>
            </a:r>
            <a:r>
              <a:rPr lang="en-AU" altLang="en-US" dirty="0"/>
              <a:t>technology to </a:t>
            </a:r>
            <a:r>
              <a:rPr lang="en-AU" altLang="en-US" dirty="0" smtClean="0"/>
              <a:t>integrate data.</a:t>
            </a:r>
            <a:endParaRPr lang="en-AU" altLang="en-US" dirty="0"/>
          </a:p>
          <a:p>
            <a:pPr marL="342900" lvl="2" indent="-342900"/>
            <a:r>
              <a:rPr lang="en-AU" altLang="en-US" dirty="0"/>
              <a:t>Presenting results at various geographic levels.</a:t>
            </a:r>
          </a:p>
          <a:p>
            <a:pPr marL="342900" lvl="2" indent="-342900"/>
            <a:r>
              <a:rPr lang="en-AU" altLang="en-US" dirty="0"/>
              <a:t>Present results for at least two time periods</a:t>
            </a:r>
            <a:endParaRPr lang="en-AU" altLang="en-US"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03871"/>
            <a:ext cx="3527425" cy="428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6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AU" altLang="en-US" dirty="0"/>
              <a:t>Spatial units</a:t>
            </a:r>
            <a:endParaRPr lang="en-AU"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825" y="1628775"/>
            <a:ext cx="2197100" cy="1223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750" y="1628775"/>
            <a:ext cx="5399088" cy="1384995"/>
          </a:xfrm>
          <a:prstGeom prst="rect">
            <a:avLst/>
          </a:prstGeom>
          <a:noFill/>
        </p:spPr>
        <p:txBody>
          <a:bodyPr>
            <a:spAutoFit/>
          </a:bodyPr>
          <a:lstStyle/>
          <a:p>
            <a:pPr>
              <a:defRPr/>
            </a:pPr>
            <a:r>
              <a:rPr lang="en-AU" sz="2400" b="1" dirty="0">
                <a:latin typeface="+mj-lt"/>
              </a:rPr>
              <a:t>Land parcels </a:t>
            </a:r>
            <a:r>
              <a:rPr lang="en-AU" sz="2000" dirty="0">
                <a:latin typeface="+mj-lt"/>
              </a:rPr>
              <a:t>- the areas of  land defined by land ownership as identified in land title </a:t>
            </a:r>
            <a:r>
              <a:rPr lang="en-AU" sz="2000" dirty="0" smtClean="0">
                <a:latin typeface="+mj-lt"/>
              </a:rPr>
              <a:t>registers</a:t>
            </a:r>
            <a:r>
              <a:rPr lang="en-AU" sz="2000" dirty="0">
                <a:latin typeface="+mj-lt"/>
              </a:rPr>
              <a:t> </a:t>
            </a:r>
            <a:r>
              <a:rPr lang="en-AU" sz="2000" dirty="0" smtClean="0">
                <a:latin typeface="+mj-lt"/>
              </a:rPr>
              <a:t>(this </a:t>
            </a:r>
            <a:r>
              <a:rPr lang="en-AU" sz="2000" dirty="0">
                <a:latin typeface="+mj-lt"/>
              </a:rPr>
              <a:t>is the main unit ABS use for production of land accounts)</a:t>
            </a:r>
          </a:p>
        </p:txBody>
      </p:sp>
      <p:sp>
        <p:nvSpPr>
          <p:cNvPr id="6" name="TextBox 5"/>
          <p:cNvSpPr txBox="1"/>
          <p:nvPr/>
        </p:nvSpPr>
        <p:spPr>
          <a:xfrm>
            <a:off x="3239294" y="3501008"/>
            <a:ext cx="5183187" cy="1107996"/>
          </a:xfrm>
          <a:prstGeom prst="rect">
            <a:avLst/>
          </a:prstGeom>
          <a:noFill/>
        </p:spPr>
        <p:txBody>
          <a:bodyPr>
            <a:spAutoFit/>
          </a:bodyPr>
          <a:lstStyle/>
          <a:p>
            <a:pPr>
              <a:defRPr/>
            </a:pPr>
            <a:r>
              <a:rPr lang="en-AU" sz="2400" b="1" dirty="0">
                <a:latin typeface="+mj-lt"/>
              </a:rPr>
              <a:t>Gridded data </a:t>
            </a:r>
            <a:r>
              <a:rPr lang="en-AU" sz="2600" dirty="0">
                <a:latin typeface="+mj-lt"/>
              </a:rPr>
              <a:t>- </a:t>
            </a:r>
            <a:r>
              <a:rPr lang="en-AU" sz="2000" dirty="0">
                <a:latin typeface="+mj-lt"/>
              </a:rPr>
              <a:t>A raster grid consists of a matrix of cells where each cell contains a value representing information</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332163"/>
            <a:ext cx="2054225" cy="1647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238" y="5300663"/>
            <a:ext cx="1533525" cy="8651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755650" y="5435283"/>
            <a:ext cx="6011862" cy="769441"/>
          </a:xfrm>
          <a:prstGeom prst="rect">
            <a:avLst/>
          </a:prstGeom>
          <a:noFill/>
        </p:spPr>
        <p:txBody>
          <a:bodyPr>
            <a:spAutoFit/>
          </a:bodyPr>
          <a:lstStyle/>
          <a:p>
            <a:pPr>
              <a:defRPr/>
            </a:pPr>
            <a:r>
              <a:rPr lang="en-AU" sz="2400" b="1" dirty="0">
                <a:latin typeface="+mj-lt"/>
              </a:rPr>
              <a:t>Point data </a:t>
            </a:r>
            <a:r>
              <a:rPr lang="en-AU" sz="2400" dirty="0">
                <a:latin typeface="+mj-lt"/>
              </a:rPr>
              <a:t>– </a:t>
            </a:r>
            <a:r>
              <a:rPr lang="en-AU" sz="2000" dirty="0">
                <a:latin typeface="+mj-lt"/>
              </a:rPr>
              <a:t>data attributed to a particular point (e.g. via coordinates of latitude and longitude).</a:t>
            </a:r>
          </a:p>
        </p:txBody>
      </p:sp>
    </p:spTree>
    <p:extLst>
      <p:ext uri="{BB962C8B-B14F-4D97-AF65-F5344CB8AC3E}">
        <p14:creationId xmlns:p14="http://schemas.microsoft.com/office/powerpoint/2010/main" val="1633880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rmAutofit/>
          </a:bodyPr>
          <a:lstStyle/>
          <a:p>
            <a:r>
              <a:rPr lang="en-AU" altLang="en-US" dirty="0"/>
              <a:t>What has ABS done</a:t>
            </a:r>
            <a:r>
              <a:rPr lang="en-AU" altLang="en-US" dirty="0" smtClean="0"/>
              <a:t>?</a:t>
            </a:r>
            <a:endParaRPr lang="en-AU" dirty="0"/>
          </a:p>
        </p:txBody>
      </p:sp>
      <p:sp>
        <p:nvSpPr>
          <p:cNvPr id="8" name="Rectangle 1"/>
          <p:cNvSpPr>
            <a:spLocks noChangeArrowheads="1"/>
          </p:cNvSpPr>
          <p:nvPr/>
        </p:nvSpPr>
        <p:spPr bwMode="auto">
          <a:xfrm>
            <a:off x="3635896" y="1580014"/>
            <a:ext cx="517512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AU" altLang="en-US" sz="1800" b="1" dirty="0" smtClean="0">
                <a:solidFill>
                  <a:srgbClr val="000000"/>
                </a:solidFill>
                <a:latin typeface="+mn-lt"/>
              </a:rPr>
              <a:t>Past output</a:t>
            </a:r>
            <a:br>
              <a:rPr lang="en-AU" altLang="en-US" sz="1800" b="1" dirty="0" smtClean="0">
                <a:solidFill>
                  <a:srgbClr val="000000"/>
                </a:solidFill>
                <a:latin typeface="+mn-lt"/>
              </a:rPr>
            </a:br>
            <a:r>
              <a:rPr lang="en-AU" altLang="en-US" sz="1800" dirty="0" smtClean="0">
                <a:solidFill>
                  <a:srgbClr val="000000"/>
                </a:solidFill>
                <a:latin typeface="+mn-lt"/>
              </a:rPr>
              <a:t>Great Barrier Reef region in Queensland (2011)</a:t>
            </a:r>
          </a:p>
          <a:p>
            <a:pPr eaLnBrk="1" hangingPunct="1">
              <a:spcBef>
                <a:spcPct val="0"/>
              </a:spcBef>
              <a:defRPr/>
            </a:pPr>
            <a:r>
              <a:rPr lang="en-AU" altLang="en-US" sz="1800" dirty="0" smtClean="0">
                <a:solidFill>
                  <a:srgbClr val="000000"/>
                </a:solidFill>
                <a:latin typeface="+mn-lt"/>
              </a:rPr>
              <a:t>Land Use by Industry (area and $)</a:t>
            </a:r>
          </a:p>
          <a:p>
            <a:pPr eaLnBrk="1" hangingPunct="1">
              <a:spcBef>
                <a:spcPct val="0"/>
              </a:spcBef>
              <a:defRPr/>
            </a:pPr>
            <a:r>
              <a:rPr lang="en-AU" altLang="en-US" sz="1800" dirty="0" smtClean="0">
                <a:solidFill>
                  <a:srgbClr val="000000"/>
                </a:solidFill>
                <a:latin typeface="+mn-lt"/>
              </a:rPr>
              <a:t>Land Cover by Industry (area and $)</a:t>
            </a:r>
          </a:p>
          <a:p>
            <a:pPr marL="0" indent="0" eaLnBrk="1" hangingPunct="1">
              <a:spcBef>
                <a:spcPct val="0"/>
              </a:spcBef>
              <a:buFontTx/>
              <a:buNone/>
              <a:defRPr/>
            </a:pPr>
            <a:endParaRPr lang="en-AU" altLang="en-US" sz="1800" b="1" dirty="0" smtClean="0">
              <a:solidFill>
                <a:srgbClr val="000000"/>
              </a:solidFill>
              <a:latin typeface="+mn-lt"/>
            </a:endParaRPr>
          </a:p>
          <a:p>
            <a:pPr marL="0" indent="0" eaLnBrk="1" hangingPunct="1">
              <a:spcBef>
                <a:spcPct val="0"/>
              </a:spcBef>
              <a:buFontTx/>
              <a:buNone/>
              <a:defRPr/>
            </a:pPr>
            <a:r>
              <a:rPr lang="en-AU" altLang="en-US" sz="1800" dirty="0" smtClean="0">
                <a:solidFill>
                  <a:srgbClr val="000000"/>
                </a:solidFill>
                <a:latin typeface="+mn-lt"/>
              </a:rPr>
              <a:t>States of Victoria (2012) and Queensland (2013)</a:t>
            </a:r>
          </a:p>
          <a:p>
            <a:pPr eaLnBrk="1" hangingPunct="1">
              <a:spcBef>
                <a:spcPct val="0"/>
              </a:spcBef>
              <a:defRPr/>
            </a:pPr>
            <a:r>
              <a:rPr lang="en-AU" altLang="en-US" sz="1800" dirty="0" smtClean="0">
                <a:solidFill>
                  <a:srgbClr val="000000"/>
                </a:solidFill>
                <a:latin typeface="+mn-lt"/>
              </a:rPr>
              <a:t>Land Cover by Land use (area)</a:t>
            </a:r>
          </a:p>
          <a:p>
            <a:pPr eaLnBrk="1" hangingPunct="1">
              <a:spcBef>
                <a:spcPct val="0"/>
              </a:spcBef>
              <a:defRPr/>
            </a:pPr>
            <a:r>
              <a:rPr lang="en-AU" altLang="en-US" sz="1800" dirty="0" smtClean="0">
                <a:solidFill>
                  <a:srgbClr val="000000"/>
                </a:solidFill>
                <a:latin typeface="+mn-lt"/>
              </a:rPr>
              <a:t>Land Cover by Land use ($) </a:t>
            </a:r>
            <a:br>
              <a:rPr lang="en-AU" altLang="en-US" sz="1800" dirty="0" smtClean="0">
                <a:solidFill>
                  <a:srgbClr val="000000"/>
                </a:solidFill>
                <a:latin typeface="+mn-lt"/>
              </a:rPr>
            </a:br>
            <a:endParaRPr lang="en-AU" altLang="en-US" sz="1800" dirty="0" smtClean="0">
              <a:solidFill>
                <a:srgbClr val="000000"/>
              </a:solidFill>
              <a:latin typeface="+mn-lt"/>
            </a:endParaRPr>
          </a:p>
          <a:p>
            <a:pPr marL="0" indent="0" eaLnBrk="1" hangingPunct="1">
              <a:spcBef>
                <a:spcPct val="0"/>
              </a:spcBef>
              <a:buNone/>
              <a:defRPr/>
            </a:pPr>
            <a:r>
              <a:rPr lang="en-AU" altLang="en-US" sz="1800" dirty="0">
                <a:solidFill>
                  <a:srgbClr val="000000"/>
                </a:solidFill>
                <a:latin typeface="+mn-lt"/>
              </a:rPr>
              <a:t>Great Barrier Reef region in Queensland (</a:t>
            </a:r>
            <a:r>
              <a:rPr lang="en-AU" altLang="en-US" sz="1800" dirty="0" smtClean="0">
                <a:solidFill>
                  <a:srgbClr val="000000"/>
                </a:solidFill>
                <a:latin typeface="+mn-lt"/>
              </a:rPr>
              <a:t>2014)</a:t>
            </a:r>
            <a:endParaRPr lang="en-AU" altLang="en-US" sz="1800" dirty="0">
              <a:solidFill>
                <a:srgbClr val="000000"/>
              </a:solidFill>
              <a:latin typeface="+mn-lt"/>
            </a:endParaRPr>
          </a:p>
          <a:p>
            <a:pPr eaLnBrk="1" hangingPunct="1">
              <a:spcBef>
                <a:spcPct val="0"/>
              </a:spcBef>
              <a:defRPr/>
            </a:pPr>
            <a:r>
              <a:rPr lang="en-AU" altLang="en-US" sz="1800" dirty="0">
                <a:solidFill>
                  <a:srgbClr val="000000"/>
                </a:solidFill>
                <a:latin typeface="+mn-lt"/>
              </a:rPr>
              <a:t>Land use </a:t>
            </a:r>
            <a:r>
              <a:rPr lang="en-AU" altLang="en-US" sz="1800" kern="0" dirty="0" smtClean="0">
                <a:solidFill>
                  <a:srgbClr val="000000"/>
                </a:solidFill>
                <a:latin typeface="+mn-lt"/>
              </a:rPr>
              <a:t>change </a:t>
            </a:r>
            <a:r>
              <a:rPr lang="en-AU" altLang="en-US" sz="1800" kern="0" dirty="0">
                <a:solidFill>
                  <a:srgbClr val="000000"/>
                </a:solidFill>
                <a:latin typeface="+mn-lt"/>
              </a:rPr>
              <a:t>matrix (2009 – 2013</a:t>
            </a:r>
            <a:r>
              <a:rPr lang="en-AU" altLang="en-US" sz="1800" kern="0" dirty="0" smtClean="0">
                <a:solidFill>
                  <a:srgbClr val="000000"/>
                </a:solidFill>
                <a:latin typeface="+mn-lt"/>
              </a:rPr>
              <a:t>)</a:t>
            </a:r>
          </a:p>
          <a:p>
            <a:pPr eaLnBrk="1" hangingPunct="1">
              <a:spcBef>
                <a:spcPct val="0"/>
              </a:spcBef>
              <a:defRPr/>
            </a:pPr>
            <a:r>
              <a:rPr lang="en-AU" altLang="en-US" sz="1800" dirty="0">
                <a:solidFill>
                  <a:srgbClr val="000000"/>
                </a:solidFill>
                <a:latin typeface="+mn-lt"/>
              </a:rPr>
              <a:t>Land </a:t>
            </a:r>
            <a:r>
              <a:rPr lang="en-AU" altLang="en-US" sz="1800" dirty="0" smtClean="0">
                <a:solidFill>
                  <a:srgbClr val="000000"/>
                </a:solidFill>
                <a:latin typeface="+mn-lt"/>
              </a:rPr>
              <a:t>cover </a:t>
            </a:r>
            <a:r>
              <a:rPr lang="en-AU" altLang="en-US" sz="1800" kern="0" dirty="0">
                <a:solidFill>
                  <a:srgbClr val="000000"/>
                </a:solidFill>
                <a:latin typeface="+mn-lt"/>
              </a:rPr>
              <a:t>change matrix (2009 – 2013</a:t>
            </a:r>
            <a:r>
              <a:rPr lang="en-AU" altLang="en-US" sz="1800" kern="0" dirty="0" smtClean="0">
                <a:solidFill>
                  <a:srgbClr val="000000"/>
                </a:solidFill>
                <a:latin typeface="+mn-lt"/>
              </a:rPr>
              <a:t>)</a:t>
            </a:r>
            <a:endParaRPr lang="en-AU" altLang="en-US" sz="1800" kern="0" dirty="0">
              <a:solidFill>
                <a:srgbClr val="000000"/>
              </a:solidFill>
              <a:latin typeface="+mn-lt"/>
            </a:endParaRPr>
          </a:p>
          <a:p>
            <a:pPr marL="0" indent="0" eaLnBrk="1" hangingPunct="1">
              <a:spcBef>
                <a:spcPct val="0"/>
              </a:spcBef>
              <a:buFontTx/>
              <a:buNone/>
              <a:defRPr/>
            </a:pPr>
            <a:endParaRPr lang="en-AU" altLang="en-US" sz="1800" dirty="0" smtClean="0">
              <a:solidFill>
                <a:srgbClr val="000000"/>
              </a:solidFill>
              <a:latin typeface="+mn-lt"/>
            </a:endParaRPr>
          </a:p>
          <a:p>
            <a:pPr marL="0" indent="0" eaLnBrk="1" hangingPunct="1">
              <a:spcBef>
                <a:spcPct val="0"/>
              </a:spcBef>
              <a:buFontTx/>
              <a:buNone/>
              <a:defRPr/>
            </a:pPr>
            <a:r>
              <a:rPr lang="en-AU" altLang="en-US" sz="1800" b="1" dirty="0" smtClean="0">
                <a:solidFill>
                  <a:srgbClr val="000000"/>
                </a:solidFill>
                <a:latin typeface="+mn-lt"/>
              </a:rPr>
              <a:t>Work in progress</a:t>
            </a:r>
          </a:p>
          <a:p>
            <a:pPr marL="0" indent="0" eaLnBrk="1" hangingPunct="1">
              <a:spcBef>
                <a:spcPct val="0"/>
              </a:spcBef>
              <a:buFontTx/>
              <a:buNone/>
              <a:defRPr/>
            </a:pPr>
            <a:r>
              <a:rPr lang="en-AU" altLang="en-US" sz="1800" dirty="0" smtClean="0">
                <a:solidFill>
                  <a:srgbClr val="000000"/>
                </a:solidFill>
                <a:latin typeface="+mn-lt"/>
              </a:rPr>
              <a:t>State of South Australia (late 2015)</a:t>
            </a:r>
          </a:p>
          <a:p>
            <a:pPr eaLnBrk="1" hangingPunct="1">
              <a:spcBef>
                <a:spcPct val="0"/>
              </a:spcBef>
              <a:defRPr/>
            </a:pPr>
            <a:r>
              <a:rPr lang="en-AU" altLang="en-US" sz="1800" dirty="0">
                <a:solidFill>
                  <a:srgbClr val="000000"/>
                </a:solidFill>
                <a:latin typeface="+mn-lt"/>
              </a:rPr>
              <a:t>Land use </a:t>
            </a:r>
            <a:r>
              <a:rPr lang="en-AU" altLang="en-US" sz="1800" kern="0" dirty="0">
                <a:solidFill>
                  <a:srgbClr val="000000"/>
                </a:solidFill>
                <a:latin typeface="+mn-lt"/>
              </a:rPr>
              <a:t>change matrix (</a:t>
            </a:r>
            <a:r>
              <a:rPr lang="en-AU" altLang="en-US" sz="1800" kern="0" dirty="0" smtClean="0">
                <a:solidFill>
                  <a:srgbClr val="000000"/>
                </a:solidFill>
                <a:latin typeface="+mn-lt"/>
              </a:rPr>
              <a:t>2006 </a:t>
            </a:r>
            <a:r>
              <a:rPr lang="en-AU" altLang="en-US" sz="1800" kern="0" dirty="0">
                <a:solidFill>
                  <a:srgbClr val="000000"/>
                </a:solidFill>
                <a:latin typeface="+mn-lt"/>
              </a:rPr>
              <a:t>– </a:t>
            </a:r>
            <a:r>
              <a:rPr lang="en-AU" altLang="en-US" sz="1800" kern="0" dirty="0" smtClean="0">
                <a:solidFill>
                  <a:srgbClr val="000000"/>
                </a:solidFill>
                <a:latin typeface="+mn-lt"/>
              </a:rPr>
              <a:t>2011)</a:t>
            </a:r>
            <a:endParaRPr lang="en-AU" altLang="en-US" sz="1800" kern="0" dirty="0">
              <a:solidFill>
                <a:srgbClr val="000000"/>
              </a:solidFill>
              <a:latin typeface="+mn-lt"/>
            </a:endParaRPr>
          </a:p>
          <a:p>
            <a:pPr eaLnBrk="1" hangingPunct="1">
              <a:spcBef>
                <a:spcPct val="0"/>
              </a:spcBef>
              <a:defRPr/>
            </a:pPr>
            <a:r>
              <a:rPr lang="en-AU" altLang="en-US" sz="1800" dirty="0">
                <a:solidFill>
                  <a:srgbClr val="000000"/>
                </a:solidFill>
                <a:latin typeface="+mn-lt"/>
              </a:rPr>
              <a:t>Land cover </a:t>
            </a:r>
            <a:r>
              <a:rPr lang="en-AU" altLang="en-US" sz="1800" kern="0" dirty="0">
                <a:solidFill>
                  <a:srgbClr val="000000"/>
                </a:solidFill>
                <a:latin typeface="+mn-lt"/>
              </a:rPr>
              <a:t>change matrix (</a:t>
            </a:r>
            <a:r>
              <a:rPr lang="en-AU" altLang="en-US" sz="1800" kern="0" dirty="0" smtClean="0">
                <a:solidFill>
                  <a:srgbClr val="000000"/>
                </a:solidFill>
                <a:latin typeface="+mn-lt"/>
              </a:rPr>
              <a:t>2006 </a:t>
            </a:r>
            <a:r>
              <a:rPr lang="en-AU" altLang="en-US" sz="1800" kern="0" dirty="0">
                <a:solidFill>
                  <a:srgbClr val="000000"/>
                </a:solidFill>
                <a:latin typeface="+mn-lt"/>
              </a:rPr>
              <a:t>– </a:t>
            </a:r>
            <a:r>
              <a:rPr lang="en-AU" altLang="en-US" sz="1800" kern="0" dirty="0" smtClean="0">
                <a:solidFill>
                  <a:srgbClr val="000000"/>
                </a:solidFill>
                <a:latin typeface="+mn-lt"/>
              </a:rPr>
              <a:t>2011)</a:t>
            </a:r>
            <a:endParaRPr lang="en-AU" altLang="en-US" sz="1800" kern="0" dirty="0">
              <a:solidFill>
                <a:srgbClr val="000000"/>
              </a:solidFill>
              <a:latin typeface="+mn-lt"/>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57338"/>
            <a:ext cx="26098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141663"/>
            <a:ext cx="2592387"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859338"/>
            <a:ext cx="2609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223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312" y="1052736"/>
            <a:ext cx="7584913" cy="5527721"/>
          </a:xfrm>
          <a:prstGeom prst="rect">
            <a:avLst/>
          </a:prstGeom>
          <a:ln>
            <a:solidFill>
              <a:schemeClr val="tx1"/>
            </a:solidFill>
          </a:ln>
        </p:spPr>
      </p:pic>
    </p:spTree>
    <p:extLst>
      <p:ext uri="{BB962C8B-B14F-4D97-AF65-F5344CB8AC3E}">
        <p14:creationId xmlns:p14="http://schemas.microsoft.com/office/powerpoint/2010/main" val="3435410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fontScale="90000"/>
          </a:bodyPr>
          <a:lstStyle/>
          <a:p>
            <a:r>
              <a:rPr lang="en-AU" kern="0" dirty="0"/>
              <a:t>Uses of the Land Account, informing debate </a:t>
            </a:r>
            <a:r>
              <a:rPr lang="en-AU" kern="0" dirty="0" smtClean="0"/>
              <a:t>on</a:t>
            </a:r>
            <a:endParaRPr lang="en-AU" dirty="0"/>
          </a:p>
        </p:txBody>
      </p:sp>
      <p:sp>
        <p:nvSpPr>
          <p:cNvPr id="3" name="Content Placeholder 2"/>
          <p:cNvSpPr>
            <a:spLocks noGrp="1"/>
          </p:cNvSpPr>
          <p:nvPr>
            <p:ph idx="1"/>
          </p:nvPr>
        </p:nvSpPr>
        <p:spPr>
          <a:xfrm>
            <a:off x="457200" y="2132856"/>
            <a:ext cx="8229600" cy="3993307"/>
          </a:xfrm>
        </p:spPr>
        <p:txBody>
          <a:bodyPr>
            <a:normAutofit fontScale="85000" lnSpcReduction="10000"/>
          </a:bodyPr>
          <a:lstStyle/>
          <a:p>
            <a:r>
              <a:rPr lang="en-AU" altLang="en-US" sz="2600" dirty="0"/>
              <a:t>population settlement; </a:t>
            </a:r>
          </a:p>
          <a:p>
            <a:r>
              <a:rPr lang="en-AU" altLang="en-US" sz="2600" dirty="0"/>
              <a:t>understanding the impact on land of the mining and agricultural industries; </a:t>
            </a:r>
          </a:p>
          <a:p>
            <a:r>
              <a:rPr lang="en-AU" altLang="en-US" sz="2600" dirty="0"/>
              <a:t>measuring the health of the environment; </a:t>
            </a:r>
          </a:p>
          <a:p>
            <a:r>
              <a:rPr lang="en-AU" altLang="en-US" sz="2600" dirty="0"/>
              <a:t>understanding the economic, environmental and social costs and benefits of economic activities occurring on land; </a:t>
            </a:r>
          </a:p>
          <a:p>
            <a:r>
              <a:rPr lang="en-AU" altLang="en-US" sz="2600" dirty="0"/>
              <a:t>public and private investment environmental protection, e.g. biodiversity conservation.</a:t>
            </a:r>
          </a:p>
          <a:p>
            <a:pPr marL="342900" lvl="1" indent="-342900">
              <a:buFontTx/>
              <a:buChar char="•"/>
            </a:pPr>
            <a:r>
              <a:rPr lang="en-AU" altLang="en-US" sz="2600" dirty="0">
                <a:cs typeface="Cordia New" pitchFamily="34" charset="-34"/>
              </a:rPr>
              <a:t>determining the value of land used for Coal Seam Gas production.  How has it’s value changed since CSG extraction began?</a:t>
            </a:r>
            <a:endParaRPr lang="en-AU" altLang="en-US" sz="2600" dirty="0"/>
          </a:p>
          <a:p>
            <a:r>
              <a:rPr lang="en-AU" altLang="en-US" sz="2600" dirty="0"/>
              <a:t>(Insert your own use here!)</a:t>
            </a:r>
          </a:p>
          <a:p>
            <a:endParaRPr lang="en-AU" dirty="0"/>
          </a:p>
        </p:txBody>
      </p:sp>
    </p:spTree>
    <p:extLst>
      <p:ext uri="{BB962C8B-B14F-4D97-AF65-F5344CB8AC3E}">
        <p14:creationId xmlns:p14="http://schemas.microsoft.com/office/powerpoint/2010/main" val="324716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23813"/>
            <a:ext cx="6343650" cy="681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377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982" y="1295400"/>
            <a:ext cx="8784976" cy="2022203"/>
          </a:xfrm>
        </p:spPr>
        <p:txBody>
          <a:bodyPr>
            <a:normAutofit fontScale="90000"/>
          </a:bodyPr>
          <a:lstStyle/>
          <a:p>
            <a:pPr algn="l"/>
            <a:r>
              <a:rPr lang="en-AU" dirty="0" smtClean="0"/>
              <a:t/>
            </a:r>
            <a:br>
              <a:rPr lang="en-AU" dirty="0" smtClean="0"/>
            </a:br>
            <a:r>
              <a:rPr lang="en-AU" dirty="0" smtClean="0"/>
              <a:t/>
            </a:r>
            <a:br>
              <a:rPr lang="en-AU" dirty="0" smtClean="0"/>
            </a:br>
            <a:endParaRPr lang="en-AU" dirty="0"/>
          </a:p>
        </p:txBody>
      </p:sp>
      <p:sp>
        <p:nvSpPr>
          <p:cNvPr id="5" name="Slide Number Placeholder 4"/>
          <p:cNvSpPr>
            <a:spLocks noGrp="1"/>
          </p:cNvSpPr>
          <p:nvPr>
            <p:ph type="sldNum" sz="quarter" idx="12"/>
          </p:nvPr>
        </p:nvSpPr>
        <p:spPr/>
        <p:txBody>
          <a:bodyPr/>
          <a:lstStyle/>
          <a:p>
            <a:fld id="{3AD48993-4DFC-4CE3-927A-D6AE91C53736}" type="slidenum">
              <a:rPr lang="en-AU" smtClean="0"/>
              <a:pPr/>
              <a:t>18</a:t>
            </a:fld>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553" y="2872626"/>
            <a:ext cx="4426527" cy="3541223"/>
          </a:xfrm>
          <a:prstGeom prst="rect">
            <a:avLst/>
          </a:prstGeom>
        </p:spPr>
      </p:pic>
      <p:sp>
        <p:nvSpPr>
          <p:cNvPr id="2" name="Rectangle 1"/>
          <p:cNvSpPr/>
          <p:nvPr/>
        </p:nvSpPr>
        <p:spPr>
          <a:xfrm>
            <a:off x="381000" y="2872626"/>
            <a:ext cx="4572000" cy="4093428"/>
          </a:xfrm>
          <a:prstGeom prst="rect">
            <a:avLst/>
          </a:prstGeom>
        </p:spPr>
        <p:txBody>
          <a:bodyPr>
            <a:spAutoFit/>
          </a:bodyPr>
          <a:lstStyle/>
          <a:p>
            <a:r>
              <a:rPr lang="en-AU" sz="2800" dirty="0" smtClean="0"/>
              <a:t>Questions</a:t>
            </a:r>
            <a:r>
              <a:rPr lang="en-AU" sz="2800" dirty="0"/>
              <a:t> </a:t>
            </a:r>
            <a:r>
              <a:rPr lang="en-AU" sz="2800" dirty="0" smtClean="0"/>
              <a:t>on Global </a:t>
            </a:r>
            <a:r>
              <a:rPr lang="en-AU" sz="2800" dirty="0"/>
              <a:t>W</a:t>
            </a:r>
            <a:r>
              <a:rPr lang="en-AU" sz="2800" dirty="0" smtClean="0"/>
              <a:t>orking Group:</a:t>
            </a:r>
          </a:p>
          <a:p>
            <a:r>
              <a:rPr lang="en-AU" sz="2800" dirty="0" smtClean="0">
                <a:hlinkClick r:id="rId4"/>
              </a:rPr>
              <a:t>Siu-Ming.Tam@abs.gov.au</a:t>
            </a:r>
            <a:endParaRPr lang="en-AU" sz="2800" dirty="0" smtClean="0"/>
          </a:p>
          <a:p>
            <a:endParaRPr lang="en-AU" sz="2800" dirty="0"/>
          </a:p>
          <a:p>
            <a:r>
              <a:rPr lang="en-AU" sz="2800" dirty="0" smtClean="0"/>
              <a:t>Questions on  Agricultural Production and the Great Barrier Reef: </a:t>
            </a:r>
            <a:r>
              <a:rPr lang="en-AU" sz="2800" u="sng" dirty="0" smtClean="0">
                <a:hlinkClick r:id="rId5"/>
              </a:rPr>
              <a:t>Shaun.Copley@abs.gov.au</a:t>
            </a:r>
            <a:r>
              <a:rPr lang="en-AU" sz="2800" u="sng" dirty="0" smtClean="0"/>
              <a:t> </a:t>
            </a:r>
          </a:p>
          <a:p>
            <a:r>
              <a:rPr lang="en-AU" dirty="0"/>
              <a:t/>
            </a:r>
            <a:br>
              <a:rPr lang="en-AU" dirty="0"/>
            </a:br>
            <a:endParaRPr lang="en-AU" dirty="0"/>
          </a:p>
        </p:txBody>
      </p:sp>
    </p:spTree>
    <p:extLst>
      <p:ext uri="{BB962C8B-B14F-4D97-AF65-F5344CB8AC3E}">
        <p14:creationId xmlns:p14="http://schemas.microsoft.com/office/powerpoint/2010/main" val="1737353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AU" dirty="0"/>
              <a:t>“</a:t>
            </a:r>
            <a:r>
              <a:rPr lang="en-AU" b="1" dirty="0"/>
              <a:t>…</a:t>
            </a:r>
            <a:r>
              <a:rPr lang="en-AU" dirty="0"/>
              <a:t> a blanket term for any collection of data sets so </a:t>
            </a:r>
            <a:r>
              <a:rPr lang="en-AU" dirty="0">
                <a:solidFill>
                  <a:srgbClr val="FF0000"/>
                </a:solidFill>
              </a:rPr>
              <a:t>large and complex</a:t>
            </a:r>
            <a:r>
              <a:rPr lang="en-AU" dirty="0"/>
              <a:t> that it becomes difficult to process using on-hand database management tools or traditional data processing applications.” (Wiki, 2014)</a:t>
            </a:r>
          </a:p>
          <a:p>
            <a:r>
              <a:rPr lang="en-AU" dirty="0" smtClean="0"/>
              <a:t>“… </a:t>
            </a:r>
            <a:r>
              <a:rPr lang="en-AU" dirty="0"/>
              <a:t>there are many definitions of Big Data, which differ on whether you are </a:t>
            </a:r>
            <a:r>
              <a:rPr lang="en-AU" dirty="0">
                <a:solidFill>
                  <a:srgbClr val="FF0000"/>
                </a:solidFill>
              </a:rPr>
              <a:t>a computer scientist, a financial analyst, or an entrepreneur</a:t>
            </a:r>
            <a:r>
              <a:rPr lang="en-AU" dirty="0"/>
              <a:t> pitching an idea to a venture capitalist</a:t>
            </a:r>
            <a:r>
              <a:rPr lang="en-AU" dirty="0" smtClean="0"/>
              <a:t>…” – Big Data Privacy Report to President Obama</a:t>
            </a:r>
          </a:p>
          <a:p>
            <a:r>
              <a:rPr lang="en-AU" dirty="0" smtClean="0"/>
              <a:t>Big </a:t>
            </a:r>
            <a:r>
              <a:rPr lang="en-AU" dirty="0"/>
              <a:t>Data </a:t>
            </a:r>
            <a:r>
              <a:rPr lang="en-AU" dirty="0" smtClean="0"/>
              <a:t>are the increasingly available </a:t>
            </a:r>
            <a:r>
              <a:rPr lang="en-AU" dirty="0" smtClean="0">
                <a:solidFill>
                  <a:srgbClr val="FF0000"/>
                </a:solidFill>
              </a:rPr>
              <a:t>digital trails (exhausts) </a:t>
            </a:r>
            <a:r>
              <a:rPr lang="en-AU" dirty="0" smtClean="0"/>
              <a:t>from </a:t>
            </a:r>
            <a:r>
              <a:rPr lang="en-AU" dirty="0"/>
              <a:t>the ubiquitous information gathering </a:t>
            </a:r>
            <a:r>
              <a:rPr lang="en-AU" dirty="0" smtClean="0"/>
              <a:t>technologies – ABS working definition</a:t>
            </a:r>
            <a:endParaRPr lang="en-AU" dirty="0"/>
          </a:p>
        </p:txBody>
      </p:sp>
      <p:sp>
        <p:nvSpPr>
          <p:cNvPr id="3" name="Title 2"/>
          <p:cNvSpPr>
            <a:spLocks noGrp="1"/>
          </p:cNvSpPr>
          <p:nvPr>
            <p:ph type="title"/>
          </p:nvPr>
        </p:nvSpPr>
        <p:spPr>
          <a:xfrm>
            <a:off x="467544" y="476672"/>
            <a:ext cx="8229600" cy="1143000"/>
          </a:xfrm>
        </p:spPr>
        <p:txBody>
          <a:bodyPr/>
          <a:lstStyle/>
          <a:p>
            <a:r>
              <a:rPr lang="en-AU" dirty="0" smtClean="0"/>
              <a:t>What is Big Data?</a:t>
            </a:r>
            <a:endParaRPr lang="en-AU" dirty="0"/>
          </a:p>
        </p:txBody>
      </p:sp>
    </p:spTree>
    <p:extLst>
      <p:ext uri="{BB962C8B-B14F-4D97-AF65-F5344CB8AC3E}">
        <p14:creationId xmlns:p14="http://schemas.microsoft.com/office/powerpoint/2010/main" val="3154534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Autofit/>
          </a:bodyPr>
          <a:lstStyle/>
          <a:p>
            <a:r>
              <a:rPr lang="en-AU" sz="3200" dirty="0" smtClean="0"/>
              <a:t>UN Statistics Division Global Working Group</a:t>
            </a:r>
            <a:endParaRPr lang="en-AU" sz="3200" dirty="0"/>
          </a:p>
        </p:txBody>
      </p:sp>
      <p:sp>
        <p:nvSpPr>
          <p:cNvPr id="3" name="Content Placeholder 2"/>
          <p:cNvSpPr>
            <a:spLocks noGrp="1"/>
          </p:cNvSpPr>
          <p:nvPr>
            <p:ph idx="1"/>
          </p:nvPr>
        </p:nvSpPr>
        <p:spPr/>
        <p:txBody>
          <a:bodyPr/>
          <a:lstStyle/>
          <a:p>
            <a:r>
              <a:rPr lang="en-AU" sz="2400" dirty="0"/>
              <a:t>UNSD and NBS </a:t>
            </a:r>
            <a:r>
              <a:rPr lang="en-AU" sz="2400" dirty="0" smtClean="0"/>
              <a:t>China organised conference chaired by Trevor Sutton in 2014</a:t>
            </a:r>
          </a:p>
          <a:p>
            <a:r>
              <a:rPr lang="en-AU" sz="2400" dirty="0" smtClean="0"/>
              <a:t>Collocated inaugural meeting of </a:t>
            </a:r>
            <a:r>
              <a:rPr lang="en-AU" sz="2400" dirty="0"/>
              <a:t> GWG on Big Data for Official Statistics</a:t>
            </a:r>
            <a:endParaRPr lang="en-AU" sz="2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12976"/>
            <a:ext cx="8229600" cy="321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07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AU" dirty="0" smtClean="0"/>
              <a:t>9 Task Teams Established</a:t>
            </a:r>
            <a:endParaRPr lang="en-AU" dirty="0"/>
          </a:p>
        </p:txBody>
      </p:sp>
      <p:sp>
        <p:nvSpPr>
          <p:cNvPr id="5" name="Content Placeholder 4"/>
          <p:cNvSpPr>
            <a:spLocks noGrp="1"/>
          </p:cNvSpPr>
          <p:nvPr>
            <p:ph idx="1"/>
          </p:nvPr>
        </p:nvSpPr>
        <p:spPr>
          <a:xfrm>
            <a:off x="467544" y="1700808"/>
            <a:ext cx="8229600" cy="4525963"/>
          </a:xfrm>
        </p:spPr>
        <p:txBody>
          <a:bodyPr>
            <a:normAutofit fontScale="92500" lnSpcReduction="20000"/>
          </a:bodyPr>
          <a:lstStyle/>
          <a:p>
            <a:r>
              <a:rPr lang="en-AU" dirty="0"/>
              <a:t>Big Data and the Sustainable Development goals</a:t>
            </a:r>
          </a:p>
          <a:p>
            <a:r>
              <a:rPr lang="en-AU" dirty="0"/>
              <a:t>Advocacy and Communication</a:t>
            </a:r>
          </a:p>
          <a:p>
            <a:r>
              <a:rPr lang="en-AU" i="1" dirty="0"/>
              <a:t>Satellite Imagery, Remote Sensing and Geo-spatial </a:t>
            </a:r>
            <a:r>
              <a:rPr lang="en-AU" i="1" dirty="0" smtClean="0"/>
              <a:t>Data</a:t>
            </a:r>
            <a:endParaRPr lang="en-AU" dirty="0" smtClean="0"/>
          </a:p>
          <a:p>
            <a:r>
              <a:rPr lang="en-AU" dirty="0" smtClean="0"/>
              <a:t>Social Media and Web-Scraping</a:t>
            </a:r>
          </a:p>
          <a:p>
            <a:r>
              <a:rPr lang="en-AU" dirty="0" smtClean="0"/>
              <a:t>Mobile </a:t>
            </a:r>
            <a:r>
              <a:rPr lang="en-AU" dirty="0"/>
              <a:t>Phone data</a:t>
            </a:r>
          </a:p>
          <a:p>
            <a:r>
              <a:rPr lang="en-AU" dirty="0"/>
              <a:t>Access and Partnerships</a:t>
            </a:r>
          </a:p>
          <a:p>
            <a:r>
              <a:rPr lang="en-AU" dirty="0"/>
              <a:t>Skills, Training and Capacity Building</a:t>
            </a:r>
          </a:p>
          <a:p>
            <a:r>
              <a:rPr lang="en-AU" dirty="0"/>
              <a:t>Cross Cutting Issues</a:t>
            </a:r>
          </a:p>
          <a:p>
            <a:r>
              <a:rPr lang="en-AU" dirty="0"/>
              <a:t>Coordination</a:t>
            </a:r>
          </a:p>
          <a:p>
            <a:endParaRPr lang="en-AU" dirty="0"/>
          </a:p>
        </p:txBody>
      </p:sp>
    </p:spTree>
    <p:extLst>
      <p:ext uri="{BB962C8B-B14F-4D97-AF65-F5344CB8AC3E}">
        <p14:creationId xmlns:p14="http://schemas.microsoft.com/office/powerpoint/2010/main" val="179985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r>
              <a:rPr lang="en-AU" dirty="0" smtClean="0"/>
              <a:t>Task Team on Satellite </a:t>
            </a:r>
            <a:r>
              <a:rPr lang="en-AU" dirty="0"/>
              <a:t>Imagery, Remote Sensing and Geo-spatial Data</a:t>
            </a:r>
          </a:p>
        </p:txBody>
      </p:sp>
      <p:sp>
        <p:nvSpPr>
          <p:cNvPr id="3" name="Content Placeholder 2"/>
          <p:cNvSpPr>
            <a:spLocks noGrp="1"/>
          </p:cNvSpPr>
          <p:nvPr>
            <p:ph idx="1"/>
          </p:nvPr>
        </p:nvSpPr>
        <p:spPr>
          <a:xfrm>
            <a:off x="467544" y="2708920"/>
            <a:ext cx="8229600" cy="3129211"/>
          </a:xfrm>
        </p:spPr>
        <p:txBody>
          <a:bodyPr>
            <a:normAutofit fontScale="77500" lnSpcReduction="20000"/>
          </a:bodyPr>
          <a:lstStyle/>
          <a:p>
            <a:r>
              <a:rPr lang="en-AU" dirty="0" smtClean="0"/>
              <a:t>Chaired </a:t>
            </a:r>
            <a:r>
              <a:rPr lang="en-AU" dirty="0"/>
              <a:t>by Siu-Ming </a:t>
            </a:r>
            <a:r>
              <a:rPr lang="en-AU" dirty="0" smtClean="0"/>
              <a:t>Tam and coordinated by the ABS </a:t>
            </a:r>
          </a:p>
          <a:p>
            <a:r>
              <a:rPr lang="en-AU" dirty="0" smtClean="0"/>
              <a:t>7 national </a:t>
            </a:r>
            <a:r>
              <a:rPr lang="en-AU" dirty="0"/>
              <a:t>statistical agencies </a:t>
            </a:r>
            <a:endParaRPr lang="en-AU" dirty="0" smtClean="0"/>
          </a:p>
          <a:p>
            <a:r>
              <a:rPr lang="en-AU" dirty="0"/>
              <a:t>9</a:t>
            </a:r>
            <a:r>
              <a:rPr lang="en-AU" dirty="0" smtClean="0"/>
              <a:t> </a:t>
            </a:r>
            <a:r>
              <a:rPr lang="en-AU" dirty="0"/>
              <a:t>international </a:t>
            </a:r>
            <a:r>
              <a:rPr lang="en-AU" dirty="0" smtClean="0"/>
              <a:t>organisations and companies</a:t>
            </a:r>
          </a:p>
          <a:p>
            <a:r>
              <a:rPr lang="en-AU" dirty="0" smtClean="0"/>
              <a:t>UN Committee of Experts on Global Geospatial Information Management  to be invited</a:t>
            </a:r>
          </a:p>
          <a:p>
            <a:r>
              <a:rPr lang="en-AU" dirty="0" smtClean="0"/>
              <a:t>Regular Meetings</a:t>
            </a:r>
          </a:p>
          <a:p>
            <a:r>
              <a:rPr lang="en-AU" dirty="0" smtClean="0"/>
              <a:t>Terms of Reference established and pilot studies commenced</a:t>
            </a:r>
          </a:p>
          <a:p>
            <a:endParaRPr lang="en-AU" dirty="0" smtClean="0"/>
          </a:p>
          <a:p>
            <a:endParaRPr lang="en-AU" dirty="0"/>
          </a:p>
          <a:p>
            <a:endParaRPr lang="en-AU" dirty="0"/>
          </a:p>
        </p:txBody>
      </p:sp>
    </p:spTree>
    <p:extLst>
      <p:ext uri="{BB962C8B-B14F-4D97-AF65-F5344CB8AC3E}">
        <p14:creationId xmlns:p14="http://schemas.microsoft.com/office/powerpoint/2010/main" val="87262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AU" dirty="0" smtClean="0"/>
              <a:t>TT  </a:t>
            </a:r>
            <a:r>
              <a:rPr lang="en-AU" dirty="0"/>
              <a:t>on Satellite Imagery, Remote Sensing and Geo-spatial </a:t>
            </a:r>
            <a:r>
              <a:rPr lang="en-AU" dirty="0" smtClean="0"/>
              <a:t>Data: Goals</a:t>
            </a:r>
            <a:endParaRPr lang="en-AU" dirty="0"/>
          </a:p>
        </p:txBody>
      </p:sp>
      <p:sp>
        <p:nvSpPr>
          <p:cNvPr id="3" name="Content Placeholder 2"/>
          <p:cNvSpPr>
            <a:spLocks noGrp="1"/>
          </p:cNvSpPr>
          <p:nvPr>
            <p:ph sz="half" idx="1"/>
          </p:nvPr>
        </p:nvSpPr>
        <p:spPr>
          <a:xfrm>
            <a:off x="457200" y="2492895"/>
            <a:ext cx="4038600" cy="2736305"/>
          </a:xfrm>
        </p:spPr>
        <p:txBody>
          <a:bodyPr>
            <a:normAutofit fontScale="92500" lnSpcReduction="10000"/>
          </a:bodyPr>
          <a:lstStyle/>
          <a:p>
            <a:r>
              <a:rPr lang="en-GB" dirty="0"/>
              <a:t>S</a:t>
            </a:r>
            <a:r>
              <a:rPr lang="en-GB" dirty="0" smtClean="0"/>
              <a:t>trategic vision and direction-setting  for utilising </a:t>
            </a:r>
            <a:r>
              <a:rPr lang="en-GB" dirty="0"/>
              <a:t>satellite imagery and geo-spatial data for official statistics and indicators for post-2015 development goals.  </a:t>
            </a:r>
            <a:endParaRPr lang="en-GB" dirty="0" smtClean="0"/>
          </a:p>
          <a:p>
            <a:pPr marL="0" indent="0">
              <a:buNone/>
            </a:pPr>
            <a:endParaRPr lang="en-AU" dirty="0"/>
          </a:p>
        </p:txBody>
      </p:sp>
      <p:pic>
        <p:nvPicPr>
          <p:cNvPr id="3074" name="Picture 2" descr="C:\Users\taylke\GWGBD\satellite task force\website\AS74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3709" y="2276872"/>
            <a:ext cx="4429377" cy="2985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5432083"/>
            <a:ext cx="8355542" cy="492443"/>
          </a:xfrm>
          <a:prstGeom prst="rect">
            <a:avLst/>
          </a:prstGeom>
          <a:noFill/>
        </p:spPr>
        <p:txBody>
          <a:bodyPr wrap="square" rtlCol="0">
            <a:spAutoFit/>
          </a:bodyPr>
          <a:lstStyle/>
          <a:p>
            <a:pPr marL="457200" indent="-457200">
              <a:buFont typeface="Arial" panose="020B0604020202020204" pitchFamily="34" charset="0"/>
              <a:buChar char="•"/>
            </a:pPr>
            <a:r>
              <a:rPr lang="en-GB" sz="2600" dirty="0"/>
              <a:t>Build methods to address challenges via pilot studies</a:t>
            </a:r>
            <a:endParaRPr lang="en-AU" sz="2600" dirty="0"/>
          </a:p>
        </p:txBody>
      </p:sp>
    </p:spTree>
    <p:extLst>
      <p:ext uri="{BB962C8B-B14F-4D97-AF65-F5344CB8AC3E}">
        <p14:creationId xmlns:p14="http://schemas.microsoft.com/office/powerpoint/2010/main" val="74027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rmAutofit fontScale="90000"/>
          </a:bodyPr>
          <a:lstStyle/>
          <a:p>
            <a:r>
              <a:rPr lang="en-AU" dirty="0"/>
              <a:t>TT  on Satellite Imagery, Remote Sensing and Geo-spatial Data: Goals</a:t>
            </a:r>
          </a:p>
        </p:txBody>
      </p:sp>
      <p:sp>
        <p:nvSpPr>
          <p:cNvPr id="5" name="Content Placeholder 4"/>
          <p:cNvSpPr>
            <a:spLocks noGrp="1"/>
          </p:cNvSpPr>
          <p:nvPr>
            <p:ph idx="1"/>
          </p:nvPr>
        </p:nvSpPr>
        <p:spPr>
          <a:xfrm>
            <a:off x="457200" y="2420888"/>
            <a:ext cx="8229600" cy="3705275"/>
          </a:xfrm>
        </p:spPr>
        <p:txBody>
          <a:bodyPr>
            <a:normAutofit fontScale="85000" lnSpcReduction="20000"/>
          </a:bodyPr>
          <a:lstStyle/>
          <a:p>
            <a:pPr lvl="0"/>
            <a:r>
              <a:rPr lang="en-US" dirty="0"/>
              <a:t>Identify the most reliable and accurate statistical methods for estimating quantities of </a:t>
            </a:r>
            <a:r>
              <a:rPr lang="en-US" dirty="0" smtClean="0"/>
              <a:t>interest. </a:t>
            </a:r>
            <a:endParaRPr lang="en-AU" dirty="0"/>
          </a:p>
          <a:p>
            <a:pPr lvl="0"/>
            <a:r>
              <a:rPr lang="en-US" dirty="0"/>
              <a:t>Suggest approaches for collecting representative training data of sufficient </a:t>
            </a:r>
            <a:r>
              <a:rPr lang="en-US" dirty="0" smtClean="0"/>
              <a:t>quality.</a:t>
            </a:r>
            <a:endParaRPr lang="en-AU" dirty="0"/>
          </a:p>
          <a:p>
            <a:pPr lvl="0"/>
            <a:r>
              <a:rPr lang="en-US" dirty="0"/>
              <a:t>Research, develop and implement assessment methods for predictive models including measures of accuracy and goodness of </a:t>
            </a:r>
            <a:r>
              <a:rPr lang="en-US" dirty="0" smtClean="0"/>
              <a:t>fit.</a:t>
            </a:r>
            <a:endParaRPr lang="en-AU" dirty="0"/>
          </a:p>
          <a:p>
            <a:pPr lvl="0"/>
            <a:r>
              <a:rPr lang="en-US" dirty="0"/>
              <a:t>Establish strategies to reuse and adapt algorithms across topics and to build implementations for large volumes of data. </a:t>
            </a:r>
            <a:endParaRPr lang="en-AU" dirty="0"/>
          </a:p>
          <a:p>
            <a:endParaRPr lang="en-AU" dirty="0"/>
          </a:p>
        </p:txBody>
      </p:sp>
    </p:spTree>
    <p:extLst>
      <p:ext uri="{BB962C8B-B14F-4D97-AF65-F5344CB8AC3E}">
        <p14:creationId xmlns:p14="http://schemas.microsoft.com/office/powerpoint/2010/main" val="171106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ylke\GWGBD\satellite task force\website\BP384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24128" y="1663468"/>
            <a:ext cx="2808312" cy="430492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67544" y="548680"/>
            <a:ext cx="8229600" cy="1143000"/>
          </a:xfrm>
        </p:spPr>
        <p:txBody>
          <a:bodyPr/>
          <a:lstStyle/>
          <a:p>
            <a:r>
              <a:rPr lang="en-AU" dirty="0" smtClean="0"/>
              <a:t>Pilots</a:t>
            </a:r>
            <a:endParaRPr lang="en-AU" dirty="0"/>
          </a:p>
        </p:txBody>
      </p:sp>
      <p:sp>
        <p:nvSpPr>
          <p:cNvPr id="9" name="Content Placeholder 8"/>
          <p:cNvSpPr>
            <a:spLocks noGrp="1"/>
          </p:cNvSpPr>
          <p:nvPr>
            <p:ph sz="half" idx="1"/>
          </p:nvPr>
        </p:nvSpPr>
        <p:spPr>
          <a:xfrm>
            <a:off x="539552" y="1772816"/>
            <a:ext cx="4464496" cy="4525963"/>
          </a:xfrm>
        </p:spPr>
        <p:txBody>
          <a:bodyPr>
            <a:normAutofit fontScale="92500" lnSpcReduction="20000"/>
          </a:bodyPr>
          <a:lstStyle/>
          <a:p>
            <a:pPr marL="342000" indent="-342000">
              <a:buNone/>
            </a:pPr>
            <a:r>
              <a:rPr lang="en-AU" b="1" dirty="0" smtClean="0"/>
              <a:t>Colombia</a:t>
            </a:r>
            <a:r>
              <a:rPr lang="en-AU" dirty="0" smtClean="0"/>
              <a:t>: land </a:t>
            </a:r>
            <a:r>
              <a:rPr lang="en-AU" dirty="0"/>
              <a:t>urbanisation </a:t>
            </a:r>
            <a:endParaRPr lang="en-AU" dirty="0" smtClean="0"/>
          </a:p>
          <a:p>
            <a:pPr marL="342000" indent="-342000">
              <a:buNone/>
            </a:pPr>
            <a:r>
              <a:rPr lang="en-AU" b="1" dirty="0"/>
              <a:t>Google</a:t>
            </a:r>
            <a:r>
              <a:rPr lang="en-AU" dirty="0"/>
              <a:t>: crude </a:t>
            </a:r>
            <a:r>
              <a:rPr lang="en-AU" dirty="0" smtClean="0"/>
              <a:t>oil consumption</a:t>
            </a:r>
            <a:endParaRPr lang="en-AU" dirty="0"/>
          </a:p>
          <a:p>
            <a:pPr marL="342000" indent="-342000">
              <a:buNone/>
            </a:pPr>
            <a:r>
              <a:rPr lang="en-AU" b="1" dirty="0"/>
              <a:t>ABS</a:t>
            </a:r>
            <a:r>
              <a:rPr lang="en-AU" dirty="0"/>
              <a:t>: crop type and yield </a:t>
            </a:r>
          </a:p>
          <a:p>
            <a:pPr marL="342000" indent="-342000">
              <a:buNone/>
            </a:pPr>
            <a:r>
              <a:rPr lang="en-AU" b="1" dirty="0"/>
              <a:t>ITU</a:t>
            </a:r>
            <a:r>
              <a:rPr lang="en-AU" dirty="0"/>
              <a:t>: Satellite capacity stocktake</a:t>
            </a:r>
          </a:p>
          <a:p>
            <a:pPr marL="342000" indent="-342000">
              <a:buNone/>
            </a:pPr>
            <a:r>
              <a:rPr lang="en-AU" b="1" dirty="0"/>
              <a:t>UN FAO</a:t>
            </a:r>
            <a:r>
              <a:rPr lang="en-AU" dirty="0"/>
              <a:t>: validating agricultural observations</a:t>
            </a:r>
          </a:p>
          <a:p>
            <a:pPr marL="342000" indent="-342000">
              <a:buNone/>
            </a:pPr>
            <a:r>
              <a:rPr lang="en-AU" b="1" dirty="0"/>
              <a:t>Mexico</a:t>
            </a:r>
            <a:r>
              <a:rPr lang="en-AU" dirty="0"/>
              <a:t>: Climate patterns</a:t>
            </a:r>
          </a:p>
          <a:p>
            <a:pPr marL="342000" indent="-342000">
              <a:buNone/>
            </a:pPr>
            <a:r>
              <a:rPr lang="en-AU" b="1" dirty="0"/>
              <a:t>Mexico</a:t>
            </a:r>
            <a:r>
              <a:rPr lang="en-AU" dirty="0"/>
              <a:t>: Urban-rural systems  statistics </a:t>
            </a:r>
            <a:endParaRPr lang="en-AU" dirty="0" smtClean="0"/>
          </a:p>
          <a:p>
            <a:pPr marL="342000" indent="-342000">
              <a:buNone/>
            </a:pPr>
            <a:r>
              <a:rPr lang="en-AU" b="1" dirty="0" smtClean="0"/>
              <a:t>QUT: </a:t>
            </a:r>
            <a:r>
              <a:rPr lang="en-AU" dirty="0" smtClean="0"/>
              <a:t> Methodological analysis for agriculture</a:t>
            </a:r>
            <a:endParaRPr lang="en-AU" dirty="0"/>
          </a:p>
        </p:txBody>
      </p:sp>
    </p:spTree>
    <p:extLst>
      <p:ext uri="{BB962C8B-B14F-4D97-AF65-F5344CB8AC3E}">
        <p14:creationId xmlns:p14="http://schemas.microsoft.com/office/powerpoint/2010/main" val="169069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1268760"/>
            <a:ext cx="7772400" cy="1470025"/>
          </a:xfrm>
        </p:spPr>
        <p:txBody>
          <a:bodyPr/>
          <a:lstStyle/>
          <a:p>
            <a:r>
              <a:rPr lang="en-AU" dirty="0" smtClean="0"/>
              <a:t>Agricultural Production and the Great Barrier Reef</a:t>
            </a:r>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3013012"/>
            <a:ext cx="6048672" cy="3024336"/>
          </a:xfrm>
          <a:prstGeom prst="rect">
            <a:avLst/>
          </a:prstGeom>
        </p:spPr>
      </p:pic>
    </p:spTree>
    <p:extLst>
      <p:ext uri="{BB962C8B-B14F-4D97-AF65-F5344CB8AC3E}">
        <p14:creationId xmlns:p14="http://schemas.microsoft.com/office/powerpoint/2010/main" val="3667065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3384</TotalTime>
  <Words>1206</Words>
  <Application>Microsoft Office PowerPoint</Application>
  <PresentationFormat>On-screen Show (4:3)</PresentationFormat>
  <Paragraphs>153</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Big Data for Official Statistics   Ian Ewing &lt;affil&gt; Chief Methodologist UNCEEA June, 2015</vt:lpstr>
      <vt:lpstr>What is Big Data?</vt:lpstr>
      <vt:lpstr>UN Statistics Division Global Working Group</vt:lpstr>
      <vt:lpstr>9 Task Teams Established</vt:lpstr>
      <vt:lpstr>Task Team on Satellite Imagery, Remote Sensing and Geo-spatial Data</vt:lpstr>
      <vt:lpstr>TT  on Satellite Imagery, Remote Sensing and Geo-spatial Data: Goals</vt:lpstr>
      <vt:lpstr>TT  on Satellite Imagery, Remote Sensing and Geo-spatial Data: Goals</vt:lpstr>
      <vt:lpstr>Pilots</vt:lpstr>
      <vt:lpstr>Agricultural Production and the Great Barrier Reef</vt:lpstr>
      <vt:lpstr>What is a Land Account?</vt:lpstr>
      <vt:lpstr>Why a Land Account?</vt:lpstr>
      <vt:lpstr>How is a Land Account prepared</vt:lpstr>
      <vt:lpstr>Spatial units</vt:lpstr>
      <vt:lpstr>What has ABS done?</vt:lpstr>
      <vt:lpstr>PowerPoint Presentation</vt:lpstr>
      <vt:lpstr>Uses of the Land Account, informing debate on</vt:lpstr>
      <vt:lpstr>PowerPoint Presentation</vt:lpstr>
      <vt:lpstr>  </vt:lpstr>
    </vt:vector>
  </TitlesOfParts>
  <Company>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Cox</dc:creator>
  <cp:lastModifiedBy>Julian Chow</cp:lastModifiedBy>
  <cp:revision>186</cp:revision>
  <cp:lastPrinted>2015-05-20T02:20:09Z</cp:lastPrinted>
  <dcterms:created xsi:type="dcterms:W3CDTF">2015-05-11T21:43:58Z</dcterms:created>
  <dcterms:modified xsi:type="dcterms:W3CDTF">2015-06-24T12:12:41Z</dcterms:modified>
</cp:coreProperties>
</file>