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51" r:id="rId4"/>
    <p:sldId id="352" r:id="rId5"/>
    <p:sldId id="358" r:id="rId6"/>
    <p:sldId id="353" r:id="rId7"/>
    <p:sldId id="359" r:id="rId8"/>
    <p:sldId id="354" r:id="rId9"/>
    <p:sldId id="355" r:id="rId10"/>
    <p:sldId id="357" r:id="rId11"/>
    <p:sldId id="360" r:id="rId12"/>
    <p:sldId id="350" r:id="rId13"/>
  </p:sldIdLst>
  <p:sldSz cx="9144000" cy="6858000" type="screen4x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AA7E"/>
    <a:srgbClr val="00AEEF"/>
    <a:srgbClr val="7B797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5" autoAdjust="0"/>
    <p:restoredTop sz="94680" autoAdjust="0"/>
  </p:normalViewPr>
  <p:slideViewPr>
    <p:cSldViewPr>
      <p:cViewPr>
        <p:scale>
          <a:sx n="90" d="100"/>
          <a:sy n="90" d="100"/>
        </p:scale>
        <p:origin x="-1878" y="-414"/>
      </p:cViewPr>
      <p:guideLst>
        <p:guide orient="horz" pos="164"/>
        <p:guide pos="5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1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38DCB-700E-4544-B79C-84DE3FF4C8D4}" type="datetimeFigureOut">
              <a:rPr lang="en-US" smtClean="0"/>
              <a:pPr/>
              <a:t>9/23/2011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21F4F-869A-40A8-92A7-9C94FB3B586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1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62543-2FCA-4B09-A58D-D27E799E2F7C}" type="datetimeFigureOut">
              <a:rPr lang="en-US" smtClean="0"/>
              <a:pPr/>
              <a:t>9/23/2011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670663"/>
            <a:ext cx="5330190" cy="4424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ED220-8C3F-49E1-B30E-0FDC842D5AB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front com"/>
          <p:cNvPicPr>
            <a:picLocks noChangeAspect="1" noChangeArrowheads="1"/>
          </p:cNvPicPr>
          <p:nvPr userDrawn="1"/>
        </p:nvPicPr>
        <p:blipFill>
          <a:blip r:embed="rId2" cstate="print"/>
          <a:srcRect l="8195" t="3648" r="7840" b="7307"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113"/>
            <a:ext cx="7772400" cy="1441450"/>
          </a:xfrm>
        </p:spPr>
        <p:txBody>
          <a:bodyPr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357563"/>
            <a:ext cx="7775575" cy="1223962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42875"/>
            <a:ext cx="1871662" cy="5878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42875"/>
            <a:ext cx="5464175" cy="5878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989138"/>
            <a:ext cx="366712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989138"/>
            <a:ext cx="36687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ront com"/>
          <p:cNvPicPr>
            <a:picLocks noChangeAspect="1" noChangeArrowheads="1"/>
          </p:cNvPicPr>
          <p:nvPr/>
        </p:nvPicPr>
        <p:blipFill>
          <a:blip r:embed="rId13" cstate="print"/>
          <a:srcRect l="8195" t="3648" r="7840" b="77693"/>
          <a:stretch>
            <a:fillRect/>
          </a:stretch>
        </p:blipFill>
        <p:spPr bwMode="auto">
          <a:xfrm>
            <a:off x="0" y="0"/>
            <a:ext cx="9144000" cy="14366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42875"/>
            <a:ext cx="5400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89138"/>
            <a:ext cx="74882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 Energy Statistics – Institutional arrangements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62" y="3786190"/>
            <a:ext cx="7775575" cy="1223962"/>
          </a:xfrm>
        </p:spPr>
        <p:txBody>
          <a:bodyPr/>
          <a:lstStyle/>
          <a:p>
            <a:r>
              <a:rPr lang="en-US" dirty="0" smtClean="0"/>
              <a:t>Iain MacLeay – </a:t>
            </a:r>
            <a:r>
              <a:rPr lang="en-US" sz="2400" dirty="0" smtClean="0"/>
              <a:t>Head Energy Balances, Prices and Publications</a:t>
            </a:r>
            <a:endParaRPr lang="en-US" sz="24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57224" y="5000636"/>
            <a:ext cx="26638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700" dirty="0" smtClean="0">
                <a:solidFill>
                  <a:schemeClr val="bg1"/>
                </a:solidFill>
              </a:rPr>
              <a:t>Date 27 September 2011</a:t>
            </a:r>
            <a:endParaRPr lang="en-GB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6616700" cy="4032250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Perceptions on trust</a:t>
            </a:r>
          </a:p>
          <a:p>
            <a:pPr marL="914400" lvl="1" indent="-514350">
              <a:buAutoNum type="alphaLcPeriod"/>
            </a:pPr>
            <a:r>
              <a:rPr lang="en-GB" sz="2800" dirty="0" smtClean="0">
                <a:solidFill>
                  <a:schemeClr val="tx1"/>
                </a:solidFill>
              </a:rPr>
              <a:t>But have code of practice and UK Stats Act, which govern behaviour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Lose some economies of scale</a:t>
            </a:r>
          </a:p>
          <a:p>
            <a:pPr marL="0" indent="0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00034" y="214290"/>
            <a:ext cx="5243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GB" sz="3200" b="1" dirty="0" smtClean="0">
                <a:latin typeface="+mj-lt"/>
              </a:rPr>
              <a:t>Disadvantages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8572560" cy="5000660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Work closely with Government Statistical Colleagues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Movement of Statisticians between </a:t>
            </a:r>
            <a:r>
              <a:rPr lang="en-GB" sz="2400" dirty="0" smtClean="0">
                <a:solidFill>
                  <a:schemeClr val="tx1"/>
                </a:solidFill>
              </a:rPr>
              <a:t>Departments 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914400" lvl="1" indent="0"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(Statisticians the Government Statistical Service)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Data </a:t>
            </a:r>
            <a:r>
              <a:rPr lang="en-GB" sz="2400" dirty="0" smtClean="0">
                <a:solidFill>
                  <a:schemeClr val="tx1"/>
                </a:solidFill>
              </a:rPr>
              <a:t>collection and analysis sub-contracted both ways between DECC and ONS </a:t>
            </a:r>
          </a:p>
          <a:p>
            <a:pPr marL="914400" lvl="1" indent="0"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(DECC collect producer prices from energy industry, ONS run surveys of energy prices paid by industry)</a:t>
            </a:r>
            <a:endParaRPr lang="en-GB" sz="14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DECC statistics, like all government statistics subject to assessment and designation process (audit) to confirm produced in line with code of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Issues of trust around pre-release access </a:t>
            </a:r>
          </a:p>
          <a:p>
            <a:pPr marL="1314450" lvl="2" indent="-514350"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  (currently 24 hours in UK)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0" indent="0"/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00034" y="214290"/>
            <a:ext cx="5243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GB" sz="3200" b="1" dirty="0" smtClean="0">
                <a:latin typeface="+mj-lt"/>
              </a:rPr>
              <a:t>Other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5715040" cy="642942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Key benefits of non NSI solution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785926"/>
            <a:ext cx="7929618" cy="4572032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Evidence based policy making</a:t>
            </a:r>
          </a:p>
          <a:p>
            <a:r>
              <a:rPr lang="en-GB" sz="2800" dirty="0">
                <a:solidFill>
                  <a:schemeClr val="tx1"/>
                </a:solidFill>
              </a:rPr>
              <a:t>Closeness to key policy customers</a:t>
            </a:r>
          </a:p>
          <a:p>
            <a:r>
              <a:rPr lang="en-GB" sz="2800" dirty="0">
                <a:solidFill>
                  <a:schemeClr val="tx1"/>
                </a:solidFill>
              </a:rPr>
              <a:t>Closeness to energy supply companies</a:t>
            </a:r>
          </a:p>
          <a:p>
            <a:r>
              <a:rPr lang="en-GB" sz="2800" dirty="0">
                <a:solidFill>
                  <a:schemeClr val="tx1"/>
                </a:solidFill>
              </a:rPr>
              <a:t>Involvement with Ministers</a:t>
            </a:r>
          </a:p>
          <a:p>
            <a:r>
              <a:rPr lang="en-GB" sz="2800" dirty="0">
                <a:solidFill>
                  <a:schemeClr val="tx1"/>
                </a:solidFill>
              </a:rPr>
              <a:t>Breadth of work undertaken by statisticians</a:t>
            </a:r>
          </a:p>
          <a:p>
            <a:r>
              <a:rPr lang="en-GB" sz="2800" dirty="0">
                <a:solidFill>
                  <a:schemeClr val="tx1"/>
                </a:solidFill>
              </a:rPr>
              <a:t>But we still maintain National Statistics </a:t>
            </a:r>
            <a:r>
              <a:rPr lang="en-GB" sz="2800" dirty="0" smtClean="0">
                <a:solidFill>
                  <a:schemeClr val="tx1"/>
                </a:solidFill>
              </a:rPr>
              <a:t>focus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Head of Profession, not Ministers, responsible for release dates and quality of outputs</a:t>
            </a:r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6616700" cy="4032250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UK decentralized statistical organisation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Code of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DECC statistical organisation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Legal framework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Advantages / disadvantages</a:t>
            </a:r>
          </a:p>
          <a:p>
            <a:pPr marL="0" indent="0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00113" y="587375"/>
            <a:ext cx="5040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 smtClean="0"/>
              <a:t>Contents</a:t>
            </a:r>
            <a:endParaRPr lang="en-GB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643050"/>
            <a:ext cx="7643866" cy="4572032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UK statistics are generally decentralized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000" dirty="0" smtClean="0">
                <a:solidFill>
                  <a:schemeClr val="tx1"/>
                </a:solidFill>
              </a:rPr>
              <a:t>Office for National Statistics (ONS) in centre, responsible for collection and publication of statistics related to economy,  population and society at both national and local level,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000" dirty="0" smtClean="0">
                <a:solidFill>
                  <a:schemeClr val="tx1"/>
                </a:solidFill>
              </a:rPr>
              <a:t>Ministerial Departments responsible for collection and publication of their own data.</a:t>
            </a:r>
          </a:p>
          <a:p>
            <a:pPr marL="914400" lvl="1" indent="-514350">
              <a:buFont typeface="+mj-lt"/>
              <a:buAutoNum type="alphaLcPeriod"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UK Statistics Authority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000" dirty="0" smtClean="0">
                <a:solidFill>
                  <a:schemeClr val="tx1"/>
                </a:solidFill>
              </a:rPr>
              <a:t>Provides governance for ONS,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000" dirty="0" smtClean="0">
                <a:solidFill>
                  <a:schemeClr val="tx1"/>
                </a:solidFill>
              </a:rPr>
              <a:t>Independent scrutiny (monitoring and evaluation) of all official statistics.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0" indent="0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5720" y="428604"/>
            <a:ext cx="60722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GB" sz="3200" b="1" dirty="0" smtClean="0">
                <a:latin typeface="+mj-lt"/>
              </a:rPr>
              <a:t>UK statistical organisation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143932" cy="4643470"/>
          </a:xfrm>
          <a:solidFill>
            <a:schemeClr val="bg1"/>
          </a:solidFill>
        </p:spPr>
        <p:txBody>
          <a:bodyPr lIns="90000"/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Published January 2009, consistent with core Civil Service values: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dirty="0" smtClean="0">
                <a:solidFill>
                  <a:srgbClr val="002060"/>
                </a:solidFill>
              </a:rPr>
              <a:t>• </a:t>
            </a:r>
            <a:r>
              <a:rPr lang="en-GB" sz="1800" b="1" dirty="0" smtClean="0">
                <a:solidFill>
                  <a:srgbClr val="002060"/>
                </a:solidFill>
              </a:rPr>
              <a:t>Integrity</a:t>
            </a:r>
            <a:r>
              <a:rPr lang="en-GB" sz="1800" dirty="0" smtClean="0">
                <a:solidFill>
                  <a:srgbClr val="002060"/>
                </a:solidFill>
              </a:rPr>
              <a:t> – putting the public interest above organisational, political or personal interests.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dirty="0" smtClean="0">
                <a:solidFill>
                  <a:srgbClr val="002060"/>
                </a:solidFill>
              </a:rPr>
              <a:t>• </a:t>
            </a:r>
            <a:r>
              <a:rPr lang="en-GB" sz="1800" b="1" dirty="0" smtClean="0">
                <a:solidFill>
                  <a:srgbClr val="002060"/>
                </a:solidFill>
              </a:rPr>
              <a:t>Honesty</a:t>
            </a:r>
            <a:r>
              <a:rPr lang="en-GB" sz="1800" dirty="0" smtClean="0">
                <a:solidFill>
                  <a:srgbClr val="002060"/>
                </a:solidFill>
              </a:rPr>
              <a:t> – being truthful and open about the statistics and their interpretation.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dirty="0" smtClean="0">
                <a:solidFill>
                  <a:srgbClr val="002060"/>
                </a:solidFill>
              </a:rPr>
              <a:t>• </a:t>
            </a:r>
            <a:r>
              <a:rPr lang="en-GB" sz="1800" b="1" dirty="0" smtClean="0">
                <a:solidFill>
                  <a:srgbClr val="002060"/>
                </a:solidFill>
              </a:rPr>
              <a:t>Objectivity</a:t>
            </a:r>
            <a:r>
              <a:rPr lang="en-GB" sz="1800" dirty="0" smtClean="0">
                <a:solidFill>
                  <a:srgbClr val="002060"/>
                </a:solidFill>
              </a:rPr>
              <a:t> – using scientific methods to collect statistics and basing statistical advice on rigorous analysis of the evidence.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>
                <a:solidFill>
                  <a:srgbClr val="002060"/>
                </a:solidFill>
              </a:rPr>
              <a:t>• </a:t>
            </a:r>
            <a:r>
              <a:rPr lang="en-GB" sz="1800" b="1" dirty="0" smtClean="0">
                <a:solidFill>
                  <a:srgbClr val="002060"/>
                </a:solidFill>
              </a:rPr>
              <a:t>Impartiality</a:t>
            </a:r>
            <a:r>
              <a:rPr lang="en-GB" sz="1800" dirty="0" smtClean="0">
                <a:solidFill>
                  <a:srgbClr val="002060"/>
                </a:solidFill>
              </a:rPr>
              <a:t> – acting solely according to the merits of the statistical evidence, serving equally well all aspects of the public interest</a:t>
            </a:r>
            <a:r>
              <a:rPr lang="en-GB" sz="18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>
                <a:solidFill>
                  <a:srgbClr val="002060"/>
                </a:solidFill>
              </a:rPr>
              <a:t>• </a:t>
            </a:r>
            <a:r>
              <a:rPr lang="en-GB" sz="1800" b="1" dirty="0" smtClean="0">
                <a:solidFill>
                  <a:srgbClr val="002060"/>
                </a:solidFill>
              </a:rPr>
              <a:t>Users</a:t>
            </a:r>
            <a:r>
              <a:rPr lang="en-GB" sz="1800" dirty="0" smtClean="0">
                <a:solidFill>
                  <a:srgbClr val="002060"/>
                </a:solidFill>
              </a:rPr>
              <a:t> </a:t>
            </a:r>
            <a:r>
              <a:rPr lang="en-GB" sz="1800" dirty="0" smtClean="0">
                <a:solidFill>
                  <a:srgbClr val="002060"/>
                </a:solidFill>
              </a:rPr>
              <a:t>– </a:t>
            </a:r>
            <a:r>
              <a:rPr lang="en-GB" sz="1800" dirty="0" smtClean="0">
                <a:solidFill>
                  <a:srgbClr val="002060"/>
                </a:solidFill>
              </a:rPr>
              <a:t>all users: government, business, public will have equal rights to data/services at the same time.</a:t>
            </a:r>
            <a:endParaRPr lang="en-GB" sz="1800" dirty="0">
              <a:solidFill>
                <a:srgbClr val="00206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00034" y="285728"/>
            <a:ext cx="5243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GB" sz="3200" b="1" dirty="0" smtClean="0">
                <a:latin typeface="+mj-lt"/>
              </a:rPr>
              <a:t>Code of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143932" cy="4643470"/>
          </a:xfrm>
          <a:solidFill>
            <a:schemeClr val="bg1"/>
          </a:solidFill>
        </p:spPr>
        <p:txBody>
          <a:bodyPr lIns="90000"/>
          <a:lstStyle/>
          <a:p>
            <a:pPr marL="0" indent="0">
              <a:buNone/>
            </a:pPr>
            <a:r>
              <a:rPr lang="en-GB" sz="1800" u="sng" dirty="0" smtClean="0">
                <a:solidFill>
                  <a:srgbClr val="002060"/>
                </a:solidFill>
              </a:rPr>
              <a:t>8 principles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1: Meeting user needs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2: Impartiality and objectivity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3: Integrity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4: Sound methods and assured quality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5: Confidentiality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6: Proportionate burden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7: Resources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8: Frankness and accessibility</a:t>
            </a:r>
          </a:p>
          <a:p>
            <a:pPr marL="0" indent="0">
              <a:buNone/>
            </a:pPr>
            <a:r>
              <a:rPr lang="en-GB" sz="1800" u="sng" dirty="0" smtClean="0">
                <a:solidFill>
                  <a:srgbClr val="002060"/>
                </a:solidFill>
              </a:rPr>
              <a:t>3 protocols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1: User engagement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2: Release practices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002060"/>
                </a:solidFill>
              </a:rPr>
              <a:t>3: The use of administrative sources for statistical purposes</a:t>
            </a:r>
          </a:p>
          <a:p>
            <a:pPr>
              <a:buNone/>
            </a:pPr>
            <a:endParaRPr lang="en-GB" sz="1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sz="1000" b="1" dirty="0" smtClean="0">
                <a:solidFill>
                  <a:srgbClr val="002060"/>
                </a:solidFill>
              </a:rPr>
              <a:t>http://www.statisticsauthority.gov.uk/assessment/code-of-practice/index.html</a:t>
            </a:r>
          </a:p>
          <a:p>
            <a:pPr marL="0" indent="0">
              <a:buNone/>
            </a:pPr>
            <a:endParaRPr lang="en-GB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rgbClr val="00206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28596" y="357166"/>
            <a:ext cx="5243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GB" sz="3200" b="1" dirty="0" smtClean="0"/>
              <a:t>Code of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14488"/>
            <a:ext cx="7786742" cy="4500594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DECC has Chief Statistician and Head of </a:t>
            </a:r>
            <a:r>
              <a:rPr lang="en-GB" sz="2800" dirty="0" smtClean="0">
                <a:solidFill>
                  <a:schemeClr val="tx1"/>
                </a:solidFill>
              </a:rPr>
              <a:t>Profession (HoP)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Team of around 30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800" dirty="0" smtClean="0">
                <a:solidFill>
                  <a:schemeClr val="tx1"/>
                </a:solidFill>
              </a:rPr>
              <a:t>Data collection/publication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800" dirty="0" smtClean="0">
                <a:solidFill>
                  <a:schemeClr val="tx1"/>
                </a:solidFill>
              </a:rPr>
              <a:t>Policy </a:t>
            </a:r>
            <a:r>
              <a:rPr lang="en-GB" sz="2800" dirty="0" smtClean="0">
                <a:solidFill>
                  <a:schemeClr val="tx1"/>
                </a:solidFill>
              </a:rPr>
              <a:t>analysis and monitoring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Some statisticians out-bedded within policy teams</a:t>
            </a:r>
          </a:p>
          <a:p>
            <a:pPr marL="0" indent="0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28596" y="357166"/>
            <a:ext cx="59293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GB" sz="3200" b="1" dirty="0" smtClean="0">
                <a:latin typeface="+mj-lt"/>
              </a:rPr>
              <a:t>DECC statistical organisation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5400675" cy="504825"/>
          </a:xfrm>
        </p:spPr>
        <p:txBody>
          <a:bodyPr/>
          <a:lstStyle/>
          <a:p>
            <a:r>
              <a:rPr lang="en-GB" sz="2800" dirty="0" smtClean="0">
                <a:solidFill>
                  <a:srgbClr val="002060"/>
                </a:solidFill>
              </a:rPr>
              <a:t>DECC Statistics </a:t>
            </a:r>
            <a:r>
              <a:rPr lang="en-GB" sz="2800" dirty="0" smtClean="0">
                <a:solidFill>
                  <a:srgbClr val="002060"/>
                </a:solidFill>
              </a:rPr>
              <a:t>Organogram</a:t>
            </a:r>
            <a:endParaRPr lang="en-GB" sz="2800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664" y="2000240"/>
            <a:ext cx="8516871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643050"/>
            <a:ext cx="8143932" cy="4714908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Range of legislation </a:t>
            </a:r>
            <a:r>
              <a:rPr lang="en-GB" sz="2400" dirty="0" smtClean="0">
                <a:solidFill>
                  <a:schemeClr val="tx1"/>
                </a:solidFill>
              </a:rPr>
              <a:t>available includes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GB" sz="2400" dirty="0" smtClean="0">
                <a:solidFill>
                  <a:schemeClr val="tx1"/>
                </a:solidFill>
              </a:rPr>
              <a:t>UK Stats of Trade Act 1947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400" dirty="0" smtClean="0">
                <a:solidFill>
                  <a:schemeClr val="tx1"/>
                </a:solidFill>
              </a:rPr>
              <a:t>UK Energy Act 1976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400" dirty="0" smtClean="0">
                <a:solidFill>
                  <a:schemeClr val="tx1"/>
                </a:solidFill>
              </a:rPr>
              <a:t>UK Gas Act 1986/1995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400" dirty="0" smtClean="0">
                <a:solidFill>
                  <a:schemeClr val="tx1"/>
                </a:solidFill>
              </a:rPr>
              <a:t>UK Electricity Act 1989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400" dirty="0" smtClean="0">
                <a:solidFill>
                  <a:schemeClr val="tx1"/>
                </a:solidFill>
              </a:rPr>
              <a:t>EU regulation on Energy Statistics 844/2010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2400" dirty="0" smtClean="0">
                <a:solidFill>
                  <a:schemeClr val="tx1"/>
                </a:solidFill>
              </a:rPr>
              <a:t>Other EU directives and </a:t>
            </a:r>
            <a:r>
              <a:rPr lang="en-GB" sz="2400" dirty="0" smtClean="0">
                <a:solidFill>
                  <a:schemeClr val="tx1"/>
                </a:solidFill>
              </a:rPr>
              <a:t>decisions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Mixed approach taken to data collection, some surveys compulsory under above powers, other data collected on voluntary basis.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00034" y="357166"/>
            <a:ext cx="5243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GB" sz="3200" b="1" dirty="0" smtClean="0">
                <a:latin typeface="+mj-lt"/>
              </a:rPr>
              <a:t>Legal framework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500174"/>
            <a:ext cx="7429551" cy="4786345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Closer to </a:t>
            </a:r>
            <a:r>
              <a:rPr lang="en-GB" sz="2800" dirty="0" smtClean="0">
                <a:solidFill>
                  <a:schemeClr val="tx1"/>
                </a:solidFill>
              </a:rPr>
              <a:t>policy – helps statisticians understand wider policy issues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Help with policy formulation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Better chance to influence administration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Closer contact with data providers (energy companies)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More knowledge of user </a:t>
            </a:r>
            <a:r>
              <a:rPr lang="en-GB" sz="2800" dirty="0" smtClean="0">
                <a:solidFill>
                  <a:schemeClr val="tx1"/>
                </a:solidFill>
              </a:rPr>
              <a:t>needs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All statisticians are part of the GSS (Government Statistical Service)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0" indent="0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00034" y="214290"/>
            <a:ext cx="5243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GB" sz="3200" b="1" dirty="0" smtClean="0">
                <a:latin typeface="+mj-lt"/>
              </a:rPr>
              <a:t>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c_ppt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decc_ppt_template</Template>
  <TotalTime>1583</TotalTime>
  <Words>578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decc_ppt_template</vt:lpstr>
      <vt:lpstr>UK Energy Statistics – Institutional arrangements</vt:lpstr>
      <vt:lpstr>Slide 2</vt:lpstr>
      <vt:lpstr>Slide 3</vt:lpstr>
      <vt:lpstr>Slide 4</vt:lpstr>
      <vt:lpstr>Slide 5</vt:lpstr>
      <vt:lpstr>Slide 6</vt:lpstr>
      <vt:lpstr>DECC Statistics Organogram</vt:lpstr>
      <vt:lpstr>Slide 8</vt:lpstr>
      <vt:lpstr>Slide 9</vt:lpstr>
      <vt:lpstr>Slide 10</vt:lpstr>
      <vt:lpstr>Slide 11</vt:lpstr>
      <vt:lpstr>Key benefits of non NSI solution</vt:lpstr>
    </vt:vector>
  </TitlesOfParts>
  <Company>DECC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Energy Statistics</dc:title>
  <dc:creator>imacleay</dc:creator>
  <cp:lastModifiedBy>imacleay</cp:lastModifiedBy>
  <cp:revision>113</cp:revision>
  <dcterms:created xsi:type="dcterms:W3CDTF">2011-09-09T11:01:28Z</dcterms:created>
  <dcterms:modified xsi:type="dcterms:W3CDTF">2011-09-23T09:03:08Z</dcterms:modified>
</cp:coreProperties>
</file>