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7" r:id="rId8"/>
    <p:sldId id="262" r:id="rId9"/>
    <p:sldId id="263" r:id="rId10"/>
    <p:sldId id="264" r:id="rId11"/>
    <p:sldId id="265" r:id="rId12"/>
    <p:sldId id="268" r:id="rId13"/>
    <p:sldId id="269" r:id="rId14"/>
    <p:sldId id="270" r:id="rId15"/>
    <p:sldId id="266"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787678D-A9A2-477F-A0D7-70CAF95544C1}" type="datetimeFigureOut">
              <a:rPr lang="fr-FR" smtClean="0"/>
              <a:pPr/>
              <a:t>07/12/2009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5C12C18-A0C3-4E51-8178-9F4D2C54E2B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87678D-A9A2-477F-A0D7-70CAF95544C1}" type="datetimeFigureOut">
              <a:rPr lang="fr-FR" smtClean="0"/>
              <a:pPr/>
              <a:t>07/12/2009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12C18-A0C3-4E51-8178-9F4D2C54E2B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2155831"/>
          </a:xfrm>
        </p:spPr>
        <p:txBody>
          <a:bodyPr>
            <a:normAutofit fontScale="90000"/>
          </a:bodyPr>
          <a:lstStyle/>
          <a:p>
            <a:r>
              <a:rPr lang="fr-FR" b="1" dirty="0"/>
              <a:t>Atelier régional des Nations Unies sur l’évaluation des recensements et les enquêtes post-censitaires</a:t>
            </a:r>
            <a:r>
              <a:rPr lang="fr-FR" dirty="0"/>
              <a:t/>
            </a:r>
            <a:br>
              <a:rPr lang="fr-FR" dirty="0"/>
            </a:br>
            <a:r>
              <a:rPr lang="fr-FR" b="1" i="1" dirty="0" smtClean="0"/>
              <a:t>Tunis</a:t>
            </a:r>
            <a:r>
              <a:rPr lang="fr-FR" b="1" i="1" dirty="0"/>
              <a:t>, 7-11 décembre 2009</a:t>
            </a:r>
            <a:r>
              <a:rPr lang="fr-FR" dirty="0"/>
              <a:t/>
            </a:r>
            <a:br>
              <a:rPr lang="fr-FR" dirty="0"/>
            </a:br>
            <a:endParaRPr lang="fr-FR" dirty="0"/>
          </a:p>
        </p:txBody>
      </p:sp>
      <p:sp>
        <p:nvSpPr>
          <p:cNvPr id="3" name="Sous-titre 2"/>
          <p:cNvSpPr>
            <a:spLocks noGrp="1"/>
          </p:cNvSpPr>
          <p:nvPr>
            <p:ph type="subTitle" idx="1"/>
          </p:nvPr>
        </p:nvSpPr>
        <p:spPr>
          <a:xfrm>
            <a:off x="1371600" y="4500570"/>
            <a:ext cx="6400800" cy="1138230"/>
          </a:xfrm>
        </p:spPr>
        <p:txBody>
          <a:bodyPr>
            <a:normAutofit fontScale="85000" lnSpcReduction="10000"/>
          </a:bodyPr>
          <a:lstStyle/>
          <a:p>
            <a:r>
              <a:rPr lang="fr-FR" b="1" u="sng" cap="small" dirty="0" smtClean="0"/>
              <a:t>L’EVALUATION DES RECENSE</a:t>
            </a:r>
            <a:r>
              <a:rPr lang="fr-FR" b="1" u="sng" cap="all" dirty="0" smtClean="0"/>
              <a:t>m</a:t>
            </a:r>
            <a:r>
              <a:rPr lang="fr-FR" b="1" u="sng" cap="small" dirty="0" smtClean="0"/>
              <a:t>ENTS ET LES ENQUETES POST-CENSITAIRES AU TCHAD</a:t>
            </a:r>
            <a:endParaRPr lang="fr-FR" b="1" cap="small" dirty="0" smtClean="0"/>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p:txBody>
          <a:bodyPr>
            <a:normAutofit fontScale="85000" lnSpcReduction="10000"/>
          </a:bodyPr>
          <a:lstStyle/>
          <a:p>
            <a:r>
              <a:rPr lang="fr-FR" b="1" i="1" dirty="0" smtClean="0"/>
              <a:t>La base de sondage</a:t>
            </a:r>
            <a:r>
              <a:rPr lang="fr-FR" dirty="0" smtClean="0"/>
              <a:t> sera composée de toutes les ZD sédentaires du pays.  </a:t>
            </a:r>
          </a:p>
          <a:p>
            <a:pPr>
              <a:buNone/>
            </a:pPr>
            <a:endParaRPr lang="fr-FR" dirty="0" smtClean="0"/>
          </a:p>
          <a:p>
            <a:r>
              <a:rPr lang="fr-FR" dirty="0" smtClean="0"/>
              <a:t>L’EPC du RGPH2 sera précisément menée sur un </a:t>
            </a:r>
            <a:r>
              <a:rPr lang="fr-FR" b="1" i="1" dirty="0" smtClean="0"/>
              <a:t>échantillon</a:t>
            </a:r>
            <a:r>
              <a:rPr lang="fr-FR" dirty="0" smtClean="0"/>
              <a:t> de 180 ZD sédentaires couvrant l’ensemble des régions par tirage stratifié aléatoire simple (N’Djaména, urbain et rural). 40 ZD seront tirées dans la strate 1 (ville de N’Djaména). Dans la strate 2 constituée du milieu urbain autre que N’Djaména, également 40 ZD seront tirées et 100 ZD dans la strate 3 (milieu rural).</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a:xfrm>
            <a:off x="457200" y="1071547"/>
            <a:ext cx="8229600" cy="4786346"/>
          </a:xfrm>
        </p:spPr>
        <p:txBody>
          <a:bodyPr>
            <a:noAutofit/>
          </a:bodyPr>
          <a:lstStyle/>
          <a:p>
            <a:r>
              <a:rPr lang="fr-FR" sz="2940" b="1" i="1" dirty="0" smtClean="0"/>
              <a:t>Les résultats globaux préliminaires du RGPH2 </a:t>
            </a:r>
            <a:r>
              <a:rPr lang="fr-FR" sz="2940" dirty="0" smtClean="0"/>
              <a:t>sont  publiés depuis le 13/10/2009 mais l’EPC du RGPH2  n’est pas encore réalisée à cause d</a:t>
            </a:r>
            <a:r>
              <a:rPr lang="fr-FR" sz="2940" b="1" cap="small" dirty="0" smtClean="0"/>
              <a:t>’</a:t>
            </a:r>
            <a:r>
              <a:rPr lang="fr-FR" sz="2940" dirty="0" smtClean="0"/>
              <a:t>un gap de 2 milliards de F CFA enregistré dans le budget total du RGPH2.</a:t>
            </a:r>
          </a:p>
          <a:p>
            <a:r>
              <a:rPr lang="fr-FR" sz="2940" dirty="0" smtClean="0"/>
              <a:t>L</a:t>
            </a:r>
            <a:r>
              <a:rPr lang="fr-BE" sz="2940" dirty="0" smtClean="0"/>
              <a:t>’effectif de la population du Tchad dénombrée au RGPH2 est de 11.175.915 habitants. Elle se décompose en : </a:t>
            </a:r>
            <a:r>
              <a:rPr lang="fr-FR" sz="2940" dirty="0" smtClean="0"/>
              <a:t>(i) 5.509.522 hommes (49,3 %) et 5.666.393 femmes (50,7 %) ; (ii) 387 815 nomades (3,5 %) et 10.788.100 sédentaires (96,5 %). Cette population comprend 291.233 réfugiés venant des pays voisins et vivant généralement dans des camps.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a:xfrm>
            <a:off x="457200" y="1142984"/>
            <a:ext cx="8229600" cy="5715015"/>
          </a:xfrm>
        </p:spPr>
        <p:txBody>
          <a:bodyPr>
            <a:normAutofit fontScale="25000" lnSpcReduction="20000"/>
          </a:bodyPr>
          <a:lstStyle/>
          <a:p>
            <a:pPr>
              <a:buNone/>
            </a:pPr>
            <a:endParaRPr lang="fr-FR" sz="12000" dirty="0" smtClean="0"/>
          </a:p>
          <a:p>
            <a:r>
              <a:rPr lang="fr-FR" sz="12000" dirty="0" smtClean="0"/>
              <a:t>La densité de la population est ainsi passée de 4,9 habitants au km</a:t>
            </a:r>
            <a:r>
              <a:rPr lang="fr-FR" sz="12000" baseline="30000" dirty="0" smtClean="0"/>
              <a:t>2</a:t>
            </a:r>
            <a:r>
              <a:rPr lang="fr-FR" sz="12000" dirty="0" smtClean="0"/>
              <a:t> en 1993 à 8,7 en 2009. </a:t>
            </a:r>
            <a:r>
              <a:rPr lang="fr-BE" sz="12000" dirty="0" smtClean="0"/>
              <a:t>Le taux annuel moyen d’accroissement intercensitaire est de 3,6 % (3,5 % sans les réfugiés), soit un doublement potentiel de la population en moins de 20 ans.</a:t>
            </a:r>
          </a:p>
          <a:p>
            <a:r>
              <a:rPr lang="fr-BE" sz="12000" dirty="0" smtClean="0"/>
              <a:t> </a:t>
            </a:r>
            <a:r>
              <a:rPr lang="fr-FR" sz="12000" dirty="0" smtClean="0"/>
              <a:t>Il est à noter qu’il s’agit ici de l’effectif de la population effectivement dénombrée lors du RGPH2. En effet,  malgré tous les moyens mis en œuvre et tous les efforts fournis pour couvrir l’ensemble du territoire national, les populations de certaines  zones des régions du Sila et du Tibesti n’ont pas pu être recensées à cause des problèmes d’insécurité. </a:t>
            </a:r>
            <a:endParaRPr lang="fr-FR" sz="12000" b="1" dirty="0" smtClean="0"/>
          </a:p>
          <a:p>
            <a:pPr>
              <a:buNone/>
            </a:pPr>
            <a:endParaRPr lang="fr-FR" sz="12000" dirty="0" smtClean="0"/>
          </a:p>
          <a:p>
            <a:endParaRPr lang="fr-FR" sz="12000" dirty="0" smtClean="0"/>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a:xfrm>
            <a:off x="457200" y="1600200"/>
            <a:ext cx="8229600" cy="5257800"/>
          </a:xfrm>
        </p:spPr>
        <p:txBody>
          <a:bodyPr/>
          <a:lstStyle/>
          <a:p>
            <a:r>
              <a:rPr lang="fr-FR" dirty="0" smtClean="0"/>
              <a:t>Il s’agit pour le Sila des sous-préfectures de </a:t>
            </a:r>
            <a:r>
              <a:rPr lang="fr-FR" dirty="0" err="1" smtClean="0"/>
              <a:t>Tissi</a:t>
            </a:r>
            <a:r>
              <a:rPr lang="fr-FR" dirty="0" smtClean="0"/>
              <a:t> et </a:t>
            </a:r>
            <a:r>
              <a:rPr lang="fr-FR" dirty="0" err="1" smtClean="0"/>
              <a:t>Moudeina</a:t>
            </a:r>
            <a:r>
              <a:rPr lang="fr-FR" dirty="0" smtClean="0"/>
              <a:t> et d’une partie des sous-préfectures de </a:t>
            </a:r>
            <a:r>
              <a:rPr lang="fr-FR" dirty="0" err="1" smtClean="0"/>
              <a:t>Mogororo</a:t>
            </a:r>
            <a:r>
              <a:rPr lang="fr-FR" dirty="0" smtClean="0"/>
              <a:t> et d’</a:t>
            </a:r>
            <a:r>
              <a:rPr lang="fr-FR" dirty="0" err="1" smtClean="0"/>
              <a:t>Adé</a:t>
            </a:r>
            <a:r>
              <a:rPr lang="fr-FR" dirty="0" smtClean="0"/>
              <a:t>, et pour le Tibesti de la commune de Zouar. On estime l’effectif de ces populations à 98 191, ce qui porterait la population totale du Tchad à </a:t>
            </a:r>
            <a:r>
              <a:rPr lang="fr-FR" sz="9600" b="1" dirty="0" smtClean="0"/>
              <a:t>11.274.106.</a:t>
            </a:r>
          </a:p>
          <a:p>
            <a:endParaRPr lang="fr-FR" sz="9600" b="1" dirty="0" smtClean="0"/>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p:txBody>
          <a:bodyPr>
            <a:normAutofit fontScale="77500" lnSpcReduction="20000"/>
          </a:bodyPr>
          <a:lstStyle/>
          <a:p>
            <a:r>
              <a:rPr lang="fr-BE" sz="4000" dirty="0" smtClean="0"/>
              <a:t>La population résidente tchadienne âgée de 18 ans et plus est de </a:t>
            </a:r>
            <a:r>
              <a:rPr lang="fr-BE" sz="4000" b="1" dirty="0" smtClean="0"/>
              <a:t>4.754.493. </a:t>
            </a:r>
            <a:r>
              <a:rPr lang="fr-BE" sz="4000" dirty="0" smtClean="0"/>
              <a:t>Elle  représente près de 43 % de la population totale et est composée très majoritairement de femmes (2.509.365, soit 53 %).</a:t>
            </a:r>
          </a:p>
          <a:p>
            <a:r>
              <a:rPr lang="fr-BE" sz="4000" cap="all" dirty="0" smtClean="0"/>
              <a:t>P</a:t>
            </a:r>
            <a:r>
              <a:rPr lang="fr-BE" sz="4000" dirty="0" smtClean="0"/>
              <a:t>our produire l</a:t>
            </a:r>
            <a:r>
              <a:rPr lang="fr-FR" sz="4000" dirty="0" smtClean="0"/>
              <a:t>es résultats globaux </a:t>
            </a:r>
            <a:r>
              <a:rPr lang="fr-FR" sz="4000" dirty="0" smtClean="0"/>
              <a:t>préliminaires </a:t>
            </a:r>
            <a:r>
              <a:rPr lang="fr-FR" sz="4000" dirty="0" smtClean="0"/>
              <a:t>du RGPH2,</a:t>
            </a:r>
            <a:r>
              <a:rPr lang="fr-BE" sz="4000" dirty="0" smtClean="0"/>
              <a:t> on</a:t>
            </a:r>
            <a:r>
              <a:rPr lang="fr-FR" sz="4000" dirty="0" smtClean="0"/>
              <a:t> </a:t>
            </a:r>
            <a:r>
              <a:rPr lang="fr-BE" sz="4000" dirty="0" smtClean="0"/>
              <a:t>a </a:t>
            </a:r>
            <a:r>
              <a:rPr lang="fr-BE" sz="4000" dirty="0" smtClean="0"/>
              <a:t>eu</a:t>
            </a:r>
            <a:r>
              <a:rPr lang="fr-FR" sz="9600" dirty="0" smtClean="0"/>
              <a:t> </a:t>
            </a:r>
            <a:r>
              <a:rPr lang="fr-FR" sz="4000" dirty="0" smtClean="0"/>
              <a:t>à</a:t>
            </a:r>
            <a:r>
              <a:rPr lang="fr-BE" sz="4000" dirty="0" smtClean="0"/>
              <a:t> comparer </a:t>
            </a:r>
            <a:r>
              <a:rPr lang="fr-BE" sz="4000" dirty="0" smtClean="0"/>
              <a:t>l</a:t>
            </a:r>
            <a:r>
              <a:rPr lang="fr-FR" sz="4000" dirty="0" smtClean="0"/>
              <a:t>es d</a:t>
            </a:r>
            <a:r>
              <a:rPr lang="fr-BE" sz="4000" dirty="0" smtClean="0"/>
              <a:t>o</a:t>
            </a:r>
            <a:r>
              <a:rPr lang="fr-FR" sz="4000" dirty="0" smtClean="0"/>
              <a:t>nnées</a:t>
            </a:r>
            <a:r>
              <a:rPr lang="fr-BE" sz="4000" dirty="0" smtClean="0"/>
              <a:t> </a:t>
            </a:r>
            <a:r>
              <a:rPr lang="fr-FR" sz="4000" dirty="0" smtClean="0"/>
              <a:t>i</a:t>
            </a:r>
            <a:r>
              <a:rPr lang="fr-BE" sz="4000" dirty="0" smtClean="0"/>
              <a:t>ss</a:t>
            </a:r>
            <a:r>
              <a:rPr lang="fr-FR" sz="4000" dirty="0" smtClean="0"/>
              <a:t>u</a:t>
            </a:r>
            <a:r>
              <a:rPr lang="fr-BE" sz="4000" dirty="0" smtClean="0"/>
              <a:t>es </a:t>
            </a:r>
            <a:r>
              <a:rPr lang="fr-FR" sz="4000" dirty="0" smtClean="0"/>
              <a:t>du</a:t>
            </a:r>
            <a:r>
              <a:rPr lang="fr-BE" sz="4000" dirty="0" smtClean="0"/>
              <a:t> tra</a:t>
            </a:r>
            <a:r>
              <a:rPr lang="fr-FR" sz="4000" dirty="0" smtClean="0"/>
              <a:t>i</a:t>
            </a:r>
            <a:r>
              <a:rPr lang="fr-BE" sz="4000" dirty="0" smtClean="0"/>
              <a:t>tement  informat</a:t>
            </a:r>
            <a:r>
              <a:rPr lang="fr-FR" sz="4000" dirty="0" smtClean="0"/>
              <a:t>i</a:t>
            </a:r>
            <a:r>
              <a:rPr lang="fr-BE" sz="4000" dirty="0" smtClean="0"/>
              <a:t>q</a:t>
            </a:r>
            <a:r>
              <a:rPr lang="fr-FR" sz="4000" dirty="0" smtClean="0"/>
              <a:t>u</a:t>
            </a:r>
            <a:r>
              <a:rPr lang="fr-BE" sz="4000" dirty="0" smtClean="0"/>
              <a:t>e avec celles d</a:t>
            </a:r>
            <a:r>
              <a:rPr lang="fr-FR" sz="3600" dirty="0" smtClean="0"/>
              <a:t>’</a:t>
            </a:r>
            <a:r>
              <a:rPr lang="fr-BE" sz="4000" dirty="0" smtClean="0"/>
              <a:t>a</a:t>
            </a:r>
            <a:r>
              <a:rPr lang="fr-FR" sz="4000" dirty="0" smtClean="0"/>
              <a:t>u</a:t>
            </a:r>
            <a:r>
              <a:rPr lang="fr-BE" sz="4000" dirty="0" smtClean="0"/>
              <a:t>tres sources.</a:t>
            </a:r>
          </a:p>
          <a:p>
            <a:endParaRPr lang="fr-FR"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p:txBody>
          <a:bodyPr>
            <a:normAutofit/>
          </a:bodyPr>
          <a:lstStyle/>
          <a:p>
            <a:pPr algn="ctr">
              <a:buNone/>
            </a:pPr>
            <a:r>
              <a:rPr lang="fr-FR" sz="9600" b="1" cap="all" dirty="0" smtClean="0">
                <a:solidFill>
                  <a:schemeClr val="tx1">
                    <a:tint val="75000"/>
                  </a:schemeClr>
                </a:solidFill>
              </a:rPr>
              <a:t>merci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b="1" u="sng" cap="small" dirty="0" smtClean="0"/>
              <a:t>L’EVALUATION DES RECENSE</a:t>
            </a:r>
            <a:r>
              <a:rPr lang="fr-FR" sz="2000" b="1" u="sng" cap="all" dirty="0" smtClean="0"/>
              <a:t>m</a:t>
            </a:r>
            <a:r>
              <a:rPr lang="fr-FR" sz="2000" b="1" u="sng" cap="small" dirty="0" smtClean="0"/>
              <a:t>ENTS ET LES ENQUETES POST-CENSITAIRES AU TCHAD</a:t>
            </a:r>
            <a:r>
              <a:rPr lang="fr-FR" b="1" u="sng" cap="small" dirty="0" smtClean="0"/>
              <a:t/>
            </a:r>
            <a:br>
              <a:rPr lang="fr-FR" b="1" u="sng" cap="small" dirty="0" smtClean="0"/>
            </a:br>
            <a:endParaRPr lang="fr-FR" u="sng" dirty="0"/>
          </a:p>
        </p:txBody>
      </p:sp>
      <p:sp>
        <p:nvSpPr>
          <p:cNvPr id="3" name="Espace réservé du contenu 2"/>
          <p:cNvSpPr>
            <a:spLocks noGrp="1"/>
          </p:cNvSpPr>
          <p:nvPr>
            <p:ph idx="1"/>
          </p:nvPr>
        </p:nvSpPr>
        <p:spPr>
          <a:xfrm>
            <a:off x="500034" y="1000108"/>
            <a:ext cx="8186766" cy="5857892"/>
          </a:xfrm>
        </p:spPr>
        <p:txBody>
          <a:bodyPr>
            <a:noAutofit/>
          </a:bodyPr>
          <a:lstStyle/>
          <a:p>
            <a:pPr>
              <a:buNone/>
            </a:pPr>
            <a:r>
              <a:rPr lang="fr-FR" sz="3000" dirty="0"/>
              <a:t>En dépit de toutes les dispositions jugées efficientes prises (ingéniosité dans la conception et l’élaboration des documents techniques, formation accrue et continue  des agents, contrôles exhaustifs et minutieux), un Recensement Général de la Population et de l’Habitat (RGPH) n’est jamais parfait, certaines insuffisances subsistent et proviennent essentiellement </a:t>
            </a:r>
            <a:r>
              <a:rPr lang="fr-FR" sz="3000" dirty="0" smtClean="0"/>
              <a:t>:</a:t>
            </a:r>
            <a:r>
              <a:rPr lang="fr-FR" sz="3000" dirty="0"/>
              <a:t> </a:t>
            </a:r>
          </a:p>
          <a:p>
            <a:pPr lvl="0"/>
            <a:r>
              <a:rPr lang="fr-FR" sz="3000" dirty="0"/>
              <a:t>De la cartographie (découpage du territoire en aires d’énumération) </a:t>
            </a:r>
            <a:r>
              <a:rPr lang="fr-FR" sz="3000" dirty="0" smtClean="0"/>
              <a:t>;</a:t>
            </a:r>
            <a:endParaRPr lang="fr-FR" sz="3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71480"/>
            <a:ext cx="8229600" cy="1143000"/>
          </a:xfrm>
        </p:spPr>
        <p:txBody>
          <a:bodyPr>
            <a:normAutofit fontScale="90000"/>
          </a:bodyPr>
          <a:lstStyle/>
          <a:p>
            <a:r>
              <a:rPr lang="fr-FR" sz="2000" b="1" u="sng" cap="small" dirty="0" smtClean="0"/>
              <a:t>L’EVALUATION DES </a:t>
            </a:r>
            <a:r>
              <a:rPr lang="fr-FR" sz="2000" b="1" u="sng" cap="small" dirty="0" err="1" smtClean="0"/>
              <a:t>RECENSE</a:t>
            </a:r>
            <a:r>
              <a:rPr lang="fr-FR" sz="2000" b="1" u="sng" cap="all" dirty="0" err="1" smtClean="0"/>
              <a:t>m</a:t>
            </a:r>
            <a:r>
              <a:rPr lang="fr-FR" sz="2000" b="1" u="sng" cap="small" dirty="0" err="1" smtClean="0"/>
              <a:t>ENTS</a:t>
            </a:r>
            <a:r>
              <a:rPr lang="fr-FR" sz="2000" b="1" u="sng" cap="small" dirty="0" smtClean="0"/>
              <a:t> ET LES ENQUETES POST-CENSITAIRES AU TCHAD</a:t>
            </a:r>
            <a:r>
              <a:rPr lang="fr-FR" b="1" u="sng" cap="small" dirty="0" smtClean="0"/>
              <a:t/>
            </a:r>
            <a:br>
              <a:rPr lang="fr-FR" b="1" u="sng" cap="small" dirty="0" smtClean="0"/>
            </a:br>
            <a:endParaRPr lang="fr-FR" u="sng" dirty="0"/>
          </a:p>
        </p:txBody>
      </p:sp>
      <p:sp>
        <p:nvSpPr>
          <p:cNvPr id="3" name="Espace réservé du contenu 2"/>
          <p:cNvSpPr>
            <a:spLocks noGrp="1"/>
          </p:cNvSpPr>
          <p:nvPr>
            <p:ph idx="1"/>
          </p:nvPr>
        </p:nvSpPr>
        <p:spPr/>
        <p:txBody>
          <a:bodyPr>
            <a:normAutofit fontScale="25000" lnSpcReduction="20000"/>
          </a:bodyPr>
          <a:lstStyle/>
          <a:p>
            <a:pPr lvl="0"/>
            <a:r>
              <a:rPr lang="fr-FR" sz="12000" dirty="0" smtClean="0"/>
              <a:t>De la qualité des documents du dénombrement (manuels, questionnaires et autres formulaires) ;</a:t>
            </a:r>
          </a:p>
          <a:p>
            <a:pPr lvl="0">
              <a:buNone/>
            </a:pPr>
            <a:endParaRPr lang="fr-FR" sz="12000" dirty="0" smtClean="0"/>
          </a:p>
          <a:p>
            <a:r>
              <a:rPr lang="fr-FR" sz="12000" dirty="0" smtClean="0"/>
              <a:t> Du personnel de collecte ;</a:t>
            </a:r>
          </a:p>
          <a:p>
            <a:pPr>
              <a:buNone/>
            </a:pPr>
            <a:r>
              <a:rPr lang="fr-FR" sz="12000" dirty="0" smtClean="0"/>
              <a:t> </a:t>
            </a:r>
          </a:p>
          <a:p>
            <a:pPr lvl="0"/>
            <a:r>
              <a:rPr lang="fr-FR" sz="12000" dirty="0" smtClean="0"/>
              <a:t>Des personnes recensées (manque de coopération, ignorance, refus de fournir de bonnes informations, invention des individus) ;</a:t>
            </a:r>
          </a:p>
          <a:p>
            <a:pPr>
              <a:buNone/>
            </a:pPr>
            <a:r>
              <a:rPr lang="fr-FR" sz="12000" dirty="0" smtClean="0"/>
              <a:t> </a:t>
            </a:r>
          </a:p>
          <a:p>
            <a:pPr lvl="0"/>
            <a:r>
              <a:rPr lang="fr-FR" sz="12000" dirty="0" smtClean="0"/>
              <a:t>Des activités de codification, de saisie, de traitement et de tabulation.</a:t>
            </a:r>
          </a:p>
          <a:p>
            <a:pPr>
              <a:buNone/>
            </a:pPr>
            <a:r>
              <a:rPr lang="fr-FR" sz="12000" dirty="0" smtClean="0"/>
              <a:t> </a:t>
            </a:r>
          </a:p>
          <a:p>
            <a:endParaRPr lang="fr-FR" sz="1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b="1" u="sng" cap="small" dirty="0" smtClean="0"/>
              <a:t>L’EVALUATION DES RECENSE</a:t>
            </a:r>
            <a:r>
              <a:rPr lang="fr-FR" sz="2000" b="1" u="sng" cap="all" dirty="0" smtClean="0"/>
              <a:t>m</a:t>
            </a:r>
            <a:r>
              <a:rPr lang="fr-FR" sz="2000" b="1" u="sng" cap="small" dirty="0" smtClean="0"/>
              <a:t>ENTS ET LES ENQUETES POST-CENSITAIRES AU TCHAD</a:t>
            </a:r>
            <a:r>
              <a:rPr lang="fr-FR" b="1" u="sng" cap="small" dirty="0" smtClean="0"/>
              <a:t/>
            </a:r>
            <a:br>
              <a:rPr lang="fr-FR" b="1" u="sng" cap="small" dirty="0" smtClean="0"/>
            </a:br>
            <a:endParaRPr lang="fr-FR" u="sng" dirty="0"/>
          </a:p>
        </p:txBody>
      </p:sp>
      <p:sp>
        <p:nvSpPr>
          <p:cNvPr id="3" name="Espace réservé du contenu 2"/>
          <p:cNvSpPr>
            <a:spLocks noGrp="1"/>
          </p:cNvSpPr>
          <p:nvPr>
            <p:ph idx="1"/>
          </p:nvPr>
        </p:nvSpPr>
        <p:spPr/>
        <p:txBody>
          <a:bodyPr>
            <a:normAutofit fontScale="25000" lnSpcReduction="20000"/>
          </a:bodyPr>
          <a:lstStyle/>
          <a:p>
            <a:r>
              <a:rPr lang="fr-FR" sz="9800" dirty="0" smtClean="0"/>
              <a:t> Il convient de procéder à une évaluation de la qualité des données issues du RGPH et éventuellement de les ajuster.</a:t>
            </a:r>
          </a:p>
          <a:p>
            <a:pPr>
              <a:buNone/>
            </a:pPr>
            <a:r>
              <a:rPr lang="fr-FR" sz="9800" dirty="0" smtClean="0"/>
              <a:t> </a:t>
            </a:r>
          </a:p>
          <a:p>
            <a:r>
              <a:rPr lang="fr-FR" sz="9800" dirty="0" smtClean="0"/>
              <a:t>De toutes les méthodes d’évaluation envisageables, l’Enquête Post-Censitaire de Contrôle paraît la plus satisfaisante. </a:t>
            </a:r>
          </a:p>
          <a:p>
            <a:pPr>
              <a:buNone/>
            </a:pPr>
            <a:r>
              <a:rPr lang="fr-FR" sz="9800" dirty="0" smtClean="0"/>
              <a:t> </a:t>
            </a:r>
          </a:p>
          <a:p>
            <a:r>
              <a:rPr lang="fr-FR" sz="9800" dirty="0" smtClean="0"/>
              <a:t>Le Tchad qui a eu à organiser deux recensements (1993 et 2009) devait normalement aussi procéder à une évaluation de la qualité des données issues de ces RGPH.</a:t>
            </a:r>
          </a:p>
          <a:p>
            <a:pPr>
              <a:buNone/>
            </a:pPr>
            <a:r>
              <a:rPr lang="fr-FR" sz="9800" dirty="0" smtClean="0"/>
              <a:t> </a:t>
            </a:r>
          </a:p>
          <a:p>
            <a:r>
              <a:rPr lang="fr-FR" sz="9800" dirty="0" smtClean="0"/>
              <a:t>En  1993,   le Tchad a organisé une Enquête Post-Censitaire qui a été totalement manuellement traitée. Elle a donné comme taux d’omission du RGPH1 : 2%.</a:t>
            </a:r>
          </a:p>
          <a:p>
            <a:pPr>
              <a:buNone/>
            </a:pPr>
            <a:r>
              <a:rPr lang="fr-FR" sz="9800" dirty="0" smtClean="0"/>
              <a:t> </a:t>
            </a:r>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25470"/>
          </a:xfrm>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br>
              <a:rPr lang="fr-FR" sz="1800" b="1" u="sng" cap="small" dirty="0" smtClean="0"/>
            </a:br>
            <a:endParaRPr lang="fr-FR" sz="1800" dirty="0"/>
          </a:p>
        </p:txBody>
      </p:sp>
      <p:sp>
        <p:nvSpPr>
          <p:cNvPr id="3" name="Espace réservé du contenu 2"/>
          <p:cNvSpPr>
            <a:spLocks noGrp="1"/>
          </p:cNvSpPr>
          <p:nvPr>
            <p:ph idx="1"/>
          </p:nvPr>
        </p:nvSpPr>
        <p:spPr>
          <a:xfrm>
            <a:off x="457200" y="1214422"/>
            <a:ext cx="8229600" cy="4911741"/>
          </a:xfrm>
        </p:spPr>
        <p:txBody>
          <a:bodyPr>
            <a:normAutofit fontScale="25000" lnSpcReduction="20000"/>
          </a:bodyPr>
          <a:lstStyle/>
          <a:p>
            <a:r>
              <a:rPr lang="fr-FR" sz="12800" dirty="0" smtClean="0"/>
              <a:t>Le RGPH2 du Tchad devait être organisé dans le cycle de recensement de 2000(1995- 2004) mais à cause des difficultés d’ordre financier et des conditions sécuritaires non rassurantes,  il n’a été réalisé qu’en mai 2009.</a:t>
            </a:r>
          </a:p>
          <a:p>
            <a:pPr>
              <a:buNone/>
            </a:pPr>
            <a:r>
              <a:rPr lang="fr-FR" sz="12800" dirty="0" smtClean="0"/>
              <a:t> </a:t>
            </a:r>
          </a:p>
          <a:p>
            <a:r>
              <a:rPr lang="fr-FR" sz="12800" dirty="0" smtClean="0"/>
              <a:t>Afin d’évaluer le degré d’exhaustivité du dénombrement  du RGPH2 du Tchad, le Bureau de Coordination du Deuxième Recensement (BCDR) compte réaliser une Enquête Post-Censitaire (EPC) dont les aspects méthodologiques et techniques sont retracés dans les lignes qui suivent. </a:t>
            </a:r>
          </a:p>
          <a:p>
            <a:pPr>
              <a:buNone/>
            </a:pPr>
            <a:r>
              <a:rPr lang="fr-FR" sz="12800" dirty="0" smtClean="0"/>
              <a:t> </a:t>
            </a:r>
          </a:p>
          <a:p>
            <a:r>
              <a:rPr lang="fr-FR" sz="12800" b="1" i="1" dirty="0" smtClean="0"/>
              <a:t>L’objectif principal de l’EPC</a:t>
            </a:r>
            <a:r>
              <a:rPr lang="fr-FR" sz="12800" dirty="0" smtClean="0"/>
              <a:t> du RGPH2 est de mesurer les erreurs de couverture aussi bien au niveau national que dans les subdivisions administratives et selon le milieu de résidence et éventuellement celles de contenu.</a:t>
            </a:r>
          </a:p>
          <a:p>
            <a:pPr>
              <a:buNone/>
            </a:pPr>
            <a:r>
              <a:rPr lang="fr-FR" sz="12800" dirty="0" smtClean="0"/>
              <a:t>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b="1" u="sng" cap="small" dirty="0" smtClean="0"/>
              <a:t>L’EVALUATION DES </a:t>
            </a:r>
            <a:r>
              <a:rPr lang="fr-FR" sz="2000" b="1" u="sng" cap="small" dirty="0" err="1" smtClean="0"/>
              <a:t>RECENSE</a:t>
            </a:r>
            <a:r>
              <a:rPr lang="fr-FR" sz="2000" b="1" u="sng" cap="all" dirty="0" err="1" smtClean="0"/>
              <a:t>m</a:t>
            </a:r>
            <a:r>
              <a:rPr lang="fr-FR" sz="2000" b="1" u="sng" cap="small" dirty="0" err="1" smtClean="0"/>
              <a:t>ENTS</a:t>
            </a:r>
            <a:r>
              <a:rPr lang="fr-FR" sz="2000" b="1" u="sng" cap="small" dirty="0" smtClean="0"/>
              <a:t> ET LES ENQUETES POST-CENSITAIRES AU TCHAD</a:t>
            </a:r>
            <a:r>
              <a:rPr lang="fr-FR" b="1" u="sng" cap="small" dirty="0" smtClean="0"/>
              <a:t/>
            </a:r>
            <a:br>
              <a:rPr lang="fr-FR" b="1" u="sng" cap="small" dirty="0" smtClean="0"/>
            </a:br>
            <a:endParaRPr lang="fr-FR" dirty="0"/>
          </a:p>
        </p:txBody>
      </p:sp>
      <p:sp>
        <p:nvSpPr>
          <p:cNvPr id="3" name="Espace réservé du contenu 2"/>
          <p:cNvSpPr>
            <a:spLocks noGrp="1"/>
          </p:cNvSpPr>
          <p:nvPr>
            <p:ph idx="1"/>
          </p:nvPr>
        </p:nvSpPr>
        <p:spPr>
          <a:xfrm>
            <a:off x="457200" y="1071546"/>
            <a:ext cx="8229600" cy="5054617"/>
          </a:xfrm>
        </p:spPr>
        <p:txBody>
          <a:bodyPr>
            <a:normAutofit fontScale="25000" lnSpcReduction="20000"/>
          </a:bodyPr>
          <a:lstStyle/>
          <a:p>
            <a:r>
              <a:rPr lang="fr-FR" sz="12800" b="1" i="1" dirty="0" smtClean="0"/>
              <a:t>L’objectif principal de l’EPC</a:t>
            </a:r>
            <a:r>
              <a:rPr lang="fr-FR" sz="12800" dirty="0" smtClean="0"/>
              <a:t> du RGPH2 est de mesurer les erreurs de couverture aussi bien au niveau national que dans les subdivisions administratives et selon le milieu de résidence et éventuellement celles de contenu.</a:t>
            </a:r>
          </a:p>
          <a:p>
            <a:pPr>
              <a:buNone/>
            </a:pPr>
            <a:r>
              <a:rPr lang="fr-FR" sz="12800" dirty="0" smtClean="0"/>
              <a:t> Plus spécifiquement, l’EPC permettra :</a:t>
            </a:r>
          </a:p>
          <a:p>
            <a:pPr lvl="0"/>
            <a:r>
              <a:rPr lang="fr-FR" sz="12800" dirty="0" smtClean="0"/>
              <a:t>L’évaluation quantitative de la justesse des résultats en termes d’exhaustivité (couverture) et éventuellement de la qualité des réponses (contenu) pour certaines variables importantes ;</a:t>
            </a:r>
          </a:p>
          <a:p>
            <a:pPr>
              <a:buNone/>
            </a:pPr>
            <a:r>
              <a:rPr lang="fr-FR" sz="12800" dirty="0" smtClean="0"/>
              <a:t> </a:t>
            </a:r>
          </a:p>
          <a:p>
            <a:pPr>
              <a:buNone/>
            </a:pPr>
            <a:endParaRPr lang="fr-FR" sz="9600"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39718"/>
          </a:xfrm>
        </p:spPr>
        <p:txBody>
          <a:bodyPr>
            <a:normAutofit fontScale="90000"/>
          </a:bodyPr>
          <a:lstStyle/>
          <a:p>
            <a:r>
              <a:rPr lang="fr-FR" sz="2000" b="1" u="sng" cap="small" dirty="0" smtClean="0"/>
              <a:t>L’EVALUATION DES </a:t>
            </a:r>
            <a:r>
              <a:rPr lang="fr-FR" sz="2000" b="1" u="sng" cap="small" dirty="0" err="1" smtClean="0"/>
              <a:t>RECENSE</a:t>
            </a:r>
            <a:r>
              <a:rPr lang="fr-FR" sz="2000" b="1" u="sng" cap="all" dirty="0" err="1" smtClean="0"/>
              <a:t>m</a:t>
            </a:r>
            <a:r>
              <a:rPr lang="fr-FR" sz="2000" b="1" u="sng" cap="small" dirty="0" err="1" smtClean="0"/>
              <a:t>ENTS</a:t>
            </a:r>
            <a:r>
              <a:rPr lang="fr-FR" sz="2000" b="1" u="sng" cap="small" dirty="0" smtClean="0"/>
              <a:t> ET LES ENQUETES POST-CENSITAIRES AU TCHAD</a:t>
            </a:r>
            <a:r>
              <a:rPr lang="fr-FR" b="1" u="sng" cap="small" dirty="0" smtClean="0"/>
              <a:t/>
            </a:r>
            <a:br>
              <a:rPr lang="fr-FR" b="1" u="sng" cap="small" dirty="0" smtClean="0"/>
            </a:br>
            <a:endParaRPr lang="fr-FR" dirty="0"/>
          </a:p>
        </p:txBody>
      </p:sp>
      <p:sp>
        <p:nvSpPr>
          <p:cNvPr id="3" name="Espace réservé du contenu 2"/>
          <p:cNvSpPr>
            <a:spLocks noGrp="1"/>
          </p:cNvSpPr>
          <p:nvPr>
            <p:ph idx="1"/>
          </p:nvPr>
        </p:nvSpPr>
        <p:spPr>
          <a:xfrm>
            <a:off x="457200" y="571480"/>
            <a:ext cx="8229600" cy="5554683"/>
          </a:xfrm>
        </p:spPr>
        <p:txBody>
          <a:bodyPr>
            <a:noAutofit/>
          </a:bodyPr>
          <a:lstStyle/>
          <a:p>
            <a:pPr lvl="0"/>
            <a:r>
              <a:rPr lang="fr-FR" sz="2800" dirty="0" smtClean="0"/>
              <a:t>L’évaluation de la qualité des Zones de Dénombrement (limites des ZD, taille des ZD, …) comme base de sondage pour les enquêtes intercensitaires ;</a:t>
            </a:r>
          </a:p>
          <a:p>
            <a:pPr lvl="0"/>
            <a:r>
              <a:rPr lang="fr-FR" sz="2800" dirty="0" smtClean="0"/>
              <a:t>L’identification éventuelle des problèmes de concepts et de procédures pouvant être améliorés pour les prochains recensements.</a:t>
            </a:r>
          </a:p>
          <a:p>
            <a:r>
              <a:rPr lang="fr-FR" sz="2800" b="1" i="1" dirty="0" smtClean="0"/>
              <a:t>La  collecte des données pour l’EPC </a:t>
            </a:r>
            <a:r>
              <a:rPr lang="fr-FR" sz="2800" dirty="0" smtClean="0"/>
              <a:t>se fera quelques mois après le recensement. Elle commencera après que tous les questionnaires du recensement soient rentrés au BCDR pour maintenir une indépendance complète entre les deux opérations. </a:t>
            </a:r>
          </a:p>
          <a:p>
            <a:endParaRPr lang="fr-F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000" b="1" u="sng" cap="small" dirty="0" smtClean="0"/>
              <a:t>L’EVALUATION DES </a:t>
            </a:r>
            <a:r>
              <a:rPr lang="fr-FR" sz="2000" b="1" u="sng" cap="small" dirty="0" err="1" smtClean="0"/>
              <a:t>RECENSE</a:t>
            </a:r>
            <a:r>
              <a:rPr lang="fr-FR" sz="2000" b="1" u="sng" cap="all" dirty="0" err="1" smtClean="0"/>
              <a:t>m</a:t>
            </a:r>
            <a:r>
              <a:rPr lang="fr-FR" sz="2000" b="1" u="sng" cap="small" dirty="0" err="1" smtClean="0"/>
              <a:t>ENTS</a:t>
            </a:r>
            <a:r>
              <a:rPr lang="fr-FR" sz="2000" b="1" u="sng" cap="small" dirty="0" smtClean="0"/>
              <a:t> ET LES ENQUETES POST-CENSITAIRES AU TCHAD</a:t>
            </a:r>
            <a:r>
              <a:rPr lang="fr-FR" b="1" u="sng" cap="small" dirty="0" smtClean="0"/>
              <a:t/>
            </a:r>
            <a:br>
              <a:rPr lang="fr-FR" b="1" u="sng" cap="small" dirty="0" smtClean="0"/>
            </a:br>
            <a:endParaRPr lang="fr-FR" dirty="0"/>
          </a:p>
        </p:txBody>
      </p:sp>
      <p:sp>
        <p:nvSpPr>
          <p:cNvPr id="3" name="Espace réservé du contenu 2"/>
          <p:cNvSpPr>
            <a:spLocks noGrp="1"/>
          </p:cNvSpPr>
          <p:nvPr>
            <p:ph idx="1"/>
          </p:nvPr>
        </p:nvSpPr>
        <p:spPr>
          <a:xfrm>
            <a:off x="457200" y="1142984"/>
            <a:ext cx="8229600" cy="4983179"/>
          </a:xfrm>
        </p:spPr>
        <p:txBody>
          <a:bodyPr>
            <a:normAutofit fontScale="25000" lnSpcReduction="20000"/>
          </a:bodyPr>
          <a:lstStyle/>
          <a:p>
            <a:r>
              <a:rPr lang="fr-FR" sz="12000" cap="small" dirty="0" smtClean="0"/>
              <a:t>Les principales activités de collecte pour l’EPC consisteront en une nouvelle mise à jour de la liste des  structures et ménages des ZD échantillonnées, suivie du remplissage des questionnaires dans tous les ménages qui appartiennent à chacune des ZD-échantillon pour dénombrer tous les résidents habituels et toutes les personnes qui sont parties du ménage après le recensement (partants).</a:t>
            </a:r>
            <a:endParaRPr lang="fr-FR" sz="12000" b="1" cap="small" dirty="0" smtClean="0"/>
          </a:p>
          <a:p>
            <a:pPr>
              <a:buNone/>
            </a:pPr>
            <a:r>
              <a:rPr lang="fr-FR" sz="12000" cap="small" dirty="0" smtClean="0"/>
              <a:t>On fera :</a:t>
            </a:r>
            <a:endParaRPr lang="fr-FR" sz="12000" b="1" cap="small" dirty="0" smtClean="0"/>
          </a:p>
          <a:p>
            <a:pPr>
              <a:buNone/>
            </a:pPr>
            <a:r>
              <a:rPr lang="fr-FR" sz="12000" cap="small" dirty="0" smtClean="0"/>
              <a:t> </a:t>
            </a:r>
            <a:endParaRPr lang="fr-FR" sz="12000" b="1" cap="small" dirty="0" smtClean="0"/>
          </a:p>
          <a:p>
            <a:pPr lvl="0"/>
            <a:r>
              <a:rPr lang="fr-FR" sz="12000" cap="small" dirty="0" smtClean="0"/>
              <a:t>Le dénombrement des arrivants, partants et non migrants ;</a:t>
            </a:r>
            <a:endParaRPr lang="fr-FR" sz="12000" b="1" cap="small" dirty="0" smtClean="0"/>
          </a:p>
          <a:p>
            <a:pPr lvl="0"/>
            <a:r>
              <a:rPr lang="fr-FR" sz="12000" cap="small" dirty="0" smtClean="0"/>
              <a:t>L’appariement des non migrants et partants. </a:t>
            </a:r>
            <a:endParaRPr lang="fr-FR" sz="12000" b="1" cap="small" dirty="0" smtClean="0"/>
          </a:p>
          <a:p>
            <a:pPr>
              <a:buNone/>
            </a:pPr>
            <a:r>
              <a:rPr lang="fr-FR" sz="12000" cap="small" dirty="0" smtClean="0"/>
              <a:t>  </a:t>
            </a:r>
            <a:endParaRPr lang="fr-FR" sz="12000" b="1" cap="small" dirty="0" smtClean="0"/>
          </a:p>
          <a:p>
            <a:pPr>
              <a:buNone/>
            </a:pPr>
            <a:r>
              <a:rPr lang="fr-FR" sz="12000" cap="small" dirty="0" smtClean="0"/>
              <a:t> </a:t>
            </a:r>
            <a:endParaRPr lang="fr-FR" sz="12000" b="1" cap="small"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1800" b="1" u="sng" cap="small" dirty="0" smtClean="0"/>
              <a:t>L’EVALUATION DES </a:t>
            </a:r>
            <a:r>
              <a:rPr lang="fr-FR" sz="1800" b="1" u="sng" cap="small" dirty="0" err="1" smtClean="0"/>
              <a:t>RECENSE</a:t>
            </a:r>
            <a:r>
              <a:rPr lang="fr-FR" sz="1800" b="1" u="sng" cap="all" dirty="0" err="1" smtClean="0"/>
              <a:t>m</a:t>
            </a:r>
            <a:r>
              <a:rPr lang="fr-FR" sz="1800" b="1" u="sng" cap="small" dirty="0" err="1" smtClean="0"/>
              <a:t>ENTS</a:t>
            </a:r>
            <a:r>
              <a:rPr lang="fr-FR" sz="1800" b="1" u="sng" cap="small" dirty="0" smtClean="0"/>
              <a:t> ET LES ENQUETES POST-CENSITAIRES AU TCHAD</a:t>
            </a:r>
            <a:endParaRPr lang="fr-FR" sz="1800" dirty="0"/>
          </a:p>
        </p:txBody>
      </p:sp>
      <p:sp>
        <p:nvSpPr>
          <p:cNvPr id="3" name="Espace réservé du contenu 2"/>
          <p:cNvSpPr>
            <a:spLocks noGrp="1"/>
          </p:cNvSpPr>
          <p:nvPr>
            <p:ph idx="1"/>
          </p:nvPr>
        </p:nvSpPr>
        <p:spPr/>
        <p:txBody>
          <a:bodyPr>
            <a:normAutofit fontScale="47500" lnSpcReduction="20000"/>
          </a:bodyPr>
          <a:lstStyle/>
          <a:p>
            <a:r>
              <a:rPr lang="fr-FR" sz="9600" b="1" i="1" cap="small" dirty="0" smtClean="0"/>
              <a:t>L’appariement</a:t>
            </a:r>
            <a:r>
              <a:rPr lang="fr-FR" sz="9600" cap="small" dirty="0" smtClean="0"/>
              <a:t> des non migrants et des partants permettra d’obtenir l’estimation du total des personnes appariées et du degré de couverture du recensement. </a:t>
            </a:r>
            <a:endParaRPr lang="fr-FR" sz="9600" b="1" cap="small" dirty="0" smtClean="0"/>
          </a:p>
          <a:p>
            <a:pPr>
              <a:buNone/>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611</Words>
  <Application>Microsoft Office PowerPoint</Application>
  <PresentationFormat>Affichage à l'écran (4:3)</PresentationFormat>
  <Paragraphs>71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Atelier régional des Nations Unies sur l’évaluation des recensements et les enquêtes post-censitaires Tunis, 7-11 décembre 2009 </vt:lpstr>
      <vt:lpstr>L’EVALUATION DES RECENSEmENTS ET LES ENQUETES POST-CENSITAIRES AU TCHAD </vt:lpstr>
      <vt:lpstr>L’EVALUATION DES RECENSEmENTS ET LES ENQUETES POST-CENSITAIRES AU TCHAD </vt:lpstr>
      <vt:lpstr>L’EVALUATION DES RECENSEmENTS ET LES ENQUETES POST-CENSITAIRES AU TCHAD </vt:lpstr>
      <vt:lpstr>L’EVALUATION DES RECENSEmENTS ET LES ENQUETES POST-CENSITAIRES AU TCHAD </vt:lpstr>
      <vt:lpstr>L’EVALUATION DES RECENSEmENTS ET LES ENQUETES POST-CENSITAIRES AU TCHAD </vt:lpstr>
      <vt:lpstr>L’EVALUATION DES RECENSEmENTS ET LES ENQUETES POST-CENSITAIRES AU TCHAD </vt:lpstr>
      <vt:lpstr>L’EVALUATION DES RECENSEmENTS ET LES ENQUETES POST-CENSITAIRES AU TCHAD </vt:lpstr>
      <vt:lpstr>L’EVALUATION DES RECENSEmENTS ET LES ENQUETES POST-CENSITAIRES AU TCHAD</vt:lpstr>
      <vt:lpstr>L’EVALUATION DES RECENSEmENTS ET LES ENQUETES POST-CENSITAIRES AU TCHAD</vt:lpstr>
      <vt:lpstr>L’EVALUATION DES RECENSEmENTS ET LES ENQUETES POST-CENSITAIRES AU TCHAD</vt:lpstr>
      <vt:lpstr>L’EVALUATION DES RECENSEmENTS ET LES ENQUETES POST-CENSITAIRES AU TCHAD</vt:lpstr>
      <vt:lpstr>L’EVALUATION DES RECENSEmENTS ET LES ENQUETES POST-CENSITAIRES AU TCHAD</vt:lpstr>
      <vt:lpstr>L’EVALUATION DES RECENSEmENTS ET LES ENQUETES POST-CENSITAIRES AU TCHAD</vt:lpstr>
      <vt:lpstr>L’EVALUATION DES RECENSEmENTS ET LES ENQUETES POST-CENSITAIRES AU TCHAD</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Donati</dc:creator>
  <cp:lastModifiedBy>Donati</cp:lastModifiedBy>
  <cp:revision>31</cp:revision>
  <dcterms:created xsi:type="dcterms:W3CDTF">2009-12-07T08:46:19Z</dcterms:created>
  <dcterms:modified xsi:type="dcterms:W3CDTF">2009-12-07T15:09:08Z</dcterms:modified>
</cp:coreProperties>
</file>