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
  </p:notesMasterIdLst>
  <p:sldIdLst>
    <p:sldId id="270" r:id="rId2"/>
    <p:sldId id="258" r:id="rId3"/>
    <p:sldId id="259" r:id="rId4"/>
    <p:sldId id="260" r:id="rId5"/>
    <p:sldId id="263" r:id="rId6"/>
    <p:sldId id="268" r:id="rId7"/>
    <p:sldId id="274" r:id="rId8"/>
    <p:sldId id="264" r:id="rId9"/>
    <p:sldId id="266" r:id="rId10"/>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4625E6A-68FA-4ECE-A953-C61636766955}" type="datetimeFigureOut">
              <a:rPr lang="fr-FR"/>
              <a:pPr>
                <a:defRPr/>
              </a:pPr>
              <a:t>06/12/2009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81F29B8-F718-4A6F-ACE6-E145082A0178}" type="slidenum">
              <a:rPr lang="fr-FR"/>
              <a:pPr>
                <a:defRPr/>
              </a:pPr>
              <a:t>‹#›</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096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0964" name="Espace réservé du numéro de diapositiv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D531BFB0-41D8-494F-BD97-C71073281D89}" type="slidenum">
              <a:rPr lang="fr-FR" sz="1200">
                <a:latin typeface="Calibri" pitchFamily="34" charset="0"/>
              </a:rPr>
              <a:pPr algn="r"/>
              <a:t>1</a:t>
            </a:fld>
            <a:endParaRPr lang="fr-FR"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Connecteur droit 12"/>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Titre 28"/>
          <p:cNvSpPr>
            <a:spLocks noGrp="1"/>
          </p:cNvSpPr>
          <p:nvPr>
            <p:ph type="ctrTitle"/>
          </p:nvPr>
        </p:nvSpPr>
        <p:spPr>
          <a:xfrm>
            <a:off x="381000" y="4853411"/>
            <a:ext cx="8458200" cy="1222375"/>
          </a:xfrm>
        </p:spPr>
        <p:txBody>
          <a:bodyPr anchor="t"/>
          <a:lstStyle/>
          <a:p>
            <a:r>
              <a:rPr lang="fr-FR" smtClean="0"/>
              <a:t>Cliquez pour modifier le style du titre</a:t>
            </a:r>
            <a:endParaRPr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5" name="Espace réservé de la date 15"/>
          <p:cNvSpPr>
            <a:spLocks noGrp="1"/>
          </p:cNvSpPr>
          <p:nvPr>
            <p:ph type="dt" sz="half" idx="10"/>
          </p:nvPr>
        </p:nvSpPr>
        <p:spPr/>
        <p:txBody>
          <a:bodyPr/>
          <a:lstStyle>
            <a:lvl1pPr>
              <a:defRPr/>
            </a:lvl1pPr>
          </a:lstStyle>
          <a:p>
            <a:pPr>
              <a:defRPr/>
            </a:pPr>
            <a:fld id="{2FD9C7D7-87A6-443B-A829-37592820F2CE}" type="datetimeFigureOut">
              <a:rPr lang="fr-FR"/>
              <a:pPr>
                <a:defRPr/>
              </a:pPr>
              <a:t>06/12/2009</a:t>
            </a:fld>
            <a:endParaRPr lang="fr-FR"/>
          </a:p>
        </p:txBody>
      </p:sp>
      <p:sp>
        <p:nvSpPr>
          <p:cNvPr id="6" name="Espace réservé du pied de page 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4"/>
          <p:cNvSpPr>
            <a:spLocks noGrp="1"/>
          </p:cNvSpPr>
          <p:nvPr>
            <p:ph type="sldNum" sz="quarter" idx="12"/>
          </p:nvPr>
        </p:nvSpPr>
        <p:spPr>
          <a:xfrm>
            <a:off x="8229600" y="6473825"/>
            <a:ext cx="758825" cy="247650"/>
          </a:xfrm>
        </p:spPr>
        <p:txBody>
          <a:bodyPr/>
          <a:lstStyle>
            <a:lvl1pPr>
              <a:defRPr/>
            </a:lvl1pPr>
          </a:lstStyle>
          <a:p>
            <a:pPr>
              <a:defRPr/>
            </a:pPr>
            <a:fld id="{E497AD08-6701-4253-910B-660E212230A9}" type="slidenum">
              <a:rPr lang="fr-FR"/>
              <a:pPr>
                <a:defRPr/>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0"/>
          <p:cNvSpPr>
            <a:spLocks noGrp="1"/>
          </p:cNvSpPr>
          <p:nvPr>
            <p:ph type="dt" sz="half" idx="10"/>
          </p:nvPr>
        </p:nvSpPr>
        <p:spPr/>
        <p:txBody>
          <a:bodyPr/>
          <a:lstStyle>
            <a:lvl1pPr>
              <a:defRPr/>
            </a:lvl1pPr>
          </a:lstStyle>
          <a:p>
            <a:pPr>
              <a:defRPr/>
            </a:pPr>
            <a:fld id="{B1A66C36-1C2F-42C1-8EC4-2A5C1C2B5191}" type="datetimeFigureOut">
              <a:rPr lang="fr-FR"/>
              <a:pPr>
                <a:defRPr/>
              </a:pPr>
              <a:t>06/12/2009</a:t>
            </a:fld>
            <a:endParaRPr lang="fr-FR"/>
          </a:p>
        </p:txBody>
      </p:sp>
      <p:sp>
        <p:nvSpPr>
          <p:cNvPr id="5" name="Espace réservé du pied de page 27"/>
          <p:cNvSpPr>
            <a:spLocks noGrp="1"/>
          </p:cNvSpPr>
          <p:nvPr>
            <p:ph type="ftr" sz="quarter" idx="11"/>
          </p:nvPr>
        </p:nvSpPr>
        <p:spPr/>
        <p:txBody>
          <a:bodyPr/>
          <a:lstStyle>
            <a:lvl1pPr>
              <a:defRPr/>
            </a:lvl1pPr>
          </a:lstStyle>
          <a:p>
            <a:pPr>
              <a:defRPr/>
            </a:pPr>
            <a:endParaRPr lang="fr-FR"/>
          </a:p>
        </p:txBody>
      </p:sp>
      <p:sp>
        <p:nvSpPr>
          <p:cNvPr id="6" name="Espace réservé du numéro de diapositive 4"/>
          <p:cNvSpPr>
            <a:spLocks noGrp="1"/>
          </p:cNvSpPr>
          <p:nvPr>
            <p:ph type="sldNum" sz="quarter" idx="12"/>
          </p:nvPr>
        </p:nvSpPr>
        <p:spPr/>
        <p:txBody>
          <a:bodyPr/>
          <a:lstStyle>
            <a:lvl1pPr>
              <a:defRPr/>
            </a:lvl1pPr>
          </a:lstStyle>
          <a:p>
            <a:pPr>
              <a:defRPr/>
            </a:pPr>
            <a:fld id="{404AB2E3-B60A-41A2-B72C-730F30D70BFF}" type="slidenum">
              <a:rPr lang="fr-FR"/>
              <a:pPr>
                <a:defRP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lvl1pPr>
              <a:defRPr/>
            </a:lvl1pPr>
          </a:lstStyle>
          <a:p>
            <a:pPr>
              <a:defRPr/>
            </a:pPr>
            <a:fld id="{9CA35A4A-1EDE-4527-BE4A-60F76EF08C84}" type="datetimeFigureOut">
              <a:rPr lang="fr-FR"/>
              <a:pPr>
                <a:defRPr/>
              </a:pPr>
              <a:t>06/12/2009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4197FAB-DF60-4BF0-8E84-B7EF1293AD8D}" type="slidenum">
              <a:rPr lang="fr-FR"/>
              <a:pPr>
                <a:defRPr/>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84582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2362200" y="1981200"/>
            <a:ext cx="29718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486400" y="1981200"/>
            <a:ext cx="29718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lang="fr-FR" smtClean="0"/>
              <a:t>Cliquez pour modifier le style du titre</a:t>
            </a:r>
            <a:endParaRPr lang="en-US"/>
          </a:p>
        </p:txBody>
      </p:sp>
      <p:sp>
        <p:nvSpPr>
          <p:cNvPr id="27" name="Espace réservé du contenu 26"/>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24"/>
          <p:cNvSpPr>
            <a:spLocks noGrp="1"/>
          </p:cNvSpPr>
          <p:nvPr>
            <p:ph type="dt" sz="half" idx="10"/>
          </p:nvPr>
        </p:nvSpPr>
        <p:spPr/>
        <p:txBody>
          <a:bodyPr/>
          <a:lstStyle>
            <a:lvl1pPr>
              <a:defRPr/>
            </a:lvl1pPr>
          </a:lstStyle>
          <a:p>
            <a:pPr>
              <a:defRPr/>
            </a:pPr>
            <a:fld id="{A1BE522A-FB41-4F36-8584-E47BAE951657}" type="datetimeFigureOut">
              <a:rPr lang="fr-FR"/>
              <a:pPr>
                <a:defRPr/>
              </a:pPr>
              <a:t>06/12/2009</a:t>
            </a:fld>
            <a:endParaRPr lang="fr-FR"/>
          </a:p>
        </p:txBody>
      </p:sp>
      <p:sp>
        <p:nvSpPr>
          <p:cNvPr id="5" name="Espace réservé du pied de page 18"/>
          <p:cNvSpPr>
            <a:spLocks noGrp="1"/>
          </p:cNvSpPr>
          <p:nvPr>
            <p:ph type="ftr" sz="quarter" idx="11"/>
          </p:nvPr>
        </p:nvSpPr>
        <p:spPr>
          <a:xfrm>
            <a:off x="3581400" y="76200"/>
            <a:ext cx="2895600" cy="288925"/>
          </a:xfrm>
        </p:spPr>
        <p:txBody>
          <a:bodyPr/>
          <a:lstStyle>
            <a:lvl1pPr>
              <a:defRPr/>
            </a:lvl1pPr>
          </a:lstStyle>
          <a:p>
            <a:pPr>
              <a:defRPr/>
            </a:pPr>
            <a:endParaRPr lang="fr-FR"/>
          </a:p>
        </p:txBody>
      </p:sp>
      <p:sp>
        <p:nvSpPr>
          <p:cNvPr id="6" name="Espace réservé du numéro de diapositive 15"/>
          <p:cNvSpPr>
            <a:spLocks noGrp="1"/>
          </p:cNvSpPr>
          <p:nvPr>
            <p:ph type="sldNum" sz="quarter" idx="12"/>
          </p:nvPr>
        </p:nvSpPr>
        <p:spPr>
          <a:xfrm>
            <a:off x="8229600" y="6473825"/>
            <a:ext cx="758825" cy="247650"/>
          </a:xfrm>
        </p:spPr>
        <p:txBody>
          <a:bodyPr/>
          <a:lstStyle>
            <a:lvl1pPr>
              <a:defRPr/>
            </a:lvl1pPr>
          </a:lstStyle>
          <a:p>
            <a:pPr>
              <a:defRPr/>
            </a:pPr>
            <a:fld id="{460E71E5-5F62-4BB2-92A4-5D5EFF53387E}" type="slidenum">
              <a:rPr lang="fr-FR"/>
              <a:pPr>
                <a:defRP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4" name="Connecteur droit 12"/>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lang="fr-FR" smtClean="0"/>
              <a:t>Cliquez pour modifier le style du titre</a:t>
            </a:r>
            <a:endParaRPr lang="en-US"/>
          </a:p>
        </p:txBody>
      </p:sp>
      <p:sp>
        <p:nvSpPr>
          <p:cNvPr id="5" name="Espace réservé de la date 18"/>
          <p:cNvSpPr>
            <a:spLocks noGrp="1"/>
          </p:cNvSpPr>
          <p:nvPr>
            <p:ph type="dt" sz="half" idx="10"/>
          </p:nvPr>
        </p:nvSpPr>
        <p:spPr/>
        <p:txBody>
          <a:bodyPr/>
          <a:lstStyle>
            <a:lvl1pPr>
              <a:defRPr/>
            </a:lvl1pPr>
          </a:lstStyle>
          <a:p>
            <a:pPr>
              <a:defRPr/>
            </a:pPr>
            <a:fld id="{D9B537E8-7E83-4D60-9425-F9AD821F0C2A}" type="datetimeFigureOut">
              <a:rPr lang="fr-FR"/>
              <a:pPr>
                <a:defRPr/>
              </a:pPr>
              <a:t>06/12/2009</a:t>
            </a:fld>
            <a:endParaRPr lang="fr-FR"/>
          </a:p>
        </p:txBody>
      </p:sp>
      <p:sp>
        <p:nvSpPr>
          <p:cNvPr id="7" name="Espace réservé du pied de page 10"/>
          <p:cNvSpPr>
            <a:spLocks noGrp="1"/>
          </p:cNvSpPr>
          <p:nvPr>
            <p:ph type="ftr" sz="quarter" idx="11"/>
          </p:nvPr>
        </p:nvSpPr>
        <p:spPr/>
        <p:txBody>
          <a:bodyPr/>
          <a:lstStyle>
            <a:lvl1pPr>
              <a:defRPr/>
            </a:lvl1pPr>
          </a:lstStyle>
          <a:p>
            <a:pPr>
              <a:defRPr/>
            </a:pPr>
            <a:endParaRPr lang="fr-FR"/>
          </a:p>
        </p:txBody>
      </p:sp>
      <p:sp>
        <p:nvSpPr>
          <p:cNvPr id="9" name="Espace réservé du numéro de diapositive 15"/>
          <p:cNvSpPr>
            <a:spLocks noGrp="1"/>
          </p:cNvSpPr>
          <p:nvPr>
            <p:ph type="sldNum" sz="quarter" idx="12"/>
          </p:nvPr>
        </p:nvSpPr>
        <p:spPr/>
        <p:txBody>
          <a:bodyPr/>
          <a:lstStyle>
            <a:lvl1pPr>
              <a:defRPr/>
            </a:lvl1pPr>
          </a:lstStyle>
          <a:p>
            <a:pPr>
              <a:defRPr/>
            </a:pPr>
            <a:fld id="{D4D59688-A3C0-4B06-B53B-CF1D18CEC9E0}" type="slidenum">
              <a:rPr lang="fr-FR"/>
              <a:pPr>
                <a:defRPr/>
              </a:pPr>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lang="fr-FR" smtClean="0"/>
              <a:t>Cliquez pour modifier le style du titre</a:t>
            </a:r>
            <a:endParaRPr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0"/>
          <p:cNvSpPr>
            <a:spLocks noGrp="1"/>
          </p:cNvSpPr>
          <p:nvPr>
            <p:ph type="dt" sz="half" idx="10"/>
          </p:nvPr>
        </p:nvSpPr>
        <p:spPr/>
        <p:txBody>
          <a:bodyPr/>
          <a:lstStyle>
            <a:lvl1pPr>
              <a:defRPr/>
            </a:lvl1pPr>
          </a:lstStyle>
          <a:p>
            <a:pPr>
              <a:defRPr/>
            </a:pPr>
            <a:fld id="{35023779-5403-4F4C-83EA-444AEBE0AD34}" type="datetimeFigureOut">
              <a:rPr lang="fr-FR"/>
              <a:pPr>
                <a:defRPr/>
              </a:pPr>
              <a:t>06/12/2009</a:t>
            </a:fld>
            <a:endParaRPr lang="fr-FR"/>
          </a:p>
        </p:txBody>
      </p:sp>
      <p:sp>
        <p:nvSpPr>
          <p:cNvPr id="6" name="Espace réservé du pied de page 27"/>
          <p:cNvSpPr>
            <a:spLocks noGrp="1"/>
          </p:cNvSpPr>
          <p:nvPr>
            <p:ph type="ftr" sz="quarter" idx="11"/>
          </p:nvPr>
        </p:nvSpPr>
        <p:spPr/>
        <p:txBody>
          <a:bodyPr/>
          <a:lstStyle>
            <a:lvl1pPr>
              <a:defRPr/>
            </a:lvl1pPr>
          </a:lstStyle>
          <a:p>
            <a:pPr>
              <a:defRPr/>
            </a:pPr>
            <a:endParaRPr lang="fr-FR"/>
          </a:p>
        </p:txBody>
      </p:sp>
      <p:sp>
        <p:nvSpPr>
          <p:cNvPr id="7" name="Espace réservé du numéro de diapositive 4"/>
          <p:cNvSpPr>
            <a:spLocks noGrp="1"/>
          </p:cNvSpPr>
          <p:nvPr>
            <p:ph type="sldNum" sz="quarter" idx="12"/>
          </p:nvPr>
        </p:nvSpPr>
        <p:spPr/>
        <p:txBody>
          <a:bodyPr/>
          <a:lstStyle>
            <a:lvl1pPr>
              <a:defRPr/>
            </a:lvl1pPr>
          </a:lstStyle>
          <a:p>
            <a:pPr>
              <a:defRPr/>
            </a:pPr>
            <a:fld id="{AA84E525-2527-485D-A5D1-8334A94255EF}" type="slidenum">
              <a:rPr lang="fr-FR"/>
              <a:pPr>
                <a:defRP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7" name="Connecteur droit 12"/>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Titre 28"/>
          <p:cNvSpPr>
            <a:spLocks noGrp="1"/>
          </p:cNvSpPr>
          <p:nvPr>
            <p:ph type="title"/>
          </p:nvPr>
        </p:nvSpPr>
        <p:spPr>
          <a:xfrm>
            <a:off x="304800" y="5410200"/>
            <a:ext cx="8610600" cy="882650"/>
          </a:xfrm>
        </p:spPr>
        <p:txBody>
          <a:bodyPr/>
          <a:lstStyle>
            <a:lvl1pPr>
              <a:defRPr/>
            </a:lvl1pPr>
          </a:lstStyle>
          <a:p>
            <a:r>
              <a:rPr lang="fr-FR" smtClean="0"/>
              <a:t>Cliquez pour modifier le style du titre</a:t>
            </a:r>
            <a:endParaRPr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8" name="Espace réservé de la date 9"/>
          <p:cNvSpPr>
            <a:spLocks noGrp="1"/>
          </p:cNvSpPr>
          <p:nvPr>
            <p:ph type="dt" sz="half" idx="10"/>
          </p:nvPr>
        </p:nvSpPr>
        <p:spPr/>
        <p:txBody>
          <a:bodyPr/>
          <a:lstStyle>
            <a:lvl1pPr>
              <a:defRPr/>
            </a:lvl1pPr>
          </a:lstStyle>
          <a:p>
            <a:pPr>
              <a:defRPr/>
            </a:pPr>
            <a:fld id="{B561BCA9-D68E-44C0-BF35-F25C463ADA22}" type="datetimeFigureOut">
              <a:rPr lang="fr-FR"/>
              <a:pPr>
                <a:defRPr/>
              </a:pPr>
              <a:t>06/12/2009</a:t>
            </a:fld>
            <a:endParaRPr lang="fr-FR"/>
          </a:p>
        </p:txBody>
      </p:sp>
      <p:sp>
        <p:nvSpPr>
          <p:cNvPr id="9" name="Espace réservé du pied de page 5"/>
          <p:cNvSpPr>
            <a:spLocks noGrp="1"/>
          </p:cNvSpPr>
          <p:nvPr>
            <p:ph type="ftr" sz="quarter" idx="11"/>
          </p:nvPr>
        </p:nvSpPr>
        <p:spPr/>
        <p:txBody>
          <a:bodyPr/>
          <a:lstStyle>
            <a:lvl1pPr>
              <a:defRPr/>
            </a:lvl1pPr>
          </a:lstStyle>
          <a:p>
            <a:pPr>
              <a:defRPr/>
            </a:pPr>
            <a:endParaRPr lang="fr-FR"/>
          </a:p>
        </p:txBody>
      </p:sp>
      <p:sp>
        <p:nvSpPr>
          <p:cNvPr id="10" name="Espace réservé du numéro de diapositive 6"/>
          <p:cNvSpPr>
            <a:spLocks noGrp="1"/>
          </p:cNvSpPr>
          <p:nvPr>
            <p:ph type="sldNum" sz="quarter" idx="12"/>
          </p:nvPr>
        </p:nvSpPr>
        <p:spPr>
          <a:xfrm>
            <a:off x="8229600" y="6477000"/>
            <a:ext cx="762000" cy="247650"/>
          </a:xfrm>
        </p:spPr>
        <p:txBody>
          <a:bodyPr/>
          <a:lstStyle>
            <a:lvl1pPr>
              <a:defRPr/>
            </a:lvl1pPr>
          </a:lstStyle>
          <a:p>
            <a:pPr>
              <a:defRPr/>
            </a:pPr>
            <a:fld id="{65EFC95D-27D2-4C88-87DD-6403E4B03354}" type="slidenum">
              <a:rPr lang="fr-FR"/>
              <a:pPr>
                <a:defRP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lang="fr-FR" smtClean="0"/>
              <a:t>Cliquez pour modifier le style du titre</a:t>
            </a:r>
            <a:endParaRPr lang="en-US"/>
          </a:p>
        </p:txBody>
      </p:sp>
      <p:sp>
        <p:nvSpPr>
          <p:cNvPr id="3" name="Espace réservé de la date 10"/>
          <p:cNvSpPr>
            <a:spLocks noGrp="1"/>
          </p:cNvSpPr>
          <p:nvPr>
            <p:ph type="dt" sz="half" idx="10"/>
          </p:nvPr>
        </p:nvSpPr>
        <p:spPr/>
        <p:txBody>
          <a:bodyPr/>
          <a:lstStyle>
            <a:lvl1pPr>
              <a:defRPr/>
            </a:lvl1pPr>
          </a:lstStyle>
          <a:p>
            <a:pPr>
              <a:defRPr/>
            </a:pPr>
            <a:fld id="{41BA0889-5DFE-46BD-B836-9177C33E7339}" type="datetimeFigureOut">
              <a:rPr lang="fr-FR"/>
              <a:pPr>
                <a:defRPr/>
              </a:pPr>
              <a:t>06/12/2009</a:t>
            </a:fld>
            <a:endParaRPr lang="fr-FR"/>
          </a:p>
        </p:txBody>
      </p:sp>
      <p:sp>
        <p:nvSpPr>
          <p:cNvPr id="4" name="Espace réservé du pied de page 27"/>
          <p:cNvSpPr>
            <a:spLocks noGrp="1"/>
          </p:cNvSpPr>
          <p:nvPr>
            <p:ph type="ftr" sz="quarter" idx="11"/>
          </p:nvPr>
        </p:nvSpPr>
        <p:spPr/>
        <p:txBody>
          <a:bodyPr/>
          <a:lstStyle>
            <a:lvl1pPr>
              <a:defRPr/>
            </a:lvl1pPr>
          </a:lstStyle>
          <a:p>
            <a:pPr>
              <a:defRPr/>
            </a:pPr>
            <a:endParaRPr lang="fr-FR"/>
          </a:p>
        </p:txBody>
      </p:sp>
      <p:sp>
        <p:nvSpPr>
          <p:cNvPr id="5" name="Espace réservé du numéro de diapositive 4"/>
          <p:cNvSpPr>
            <a:spLocks noGrp="1"/>
          </p:cNvSpPr>
          <p:nvPr>
            <p:ph type="sldNum" sz="quarter" idx="12"/>
          </p:nvPr>
        </p:nvSpPr>
        <p:spPr/>
        <p:txBody>
          <a:bodyPr/>
          <a:lstStyle>
            <a:lvl1pPr>
              <a:defRPr/>
            </a:lvl1pPr>
          </a:lstStyle>
          <a:p>
            <a:pPr>
              <a:defRPr/>
            </a:pPr>
            <a:fld id="{F06E24DB-C9C7-45B8-BBA6-7527A8854369}" type="slidenum">
              <a:rPr lang="fr-FR"/>
              <a:pPr>
                <a:defRP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2"/>
          <p:cNvSpPr>
            <a:spLocks noGrp="1"/>
          </p:cNvSpPr>
          <p:nvPr>
            <p:ph type="dt" sz="half" idx="10"/>
          </p:nvPr>
        </p:nvSpPr>
        <p:spPr/>
        <p:txBody>
          <a:bodyPr/>
          <a:lstStyle>
            <a:lvl1pPr>
              <a:defRPr/>
            </a:lvl1pPr>
          </a:lstStyle>
          <a:p>
            <a:pPr>
              <a:defRPr/>
            </a:pPr>
            <a:fld id="{863E63FA-E28F-46E2-9AA9-BB4F41B11A98}" type="datetimeFigureOut">
              <a:rPr lang="fr-FR"/>
              <a:pPr>
                <a:defRPr/>
              </a:pPr>
              <a:t>06/12/2009</a:t>
            </a:fld>
            <a:endParaRPr lang="fr-FR"/>
          </a:p>
        </p:txBody>
      </p:sp>
      <p:sp>
        <p:nvSpPr>
          <p:cNvPr id="3" name="Espace réservé du pied de page 23"/>
          <p:cNvSpPr>
            <a:spLocks noGrp="1"/>
          </p:cNvSpPr>
          <p:nvPr>
            <p:ph type="ftr" sz="quarter" idx="11"/>
          </p:nvPr>
        </p:nvSpPr>
        <p:spPr/>
        <p:txBody>
          <a:bodyPr/>
          <a:lstStyle>
            <a:lvl1pPr>
              <a:defRPr/>
            </a:lvl1pPr>
          </a:lstStyle>
          <a:p>
            <a:pPr>
              <a:defRPr/>
            </a:pPr>
            <a:endParaRPr lang="fr-FR"/>
          </a:p>
        </p:txBody>
      </p:sp>
      <p:sp>
        <p:nvSpPr>
          <p:cNvPr id="4" name="Espace réservé du numéro de diapositive 6"/>
          <p:cNvSpPr>
            <a:spLocks noGrp="1"/>
          </p:cNvSpPr>
          <p:nvPr>
            <p:ph type="sldNum" sz="quarter" idx="12"/>
          </p:nvPr>
        </p:nvSpPr>
        <p:spPr/>
        <p:txBody>
          <a:bodyPr/>
          <a:lstStyle>
            <a:lvl1pPr>
              <a:defRPr/>
            </a:lvl1pPr>
          </a:lstStyle>
          <a:p>
            <a:pPr>
              <a:defRPr/>
            </a:pPr>
            <a:fld id="{F3B71E0D-89CF-4221-9991-B68D2965AE61}" type="slidenum">
              <a:rPr lang="fr-FR"/>
              <a:pPr>
                <a:defRP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5" name="Connecteur droit 12"/>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Titre 11"/>
          <p:cNvSpPr>
            <a:spLocks noGrp="1"/>
          </p:cNvSpPr>
          <p:nvPr>
            <p:ph type="title"/>
          </p:nvPr>
        </p:nvSpPr>
        <p:spPr>
          <a:xfrm>
            <a:off x="457200" y="5486400"/>
            <a:ext cx="8458200" cy="520700"/>
          </a:xfrm>
        </p:spPr>
        <p:txBody>
          <a:bodyPr/>
          <a:lstStyle>
            <a:lvl1pPr algn="l">
              <a:buNone/>
              <a:defRPr sz="2000" b="1"/>
            </a:lvl1pPr>
          </a:lstStyle>
          <a:p>
            <a:r>
              <a:rPr lang="fr-FR" smtClean="0"/>
              <a:t>Cliquez pour modifier le style du titre</a:t>
            </a:r>
            <a:endParaRPr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e la date 24"/>
          <p:cNvSpPr>
            <a:spLocks noGrp="1"/>
          </p:cNvSpPr>
          <p:nvPr>
            <p:ph type="dt" sz="half" idx="10"/>
          </p:nvPr>
        </p:nvSpPr>
        <p:spPr/>
        <p:txBody>
          <a:bodyPr/>
          <a:lstStyle>
            <a:lvl1pPr>
              <a:defRPr/>
            </a:lvl1pPr>
          </a:lstStyle>
          <a:p>
            <a:pPr>
              <a:defRPr/>
            </a:pPr>
            <a:fld id="{4C7E5BFD-9B2A-407A-BE98-05873C9F5410}" type="datetimeFigureOut">
              <a:rPr lang="fr-FR"/>
              <a:pPr>
                <a:defRPr/>
              </a:pPr>
              <a:t>06/12/2009</a:t>
            </a:fld>
            <a:endParaRPr lang="fr-FR"/>
          </a:p>
        </p:txBody>
      </p:sp>
      <p:sp>
        <p:nvSpPr>
          <p:cNvPr id="7" name="Espace réservé du pied de page 28"/>
          <p:cNvSpPr>
            <a:spLocks noGrp="1"/>
          </p:cNvSpPr>
          <p:nvPr>
            <p:ph type="ftr" sz="quarter" idx="11"/>
          </p:nvPr>
        </p:nvSpPr>
        <p:spPr/>
        <p:txBody>
          <a:bodyPr/>
          <a:lstStyle>
            <a:lvl1pPr>
              <a:defRPr/>
            </a:lvl1pPr>
          </a:lstStyle>
          <a:p>
            <a:pPr>
              <a:defRPr/>
            </a:pPr>
            <a:endParaRPr lang="fr-FR"/>
          </a:p>
        </p:txBody>
      </p:sp>
      <p:sp>
        <p:nvSpPr>
          <p:cNvPr id="8" name="Espace réservé du numéro de diapositive 6"/>
          <p:cNvSpPr>
            <a:spLocks noGrp="1"/>
          </p:cNvSpPr>
          <p:nvPr>
            <p:ph type="sldNum" sz="quarter" idx="12"/>
          </p:nvPr>
        </p:nvSpPr>
        <p:spPr/>
        <p:txBody>
          <a:bodyPr/>
          <a:lstStyle>
            <a:lvl1pPr>
              <a:defRPr/>
            </a:lvl1pPr>
          </a:lstStyle>
          <a:p>
            <a:pPr>
              <a:defRPr/>
            </a:pPr>
            <a:fld id="{A86BAB05-7337-4337-BBA0-27EED341A32B}" type="slidenum">
              <a:rPr lang="fr-FR"/>
              <a:pPr>
                <a:defRP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17" name="Titre 16"/>
          <p:cNvSpPr>
            <a:spLocks noGrp="1"/>
          </p:cNvSpPr>
          <p:nvPr>
            <p:ph type="title"/>
          </p:nvPr>
        </p:nvSpPr>
        <p:spPr>
          <a:xfrm>
            <a:off x="381000" y="4993760"/>
            <a:ext cx="5867400" cy="522288"/>
          </a:xfrm>
        </p:spPr>
        <p:txBody>
          <a:bodyPr/>
          <a:lstStyle>
            <a:lvl1pPr algn="l">
              <a:buNone/>
              <a:defRPr sz="2000" b="1"/>
            </a:lvl1pPr>
          </a:lstStyle>
          <a:p>
            <a:r>
              <a:rPr lang="fr-FR" smtClean="0"/>
              <a:t>Cliquez pour modifier le style du titre</a:t>
            </a:r>
            <a:endParaRPr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5" name="Espace réservé de la date 6"/>
          <p:cNvSpPr>
            <a:spLocks noGrp="1"/>
          </p:cNvSpPr>
          <p:nvPr>
            <p:ph type="dt" sz="half" idx="10"/>
          </p:nvPr>
        </p:nvSpPr>
        <p:spPr/>
        <p:txBody>
          <a:bodyPr/>
          <a:lstStyle>
            <a:lvl1pPr>
              <a:defRPr/>
            </a:lvl1pPr>
          </a:lstStyle>
          <a:p>
            <a:pPr>
              <a:defRPr/>
            </a:pPr>
            <a:fld id="{27E807C3-B416-4CC5-8E17-6A4986402909}" type="datetimeFigureOut">
              <a:rPr lang="fr-FR"/>
              <a:pPr>
                <a:defRPr/>
              </a:pPr>
              <a:t>06/12/2009</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30"/>
          <p:cNvSpPr>
            <a:spLocks noGrp="1"/>
          </p:cNvSpPr>
          <p:nvPr>
            <p:ph type="sldNum" sz="quarter" idx="12"/>
          </p:nvPr>
        </p:nvSpPr>
        <p:spPr/>
        <p:txBody>
          <a:bodyPr/>
          <a:lstStyle>
            <a:lvl1pPr>
              <a:defRPr/>
            </a:lvl1pPr>
          </a:lstStyle>
          <a:p>
            <a:pPr>
              <a:defRPr/>
            </a:pPr>
            <a:fld id="{9C27DA3B-7C6F-4575-B7FA-E2657ADC192B}" type="slidenum">
              <a:rPr lang="fr-FR"/>
              <a:pPr>
                <a:defRP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9" name="Espace réservé du texte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smtClean="0">
                <a:solidFill>
                  <a:schemeClr val="accent1">
                    <a:shade val="75000"/>
                  </a:schemeClr>
                </a:solidFill>
                <a:latin typeface="+mn-lt"/>
                <a:cs typeface="+mn-cs"/>
              </a:defRPr>
            </a:lvl1pPr>
          </a:lstStyle>
          <a:p>
            <a:pPr>
              <a:defRPr/>
            </a:pPr>
            <a:fld id="{480ABA93-1FE5-4BE4-AEA8-4991E250B3A1}" type="datetimeFigureOut">
              <a:rPr lang="fr-FR"/>
              <a:pPr>
                <a:defRPr/>
              </a:pPr>
              <a:t>06/12/2009</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smtClean="0">
                <a:solidFill>
                  <a:schemeClr val="accent1">
                    <a:shade val="75000"/>
                  </a:schemeClr>
                </a:solidFill>
                <a:latin typeface="+mn-lt"/>
                <a:cs typeface="+mn-cs"/>
              </a:defRPr>
            </a:lvl1pPr>
          </a:lstStyle>
          <a:p>
            <a:pPr>
              <a:defRPr/>
            </a:pPr>
            <a:fld id="{3F9BA6FA-1F56-4081-8BDA-22A303A027C1}" type="slidenum">
              <a:rPr lang="fr-FR"/>
              <a:pPr>
                <a:defRPr/>
              </a:pPr>
              <a:t>‹#›</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lang="fr-FR" smtClean="0"/>
              <a:t>Cliquez pour modifier le style du titre</a:t>
            </a:r>
            <a:endParaRPr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0" r:id="rId4"/>
    <p:sldLayoutId id="2147483724" r:id="rId5"/>
    <p:sldLayoutId id="2147483719" r:id="rId6"/>
    <p:sldLayoutId id="2147483725" r:id="rId7"/>
    <p:sldLayoutId id="2147483726" r:id="rId8"/>
    <p:sldLayoutId id="2147483727" r:id="rId9"/>
    <p:sldLayoutId id="2147483718" r:id="rId10"/>
    <p:sldLayoutId id="2147483728" r:id="rId11"/>
    <p:sldLayoutId id="2147483729" r:id="rId12"/>
  </p:sldLayoutIdLst>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body" sz="half" idx="4294967295"/>
          </p:nvPr>
        </p:nvSpPr>
        <p:spPr>
          <a:xfrm>
            <a:off x="395288" y="2276475"/>
            <a:ext cx="8424862" cy="936625"/>
          </a:xfrm>
        </p:spPr>
        <p:txBody>
          <a:bodyPr/>
          <a:lstStyle/>
          <a:p>
            <a:pPr>
              <a:lnSpc>
                <a:spcPct val="80000"/>
              </a:lnSpc>
              <a:buFont typeface="Wingdings 2" pitchFamily="18" charset="2"/>
              <a:buNone/>
            </a:pPr>
            <a:r>
              <a:rPr lang="fr-FR" sz="2800" b="1" smtClean="0"/>
              <a:t>Atelier régional des Nations Unies sur l’évaluation des recensements et les enquêtes post-censitaires</a:t>
            </a:r>
          </a:p>
          <a:p>
            <a:pPr>
              <a:lnSpc>
                <a:spcPct val="80000"/>
              </a:lnSpc>
              <a:buFont typeface="Wingdings 2" pitchFamily="18" charset="2"/>
              <a:buNone/>
            </a:pPr>
            <a:endParaRPr lang="fr-FR" sz="2000" b="1" smtClean="0"/>
          </a:p>
          <a:p>
            <a:pPr>
              <a:lnSpc>
                <a:spcPct val="80000"/>
              </a:lnSpc>
            </a:pPr>
            <a:endParaRPr lang="fr-FR" sz="1400" b="1" smtClean="0"/>
          </a:p>
          <a:p>
            <a:pPr>
              <a:lnSpc>
                <a:spcPct val="80000"/>
              </a:lnSpc>
              <a:buFont typeface="Wingdings 2" pitchFamily="18" charset="2"/>
              <a:buNone/>
            </a:pPr>
            <a:r>
              <a:rPr lang="fr-FR" sz="1400" b="1" smtClean="0"/>
              <a:t>                         </a:t>
            </a:r>
          </a:p>
          <a:p>
            <a:pPr>
              <a:lnSpc>
                <a:spcPct val="80000"/>
              </a:lnSpc>
              <a:buFont typeface="Wingdings 2" pitchFamily="18" charset="2"/>
              <a:buNone/>
            </a:pPr>
            <a:endParaRPr lang="fr-FR" sz="1400" b="1" smtClean="0"/>
          </a:p>
          <a:p>
            <a:pPr>
              <a:lnSpc>
                <a:spcPct val="80000"/>
              </a:lnSpc>
              <a:buFont typeface="Wingdings 2" pitchFamily="18" charset="2"/>
              <a:buNone/>
            </a:pPr>
            <a:endParaRPr lang="fr-FR" sz="1400" b="1" smtClean="0"/>
          </a:p>
          <a:p>
            <a:pPr>
              <a:lnSpc>
                <a:spcPct val="80000"/>
              </a:lnSpc>
              <a:buFont typeface="Wingdings 2" pitchFamily="18" charset="2"/>
              <a:buNone/>
            </a:pPr>
            <a:r>
              <a:rPr lang="fr-FR" sz="1400" b="1" smtClean="0"/>
              <a:t>                                                          </a:t>
            </a:r>
            <a:r>
              <a:rPr lang="fr-FR" sz="2000" b="1" smtClean="0"/>
              <a:t>Présenté Par :</a:t>
            </a:r>
          </a:p>
          <a:p>
            <a:pPr>
              <a:lnSpc>
                <a:spcPct val="80000"/>
              </a:lnSpc>
              <a:buFont typeface="Wingdings 2" pitchFamily="18" charset="2"/>
              <a:buNone/>
            </a:pPr>
            <a:r>
              <a:rPr lang="fr-FR" sz="2000" b="1" smtClean="0"/>
              <a:t>                           Dadde Ould Wedadde Conseiller Technique du DG</a:t>
            </a:r>
          </a:p>
          <a:p>
            <a:pPr>
              <a:lnSpc>
                <a:spcPct val="80000"/>
              </a:lnSpc>
              <a:buFont typeface="Wingdings 2" pitchFamily="18" charset="2"/>
              <a:buNone/>
            </a:pPr>
            <a:r>
              <a:rPr lang="fr-FR" sz="2400" b="1" smtClean="0">
                <a:solidFill>
                  <a:schemeClr val="tx1"/>
                </a:solidFill>
                <a:latin typeface="Times New Roman" pitchFamily="18" charset="0"/>
                <a:cs typeface="Times New Roman" pitchFamily="18" charset="0"/>
              </a:rPr>
              <a:t> </a:t>
            </a:r>
            <a:endParaRPr lang="en-US" sz="2400" b="1" smtClean="0">
              <a:solidFill>
                <a:schemeClr val="tx1"/>
              </a:solidFill>
              <a:latin typeface="Times New Roman" pitchFamily="18" charset="0"/>
              <a:cs typeface="Times New Roman" pitchFamily="18" charset="0"/>
            </a:endParaRPr>
          </a:p>
          <a:p>
            <a:pPr>
              <a:lnSpc>
                <a:spcPct val="80000"/>
              </a:lnSpc>
              <a:buFont typeface="Wingdings 2" pitchFamily="18" charset="2"/>
              <a:buNone/>
            </a:pPr>
            <a:r>
              <a:rPr lang="en-US" sz="2400" b="1" smtClean="0">
                <a:solidFill>
                  <a:schemeClr val="tx1"/>
                </a:solidFill>
                <a:latin typeface="Times New Roman" pitchFamily="18" charset="0"/>
                <a:cs typeface="Times New Roman" pitchFamily="18" charset="0"/>
              </a:rPr>
              <a:t>              </a:t>
            </a:r>
            <a:r>
              <a:rPr lang="en-US" sz="2000" b="1" smtClean="0">
                <a:solidFill>
                  <a:schemeClr val="tx1"/>
                </a:solidFill>
                <a:latin typeface="Times New Roman" pitchFamily="18" charset="0"/>
                <a:cs typeface="Times New Roman" pitchFamily="18" charset="0"/>
              </a:rPr>
              <a:t>A l'Hôtel Diplomat  du 07 au 11 Décembre  à Tunis</a:t>
            </a:r>
            <a:endParaRPr lang="fr-FR" sz="2000" b="1" smtClean="0">
              <a:solidFill>
                <a:schemeClr val="tx1"/>
              </a:solidFill>
              <a:latin typeface="Times New Roman" pitchFamily="18" charset="0"/>
              <a:cs typeface="Times New Roman" pitchFamily="18" charset="0"/>
            </a:endParaRPr>
          </a:p>
          <a:p>
            <a:pPr>
              <a:lnSpc>
                <a:spcPct val="80000"/>
              </a:lnSpc>
            </a:pPr>
            <a:endParaRPr lang="fr-FR" sz="2000" b="1" smtClean="0">
              <a:solidFill>
                <a:schemeClr val="tx1"/>
              </a:solidFill>
              <a:latin typeface="Times New Roman" pitchFamily="18" charset="0"/>
              <a:cs typeface="Times New Roman" pitchFamily="18" charset="0"/>
            </a:endParaRPr>
          </a:p>
        </p:txBody>
      </p:sp>
      <p:sp>
        <p:nvSpPr>
          <p:cNvPr id="56323" name="Rectangle 3"/>
          <p:cNvSpPr>
            <a:spLocks noChangeArrowheads="1"/>
          </p:cNvSpPr>
          <p:nvPr/>
        </p:nvSpPr>
        <p:spPr bwMode="auto">
          <a:xfrm>
            <a:off x="2741613" y="3657600"/>
            <a:ext cx="6096000" cy="914400"/>
          </a:xfrm>
          <a:prstGeom prst="rect">
            <a:avLst/>
          </a:prstGeom>
          <a:noFill/>
          <a:ln w="9525">
            <a:noFill/>
            <a:miter lim="800000"/>
            <a:headEnd/>
            <a:tailEnd/>
          </a:ln>
        </p:spPr>
        <p:txBody>
          <a:bodyPr/>
          <a:lstStyle/>
          <a:p>
            <a:pPr marL="342900" indent="-342900">
              <a:spcBef>
                <a:spcPct val="20000"/>
              </a:spcBef>
            </a:pPr>
            <a:endParaRPr lang="en-US" sz="3200" b="1">
              <a:solidFill>
                <a:srgbClr val="800080"/>
              </a:solidFill>
              <a:latin typeface="Comic Sans MS" pitchFamily="66" charset="0"/>
            </a:endParaRPr>
          </a:p>
        </p:txBody>
      </p:sp>
      <p:sp>
        <p:nvSpPr>
          <p:cNvPr id="56324" name="Rectangle 4"/>
          <p:cNvSpPr>
            <a:spLocks noChangeArrowheads="1"/>
          </p:cNvSpPr>
          <p:nvPr/>
        </p:nvSpPr>
        <p:spPr bwMode="auto">
          <a:xfrm>
            <a:off x="2000232" y="0"/>
            <a:ext cx="7143768" cy="1700213"/>
          </a:xfrm>
          <a:prstGeom prst="rect">
            <a:avLst/>
          </a:prstGeom>
          <a:gradFill rotWithShape="0">
            <a:gsLst>
              <a:gs pos="0">
                <a:schemeClr val="accent2"/>
              </a:gs>
              <a:gs pos="100000">
                <a:srgbClr val="99CCFF"/>
              </a:gs>
            </a:gsLst>
            <a:lin ang="5400000" scaled="1"/>
          </a:gra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fr-FR" sz="2800" b="1" spc="50" dirty="0">
                <a:ln w="11430"/>
                <a:effectLst>
                  <a:outerShdw blurRad="76200" dist="50800" dir="5400000" algn="tl" rotWithShape="0">
                    <a:srgbClr val="000000">
                      <a:alpha val="65000"/>
                    </a:srgbClr>
                  </a:outerShdw>
                </a:effectLst>
                <a:latin typeface="+mj-lt"/>
                <a:cs typeface="+mn-cs"/>
              </a:rPr>
              <a:t>REPUBLIQUE ISLAMIQUE DE MAURITANIE</a:t>
            </a:r>
          </a:p>
          <a:p>
            <a:pPr algn="ctr" fontAlgn="auto">
              <a:spcBef>
                <a:spcPts val="0"/>
              </a:spcBef>
              <a:spcAft>
                <a:spcPts val="0"/>
              </a:spcAft>
              <a:defRPr/>
            </a:pPr>
            <a:endParaRPr lang="fr-FR" b="1" spc="50" dirty="0">
              <a:ln w="11430"/>
              <a:effectLst>
                <a:outerShdw blurRad="76200" dist="50800" dir="5400000" algn="tl" rotWithShape="0">
                  <a:srgbClr val="000000">
                    <a:alpha val="65000"/>
                  </a:srgbClr>
                </a:outerShdw>
              </a:effectLst>
              <a:latin typeface="+mj-lt"/>
              <a:cs typeface="+mn-cs"/>
            </a:endParaRPr>
          </a:p>
          <a:p>
            <a:pPr algn="ctr" fontAlgn="auto">
              <a:spcBef>
                <a:spcPts val="0"/>
              </a:spcBef>
              <a:spcAft>
                <a:spcPts val="0"/>
              </a:spcAft>
              <a:defRPr/>
            </a:pPr>
            <a:r>
              <a:rPr lang="fr-FR" b="1" spc="50" dirty="0">
                <a:ln w="11430"/>
                <a:effectLst>
                  <a:outerShdw blurRad="76200" dist="50800" dir="5400000" algn="tl" rotWithShape="0">
                    <a:srgbClr val="000000">
                      <a:alpha val="65000"/>
                    </a:srgbClr>
                  </a:outerShdw>
                </a:effectLst>
                <a:latin typeface="+mj-lt"/>
                <a:cs typeface="+mn-cs"/>
              </a:rPr>
              <a:t>HONNEUR-FRATERNITE-JUSTICE</a:t>
            </a:r>
          </a:p>
        </p:txBody>
      </p:sp>
      <p:pic>
        <p:nvPicPr>
          <p:cNvPr id="39941" name="Picture 21" descr="logo_r6_c4[1]"/>
          <p:cNvPicPr>
            <a:picLocks noChangeAspect="1" noChangeArrowheads="1"/>
          </p:cNvPicPr>
          <p:nvPr/>
        </p:nvPicPr>
        <p:blipFill>
          <a:blip r:embed="rId3" cstate="print"/>
          <a:srcRect/>
          <a:stretch>
            <a:fillRect/>
          </a:stretch>
        </p:blipFill>
        <p:spPr bwMode="auto">
          <a:xfrm>
            <a:off x="0" y="0"/>
            <a:ext cx="1979613" cy="1714500"/>
          </a:xfrm>
          <a:prstGeom prst="rect">
            <a:avLst/>
          </a:prstGeom>
          <a:noFill/>
          <a:ln w="9525">
            <a:noFill/>
            <a:miter lim="800000"/>
            <a:headEnd/>
            <a:tailEnd/>
          </a:ln>
        </p:spPr>
      </p:pic>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56324"/>
                                        </p:tgtEl>
                                        <p:attrNameLst>
                                          <p:attrName>style.visibility</p:attrName>
                                        </p:attrNameLst>
                                      </p:cBhvr>
                                      <p:to>
                                        <p:strVal val="visible"/>
                                      </p:to>
                                    </p:set>
                                    <p:animEffect transition="in" filter="box(in)">
                                      <p:cBhvr>
                                        <p:cTn id="7" dur="500"/>
                                        <p:tgtEl>
                                          <p:spTgt spid="56324"/>
                                        </p:tgtEl>
                                      </p:cBhvr>
                                    </p:animEffect>
                                  </p:childTnLst>
                                </p:cTn>
                              </p:par>
                              <p:par>
                                <p:cTn id="8" presetID="2" presetClass="entr" presetSubtype="8" fill="hold" grpId="0" nodeType="withEffect">
                                  <p:stCondLst>
                                    <p:cond delay="0"/>
                                  </p:stCondLst>
                                  <p:childTnLst>
                                    <p:set>
                                      <p:cBhvr>
                                        <p:cTn id="9" dur="1" fill="hold">
                                          <p:stCondLst>
                                            <p:cond delay="0"/>
                                          </p:stCondLst>
                                        </p:cTn>
                                        <p:tgtEl>
                                          <p:spTgt spid="56322">
                                            <p:txEl>
                                              <p:pRg st="0" end="0"/>
                                            </p:txEl>
                                          </p:spTgt>
                                        </p:tgtEl>
                                        <p:attrNameLst>
                                          <p:attrName>style.visibility</p:attrName>
                                        </p:attrNameLst>
                                      </p:cBhvr>
                                      <p:to>
                                        <p:strVal val="visible"/>
                                      </p:to>
                                    </p:set>
                                    <p:anim calcmode="lin" valueType="num">
                                      <p:cBhvr additive="base">
                                        <p:cTn id="10" dur="500" fill="hold"/>
                                        <p:tgtEl>
                                          <p:spTgt spid="56322">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5632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56322">
                                            <p:txEl>
                                              <p:pRg st="3" end="3"/>
                                            </p:txEl>
                                          </p:spTgt>
                                        </p:tgtEl>
                                        <p:attrNameLst>
                                          <p:attrName>style.visibility</p:attrName>
                                        </p:attrNameLst>
                                      </p:cBhvr>
                                      <p:to>
                                        <p:strVal val="visible"/>
                                      </p:to>
                                    </p:set>
                                    <p:anim calcmode="lin" valueType="num">
                                      <p:cBhvr additive="base">
                                        <p:cTn id="16" dur="500" fill="hold"/>
                                        <p:tgtEl>
                                          <p:spTgt spid="56322">
                                            <p:txEl>
                                              <p:pRg st="3" end="3"/>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5632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56322">
                                            <p:txEl>
                                              <p:pRg st="6" end="6"/>
                                            </p:txEl>
                                          </p:spTgt>
                                        </p:tgtEl>
                                        <p:attrNameLst>
                                          <p:attrName>style.visibility</p:attrName>
                                        </p:attrNameLst>
                                      </p:cBhvr>
                                      <p:to>
                                        <p:strVal val="visible"/>
                                      </p:to>
                                    </p:set>
                                    <p:anim calcmode="lin" valueType="num">
                                      <p:cBhvr additive="base">
                                        <p:cTn id="22" dur="500" fill="hold"/>
                                        <p:tgtEl>
                                          <p:spTgt spid="56322">
                                            <p:txEl>
                                              <p:pRg st="6" end="6"/>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5632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56322">
                                            <p:txEl>
                                              <p:pRg st="7" end="7"/>
                                            </p:txEl>
                                          </p:spTgt>
                                        </p:tgtEl>
                                        <p:attrNameLst>
                                          <p:attrName>style.visibility</p:attrName>
                                        </p:attrNameLst>
                                      </p:cBhvr>
                                      <p:to>
                                        <p:strVal val="visible"/>
                                      </p:to>
                                    </p:set>
                                    <p:anim calcmode="lin" valueType="num">
                                      <p:cBhvr additive="base">
                                        <p:cTn id="28" dur="500" fill="hold"/>
                                        <p:tgtEl>
                                          <p:spTgt spid="56322">
                                            <p:txEl>
                                              <p:pRg st="7" end="7"/>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5632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56322">
                                            <p:txEl>
                                              <p:pRg st="8" end="8"/>
                                            </p:txEl>
                                          </p:spTgt>
                                        </p:tgtEl>
                                        <p:attrNameLst>
                                          <p:attrName>style.visibility</p:attrName>
                                        </p:attrNameLst>
                                      </p:cBhvr>
                                      <p:to>
                                        <p:strVal val="visible"/>
                                      </p:to>
                                    </p:set>
                                    <p:anim calcmode="lin" valueType="num">
                                      <p:cBhvr additive="base">
                                        <p:cTn id="34" dur="500" fill="hold"/>
                                        <p:tgtEl>
                                          <p:spTgt spid="56322">
                                            <p:txEl>
                                              <p:pRg st="8" end="8"/>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5632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56322">
                                            <p:txEl>
                                              <p:pRg st="9" end="9"/>
                                            </p:txEl>
                                          </p:spTgt>
                                        </p:tgtEl>
                                        <p:attrNameLst>
                                          <p:attrName>style.visibility</p:attrName>
                                        </p:attrNameLst>
                                      </p:cBhvr>
                                      <p:to>
                                        <p:strVal val="visible"/>
                                      </p:to>
                                    </p:set>
                                    <p:anim calcmode="lin" valueType="num">
                                      <p:cBhvr additive="base">
                                        <p:cTn id="40" dur="500" fill="hold"/>
                                        <p:tgtEl>
                                          <p:spTgt spid="56322">
                                            <p:txEl>
                                              <p:pRg st="9" end="9"/>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56322">
                                            <p:txEl>
                                              <p:pRg st="9" end="9"/>
                                            </p:txEl>
                                          </p:spTgt>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nodePh="1">
                                  <p:stCondLst>
                                    <p:cond delay="0"/>
                                  </p:stCondLst>
                                  <p:endCondLst>
                                    <p:cond evt="begin" delay="0">
                                      <p:tn val="42"/>
                                    </p:cond>
                                  </p:endCondLst>
                                  <p:childTnLst>
                                    <p:set>
                                      <p:cBhvr>
                                        <p:cTn id="43" dur="1" fill="hold">
                                          <p:stCondLst>
                                            <p:cond delay="0"/>
                                          </p:stCondLst>
                                        </p:cTn>
                                        <p:tgtEl>
                                          <p:spTgt spid="56323"/>
                                        </p:tgtEl>
                                        <p:attrNameLst>
                                          <p:attrName>style.visibility</p:attrName>
                                        </p:attrNameLst>
                                      </p:cBhvr>
                                      <p:to>
                                        <p:strVal val="visible"/>
                                      </p:to>
                                    </p:set>
                                    <p:anim calcmode="lin" valueType="num">
                                      <p:cBhvr additive="base">
                                        <p:cTn id="44" dur="500" fill="hold"/>
                                        <p:tgtEl>
                                          <p:spTgt spid="56323"/>
                                        </p:tgtEl>
                                        <p:attrNameLst>
                                          <p:attrName>ppt_x</p:attrName>
                                        </p:attrNameLst>
                                      </p:cBhvr>
                                      <p:tavLst>
                                        <p:tav tm="0">
                                          <p:val>
                                            <p:strVal val="0-#ppt_w/2"/>
                                          </p:val>
                                        </p:tav>
                                        <p:tav tm="100000">
                                          <p:val>
                                            <p:strVal val="#ppt_x"/>
                                          </p:val>
                                        </p:tav>
                                      </p:tavLst>
                                    </p:anim>
                                    <p:anim calcmode="lin" valueType="num">
                                      <p:cBhvr additive="base">
                                        <p:cTn id="45" dur="500" fill="hold"/>
                                        <p:tgtEl>
                                          <p:spTgt spid="563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build="p" autoUpdateAnimBg="0"/>
      <p:bldP spid="5632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792000" y="226600"/>
            <a:ext cx="7560000" cy="720000"/>
          </a:xfrm>
          <a:solidFill>
            <a:srgbClr val="00B050"/>
          </a:solidFill>
        </p:spPr>
        <p:style>
          <a:lnRef idx="0">
            <a:schemeClr val="accent2"/>
          </a:lnRef>
          <a:fillRef idx="3">
            <a:schemeClr val="accent2"/>
          </a:fillRef>
          <a:effectRef idx="3">
            <a:schemeClr val="accent2"/>
          </a:effectRef>
          <a:fontRef idx="minor">
            <a:schemeClr val="lt1"/>
          </a:fontRef>
        </p:style>
        <p:txBody>
          <a:bodyPr wrap="square" tIns="180000" bIns="180000" rtlCol="0">
            <a:spAutoFit/>
          </a:bodyPr>
          <a:lstStyle/>
          <a:p>
            <a:pPr algn="ctr" fontAlgn="auto">
              <a:spcAft>
                <a:spcPts val="0"/>
              </a:spcAft>
              <a:defRPr/>
            </a:pPr>
            <a:r>
              <a:rPr lang="fr-FR" sz="2000" b="1" dirty="0">
                <a:solidFill>
                  <a:schemeClr val="tx1"/>
                </a:solidFill>
                <a:latin typeface="Times New Roman" pitchFamily="18" charset="0"/>
                <a:cs typeface="Times New Roman" pitchFamily="18" charset="0"/>
              </a:rPr>
              <a:t>Introduction </a:t>
            </a:r>
            <a:endParaRPr lang="en-US" sz="2000" b="1" dirty="0">
              <a:solidFill>
                <a:schemeClr val="tx1"/>
              </a:solidFill>
              <a:latin typeface="Times New Roman" pitchFamily="18" charset="0"/>
              <a:cs typeface="Times New Roman" pitchFamily="18" charset="0"/>
            </a:endParaRPr>
          </a:p>
        </p:txBody>
      </p:sp>
      <p:sp>
        <p:nvSpPr>
          <p:cNvPr id="12291" name="Rectangle 3"/>
          <p:cNvSpPr>
            <a:spLocks noGrp="1" noChangeArrowheads="1"/>
          </p:cNvSpPr>
          <p:nvPr>
            <p:ph type="body" idx="1"/>
          </p:nvPr>
        </p:nvSpPr>
        <p:spPr>
          <a:xfrm>
            <a:off x="642938" y="1528763"/>
            <a:ext cx="8001000" cy="4114800"/>
          </a:xfrm>
        </p:spPr>
        <p:txBody>
          <a:bodyPr/>
          <a:lstStyle/>
          <a:p>
            <a:pPr algn="justLow">
              <a:lnSpc>
                <a:spcPct val="80000"/>
              </a:lnSpc>
              <a:buFontTx/>
              <a:buNone/>
            </a:pPr>
            <a:endParaRPr lang="fr-FR" sz="1800" b="1" smtClean="0">
              <a:latin typeface="Times New Roman" pitchFamily="18" charset="0"/>
              <a:cs typeface="Times New Roman" pitchFamily="18" charset="0"/>
            </a:endParaRPr>
          </a:p>
          <a:p>
            <a:pPr algn="justLow">
              <a:lnSpc>
                <a:spcPct val="80000"/>
              </a:lnSpc>
            </a:pPr>
            <a:r>
              <a:rPr lang="fr-FR" sz="1800" b="1" smtClean="0">
                <a:latin typeface="Times New Roman" pitchFamily="18" charset="0"/>
                <a:cs typeface="Times New Roman" pitchFamily="18" charset="0"/>
              </a:rPr>
              <a:t>Le territoire est découpé en 13 Wilayas (Région), 53 Moughatas (département) et 216 communes ; </a:t>
            </a:r>
          </a:p>
          <a:p>
            <a:pPr algn="justLow">
              <a:lnSpc>
                <a:spcPct val="80000"/>
              </a:lnSpc>
              <a:buFontTx/>
              <a:buNone/>
            </a:pPr>
            <a:endParaRPr lang="fr-FR" sz="1800" b="1" smtClean="0">
              <a:latin typeface="Times New Roman" pitchFamily="18" charset="0"/>
              <a:cs typeface="Times New Roman" pitchFamily="18" charset="0"/>
            </a:endParaRPr>
          </a:p>
          <a:p>
            <a:pPr algn="justLow">
              <a:lnSpc>
                <a:spcPct val="80000"/>
              </a:lnSpc>
              <a:buFontTx/>
              <a:buNone/>
            </a:pPr>
            <a:endParaRPr lang="fr-FR" sz="1800" b="1" smtClean="0">
              <a:latin typeface="Times New Roman" pitchFamily="18" charset="0"/>
              <a:cs typeface="Times New Roman" pitchFamily="18" charset="0"/>
            </a:endParaRPr>
          </a:p>
          <a:p>
            <a:pPr algn="justLow">
              <a:lnSpc>
                <a:spcPct val="80000"/>
              </a:lnSpc>
            </a:pPr>
            <a:r>
              <a:rPr lang="fr-FR" sz="1800" b="1" smtClean="0">
                <a:latin typeface="Times New Roman" pitchFamily="18" charset="0"/>
                <a:cs typeface="Times New Roman" pitchFamily="18" charset="0"/>
              </a:rPr>
              <a:t>il compte aussi à la date du recensement de 2000 plus de 5 000 localités rurales de taille variable;</a:t>
            </a:r>
          </a:p>
          <a:p>
            <a:pPr algn="justLow">
              <a:lnSpc>
                <a:spcPct val="80000"/>
              </a:lnSpc>
              <a:buFontTx/>
              <a:buNone/>
            </a:pPr>
            <a:endParaRPr lang="fr-FR" sz="1800" b="1" smtClean="0">
              <a:latin typeface="Times New Roman" pitchFamily="18" charset="0"/>
              <a:cs typeface="Times New Roman" pitchFamily="18" charset="0"/>
            </a:endParaRPr>
          </a:p>
          <a:p>
            <a:pPr algn="justLow">
              <a:lnSpc>
                <a:spcPct val="80000"/>
              </a:lnSpc>
              <a:buFontTx/>
              <a:buNone/>
            </a:pPr>
            <a:endParaRPr lang="fr-FR" sz="1800" b="1" smtClean="0">
              <a:latin typeface="Times New Roman" pitchFamily="18" charset="0"/>
              <a:cs typeface="Times New Roman" pitchFamily="18" charset="0"/>
            </a:endParaRPr>
          </a:p>
          <a:p>
            <a:pPr algn="justLow">
              <a:lnSpc>
                <a:spcPct val="80000"/>
              </a:lnSpc>
            </a:pPr>
            <a:r>
              <a:rPr lang="fr-FR" sz="1800" b="1" smtClean="0">
                <a:latin typeface="Times New Roman" pitchFamily="18" charset="0"/>
                <a:cs typeface="Times New Roman" pitchFamily="18" charset="0"/>
              </a:rPr>
              <a:t>La cartographie censitaire a pris en considération ce découpage de manière à pouvoir déterminer l’effectif de la population des différentes unités administratives</a:t>
            </a:r>
            <a:r>
              <a:rPr lang="en-US" sz="1800" smtClean="0">
                <a:latin typeface="Times New Roman" pitchFamily="18" charset="0"/>
                <a:cs typeface="Times New Roman" pitchFamily="18" charset="0"/>
              </a:rPr>
              <a:t>;</a:t>
            </a:r>
            <a:endParaRPr lang="fr-FR" sz="1800" b="1" smtClean="0">
              <a:latin typeface="Times New Roman" pitchFamily="18" charset="0"/>
              <a:cs typeface="Times New Roman" pitchFamily="18" charset="0"/>
            </a:endParaRPr>
          </a:p>
          <a:p>
            <a:pPr algn="justLow">
              <a:lnSpc>
                <a:spcPct val="80000"/>
              </a:lnSpc>
              <a:buFontTx/>
              <a:buNone/>
            </a:pPr>
            <a:endParaRPr lang="fr-FR" sz="1800" b="1" smtClean="0">
              <a:latin typeface="Times New Roman" pitchFamily="18" charset="0"/>
              <a:cs typeface="Times New Roman" pitchFamily="18" charset="0"/>
            </a:endParaRPr>
          </a:p>
          <a:p>
            <a:pPr algn="justLow">
              <a:lnSpc>
                <a:spcPct val="80000"/>
              </a:lnSpc>
              <a:buFontTx/>
              <a:buNone/>
            </a:pPr>
            <a:endParaRPr lang="en-US" sz="1800" b="1" smtClean="0">
              <a:latin typeface="Times New Roman" pitchFamily="18" charset="0"/>
              <a:cs typeface="Times New Roman" pitchFamily="18" charset="0"/>
            </a:endParaRPr>
          </a:p>
        </p:txBody>
      </p:sp>
    </p:spTree>
  </p:cSld>
  <p:clrMapOvr>
    <a:masterClrMapping/>
  </p:clrMapOvr>
  <p:transition>
    <p:cover dir="l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792000" y="226600"/>
            <a:ext cx="7560000" cy="720000"/>
          </a:xfrm>
          <a:solidFill>
            <a:srgbClr val="00B050"/>
          </a:solidFill>
          <a:ln>
            <a:miter lim="800000"/>
            <a:headEnd/>
            <a:tailEnd/>
          </a:ln>
          <a:effectLst/>
        </p:spPr>
        <p:style>
          <a:lnRef idx="0">
            <a:schemeClr val="accent2"/>
          </a:lnRef>
          <a:fillRef idx="3">
            <a:schemeClr val="accent2"/>
          </a:fillRef>
          <a:effectRef idx="3">
            <a:schemeClr val="accent2"/>
          </a:effectRef>
          <a:fontRef idx="minor">
            <a:schemeClr val="lt1"/>
          </a:fontRef>
        </p:style>
        <p:txBody>
          <a:bodyPr wrap="square" lIns="91440" tIns="180000" rIns="91440" bIns="180000" numCol="1" rtlCol="0" anchorCtr="0" compatLnSpc="1">
            <a:prstTxWarp prst="textNoShape">
              <a:avLst/>
            </a:prstTxWarp>
            <a:spAutoFit/>
          </a:bodyPr>
          <a:lstStyle/>
          <a:p>
            <a:pPr algn="ctr" fontAlgn="auto">
              <a:spcAft>
                <a:spcPts val="0"/>
              </a:spcAft>
              <a:defRPr/>
            </a:pPr>
            <a:r>
              <a:rPr lang="fr-FR" sz="2000" b="1" dirty="0">
                <a:solidFill>
                  <a:schemeClr val="tx1"/>
                </a:solidFill>
                <a:latin typeface="Times New Roman" pitchFamily="18" charset="0"/>
                <a:cs typeface="Times New Roman" pitchFamily="18" charset="0"/>
              </a:rPr>
              <a:t>        Historique de collecte des données</a:t>
            </a:r>
          </a:p>
        </p:txBody>
      </p:sp>
      <p:sp>
        <p:nvSpPr>
          <p:cNvPr id="13315" name="Rectangle 3"/>
          <p:cNvSpPr>
            <a:spLocks noGrp="1" noChangeArrowheads="1"/>
          </p:cNvSpPr>
          <p:nvPr>
            <p:ph type="body" idx="1"/>
          </p:nvPr>
        </p:nvSpPr>
        <p:spPr>
          <a:xfrm>
            <a:off x="642938" y="1571625"/>
            <a:ext cx="8177212" cy="4954588"/>
          </a:xfrm>
        </p:spPr>
        <p:txBody>
          <a:bodyPr/>
          <a:lstStyle/>
          <a:p>
            <a:pPr marL="0" indent="0" algn="just">
              <a:buFontTx/>
              <a:buNone/>
            </a:pPr>
            <a:r>
              <a:rPr lang="fr-FR" sz="1800" b="1" smtClean="0">
                <a:latin typeface="Times New Roman" pitchFamily="18" charset="0"/>
                <a:cs typeface="Times New Roman" pitchFamily="18" charset="0"/>
              </a:rPr>
              <a:t>Avant l’indépendance, aucune opération de collecte de données démographiques, au plan national, n'avait été réalisée en Mauritanie.</a:t>
            </a:r>
          </a:p>
          <a:p>
            <a:pPr marL="0" indent="0" algn="just">
              <a:buFontTx/>
              <a:buNone/>
            </a:pPr>
            <a:endParaRPr lang="fr-FR" sz="1800" b="1" smtClean="0">
              <a:latin typeface="Times New Roman" pitchFamily="18" charset="0"/>
              <a:cs typeface="Times New Roman" pitchFamily="18" charset="0"/>
            </a:endParaRPr>
          </a:p>
          <a:p>
            <a:pPr marL="0" indent="0" algn="just">
              <a:buFontTx/>
              <a:buNone/>
            </a:pPr>
            <a:r>
              <a:rPr lang="fr-FR" sz="1800" b="1" smtClean="0">
                <a:latin typeface="Times New Roman" pitchFamily="18" charset="0"/>
                <a:cs typeface="Times New Roman" pitchFamily="18" charset="0"/>
              </a:rPr>
              <a:t>A l’accession à la souveraineté nationale, les informations statistiques disponibles provenaient essentiellement du recensement des principaux centres urbains et de l’enquête démographique réalisés, respectivement en 1962 et en 1965.</a:t>
            </a:r>
          </a:p>
          <a:p>
            <a:pPr marL="0" indent="0" algn="just">
              <a:buFontTx/>
              <a:buNone/>
            </a:pPr>
            <a:endParaRPr lang="fr-FR" sz="1800" b="1" smtClean="0">
              <a:latin typeface="Times New Roman" pitchFamily="18" charset="0"/>
              <a:cs typeface="Times New Roman" pitchFamily="18" charset="0"/>
            </a:endParaRPr>
          </a:p>
          <a:p>
            <a:pPr marL="0" indent="0" algn="just">
              <a:buFontTx/>
              <a:buNone/>
            </a:pPr>
            <a:r>
              <a:rPr lang="fr-FR" sz="1800" b="1" smtClean="0">
                <a:latin typeface="Times New Roman" pitchFamily="18" charset="0"/>
                <a:cs typeface="Times New Roman" pitchFamily="18" charset="0"/>
              </a:rPr>
              <a:t>En 1977, la Mauritanie a réalisé son premier Recensement Général  de la population qui a constitué la principale source de données sur l'état et la structure de la population de l’époque.  Par la suite, deux recensements généraux de la population et de l’habitat ont été respectivement exécutés en 1988 et en 2000, la préparation du quatrième RGPH en cours. </a:t>
            </a:r>
          </a:p>
        </p:txBody>
      </p:sp>
    </p:spTree>
  </p:cSld>
  <p:clrMapOvr>
    <a:masterClrMapping/>
  </p:clrMapOvr>
  <p:transition>
    <p:cover dir="l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792000" y="245068"/>
            <a:ext cx="7560000" cy="720000"/>
          </a:xfrm>
          <a:solidFill>
            <a:srgbClr val="00B050"/>
          </a:solidFill>
          <a:ln>
            <a:miter lim="800000"/>
            <a:headEnd/>
            <a:tailEnd/>
          </a:ln>
          <a:effectLst/>
        </p:spPr>
        <p:style>
          <a:lnRef idx="0">
            <a:schemeClr val="accent2"/>
          </a:lnRef>
          <a:fillRef idx="3">
            <a:schemeClr val="accent2"/>
          </a:fillRef>
          <a:effectRef idx="3">
            <a:schemeClr val="accent2"/>
          </a:effectRef>
          <a:fontRef idx="minor">
            <a:schemeClr val="lt1"/>
          </a:fontRef>
        </p:style>
        <p:txBody>
          <a:bodyPr wrap="square" lIns="91440" tIns="180000" rIns="91440" bIns="180000" numCol="1" rtlCol="0" anchorCtr="0" compatLnSpc="1">
            <a:prstTxWarp prst="textNoShape">
              <a:avLst/>
            </a:prstTxWarp>
            <a:spAutoFit/>
          </a:bodyPr>
          <a:lstStyle/>
          <a:p>
            <a:pPr algn="ctr" fontAlgn="auto">
              <a:spcAft>
                <a:spcPts val="0"/>
              </a:spcAft>
              <a:defRPr/>
            </a:pPr>
            <a:r>
              <a:rPr lang="fr-FR" sz="2000" b="1" dirty="0">
                <a:solidFill>
                  <a:schemeClr val="tx1"/>
                </a:solidFill>
                <a:latin typeface="Times New Roman" pitchFamily="18" charset="0"/>
                <a:cs typeface="Times New Roman" pitchFamily="18" charset="0"/>
              </a:rPr>
              <a:t> Historique de collecte des données (suite)</a:t>
            </a:r>
          </a:p>
        </p:txBody>
      </p:sp>
      <p:sp>
        <p:nvSpPr>
          <p:cNvPr id="118787" name="Rectangle 3"/>
          <p:cNvSpPr>
            <a:spLocks noGrp="1" noChangeArrowheads="1"/>
          </p:cNvSpPr>
          <p:nvPr>
            <p:ph type="body" idx="1"/>
          </p:nvPr>
        </p:nvSpPr>
        <p:spPr>
          <a:xfrm>
            <a:off x="714375" y="1120775"/>
            <a:ext cx="8105775" cy="5308600"/>
          </a:xfrm>
        </p:spPr>
        <p:txBody>
          <a:bodyPr>
            <a:normAutofit/>
          </a:bodyPr>
          <a:lstStyle/>
          <a:p>
            <a:pPr marL="0" indent="0">
              <a:lnSpc>
                <a:spcPct val="90000"/>
              </a:lnSpc>
              <a:buFontTx/>
              <a:buNone/>
            </a:pPr>
            <a:r>
              <a:rPr lang="fr-FR" sz="1800" b="1" smtClean="0">
                <a:latin typeface="Times New Roman" pitchFamily="18" charset="0"/>
                <a:cs typeface="Times New Roman" pitchFamily="18" charset="0"/>
              </a:rPr>
              <a:t>En outre, plusieurs opérations d’enquêtes ont été effectuées dont les principales sont : </a:t>
            </a:r>
          </a:p>
          <a:p>
            <a:pPr marL="0" indent="0">
              <a:lnSpc>
                <a:spcPct val="90000"/>
              </a:lnSpc>
              <a:buFontTx/>
              <a:buNone/>
            </a:pPr>
            <a:endParaRPr lang="fr-FR" sz="1800" b="1" smtClean="0">
              <a:latin typeface="Times New Roman" pitchFamily="18" charset="0"/>
              <a:cs typeface="Times New Roman" pitchFamily="18" charset="0"/>
            </a:endParaRPr>
          </a:p>
          <a:p>
            <a:pPr marL="0" indent="0" algn="just">
              <a:lnSpc>
                <a:spcPct val="140000"/>
              </a:lnSpc>
              <a:buFont typeface="Wingdings" pitchFamily="2" charset="2"/>
              <a:buChar char="v"/>
            </a:pPr>
            <a:r>
              <a:rPr lang="fr-FR" sz="1800" b="1" smtClean="0">
                <a:latin typeface="Times New Roman" pitchFamily="18" charset="0"/>
                <a:cs typeface="Times New Roman" pitchFamily="18" charset="0"/>
              </a:rPr>
              <a:t>l’Enquête Nationale Mauritanienne sur la Fécondité (ENMF) en 1981;</a:t>
            </a:r>
          </a:p>
          <a:p>
            <a:pPr marL="0" indent="0" algn="just">
              <a:lnSpc>
                <a:spcPct val="140000"/>
              </a:lnSpc>
              <a:buFont typeface="Wingdings" pitchFamily="2" charset="2"/>
              <a:buChar char="v"/>
            </a:pPr>
            <a:r>
              <a:rPr lang="fr-FR" sz="1800" b="1" smtClean="0">
                <a:latin typeface="Times New Roman" pitchFamily="18" charset="0"/>
                <a:cs typeface="Times New Roman" pitchFamily="18" charset="0"/>
              </a:rPr>
              <a:t>l’Enquête sur la Santé de la Mère et de l’Enfant (MMCHS) en 1990-1991;</a:t>
            </a:r>
          </a:p>
          <a:p>
            <a:pPr marL="0" indent="0" algn="just">
              <a:lnSpc>
                <a:spcPct val="140000"/>
              </a:lnSpc>
              <a:buFont typeface="Wingdings" pitchFamily="2" charset="2"/>
              <a:buChar char="v"/>
            </a:pPr>
            <a:r>
              <a:rPr lang="fr-FR" sz="1800" b="1" smtClean="0">
                <a:latin typeface="Times New Roman" pitchFamily="18" charset="0"/>
                <a:cs typeface="Times New Roman" pitchFamily="18" charset="0"/>
              </a:rPr>
              <a:t>l’Enquête sur la Migration et l’Urbanisation en 1993;</a:t>
            </a:r>
          </a:p>
          <a:p>
            <a:pPr marL="0" indent="0" algn="just">
              <a:lnSpc>
                <a:spcPct val="140000"/>
              </a:lnSpc>
              <a:buFont typeface="Wingdings" pitchFamily="2" charset="2"/>
              <a:buChar char="v"/>
            </a:pPr>
            <a:r>
              <a:rPr lang="fr-FR" sz="1800" b="1" smtClean="0">
                <a:latin typeface="Times New Roman" pitchFamily="18" charset="0"/>
                <a:cs typeface="Times New Roman" pitchFamily="18" charset="0"/>
              </a:rPr>
              <a:t>une série d’enquêtes sur les Conditions de Vie des Ménages (EPCV) de 1987-2008;</a:t>
            </a:r>
          </a:p>
          <a:p>
            <a:pPr marL="0" indent="0" algn="just">
              <a:lnSpc>
                <a:spcPct val="140000"/>
              </a:lnSpc>
              <a:buFont typeface="Wingdings" pitchFamily="2" charset="2"/>
              <a:buChar char="v"/>
            </a:pPr>
            <a:r>
              <a:rPr lang="fr-FR" sz="1800" b="1" smtClean="0">
                <a:latin typeface="Times New Roman" pitchFamily="18" charset="0"/>
                <a:cs typeface="Times New Roman" pitchFamily="18" charset="0"/>
              </a:rPr>
              <a:t>l’Enquête Démographique et de Santé de Mauritanie (EDSM) en 2000-2001;</a:t>
            </a:r>
          </a:p>
          <a:p>
            <a:pPr marL="0" indent="0" algn="just">
              <a:lnSpc>
                <a:spcPct val="140000"/>
              </a:lnSpc>
              <a:buFont typeface="Wingdings" pitchFamily="2" charset="2"/>
              <a:buChar char="v"/>
            </a:pPr>
            <a:r>
              <a:rPr lang="fr-FR" sz="1800" b="1" smtClean="0">
                <a:latin typeface="Times New Roman" pitchFamily="18" charset="0"/>
                <a:cs typeface="Times New Roman" pitchFamily="18" charset="0"/>
              </a:rPr>
              <a:t>l’Enquête sur la Mortalité Infantile et le Paludisme (EMIP) en 2003-2004;</a:t>
            </a:r>
          </a:p>
          <a:p>
            <a:pPr marL="0" indent="0" algn="just">
              <a:lnSpc>
                <a:spcPct val="140000"/>
              </a:lnSpc>
              <a:buFont typeface="Wingdings" pitchFamily="2" charset="2"/>
              <a:buChar char="v"/>
            </a:pPr>
            <a:r>
              <a:rPr lang="fr-FR" sz="1800" b="1" smtClean="0">
                <a:latin typeface="Times New Roman" pitchFamily="18" charset="0"/>
                <a:cs typeface="Times New Roman" pitchFamily="18" charset="0"/>
              </a:rPr>
              <a:t>l’Enquête par grappes à indicateurs multiples (MICS) en 2007;</a:t>
            </a:r>
          </a:p>
          <a:p>
            <a:pPr marL="0" indent="0" algn="just">
              <a:lnSpc>
                <a:spcPct val="140000"/>
              </a:lnSpc>
              <a:buFont typeface="Wingdings" pitchFamily="2" charset="2"/>
              <a:buChar char="v"/>
            </a:pPr>
            <a:r>
              <a:rPr lang="fr-FR" sz="1800" b="1" smtClean="0">
                <a:latin typeface="Times New Roman" pitchFamily="18" charset="0"/>
                <a:cs typeface="Times New Roman" pitchFamily="18" charset="0"/>
              </a:rPr>
              <a:t>Enquête de référence sur l’Analphabétisme 2008 ;  </a:t>
            </a:r>
          </a:p>
          <a:p>
            <a:pPr marL="0" indent="0" algn="just">
              <a:lnSpc>
                <a:spcPct val="140000"/>
              </a:lnSpc>
              <a:buFont typeface="Wingdings" pitchFamily="2" charset="2"/>
              <a:buChar char="v"/>
            </a:pPr>
            <a:r>
              <a:rPr lang="fr-FR" sz="1800" b="1" smtClean="0">
                <a:latin typeface="Times New Roman" pitchFamily="18" charset="0"/>
                <a:cs typeface="Times New Roman" pitchFamily="18" charset="0"/>
              </a:rPr>
              <a:t>Et plusieurs autres opérations statistiques;	</a:t>
            </a:r>
          </a:p>
        </p:txBody>
      </p:sp>
    </p:spTree>
  </p:cSld>
  <p:clrMapOvr>
    <a:masterClrMapping/>
  </p:clrMapOvr>
  <p:transition>
    <p:cover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792000" y="226600"/>
            <a:ext cx="7560000" cy="720000"/>
          </a:xfrm>
          <a:solidFill>
            <a:srgbClr val="00B050"/>
          </a:solidFill>
          <a:ln>
            <a:miter lim="800000"/>
            <a:headEnd/>
            <a:tailEnd/>
          </a:ln>
          <a:effectLst/>
        </p:spPr>
        <p:style>
          <a:lnRef idx="0">
            <a:schemeClr val="accent2"/>
          </a:lnRef>
          <a:fillRef idx="3">
            <a:schemeClr val="accent2"/>
          </a:fillRef>
          <a:effectRef idx="3">
            <a:schemeClr val="accent2"/>
          </a:effectRef>
          <a:fontRef idx="minor">
            <a:schemeClr val="lt1"/>
          </a:fontRef>
        </p:style>
        <p:txBody>
          <a:bodyPr wrap="square" lIns="91440" tIns="180000" rIns="91440" bIns="180000" numCol="1" rtlCol="0" anchorCtr="0" compatLnSpc="1">
            <a:prstTxWarp prst="textNoShape">
              <a:avLst/>
            </a:prstTxWarp>
            <a:spAutoFit/>
          </a:bodyPr>
          <a:lstStyle/>
          <a:p>
            <a:pPr marL="838200" indent="-838200" algn="ctr" fontAlgn="auto">
              <a:spcAft>
                <a:spcPts val="0"/>
              </a:spcAft>
              <a:defRPr/>
            </a:pPr>
            <a:r>
              <a:rPr lang="fr-FR" sz="2000" b="1" dirty="0" smtClean="0">
                <a:solidFill>
                  <a:schemeClr val="tx1"/>
                </a:solidFill>
                <a:latin typeface="Times New Roman" pitchFamily="18" charset="0"/>
                <a:cs typeface="Times New Roman" pitchFamily="18" charset="0"/>
              </a:rPr>
              <a:t>Forces </a:t>
            </a:r>
            <a:r>
              <a:rPr lang="fr-FR" sz="2000" b="1" dirty="0">
                <a:solidFill>
                  <a:schemeClr val="tx1"/>
                </a:solidFill>
                <a:latin typeface="Times New Roman" pitchFamily="18" charset="0"/>
                <a:cs typeface="Times New Roman" pitchFamily="18" charset="0"/>
              </a:rPr>
              <a:t>et faiblesse du dernier RGPH</a:t>
            </a:r>
          </a:p>
        </p:txBody>
      </p:sp>
      <p:sp>
        <p:nvSpPr>
          <p:cNvPr id="99331" name="Rectangle 3"/>
          <p:cNvSpPr>
            <a:spLocks noGrp="1" noChangeArrowheads="1"/>
          </p:cNvSpPr>
          <p:nvPr>
            <p:ph type="body" idx="1"/>
          </p:nvPr>
        </p:nvSpPr>
        <p:spPr>
          <a:xfrm>
            <a:off x="663575" y="1376363"/>
            <a:ext cx="7766050" cy="5124450"/>
          </a:xfrm>
        </p:spPr>
        <p:txBody>
          <a:bodyPr>
            <a:normAutofit/>
          </a:bodyPr>
          <a:lstStyle/>
          <a:p>
            <a:pPr marL="0" indent="0" algn="just">
              <a:lnSpc>
                <a:spcPct val="80000"/>
              </a:lnSpc>
              <a:buFontTx/>
              <a:buNone/>
            </a:pPr>
            <a:r>
              <a:rPr lang="fr-FR" sz="1800" b="1" smtClean="0">
                <a:latin typeface="Times New Roman" pitchFamily="18" charset="0"/>
                <a:cs typeface="Times New Roman" pitchFamily="18" charset="0"/>
              </a:rPr>
              <a:t>Le Recensement général de la population et de l’habitat réalisée en 2000 a comme atout majeur le fait que le retard dans son exécution n’a été que de deux ans puisqu’il avait été prévu en 1998. Cette situation est meilleure que celle observées dans beaucoup d’autres pays africains.</a:t>
            </a:r>
          </a:p>
          <a:p>
            <a:pPr marL="0" indent="0" algn="just">
              <a:lnSpc>
                <a:spcPct val="80000"/>
              </a:lnSpc>
              <a:buFontTx/>
              <a:buNone/>
            </a:pPr>
            <a:endParaRPr lang="fr-FR" sz="1800" b="1" smtClean="0">
              <a:latin typeface="Times New Roman" pitchFamily="18" charset="0"/>
              <a:cs typeface="Times New Roman" pitchFamily="18" charset="0"/>
            </a:endParaRPr>
          </a:p>
          <a:p>
            <a:pPr marL="0" indent="0" algn="just">
              <a:lnSpc>
                <a:spcPct val="80000"/>
              </a:lnSpc>
              <a:buFontTx/>
              <a:buNone/>
            </a:pPr>
            <a:r>
              <a:rPr lang="fr-FR" sz="1800" b="1" smtClean="0">
                <a:latin typeface="Times New Roman" pitchFamily="18" charset="0"/>
                <a:cs typeface="Times New Roman" pitchFamily="18" charset="0"/>
              </a:rPr>
              <a:t>Par ailleurs, les résultats provisoires ont été publiés à temps : trois mois environ après l’achèvement de la collecte. Bien que certaines données et produits du RGPH ont pris du retard, les principaux indicateurs ont été publiés dans des délais raisonnables (entre un an et trois ans) et des ateliers régionaux de diffusion ont été organisés. Aussi, une base de données a pu être constituée et les résultats ont servi à l’élaboration du Cadre Stratégique de Lutte contre la Pauvreté.</a:t>
            </a:r>
          </a:p>
          <a:p>
            <a:pPr marL="0" indent="0" algn="just">
              <a:lnSpc>
                <a:spcPct val="80000"/>
              </a:lnSpc>
              <a:buFontTx/>
              <a:buNone/>
            </a:pPr>
            <a:endParaRPr lang="fr-FR" sz="1800" b="1" smtClean="0">
              <a:latin typeface="Times New Roman" pitchFamily="18" charset="0"/>
              <a:cs typeface="Times New Roman" pitchFamily="18" charset="0"/>
            </a:endParaRPr>
          </a:p>
          <a:p>
            <a:pPr marL="0" indent="0" algn="just">
              <a:lnSpc>
                <a:spcPct val="80000"/>
              </a:lnSpc>
              <a:buFontTx/>
              <a:buNone/>
            </a:pPr>
            <a:r>
              <a:rPr lang="fr-FR" sz="1800" b="1" smtClean="0">
                <a:latin typeface="Times New Roman" pitchFamily="18" charset="0"/>
                <a:cs typeface="Times New Roman" pitchFamily="18" charset="0"/>
              </a:rPr>
              <a:t>Enfin, le RGPH 2000 a permis le renforcement des capacités des cadres de l’ONS notamment en matière de conception et d’analyse.</a:t>
            </a:r>
          </a:p>
          <a:p>
            <a:pPr marL="0" indent="0" algn="just">
              <a:lnSpc>
                <a:spcPct val="80000"/>
              </a:lnSpc>
              <a:buFontTx/>
              <a:buNone/>
            </a:pPr>
            <a:endParaRPr lang="fr-FR" sz="1800" b="1" smtClean="0">
              <a:latin typeface="Times New Roman" pitchFamily="18" charset="0"/>
              <a:cs typeface="Times New Roman" pitchFamily="18" charset="0"/>
            </a:endParaRPr>
          </a:p>
          <a:p>
            <a:pPr marL="0" indent="0" algn="just">
              <a:lnSpc>
                <a:spcPct val="80000"/>
              </a:lnSpc>
              <a:buFontTx/>
              <a:buNone/>
            </a:pPr>
            <a:r>
              <a:rPr lang="fr-FR" sz="1800" b="1" smtClean="0">
                <a:latin typeface="Times New Roman" pitchFamily="18" charset="0"/>
                <a:cs typeface="Times New Roman" pitchFamily="18" charset="0"/>
              </a:rPr>
              <a:t>Malgré ces avantages, le RGPH passé a connu de grandes difficultés qui ont conduit à des faiblesses de taille dont on peut citer : (i) l’absence d’une évaluation technique; (ii) le retard dans l’achèvement des analyses.</a:t>
            </a:r>
          </a:p>
          <a:p>
            <a:pPr marL="0" indent="0">
              <a:lnSpc>
                <a:spcPct val="80000"/>
              </a:lnSpc>
              <a:buFont typeface="Wingdings 2" pitchFamily="18" charset="2"/>
              <a:buNone/>
            </a:pPr>
            <a:endParaRPr lang="fr-FR" sz="1800" b="1" smtClean="0">
              <a:latin typeface="Times New Roman" pitchFamily="18" charset="0"/>
              <a:cs typeface="Times New Roman" pitchFamily="18" charset="0"/>
            </a:endParaRPr>
          </a:p>
        </p:txBody>
      </p:sp>
    </p:spTree>
  </p:cSld>
  <p:clrMapOvr>
    <a:masterClrMapping/>
  </p:clrMapOvr>
  <p:transition>
    <p:cover dir="l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type="body" idx="4294967295"/>
          </p:nvPr>
        </p:nvSpPr>
        <p:spPr>
          <a:xfrm>
            <a:off x="663575" y="1376363"/>
            <a:ext cx="7766050" cy="5124450"/>
          </a:xfrm>
        </p:spPr>
        <p:txBody>
          <a:bodyPr>
            <a:normAutofit/>
          </a:bodyPr>
          <a:lstStyle/>
          <a:p>
            <a:pPr marL="0" indent="0" algn="just">
              <a:buFontTx/>
              <a:buNone/>
            </a:pPr>
            <a:r>
              <a:rPr lang="fr-FR" sz="1600" b="1" smtClean="0">
                <a:latin typeface="Times New Roman" pitchFamily="18" charset="0"/>
                <a:cs typeface="Times New Roman" pitchFamily="18" charset="0"/>
              </a:rPr>
              <a:t>L’étendue du territoire de la Mauritanie (plus 1 million de KM2).</a:t>
            </a:r>
          </a:p>
          <a:p>
            <a:pPr marL="0" indent="0" algn="just">
              <a:buFontTx/>
              <a:buNone/>
            </a:pPr>
            <a:endParaRPr lang="fr-FR" sz="1600" b="1" smtClean="0">
              <a:latin typeface="Times New Roman" pitchFamily="18" charset="0"/>
              <a:cs typeface="Times New Roman" pitchFamily="18" charset="0"/>
            </a:endParaRPr>
          </a:p>
          <a:p>
            <a:pPr marL="0" indent="0" algn="just">
              <a:buFontTx/>
              <a:buNone/>
            </a:pPr>
            <a:r>
              <a:rPr lang="fr-FR" sz="1600" b="1" smtClean="0">
                <a:latin typeface="Times New Roman" pitchFamily="18" charset="0"/>
                <a:cs typeface="Times New Roman" pitchFamily="18" charset="0"/>
              </a:rPr>
              <a:t>L’existence des population nomades (difficulté de les recenser à cause de la mobilité). </a:t>
            </a:r>
          </a:p>
          <a:p>
            <a:pPr marL="0" indent="0" algn="just">
              <a:buFontTx/>
              <a:buNone/>
            </a:pPr>
            <a:endParaRPr lang="fr-FR" sz="1600" b="1" smtClean="0">
              <a:latin typeface="Times New Roman" pitchFamily="18" charset="0"/>
              <a:cs typeface="Times New Roman" pitchFamily="18" charset="0"/>
            </a:endParaRPr>
          </a:p>
          <a:p>
            <a:pPr marL="0" indent="0" algn="just">
              <a:buFontTx/>
              <a:buNone/>
            </a:pPr>
            <a:r>
              <a:rPr lang="fr-FR" sz="1600" b="1" smtClean="0">
                <a:latin typeface="Times New Roman" pitchFamily="18" charset="0"/>
                <a:cs typeface="Times New Roman" pitchFamily="18" charset="0"/>
              </a:rPr>
              <a:t>Le choix des période de collecte (hivernage, période vacances etc.). </a:t>
            </a:r>
          </a:p>
          <a:p>
            <a:pPr marL="0" indent="0" algn="just">
              <a:buFontTx/>
              <a:buNone/>
            </a:pPr>
            <a:endParaRPr lang="fr-FR" sz="1600" b="1" smtClean="0">
              <a:latin typeface="Times New Roman" pitchFamily="18" charset="0"/>
              <a:cs typeface="Times New Roman" pitchFamily="18" charset="0"/>
            </a:endParaRPr>
          </a:p>
          <a:p>
            <a:pPr marL="0" indent="0" algn="just">
              <a:buFontTx/>
              <a:buNone/>
            </a:pPr>
            <a:r>
              <a:rPr lang="fr-FR" sz="1600" b="1" smtClean="0">
                <a:latin typeface="Times New Roman" pitchFamily="18" charset="0"/>
                <a:cs typeface="Times New Roman" pitchFamily="18" charset="0"/>
              </a:rPr>
              <a:t>La mobilités des cadres formés et expérimentés.</a:t>
            </a:r>
          </a:p>
          <a:p>
            <a:pPr marL="0" indent="0" algn="just">
              <a:buFontTx/>
              <a:buNone/>
            </a:pPr>
            <a:endParaRPr lang="fr-FR" sz="1600" b="1" smtClean="0">
              <a:latin typeface="Times New Roman" pitchFamily="18" charset="0"/>
              <a:cs typeface="Times New Roman" pitchFamily="18" charset="0"/>
            </a:endParaRPr>
          </a:p>
        </p:txBody>
      </p:sp>
      <p:sp>
        <p:nvSpPr>
          <p:cNvPr id="37893" name="AutoShape 5"/>
          <p:cNvSpPr>
            <a:spLocks noChangeArrowheads="1"/>
          </p:cNvSpPr>
          <p:nvPr/>
        </p:nvSpPr>
        <p:spPr bwMode="auto">
          <a:xfrm>
            <a:off x="900113" y="260350"/>
            <a:ext cx="7524750" cy="504825"/>
          </a:xfrm>
          <a:prstGeom prst="flowChartAlternateProcess">
            <a:avLst/>
          </a:prstGeom>
          <a:solidFill>
            <a:srgbClr val="339933"/>
          </a:solidFill>
          <a:ln w="9525">
            <a:solidFill>
              <a:schemeClr val="tx1"/>
            </a:solidFill>
            <a:miter lim="800000"/>
            <a:headEnd/>
            <a:tailEnd/>
          </a:ln>
          <a:effectLst/>
        </p:spPr>
        <p:txBody>
          <a:bodyPr wrap="none" anchor="ctr"/>
          <a:lstStyle/>
          <a:p>
            <a:pPr algn="ctr"/>
            <a:r>
              <a:rPr lang="fr-FR" b="1"/>
              <a:t>Difficultés </a:t>
            </a:r>
            <a:endParaRPr lang="en-US" b="1"/>
          </a:p>
        </p:txBody>
      </p:sp>
    </p:spTree>
  </p:cSld>
  <p:clrMapOvr>
    <a:masterClrMapping/>
  </p:clrMapOvr>
  <p:transition>
    <p:cover dir="l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fr-FR" cap="none" smtClean="0">
                <a:effectLst/>
              </a:rPr>
              <a:t>           </a:t>
            </a:r>
            <a:r>
              <a:rPr lang="fr-FR" cap="none" smtClean="0">
                <a:solidFill>
                  <a:schemeClr val="tx1"/>
                </a:solidFill>
                <a:effectLst/>
              </a:rPr>
              <a:t>ENQUETE DE COUVERTURE</a:t>
            </a:r>
            <a:r>
              <a:rPr lang="en-US" cap="none" smtClean="0">
                <a:effectLst/>
              </a:rPr>
              <a:t> DE 2000</a:t>
            </a:r>
          </a:p>
        </p:txBody>
      </p:sp>
      <p:sp>
        <p:nvSpPr>
          <p:cNvPr id="45059" name="Rectangle 3"/>
          <p:cNvSpPr>
            <a:spLocks noGrp="1"/>
          </p:cNvSpPr>
          <p:nvPr>
            <p:ph type="body" idx="4294967295"/>
          </p:nvPr>
        </p:nvSpPr>
        <p:spPr/>
        <p:txBody>
          <a:bodyPr/>
          <a:lstStyle/>
          <a:p>
            <a:pPr>
              <a:lnSpc>
                <a:spcPct val="80000"/>
              </a:lnSpc>
              <a:buFont typeface="Wingdings 2" pitchFamily="18" charset="2"/>
              <a:buNone/>
            </a:pPr>
            <a:endParaRPr lang="fr-FR" sz="800" smtClean="0"/>
          </a:p>
          <a:p>
            <a:pPr>
              <a:lnSpc>
                <a:spcPct val="80000"/>
              </a:lnSpc>
              <a:buFont typeface="Wingdings" pitchFamily="2" charset="2"/>
              <a:buChar char="Ø"/>
            </a:pPr>
            <a:r>
              <a:rPr lang="fr-FR" sz="2000" b="1" smtClean="0">
                <a:solidFill>
                  <a:schemeClr val="tx1"/>
                </a:solidFill>
              </a:rPr>
              <a:t>Nombre des DRs de L’EPC est de 5 pourcent;</a:t>
            </a:r>
          </a:p>
          <a:p>
            <a:pPr>
              <a:lnSpc>
                <a:spcPct val="80000"/>
              </a:lnSpc>
            </a:pPr>
            <a:endParaRPr lang="fr-FR" sz="2000" b="1" smtClean="0"/>
          </a:p>
          <a:p>
            <a:pPr>
              <a:lnSpc>
                <a:spcPct val="80000"/>
              </a:lnSpc>
              <a:buFont typeface="Wingdings" pitchFamily="2" charset="2"/>
              <a:buChar char="Ø"/>
            </a:pPr>
            <a:r>
              <a:rPr lang="fr-FR" sz="2000" b="1" smtClean="0"/>
              <a:t>Trois strates était retenue en milieu sédentaire : Nouakchott, autres villes et rural;</a:t>
            </a:r>
          </a:p>
          <a:p>
            <a:pPr>
              <a:lnSpc>
                <a:spcPct val="80000"/>
              </a:lnSpc>
              <a:buFont typeface="Wingdings 2" pitchFamily="18" charset="2"/>
              <a:buNone/>
            </a:pPr>
            <a:endParaRPr lang="fr-FR" sz="2000" b="1" smtClean="0"/>
          </a:p>
          <a:p>
            <a:pPr>
              <a:lnSpc>
                <a:spcPct val="80000"/>
              </a:lnSpc>
              <a:buFont typeface="Wingdings" pitchFamily="2" charset="2"/>
              <a:buChar char="Ø"/>
            </a:pPr>
            <a:r>
              <a:rPr lang="fr-FR" sz="2000" b="1" smtClean="0"/>
              <a:t>L'exploitation de l'enquête a permis d'évaluer le taux de couverture selon les strates considérées et a été exploitée en deux phases :</a:t>
            </a:r>
          </a:p>
          <a:p>
            <a:pPr>
              <a:lnSpc>
                <a:spcPct val="80000"/>
              </a:lnSpc>
            </a:pPr>
            <a:endParaRPr lang="fr-FR" sz="2000" b="1" smtClean="0"/>
          </a:p>
          <a:p>
            <a:pPr>
              <a:lnSpc>
                <a:spcPct val="80000"/>
              </a:lnSpc>
              <a:buFont typeface="Wingdings 2" pitchFamily="18" charset="2"/>
              <a:buNone/>
            </a:pPr>
            <a:r>
              <a:rPr lang="fr-FR" sz="2000" b="1" smtClean="0"/>
              <a:t>1- Exploitation manuelle : collationnement des données de l'enquête et celles du recensement par appariement DR à DR, ménage à ménage, individu à individu enregistrement par enregistrement.  Il en résulte une évaluation de taux de couverture du recensement;</a:t>
            </a:r>
          </a:p>
          <a:p>
            <a:pPr>
              <a:lnSpc>
                <a:spcPct val="80000"/>
              </a:lnSpc>
              <a:buFont typeface="Wingdings 2" pitchFamily="18" charset="2"/>
              <a:buNone/>
            </a:pPr>
            <a:r>
              <a:rPr lang="fr-FR" sz="2000" b="1" smtClean="0"/>
              <a:t>2- Exploitation informatique : c'est l'étape de vérification, tabulation, et saisie qui a conduit à une appréciation de la couverture et de la qualité des données.</a:t>
            </a:r>
            <a:endParaRPr lang="en-US" sz="2000" b="1"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792000" y="226600"/>
            <a:ext cx="7560000" cy="720000"/>
          </a:xfrm>
          <a:solidFill>
            <a:srgbClr val="00B050"/>
          </a:solidFill>
          <a:ln>
            <a:miter lim="800000"/>
            <a:headEnd/>
            <a:tailEnd/>
          </a:ln>
          <a:effectLst/>
        </p:spPr>
        <p:style>
          <a:lnRef idx="0">
            <a:schemeClr val="accent2"/>
          </a:lnRef>
          <a:fillRef idx="3">
            <a:schemeClr val="accent2"/>
          </a:fillRef>
          <a:effectRef idx="3">
            <a:schemeClr val="accent2"/>
          </a:effectRef>
          <a:fontRef idx="minor">
            <a:schemeClr val="lt1"/>
          </a:fontRef>
        </p:style>
        <p:txBody>
          <a:bodyPr wrap="square" lIns="91440" tIns="180000" rIns="91440" bIns="180000" numCol="1" rtlCol="0" anchorCtr="0" compatLnSpc="1">
            <a:prstTxWarp prst="textNoShape">
              <a:avLst/>
            </a:prstTxWarp>
            <a:spAutoFit/>
          </a:bodyPr>
          <a:lstStyle/>
          <a:p>
            <a:pPr marL="838200" indent="-838200" algn="ctr" fontAlgn="auto">
              <a:spcAft>
                <a:spcPts val="0"/>
              </a:spcAft>
              <a:defRPr/>
            </a:pPr>
            <a:r>
              <a:rPr lang="fr-FR" sz="2000" b="1" dirty="0">
                <a:solidFill>
                  <a:schemeClr val="tx1"/>
                </a:solidFill>
                <a:latin typeface="Times New Roman" pitchFamily="18" charset="0"/>
                <a:cs typeface="Times New Roman" pitchFamily="18" charset="0"/>
              </a:rPr>
              <a:t>      Leçons tirées</a:t>
            </a:r>
          </a:p>
        </p:txBody>
      </p:sp>
      <p:sp>
        <p:nvSpPr>
          <p:cNvPr id="18435" name="Rectangle 3"/>
          <p:cNvSpPr>
            <a:spLocks noGrp="1" noChangeArrowheads="1"/>
          </p:cNvSpPr>
          <p:nvPr>
            <p:ph type="body" idx="1"/>
          </p:nvPr>
        </p:nvSpPr>
        <p:spPr>
          <a:xfrm>
            <a:off x="571500" y="1239838"/>
            <a:ext cx="8072438" cy="5475287"/>
          </a:xfrm>
        </p:spPr>
        <p:txBody>
          <a:bodyPr/>
          <a:lstStyle/>
          <a:p>
            <a:pPr algn="just">
              <a:lnSpc>
                <a:spcPct val="80000"/>
              </a:lnSpc>
              <a:buFontTx/>
              <a:buNone/>
            </a:pPr>
            <a:r>
              <a:rPr lang="fr-FR" sz="1800" b="1" smtClean="0">
                <a:latin typeface="Times New Roman" pitchFamily="18" charset="0"/>
                <a:cs typeface="Times New Roman" pitchFamily="18" charset="0"/>
              </a:rPr>
              <a:t>Les leçons à tirer du dernier  RGPH 2000 et qui peuvent être capitalisées pour l’exécution du RGPH 2010 sont les suivantes :</a:t>
            </a:r>
          </a:p>
          <a:p>
            <a:pPr algn="just">
              <a:lnSpc>
                <a:spcPct val="80000"/>
              </a:lnSpc>
              <a:buFontTx/>
              <a:buNone/>
            </a:pPr>
            <a:endParaRPr lang="fr-FR" sz="1800" b="1" smtClean="0">
              <a:latin typeface="Times New Roman" pitchFamily="18" charset="0"/>
              <a:cs typeface="Times New Roman" pitchFamily="18" charset="0"/>
            </a:endParaRPr>
          </a:p>
          <a:p>
            <a:pPr algn="just">
              <a:lnSpc>
                <a:spcPct val="80000"/>
              </a:lnSpc>
            </a:pPr>
            <a:r>
              <a:rPr lang="fr-FR" sz="1800" b="1" smtClean="0">
                <a:latin typeface="Times New Roman" pitchFamily="18" charset="0"/>
                <a:cs typeface="Times New Roman" pitchFamily="18" charset="0"/>
              </a:rPr>
              <a:t>respecter le calendrier d’exécution et de gestion des activités;</a:t>
            </a:r>
          </a:p>
          <a:p>
            <a:pPr algn="just">
              <a:lnSpc>
                <a:spcPct val="80000"/>
              </a:lnSpc>
              <a:buFontTx/>
              <a:buNone/>
            </a:pPr>
            <a:endParaRPr lang="fr-FR" sz="1800" b="1" smtClean="0">
              <a:latin typeface="Times New Roman" pitchFamily="18" charset="0"/>
              <a:cs typeface="Times New Roman" pitchFamily="18" charset="0"/>
            </a:endParaRPr>
          </a:p>
          <a:p>
            <a:pPr algn="just">
              <a:lnSpc>
                <a:spcPct val="80000"/>
              </a:lnSpc>
            </a:pPr>
            <a:r>
              <a:rPr lang="fr-FR" sz="1800" b="1" smtClean="0">
                <a:latin typeface="Times New Roman" pitchFamily="18" charset="0"/>
                <a:cs typeface="Times New Roman" pitchFamily="18" charset="0"/>
              </a:rPr>
              <a:t>renforcer les capacités des cadres de l’ONS notamment en matière d’analyse;</a:t>
            </a:r>
          </a:p>
          <a:p>
            <a:pPr algn="just">
              <a:lnSpc>
                <a:spcPct val="80000"/>
              </a:lnSpc>
              <a:buFontTx/>
              <a:buNone/>
            </a:pPr>
            <a:endParaRPr lang="fr-FR" sz="1800" b="1" smtClean="0">
              <a:latin typeface="Times New Roman" pitchFamily="18" charset="0"/>
              <a:cs typeface="Times New Roman" pitchFamily="18" charset="0"/>
            </a:endParaRPr>
          </a:p>
          <a:p>
            <a:pPr algn="just">
              <a:lnSpc>
                <a:spcPct val="80000"/>
              </a:lnSpc>
            </a:pPr>
            <a:r>
              <a:rPr lang="fr-FR" sz="1800" b="1" smtClean="0">
                <a:latin typeface="Times New Roman" pitchFamily="18" charset="0"/>
                <a:cs typeface="Times New Roman" pitchFamily="18" charset="0"/>
              </a:rPr>
              <a:t>Engager plus de contrôle et de supervision pour améliorer la qualité des données;</a:t>
            </a:r>
          </a:p>
          <a:p>
            <a:pPr algn="just">
              <a:lnSpc>
                <a:spcPct val="80000"/>
              </a:lnSpc>
              <a:buFontTx/>
              <a:buNone/>
            </a:pPr>
            <a:endParaRPr lang="fr-FR" sz="1800" b="1" smtClean="0">
              <a:latin typeface="Times New Roman" pitchFamily="18" charset="0"/>
              <a:cs typeface="Times New Roman" pitchFamily="18" charset="0"/>
            </a:endParaRPr>
          </a:p>
          <a:p>
            <a:pPr algn="just">
              <a:lnSpc>
                <a:spcPct val="80000"/>
              </a:lnSpc>
            </a:pPr>
            <a:r>
              <a:rPr lang="fr-FR" sz="1800" b="1" smtClean="0">
                <a:latin typeface="Times New Roman" pitchFamily="18" charset="0"/>
                <a:cs typeface="Times New Roman" pitchFamily="18" charset="0"/>
              </a:rPr>
              <a:t>Veiller à une bonne exécution de l’enquête de couverture ;</a:t>
            </a:r>
          </a:p>
          <a:p>
            <a:pPr algn="just">
              <a:lnSpc>
                <a:spcPct val="80000"/>
              </a:lnSpc>
              <a:buFontTx/>
              <a:buNone/>
            </a:pPr>
            <a:endParaRPr lang="fr-FR" sz="1800" b="1" smtClean="0">
              <a:latin typeface="Times New Roman" pitchFamily="18" charset="0"/>
              <a:cs typeface="Times New Roman" pitchFamily="18" charset="0"/>
            </a:endParaRPr>
          </a:p>
          <a:p>
            <a:pPr algn="just">
              <a:lnSpc>
                <a:spcPct val="80000"/>
              </a:lnSpc>
            </a:pPr>
            <a:r>
              <a:rPr lang="fr-FR" sz="1800" b="1" smtClean="0">
                <a:latin typeface="Times New Roman" pitchFamily="18" charset="0"/>
                <a:cs typeface="Times New Roman" pitchFamily="18" charset="0"/>
              </a:rPr>
              <a:t>Associer les utilisateurs à l’élaboration des questionnaires et à la diffusion des  produits du recensement;</a:t>
            </a:r>
          </a:p>
          <a:p>
            <a:pPr algn="just">
              <a:lnSpc>
                <a:spcPct val="80000"/>
              </a:lnSpc>
              <a:buFontTx/>
              <a:buNone/>
            </a:pPr>
            <a:endParaRPr lang="fr-FR" sz="1800" b="1" smtClean="0">
              <a:latin typeface="Times New Roman" pitchFamily="18" charset="0"/>
              <a:cs typeface="Times New Roman" pitchFamily="18" charset="0"/>
            </a:endParaRPr>
          </a:p>
          <a:p>
            <a:pPr algn="just">
              <a:lnSpc>
                <a:spcPct val="80000"/>
              </a:lnSpc>
            </a:pPr>
            <a:r>
              <a:rPr lang="fr-FR" sz="1800" b="1" smtClean="0">
                <a:latin typeface="Times New Roman" pitchFamily="18" charset="0"/>
                <a:cs typeface="Times New Roman" pitchFamily="18" charset="0"/>
              </a:rPr>
              <a:t>Malgré l’existence et le fonctionnement d’autres sources des données (Etat civil, santé, éducation, agriculture, …), force est de constater que la production statistique reste encore peu importante et peu fiable. Par conséquent, il est nécessaire d’améliorer la qualité des données de ces structures productrices des données en vue de réduire les coûts des recensements;</a:t>
            </a:r>
            <a:endParaRPr lang="fr-FR" sz="1800" smtClean="0">
              <a:latin typeface="Times New Roman" pitchFamily="18" charset="0"/>
              <a:cs typeface="Times New Roman" pitchFamily="18" charset="0"/>
            </a:endParaRPr>
          </a:p>
        </p:txBody>
      </p:sp>
    </p:spTree>
  </p:cSld>
  <p:clrMapOvr>
    <a:masterClrMapping/>
  </p:clrMapOvr>
  <p:transition>
    <p:cover dir="l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chemin horizontal 3"/>
          <p:cNvSpPr/>
          <p:nvPr/>
        </p:nvSpPr>
        <p:spPr bwMode="auto">
          <a:xfrm>
            <a:off x="936625" y="2428875"/>
            <a:ext cx="7270750" cy="1714500"/>
          </a:xfrm>
          <a:prstGeom prst="horizontalScroll">
            <a:avLst/>
          </a:prstGeom>
          <a:solidFill>
            <a:schemeClr val="accent6">
              <a:lumMod val="60000"/>
              <a:lumOff val="40000"/>
            </a:schemeClr>
          </a:solidFill>
          <a:ln w="38100"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fr-FR" dirty="0">
              <a:latin typeface="+mn-lt"/>
              <a:cs typeface="+mn-cs"/>
            </a:endParaRPr>
          </a:p>
          <a:p>
            <a:pPr algn="ctr" fontAlgn="auto">
              <a:spcBef>
                <a:spcPts val="0"/>
              </a:spcBef>
              <a:spcAft>
                <a:spcPts val="0"/>
              </a:spcAft>
              <a:defRPr/>
            </a:pPr>
            <a:r>
              <a:rPr lang="fr-FR" sz="3200" b="1" i="1" dirty="0">
                <a:latin typeface="Times New Roman" pitchFamily="18" charset="0"/>
                <a:cs typeface="Times New Roman" pitchFamily="18" charset="0"/>
              </a:rPr>
              <a:t>JE VOUS REMERCIE</a:t>
            </a:r>
            <a:endParaRPr lang="en-US" sz="3200" b="1" i="1" dirty="0">
              <a:latin typeface="Times New Roman" pitchFamily="18" charset="0"/>
              <a:cs typeface="Times New Roman" pitchFamily="18" charset="0"/>
            </a:endParaRPr>
          </a:p>
          <a:p>
            <a:pPr algn="ctr" eaLnBrk="0" hangingPunct="0">
              <a:defRPr/>
            </a:pPr>
            <a:endParaRPr lang="fr-FR" sz="2400" dirty="0">
              <a:latin typeface="Times New Roman" pitchFamily="18" charset="0"/>
              <a:cs typeface="+mn-cs"/>
            </a:endParaRPr>
          </a:p>
        </p:txBody>
      </p:sp>
    </p:spTree>
  </p:cSld>
  <p:clrMapOvr>
    <a:masterClrMapping/>
  </p:clrMapOvr>
  <p:transition>
    <p:cover dir="l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195</TotalTime>
  <Words>481</Words>
  <Application>Microsoft Office PowerPoint</Application>
  <PresentationFormat>On-screen Show (4:3)</PresentationFormat>
  <Paragraphs>83</Paragraphs>
  <Slides>9</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Franklin Gothic Book</vt:lpstr>
      <vt:lpstr>Arial</vt:lpstr>
      <vt:lpstr>Franklin Gothic Medium</vt:lpstr>
      <vt:lpstr>Wingdings 2</vt:lpstr>
      <vt:lpstr>Calibri</vt:lpstr>
      <vt:lpstr>Times New Roman</vt:lpstr>
      <vt:lpstr>Comic Sans MS</vt:lpstr>
      <vt:lpstr>Wingdings</vt:lpstr>
      <vt:lpstr>Promenade</vt:lpstr>
      <vt:lpstr>Slide 1</vt:lpstr>
      <vt:lpstr>Introduction </vt:lpstr>
      <vt:lpstr>        Historique de collecte des données</vt:lpstr>
      <vt:lpstr> Historique de collecte des données (suite)</vt:lpstr>
      <vt:lpstr>Forces et faiblesse du dernier RGPH</vt:lpstr>
      <vt:lpstr>Slide 6</vt:lpstr>
      <vt:lpstr>           ENQUETE DE COUVERTURE DE 2000</vt:lpstr>
      <vt:lpstr>      Leçons tirées</vt:lpstr>
      <vt:lpstr>Slide 9</vt:lpstr>
    </vt:vector>
  </TitlesOfParts>
  <Company>pc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Bouraya</dc:creator>
  <cp:lastModifiedBy>Jean-Michel</cp:lastModifiedBy>
  <cp:revision>8</cp:revision>
  <dcterms:created xsi:type="dcterms:W3CDTF">2009-11-05T10:40:05Z</dcterms:created>
  <dcterms:modified xsi:type="dcterms:W3CDTF">2009-12-06T15:43:39Z</dcterms:modified>
</cp:coreProperties>
</file>